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90" r:id="rId3"/>
  </p:sldMasterIdLst>
  <p:notesMasterIdLst>
    <p:notesMasterId r:id="rId30"/>
  </p:notesMasterIdLst>
  <p:sldIdLst>
    <p:sldId id="2784" r:id="rId4"/>
    <p:sldId id="2851" r:id="rId5"/>
    <p:sldId id="2852" r:id="rId6"/>
    <p:sldId id="2853" r:id="rId7"/>
    <p:sldId id="2850" r:id="rId8"/>
    <p:sldId id="2854" r:id="rId9"/>
    <p:sldId id="2855" r:id="rId10"/>
    <p:sldId id="2856" r:id="rId11"/>
    <p:sldId id="2857" r:id="rId12"/>
    <p:sldId id="2858" r:id="rId13"/>
    <p:sldId id="2859" r:id="rId14"/>
    <p:sldId id="1414" r:id="rId15"/>
    <p:sldId id="2860" r:id="rId16"/>
    <p:sldId id="2861" r:id="rId17"/>
    <p:sldId id="2862" r:id="rId18"/>
    <p:sldId id="2863" r:id="rId19"/>
    <p:sldId id="2864" r:id="rId20"/>
    <p:sldId id="2865" r:id="rId21"/>
    <p:sldId id="2866" r:id="rId22"/>
    <p:sldId id="2867" r:id="rId23"/>
    <p:sldId id="1830" r:id="rId24"/>
    <p:sldId id="2750" r:id="rId25"/>
    <p:sldId id="2868" r:id="rId26"/>
    <p:sldId id="2869" r:id="rId27"/>
    <p:sldId id="2809" r:id="rId28"/>
    <p:sldId id="2870"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5" orient="horz" pos="2160" userDrawn="1">
          <p15:clr>
            <a:srgbClr val="A4A3A4"/>
          </p15:clr>
        </p15:guide>
        <p15:guide id="27" orient="horz" pos="3339" userDrawn="1">
          <p15:clr>
            <a:srgbClr val="A4A3A4"/>
          </p15:clr>
        </p15:guide>
        <p15:guide id="28"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9BE61"/>
    <a:srgbClr val="FEEFAC"/>
    <a:srgbClr val="F7FCFF"/>
    <a:srgbClr val="8C181E"/>
    <a:srgbClr val="C30F0F"/>
    <a:srgbClr val="A70C0A"/>
    <a:srgbClr val="D82930"/>
    <a:srgbClr val="D6272E"/>
    <a:srgbClr val="CC25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6314" autoAdjust="0"/>
  </p:normalViewPr>
  <p:slideViewPr>
    <p:cSldViewPr snapToGrid="0" showGuides="1">
      <p:cViewPr varScale="1">
        <p:scale>
          <a:sx n="108" d="100"/>
          <a:sy n="108" d="100"/>
        </p:scale>
        <p:origin x="792" y="150"/>
      </p:cViewPr>
      <p:guideLst>
        <p:guide orient="horz" pos="2160"/>
        <p:guide orient="horz" pos="3339"/>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04FE3-EBCB-4EEC-958A-82DFA604CA6D}" type="datetimeFigureOut">
              <a:rPr lang="zh-CN" altLang="en-US" smtClean="0"/>
              <a:t>2023/1/5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F0484-0F60-4837-8BE2-4414FF4B5C11}" type="slidenum">
              <a:rPr lang="zh-CN" altLang="en-US" smtClean="0"/>
              <a:t>‹#›</a:t>
            </a:fld>
            <a:endParaRPr lang="zh-CN" altLang="en-US"/>
          </a:p>
        </p:txBody>
      </p:sp>
    </p:spTree>
    <p:extLst>
      <p:ext uri="{BB962C8B-B14F-4D97-AF65-F5344CB8AC3E}">
        <p14:creationId xmlns:p14="http://schemas.microsoft.com/office/powerpoint/2010/main" val="299345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381000" y="685800"/>
            <a:ext cx="6096000" cy="3429000"/>
          </a:xfrm>
        </p:spPr>
      </p:sp>
      <p:sp>
        <p:nvSpPr>
          <p:cNvPr id="15363" name="备注占位符 2"/>
          <p:cNvSpPr>
            <a:spLocks noGrp="1"/>
          </p:cNvSpPr>
          <p:nvPr>
            <p:ph type="body" idx="1"/>
          </p:nvPr>
        </p:nvSpPr>
        <p:spPr>
          <a:noFill/>
        </p:spPr>
        <p:txBody>
          <a:bodyPr/>
          <a:lstStyle/>
          <a:p>
            <a:endParaRPr lang="zh-CN" altLang="en-US"/>
          </a:p>
        </p:txBody>
      </p:sp>
      <p:sp>
        <p:nvSpPr>
          <p:cNvPr id="15364" name="灯片编号占位符 3"/>
          <p:cNvSpPr>
            <a:spLocks noGrp="1"/>
          </p:cNvSpPr>
          <p:nvPr>
            <p:ph type="sldNum" sz="quarter" idx="5"/>
          </p:nvPr>
        </p:nvSpPr>
        <p:spPr>
          <a:noFill/>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fld id="{8B95434F-5F0A-4D3B-AFAA-1305BC50D32E}" type="slidenum">
              <a:rPr kumimoji="0" lang="zh-CN" altLang="en-US" sz="1800" b="0" i="0" u="none" strike="noStrike" kern="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t>12</a:t>
            </a:fld>
            <a:endParaRPr kumimoji="0" lang="en-US" altLang="zh-CN" sz="1800" b="0" i="0" u="none" strike="noStrike" kern="0" cap="none" spc="0" normalizeH="0" baseline="0" noProof="0">
              <a:ln>
                <a:noFill/>
              </a:ln>
              <a:solidFill>
                <a:schemeClr val="tx1"/>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89608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45F0484-0F60-4837-8BE2-4414FF4B5C11}" type="slidenum">
              <a:rPr lang="zh-CN" altLang="en-US" smtClean="0"/>
              <a:t>14</a:t>
            </a:fld>
            <a:endParaRPr lang="zh-CN" altLang="en-US"/>
          </a:p>
        </p:txBody>
      </p:sp>
    </p:spTree>
    <p:extLst>
      <p:ext uri="{BB962C8B-B14F-4D97-AF65-F5344CB8AC3E}">
        <p14:creationId xmlns:p14="http://schemas.microsoft.com/office/powerpoint/2010/main" val="400049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43494ED5-D662-4B4B-BC97-E55E2CEF262B}" type="slidenum">
              <a:rPr lang="zh-CN" altLang="en-US" smtClean="0"/>
              <a:pPr>
                <a:defRPr/>
              </a:pPr>
              <a:t>21</a:t>
            </a:fld>
            <a:endParaRPr lang="en-US"/>
          </a:p>
        </p:txBody>
      </p:sp>
    </p:spTree>
    <p:extLst>
      <p:ext uri="{BB962C8B-B14F-4D97-AF65-F5344CB8AC3E}">
        <p14:creationId xmlns:p14="http://schemas.microsoft.com/office/powerpoint/2010/main" val="1137450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45F0484-0F60-4837-8BE2-4414FF4B5C11}" type="slidenum">
              <a:rPr lang="zh-CN" altLang="en-US" smtClean="0"/>
              <a:t>22</a:t>
            </a:fld>
            <a:endParaRPr lang="zh-CN" altLang="en-US"/>
          </a:p>
        </p:txBody>
      </p:sp>
    </p:spTree>
    <p:extLst>
      <p:ext uri="{BB962C8B-B14F-4D97-AF65-F5344CB8AC3E}">
        <p14:creationId xmlns:p14="http://schemas.microsoft.com/office/powerpoint/2010/main" val="2645046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754444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图片 2" descr="图片包含 橙子, 桌子, 游戏机, 船&#10;&#10;描述已自动生成">
            <a:extLst>
              <a:ext uri="{FF2B5EF4-FFF2-40B4-BE49-F238E27FC236}">
                <a16:creationId xmlns="" xmlns:a16="http://schemas.microsoft.com/office/drawing/2014/main" id="{B7677801-5644-46BC-BC03-62A161C82F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418948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41830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71695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208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49458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4340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262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9920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0596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9190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221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4" name="图片 3" descr="卡通人物&#10;&#10;低可信度描述已自动生成">
            <a:extLst>
              <a:ext uri="{FF2B5EF4-FFF2-40B4-BE49-F238E27FC236}">
                <a16:creationId xmlns="" xmlns:a16="http://schemas.microsoft.com/office/drawing/2014/main" id="{EE29B291-A128-44CE-B2D3-05BFD1DD41E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73359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95976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69256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6329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823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4" name="图片 3" descr="卡通人物&#10;&#10;低可信度描述已自动生成">
            <a:extLst>
              <a:ext uri="{FF2B5EF4-FFF2-40B4-BE49-F238E27FC236}">
                <a16:creationId xmlns="" xmlns:a16="http://schemas.microsoft.com/office/drawing/2014/main" id="{0FA66A04-F6FB-490C-B673-E87DD4E8E40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850520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7A3DC56C-B05E-41F8-AC41-4DFF44B07E9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图片 2" descr="红色的花&#10;&#10;中度可信度描述已自动生成">
            <a:extLst>
              <a:ext uri="{FF2B5EF4-FFF2-40B4-BE49-F238E27FC236}">
                <a16:creationId xmlns="" xmlns:a16="http://schemas.microsoft.com/office/drawing/2014/main" id="{E6FF4949-044F-4E89-8D04-4A6B53149A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123410" flipH="1">
            <a:off x="-460971" y="1394046"/>
            <a:ext cx="12448371" cy="7002209"/>
          </a:xfrm>
          <a:prstGeom prst="rect">
            <a:avLst/>
          </a:prstGeom>
        </p:spPr>
      </p:pic>
    </p:spTree>
    <p:extLst>
      <p:ext uri="{BB962C8B-B14F-4D97-AF65-F5344CB8AC3E}">
        <p14:creationId xmlns:p14="http://schemas.microsoft.com/office/powerpoint/2010/main" val="13745327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3" name="图片 2" descr="图片包含 水, 橙子, 桌子, 大&#10;&#10;描述已自动生成">
            <a:extLst>
              <a:ext uri="{FF2B5EF4-FFF2-40B4-BE49-F238E27FC236}">
                <a16:creationId xmlns="" xmlns:a16="http://schemas.microsoft.com/office/drawing/2014/main" id="{0F03D035-C76A-42D6-8873-DB4714A1C31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87686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图片占位符 5">
            <a:extLst>
              <a:ext uri="{FF2B5EF4-FFF2-40B4-BE49-F238E27FC236}">
                <a16:creationId xmlns="" xmlns:a16="http://schemas.microsoft.com/office/drawing/2014/main" id="{5E837B24-C746-4B54-A654-C94896E873A8}"/>
              </a:ext>
            </a:extLst>
          </p:cNvPr>
          <p:cNvSpPr>
            <a:spLocks noGrp="1"/>
          </p:cNvSpPr>
          <p:nvPr>
            <p:ph type="pic" sz="quarter" idx="10"/>
          </p:nvPr>
        </p:nvSpPr>
        <p:spPr>
          <a:xfrm>
            <a:off x="4854575" y="2425700"/>
            <a:ext cx="2482850" cy="2482850"/>
          </a:xfrm>
          <a:custGeom>
            <a:avLst/>
            <a:gdLst>
              <a:gd name="connsiteX0" fmla="*/ 1241425 w 2482850"/>
              <a:gd name="connsiteY0" fmla="*/ 0 h 2482850"/>
              <a:gd name="connsiteX1" fmla="*/ 2482850 w 2482850"/>
              <a:gd name="connsiteY1" fmla="*/ 1241425 h 2482850"/>
              <a:gd name="connsiteX2" fmla="*/ 1241425 w 2482850"/>
              <a:gd name="connsiteY2" fmla="*/ 2482850 h 2482850"/>
              <a:gd name="connsiteX3" fmla="*/ 0 w 2482850"/>
              <a:gd name="connsiteY3" fmla="*/ 1241425 h 2482850"/>
              <a:gd name="connsiteX4" fmla="*/ 1241425 w 2482850"/>
              <a:gd name="connsiteY4" fmla="*/ 0 h 2482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2850" h="2482850">
                <a:moveTo>
                  <a:pt x="1241425" y="0"/>
                </a:moveTo>
                <a:cubicBezTo>
                  <a:pt x="1927045" y="0"/>
                  <a:pt x="2482850" y="555805"/>
                  <a:pt x="2482850" y="1241425"/>
                </a:cubicBezTo>
                <a:cubicBezTo>
                  <a:pt x="2482850" y="1927045"/>
                  <a:pt x="1927045" y="2482850"/>
                  <a:pt x="1241425" y="2482850"/>
                </a:cubicBezTo>
                <a:cubicBezTo>
                  <a:pt x="555805" y="2482850"/>
                  <a:pt x="0" y="1927045"/>
                  <a:pt x="0" y="1241425"/>
                </a:cubicBezTo>
                <a:cubicBezTo>
                  <a:pt x="0" y="555805"/>
                  <a:pt x="555805" y="0"/>
                  <a:pt x="124142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899597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1ECCCE93-4512-4939-B608-922EBEFE6D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643748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4" name="TextBox 3"/>
          <p:cNvSpPr txBox="1"/>
          <p:nvPr userDrawn="1"/>
        </p:nvSpPr>
        <p:spPr>
          <a:xfrm>
            <a:off x="467545" y="6603236"/>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pic>
        <p:nvPicPr>
          <p:cNvPr id="2" name="图片 1">
            <a:extLst>
              <a:ext uri="{FF2B5EF4-FFF2-40B4-BE49-F238E27FC236}">
                <a16:creationId xmlns="" xmlns:a16="http://schemas.microsoft.com/office/drawing/2014/main" id="{1ECCCE93-4512-4939-B608-922EBEFE6DA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889297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图片占位符 5">
            <a:extLst>
              <a:ext uri="{FF2B5EF4-FFF2-40B4-BE49-F238E27FC236}">
                <a16:creationId xmlns="" xmlns:a16="http://schemas.microsoft.com/office/drawing/2014/main" id="{0E8E8E42-E848-4868-BF23-13EC9F2159BD}"/>
              </a:ext>
            </a:extLst>
          </p:cNvPr>
          <p:cNvSpPr>
            <a:spLocks noGrp="1"/>
          </p:cNvSpPr>
          <p:nvPr>
            <p:ph type="pic" sz="quarter" idx="10"/>
          </p:nvPr>
        </p:nvSpPr>
        <p:spPr>
          <a:xfrm>
            <a:off x="7813515" y="3091954"/>
            <a:ext cx="3265319" cy="2182584"/>
          </a:xfrm>
          <a:custGeom>
            <a:avLst/>
            <a:gdLst>
              <a:gd name="connsiteX0" fmla="*/ 0 w 3265319"/>
              <a:gd name="connsiteY0" fmla="*/ 0 h 2182584"/>
              <a:gd name="connsiteX1" fmla="*/ 3265319 w 3265319"/>
              <a:gd name="connsiteY1" fmla="*/ 0 h 2182584"/>
              <a:gd name="connsiteX2" fmla="*/ 3265319 w 3265319"/>
              <a:gd name="connsiteY2" fmla="*/ 2182584 h 2182584"/>
              <a:gd name="connsiteX3" fmla="*/ 0 w 3265319"/>
              <a:gd name="connsiteY3" fmla="*/ 2182584 h 2182584"/>
            </a:gdLst>
            <a:ahLst/>
            <a:cxnLst>
              <a:cxn ang="0">
                <a:pos x="connsiteX0" y="connsiteY0"/>
              </a:cxn>
              <a:cxn ang="0">
                <a:pos x="connsiteX1" y="connsiteY1"/>
              </a:cxn>
              <a:cxn ang="0">
                <a:pos x="connsiteX2" y="connsiteY2"/>
              </a:cxn>
              <a:cxn ang="0">
                <a:pos x="connsiteX3" y="connsiteY3"/>
              </a:cxn>
            </a:cxnLst>
            <a:rect l="l" t="t" r="r" b="b"/>
            <a:pathLst>
              <a:path w="3265319" h="2182584">
                <a:moveTo>
                  <a:pt x="0" y="0"/>
                </a:moveTo>
                <a:lnTo>
                  <a:pt x="3265319" y="0"/>
                </a:lnTo>
                <a:lnTo>
                  <a:pt x="3265319" y="2182584"/>
                </a:lnTo>
                <a:lnTo>
                  <a:pt x="0" y="218258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973044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296858"/>
      </p:ext>
    </p:extLst>
  </p:cSld>
  <p:clrMap bg1="lt1" tx1="dk1" bg2="lt2" tx2="dk2" accent1="accent1" accent2="accent2" accent3="accent3" accent4="accent4" accent5="accent5" accent6="accent6" hlink="hlink" folHlink="folHlink"/>
  <p:sldLayoutIdLst>
    <p:sldLayoutId id="2147483677" r:id="rId1"/>
    <p:sldLayoutId id="2147483682" r:id="rId2"/>
    <p:sldLayoutId id="2147483684" r:id="rId3"/>
    <p:sldLayoutId id="2147483683" r:id="rId4"/>
    <p:sldLayoutId id="2147483679" r:id="rId5"/>
    <p:sldLayoutId id="2147483675" r:id="rId6"/>
    <p:sldLayoutId id="2147483655" r:id="rId7"/>
    <p:sldLayoutId id="2147483685" r:id="rId8"/>
    <p:sldLayoutId id="2147483681" r:id="rId9"/>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2275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619884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11.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1.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0.png"/><Relationship Id="rId5" Type="http://schemas.openxmlformats.org/officeDocument/2006/relationships/tags" Target="../tags/tag6.xml"/><Relationship Id="rId10" Type="http://schemas.openxmlformats.org/officeDocument/2006/relationships/image" Target="../media/image9.png"/><Relationship Id="rId4" Type="http://schemas.openxmlformats.org/officeDocument/2006/relationships/tags" Target="../tags/tag5.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19.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11.sv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10.png"/><Relationship Id="rId5" Type="http://schemas.openxmlformats.org/officeDocument/2006/relationships/tags" Target="../tags/tag23.xml"/><Relationship Id="rId10" Type="http://schemas.openxmlformats.org/officeDocument/2006/relationships/image" Target="../media/image18.png"/><Relationship Id="rId4" Type="http://schemas.openxmlformats.org/officeDocument/2006/relationships/tags" Target="../tags/tag22.xml"/><Relationship Id="rId9"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4.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4.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a:extLst>
              <a:ext uri="{FF2B5EF4-FFF2-40B4-BE49-F238E27FC236}">
                <a16:creationId xmlns="" xmlns:a16="http://schemas.microsoft.com/office/drawing/2014/main" id="{870803B5-FEB4-4848-B753-44D5E4AC84A2}"/>
              </a:ext>
            </a:extLst>
          </p:cNvPr>
          <p:cNvCxnSpPr>
            <a:cxnSpLocks/>
          </p:cNvCxnSpPr>
          <p:nvPr/>
        </p:nvCxnSpPr>
        <p:spPr>
          <a:xfrm>
            <a:off x="1689664" y="4305280"/>
            <a:ext cx="897731" cy="0"/>
          </a:xfrm>
          <a:prstGeom prst="line">
            <a:avLst/>
          </a:prstGeom>
          <a:ln w="12700">
            <a:gradFill>
              <a:gsLst>
                <a:gs pos="86000">
                  <a:srgbClr val="FEEFAC"/>
                </a:gs>
                <a:gs pos="2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 xmlns:a16="http://schemas.microsoft.com/office/drawing/2014/main" id="{AD4A500E-9B85-47A9-94DD-323B34C37679}"/>
              </a:ext>
            </a:extLst>
          </p:cNvPr>
          <p:cNvSpPr txBox="1"/>
          <p:nvPr/>
        </p:nvSpPr>
        <p:spPr>
          <a:xfrm>
            <a:off x="2239893" y="534775"/>
            <a:ext cx="2363009" cy="3154710"/>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9900" i="0" dirty="0">
                <a:blipFill dpi="0" rotWithShape="1">
                  <a:blip r:embed="rId9"/>
                  <a:srcRect/>
                  <a:tile tx="0" ty="0" sx="100000" sy="100000" flip="none" algn="tl"/>
                </a:blipFill>
                <a:effectLst>
                  <a:outerShdw blurRad="127000" dist="63500" dir="5400000" algn="ctr" rotWithShape="0">
                    <a:srgbClr val="000000">
                      <a:alpha val="40000"/>
                    </a:srgbClr>
                  </a:outerShdw>
                </a:effectLst>
                <a:latin typeface="汉仪大宋简" panose="02010609000101010101" pitchFamily="49" charset="-122"/>
                <a:ea typeface="汉仪大宋简" panose="02010609000101010101" pitchFamily="49" charset="-122"/>
                <a:cs typeface="+mn-ea"/>
                <a:sym typeface="+mn-lt"/>
              </a:rPr>
              <a:t>民</a:t>
            </a:r>
          </a:p>
        </p:txBody>
      </p:sp>
      <p:sp>
        <p:nvSpPr>
          <p:cNvPr id="23" name="文本框 22">
            <a:extLst>
              <a:ext uri="{FF2B5EF4-FFF2-40B4-BE49-F238E27FC236}">
                <a16:creationId xmlns="" xmlns:a16="http://schemas.microsoft.com/office/drawing/2014/main" id="{C18C68AB-38A6-4641-B3DC-0A1EB7FBE4CA}"/>
              </a:ext>
            </a:extLst>
          </p:cNvPr>
          <p:cNvSpPr txBox="1"/>
          <p:nvPr/>
        </p:nvSpPr>
        <p:spPr>
          <a:xfrm>
            <a:off x="3800349" y="567113"/>
            <a:ext cx="2363009"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blipFill dpi="0" rotWithShape="1">
                  <a:blip r:embed="rId9"/>
                  <a:srcRect/>
                  <a:tile tx="0" ty="0" sx="100000" sy="100000" flip="none" algn="tl"/>
                </a:blipFill>
                <a:effectLst>
                  <a:outerShdw blurRad="127000" dist="63500" dir="5400000" algn="ctr" rotWithShape="0">
                    <a:srgbClr val="000000">
                      <a:alpha val="40000"/>
                    </a:srgbClr>
                  </a:outerShdw>
                </a:effectLst>
                <a:latin typeface="汉仪大宋简" panose="02010609000101010101" pitchFamily="49" charset="-122"/>
                <a:ea typeface="汉仪大宋简" panose="02010609000101010101" pitchFamily="49" charset="-122"/>
                <a:cs typeface="+mn-ea"/>
                <a:sym typeface="+mn-lt"/>
              </a:rPr>
              <a:t>主</a:t>
            </a:r>
          </a:p>
        </p:txBody>
      </p:sp>
      <p:sp>
        <p:nvSpPr>
          <p:cNvPr id="28" name="文本框 27">
            <a:extLst>
              <a:ext uri="{FF2B5EF4-FFF2-40B4-BE49-F238E27FC236}">
                <a16:creationId xmlns="" xmlns:a16="http://schemas.microsoft.com/office/drawing/2014/main" id="{C50C8B61-514C-4DBB-8FB4-F717522AC66F}"/>
              </a:ext>
            </a:extLst>
          </p:cNvPr>
          <p:cNvSpPr txBox="1"/>
          <p:nvPr/>
        </p:nvSpPr>
        <p:spPr>
          <a:xfrm>
            <a:off x="4837030" y="1977294"/>
            <a:ext cx="2363009"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blipFill dpi="0" rotWithShape="1">
                  <a:blip r:embed="rId9"/>
                  <a:srcRect/>
                  <a:tile tx="0" ty="0" sx="100000" sy="100000" flip="none" algn="tl"/>
                </a:blipFill>
                <a:effectLst>
                  <a:outerShdw blurRad="127000" dist="63500" dir="5400000" algn="ctr" rotWithShape="0">
                    <a:srgbClr val="000000">
                      <a:alpha val="40000"/>
                    </a:srgbClr>
                  </a:outerShdw>
                </a:effectLst>
                <a:latin typeface="汉仪大宋简" panose="02010609000101010101" pitchFamily="49" charset="-122"/>
                <a:ea typeface="汉仪大宋简" panose="02010609000101010101" pitchFamily="49" charset="-122"/>
                <a:cs typeface="+mn-ea"/>
                <a:sym typeface="+mn-lt"/>
              </a:rPr>
              <a:t>生</a:t>
            </a:r>
          </a:p>
        </p:txBody>
      </p:sp>
      <p:sp>
        <p:nvSpPr>
          <p:cNvPr id="29" name="文本框 28">
            <a:extLst>
              <a:ext uri="{FF2B5EF4-FFF2-40B4-BE49-F238E27FC236}">
                <a16:creationId xmlns="" xmlns:a16="http://schemas.microsoft.com/office/drawing/2014/main" id="{5CA9AEF7-CC7F-4619-ABC9-FF2866018E34}"/>
              </a:ext>
            </a:extLst>
          </p:cNvPr>
          <p:cNvSpPr txBox="1"/>
          <p:nvPr/>
        </p:nvSpPr>
        <p:spPr>
          <a:xfrm>
            <a:off x="6503645" y="744945"/>
            <a:ext cx="1703097"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blipFill dpi="0" rotWithShape="1">
                  <a:blip r:embed="rId9"/>
                  <a:srcRect/>
                  <a:tile tx="0" ty="0" sx="100000" sy="100000" flip="none" algn="tl"/>
                </a:blipFill>
                <a:effectLst>
                  <a:outerShdw blurRad="127000" dist="63500" dir="5400000" algn="ctr" rotWithShape="0">
                    <a:srgbClr val="000000">
                      <a:alpha val="40000"/>
                    </a:srgbClr>
                  </a:outerShdw>
                </a:effectLst>
                <a:latin typeface="汉仪大宋简" panose="02010609000101010101" pitchFamily="49" charset="-122"/>
                <a:ea typeface="汉仪大宋简" panose="02010609000101010101" pitchFamily="49" charset="-122"/>
                <a:cs typeface="+mn-ea"/>
                <a:sym typeface="+mn-lt"/>
              </a:rPr>
              <a:t>活</a:t>
            </a:r>
          </a:p>
        </p:txBody>
      </p:sp>
      <p:sp>
        <p:nvSpPr>
          <p:cNvPr id="30" name="文本框 29">
            <a:extLst>
              <a:ext uri="{FF2B5EF4-FFF2-40B4-BE49-F238E27FC236}">
                <a16:creationId xmlns="" xmlns:a16="http://schemas.microsoft.com/office/drawing/2014/main" id="{94008F3E-2C4F-4108-81ED-DFA2B5E219BC}"/>
              </a:ext>
            </a:extLst>
          </p:cNvPr>
          <p:cNvSpPr txBox="1"/>
          <p:nvPr/>
        </p:nvSpPr>
        <p:spPr>
          <a:xfrm>
            <a:off x="7814038" y="1646611"/>
            <a:ext cx="1703097" cy="2215991"/>
          </a:xfrm>
          <a:prstGeom prst="rect">
            <a:avLst/>
          </a:prstGeom>
          <a:noFill/>
          <a:ln>
            <a:noFill/>
          </a:ln>
          <a:effectLst/>
        </p:spPr>
        <p:txBody>
          <a:bodyPr wrap="square" rtlCol="0">
            <a:spAutoFit/>
          </a:bodyPr>
          <a:lstStyle>
            <a:defPPr>
              <a:defRPr lang="zh-CN"/>
            </a:defPPr>
            <a:lvl1pPr algn="ctr">
              <a:defRPr sz="80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13800" i="0" dirty="0">
                <a:blipFill dpi="0" rotWithShape="1">
                  <a:blip r:embed="rId9"/>
                  <a:srcRect/>
                  <a:tile tx="0" ty="0" sx="100000" sy="100000" flip="none" algn="tl"/>
                </a:blipFill>
                <a:effectLst>
                  <a:outerShdw blurRad="127000" dist="63500" dir="5400000" algn="ctr" rotWithShape="0">
                    <a:srgbClr val="000000">
                      <a:alpha val="40000"/>
                    </a:srgbClr>
                  </a:outerShdw>
                </a:effectLst>
                <a:latin typeface="汉仪大宋简" panose="02010609000101010101" pitchFamily="49" charset="-122"/>
                <a:ea typeface="汉仪大宋简" panose="02010609000101010101" pitchFamily="49" charset="-122"/>
                <a:cs typeface="+mn-ea"/>
                <a:sym typeface="+mn-lt"/>
              </a:rPr>
              <a:t>会</a:t>
            </a:r>
          </a:p>
        </p:txBody>
      </p:sp>
      <p:sp>
        <p:nvSpPr>
          <p:cNvPr id="31" name="PA-文本框 19">
            <a:extLst>
              <a:ext uri="{FF2B5EF4-FFF2-40B4-BE49-F238E27FC236}">
                <a16:creationId xmlns="" xmlns:a16="http://schemas.microsoft.com/office/drawing/2014/main" id="{F33C7F76-2EDD-4402-9859-462C87FB1404}"/>
              </a:ext>
            </a:extLst>
          </p:cNvPr>
          <p:cNvSpPr txBox="1"/>
          <p:nvPr>
            <p:custDataLst>
              <p:tags r:id="rId1"/>
            </p:custDataLst>
          </p:nvPr>
        </p:nvSpPr>
        <p:spPr>
          <a:xfrm>
            <a:off x="2523353" y="4083975"/>
            <a:ext cx="7080453" cy="475579"/>
          </a:xfrm>
          <a:prstGeom prst="rect">
            <a:avLst/>
          </a:prstGeom>
          <a:noFill/>
          <a:ln>
            <a:noFill/>
          </a:ln>
          <a:effectLst/>
        </p:spPr>
        <p:txBody>
          <a:bodyPr wrap="square" rtlCol="0">
            <a:spAutoFit/>
          </a:bodyPr>
          <a:lstStyle>
            <a:defPPr>
              <a:defRPr lang="zh-CN"/>
            </a:defPPr>
            <a:lvl1pP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ctr"/>
            <a:r>
              <a:rPr lang="zh-CN" altLang="en-US" sz="2400" dirty="0">
                <a:latin typeface="+mn-lt"/>
                <a:ea typeface="+mn-ea"/>
                <a:cs typeface="+mn-ea"/>
                <a:sym typeface="+mn-lt"/>
              </a:rPr>
              <a:t>主题教育专题民主生活会班子（个人）检视剖析</a:t>
            </a:r>
          </a:p>
        </p:txBody>
      </p:sp>
      <p:pic>
        <p:nvPicPr>
          <p:cNvPr id="14" name="图片 13" descr="卡通人物&#10;&#10;低可信度描述已自动生成">
            <a:extLst>
              <a:ext uri="{FF2B5EF4-FFF2-40B4-BE49-F238E27FC236}">
                <a16:creationId xmlns="" xmlns:a16="http://schemas.microsoft.com/office/drawing/2014/main" id="{0C440714-F10C-4658-AA47-9CE69C9EC66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689704" y="638630"/>
            <a:ext cx="959040" cy="853524"/>
          </a:xfrm>
          <a:prstGeom prst="rect">
            <a:avLst/>
          </a:prstGeom>
        </p:spPr>
      </p:pic>
      <p:sp>
        <p:nvSpPr>
          <p:cNvPr id="32" name="PA-矩形 4">
            <a:extLst>
              <a:ext uri="{FF2B5EF4-FFF2-40B4-BE49-F238E27FC236}">
                <a16:creationId xmlns="" xmlns:a16="http://schemas.microsoft.com/office/drawing/2014/main" id="{92B5CA0A-265C-46C9-84DF-4D5311AC3F49}"/>
              </a:ext>
            </a:extLst>
          </p:cNvPr>
          <p:cNvSpPr txBox="1">
            <a:spLocks noChangeArrowheads="1"/>
          </p:cNvSpPr>
          <p:nvPr>
            <p:custDataLst>
              <p:tags r:id="rId2"/>
            </p:custDataLst>
          </p:nvPr>
        </p:nvSpPr>
        <p:spPr bwMode="auto">
          <a:xfrm>
            <a:off x="4481898" y="4809020"/>
            <a:ext cx="1207806" cy="294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eaLnBrk="1" fontAlgn="base" latinLnBrk="0" hangingPunct="1">
              <a:lnSpc>
                <a:spcPct val="100000"/>
              </a:lnSpc>
              <a:spcBef>
                <a:spcPct val="0"/>
              </a:spcBef>
              <a:spcAft>
                <a:spcPct val="0"/>
              </a:spcAft>
              <a:buClrTx/>
              <a:buSzTx/>
              <a:buFontTx/>
              <a:buNone/>
              <a:tabLst/>
              <a:defRPr/>
            </a:pPr>
            <a:r>
              <a:rPr lang="zh-CN" altLang="en-US" sz="1600" b="0" kern="0" dirty="0">
                <a:solidFill>
                  <a:srgbClr val="FEEFAC"/>
                </a:solidFill>
                <a:latin typeface="+mn-lt"/>
                <a:ea typeface="+mn-ea"/>
                <a:cs typeface="+mn-ea"/>
                <a:sym typeface="+mn-lt"/>
              </a:rPr>
              <a:t>优品</a:t>
            </a:r>
            <a:r>
              <a:rPr lang="en-US" altLang="zh-CN" sz="1600" b="0" kern="0" dirty="0" smtClean="0">
                <a:solidFill>
                  <a:srgbClr val="FEEFAC"/>
                </a:solidFill>
                <a:latin typeface="+mn-lt"/>
                <a:ea typeface="+mn-ea"/>
                <a:cs typeface="+mn-ea"/>
                <a:sym typeface="+mn-lt"/>
              </a:rPr>
              <a:t>PPT</a:t>
            </a:r>
            <a:endParaRPr kumimoji="0" lang="zh-CN" altLang="en-US" sz="1600" b="0" i="0" u="none" strike="noStrike" kern="0" cap="none" spc="0" normalizeH="0" baseline="0" noProof="0" dirty="0">
              <a:ln>
                <a:noFill/>
              </a:ln>
              <a:solidFill>
                <a:srgbClr val="FEEFAC"/>
              </a:solidFill>
              <a:effectLst/>
              <a:uLnTx/>
              <a:uFillTx/>
              <a:latin typeface="+mn-lt"/>
              <a:ea typeface="+mn-ea"/>
              <a:cs typeface="+mn-ea"/>
              <a:sym typeface="+mn-lt"/>
            </a:endParaRPr>
          </a:p>
        </p:txBody>
      </p:sp>
      <p:sp>
        <p:nvSpPr>
          <p:cNvPr id="33" name="PA-任意多边形 9">
            <a:extLst>
              <a:ext uri="{FF2B5EF4-FFF2-40B4-BE49-F238E27FC236}">
                <a16:creationId xmlns="" xmlns:a16="http://schemas.microsoft.com/office/drawing/2014/main" id="{C8DB5813-C604-48E5-9D15-63FA1323B6C2}"/>
              </a:ext>
            </a:extLst>
          </p:cNvPr>
          <p:cNvSpPr>
            <a:spLocks noEditPoints="1"/>
          </p:cNvSpPr>
          <p:nvPr>
            <p:custDataLst>
              <p:tags r:id="rId3"/>
            </p:custDataLst>
          </p:nvPr>
        </p:nvSpPr>
        <p:spPr bwMode="auto">
          <a:xfrm>
            <a:off x="4136995" y="4833784"/>
            <a:ext cx="297278" cy="298526"/>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34" name="PA-矩形 4">
            <a:extLst>
              <a:ext uri="{FF2B5EF4-FFF2-40B4-BE49-F238E27FC236}">
                <a16:creationId xmlns="" xmlns:a16="http://schemas.microsoft.com/office/drawing/2014/main" id="{D55E47AF-4C6F-428A-969A-B79C6969821F}"/>
              </a:ext>
            </a:extLst>
          </p:cNvPr>
          <p:cNvSpPr txBox="1">
            <a:spLocks noChangeArrowheads="1"/>
          </p:cNvSpPr>
          <p:nvPr>
            <p:custDataLst>
              <p:tags r:id="rId4"/>
            </p:custDataLst>
          </p:nvPr>
        </p:nvSpPr>
        <p:spPr bwMode="auto">
          <a:xfrm>
            <a:off x="6725902" y="4809020"/>
            <a:ext cx="1806241" cy="348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defRPr/>
            </a:pPr>
            <a:r>
              <a:rPr lang="en-US" altLang="zh-CN" sz="1600" b="0" kern="0" dirty="0" smtClean="0">
                <a:solidFill>
                  <a:srgbClr val="FEEFAC"/>
                </a:solidFill>
                <a:latin typeface="+mn-lt"/>
                <a:ea typeface="+mn-ea"/>
                <a:cs typeface="+mn-ea"/>
                <a:sym typeface="+mn-lt"/>
              </a:rPr>
              <a:t>20XX</a:t>
            </a:r>
            <a:r>
              <a:rPr lang="zh-CN" altLang="en-US" sz="1600" b="0" kern="0" dirty="0" smtClean="0">
                <a:solidFill>
                  <a:srgbClr val="FEEFAC"/>
                </a:solidFill>
                <a:latin typeface="+mn-lt"/>
                <a:ea typeface="+mn-ea"/>
                <a:cs typeface="+mn-ea"/>
                <a:sym typeface="+mn-lt"/>
              </a:rPr>
              <a:t>年</a:t>
            </a:r>
            <a:r>
              <a:rPr lang="en-US" altLang="zh-CN" sz="1600" b="0" kern="0" dirty="0" smtClean="0">
                <a:solidFill>
                  <a:srgbClr val="FEEFAC"/>
                </a:solidFill>
                <a:latin typeface="+mn-lt"/>
                <a:ea typeface="+mn-ea"/>
                <a:cs typeface="+mn-ea"/>
                <a:sym typeface="+mn-lt"/>
              </a:rPr>
              <a:t>XX</a:t>
            </a:r>
            <a:r>
              <a:rPr lang="zh-CN" altLang="en-US" sz="1600" b="0" kern="0" dirty="0" smtClean="0">
                <a:solidFill>
                  <a:srgbClr val="FEEFAC"/>
                </a:solidFill>
                <a:latin typeface="+mn-lt"/>
                <a:ea typeface="+mn-ea"/>
                <a:cs typeface="+mn-ea"/>
                <a:sym typeface="+mn-lt"/>
              </a:rPr>
              <a:t>月</a:t>
            </a:r>
            <a:endParaRPr lang="zh-CN" altLang="en-US" sz="1600" b="0" kern="0" dirty="0">
              <a:solidFill>
                <a:srgbClr val="FEEFAC"/>
              </a:solidFill>
              <a:latin typeface="+mn-lt"/>
              <a:ea typeface="+mn-ea"/>
              <a:cs typeface="+mn-ea"/>
              <a:sym typeface="+mn-lt"/>
            </a:endParaRPr>
          </a:p>
        </p:txBody>
      </p:sp>
      <p:grpSp>
        <p:nvGrpSpPr>
          <p:cNvPr id="35" name="PA-组合 19">
            <a:extLst>
              <a:ext uri="{FF2B5EF4-FFF2-40B4-BE49-F238E27FC236}">
                <a16:creationId xmlns="" xmlns:a16="http://schemas.microsoft.com/office/drawing/2014/main" id="{DA7F69BA-E583-4B3E-AA07-955DBC064777}"/>
              </a:ext>
            </a:extLst>
          </p:cNvPr>
          <p:cNvGrpSpPr/>
          <p:nvPr>
            <p:custDataLst>
              <p:tags r:id="rId5"/>
            </p:custDataLst>
          </p:nvPr>
        </p:nvGrpSpPr>
        <p:grpSpPr>
          <a:xfrm>
            <a:off x="6397995" y="4831402"/>
            <a:ext cx="303292" cy="303290"/>
            <a:chOff x="6825228" y="4785753"/>
            <a:chExt cx="303292" cy="303290"/>
          </a:xfrm>
        </p:grpSpPr>
        <p:sp>
          <p:nvSpPr>
            <p:cNvPr id="36" name="PA-椭圆 18">
              <a:extLst>
                <a:ext uri="{FF2B5EF4-FFF2-40B4-BE49-F238E27FC236}">
                  <a16:creationId xmlns="" xmlns:a16="http://schemas.microsoft.com/office/drawing/2014/main" id="{75DE8AAD-EFCD-483E-8BE8-3EEBBDE9CE85}"/>
                </a:ext>
              </a:extLst>
            </p:cNvPr>
            <p:cNvSpPr/>
            <p:nvPr>
              <p:custDataLst>
                <p:tags r:id="rId6"/>
              </p:custDataLst>
            </p:nvPr>
          </p:nvSpPr>
          <p:spPr>
            <a:xfrm>
              <a:off x="6825228" y="4785753"/>
              <a:ext cx="303292" cy="303290"/>
            </a:xfrm>
            <a:prstGeom prst="ellipse">
              <a:avLst/>
            </a:pr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solidFill>
                  <a:schemeClr val="tx1"/>
                </a:solidFill>
                <a:cs typeface="+mn-ea"/>
                <a:sym typeface="+mn-lt"/>
              </a:endParaRPr>
            </a:p>
          </p:txBody>
        </p:sp>
        <p:pic>
          <p:nvPicPr>
            <p:cNvPr id="37" name="PA-Graphic 17">
              <a:extLst>
                <a:ext uri="{FF2B5EF4-FFF2-40B4-BE49-F238E27FC236}">
                  <a16:creationId xmlns="" xmlns:a16="http://schemas.microsoft.com/office/drawing/2014/main" id="{3846B06D-08C5-4CFD-815A-292875187057}"/>
                </a:ext>
              </a:extLst>
            </p:cNvPr>
            <p:cNvPicPr>
              <a:picLocks noChangeAspect="1"/>
            </p:cNvPicPr>
            <p:nvPr>
              <p:custDataLst>
                <p:tags r:id="rId7"/>
              </p:custDataLst>
            </p:nvPr>
          </p:nvPicPr>
          <p:blipFill>
            <a:blip r:embed="rId11" cstate="screen">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6856745" y="4817269"/>
              <a:ext cx="240258" cy="240258"/>
            </a:xfrm>
            <a:prstGeom prst="rect">
              <a:avLst/>
            </a:prstGeom>
          </p:spPr>
        </p:pic>
      </p:grpSp>
      <p:cxnSp>
        <p:nvCxnSpPr>
          <p:cNvPr id="38" name="直接连接符 37">
            <a:extLst>
              <a:ext uri="{FF2B5EF4-FFF2-40B4-BE49-F238E27FC236}">
                <a16:creationId xmlns="" xmlns:a16="http://schemas.microsoft.com/office/drawing/2014/main" id="{DD564EEB-751E-4846-B51D-EA3947807994}"/>
              </a:ext>
            </a:extLst>
          </p:cNvPr>
          <p:cNvCxnSpPr>
            <a:cxnSpLocks/>
          </p:cNvCxnSpPr>
          <p:nvPr/>
        </p:nvCxnSpPr>
        <p:spPr>
          <a:xfrm flipH="1">
            <a:off x="9424536" y="4305280"/>
            <a:ext cx="897731" cy="0"/>
          </a:xfrm>
          <a:prstGeom prst="line">
            <a:avLst/>
          </a:prstGeom>
          <a:ln w="12700">
            <a:gradFill>
              <a:gsLst>
                <a:gs pos="86000">
                  <a:srgbClr val="FEEFAC"/>
                </a:gs>
                <a:gs pos="2000">
                  <a:schemeClr val="accent1"/>
                </a:gs>
              </a:gsLst>
              <a:lin ang="0" scaled="0"/>
            </a:gradFill>
          </a:ln>
        </p:spPr>
        <p:style>
          <a:lnRef idx="1">
            <a:schemeClr val="accent1"/>
          </a:lnRef>
          <a:fillRef idx="0">
            <a:schemeClr val="accent1"/>
          </a:fillRef>
          <a:effectRef idx="0">
            <a:schemeClr val="accent1"/>
          </a:effectRef>
          <a:fontRef idx="minor">
            <a:schemeClr val="tx1"/>
          </a:fontRef>
        </p:style>
      </p:cxnSp>
      <p:pic>
        <p:nvPicPr>
          <p:cNvPr id="5" name="图片 4" descr="白色的鸟&#10;&#10;描述已自动生成">
            <a:extLst>
              <a:ext uri="{FF2B5EF4-FFF2-40B4-BE49-F238E27FC236}">
                <a16:creationId xmlns="" xmlns:a16="http://schemas.microsoft.com/office/drawing/2014/main" id="{7E7553CA-EB26-4043-959F-4194546E59C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11010" y="566315"/>
            <a:ext cx="2356309" cy="1626975"/>
          </a:xfrm>
          <a:prstGeom prst="rect">
            <a:avLst/>
          </a:prstGeom>
        </p:spPr>
      </p:pic>
    </p:spTree>
    <p:extLst>
      <p:ext uri="{BB962C8B-B14F-4D97-AF65-F5344CB8AC3E}">
        <p14:creationId xmlns:p14="http://schemas.microsoft.com/office/powerpoint/2010/main" val="3708093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ppt_x"/>
                                          </p:val>
                                        </p:tav>
                                        <p:tav tm="100000">
                                          <p:val>
                                            <p:strVal val="#ppt_x"/>
                                          </p:val>
                                        </p:tav>
                                      </p:tavLst>
                                    </p:anim>
                                    <p:anim calcmode="lin" valueType="num">
                                      <p:cBhvr additive="base">
                                        <p:cTn id="56" dur="500" fill="hold"/>
                                        <p:tgtEl>
                                          <p:spTgt spid="3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8" grpId="0"/>
      <p:bldP spid="29" grpId="0"/>
      <p:bldP spid="30" grpId="0"/>
      <p:bldP spid="31" grpId="0"/>
      <p:bldP spid="32" grpId="0"/>
      <p:bldP spid="33" grpId="0" animBg="1"/>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3581F5E3-BAA1-4792-BE2B-995E5B2037AB}"/>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 xmlns:a16="http://schemas.microsoft.com/office/drawing/2014/main" id="{7589D31F-EB5F-47AA-AB35-E77BBA5C514F}"/>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存在问题的原因剖析</a:t>
            </a:r>
          </a:p>
        </p:txBody>
      </p:sp>
      <p:sp>
        <p:nvSpPr>
          <p:cNvPr id="4" name="Freeform 5">
            <a:extLst>
              <a:ext uri="{FF2B5EF4-FFF2-40B4-BE49-F238E27FC236}">
                <a16:creationId xmlns="" xmlns:a16="http://schemas.microsoft.com/office/drawing/2014/main" id="{D074BEF2-C004-4109-A313-7D70CFD651EC}"/>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 xmlns:a16="http://schemas.microsoft.com/office/drawing/2014/main" id="{0E1CB752-6BDF-4AAF-AEBC-D7F04FBE8ED5}"/>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椭圆 5">
            <a:extLst>
              <a:ext uri="{FF2B5EF4-FFF2-40B4-BE49-F238E27FC236}">
                <a16:creationId xmlns="" xmlns:a16="http://schemas.microsoft.com/office/drawing/2014/main" id="{73AE677A-7E4C-4D51-9B67-390AFC609E64}"/>
              </a:ext>
            </a:extLst>
          </p:cNvPr>
          <p:cNvSpPr/>
          <p:nvPr/>
        </p:nvSpPr>
        <p:spPr>
          <a:xfrm>
            <a:off x="179158" y="1673778"/>
            <a:ext cx="4259940" cy="4259940"/>
          </a:xfrm>
          <a:prstGeom prst="ellipse">
            <a:avLst/>
          </a:prstGeom>
          <a:gradFill>
            <a:gsLst>
              <a:gs pos="73000">
                <a:schemeClr val="accent1">
                  <a:lumMod val="5000"/>
                  <a:lumOff val="95000"/>
                  <a:alpha val="0"/>
                </a:schemeClr>
              </a:gs>
              <a:gs pos="100000">
                <a:schemeClr val="accent1">
                  <a:alpha val="22000"/>
                </a:schemeClr>
              </a:gs>
            </a:gsLst>
            <a:lin ang="0" scaled="0"/>
          </a:gradFill>
          <a:ln>
            <a:gradFill>
              <a:gsLst>
                <a:gs pos="76000">
                  <a:schemeClr val="accent1">
                    <a:lumMod val="5000"/>
                    <a:lumOff val="95000"/>
                    <a:alpha val="3900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a:extLst>
              <a:ext uri="{FF2B5EF4-FFF2-40B4-BE49-F238E27FC236}">
                <a16:creationId xmlns="" xmlns:a16="http://schemas.microsoft.com/office/drawing/2014/main" id="{6B81846A-64DE-4A6D-A65D-170E5B7F3A94}"/>
              </a:ext>
            </a:extLst>
          </p:cNvPr>
          <p:cNvSpPr/>
          <p:nvPr/>
        </p:nvSpPr>
        <p:spPr>
          <a:xfrm>
            <a:off x="1093788" y="2453178"/>
            <a:ext cx="2740858" cy="2740858"/>
          </a:xfrm>
          <a:prstGeom prst="ellipse">
            <a:avLst/>
          </a:prstGeom>
          <a:gradFill>
            <a:gsLst>
              <a:gs pos="0">
                <a:srgbClr val="C30F0F">
                  <a:lumMod val="90000"/>
                  <a:lumOff val="10000"/>
                </a:srgbClr>
              </a:gs>
              <a:gs pos="64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 xmlns:a16="http://schemas.microsoft.com/office/drawing/2014/main" id="{934B1141-A247-40C5-AC62-547CF6A16C51}"/>
              </a:ext>
            </a:extLst>
          </p:cNvPr>
          <p:cNvSpPr txBox="1"/>
          <p:nvPr/>
        </p:nvSpPr>
        <p:spPr>
          <a:xfrm>
            <a:off x="1258847" y="3846018"/>
            <a:ext cx="2410740" cy="584775"/>
          </a:xfrm>
          <a:prstGeom prst="rect">
            <a:avLst/>
          </a:prstGeom>
          <a:noFill/>
          <a:ln>
            <a:noFill/>
          </a:ln>
          <a:effectLst/>
        </p:spPr>
        <p:txBody>
          <a:bodyPr wrap="square" rtlCol="0">
            <a:spAutoFit/>
          </a:bodyPr>
          <a:lstStyle>
            <a:defPPr>
              <a:defRPr lang="zh-CN"/>
            </a:defPPr>
            <a:lvl1pPr algn="ctr">
              <a:defRPr sz="6600" i="1" spc="-300">
                <a:ln w="19050">
                  <a:noFill/>
                </a:ln>
                <a:gradFill>
                  <a:gsLst>
                    <a:gs pos="100000">
                      <a:srgbClr val="E9BE61"/>
                    </a:gs>
                    <a:gs pos="49000">
                      <a:srgbClr val="FEEFAC"/>
                    </a:gs>
                  </a:gsLst>
                  <a:lin ang="5400000" scaled="0"/>
                </a:gradFill>
                <a:effectLst>
                  <a:outerShdw blurRad="254000" dist="114300" dir="5400000" algn="ctr" rotWithShape="0">
                    <a:srgbClr val="000000">
                      <a:alpha val="23000"/>
                    </a:srgbClr>
                  </a:outerShdw>
                </a:effectLst>
                <a:latin typeface="字魂143号-正酷超级黑" panose="00000500000000000000" pitchFamily="2" charset="-122"/>
                <a:ea typeface="字魂143号-正酷超级黑" panose="00000500000000000000" pitchFamily="2" charset="-122"/>
              </a:defRPr>
            </a:lvl1pPr>
          </a:lstStyle>
          <a:p>
            <a:r>
              <a:rPr lang="zh-CN" altLang="en-US" sz="3200" i="0" spc="0" dirty="0">
                <a:effectLst/>
                <a:latin typeface="+mn-lt"/>
                <a:ea typeface="+mn-ea"/>
                <a:cs typeface="+mn-ea"/>
                <a:sym typeface="+mn-lt"/>
              </a:rPr>
              <a:t>原因剖析</a:t>
            </a:r>
          </a:p>
        </p:txBody>
      </p:sp>
      <p:sp>
        <p:nvSpPr>
          <p:cNvPr id="10" name="矩形 9">
            <a:extLst>
              <a:ext uri="{FF2B5EF4-FFF2-40B4-BE49-F238E27FC236}">
                <a16:creationId xmlns="" xmlns:a16="http://schemas.microsoft.com/office/drawing/2014/main" id="{E2AE2308-05B2-43FF-940F-3787104F7F14}"/>
              </a:ext>
            </a:extLst>
          </p:cNvPr>
          <p:cNvSpPr/>
          <p:nvPr/>
        </p:nvSpPr>
        <p:spPr>
          <a:xfrm>
            <a:off x="4319456" y="2150331"/>
            <a:ext cx="6778756" cy="904863"/>
          </a:xfrm>
          <a:prstGeom prst="rect">
            <a:avLst/>
          </a:prstGeom>
        </p:spPr>
        <p:txBody>
          <a:bodyPr wrap="square">
            <a:spAutoFit/>
          </a:bodyPr>
          <a:lstStyle/>
          <a:p>
            <a:pPr lvl="0">
              <a:lnSpc>
                <a:spcPct val="110000"/>
              </a:lnSpc>
              <a:defRPr/>
            </a:pPr>
            <a:r>
              <a:rPr lang="zh-CN" altLang="en-US" sz="1600" dirty="0">
                <a:solidFill>
                  <a:schemeClr val="tx1">
                    <a:lumMod val="75000"/>
                    <a:lumOff val="25000"/>
                  </a:schemeClr>
                </a:solidFill>
                <a:cs typeface="+mn-ea"/>
                <a:sym typeface="+mn-lt"/>
              </a:rPr>
              <a:t>我们党进行的一切奋斗，无论是革命战争年代浴血奋战推翻“三座大山”，还是和平建设时期建立社会主义制度，进行社会主义革命、建设和改革，归根到底都是为了实现好、维护好、发展好最广大人民的根本利益</a:t>
            </a:r>
          </a:p>
        </p:txBody>
      </p:sp>
      <p:sp>
        <p:nvSpPr>
          <p:cNvPr id="11" name="椭圆 10">
            <a:extLst>
              <a:ext uri="{FF2B5EF4-FFF2-40B4-BE49-F238E27FC236}">
                <a16:creationId xmlns="" xmlns:a16="http://schemas.microsoft.com/office/drawing/2014/main" id="{21B11C67-37DB-4DB0-A82E-941185267C4F}"/>
              </a:ext>
            </a:extLst>
          </p:cNvPr>
          <p:cNvSpPr/>
          <p:nvPr/>
        </p:nvSpPr>
        <p:spPr bwMode="auto">
          <a:xfrm>
            <a:off x="3834646" y="2447382"/>
            <a:ext cx="368104" cy="36810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altLang="zh-CN" dirty="0">
                <a:ln w="19050">
                  <a:noFill/>
                </a:ln>
                <a:gradFill>
                  <a:gsLst>
                    <a:gs pos="100000">
                      <a:srgbClr val="E9BE61"/>
                    </a:gs>
                    <a:gs pos="49000">
                      <a:srgbClr val="FEEFAC"/>
                    </a:gs>
                  </a:gsLst>
                  <a:lin ang="5400000" scaled="0"/>
                </a:gradFill>
                <a:cs typeface="+mn-ea"/>
                <a:sym typeface="+mn-lt"/>
              </a:rPr>
              <a:t>1</a:t>
            </a:r>
            <a:endParaRPr lang="zh-CN" altLang="en-US" dirty="0">
              <a:ln w="19050">
                <a:noFill/>
              </a:ln>
              <a:gradFill>
                <a:gsLst>
                  <a:gs pos="100000">
                    <a:srgbClr val="E9BE61"/>
                  </a:gs>
                  <a:gs pos="49000">
                    <a:srgbClr val="FEEFAC"/>
                  </a:gs>
                </a:gsLst>
                <a:lin ang="5400000" scaled="0"/>
              </a:gradFill>
              <a:cs typeface="+mn-ea"/>
              <a:sym typeface="+mn-lt"/>
            </a:endParaRPr>
          </a:p>
        </p:txBody>
      </p:sp>
      <p:sp>
        <p:nvSpPr>
          <p:cNvPr id="12" name="矩形 11">
            <a:extLst>
              <a:ext uri="{FF2B5EF4-FFF2-40B4-BE49-F238E27FC236}">
                <a16:creationId xmlns="" xmlns:a16="http://schemas.microsoft.com/office/drawing/2014/main" id="{8E2C50AA-6F4B-4C1A-833D-18778EE299F8}"/>
              </a:ext>
            </a:extLst>
          </p:cNvPr>
          <p:cNvSpPr/>
          <p:nvPr/>
        </p:nvSpPr>
        <p:spPr>
          <a:xfrm>
            <a:off x="4702364" y="3452763"/>
            <a:ext cx="6230789" cy="634020"/>
          </a:xfrm>
          <a:prstGeom prst="rect">
            <a:avLst/>
          </a:prstGeom>
        </p:spPr>
        <p:txBody>
          <a:bodyPr wrap="square">
            <a:spAutoFit/>
          </a:bodyPr>
          <a:lstStyle/>
          <a:p>
            <a:pPr lvl="0">
              <a:lnSpc>
                <a:spcPct val="110000"/>
              </a:lnSpc>
              <a:defRPr/>
            </a:pPr>
            <a:r>
              <a:rPr lang="zh-CN" altLang="en-US" sz="1600" dirty="0">
                <a:solidFill>
                  <a:schemeClr val="tx1">
                    <a:lumMod val="75000"/>
                    <a:lumOff val="25000"/>
                  </a:schemeClr>
                </a:solidFill>
                <a:cs typeface="+mn-ea"/>
                <a:sym typeface="+mn-lt"/>
              </a:rPr>
              <a:t>近</a:t>
            </a:r>
            <a:r>
              <a:rPr lang="en-US" altLang="zh-CN" sz="1600" dirty="0">
                <a:solidFill>
                  <a:schemeClr val="tx1">
                    <a:lumMod val="75000"/>
                    <a:lumOff val="25000"/>
                  </a:schemeClr>
                </a:solidFill>
                <a:cs typeface="+mn-ea"/>
                <a:sym typeface="+mn-lt"/>
              </a:rPr>
              <a:t>100</a:t>
            </a:r>
            <a:r>
              <a:rPr lang="zh-CN" altLang="en-US" sz="1600" dirty="0">
                <a:solidFill>
                  <a:schemeClr val="tx1">
                    <a:lumMod val="75000"/>
                    <a:lumOff val="25000"/>
                  </a:schemeClr>
                </a:solidFill>
                <a:cs typeface="+mn-ea"/>
                <a:sym typeface="+mn-lt"/>
              </a:rPr>
              <a:t>年来，中国共产党人为了人民的利益，始终坚持吃苦在前、奉献在前，不惧流血流汗，乃至牺牲宝贵的生命</a:t>
            </a:r>
          </a:p>
        </p:txBody>
      </p:sp>
      <p:sp>
        <p:nvSpPr>
          <p:cNvPr id="13" name="椭圆 12">
            <a:extLst>
              <a:ext uri="{FF2B5EF4-FFF2-40B4-BE49-F238E27FC236}">
                <a16:creationId xmlns="" xmlns:a16="http://schemas.microsoft.com/office/drawing/2014/main" id="{EC432B46-20A3-4F38-9843-66722CC5F95B}"/>
              </a:ext>
            </a:extLst>
          </p:cNvPr>
          <p:cNvSpPr/>
          <p:nvPr/>
        </p:nvSpPr>
        <p:spPr bwMode="auto">
          <a:xfrm>
            <a:off x="4296785" y="3576360"/>
            <a:ext cx="368104" cy="36810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altLang="zh-CN" dirty="0">
                <a:ln w="19050">
                  <a:noFill/>
                </a:ln>
                <a:gradFill>
                  <a:gsLst>
                    <a:gs pos="100000">
                      <a:srgbClr val="E9BE61"/>
                    </a:gs>
                    <a:gs pos="49000">
                      <a:srgbClr val="FEEFAC"/>
                    </a:gs>
                  </a:gsLst>
                  <a:lin ang="5400000" scaled="0"/>
                </a:gradFill>
                <a:cs typeface="+mn-ea"/>
                <a:sym typeface="+mn-lt"/>
              </a:rPr>
              <a:t>2</a:t>
            </a:r>
            <a:endParaRPr lang="zh-CN" altLang="en-US" dirty="0">
              <a:ln w="19050">
                <a:noFill/>
              </a:ln>
              <a:gradFill>
                <a:gsLst>
                  <a:gs pos="100000">
                    <a:srgbClr val="E9BE61"/>
                  </a:gs>
                  <a:gs pos="49000">
                    <a:srgbClr val="FEEFAC"/>
                  </a:gs>
                </a:gsLst>
                <a:lin ang="5400000" scaled="0"/>
              </a:gradFill>
              <a:cs typeface="+mn-ea"/>
              <a:sym typeface="+mn-lt"/>
            </a:endParaRPr>
          </a:p>
        </p:txBody>
      </p:sp>
      <p:sp>
        <p:nvSpPr>
          <p:cNvPr id="14" name="矩形 13">
            <a:extLst>
              <a:ext uri="{FF2B5EF4-FFF2-40B4-BE49-F238E27FC236}">
                <a16:creationId xmlns="" xmlns:a16="http://schemas.microsoft.com/office/drawing/2014/main" id="{E916686A-3DE7-48AA-BE89-E447A696FFA0}"/>
              </a:ext>
            </a:extLst>
          </p:cNvPr>
          <p:cNvSpPr/>
          <p:nvPr/>
        </p:nvSpPr>
        <p:spPr>
          <a:xfrm>
            <a:off x="4503551" y="4607272"/>
            <a:ext cx="6452316" cy="634020"/>
          </a:xfrm>
          <a:prstGeom prst="rect">
            <a:avLst/>
          </a:prstGeom>
        </p:spPr>
        <p:txBody>
          <a:bodyPr wrap="square">
            <a:spAutoFit/>
          </a:bodyPr>
          <a:lstStyle/>
          <a:p>
            <a:pPr lvl="0">
              <a:lnSpc>
                <a:spcPct val="110000"/>
              </a:lnSpc>
              <a:defRPr/>
            </a:pPr>
            <a:r>
              <a:rPr lang="zh-CN" altLang="en-US" sz="1600" dirty="0">
                <a:solidFill>
                  <a:schemeClr val="tx1">
                    <a:lumMod val="75000"/>
                    <a:lumOff val="25000"/>
                  </a:schemeClr>
                </a:solidFill>
                <a:cs typeface="+mn-ea"/>
                <a:sym typeface="+mn-lt"/>
              </a:rPr>
              <a:t>第一届中央监察委员会</a:t>
            </a:r>
            <a:r>
              <a:rPr lang="en-US" altLang="zh-CN" sz="1600" dirty="0">
                <a:solidFill>
                  <a:schemeClr val="tx1">
                    <a:lumMod val="75000"/>
                    <a:lumOff val="25000"/>
                  </a:schemeClr>
                </a:solidFill>
                <a:cs typeface="+mn-ea"/>
                <a:sym typeface="+mn-lt"/>
              </a:rPr>
              <a:t>10</a:t>
            </a:r>
            <a:r>
              <a:rPr lang="zh-CN" altLang="en-US" sz="1600" dirty="0">
                <a:solidFill>
                  <a:schemeClr val="tx1">
                    <a:lumMod val="75000"/>
                    <a:lumOff val="25000"/>
                  </a:schemeClr>
                </a:solidFill>
                <a:cs typeface="+mn-ea"/>
                <a:sym typeface="+mn-lt"/>
              </a:rPr>
              <a:t>名委员和候补委员中，</a:t>
            </a:r>
            <a:r>
              <a:rPr lang="en-US" altLang="zh-CN" sz="1600" dirty="0">
                <a:solidFill>
                  <a:schemeClr val="tx1">
                    <a:lumMod val="75000"/>
                    <a:lumOff val="25000"/>
                  </a:schemeClr>
                </a:solidFill>
                <a:cs typeface="+mn-ea"/>
                <a:sym typeface="+mn-lt"/>
              </a:rPr>
              <a:t>8</a:t>
            </a:r>
            <a:r>
              <a:rPr lang="zh-CN" altLang="en-US" sz="1600" dirty="0">
                <a:solidFill>
                  <a:schemeClr val="tx1">
                    <a:lumMod val="75000"/>
                    <a:lumOff val="25000"/>
                  </a:schemeClr>
                </a:solidFill>
                <a:cs typeface="+mn-ea"/>
                <a:sym typeface="+mn-lt"/>
              </a:rPr>
              <a:t>人为党英勇献身，没有一人叛党投敌</a:t>
            </a:r>
          </a:p>
        </p:txBody>
      </p:sp>
      <p:sp>
        <p:nvSpPr>
          <p:cNvPr id="15" name="椭圆 14">
            <a:extLst>
              <a:ext uri="{FF2B5EF4-FFF2-40B4-BE49-F238E27FC236}">
                <a16:creationId xmlns="" xmlns:a16="http://schemas.microsoft.com/office/drawing/2014/main" id="{040E858C-88D9-4DFE-B177-3C09F0D18717}"/>
              </a:ext>
            </a:extLst>
          </p:cNvPr>
          <p:cNvSpPr/>
          <p:nvPr/>
        </p:nvSpPr>
        <p:spPr bwMode="auto">
          <a:xfrm>
            <a:off x="3951352" y="4755039"/>
            <a:ext cx="368104" cy="36810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altLang="zh-CN" dirty="0">
                <a:ln w="19050">
                  <a:noFill/>
                </a:ln>
                <a:gradFill>
                  <a:gsLst>
                    <a:gs pos="100000">
                      <a:srgbClr val="E9BE61"/>
                    </a:gs>
                    <a:gs pos="49000">
                      <a:srgbClr val="FEEFAC"/>
                    </a:gs>
                  </a:gsLst>
                  <a:lin ang="5400000" scaled="0"/>
                </a:gradFill>
                <a:cs typeface="+mn-ea"/>
                <a:sym typeface="+mn-lt"/>
              </a:rPr>
              <a:t>3</a:t>
            </a:r>
            <a:endParaRPr lang="zh-CN" altLang="en-US" dirty="0">
              <a:ln w="19050">
                <a:noFill/>
              </a:ln>
              <a:gradFill>
                <a:gsLst>
                  <a:gs pos="100000">
                    <a:srgbClr val="E9BE61"/>
                  </a:gs>
                  <a:gs pos="49000">
                    <a:srgbClr val="FEEFAC"/>
                  </a:gs>
                </a:gsLst>
                <a:lin ang="5400000" scaled="0"/>
              </a:gradFill>
              <a:cs typeface="+mn-ea"/>
              <a:sym typeface="+mn-lt"/>
            </a:endParaRPr>
          </a:p>
        </p:txBody>
      </p:sp>
      <p:pic>
        <p:nvPicPr>
          <p:cNvPr id="16" name="图片 15" descr="卡通人物&#10;&#10;低可信度描述已自动生成">
            <a:extLst>
              <a:ext uri="{FF2B5EF4-FFF2-40B4-BE49-F238E27FC236}">
                <a16:creationId xmlns="" xmlns:a16="http://schemas.microsoft.com/office/drawing/2014/main" id="{9CE20B2E-9B3F-42E0-AF74-B95129E9A1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77024" y="3050721"/>
            <a:ext cx="774386" cy="689186"/>
          </a:xfrm>
          <a:prstGeom prst="rect">
            <a:avLst/>
          </a:prstGeom>
        </p:spPr>
      </p:pic>
    </p:spTree>
    <p:extLst>
      <p:ext uri="{BB962C8B-B14F-4D97-AF65-F5344CB8AC3E}">
        <p14:creationId xmlns:p14="http://schemas.microsoft.com/office/powerpoint/2010/main" val="41496235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p:bldP spid="10" grpId="0"/>
      <p:bldP spid="11" grpId="0" animBg="1"/>
      <p:bldP spid="12" grpId="0"/>
      <p:bldP spid="13" grpId="0" animBg="1"/>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C1420DE3-6CF6-470B-9402-A3CDACE4AF35}"/>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 xmlns:a16="http://schemas.microsoft.com/office/drawing/2014/main" id="{28448B03-06AC-41E2-919C-2FB25D0CAF09}"/>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存在问题的原因剖析</a:t>
            </a:r>
          </a:p>
        </p:txBody>
      </p:sp>
      <p:sp>
        <p:nvSpPr>
          <p:cNvPr id="4" name="Freeform 5">
            <a:extLst>
              <a:ext uri="{FF2B5EF4-FFF2-40B4-BE49-F238E27FC236}">
                <a16:creationId xmlns="" xmlns:a16="http://schemas.microsoft.com/office/drawing/2014/main" id="{E48587C7-7856-4307-8613-6AC3189A9FB3}"/>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 xmlns:a16="http://schemas.microsoft.com/office/drawing/2014/main" id="{983441F9-5790-452F-9B16-B9BFA772C050}"/>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 xmlns:a16="http://schemas.microsoft.com/office/drawing/2014/main" id="{C5025663-A048-41F4-A93F-4E9C8BD42ABB}"/>
              </a:ext>
            </a:extLst>
          </p:cNvPr>
          <p:cNvSpPr/>
          <p:nvPr/>
        </p:nvSpPr>
        <p:spPr bwMode="auto">
          <a:xfrm>
            <a:off x="1" y="2465062"/>
            <a:ext cx="12192000" cy="1070076"/>
          </a:xfrm>
          <a:prstGeom prst="rect">
            <a:avLst/>
          </a:prstGeom>
          <a:solidFill>
            <a:schemeClr val="bg1">
              <a:lumMod val="85000"/>
              <a:alpha val="48000"/>
            </a:schemeClr>
          </a:solidFill>
          <a:ln w="12700" cap="flat">
            <a:noFill/>
            <a:prstDash val="solid"/>
            <a:miter lim="800000"/>
            <a:headEnd/>
            <a:tailEnd/>
          </a:ln>
          <a:effectLst/>
        </p:spPr>
        <p:txBody>
          <a:bodyPr vert="horz" wrap="square" lIns="0" tIns="0" rIns="0" bIns="0" numCol="1" anchor="ctr" anchorCtr="0" compatLnSpc="1">
            <a:prstTxWarp prst="textNoShape">
              <a:avLst/>
            </a:prstTxWarp>
          </a:bodyPr>
          <a:lstStyle/>
          <a:p>
            <a:pPr algn="ctr"/>
            <a:endParaRPr lang="zh-CN" altLang="en-US" sz="1799">
              <a:solidFill>
                <a:schemeClr val="bg1"/>
              </a:solidFill>
              <a:cs typeface="+mn-ea"/>
              <a:sym typeface="+mn-lt"/>
            </a:endParaRPr>
          </a:p>
        </p:txBody>
      </p:sp>
      <p:sp>
        <p:nvSpPr>
          <p:cNvPr id="12" name="椭圆 11">
            <a:extLst>
              <a:ext uri="{FF2B5EF4-FFF2-40B4-BE49-F238E27FC236}">
                <a16:creationId xmlns="" xmlns:a16="http://schemas.microsoft.com/office/drawing/2014/main" id="{F8F4BAC6-E038-4C82-A4E0-63D10685C1A4}"/>
              </a:ext>
            </a:extLst>
          </p:cNvPr>
          <p:cNvSpPr/>
          <p:nvPr/>
        </p:nvSpPr>
        <p:spPr bwMode="auto">
          <a:xfrm>
            <a:off x="1435525" y="1904762"/>
            <a:ext cx="2031077" cy="2031077"/>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3" name="椭圆 12">
            <a:extLst>
              <a:ext uri="{FF2B5EF4-FFF2-40B4-BE49-F238E27FC236}">
                <a16:creationId xmlns="" xmlns:a16="http://schemas.microsoft.com/office/drawing/2014/main" id="{B44A948A-66FB-4738-A21F-EA4EE503DCDF}"/>
              </a:ext>
            </a:extLst>
          </p:cNvPr>
          <p:cNvSpPr/>
          <p:nvPr/>
        </p:nvSpPr>
        <p:spPr bwMode="auto">
          <a:xfrm>
            <a:off x="3885844" y="1904762"/>
            <a:ext cx="2031077" cy="2031077"/>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4" name="椭圆 13">
            <a:extLst>
              <a:ext uri="{FF2B5EF4-FFF2-40B4-BE49-F238E27FC236}">
                <a16:creationId xmlns="" xmlns:a16="http://schemas.microsoft.com/office/drawing/2014/main" id="{0E3CEE46-BCD4-451E-803E-B7D9C284FA40}"/>
              </a:ext>
            </a:extLst>
          </p:cNvPr>
          <p:cNvSpPr/>
          <p:nvPr/>
        </p:nvSpPr>
        <p:spPr bwMode="auto">
          <a:xfrm>
            <a:off x="6353149" y="1904762"/>
            <a:ext cx="2031077" cy="2031077"/>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5" name="椭圆 14">
            <a:extLst>
              <a:ext uri="{FF2B5EF4-FFF2-40B4-BE49-F238E27FC236}">
                <a16:creationId xmlns="" xmlns:a16="http://schemas.microsoft.com/office/drawing/2014/main" id="{0C2040FA-FD5A-4CA5-9E2A-54F1D510B27A}"/>
              </a:ext>
            </a:extLst>
          </p:cNvPr>
          <p:cNvSpPr/>
          <p:nvPr/>
        </p:nvSpPr>
        <p:spPr bwMode="auto">
          <a:xfrm>
            <a:off x="8817085" y="1904762"/>
            <a:ext cx="2031077" cy="2031077"/>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6" name="矩形 15">
            <a:extLst>
              <a:ext uri="{FF2B5EF4-FFF2-40B4-BE49-F238E27FC236}">
                <a16:creationId xmlns="" xmlns:a16="http://schemas.microsoft.com/office/drawing/2014/main" id="{ACDB4BAE-889C-4870-A695-D9C980D67A77}"/>
              </a:ext>
            </a:extLst>
          </p:cNvPr>
          <p:cNvSpPr/>
          <p:nvPr/>
        </p:nvSpPr>
        <p:spPr>
          <a:xfrm>
            <a:off x="1531602" y="2351170"/>
            <a:ext cx="1838922" cy="1175706"/>
          </a:xfrm>
          <a:prstGeom prst="rect">
            <a:avLst/>
          </a:prstGeom>
          <a:noFill/>
          <a:ln>
            <a:noFill/>
          </a:ln>
          <a:effectLst/>
        </p:spPr>
        <p:txBody>
          <a:bodyPr wrap="square" rtlCol="0">
            <a:spAutoFit/>
          </a:bodyPr>
          <a:lstStyle/>
          <a:p>
            <a:pPr algn="ctr">
              <a:lnSpc>
                <a:spcPct val="110000"/>
              </a:lnSpc>
            </a:pPr>
            <a:r>
              <a:rPr lang="zh-CN" altLang="en-US" sz="3200" dirty="0">
                <a:ln w="19050">
                  <a:noFill/>
                </a:ln>
                <a:gradFill>
                  <a:gsLst>
                    <a:gs pos="100000">
                      <a:srgbClr val="E9BE61"/>
                    </a:gs>
                    <a:gs pos="49000">
                      <a:srgbClr val="FEEFAC"/>
                    </a:gs>
                  </a:gsLst>
                  <a:lin ang="5400000" scaled="0"/>
                </a:gradFill>
                <a:cs typeface="+mn-ea"/>
                <a:sym typeface="+mn-lt"/>
              </a:rPr>
              <a:t>人员配</a:t>
            </a:r>
            <a:endParaRPr lang="en-US" altLang="zh-CN" sz="3200" dirty="0">
              <a:ln w="19050">
                <a:noFill/>
              </a:ln>
              <a:gradFill>
                <a:gsLst>
                  <a:gs pos="100000">
                    <a:srgbClr val="E9BE61"/>
                  </a:gs>
                  <a:gs pos="49000">
                    <a:srgbClr val="FEEFAC"/>
                  </a:gs>
                </a:gsLst>
                <a:lin ang="5400000" scaled="0"/>
              </a:gradFill>
              <a:cs typeface="+mn-ea"/>
              <a:sym typeface="+mn-lt"/>
            </a:endParaRPr>
          </a:p>
          <a:p>
            <a:pPr algn="ctr">
              <a:lnSpc>
                <a:spcPct val="110000"/>
              </a:lnSpc>
            </a:pPr>
            <a:r>
              <a:rPr lang="zh-CN" altLang="en-US" sz="3200" dirty="0">
                <a:ln w="19050">
                  <a:noFill/>
                </a:ln>
                <a:gradFill>
                  <a:gsLst>
                    <a:gs pos="100000">
                      <a:srgbClr val="E9BE61"/>
                    </a:gs>
                    <a:gs pos="49000">
                      <a:srgbClr val="FEEFAC"/>
                    </a:gs>
                  </a:gsLst>
                  <a:lin ang="5400000" scaled="0"/>
                </a:gradFill>
                <a:cs typeface="+mn-ea"/>
                <a:sym typeface="+mn-lt"/>
              </a:rPr>
              <a:t>置不足</a:t>
            </a:r>
          </a:p>
        </p:txBody>
      </p:sp>
      <p:sp>
        <p:nvSpPr>
          <p:cNvPr id="17" name="矩形 16">
            <a:extLst>
              <a:ext uri="{FF2B5EF4-FFF2-40B4-BE49-F238E27FC236}">
                <a16:creationId xmlns="" xmlns:a16="http://schemas.microsoft.com/office/drawing/2014/main" id="{87A17F2A-B519-4D0C-BC0D-7FC597301C27}"/>
              </a:ext>
            </a:extLst>
          </p:cNvPr>
          <p:cNvSpPr/>
          <p:nvPr/>
        </p:nvSpPr>
        <p:spPr>
          <a:xfrm>
            <a:off x="3981921" y="2351170"/>
            <a:ext cx="1838922" cy="1175706"/>
          </a:xfrm>
          <a:prstGeom prst="rect">
            <a:avLst/>
          </a:prstGeom>
          <a:noFill/>
          <a:ln>
            <a:noFill/>
          </a:ln>
          <a:effectLst/>
        </p:spPr>
        <p:txBody>
          <a:bodyPr wrap="square" rtlCol="0">
            <a:spAutoFit/>
          </a:bodyPr>
          <a:lstStyle/>
          <a:p>
            <a:pPr algn="ctr">
              <a:lnSpc>
                <a:spcPct val="110000"/>
              </a:lnSpc>
            </a:pPr>
            <a:r>
              <a:rPr lang="zh-CN" altLang="en-US" sz="3200" dirty="0">
                <a:ln w="19050">
                  <a:noFill/>
                </a:ln>
                <a:gradFill>
                  <a:gsLst>
                    <a:gs pos="100000">
                      <a:srgbClr val="E9BE61"/>
                    </a:gs>
                    <a:gs pos="49000">
                      <a:srgbClr val="FEEFAC"/>
                    </a:gs>
                  </a:gsLst>
                  <a:lin ang="5400000" scaled="0"/>
                </a:gradFill>
                <a:cs typeface="+mn-ea"/>
                <a:sym typeface="+mn-lt"/>
              </a:rPr>
              <a:t>技术能</a:t>
            </a:r>
            <a:endParaRPr lang="en-US" altLang="zh-CN" sz="3200" dirty="0">
              <a:ln w="19050">
                <a:noFill/>
              </a:ln>
              <a:gradFill>
                <a:gsLst>
                  <a:gs pos="100000">
                    <a:srgbClr val="E9BE61"/>
                  </a:gs>
                  <a:gs pos="49000">
                    <a:srgbClr val="FEEFAC"/>
                  </a:gs>
                </a:gsLst>
                <a:lin ang="5400000" scaled="0"/>
              </a:gradFill>
              <a:cs typeface="+mn-ea"/>
              <a:sym typeface="+mn-lt"/>
            </a:endParaRPr>
          </a:p>
          <a:p>
            <a:pPr algn="ctr">
              <a:lnSpc>
                <a:spcPct val="110000"/>
              </a:lnSpc>
            </a:pPr>
            <a:r>
              <a:rPr lang="zh-CN" altLang="en-US" sz="3200" dirty="0">
                <a:ln w="19050">
                  <a:noFill/>
                </a:ln>
                <a:gradFill>
                  <a:gsLst>
                    <a:gs pos="100000">
                      <a:srgbClr val="E9BE61"/>
                    </a:gs>
                    <a:gs pos="49000">
                      <a:srgbClr val="FEEFAC"/>
                    </a:gs>
                  </a:gsLst>
                  <a:lin ang="5400000" scaled="0"/>
                </a:gradFill>
                <a:cs typeface="+mn-ea"/>
                <a:sym typeface="+mn-lt"/>
              </a:rPr>
              <a:t>力弱</a:t>
            </a:r>
          </a:p>
        </p:txBody>
      </p:sp>
      <p:sp>
        <p:nvSpPr>
          <p:cNvPr id="18" name="矩形 17">
            <a:extLst>
              <a:ext uri="{FF2B5EF4-FFF2-40B4-BE49-F238E27FC236}">
                <a16:creationId xmlns="" xmlns:a16="http://schemas.microsoft.com/office/drawing/2014/main" id="{5417CC41-15EF-4903-9DDF-51027070D37D}"/>
              </a:ext>
            </a:extLst>
          </p:cNvPr>
          <p:cNvSpPr/>
          <p:nvPr/>
        </p:nvSpPr>
        <p:spPr>
          <a:xfrm>
            <a:off x="6449226" y="2351170"/>
            <a:ext cx="1838922" cy="1175706"/>
          </a:xfrm>
          <a:prstGeom prst="rect">
            <a:avLst/>
          </a:prstGeom>
          <a:noFill/>
          <a:ln>
            <a:noFill/>
          </a:ln>
          <a:effectLst/>
        </p:spPr>
        <p:txBody>
          <a:bodyPr wrap="square" rtlCol="0">
            <a:spAutoFit/>
          </a:bodyPr>
          <a:lstStyle/>
          <a:p>
            <a:pPr algn="ctr">
              <a:lnSpc>
                <a:spcPct val="110000"/>
              </a:lnSpc>
            </a:pPr>
            <a:r>
              <a:rPr lang="zh-CN" altLang="en-US" sz="3200" dirty="0">
                <a:ln w="19050">
                  <a:noFill/>
                </a:ln>
                <a:gradFill>
                  <a:gsLst>
                    <a:gs pos="100000">
                      <a:srgbClr val="E9BE61"/>
                    </a:gs>
                    <a:gs pos="49000">
                      <a:srgbClr val="FEEFAC"/>
                    </a:gs>
                  </a:gsLst>
                  <a:lin ang="5400000" scaled="0"/>
                </a:gradFill>
                <a:cs typeface="+mn-ea"/>
                <a:sym typeface="+mn-lt"/>
              </a:rPr>
              <a:t>工作水</a:t>
            </a:r>
            <a:endParaRPr lang="en-US" altLang="zh-CN" sz="3200" dirty="0">
              <a:ln w="19050">
                <a:noFill/>
              </a:ln>
              <a:gradFill>
                <a:gsLst>
                  <a:gs pos="100000">
                    <a:srgbClr val="E9BE61"/>
                  </a:gs>
                  <a:gs pos="49000">
                    <a:srgbClr val="FEEFAC"/>
                  </a:gs>
                </a:gsLst>
                <a:lin ang="5400000" scaled="0"/>
              </a:gradFill>
              <a:cs typeface="+mn-ea"/>
              <a:sym typeface="+mn-lt"/>
            </a:endParaRPr>
          </a:p>
          <a:p>
            <a:pPr algn="ctr">
              <a:lnSpc>
                <a:spcPct val="110000"/>
              </a:lnSpc>
            </a:pPr>
            <a:r>
              <a:rPr lang="zh-CN" altLang="en-US" sz="3200" dirty="0">
                <a:ln w="19050">
                  <a:noFill/>
                </a:ln>
                <a:gradFill>
                  <a:gsLst>
                    <a:gs pos="100000">
                      <a:srgbClr val="E9BE61"/>
                    </a:gs>
                    <a:gs pos="49000">
                      <a:srgbClr val="FEEFAC"/>
                    </a:gs>
                  </a:gsLst>
                  <a:lin ang="5400000" scaled="0"/>
                </a:gradFill>
                <a:cs typeface="+mn-ea"/>
                <a:sym typeface="+mn-lt"/>
              </a:rPr>
              <a:t>平不高</a:t>
            </a:r>
          </a:p>
        </p:txBody>
      </p:sp>
      <p:sp>
        <p:nvSpPr>
          <p:cNvPr id="19" name="矩形 18">
            <a:extLst>
              <a:ext uri="{FF2B5EF4-FFF2-40B4-BE49-F238E27FC236}">
                <a16:creationId xmlns="" xmlns:a16="http://schemas.microsoft.com/office/drawing/2014/main" id="{7883919E-A799-46EB-9B27-280E13C37FA1}"/>
              </a:ext>
            </a:extLst>
          </p:cNvPr>
          <p:cNvSpPr/>
          <p:nvPr/>
        </p:nvSpPr>
        <p:spPr>
          <a:xfrm>
            <a:off x="8913162" y="2351170"/>
            <a:ext cx="1838922" cy="1175706"/>
          </a:xfrm>
          <a:prstGeom prst="rect">
            <a:avLst/>
          </a:prstGeom>
          <a:noFill/>
          <a:ln>
            <a:noFill/>
          </a:ln>
          <a:effectLst/>
        </p:spPr>
        <p:txBody>
          <a:bodyPr wrap="square" rtlCol="0">
            <a:spAutoFit/>
          </a:bodyPr>
          <a:lstStyle/>
          <a:p>
            <a:pPr algn="ctr">
              <a:lnSpc>
                <a:spcPct val="110000"/>
              </a:lnSpc>
            </a:pPr>
            <a:r>
              <a:rPr lang="zh-CN" altLang="en-US" sz="3200" dirty="0">
                <a:ln w="19050">
                  <a:noFill/>
                </a:ln>
                <a:gradFill>
                  <a:gsLst>
                    <a:gs pos="100000">
                      <a:srgbClr val="E9BE61"/>
                    </a:gs>
                    <a:gs pos="49000">
                      <a:srgbClr val="FEEFAC"/>
                    </a:gs>
                  </a:gsLst>
                  <a:lin ang="5400000" scaled="0"/>
                </a:gradFill>
                <a:cs typeface="+mn-ea"/>
                <a:sym typeface="+mn-lt"/>
              </a:rPr>
              <a:t>工作办</a:t>
            </a:r>
            <a:endParaRPr lang="en-US" altLang="zh-CN" sz="3200" dirty="0">
              <a:ln w="19050">
                <a:noFill/>
              </a:ln>
              <a:gradFill>
                <a:gsLst>
                  <a:gs pos="100000">
                    <a:srgbClr val="E9BE61"/>
                  </a:gs>
                  <a:gs pos="49000">
                    <a:srgbClr val="FEEFAC"/>
                  </a:gs>
                </a:gsLst>
                <a:lin ang="5400000" scaled="0"/>
              </a:gradFill>
              <a:cs typeface="+mn-ea"/>
              <a:sym typeface="+mn-lt"/>
            </a:endParaRPr>
          </a:p>
          <a:p>
            <a:pPr algn="ctr">
              <a:lnSpc>
                <a:spcPct val="110000"/>
              </a:lnSpc>
            </a:pPr>
            <a:r>
              <a:rPr lang="zh-CN" altLang="en-US" sz="3200" dirty="0">
                <a:ln w="19050">
                  <a:noFill/>
                </a:ln>
                <a:gradFill>
                  <a:gsLst>
                    <a:gs pos="100000">
                      <a:srgbClr val="E9BE61"/>
                    </a:gs>
                    <a:gs pos="49000">
                      <a:srgbClr val="FEEFAC"/>
                    </a:gs>
                  </a:gsLst>
                  <a:lin ang="5400000" scaled="0"/>
                </a:gradFill>
                <a:cs typeface="+mn-ea"/>
                <a:sym typeface="+mn-lt"/>
              </a:rPr>
              <a:t>法不多</a:t>
            </a:r>
          </a:p>
        </p:txBody>
      </p:sp>
      <p:sp>
        <p:nvSpPr>
          <p:cNvPr id="20" name="矩形 19">
            <a:extLst>
              <a:ext uri="{FF2B5EF4-FFF2-40B4-BE49-F238E27FC236}">
                <a16:creationId xmlns="" xmlns:a16="http://schemas.microsoft.com/office/drawing/2014/main" id="{63BA9282-A14F-4E37-94B6-C8EC0743631F}"/>
              </a:ext>
            </a:extLst>
          </p:cNvPr>
          <p:cNvSpPr/>
          <p:nvPr/>
        </p:nvSpPr>
        <p:spPr>
          <a:xfrm>
            <a:off x="2034656" y="4155245"/>
            <a:ext cx="8122687" cy="1338828"/>
          </a:xfrm>
          <a:prstGeom prst="rect">
            <a:avLst/>
          </a:prstGeom>
        </p:spPr>
        <p:txBody>
          <a:bodyPr wrap="square">
            <a:spAutoFit/>
          </a:bodyPr>
          <a:lstStyle/>
          <a:p>
            <a:pPr lvl="0">
              <a:lnSpc>
                <a:spcPct val="150000"/>
              </a:lnSpc>
              <a:defRPr/>
            </a:pPr>
            <a:r>
              <a:rPr lang="zh-CN" altLang="en-US" dirty="0">
                <a:solidFill>
                  <a:schemeClr val="tx1">
                    <a:lumMod val="75000"/>
                    <a:lumOff val="25000"/>
                  </a:schemeClr>
                </a:solidFill>
                <a:cs typeface="+mn-ea"/>
                <a:sym typeface="+mn-lt"/>
              </a:rPr>
              <a:t>我们党进行的一切奋斗，无论是革命战争年代浴血奋战推翻“三座大山”，还是和平建设时期建立社会主义制度，进行社会主义革命、建设和改革，归根到底都是为了实现好、维护好、发展好最广大人民的根本利益</a:t>
            </a:r>
          </a:p>
        </p:txBody>
      </p:sp>
    </p:spTree>
    <p:extLst>
      <p:ext uri="{BB962C8B-B14F-4D97-AF65-F5344CB8AC3E}">
        <p14:creationId xmlns:p14="http://schemas.microsoft.com/office/powerpoint/2010/main" val="37947678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1" grpId="0" animBg="1"/>
      <p:bldP spid="12" grpId="0" animBg="1"/>
      <p:bldP spid="13" grpId="0" animBg="1"/>
      <p:bldP spid="14" grpId="0" animBg="1"/>
      <p:bldP spid="15" grpId="0" animBg="1"/>
      <p:bldP spid="16"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3A16E65F-89CC-4B87-B15E-4DE9E02E36DD}"/>
              </a:ext>
            </a:extLst>
          </p:cNvPr>
          <p:cNvGrpSpPr/>
          <p:nvPr/>
        </p:nvGrpSpPr>
        <p:grpSpPr>
          <a:xfrm>
            <a:off x="4007181" y="2120900"/>
            <a:ext cx="4078884" cy="3495916"/>
            <a:chOff x="3720664" y="1875333"/>
            <a:chExt cx="4651917" cy="3987050"/>
          </a:xfrm>
        </p:grpSpPr>
        <p:sp>
          <p:nvSpPr>
            <p:cNvPr id="5" name="Freeform 5">
              <a:extLst>
                <a:ext uri="{FF2B5EF4-FFF2-40B4-BE49-F238E27FC236}">
                  <a16:creationId xmlns="" xmlns:a16="http://schemas.microsoft.com/office/drawing/2014/main" id="{52245975-36EE-400B-ACB4-1D81E507B012}"/>
                </a:ext>
              </a:extLst>
            </p:cNvPr>
            <p:cNvSpPr>
              <a:spLocks/>
            </p:cNvSpPr>
            <p:nvPr/>
          </p:nvSpPr>
          <p:spPr bwMode="auto">
            <a:xfrm>
              <a:off x="4025425" y="2175063"/>
              <a:ext cx="4058208" cy="3687320"/>
            </a:xfrm>
            <a:custGeom>
              <a:avLst/>
              <a:gdLst>
                <a:gd name="T0" fmla="*/ 2114 w 5591"/>
                <a:gd name="T1" fmla="*/ 4739 h 5089"/>
                <a:gd name="T2" fmla="*/ 1234 w 5591"/>
                <a:gd name="T3" fmla="*/ 5089 h 5089"/>
                <a:gd name="T4" fmla="*/ 0 w 5591"/>
                <a:gd name="T5" fmla="*/ 3854 h 5089"/>
                <a:gd name="T6" fmla="*/ 884 w 5591"/>
                <a:gd name="T7" fmla="*/ 2670 h 5089"/>
                <a:gd name="T8" fmla="*/ 1569 w 5591"/>
                <a:gd name="T9" fmla="*/ 1720 h 5089"/>
                <a:gd name="T10" fmla="*/ 1543 w 5591"/>
                <a:gd name="T11" fmla="*/ 1491 h 5089"/>
                <a:gd name="T12" fmla="*/ 1517 w 5591"/>
                <a:gd name="T13" fmla="*/ 1235 h 5089"/>
                <a:gd name="T14" fmla="*/ 2751 w 5591"/>
                <a:gd name="T15" fmla="*/ 0 h 5089"/>
                <a:gd name="T16" fmla="*/ 3986 w 5591"/>
                <a:gd name="T17" fmla="*/ 1235 h 5089"/>
                <a:gd name="T18" fmla="*/ 3961 w 5591"/>
                <a:gd name="T19" fmla="*/ 1487 h 5089"/>
                <a:gd name="T20" fmla="*/ 3942 w 5591"/>
                <a:gd name="T21" fmla="*/ 1685 h 5089"/>
                <a:gd name="T22" fmla="*/ 4673 w 5591"/>
                <a:gd name="T23" fmla="*/ 2660 h 5089"/>
                <a:gd name="T24" fmla="*/ 5591 w 5591"/>
                <a:gd name="T25" fmla="*/ 3854 h 5089"/>
                <a:gd name="T26" fmla="*/ 4357 w 5591"/>
                <a:gd name="T27" fmla="*/ 5089 h 5089"/>
                <a:gd name="T28" fmla="*/ 3510 w 5591"/>
                <a:gd name="T29" fmla="*/ 4753 h 5089"/>
                <a:gd name="T30" fmla="*/ 2800 w 5591"/>
                <a:gd name="T31" fmla="*/ 4468 h 5089"/>
                <a:gd name="T32" fmla="*/ 2114 w 5591"/>
                <a:gd name="T33" fmla="*/ 4739 h 5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91" h="5089">
                  <a:moveTo>
                    <a:pt x="2114" y="4739"/>
                  </a:moveTo>
                  <a:cubicBezTo>
                    <a:pt x="1890" y="4967"/>
                    <a:pt x="1580" y="5089"/>
                    <a:pt x="1234" y="5089"/>
                  </a:cubicBezTo>
                  <a:cubicBezTo>
                    <a:pt x="553" y="5089"/>
                    <a:pt x="0" y="4536"/>
                    <a:pt x="0" y="3854"/>
                  </a:cubicBezTo>
                  <a:cubicBezTo>
                    <a:pt x="0" y="3294"/>
                    <a:pt x="373" y="2821"/>
                    <a:pt x="884" y="2670"/>
                  </a:cubicBezTo>
                  <a:cubicBezTo>
                    <a:pt x="1294" y="2543"/>
                    <a:pt x="1569" y="2171"/>
                    <a:pt x="1569" y="1720"/>
                  </a:cubicBezTo>
                  <a:cubicBezTo>
                    <a:pt x="1569" y="1650"/>
                    <a:pt x="1557" y="1557"/>
                    <a:pt x="1543" y="1491"/>
                  </a:cubicBezTo>
                  <a:cubicBezTo>
                    <a:pt x="1526" y="1408"/>
                    <a:pt x="1517" y="1323"/>
                    <a:pt x="1517" y="1235"/>
                  </a:cubicBezTo>
                  <a:cubicBezTo>
                    <a:pt x="1517" y="553"/>
                    <a:pt x="2070" y="0"/>
                    <a:pt x="2751" y="0"/>
                  </a:cubicBezTo>
                  <a:cubicBezTo>
                    <a:pt x="3433" y="0"/>
                    <a:pt x="3986" y="553"/>
                    <a:pt x="3986" y="1235"/>
                  </a:cubicBezTo>
                  <a:cubicBezTo>
                    <a:pt x="3986" y="1318"/>
                    <a:pt x="3977" y="1406"/>
                    <a:pt x="3961" y="1487"/>
                  </a:cubicBezTo>
                  <a:cubicBezTo>
                    <a:pt x="3949" y="1551"/>
                    <a:pt x="3942" y="1617"/>
                    <a:pt x="3942" y="1685"/>
                  </a:cubicBezTo>
                  <a:cubicBezTo>
                    <a:pt x="3942" y="2151"/>
                    <a:pt x="4241" y="2548"/>
                    <a:pt x="4673" y="2660"/>
                  </a:cubicBezTo>
                  <a:cubicBezTo>
                    <a:pt x="5201" y="2800"/>
                    <a:pt x="5591" y="3281"/>
                    <a:pt x="5591" y="3854"/>
                  </a:cubicBezTo>
                  <a:cubicBezTo>
                    <a:pt x="5591" y="4536"/>
                    <a:pt x="5038" y="5089"/>
                    <a:pt x="4357" y="5089"/>
                  </a:cubicBezTo>
                  <a:cubicBezTo>
                    <a:pt x="4029" y="5089"/>
                    <a:pt x="3731" y="4961"/>
                    <a:pt x="3510" y="4753"/>
                  </a:cubicBezTo>
                  <a:cubicBezTo>
                    <a:pt x="3330" y="4580"/>
                    <a:pt x="3069" y="4468"/>
                    <a:pt x="2800" y="4468"/>
                  </a:cubicBezTo>
                  <a:cubicBezTo>
                    <a:pt x="2535" y="4468"/>
                    <a:pt x="2293" y="4571"/>
                    <a:pt x="2114" y="4739"/>
                  </a:cubicBezTo>
                  <a:close/>
                </a:path>
              </a:pathLst>
            </a:custGeom>
            <a:noFill/>
            <a:ln w="19050">
              <a:solidFill>
                <a:schemeClr val="bg1">
                  <a:lumMod val="75000"/>
                </a:schemeClr>
              </a:solidFill>
            </a:ln>
          </p:spPr>
          <p:txBody>
            <a:bodyPr vert="horz" wrap="square" lIns="91404" tIns="45702" rIns="91404" bIns="45702" numCol="1" anchor="t" anchorCtr="0" compatLnSpc="1">
              <a:prstTxWarp prst="textNoShape">
                <a:avLst/>
              </a:prstTxWarp>
            </a:bodyPr>
            <a:lstStyle/>
            <a:p>
              <a:endParaRPr lang="zh-CN" altLang="en-US" sz="1799">
                <a:cs typeface="+mn-ea"/>
                <a:sym typeface="+mn-lt"/>
              </a:endParaRPr>
            </a:p>
          </p:txBody>
        </p:sp>
        <p:sp>
          <p:nvSpPr>
            <p:cNvPr id="6" name="Freeform 9">
              <a:extLst>
                <a:ext uri="{FF2B5EF4-FFF2-40B4-BE49-F238E27FC236}">
                  <a16:creationId xmlns="" xmlns:a16="http://schemas.microsoft.com/office/drawing/2014/main" id="{4C6CEECA-B554-479A-9A3B-B24B975BA60F}"/>
                </a:ext>
              </a:extLst>
            </p:cNvPr>
            <p:cNvSpPr>
              <a:spLocks/>
            </p:cNvSpPr>
            <p:nvPr/>
          </p:nvSpPr>
          <p:spPr bwMode="auto">
            <a:xfrm rot="17904723">
              <a:off x="5862614" y="1828613"/>
              <a:ext cx="383827" cy="477267"/>
            </a:xfrm>
            <a:custGeom>
              <a:avLst/>
              <a:gdLst>
                <a:gd name="T0" fmla="*/ 12 w 529"/>
                <a:gd name="T1" fmla="*/ 4 h 659"/>
                <a:gd name="T2" fmla="*/ 529 w 529"/>
                <a:gd name="T3" fmla="*/ 212 h 659"/>
                <a:gd name="T4" fmla="*/ 356 w 529"/>
                <a:gd name="T5" fmla="*/ 643 h 659"/>
                <a:gd name="T6" fmla="*/ 334 w 529"/>
                <a:gd name="T7" fmla="*/ 640 h 659"/>
                <a:gd name="T8" fmla="*/ 6 w 529"/>
                <a:gd name="T9" fmla="*/ 17 h 659"/>
                <a:gd name="T10" fmla="*/ 12 w 529"/>
                <a:gd name="T11" fmla="*/ 4 h 659"/>
              </a:gdLst>
              <a:ahLst/>
              <a:cxnLst>
                <a:cxn ang="0">
                  <a:pos x="T0" y="T1"/>
                </a:cxn>
                <a:cxn ang="0">
                  <a:pos x="T2" y="T3"/>
                </a:cxn>
                <a:cxn ang="0">
                  <a:pos x="T4" y="T5"/>
                </a:cxn>
                <a:cxn ang="0">
                  <a:pos x="T6" y="T7"/>
                </a:cxn>
                <a:cxn ang="0">
                  <a:pos x="T8" y="T9"/>
                </a:cxn>
                <a:cxn ang="0">
                  <a:pos x="T10" y="T11"/>
                </a:cxn>
              </a:cxnLst>
              <a:rect l="0" t="0" r="r" b="b"/>
              <a:pathLst>
                <a:path w="529" h="659">
                  <a:moveTo>
                    <a:pt x="12" y="4"/>
                  </a:moveTo>
                  <a:cubicBezTo>
                    <a:pt x="184" y="73"/>
                    <a:pt x="357" y="143"/>
                    <a:pt x="529" y="212"/>
                  </a:cubicBezTo>
                  <a:cubicBezTo>
                    <a:pt x="471" y="355"/>
                    <a:pt x="413" y="499"/>
                    <a:pt x="356" y="643"/>
                  </a:cubicBezTo>
                  <a:cubicBezTo>
                    <a:pt x="350" y="659"/>
                    <a:pt x="334" y="645"/>
                    <a:pt x="334" y="640"/>
                  </a:cubicBezTo>
                  <a:cubicBezTo>
                    <a:pt x="305" y="414"/>
                    <a:pt x="183" y="181"/>
                    <a:pt x="6" y="17"/>
                  </a:cubicBezTo>
                  <a:cubicBezTo>
                    <a:pt x="1" y="14"/>
                    <a:pt x="0" y="0"/>
                    <a:pt x="12" y="4"/>
                  </a:cubicBezTo>
                  <a:close/>
                </a:path>
              </a:pathLst>
            </a:custGeom>
            <a:solidFill>
              <a:schemeClr val="bg1">
                <a:lumMod val="85000"/>
                <a:alpha val="5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7" name="Freeform 10">
              <a:extLst>
                <a:ext uri="{FF2B5EF4-FFF2-40B4-BE49-F238E27FC236}">
                  <a16:creationId xmlns="" xmlns:a16="http://schemas.microsoft.com/office/drawing/2014/main" id="{1BD11953-F647-4424-AA82-6147A7498B1F}"/>
                </a:ext>
              </a:extLst>
            </p:cNvPr>
            <p:cNvSpPr>
              <a:spLocks/>
            </p:cNvSpPr>
            <p:nvPr/>
          </p:nvSpPr>
          <p:spPr bwMode="auto">
            <a:xfrm>
              <a:off x="8011755" y="5083230"/>
              <a:ext cx="360826" cy="506018"/>
            </a:xfrm>
            <a:custGeom>
              <a:avLst/>
              <a:gdLst>
                <a:gd name="T0" fmla="*/ 12 w 497"/>
                <a:gd name="T1" fmla="*/ 694 h 699"/>
                <a:gd name="T2" fmla="*/ 497 w 497"/>
                <a:gd name="T3" fmla="*/ 419 h 699"/>
                <a:gd name="T4" fmla="*/ 267 w 497"/>
                <a:gd name="T5" fmla="*/ 15 h 699"/>
                <a:gd name="T6" fmla="*/ 246 w 497"/>
                <a:gd name="T7" fmla="*/ 21 h 699"/>
                <a:gd name="T8" fmla="*/ 5 w 497"/>
                <a:gd name="T9" fmla="*/ 682 h 699"/>
                <a:gd name="T10" fmla="*/ 12 w 497"/>
                <a:gd name="T11" fmla="*/ 694 h 699"/>
              </a:gdLst>
              <a:ahLst/>
              <a:cxnLst>
                <a:cxn ang="0">
                  <a:pos x="T0" y="T1"/>
                </a:cxn>
                <a:cxn ang="0">
                  <a:pos x="T2" y="T3"/>
                </a:cxn>
                <a:cxn ang="0">
                  <a:pos x="T4" y="T5"/>
                </a:cxn>
                <a:cxn ang="0">
                  <a:pos x="T6" y="T7"/>
                </a:cxn>
                <a:cxn ang="0">
                  <a:pos x="T8" y="T9"/>
                </a:cxn>
                <a:cxn ang="0">
                  <a:pos x="T10" y="T11"/>
                </a:cxn>
              </a:cxnLst>
              <a:rect l="0" t="0" r="r" b="b"/>
              <a:pathLst>
                <a:path w="497" h="699">
                  <a:moveTo>
                    <a:pt x="12" y="694"/>
                  </a:moveTo>
                  <a:cubicBezTo>
                    <a:pt x="174" y="602"/>
                    <a:pt x="335" y="511"/>
                    <a:pt x="497" y="419"/>
                  </a:cubicBezTo>
                  <a:cubicBezTo>
                    <a:pt x="420" y="284"/>
                    <a:pt x="344" y="149"/>
                    <a:pt x="267" y="15"/>
                  </a:cubicBezTo>
                  <a:cubicBezTo>
                    <a:pt x="259" y="0"/>
                    <a:pt x="246" y="15"/>
                    <a:pt x="246" y="21"/>
                  </a:cubicBezTo>
                  <a:cubicBezTo>
                    <a:pt x="248" y="248"/>
                    <a:pt x="158" y="496"/>
                    <a:pt x="5" y="682"/>
                  </a:cubicBezTo>
                  <a:cubicBezTo>
                    <a:pt x="0" y="686"/>
                    <a:pt x="2" y="699"/>
                    <a:pt x="12" y="694"/>
                  </a:cubicBezTo>
                  <a:close/>
                </a:path>
              </a:pathLst>
            </a:custGeom>
            <a:solidFill>
              <a:schemeClr val="bg1">
                <a:lumMod val="85000"/>
                <a:alpha val="5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8" name="Freeform 11">
              <a:extLst>
                <a:ext uri="{FF2B5EF4-FFF2-40B4-BE49-F238E27FC236}">
                  <a16:creationId xmlns="" xmlns:a16="http://schemas.microsoft.com/office/drawing/2014/main" id="{9DED9A83-9676-4BC6-96BD-D7FE897903EC}"/>
                </a:ext>
              </a:extLst>
            </p:cNvPr>
            <p:cNvSpPr>
              <a:spLocks/>
            </p:cNvSpPr>
            <p:nvPr/>
          </p:nvSpPr>
          <p:spPr bwMode="auto">
            <a:xfrm>
              <a:off x="3720664" y="5083230"/>
              <a:ext cx="360826" cy="506018"/>
            </a:xfrm>
            <a:custGeom>
              <a:avLst/>
              <a:gdLst>
                <a:gd name="T0" fmla="*/ 484 w 497"/>
                <a:gd name="T1" fmla="*/ 694 h 699"/>
                <a:gd name="T2" fmla="*/ 0 w 497"/>
                <a:gd name="T3" fmla="*/ 419 h 699"/>
                <a:gd name="T4" fmla="*/ 229 w 497"/>
                <a:gd name="T5" fmla="*/ 15 h 699"/>
                <a:gd name="T6" fmla="*/ 250 w 497"/>
                <a:gd name="T7" fmla="*/ 21 h 699"/>
                <a:gd name="T8" fmla="*/ 492 w 497"/>
                <a:gd name="T9" fmla="*/ 682 h 699"/>
                <a:gd name="T10" fmla="*/ 484 w 497"/>
                <a:gd name="T11" fmla="*/ 694 h 699"/>
              </a:gdLst>
              <a:ahLst/>
              <a:cxnLst>
                <a:cxn ang="0">
                  <a:pos x="T0" y="T1"/>
                </a:cxn>
                <a:cxn ang="0">
                  <a:pos x="T2" y="T3"/>
                </a:cxn>
                <a:cxn ang="0">
                  <a:pos x="T4" y="T5"/>
                </a:cxn>
                <a:cxn ang="0">
                  <a:pos x="T6" y="T7"/>
                </a:cxn>
                <a:cxn ang="0">
                  <a:pos x="T8" y="T9"/>
                </a:cxn>
                <a:cxn ang="0">
                  <a:pos x="T10" y="T11"/>
                </a:cxn>
              </a:cxnLst>
              <a:rect l="0" t="0" r="r" b="b"/>
              <a:pathLst>
                <a:path w="497" h="699">
                  <a:moveTo>
                    <a:pt x="484" y="694"/>
                  </a:moveTo>
                  <a:cubicBezTo>
                    <a:pt x="323" y="602"/>
                    <a:pt x="161" y="511"/>
                    <a:pt x="0" y="419"/>
                  </a:cubicBezTo>
                  <a:cubicBezTo>
                    <a:pt x="76" y="284"/>
                    <a:pt x="153" y="149"/>
                    <a:pt x="229" y="15"/>
                  </a:cubicBezTo>
                  <a:cubicBezTo>
                    <a:pt x="238" y="0"/>
                    <a:pt x="251" y="15"/>
                    <a:pt x="250" y="21"/>
                  </a:cubicBezTo>
                  <a:cubicBezTo>
                    <a:pt x="249" y="248"/>
                    <a:pt x="339" y="496"/>
                    <a:pt x="492" y="682"/>
                  </a:cubicBezTo>
                  <a:cubicBezTo>
                    <a:pt x="497" y="686"/>
                    <a:pt x="495" y="699"/>
                    <a:pt x="484" y="694"/>
                  </a:cubicBezTo>
                  <a:close/>
                </a:path>
              </a:pathLst>
            </a:custGeom>
            <a:solidFill>
              <a:schemeClr val="bg1">
                <a:lumMod val="85000"/>
                <a:alpha val="5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4" name="Oval 7">
              <a:extLst>
                <a:ext uri="{FF2B5EF4-FFF2-40B4-BE49-F238E27FC236}">
                  <a16:creationId xmlns="" xmlns:a16="http://schemas.microsoft.com/office/drawing/2014/main" id="{17320C68-8C19-41E8-82BF-0E372D6BB17D}"/>
                </a:ext>
              </a:extLst>
            </p:cNvPr>
            <p:cNvSpPr>
              <a:spLocks noChangeArrowheads="1"/>
            </p:cNvSpPr>
            <p:nvPr/>
          </p:nvSpPr>
          <p:spPr bwMode="auto">
            <a:xfrm>
              <a:off x="5505797" y="2412159"/>
              <a:ext cx="1032774" cy="103161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n w="19050">
                    <a:noFill/>
                  </a:ln>
                  <a:gradFill>
                    <a:gsLst>
                      <a:gs pos="100000">
                        <a:srgbClr val="E9BE61"/>
                      </a:gs>
                      <a:gs pos="49000">
                        <a:srgbClr val="FEEFAC"/>
                      </a:gs>
                    </a:gsLst>
                    <a:lin ang="5400000" scaled="0"/>
                  </a:gradFill>
                  <a:cs typeface="+mn-ea"/>
                  <a:sym typeface="+mn-lt"/>
                </a:rPr>
                <a:t>1</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17" name="Oval 6">
              <a:extLst>
                <a:ext uri="{FF2B5EF4-FFF2-40B4-BE49-F238E27FC236}">
                  <a16:creationId xmlns="" xmlns:a16="http://schemas.microsoft.com/office/drawing/2014/main" id="{A542F8AB-2D8C-4493-8213-0C4BA0766305}"/>
                </a:ext>
              </a:extLst>
            </p:cNvPr>
            <p:cNvSpPr>
              <a:spLocks noChangeArrowheads="1"/>
            </p:cNvSpPr>
            <p:nvPr/>
          </p:nvSpPr>
          <p:spPr bwMode="auto">
            <a:xfrm>
              <a:off x="4246487" y="4536417"/>
              <a:ext cx="1033928" cy="103277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n w="19050">
                    <a:noFill/>
                  </a:ln>
                  <a:gradFill>
                    <a:gsLst>
                      <a:gs pos="100000">
                        <a:srgbClr val="E9BE61"/>
                      </a:gs>
                      <a:gs pos="49000">
                        <a:srgbClr val="FEEFAC"/>
                      </a:gs>
                    </a:gsLst>
                    <a:lin ang="5400000" scaled="0"/>
                  </a:gradFill>
                  <a:cs typeface="+mn-ea"/>
                  <a:sym typeface="+mn-lt"/>
                </a:rPr>
                <a:t>2</a:t>
              </a:r>
              <a:endParaRPr lang="zh-CN" altLang="en-US" sz="2400">
                <a:ln w="19050">
                  <a:noFill/>
                </a:ln>
                <a:gradFill>
                  <a:gsLst>
                    <a:gs pos="100000">
                      <a:srgbClr val="E9BE61"/>
                    </a:gs>
                    <a:gs pos="49000">
                      <a:srgbClr val="FEEFAC"/>
                    </a:gs>
                  </a:gsLst>
                  <a:lin ang="5400000" scaled="0"/>
                </a:gradFill>
                <a:cs typeface="+mn-ea"/>
                <a:sym typeface="+mn-lt"/>
              </a:endParaRPr>
            </a:p>
          </p:txBody>
        </p:sp>
        <p:sp>
          <p:nvSpPr>
            <p:cNvPr id="20" name="Oval 8">
              <a:extLst>
                <a:ext uri="{FF2B5EF4-FFF2-40B4-BE49-F238E27FC236}">
                  <a16:creationId xmlns="" xmlns:a16="http://schemas.microsoft.com/office/drawing/2014/main" id="{894DB827-5130-4D83-A318-0482C3E076D6}"/>
                </a:ext>
              </a:extLst>
            </p:cNvPr>
            <p:cNvSpPr>
              <a:spLocks noChangeArrowheads="1"/>
            </p:cNvSpPr>
            <p:nvPr/>
          </p:nvSpPr>
          <p:spPr bwMode="auto">
            <a:xfrm>
              <a:off x="6823200" y="4536417"/>
              <a:ext cx="1032774" cy="103277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n w="19050">
                    <a:noFill/>
                  </a:ln>
                  <a:gradFill>
                    <a:gsLst>
                      <a:gs pos="100000">
                        <a:srgbClr val="E9BE61"/>
                      </a:gs>
                      <a:gs pos="49000">
                        <a:srgbClr val="FEEFAC"/>
                      </a:gs>
                    </a:gsLst>
                    <a:lin ang="5400000" scaled="0"/>
                  </a:gradFill>
                  <a:cs typeface="+mn-ea"/>
                  <a:sym typeface="+mn-lt"/>
                </a:rPr>
                <a:t>3</a:t>
              </a:r>
              <a:endParaRPr lang="zh-CN" altLang="en-US" sz="2400">
                <a:ln w="19050">
                  <a:noFill/>
                </a:ln>
                <a:gradFill>
                  <a:gsLst>
                    <a:gs pos="100000">
                      <a:srgbClr val="E9BE61"/>
                    </a:gs>
                    <a:gs pos="49000">
                      <a:srgbClr val="FEEFAC"/>
                    </a:gs>
                  </a:gsLst>
                  <a:lin ang="5400000" scaled="0"/>
                </a:gradFill>
                <a:cs typeface="+mn-ea"/>
                <a:sym typeface="+mn-lt"/>
              </a:endParaRPr>
            </a:p>
          </p:txBody>
        </p:sp>
        <p:sp>
          <p:nvSpPr>
            <p:cNvPr id="22" name="TextBox 23">
              <a:extLst>
                <a:ext uri="{FF2B5EF4-FFF2-40B4-BE49-F238E27FC236}">
                  <a16:creationId xmlns="" xmlns:a16="http://schemas.microsoft.com/office/drawing/2014/main" id="{23E53581-A469-4823-BAF0-93EEE0C46E73}"/>
                </a:ext>
              </a:extLst>
            </p:cNvPr>
            <p:cNvSpPr txBox="1"/>
            <p:nvPr/>
          </p:nvSpPr>
          <p:spPr>
            <a:xfrm>
              <a:off x="5117760" y="3680869"/>
              <a:ext cx="1970352" cy="1186432"/>
            </a:xfrm>
            <a:prstGeom prst="rect">
              <a:avLst/>
            </a:prstGeom>
          </p:spPr>
          <p:txBody>
            <a:bodyPr wrap="square">
              <a:spAutoFit/>
            </a:bodyPr>
            <a:lstStyle>
              <a:defPPr>
                <a:defRPr lang="zh-CN"/>
              </a:defPPr>
              <a:lvl1pPr algn="ctr">
                <a:lnSpc>
                  <a:spcPct val="110000"/>
                </a:lnSpc>
                <a:defRPr sz="7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800" dirty="0">
                  <a:latin typeface="+mn-lt"/>
                  <a:ea typeface="+mn-ea"/>
                  <a:cs typeface="+mn-ea"/>
                  <a:sym typeface="+mn-lt"/>
                </a:rPr>
                <a:t>党性修养还需加强</a:t>
              </a:r>
            </a:p>
          </p:txBody>
        </p:sp>
      </p:grpSp>
      <p:sp>
        <p:nvSpPr>
          <p:cNvPr id="15" name="矩形 14">
            <a:extLst>
              <a:ext uri="{FF2B5EF4-FFF2-40B4-BE49-F238E27FC236}">
                <a16:creationId xmlns="" xmlns:a16="http://schemas.microsoft.com/office/drawing/2014/main" id="{C51C6CD1-15E5-4A3C-BBB4-76FE105210EE}"/>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16" name="文本框 15">
            <a:extLst>
              <a:ext uri="{FF2B5EF4-FFF2-40B4-BE49-F238E27FC236}">
                <a16:creationId xmlns="" xmlns:a16="http://schemas.microsoft.com/office/drawing/2014/main" id="{23EBE008-5C06-4F26-A060-AA3B13FA29B1}"/>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存在问题的原因剖析</a:t>
            </a:r>
          </a:p>
        </p:txBody>
      </p:sp>
      <p:sp>
        <p:nvSpPr>
          <p:cNvPr id="18" name="Freeform 5">
            <a:extLst>
              <a:ext uri="{FF2B5EF4-FFF2-40B4-BE49-F238E27FC236}">
                <a16:creationId xmlns="" xmlns:a16="http://schemas.microsoft.com/office/drawing/2014/main" id="{59979ACD-851F-4A6D-AFE0-9B8BEE251B68}"/>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19" name="直接连接符 18">
            <a:extLst>
              <a:ext uri="{FF2B5EF4-FFF2-40B4-BE49-F238E27FC236}">
                <a16:creationId xmlns="" xmlns:a16="http://schemas.microsoft.com/office/drawing/2014/main" id="{1EC6F311-BBD1-4D96-9A8B-76A673427963}"/>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 xmlns:a16="http://schemas.microsoft.com/office/drawing/2014/main" id="{2363B40A-CE84-45AF-B187-9CD1153BCEFD}"/>
              </a:ext>
            </a:extLst>
          </p:cNvPr>
          <p:cNvSpPr/>
          <p:nvPr/>
        </p:nvSpPr>
        <p:spPr>
          <a:xfrm>
            <a:off x="2690395" y="1582361"/>
            <a:ext cx="6811210" cy="375809"/>
          </a:xfrm>
          <a:prstGeom prst="rect">
            <a:avLst/>
          </a:prstGeom>
        </p:spPr>
        <p:txBody>
          <a:bodyPr wrap="square">
            <a:spAutoFit/>
          </a:bodyPr>
          <a:lstStyle/>
          <a:p>
            <a:pPr lvl="0" algn="ctr">
              <a:lnSpc>
                <a:spcPct val="110000"/>
              </a:lnSpc>
              <a:defRPr/>
            </a:pPr>
            <a:r>
              <a:rPr lang="zh-CN" altLang="en-US" dirty="0">
                <a:solidFill>
                  <a:schemeClr val="tx1">
                    <a:lumMod val="75000"/>
                    <a:lumOff val="25000"/>
                  </a:schemeClr>
                </a:solidFill>
                <a:cs typeface="+mn-ea"/>
                <a:sym typeface="+mn-lt"/>
              </a:rPr>
              <a:t>是我们党坚持党的性质和宗旨、保持先进性和纯洁性的重要法宝</a:t>
            </a:r>
          </a:p>
        </p:txBody>
      </p:sp>
      <p:sp>
        <p:nvSpPr>
          <p:cNvPr id="23" name="矩形 22">
            <a:extLst>
              <a:ext uri="{FF2B5EF4-FFF2-40B4-BE49-F238E27FC236}">
                <a16:creationId xmlns="" xmlns:a16="http://schemas.microsoft.com/office/drawing/2014/main" id="{874264D9-6F34-43BD-AE26-30667EB08135}"/>
              </a:ext>
            </a:extLst>
          </p:cNvPr>
          <p:cNvSpPr/>
          <p:nvPr/>
        </p:nvSpPr>
        <p:spPr>
          <a:xfrm>
            <a:off x="871402" y="4630622"/>
            <a:ext cx="3072065" cy="1311128"/>
          </a:xfrm>
          <a:prstGeom prst="rect">
            <a:avLst/>
          </a:prstGeom>
        </p:spPr>
        <p:txBody>
          <a:bodyPr wrap="square">
            <a:spAutoFit/>
          </a:bodyPr>
          <a:lstStyle/>
          <a:p>
            <a:pPr lvl="0" algn="r">
              <a:lnSpc>
                <a:spcPct val="110000"/>
              </a:lnSpc>
              <a:defRPr/>
            </a:pPr>
            <a:r>
              <a:rPr lang="zh-CN" altLang="en-US" dirty="0">
                <a:solidFill>
                  <a:schemeClr val="tx1">
                    <a:lumMod val="75000"/>
                    <a:lumOff val="25000"/>
                  </a:schemeClr>
                </a:solidFill>
                <a:cs typeface="+mn-ea"/>
                <a:sym typeface="+mn-lt"/>
              </a:rPr>
              <a:t>党组成员刚刚入党的时候血气方刚</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对党组织充满了向往和热爱</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能够自觉参加党内政治生活锻炼</a:t>
            </a:r>
          </a:p>
        </p:txBody>
      </p:sp>
      <p:sp>
        <p:nvSpPr>
          <p:cNvPr id="24" name="矩形 23">
            <a:extLst>
              <a:ext uri="{FF2B5EF4-FFF2-40B4-BE49-F238E27FC236}">
                <a16:creationId xmlns="" xmlns:a16="http://schemas.microsoft.com/office/drawing/2014/main" id="{E46D1BDA-FCAA-4B66-B49E-9860FFF514A9}"/>
              </a:ext>
            </a:extLst>
          </p:cNvPr>
          <p:cNvSpPr/>
          <p:nvPr/>
        </p:nvSpPr>
        <p:spPr>
          <a:xfrm>
            <a:off x="8206771" y="4782971"/>
            <a:ext cx="3072065" cy="1006429"/>
          </a:xfrm>
          <a:prstGeom prst="rect">
            <a:avLst/>
          </a:prstGeom>
        </p:spPr>
        <p:txBody>
          <a:bodyPr wrap="square">
            <a:spAutoFit/>
          </a:bodyPr>
          <a:lstStyle/>
          <a:p>
            <a:pPr lvl="0">
              <a:lnSpc>
                <a:spcPct val="110000"/>
              </a:lnSpc>
              <a:defRPr/>
            </a:pPr>
            <a:r>
              <a:rPr lang="zh-CN" altLang="en-US" dirty="0">
                <a:solidFill>
                  <a:schemeClr val="tx1">
                    <a:lumMod val="75000"/>
                    <a:lumOff val="25000"/>
                  </a:schemeClr>
                </a:solidFill>
                <a:cs typeface="+mn-ea"/>
                <a:sym typeface="+mn-lt"/>
              </a:rPr>
              <a:t>随着党龄、年龄的增长</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阅历、见识更加丰富了</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不自觉放松了党性锻炼</a:t>
            </a:r>
          </a:p>
        </p:txBody>
      </p:sp>
    </p:spTree>
    <p:extLst>
      <p:ext uri="{BB962C8B-B14F-4D97-AF65-F5344CB8AC3E}">
        <p14:creationId xmlns:p14="http://schemas.microsoft.com/office/powerpoint/2010/main" val="397235565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8" grpId="0" animBg="1"/>
      <p:bldP spid="21"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ED2EDF5F-A89F-4BF9-88FE-3D896841578F}"/>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 xmlns:a16="http://schemas.microsoft.com/office/drawing/2014/main" id="{970B960E-1F2E-4C79-B9B0-82CA1F3FAC2E}"/>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存在问题的原因剖析</a:t>
            </a:r>
          </a:p>
        </p:txBody>
      </p:sp>
      <p:sp>
        <p:nvSpPr>
          <p:cNvPr id="4" name="Freeform 5">
            <a:extLst>
              <a:ext uri="{FF2B5EF4-FFF2-40B4-BE49-F238E27FC236}">
                <a16:creationId xmlns="" xmlns:a16="http://schemas.microsoft.com/office/drawing/2014/main" id="{458F0941-5793-4D9C-BB73-532CBCF71200}"/>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 xmlns:a16="http://schemas.microsoft.com/office/drawing/2014/main" id="{10E7FC1A-89E6-4901-9FA2-02FD1B4D8912}"/>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 xmlns:a16="http://schemas.microsoft.com/office/drawing/2014/main" id="{65AECE55-341D-4A0F-8EF9-D3D1780568F5}"/>
              </a:ext>
            </a:extLst>
          </p:cNvPr>
          <p:cNvSpPr/>
          <p:nvPr/>
        </p:nvSpPr>
        <p:spPr bwMode="auto">
          <a:xfrm>
            <a:off x="2997944" y="1903148"/>
            <a:ext cx="8193600" cy="1525852"/>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cs typeface="+mn-ea"/>
              <a:sym typeface="+mn-lt"/>
            </a:endParaRPr>
          </a:p>
        </p:txBody>
      </p:sp>
      <p:sp>
        <p:nvSpPr>
          <p:cNvPr id="7" name="右箭头 2">
            <a:extLst>
              <a:ext uri="{FF2B5EF4-FFF2-40B4-BE49-F238E27FC236}">
                <a16:creationId xmlns="" xmlns:a16="http://schemas.microsoft.com/office/drawing/2014/main" id="{75BA6B28-384D-42AB-A5E4-85DAD14F8D0F}"/>
              </a:ext>
            </a:extLst>
          </p:cNvPr>
          <p:cNvSpPr/>
          <p:nvPr/>
        </p:nvSpPr>
        <p:spPr bwMode="auto">
          <a:xfrm>
            <a:off x="3110640" y="2435163"/>
            <a:ext cx="576064" cy="461820"/>
          </a:xfrm>
          <a:prstGeom prst="right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cs typeface="+mn-ea"/>
              <a:sym typeface="+mn-lt"/>
            </a:endParaRPr>
          </a:p>
        </p:txBody>
      </p:sp>
      <p:sp>
        <p:nvSpPr>
          <p:cNvPr id="8" name="矩形 7">
            <a:extLst>
              <a:ext uri="{FF2B5EF4-FFF2-40B4-BE49-F238E27FC236}">
                <a16:creationId xmlns="" xmlns:a16="http://schemas.microsoft.com/office/drawing/2014/main" id="{D1EF38CB-1A3F-42D6-AEA3-2FA344D3B2DF}"/>
              </a:ext>
            </a:extLst>
          </p:cNvPr>
          <p:cNvSpPr/>
          <p:nvPr/>
        </p:nvSpPr>
        <p:spPr bwMode="auto">
          <a:xfrm>
            <a:off x="1092200" y="1903148"/>
            <a:ext cx="1952810" cy="1525852"/>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9" name="TextBox 22">
            <a:extLst>
              <a:ext uri="{FF2B5EF4-FFF2-40B4-BE49-F238E27FC236}">
                <a16:creationId xmlns="" xmlns:a16="http://schemas.microsoft.com/office/drawing/2014/main" id="{62D9A4C0-63D4-489B-BB39-4D3FB52A4097}"/>
              </a:ext>
            </a:extLst>
          </p:cNvPr>
          <p:cNvSpPr txBox="1"/>
          <p:nvPr/>
        </p:nvSpPr>
        <p:spPr>
          <a:xfrm>
            <a:off x="1257023" y="2540482"/>
            <a:ext cx="1623164" cy="769441"/>
          </a:xfrm>
          <a:prstGeom prst="rect">
            <a:avLst/>
          </a:prstGeom>
          <a:noFill/>
          <a:ln>
            <a:noFill/>
          </a:ln>
          <a:effectLst/>
        </p:spPr>
        <p:txBody>
          <a:bodyPr wrap="square" rtlCol="0">
            <a:spAutoFit/>
          </a:bodyPr>
          <a:lstStyle>
            <a:defPPr>
              <a:defRPr lang="zh-CN"/>
            </a:defPPr>
            <a:lvl1pP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ctr"/>
            <a:r>
              <a:rPr lang="zh-CN" altLang="en-US" sz="2000" dirty="0">
                <a:latin typeface="+mn-lt"/>
                <a:ea typeface="+mn-ea"/>
                <a:cs typeface="+mn-ea"/>
                <a:sym typeface="+mn-lt"/>
              </a:rPr>
              <a:t>作风改进认识不足</a:t>
            </a:r>
          </a:p>
        </p:txBody>
      </p:sp>
      <p:sp>
        <p:nvSpPr>
          <p:cNvPr id="10" name="TextBox 23">
            <a:extLst>
              <a:ext uri="{FF2B5EF4-FFF2-40B4-BE49-F238E27FC236}">
                <a16:creationId xmlns="" xmlns:a16="http://schemas.microsoft.com/office/drawing/2014/main" id="{728E764D-CFF4-4A09-8293-E0387CBAD29F}"/>
              </a:ext>
            </a:extLst>
          </p:cNvPr>
          <p:cNvSpPr txBox="1"/>
          <p:nvPr/>
        </p:nvSpPr>
        <p:spPr>
          <a:xfrm>
            <a:off x="3877399" y="2189147"/>
            <a:ext cx="7057578" cy="978729"/>
          </a:xfrm>
          <a:prstGeom prst="rect">
            <a:avLst/>
          </a:prstGeom>
        </p:spPr>
        <p:txBody>
          <a:bodyPr wrap="square">
            <a:spAutoFit/>
          </a:bodyPr>
          <a:lstStyle>
            <a:defPPr>
              <a:defRPr lang="zh-CN"/>
            </a:defPPr>
            <a:lvl1pPr lvl="0" algn="r">
              <a:lnSpc>
                <a:spcPct val="110000"/>
              </a:lnSpc>
              <a:defRPr>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stStyle>
          <a:p>
            <a:pPr algn="l">
              <a:lnSpc>
                <a:spcPct val="120000"/>
              </a:lnSpc>
            </a:pPr>
            <a:r>
              <a:rPr lang="zh-CN" altLang="en-US" sz="1600" dirty="0">
                <a:latin typeface="+mn-lt"/>
                <a:ea typeface="+mn-ea"/>
                <a:sym typeface="+mn-lt"/>
              </a:rPr>
              <a:t>对“四风”苗头和倾向性问题麻木不仁</a:t>
            </a:r>
            <a:r>
              <a:rPr lang="en-US" altLang="zh-CN" sz="1600" dirty="0">
                <a:latin typeface="+mn-lt"/>
                <a:ea typeface="+mn-ea"/>
                <a:sym typeface="+mn-lt"/>
              </a:rPr>
              <a:t>,</a:t>
            </a:r>
            <a:r>
              <a:rPr lang="zh-CN" altLang="en-US" sz="1600" dirty="0">
                <a:latin typeface="+mn-lt"/>
                <a:ea typeface="+mn-ea"/>
                <a:sym typeface="+mn-lt"/>
              </a:rPr>
              <a:t>没有引起足够警觉</a:t>
            </a:r>
            <a:r>
              <a:rPr lang="en-US" altLang="zh-CN" sz="1600" dirty="0">
                <a:latin typeface="+mn-lt"/>
                <a:ea typeface="+mn-ea"/>
                <a:sym typeface="+mn-lt"/>
              </a:rPr>
              <a:t>,</a:t>
            </a:r>
            <a:r>
              <a:rPr lang="zh-CN" altLang="en-US" sz="1600" dirty="0">
                <a:latin typeface="+mn-lt"/>
                <a:ea typeface="+mn-ea"/>
                <a:sym typeface="+mn-lt"/>
              </a:rPr>
              <a:t>对一些不良风气抵制不坚决</a:t>
            </a:r>
            <a:r>
              <a:rPr lang="en-US" altLang="zh-CN" sz="1600" dirty="0">
                <a:latin typeface="+mn-lt"/>
                <a:ea typeface="+mn-ea"/>
                <a:sym typeface="+mn-lt"/>
              </a:rPr>
              <a:t>,</a:t>
            </a:r>
            <a:r>
              <a:rPr lang="zh-CN" altLang="en-US" sz="1600" dirty="0">
                <a:latin typeface="+mn-lt"/>
                <a:ea typeface="+mn-ea"/>
                <a:sym typeface="+mn-lt"/>
              </a:rPr>
              <a:t>没有站在维护党的形象、强化党性观念、维护人民利益、敢于坚持原则的高度去反对和批判</a:t>
            </a:r>
            <a:r>
              <a:rPr lang="en-US" altLang="zh-CN" sz="1600" dirty="0">
                <a:latin typeface="+mn-lt"/>
                <a:ea typeface="+mn-ea"/>
                <a:sym typeface="+mn-lt"/>
              </a:rPr>
              <a:t>,</a:t>
            </a:r>
            <a:r>
              <a:rPr lang="zh-CN" altLang="en-US" sz="1600" dirty="0">
                <a:latin typeface="+mn-lt"/>
                <a:ea typeface="+mn-ea"/>
                <a:sym typeface="+mn-lt"/>
              </a:rPr>
              <a:t>甚至随波逐流。</a:t>
            </a:r>
          </a:p>
        </p:txBody>
      </p:sp>
      <p:grpSp>
        <p:nvGrpSpPr>
          <p:cNvPr id="11" name="组合 10">
            <a:extLst>
              <a:ext uri="{FF2B5EF4-FFF2-40B4-BE49-F238E27FC236}">
                <a16:creationId xmlns="" xmlns:a16="http://schemas.microsoft.com/office/drawing/2014/main" id="{61A22B92-2530-447C-BC5B-AF7144513BBF}"/>
              </a:ext>
            </a:extLst>
          </p:cNvPr>
          <p:cNvGrpSpPr/>
          <p:nvPr/>
        </p:nvGrpSpPr>
        <p:grpSpPr>
          <a:xfrm>
            <a:off x="1888585" y="2038616"/>
            <a:ext cx="360040" cy="371564"/>
            <a:chOff x="2852379" y="-682673"/>
            <a:chExt cx="360040" cy="371564"/>
          </a:xfrm>
        </p:grpSpPr>
        <p:sp>
          <p:nvSpPr>
            <p:cNvPr id="12" name="椭圆 11">
              <a:extLst>
                <a:ext uri="{FF2B5EF4-FFF2-40B4-BE49-F238E27FC236}">
                  <a16:creationId xmlns="" xmlns:a16="http://schemas.microsoft.com/office/drawing/2014/main" id="{4AD21B54-9848-4305-A66C-A28C6012B9DB}"/>
                </a:ext>
              </a:extLst>
            </p:cNvPr>
            <p:cNvSpPr/>
            <p:nvPr/>
          </p:nvSpPr>
          <p:spPr bwMode="auto">
            <a:xfrm>
              <a:off x="2852379" y="-671149"/>
              <a:ext cx="360040" cy="360040"/>
            </a:xfrm>
            <a:prstGeom prst="ellipse">
              <a:avLst/>
            </a:pr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13" name="文本框 12">
              <a:extLst>
                <a:ext uri="{FF2B5EF4-FFF2-40B4-BE49-F238E27FC236}">
                  <a16:creationId xmlns="" xmlns:a16="http://schemas.microsoft.com/office/drawing/2014/main" id="{A7E1896C-ED52-487C-A995-12E25C6BE029}"/>
                </a:ext>
              </a:extLst>
            </p:cNvPr>
            <p:cNvSpPr txBox="1"/>
            <p:nvPr/>
          </p:nvSpPr>
          <p:spPr>
            <a:xfrm>
              <a:off x="2888383" y="-682673"/>
              <a:ext cx="288032" cy="369332"/>
            </a:xfrm>
            <a:prstGeom prst="rect">
              <a:avLst/>
            </a:prstGeom>
            <a:noFill/>
          </p:spPr>
          <p:txBody>
            <a:bodyPr wrap="square" rtlCol="0">
              <a:spAutoFit/>
            </a:bodyPr>
            <a:lstStyle/>
            <a:p>
              <a:pPr algn="ctr"/>
              <a:r>
                <a:rPr lang="en-US" altLang="zh-CN" dirty="0">
                  <a:solidFill>
                    <a:schemeClr val="accent1"/>
                  </a:solidFill>
                  <a:cs typeface="+mn-ea"/>
                  <a:sym typeface="+mn-lt"/>
                </a:rPr>
                <a:t>1</a:t>
              </a:r>
              <a:endParaRPr lang="zh-CN" altLang="en-US" dirty="0">
                <a:solidFill>
                  <a:schemeClr val="accent1"/>
                </a:solidFill>
                <a:cs typeface="+mn-ea"/>
                <a:sym typeface="+mn-lt"/>
              </a:endParaRPr>
            </a:p>
          </p:txBody>
        </p:sp>
      </p:grpSp>
      <p:sp>
        <p:nvSpPr>
          <p:cNvPr id="14" name="矩形 13">
            <a:extLst>
              <a:ext uri="{FF2B5EF4-FFF2-40B4-BE49-F238E27FC236}">
                <a16:creationId xmlns="" xmlns:a16="http://schemas.microsoft.com/office/drawing/2014/main" id="{1977F812-B141-49F5-84B7-7C9DDB74087F}"/>
              </a:ext>
            </a:extLst>
          </p:cNvPr>
          <p:cNvSpPr/>
          <p:nvPr/>
        </p:nvSpPr>
        <p:spPr bwMode="auto">
          <a:xfrm>
            <a:off x="2997944" y="3923854"/>
            <a:ext cx="8193600" cy="1525852"/>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cs typeface="+mn-ea"/>
              <a:sym typeface="+mn-lt"/>
            </a:endParaRPr>
          </a:p>
        </p:txBody>
      </p:sp>
      <p:sp>
        <p:nvSpPr>
          <p:cNvPr id="15" name="右箭头 2">
            <a:extLst>
              <a:ext uri="{FF2B5EF4-FFF2-40B4-BE49-F238E27FC236}">
                <a16:creationId xmlns="" xmlns:a16="http://schemas.microsoft.com/office/drawing/2014/main" id="{92507CB0-5054-4A4A-84D0-4C85A452B1DB}"/>
              </a:ext>
            </a:extLst>
          </p:cNvPr>
          <p:cNvSpPr/>
          <p:nvPr/>
        </p:nvSpPr>
        <p:spPr bwMode="auto">
          <a:xfrm>
            <a:off x="3110640" y="4455869"/>
            <a:ext cx="576064" cy="461820"/>
          </a:xfrm>
          <a:prstGeom prst="right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cs typeface="+mn-ea"/>
              <a:sym typeface="+mn-lt"/>
            </a:endParaRPr>
          </a:p>
        </p:txBody>
      </p:sp>
      <p:sp>
        <p:nvSpPr>
          <p:cNvPr id="16" name="矩形 15">
            <a:extLst>
              <a:ext uri="{FF2B5EF4-FFF2-40B4-BE49-F238E27FC236}">
                <a16:creationId xmlns="" xmlns:a16="http://schemas.microsoft.com/office/drawing/2014/main" id="{B1C4DBA8-BEA6-49D7-81D4-84E890DB1E30}"/>
              </a:ext>
            </a:extLst>
          </p:cNvPr>
          <p:cNvSpPr/>
          <p:nvPr/>
        </p:nvSpPr>
        <p:spPr bwMode="auto">
          <a:xfrm>
            <a:off x="1092200" y="3923854"/>
            <a:ext cx="1952810" cy="1525852"/>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7" name="TextBox 22">
            <a:extLst>
              <a:ext uri="{FF2B5EF4-FFF2-40B4-BE49-F238E27FC236}">
                <a16:creationId xmlns="" xmlns:a16="http://schemas.microsoft.com/office/drawing/2014/main" id="{CEB46B90-E0E6-41C2-9D05-EFB2380AFE1F}"/>
              </a:ext>
            </a:extLst>
          </p:cNvPr>
          <p:cNvSpPr txBox="1"/>
          <p:nvPr/>
        </p:nvSpPr>
        <p:spPr>
          <a:xfrm>
            <a:off x="1257023" y="4561188"/>
            <a:ext cx="1623164" cy="769441"/>
          </a:xfrm>
          <a:prstGeom prst="rect">
            <a:avLst/>
          </a:prstGeom>
          <a:noFill/>
          <a:ln>
            <a:noFill/>
          </a:ln>
          <a:effectLst/>
        </p:spPr>
        <p:txBody>
          <a:bodyPr wrap="square" rtlCol="0">
            <a:spAutoFit/>
          </a:bodyPr>
          <a:lstStyle>
            <a:defPPr>
              <a:defRPr lang="zh-CN"/>
            </a:defPPr>
            <a:lvl1pP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ctr"/>
            <a:r>
              <a:rPr lang="zh-CN" altLang="en-US" sz="2000" dirty="0">
                <a:latin typeface="+mn-lt"/>
                <a:ea typeface="+mn-ea"/>
                <a:cs typeface="+mn-ea"/>
                <a:sym typeface="+mn-lt"/>
              </a:rPr>
              <a:t>不能严格要求自己</a:t>
            </a:r>
          </a:p>
        </p:txBody>
      </p:sp>
      <p:sp>
        <p:nvSpPr>
          <p:cNvPr id="18" name="TextBox 23">
            <a:extLst>
              <a:ext uri="{FF2B5EF4-FFF2-40B4-BE49-F238E27FC236}">
                <a16:creationId xmlns="" xmlns:a16="http://schemas.microsoft.com/office/drawing/2014/main" id="{AF815951-8D19-4C8C-B731-949347064327}"/>
              </a:ext>
            </a:extLst>
          </p:cNvPr>
          <p:cNvSpPr txBox="1"/>
          <p:nvPr/>
        </p:nvSpPr>
        <p:spPr>
          <a:xfrm>
            <a:off x="3877399" y="4209853"/>
            <a:ext cx="7057578" cy="978729"/>
          </a:xfrm>
          <a:prstGeom prst="rect">
            <a:avLst/>
          </a:prstGeom>
        </p:spPr>
        <p:txBody>
          <a:bodyPr wrap="square">
            <a:spAutoFit/>
          </a:bodyPr>
          <a:lstStyle>
            <a:defPPr>
              <a:defRPr lang="zh-CN"/>
            </a:defPPr>
            <a:lvl1pPr lvl="0" algn="r">
              <a:lnSpc>
                <a:spcPct val="110000"/>
              </a:lnSpc>
              <a:defRPr>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stStyle>
          <a:p>
            <a:pPr algn="l">
              <a:lnSpc>
                <a:spcPct val="120000"/>
              </a:lnSpc>
            </a:pPr>
            <a:r>
              <a:rPr lang="zh-CN" altLang="en-US" sz="1600" dirty="0">
                <a:latin typeface="+mn-lt"/>
                <a:ea typeface="+mn-ea"/>
                <a:sym typeface="+mn-lt"/>
              </a:rPr>
              <a:t>有的不能时时处处以党员标准严格要求自己</a:t>
            </a:r>
            <a:r>
              <a:rPr lang="en-US" altLang="zh-CN" sz="1600" dirty="0">
                <a:latin typeface="+mn-lt"/>
                <a:ea typeface="+mn-ea"/>
                <a:sym typeface="+mn-lt"/>
              </a:rPr>
              <a:t>,</a:t>
            </a:r>
            <a:r>
              <a:rPr lang="zh-CN" altLang="en-US" sz="1600" dirty="0">
                <a:latin typeface="+mn-lt"/>
                <a:ea typeface="+mn-ea"/>
                <a:sym typeface="+mn-lt"/>
              </a:rPr>
              <a:t>对“四风”问题抵制不力</a:t>
            </a:r>
            <a:r>
              <a:rPr lang="en-US" altLang="zh-CN" sz="1600" dirty="0">
                <a:latin typeface="+mn-lt"/>
                <a:ea typeface="+mn-ea"/>
                <a:sym typeface="+mn-lt"/>
              </a:rPr>
              <a:t>,</a:t>
            </a:r>
            <a:r>
              <a:rPr lang="zh-CN" altLang="en-US" sz="1600" dirty="0">
                <a:latin typeface="+mn-lt"/>
                <a:ea typeface="+mn-ea"/>
                <a:sym typeface="+mn-lt"/>
              </a:rPr>
              <a:t>没有及时采取有效措施加以防范</a:t>
            </a:r>
            <a:r>
              <a:rPr lang="en-US" altLang="zh-CN" sz="1600" dirty="0">
                <a:latin typeface="+mn-lt"/>
                <a:ea typeface="+mn-ea"/>
                <a:sym typeface="+mn-lt"/>
              </a:rPr>
              <a:t>,</a:t>
            </a:r>
            <a:r>
              <a:rPr lang="zh-CN" altLang="en-US" sz="1600" dirty="0">
                <a:latin typeface="+mn-lt"/>
                <a:ea typeface="+mn-ea"/>
                <a:sym typeface="+mn-lt"/>
              </a:rPr>
              <a:t>存在“只要不碰高压线、不越雷池就安全”的思想</a:t>
            </a:r>
            <a:r>
              <a:rPr lang="en-US" altLang="zh-CN" sz="1600" dirty="0">
                <a:latin typeface="+mn-lt"/>
                <a:ea typeface="+mn-ea"/>
                <a:sym typeface="+mn-lt"/>
              </a:rPr>
              <a:t>,</a:t>
            </a:r>
            <a:r>
              <a:rPr lang="zh-CN" altLang="en-US" sz="1600" dirty="0">
                <a:latin typeface="+mn-lt"/>
                <a:ea typeface="+mn-ea"/>
                <a:sym typeface="+mn-lt"/>
              </a:rPr>
              <a:t>存在“</a:t>
            </a:r>
            <a:r>
              <a:rPr lang="en-US" altLang="zh-CN" sz="1600" dirty="0">
                <a:latin typeface="+mn-lt"/>
                <a:ea typeface="+mn-ea"/>
                <a:sym typeface="+mn-lt"/>
              </a:rPr>
              <a:t>8</a:t>
            </a:r>
            <a:r>
              <a:rPr lang="zh-CN" altLang="en-US" sz="1600" dirty="0">
                <a:latin typeface="+mn-lt"/>
                <a:ea typeface="+mn-ea"/>
                <a:sym typeface="+mn-lt"/>
              </a:rPr>
              <a:t>小时内要求高、</a:t>
            </a:r>
            <a:r>
              <a:rPr lang="en-US" altLang="zh-CN" sz="1600" dirty="0">
                <a:latin typeface="+mn-lt"/>
                <a:ea typeface="+mn-ea"/>
                <a:sym typeface="+mn-lt"/>
              </a:rPr>
              <a:t>8</a:t>
            </a:r>
            <a:r>
              <a:rPr lang="zh-CN" altLang="en-US" sz="1600" dirty="0">
                <a:latin typeface="+mn-lt"/>
                <a:ea typeface="+mn-ea"/>
                <a:sym typeface="+mn-lt"/>
              </a:rPr>
              <a:t>小时外要求低”的现象。  　　</a:t>
            </a:r>
          </a:p>
        </p:txBody>
      </p:sp>
      <p:grpSp>
        <p:nvGrpSpPr>
          <p:cNvPr id="19" name="组合 18">
            <a:extLst>
              <a:ext uri="{FF2B5EF4-FFF2-40B4-BE49-F238E27FC236}">
                <a16:creationId xmlns="" xmlns:a16="http://schemas.microsoft.com/office/drawing/2014/main" id="{96352D58-060E-4370-9380-D5B6512003DC}"/>
              </a:ext>
            </a:extLst>
          </p:cNvPr>
          <p:cNvGrpSpPr/>
          <p:nvPr/>
        </p:nvGrpSpPr>
        <p:grpSpPr>
          <a:xfrm>
            <a:off x="1888585" y="4059322"/>
            <a:ext cx="360040" cy="371564"/>
            <a:chOff x="2852379" y="-682673"/>
            <a:chExt cx="360040" cy="371564"/>
          </a:xfrm>
        </p:grpSpPr>
        <p:sp>
          <p:nvSpPr>
            <p:cNvPr id="20" name="椭圆 19">
              <a:extLst>
                <a:ext uri="{FF2B5EF4-FFF2-40B4-BE49-F238E27FC236}">
                  <a16:creationId xmlns="" xmlns:a16="http://schemas.microsoft.com/office/drawing/2014/main" id="{7E819479-A635-4B13-A0D7-E65909219614}"/>
                </a:ext>
              </a:extLst>
            </p:cNvPr>
            <p:cNvSpPr/>
            <p:nvPr/>
          </p:nvSpPr>
          <p:spPr bwMode="auto">
            <a:xfrm>
              <a:off x="2852379" y="-671149"/>
              <a:ext cx="360040" cy="360040"/>
            </a:xfrm>
            <a:prstGeom prst="ellipse">
              <a:avLst/>
            </a:pr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21" name="文本框 20">
              <a:extLst>
                <a:ext uri="{FF2B5EF4-FFF2-40B4-BE49-F238E27FC236}">
                  <a16:creationId xmlns="" xmlns:a16="http://schemas.microsoft.com/office/drawing/2014/main" id="{0CF28091-550A-4BE2-ACB6-2D5858AF3DEC}"/>
                </a:ext>
              </a:extLst>
            </p:cNvPr>
            <p:cNvSpPr txBox="1"/>
            <p:nvPr/>
          </p:nvSpPr>
          <p:spPr>
            <a:xfrm>
              <a:off x="2888383" y="-682673"/>
              <a:ext cx="288032" cy="369332"/>
            </a:xfrm>
            <a:prstGeom prst="rect">
              <a:avLst/>
            </a:prstGeom>
            <a:noFill/>
          </p:spPr>
          <p:txBody>
            <a:bodyPr wrap="square" rtlCol="0">
              <a:spAutoFit/>
            </a:bodyPr>
            <a:lstStyle/>
            <a:p>
              <a:pPr algn="ctr"/>
              <a:r>
                <a:rPr lang="en-US" altLang="zh-CN" dirty="0">
                  <a:solidFill>
                    <a:schemeClr val="accent1"/>
                  </a:solidFill>
                  <a:cs typeface="+mn-ea"/>
                  <a:sym typeface="+mn-lt"/>
                </a:rPr>
                <a:t>2</a:t>
              </a:r>
              <a:endParaRPr lang="zh-CN" altLang="en-US" dirty="0">
                <a:solidFill>
                  <a:schemeClr val="accent1"/>
                </a:solidFill>
                <a:cs typeface="+mn-ea"/>
                <a:sym typeface="+mn-lt"/>
              </a:endParaRPr>
            </a:p>
          </p:txBody>
        </p:sp>
      </p:grpSp>
    </p:spTree>
    <p:extLst>
      <p:ext uri="{BB962C8B-B14F-4D97-AF65-F5344CB8AC3E}">
        <p14:creationId xmlns:p14="http://schemas.microsoft.com/office/powerpoint/2010/main" val="32901733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animBg="1"/>
      <p:bldP spid="9" grpId="0"/>
      <p:bldP spid="10" grpId="0"/>
      <p:bldP spid="14" grpId="0" animBg="1"/>
      <p:bldP spid="15" grpId="0" animBg="1"/>
      <p:bldP spid="16" grpId="0" animBg="1"/>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5ABFF5A8-25B1-498E-8A63-4D94A9472256}"/>
              </a:ext>
            </a:extLst>
          </p:cNvPr>
          <p:cNvSpPr/>
          <p:nvPr/>
        </p:nvSpPr>
        <p:spPr bwMode="auto">
          <a:xfrm>
            <a:off x="1235075" y="2499362"/>
            <a:ext cx="4251325" cy="3248296"/>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cs typeface="+mn-ea"/>
              <a:sym typeface="+mn-lt"/>
            </a:endParaRPr>
          </a:p>
        </p:txBody>
      </p:sp>
      <p:sp>
        <p:nvSpPr>
          <p:cNvPr id="2" name="矩形 1">
            <a:extLst>
              <a:ext uri="{FF2B5EF4-FFF2-40B4-BE49-F238E27FC236}">
                <a16:creationId xmlns="" xmlns:a16="http://schemas.microsoft.com/office/drawing/2014/main" id="{1AFD13E1-36CE-453B-974A-B7D7A0ABB716}"/>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 xmlns:a16="http://schemas.microsoft.com/office/drawing/2014/main" id="{841A0766-E880-4A20-9BD5-D326C9F75A00}"/>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存在问题的原因剖析</a:t>
            </a:r>
          </a:p>
        </p:txBody>
      </p:sp>
      <p:sp>
        <p:nvSpPr>
          <p:cNvPr id="4" name="Freeform 5">
            <a:extLst>
              <a:ext uri="{FF2B5EF4-FFF2-40B4-BE49-F238E27FC236}">
                <a16:creationId xmlns="" xmlns:a16="http://schemas.microsoft.com/office/drawing/2014/main" id="{84896E14-3BD7-4086-9C5F-DF8A150B966C}"/>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 xmlns:a16="http://schemas.microsoft.com/office/drawing/2014/main" id="{5BD82812-4B5D-4E74-9EF4-14902A608BBE}"/>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椭圆 5">
            <a:extLst>
              <a:ext uri="{FF2B5EF4-FFF2-40B4-BE49-F238E27FC236}">
                <a16:creationId xmlns="" xmlns:a16="http://schemas.microsoft.com/office/drawing/2014/main" id="{37872A1E-10EE-4B30-A5AF-AAA94374378C}"/>
              </a:ext>
            </a:extLst>
          </p:cNvPr>
          <p:cNvSpPr/>
          <p:nvPr/>
        </p:nvSpPr>
        <p:spPr bwMode="auto">
          <a:xfrm>
            <a:off x="2347609" y="1600864"/>
            <a:ext cx="1828136" cy="182813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7" name="矩形 6">
            <a:extLst>
              <a:ext uri="{FF2B5EF4-FFF2-40B4-BE49-F238E27FC236}">
                <a16:creationId xmlns="" xmlns:a16="http://schemas.microsoft.com/office/drawing/2014/main" id="{D0265E43-0AA9-4ABB-9BF4-AF28A6082DB6}"/>
              </a:ext>
            </a:extLst>
          </p:cNvPr>
          <p:cNvSpPr/>
          <p:nvPr/>
        </p:nvSpPr>
        <p:spPr>
          <a:xfrm>
            <a:off x="2347609" y="2323210"/>
            <a:ext cx="1828136" cy="769441"/>
          </a:xfrm>
          <a:prstGeom prst="rect">
            <a:avLst/>
          </a:prstGeom>
          <a:noFill/>
          <a:ln>
            <a:noFill/>
          </a:ln>
          <a:effectLst/>
        </p:spPr>
        <p:txBody>
          <a:bodyPr wrap="square" rtlCol="0">
            <a:spAutoFit/>
          </a:bodyPr>
          <a:lstStyle/>
          <a:p>
            <a:pPr algn="ctr">
              <a:lnSpc>
                <a:spcPct val="110000"/>
              </a:lnSpc>
            </a:pPr>
            <a:r>
              <a:rPr lang="zh-CN" altLang="en-US" sz="2000" dirty="0">
                <a:ln w="19050">
                  <a:noFill/>
                </a:ln>
                <a:gradFill>
                  <a:gsLst>
                    <a:gs pos="100000">
                      <a:srgbClr val="E9BE61"/>
                    </a:gs>
                    <a:gs pos="49000">
                      <a:srgbClr val="FEEFAC"/>
                    </a:gs>
                  </a:gsLst>
                  <a:lin ang="5400000" scaled="0"/>
                </a:gradFill>
                <a:cs typeface="+mn-ea"/>
                <a:sym typeface="+mn-lt"/>
              </a:rPr>
              <a:t>“踏石留印、抓铁有痕”</a:t>
            </a:r>
          </a:p>
        </p:txBody>
      </p:sp>
      <p:sp>
        <p:nvSpPr>
          <p:cNvPr id="8" name="Oval 17">
            <a:extLst>
              <a:ext uri="{FF2B5EF4-FFF2-40B4-BE49-F238E27FC236}">
                <a16:creationId xmlns="" xmlns:a16="http://schemas.microsoft.com/office/drawing/2014/main" id="{A33805A3-75EF-4EC1-9978-6E349E8802E0}"/>
              </a:ext>
            </a:extLst>
          </p:cNvPr>
          <p:cNvSpPr>
            <a:spLocks noChangeArrowheads="1"/>
          </p:cNvSpPr>
          <p:nvPr/>
        </p:nvSpPr>
        <p:spPr bwMode="auto">
          <a:xfrm>
            <a:off x="2266948" y="1735830"/>
            <a:ext cx="471970" cy="470498"/>
          </a:xfrm>
          <a:prstGeom prst="ellipse">
            <a:avLst/>
          </a:prstGeom>
          <a:gradFill>
            <a:gsLst>
              <a:gs pos="0">
                <a:srgbClr val="C30F0F">
                  <a:lumMod val="90000"/>
                  <a:lumOff val="10000"/>
                </a:srgbClr>
              </a:gs>
              <a:gs pos="45000">
                <a:srgbClr val="C30F0F"/>
              </a:gs>
            </a:gsLst>
            <a:lin ang="5400000" scaled="1"/>
          </a:gradFill>
          <a:ln>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1</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9" name="Freeform 5">
            <a:extLst>
              <a:ext uri="{FF2B5EF4-FFF2-40B4-BE49-F238E27FC236}">
                <a16:creationId xmlns="" xmlns:a16="http://schemas.microsoft.com/office/drawing/2014/main" id="{D1C489BD-48DF-4076-A07D-860235C73CF9}"/>
              </a:ext>
            </a:extLst>
          </p:cNvPr>
          <p:cNvSpPr>
            <a:spLocks noChangeAspect="1"/>
          </p:cNvSpPr>
          <p:nvPr/>
        </p:nvSpPr>
        <p:spPr bwMode="auto">
          <a:xfrm>
            <a:off x="3084070" y="1900460"/>
            <a:ext cx="355214" cy="35521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11" name="TextBox 23">
            <a:extLst>
              <a:ext uri="{FF2B5EF4-FFF2-40B4-BE49-F238E27FC236}">
                <a16:creationId xmlns="" xmlns:a16="http://schemas.microsoft.com/office/drawing/2014/main" id="{BA3FBB59-6FB1-4034-B801-3BA9FA3A2387}"/>
              </a:ext>
            </a:extLst>
          </p:cNvPr>
          <p:cNvSpPr txBox="1"/>
          <p:nvPr/>
        </p:nvSpPr>
        <p:spPr>
          <a:xfrm>
            <a:off x="1618778" y="3501755"/>
            <a:ext cx="3483919" cy="2012859"/>
          </a:xfrm>
          <a:prstGeom prst="rect">
            <a:avLst/>
          </a:prstGeom>
        </p:spPr>
        <p:txBody>
          <a:bodyPr wrap="square">
            <a:spAutoFit/>
          </a:bodyPr>
          <a:lstStyle>
            <a:defPPr>
              <a:defRPr lang="zh-CN"/>
            </a:defPPr>
            <a:lvl1pPr lvl="0" algn="r">
              <a:lnSpc>
                <a:spcPct val="110000"/>
              </a:lnSpc>
              <a:defRPr>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stStyle>
          <a:p>
            <a:pPr algn="ctr">
              <a:lnSpc>
                <a:spcPct val="130000"/>
              </a:lnSpc>
            </a:pPr>
            <a:r>
              <a:rPr lang="zh-CN" altLang="en-US" sz="1600" dirty="0">
                <a:latin typeface="+mn-lt"/>
                <a:ea typeface="+mn-ea"/>
                <a:sym typeface="+mn-lt"/>
              </a:rPr>
              <a:t>有的不能时时处处以党员标准严格要求自己</a:t>
            </a:r>
            <a:r>
              <a:rPr lang="en-US" altLang="zh-CN" sz="1600" dirty="0">
                <a:latin typeface="+mn-lt"/>
                <a:ea typeface="+mn-ea"/>
                <a:sym typeface="+mn-lt"/>
              </a:rPr>
              <a:t>,</a:t>
            </a:r>
            <a:r>
              <a:rPr lang="zh-CN" altLang="en-US" sz="1600" dirty="0">
                <a:latin typeface="+mn-lt"/>
                <a:ea typeface="+mn-ea"/>
                <a:sym typeface="+mn-lt"/>
              </a:rPr>
              <a:t>对“四风”问题抵制不力</a:t>
            </a:r>
            <a:r>
              <a:rPr lang="en-US" altLang="zh-CN" sz="1600" dirty="0">
                <a:latin typeface="+mn-lt"/>
                <a:ea typeface="+mn-ea"/>
                <a:sym typeface="+mn-lt"/>
              </a:rPr>
              <a:t>,</a:t>
            </a:r>
            <a:r>
              <a:rPr lang="zh-CN" altLang="en-US" sz="1600" dirty="0">
                <a:latin typeface="+mn-lt"/>
                <a:ea typeface="+mn-ea"/>
                <a:sym typeface="+mn-lt"/>
              </a:rPr>
              <a:t>没有及时采取有效措施加以防范</a:t>
            </a:r>
            <a:r>
              <a:rPr lang="en-US" altLang="zh-CN" sz="1600" dirty="0">
                <a:latin typeface="+mn-lt"/>
                <a:ea typeface="+mn-ea"/>
                <a:sym typeface="+mn-lt"/>
              </a:rPr>
              <a:t>,</a:t>
            </a:r>
            <a:r>
              <a:rPr lang="zh-CN" altLang="en-US" sz="1600" dirty="0">
                <a:latin typeface="+mn-lt"/>
                <a:ea typeface="+mn-ea"/>
                <a:sym typeface="+mn-lt"/>
              </a:rPr>
              <a:t>存在“只要不碰高压线、不越雷池就安全”的思想</a:t>
            </a:r>
            <a:r>
              <a:rPr lang="en-US" altLang="zh-CN" sz="1600" dirty="0">
                <a:latin typeface="+mn-lt"/>
                <a:ea typeface="+mn-ea"/>
                <a:sym typeface="+mn-lt"/>
              </a:rPr>
              <a:t>,</a:t>
            </a:r>
            <a:r>
              <a:rPr lang="zh-CN" altLang="en-US" sz="1600" dirty="0">
                <a:latin typeface="+mn-lt"/>
                <a:ea typeface="+mn-ea"/>
                <a:sym typeface="+mn-lt"/>
              </a:rPr>
              <a:t>存在“</a:t>
            </a:r>
            <a:r>
              <a:rPr lang="en-US" altLang="zh-CN" sz="1600" dirty="0">
                <a:latin typeface="+mn-lt"/>
                <a:ea typeface="+mn-ea"/>
                <a:sym typeface="+mn-lt"/>
              </a:rPr>
              <a:t>8</a:t>
            </a:r>
            <a:r>
              <a:rPr lang="zh-CN" altLang="en-US" sz="1600" dirty="0">
                <a:latin typeface="+mn-lt"/>
                <a:ea typeface="+mn-ea"/>
                <a:sym typeface="+mn-lt"/>
              </a:rPr>
              <a:t>小时内要求高、</a:t>
            </a:r>
            <a:r>
              <a:rPr lang="en-US" altLang="zh-CN" sz="1600" dirty="0">
                <a:latin typeface="+mn-lt"/>
                <a:ea typeface="+mn-ea"/>
                <a:sym typeface="+mn-lt"/>
              </a:rPr>
              <a:t>8</a:t>
            </a:r>
            <a:r>
              <a:rPr lang="zh-CN" altLang="en-US" sz="1600" dirty="0">
                <a:latin typeface="+mn-lt"/>
                <a:ea typeface="+mn-ea"/>
                <a:sym typeface="+mn-lt"/>
              </a:rPr>
              <a:t>小时外要求低”的现象　　</a:t>
            </a:r>
          </a:p>
        </p:txBody>
      </p:sp>
      <p:sp>
        <p:nvSpPr>
          <p:cNvPr id="12" name="矩形 11">
            <a:extLst>
              <a:ext uri="{FF2B5EF4-FFF2-40B4-BE49-F238E27FC236}">
                <a16:creationId xmlns="" xmlns:a16="http://schemas.microsoft.com/office/drawing/2014/main" id="{34875769-B2FA-4EBC-AA6E-F2F5A55D56E8}"/>
              </a:ext>
            </a:extLst>
          </p:cNvPr>
          <p:cNvSpPr/>
          <p:nvPr/>
        </p:nvSpPr>
        <p:spPr bwMode="auto">
          <a:xfrm>
            <a:off x="6705602" y="2499362"/>
            <a:ext cx="4251325" cy="3248296"/>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cs typeface="+mn-ea"/>
              <a:sym typeface="+mn-lt"/>
            </a:endParaRPr>
          </a:p>
        </p:txBody>
      </p:sp>
      <p:sp>
        <p:nvSpPr>
          <p:cNvPr id="13" name="椭圆 12">
            <a:extLst>
              <a:ext uri="{FF2B5EF4-FFF2-40B4-BE49-F238E27FC236}">
                <a16:creationId xmlns="" xmlns:a16="http://schemas.microsoft.com/office/drawing/2014/main" id="{E8BE3548-203E-4B69-80C3-990156966435}"/>
              </a:ext>
            </a:extLst>
          </p:cNvPr>
          <p:cNvSpPr/>
          <p:nvPr/>
        </p:nvSpPr>
        <p:spPr bwMode="auto">
          <a:xfrm>
            <a:off x="7818136" y="1600864"/>
            <a:ext cx="1828136" cy="182813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4" name="矩形 13">
            <a:extLst>
              <a:ext uri="{FF2B5EF4-FFF2-40B4-BE49-F238E27FC236}">
                <a16:creationId xmlns="" xmlns:a16="http://schemas.microsoft.com/office/drawing/2014/main" id="{5D496791-57EF-4B79-90CE-BF1CE6134F02}"/>
              </a:ext>
            </a:extLst>
          </p:cNvPr>
          <p:cNvSpPr/>
          <p:nvPr/>
        </p:nvSpPr>
        <p:spPr>
          <a:xfrm>
            <a:off x="7818136" y="2505924"/>
            <a:ext cx="1828136" cy="470257"/>
          </a:xfrm>
          <a:prstGeom prst="rect">
            <a:avLst/>
          </a:prstGeom>
          <a:noFill/>
          <a:ln>
            <a:noFill/>
          </a:ln>
          <a:effectLst/>
        </p:spPr>
        <p:txBody>
          <a:bodyPr wrap="square" rtlCol="0">
            <a:spAutoFit/>
          </a:bodyPr>
          <a:lstStyle/>
          <a:p>
            <a:pPr algn="ctr">
              <a:lnSpc>
                <a:spcPct val="110000"/>
              </a:lnSpc>
            </a:pPr>
            <a:r>
              <a:rPr lang="zh-CN" altLang="en-US" sz="2400" dirty="0">
                <a:ln w="19050">
                  <a:noFill/>
                </a:ln>
                <a:gradFill>
                  <a:gsLst>
                    <a:gs pos="100000">
                      <a:srgbClr val="E9BE61"/>
                    </a:gs>
                    <a:gs pos="49000">
                      <a:srgbClr val="FEEFAC"/>
                    </a:gs>
                  </a:gsLst>
                  <a:lin ang="5400000" scaled="0"/>
                </a:gradFill>
                <a:cs typeface="+mn-ea"/>
                <a:sym typeface="+mn-lt"/>
              </a:rPr>
              <a:t>城乡建设</a:t>
            </a:r>
          </a:p>
        </p:txBody>
      </p:sp>
      <p:sp>
        <p:nvSpPr>
          <p:cNvPr id="15" name="Oval 17">
            <a:extLst>
              <a:ext uri="{FF2B5EF4-FFF2-40B4-BE49-F238E27FC236}">
                <a16:creationId xmlns="" xmlns:a16="http://schemas.microsoft.com/office/drawing/2014/main" id="{FFCA911D-5C4E-4606-8A59-6AB43E2E5AE0}"/>
              </a:ext>
            </a:extLst>
          </p:cNvPr>
          <p:cNvSpPr>
            <a:spLocks noChangeArrowheads="1"/>
          </p:cNvSpPr>
          <p:nvPr/>
        </p:nvSpPr>
        <p:spPr bwMode="auto">
          <a:xfrm>
            <a:off x="7737475" y="1735830"/>
            <a:ext cx="471970" cy="470498"/>
          </a:xfrm>
          <a:prstGeom prst="ellipse">
            <a:avLst/>
          </a:prstGeom>
          <a:gradFill>
            <a:gsLst>
              <a:gs pos="0">
                <a:srgbClr val="C30F0F">
                  <a:lumMod val="90000"/>
                  <a:lumOff val="10000"/>
                </a:srgbClr>
              </a:gs>
              <a:gs pos="45000">
                <a:srgbClr val="C30F0F"/>
              </a:gs>
            </a:gsLst>
            <a:lin ang="5400000" scaled="1"/>
          </a:gradFill>
          <a:ln>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1</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16" name="Freeform 5">
            <a:extLst>
              <a:ext uri="{FF2B5EF4-FFF2-40B4-BE49-F238E27FC236}">
                <a16:creationId xmlns="" xmlns:a16="http://schemas.microsoft.com/office/drawing/2014/main" id="{021FAEAD-CB33-4BD5-B7BF-E02A25E63ABB}"/>
              </a:ext>
            </a:extLst>
          </p:cNvPr>
          <p:cNvSpPr>
            <a:spLocks noChangeAspect="1"/>
          </p:cNvSpPr>
          <p:nvPr/>
        </p:nvSpPr>
        <p:spPr bwMode="auto">
          <a:xfrm>
            <a:off x="8554597" y="2046798"/>
            <a:ext cx="355214" cy="35521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17" name="TextBox 23">
            <a:extLst>
              <a:ext uri="{FF2B5EF4-FFF2-40B4-BE49-F238E27FC236}">
                <a16:creationId xmlns="" xmlns:a16="http://schemas.microsoft.com/office/drawing/2014/main" id="{325068A3-2317-4444-B9D9-B46138E00579}"/>
              </a:ext>
            </a:extLst>
          </p:cNvPr>
          <p:cNvSpPr txBox="1"/>
          <p:nvPr/>
        </p:nvSpPr>
        <p:spPr>
          <a:xfrm>
            <a:off x="7089305" y="3501755"/>
            <a:ext cx="3483919" cy="1372683"/>
          </a:xfrm>
          <a:prstGeom prst="rect">
            <a:avLst/>
          </a:prstGeom>
        </p:spPr>
        <p:txBody>
          <a:bodyPr wrap="square">
            <a:spAutoFit/>
          </a:bodyPr>
          <a:lstStyle>
            <a:defPPr>
              <a:defRPr lang="zh-CN"/>
            </a:defPPr>
            <a:lvl1pPr lvl="0" algn="r">
              <a:lnSpc>
                <a:spcPct val="110000"/>
              </a:lnSpc>
              <a:defRPr>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stStyle>
          <a:p>
            <a:pPr algn="ctr">
              <a:lnSpc>
                <a:spcPct val="130000"/>
              </a:lnSpc>
            </a:pPr>
            <a:r>
              <a:rPr lang="zh-CN" altLang="en-US" sz="1600" dirty="0">
                <a:latin typeface="+mn-lt"/>
                <a:ea typeface="+mn-ea"/>
                <a:sym typeface="+mn-lt"/>
              </a:rPr>
              <a:t>在城乡建设、信访接访等工作中缺少改革创新的勇气，缺少担当作为的劲头，怕违规踩线，有时候存在不求有功但求无过的思想。</a:t>
            </a:r>
          </a:p>
        </p:txBody>
      </p:sp>
    </p:spTree>
    <p:extLst>
      <p:ext uri="{BB962C8B-B14F-4D97-AF65-F5344CB8AC3E}">
        <p14:creationId xmlns:p14="http://schemas.microsoft.com/office/powerpoint/2010/main" val="25397574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p:bldP spid="4" grpId="0" animBg="1"/>
      <p:bldP spid="6" grpId="0" animBg="1"/>
      <p:bldP spid="7" grpId="0"/>
      <p:bldP spid="8" grpId="0" animBg="1"/>
      <p:bldP spid="9" grpId="0" animBg="1"/>
      <p:bldP spid="11" grpId="0"/>
      <p:bldP spid="12" grpId="0" animBg="1"/>
      <p:bldP spid="13" grpId="0" animBg="1"/>
      <p:bldP spid="14" grpId="0"/>
      <p:bldP spid="15" grpId="0" animBg="1"/>
      <p:bldP spid="16"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C9BC1A4-1D8E-4375-B54B-B66FEBE56386}"/>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 xmlns:a16="http://schemas.microsoft.com/office/drawing/2014/main" id="{29ADFCC1-8693-4AB6-82CE-0D2D61C8990F}"/>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存在问题的原因剖析</a:t>
            </a:r>
          </a:p>
        </p:txBody>
      </p:sp>
      <p:sp>
        <p:nvSpPr>
          <p:cNvPr id="4" name="Freeform 5">
            <a:extLst>
              <a:ext uri="{FF2B5EF4-FFF2-40B4-BE49-F238E27FC236}">
                <a16:creationId xmlns="" xmlns:a16="http://schemas.microsoft.com/office/drawing/2014/main" id="{246FDBE5-0F1F-4F34-896A-A89D8C0E4F05}"/>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 xmlns:a16="http://schemas.microsoft.com/office/drawing/2014/main" id="{E2439280-49F3-4AC3-8E20-66E582D630D3}"/>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矩形: 圆角 5">
            <a:extLst>
              <a:ext uri="{FF2B5EF4-FFF2-40B4-BE49-F238E27FC236}">
                <a16:creationId xmlns="" xmlns:a16="http://schemas.microsoft.com/office/drawing/2014/main" id="{CAD64BFB-E244-4514-B021-6D5049928344}"/>
              </a:ext>
            </a:extLst>
          </p:cNvPr>
          <p:cNvSpPr/>
          <p:nvPr/>
        </p:nvSpPr>
        <p:spPr bwMode="auto">
          <a:xfrm>
            <a:off x="1721545" y="1501186"/>
            <a:ext cx="4276528"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zh-CN" altLang="en-US" sz="2400" dirty="0">
                <a:ln w="19050">
                  <a:noFill/>
                </a:ln>
                <a:gradFill>
                  <a:gsLst>
                    <a:gs pos="100000">
                      <a:srgbClr val="E9BE61"/>
                    </a:gs>
                    <a:gs pos="49000">
                      <a:srgbClr val="FEEFAC"/>
                    </a:gs>
                  </a:gsLst>
                  <a:lin ang="5400000" scaled="0"/>
                </a:gradFill>
                <a:cs typeface="+mn-ea"/>
                <a:sym typeface="+mn-lt"/>
              </a:rPr>
              <a:t>纪律观念不够强</a:t>
            </a:r>
          </a:p>
        </p:txBody>
      </p:sp>
      <p:sp>
        <p:nvSpPr>
          <p:cNvPr id="7" name="椭圆 6">
            <a:extLst>
              <a:ext uri="{FF2B5EF4-FFF2-40B4-BE49-F238E27FC236}">
                <a16:creationId xmlns="" xmlns:a16="http://schemas.microsoft.com/office/drawing/2014/main" id="{1C687729-F82F-43F9-AA08-23F9E29AC87C}"/>
              </a:ext>
            </a:extLst>
          </p:cNvPr>
          <p:cNvSpPr/>
          <p:nvPr/>
        </p:nvSpPr>
        <p:spPr bwMode="auto">
          <a:xfrm>
            <a:off x="1295818" y="1388400"/>
            <a:ext cx="749946" cy="749944"/>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sp>
        <p:nvSpPr>
          <p:cNvPr id="8" name="KSO_Shape">
            <a:extLst>
              <a:ext uri="{FF2B5EF4-FFF2-40B4-BE49-F238E27FC236}">
                <a16:creationId xmlns="" xmlns:a16="http://schemas.microsoft.com/office/drawing/2014/main" id="{2673F3E1-F5CD-4D11-BD15-BE94C6C1EB83}"/>
              </a:ext>
            </a:extLst>
          </p:cNvPr>
          <p:cNvSpPr>
            <a:spLocks/>
          </p:cNvSpPr>
          <p:nvPr/>
        </p:nvSpPr>
        <p:spPr bwMode="auto">
          <a:xfrm>
            <a:off x="1469286" y="1518629"/>
            <a:ext cx="403010" cy="48948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9" name="椭圆 8">
            <a:extLst>
              <a:ext uri="{FF2B5EF4-FFF2-40B4-BE49-F238E27FC236}">
                <a16:creationId xmlns="" xmlns:a16="http://schemas.microsoft.com/office/drawing/2014/main" id="{38FBF121-2242-472F-8281-3122A9860A84}"/>
              </a:ext>
            </a:extLst>
          </p:cNvPr>
          <p:cNvSpPr/>
          <p:nvPr/>
        </p:nvSpPr>
        <p:spPr bwMode="auto">
          <a:xfrm>
            <a:off x="1326260" y="2771011"/>
            <a:ext cx="1878144" cy="187814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n w="19050">
                <a:noFill/>
              </a:ln>
              <a:gradFill>
                <a:gsLst>
                  <a:gs pos="100000">
                    <a:srgbClr val="E9BE61"/>
                  </a:gs>
                  <a:gs pos="49000">
                    <a:srgbClr val="FEEFAC"/>
                  </a:gs>
                </a:gsLst>
                <a:lin ang="5400000" scaled="0"/>
              </a:gradFill>
              <a:cs typeface="+mn-ea"/>
              <a:sym typeface="+mn-lt"/>
            </a:endParaRPr>
          </a:p>
        </p:txBody>
      </p:sp>
      <p:sp>
        <p:nvSpPr>
          <p:cNvPr id="10" name="矩形 9">
            <a:extLst>
              <a:ext uri="{FF2B5EF4-FFF2-40B4-BE49-F238E27FC236}">
                <a16:creationId xmlns="" xmlns:a16="http://schemas.microsoft.com/office/drawing/2014/main" id="{68158B75-4155-481D-BF6D-C1BF503FA63E}"/>
              </a:ext>
            </a:extLst>
          </p:cNvPr>
          <p:cNvSpPr/>
          <p:nvPr/>
        </p:nvSpPr>
        <p:spPr>
          <a:xfrm>
            <a:off x="1401699" y="3258580"/>
            <a:ext cx="1725743" cy="1040285"/>
          </a:xfrm>
          <a:prstGeom prst="rect">
            <a:avLst/>
          </a:prstGeom>
          <a:noFill/>
          <a:ln>
            <a:noFill/>
          </a:ln>
          <a:effectLst/>
        </p:spPr>
        <p:txBody>
          <a:bodyPr wrap="square" rtlCol="0">
            <a:spAutoFit/>
          </a:bodyPr>
          <a:lstStyle/>
          <a:p>
            <a:pPr algn="ctr">
              <a:lnSpc>
                <a:spcPct val="110000"/>
              </a:lnSpc>
            </a:pPr>
            <a:r>
              <a:rPr lang="zh-CN" altLang="en-US" sz="2800" dirty="0">
                <a:ln w="19050">
                  <a:noFill/>
                </a:ln>
                <a:gradFill>
                  <a:gsLst>
                    <a:gs pos="100000">
                      <a:srgbClr val="E9BE61"/>
                    </a:gs>
                    <a:gs pos="49000">
                      <a:srgbClr val="FEEFAC"/>
                    </a:gs>
                  </a:gsLst>
                  <a:lin ang="5400000" scaled="0"/>
                </a:gradFill>
                <a:cs typeface="+mn-ea"/>
                <a:sym typeface="+mn-lt"/>
              </a:rPr>
              <a:t>纪律意识</a:t>
            </a:r>
          </a:p>
          <a:p>
            <a:pPr algn="ctr">
              <a:lnSpc>
                <a:spcPct val="110000"/>
              </a:lnSpc>
            </a:pPr>
            <a:r>
              <a:rPr lang="zh-CN" altLang="en-US" sz="2800" dirty="0">
                <a:ln w="19050">
                  <a:noFill/>
                </a:ln>
                <a:gradFill>
                  <a:gsLst>
                    <a:gs pos="100000">
                      <a:srgbClr val="E9BE61"/>
                    </a:gs>
                    <a:gs pos="49000">
                      <a:srgbClr val="FEEFAC"/>
                    </a:gs>
                  </a:gsLst>
                  <a:lin ang="5400000" scaled="0"/>
                </a:gradFill>
                <a:cs typeface="+mn-ea"/>
                <a:sym typeface="+mn-lt"/>
              </a:rPr>
              <a:t>的强弱</a:t>
            </a:r>
          </a:p>
        </p:txBody>
      </p:sp>
      <p:cxnSp>
        <p:nvCxnSpPr>
          <p:cNvPr id="13" name="直接箭头连接符 12">
            <a:extLst>
              <a:ext uri="{FF2B5EF4-FFF2-40B4-BE49-F238E27FC236}">
                <a16:creationId xmlns="" xmlns:a16="http://schemas.microsoft.com/office/drawing/2014/main" id="{B59E98C3-450A-4858-BFE7-65EF147BAA44}"/>
              </a:ext>
            </a:extLst>
          </p:cNvPr>
          <p:cNvCxnSpPr>
            <a:cxnSpLocks/>
          </p:cNvCxnSpPr>
          <p:nvPr/>
        </p:nvCxnSpPr>
        <p:spPr>
          <a:xfrm>
            <a:off x="2931293" y="3710082"/>
            <a:ext cx="58959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椭圆 13">
            <a:extLst>
              <a:ext uri="{FF2B5EF4-FFF2-40B4-BE49-F238E27FC236}">
                <a16:creationId xmlns="" xmlns:a16="http://schemas.microsoft.com/office/drawing/2014/main" id="{DE25FA77-B03A-4D0E-A553-3C1492526713}"/>
              </a:ext>
            </a:extLst>
          </p:cNvPr>
          <p:cNvSpPr/>
          <p:nvPr/>
        </p:nvSpPr>
        <p:spPr bwMode="auto">
          <a:xfrm>
            <a:off x="4063518" y="3606035"/>
            <a:ext cx="208094" cy="20809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5" name="TextBox 23">
            <a:extLst>
              <a:ext uri="{FF2B5EF4-FFF2-40B4-BE49-F238E27FC236}">
                <a16:creationId xmlns="" xmlns:a16="http://schemas.microsoft.com/office/drawing/2014/main" id="{52427345-2877-4864-918F-FA2EAC4859C3}"/>
              </a:ext>
            </a:extLst>
          </p:cNvPr>
          <p:cNvSpPr txBox="1"/>
          <p:nvPr/>
        </p:nvSpPr>
        <p:spPr>
          <a:xfrm>
            <a:off x="3578492" y="3118385"/>
            <a:ext cx="1178145" cy="475579"/>
          </a:xfrm>
          <a:prstGeom prst="rect">
            <a:avLst/>
          </a:prstGeom>
        </p:spPr>
        <p:txBody>
          <a:bodyPr wrap="square">
            <a:spAutoFit/>
          </a:bodyPr>
          <a:lstStyle>
            <a:defPPr>
              <a:defRPr lang="zh-CN"/>
            </a:defPPr>
            <a:lvl1pPr algn="ctr">
              <a:lnSpc>
                <a:spcPct val="110000"/>
              </a:lnSpc>
              <a:defRPr sz="7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latin typeface="+mn-lt"/>
                <a:ea typeface="+mn-ea"/>
                <a:cs typeface="+mn-ea"/>
                <a:sym typeface="+mn-lt"/>
              </a:rPr>
              <a:t>反映</a:t>
            </a:r>
          </a:p>
        </p:txBody>
      </p:sp>
      <p:sp>
        <p:nvSpPr>
          <p:cNvPr id="16" name="椭圆 15">
            <a:extLst>
              <a:ext uri="{FF2B5EF4-FFF2-40B4-BE49-F238E27FC236}">
                <a16:creationId xmlns="" xmlns:a16="http://schemas.microsoft.com/office/drawing/2014/main" id="{4105DC10-ABB3-4F80-8E1C-1D7F104C44D7}"/>
              </a:ext>
            </a:extLst>
          </p:cNvPr>
          <p:cNvSpPr/>
          <p:nvPr/>
        </p:nvSpPr>
        <p:spPr bwMode="auto">
          <a:xfrm>
            <a:off x="5131586" y="2771011"/>
            <a:ext cx="1878144" cy="187814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n w="19050">
                <a:noFill/>
              </a:ln>
              <a:gradFill>
                <a:gsLst>
                  <a:gs pos="100000">
                    <a:srgbClr val="E9BE61"/>
                  </a:gs>
                  <a:gs pos="49000">
                    <a:srgbClr val="FEEFAC"/>
                  </a:gs>
                </a:gsLst>
                <a:lin ang="5400000" scaled="0"/>
              </a:gradFill>
              <a:cs typeface="+mn-ea"/>
              <a:sym typeface="+mn-lt"/>
            </a:endParaRPr>
          </a:p>
        </p:txBody>
      </p:sp>
      <p:sp>
        <p:nvSpPr>
          <p:cNvPr id="17" name="矩形 16">
            <a:extLst>
              <a:ext uri="{FF2B5EF4-FFF2-40B4-BE49-F238E27FC236}">
                <a16:creationId xmlns="" xmlns:a16="http://schemas.microsoft.com/office/drawing/2014/main" id="{D638C150-C4DA-4A14-84F1-C0E0D267A74C}"/>
              </a:ext>
            </a:extLst>
          </p:cNvPr>
          <p:cNvSpPr/>
          <p:nvPr/>
        </p:nvSpPr>
        <p:spPr>
          <a:xfrm>
            <a:off x="4902155" y="3337063"/>
            <a:ext cx="2343010" cy="769441"/>
          </a:xfrm>
          <a:prstGeom prst="rect">
            <a:avLst/>
          </a:prstGeom>
          <a:noFill/>
          <a:ln>
            <a:noFill/>
          </a:ln>
          <a:effectLst/>
        </p:spPr>
        <p:txBody>
          <a:bodyPr wrap="square" rtlCol="0">
            <a:spAutoFit/>
          </a:bodyPr>
          <a:lstStyle/>
          <a:p>
            <a:pPr algn="ctr">
              <a:lnSpc>
                <a:spcPct val="110000"/>
              </a:lnSpc>
            </a:pPr>
            <a:r>
              <a:rPr lang="zh-CN" altLang="en-US" sz="2000" dirty="0">
                <a:ln w="19050">
                  <a:noFill/>
                </a:ln>
                <a:gradFill>
                  <a:gsLst>
                    <a:gs pos="100000">
                      <a:srgbClr val="E9BE61"/>
                    </a:gs>
                    <a:gs pos="49000">
                      <a:srgbClr val="FEEFAC"/>
                    </a:gs>
                  </a:gsLst>
                  <a:lin ang="5400000" scaled="0"/>
                </a:gradFill>
                <a:cs typeface="+mn-ea"/>
                <a:sym typeface="+mn-lt"/>
              </a:rPr>
              <a:t>党员的理想</a:t>
            </a:r>
          </a:p>
          <a:p>
            <a:pPr algn="ctr">
              <a:lnSpc>
                <a:spcPct val="110000"/>
              </a:lnSpc>
            </a:pPr>
            <a:r>
              <a:rPr lang="zh-CN" altLang="en-US" sz="2000" dirty="0">
                <a:ln w="19050">
                  <a:noFill/>
                </a:ln>
                <a:gradFill>
                  <a:gsLst>
                    <a:gs pos="100000">
                      <a:srgbClr val="E9BE61"/>
                    </a:gs>
                    <a:gs pos="49000">
                      <a:srgbClr val="FEEFAC"/>
                    </a:gs>
                  </a:gsLst>
                  <a:lin ang="5400000" scaled="0"/>
                </a:gradFill>
                <a:cs typeface="+mn-ea"/>
                <a:sym typeface="+mn-lt"/>
              </a:rPr>
              <a:t>信念坚定与否</a:t>
            </a:r>
          </a:p>
        </p:txBody>
      </p:sp>
      <p:sp>
        <p:nvSpPr>
          <p:cNvPr id="18" name="椭圆 17">
            <a:extLst>
              <a:ext uri="{FF2B5EF4-FFF2-40B4-BE49-F238E27FC236}">
                <a16:creationId xmlns="" xmlns:a16="http://schemas.microsoft.com/office/drawing/2014/main" id="{BF545A0B-F031-4EA7-B6C1-714E59C4D135}"/>
              </a:ext>
            </a:extLst>
          </p:cNvPr>
          <p:cNvSpPr/>
          <p:nvPr/>
        </p:nvSpPr>
        <p:spPr bwMode="auto">
          <a:xfrm>
            <a:off x="7841524" y="3606035"/>
            <a:ext cx="208094" cy="20809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9" name="TextBox 23">
            <a:extLst>
              <a:ext uri="{FF2B5EF4-FFF2-40B4-BE49-F238E27FC236}">
                <a16:creationId xmlns="" xmlns:a16="http://schemas.microsoft.com/office/drawing/2014/main" id="{400964C7-D827-474C-953C-B11E7047C68B}"/>
              </a:ext>
            </a:extLst>
          </p:cNvPr>
          <p:cNvSpPr txBox="1"/>
          <p:nvPr/>
        </p:nvSpPr>
        <p:spPr>
          <a:xfrm>
            <a:off x="7356498" y="3118385"/>
            <a:ext cx="1178145" cy="475579"/>
          </a:xfrm>
          <a:prstGeom prst="rect">
            <a:avLst/>
          </a:prstGeom>
        </p:spPr>
        <p:txBody>
          <a:bodyPr wrap="square">
            <a:spAutoFit/>
          </a:bodyPr>
          <a:lstStyle>
            <a:defPPr>
              <a:defRPr lang="zh-CN"/>
            </a:defPPr>
            <a:lvl1pPr algn="ctr">
              <a:lnSpc>
                <a:spcPct val="110000"/>
              </a:lnSpc>
              <a:defRPr sz="7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latin typeface="+mn-lt"/>
                <a:ea typeface="+mn-ea"/>
                <a:cs typeface="+mn-ea"/>
                <a:sym typeface="+mn-lt"/>
              </a:rPr>
              <a:t>关系到</a:t>
            </a:r>
          </a:p>
        </p:txBody>
      </p:sp>
      <p:sp>
        <p:nvSpPr>
          <p:cNvPr id="20" name="椭圆 19">
            <a:extLst>
              <a:ext uri="{FF2B5EF4-FFF2-40B4-BE49-F238E27FC236}">
                <a16:creationId xmlns="" xmlns:a16="http://schemas.microsoft.com/office/drawing/2014/main" id="{A323BB31-687C-428C-BA3F-BE20CF84085F}"/>
              </a:ext>
            </a:extLst>
          </p:cNvPr>
          <p:cNvSpPr/>
          <p:nvPr/>
        </p:nvSpPr>
        <p:spPr bwMode="auto">
          <a:xfrm>
            <a:off x="8962283" y="2591869"/>
            <a:ext cx="2236428" cy="223642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n w="19050">
                <a:noFill/>
              </a:ln>
              <a:gradFill>
                <a:gsLst>
                  <a:gs pos="100000">
                    <a:srgbClr val="E9BE61"/>
                  </a:gs>
                  <a:gs pos="49000">
                    <a:srgbClr val="FEEFAC"/>
                  </a:gs>
                </a:gsLst>
                <a:lin ang="5400000" scaled="0"/>
              </a:gradFill>
              <a:cs typeface="+mn-ea"/>
              <a:sym typeface="+mn-lt"/>
            </a:endParaRPr>
          </a:p>
        </p:txBody>
      </p:sp>
      <p:sp>
        <p:nvSpPr>
          <p:cNvPr id="21" name="矩形 20">
            <a:extLst>
              <a:ext uri="{FF2B5EF4-FFF2-40B4-BE49-F238E27FC236}">
                <a16:creationId xmlns="" xmlns:a16="http://schemas.microsoft.com/office/drawing/2014/main" id="{91728165-BAC3-45A9-BE21-B74F6B491755}"/>
              </a:ext>
            </a:extLst>
          </p:cNvPr>
          <p:cNvSpPr/>
          <p:nvPr/>
        </p:nvSpPr>
        <p:spPr>
          <a:xfrm>
            <a:off x="8908992" y="3598561"/>
            <a:ext cx="2343010" cy="769441"/>
          </a:xfrm>
          <a:prstGeom prst="rect">
            <a:avLst/>
          </a:prstGeom>
          <a:noFill/>
          <a:ln>
            <a:noFill/>
          </a:ln>
          <a:effectLst/>
        </p:spPr>
        <p:txBody>
          <a:bodyPr wrap="square" rtlCol="0">
            <a:spAutoFit/>
          </a:bodyPr>
          <a:lstStyle/>
          <a:p>
            <a:pPr algn="ctr">
              <a:lnSpc>
                <a:spcPct val="110000"/>
              </a:lnSpc>
            </a:pPr>
            <a:r>
              <a:rPr lang="zh-CN" altLang="en-US" sz="2000" dirty="0">
                <a:ln w="19050">
                  <a:noFill/>
                </a:ln>
                <a:gradFill>
                  <a:gsLst>
                    <a:gs pos="100000">
                      <a:srgbClr val="E9BE61"/>
                    </a:gs>
                    <a:gs pos="49000">
                      <a:srgbClr val="FEEFAC"/>
                    </a:gs>
                  </a:gsLst>
                  <a:lin ang="5400000" scaled="0"/>
                </a:gradFill>
                <a:cs typeface="+mn-ea"/>
                <a:sym typeface="+mn-lt"/>
              </a:rPr>
              <a:t>对党的先进性</a:t>
            </a:r>
          </a:p>
          <a:p>
            <a:pPr algn="ctr">
              <a:lnSpc>
                <a:spcPct val="110000"/>
              </a:lnSpc>
            </a:pPr>
            <a:r>
              <a:rPr lang="zh-CN" altLang="en-US" sz="2000" dirty="0">
                <a:ln w="19050">
                  <a:noFill/>
                </a:ln>
                <a:gradFill>
                  <a:gsLst>
                    <a:gs pos="100000">
                      <a:srgbClr val="E9BE61"/>
                    </a:gs>
                    <a:gs pos="49000">
                      <a:srgbClr val="FEEFAC"/>
                    </a:gs>
                  </a:gsLst>
                  <a:lin ang="5400000" scaled="0"/>
                </a:gradFill>
                <a:cs typeface="+mn-ea"/>
                <a:sym typeface="+mn-lt"/>
              </a:rPr>
              <a:t>的认同感</a:t>
            </a:r>
          </a:p>
        </p:txBody>
      </p:sp>
      <p:pic>
        <p:nvPicPr>
          <p:cNvPr id="22" name="图片 21" descr="卡通人物&#10;&#10;低可信度描述已自动生成">
            <a:extLst>
              <a:ext uri="{FF2B5EF4-FFF2-40B4-BE49-F238E27FC236}">
                <a16:creationId xmlns="" xmlns:a16="http://schemas.microsoft.com/office/drawing/2014/main" id="{D5D977CD-3118-4572-9A27-53878B0F86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93304" y="2890721"/>
            <a:ext cx="774386" cy="689186"/>
          </a:xfrm>
          <a:prstGeom prst="rect">
            <a:avLst/>
          </a:prstGeom>
        </p:spPr>
      </p:pic>
      <p:sp>
        <p:nvSpPr>
          <p:cNvPr id="23" name="TextBox 23">
            <a:extLst>
              <a:ext uri="{FF2B5EF4-FFF2-40B4-BE49-F238E27FC236}">
                <a16:creationId xmlns="" xmlns:a16="http://schemas.microsoft.com/office/drawing/2014/main" id="{6A4D4F76-87EC-49EA-8EDA-A75A9438783C}"/>
              </a:ext>
            </a:extLst>
          </p:cNvPr>
          <p:cNvSpPr txBox="1"/>
          <p:nvPr/>
        </p:nvSpPr>
        <p:spPr>
          <a:xfrm>
            <a:off x="1574003" y="4952774"/>
            <a:ext cx="9043993" cy="978729"/>
          </a:xfrm>
          <a:prstGeom prst="rect">
            <a:avLst/>
          </a:prstGeom>
        </p:spPr>
        <p:txBody>
          <a:bodyPr wrap="square">
            <a:spAutoFit/>
          </a:bodyPr>
          <a:lstStyle>
            <a:defPPr>
              <a:defRPr lang="zh-CN"/>
            </a:defPPr>
            <a:lvl1pPr lvl="0" algn="r">
              <a:lnSpc>
                <a:spcPct val="110000"/>
              </a:lnSpc>
              <a:defRPr>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stStyle>
          <a:p>
            <a:pPr algn="l">
              <a:lnSpc>
                <a:spcPct val="120000"/>
              </a:lnSpc>
            </a:pPr>
            <a:r>
              <a:rPr lang="zh-CN" altLang="en-US" sz="1600" dirty="0">
                <a:latin typeface="+mn-lt"/>
                <a:ea typeface="+mn-ea"/>
                <a:sym typeface="+mn-lt"/>
              </a:rPr>
              <a:t>第三十五条中央政府性基金预算收入编制内容包括本级政府性基金各项目收入、上一年度结余、地方上解收入。中央政府性基金预算支出编制内容包括本级政府性基金各项目支出、对地方的转移支付、调出资金。</a:t>
            </a:r>
          </a:p>
        </p:txBody>
      </p:sp>
    </p:spTree>
    <p:extLst>
      <p:ext uri="{BB962C8B-B14F-4D97-AF65-F5344CB8AC3E}">
        <p14:creationId xmlns:p14="http://schemas.microsoft.com/office/powerpoint/2010/main" val="289942697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animBg="1"/>
      <p:bldP spid="9" grpId="0" animBg="1"/>
      <p:bldP spid="10" grpId="0"/>
      <p:bldP spid="14" grpId="0" animBg="1"/>
      <p:bldP spid="15" grpId="0"/>
      <p:bldP spid="16" grpId="0" animBg="1"/>
      <p:bldP spid="17" grpId="0"/>
      <p:bldP spid="18" grpId="0" animBg="1"/>
      <p:bldP spid="19" grpId="0"/>
      <p:bldP spid="20" grpId="0" animBg="1"/>
      <p:bldP spid="21"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7">
            <a:extLst>
              <a:ext uri="{FF2B5EF4-FFF2-40B4-BE49-F238E27FC236}">
                <a16:creationId xmlns="" xmlns:a16="http://schemas.microsoft.com/office/drawing/2014/main" id="{1EF78AF7-9714-4F07-8441-1FF71CC366C6}"/>
              </a:ext>
            </a:extLst>
          </p:cNvPr>
          <p:cNvSpPr txBox="1"/>
          <p:nvPr/>
        </p:nvSpPr>
        <p:spPr>
          <a:xfrm>
            <a:off x="1769433" y="2475673"/>
            <a:ext cx="8653134" cy="1242071"/>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110000"/>
              </a:lnSpc>
            </a:pPr>
            <a:r>
              <a:rPr lang="zh-CN" altLang="en-US" sz="7200" dirty="0">
                <a:latin typeface="+mn-lt"/>
                <a:ea typeface="+mn-ea"/>
                <a:cs typeface="+mn-ea"/>
                <a:sym typeface="+mn-lt"/>
              </a:rPr>
              <a:t>努力方向和改进措施</a:t>
            </a:r>
          </a:p>
        </p:txBody>
      </p:sp>
      <p:sp>
        <p:nvSpPr>
          <p:cNvPr id="3" name="矩形: 圆角 2">
            <a:extLst>
              <a:ext uri="{FF2B5EF4-FFF2-40B4-BE49-F238E27FC236}">
                <a16:creationId xmlns="" xmlns:a16="http://schemas.microsoft.com/office/drawing/2014/main" id="{EBE3B11A-6C5D-47F1-A21D-61CAC446BF8A}"/>
              </a:ext>
            </a:extLst>
          </p:cNvPr>
          <p:cNvSpPr/>
          <p:nvPr/>
        </p:nvSpPr>
        <p:spPr>
          <a:xfrm>
            <a:off x="4900839" y="1182667"/>
            <a:ext cx="2390320" cy="442945"/>
          </a:xfrm>
          <a:prstGeom prst="roundRect">
            <a:avLst>
              <a:gd name="adj" fmla="val 4469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gradFill>
                  <a:gsLst>
                    <a:gs pos="0">
                      <a:srgbClr val="FEEFAC"/>
                    </a:gs>
                    <a:gs pos="45000">
                      <a:srgbClr val="E9BE61"/>
                    </a:gs>
                  </a:gsLst>
                  <a:lin ang="5400000" scaled="1"/>
                </a:gradFill>
                <a:cs typeface="+mn-ea"/>
                <a:sym typeface="+mn-lt"/>
              </a:rPr>
              <a:t>第三部分</a:t>
            </a:r>
          </a:p>
        </p:txBody>
      </p:sp>
      <p:pic>
        <p:nvPicPr>
          <p:cNvPr id="4" name="PA-图片 4">
            <a:extLst>
              <a:ext uri="{FF2B5EF4-FFF2-40B4-BE49-F238E27FC236}">
                <a16:creationId xmlns="" xmlns:a16="http://schemas.microsoft.com/office/drawing/2014/main" id="{1B5D310E-EC4C-48BE-A384-3A1A3F7C80E5}"/>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5376426" y="2029218"/>
            <a:ext cx="1439146" cy="376854"/>
          </a:xfrm>
          <a:prstGeom prst="rect">
            <a:avLst/>
          </a:prstGeom>
        </p:spPr>
      </p:pic>
      <p:cxnSp>
        <p:nvCxnSpPr>
          <p:cNvPr id="5" name="PA-直接连接符 5">
            <a:extLst>
              <a:ext uri="{FF2B5EF4-FFF2-40B4-BE49-F238E27FC236}">
                <a16:creationId xmlns="" xmlns:a16="http://schemas.microsoft.com/office/drawing/2014/main" id="{AAB703D0-F7ED-4B07-846E-25442D7C87BE}"/>
              </a:ext>
            </a:extLst>
          </p:cNvPr>
          <p:cNvCxnSpPr>
            <a:cxnSpLocks/>
          </p:cNvCxnSpPr>
          <p:nvPr>
            <p:custDataLst>
              <p:tags r:id="rId2"/>
            </p:custDataLst>
          </p:nvPr>
        </p:nvCxnSpPr>
        <p:spPr>
          <a:xfrm>
            <a:off x="7304307" y="2217645"/>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PA-直接连接符 5">
            <a:extLst>
              <a:ext uri="{FF2B5EF4-FFF2-40B4-BE49-F238E27FC236}">
                <a16:creationId xmlns="" xmlns:a16="http://schemas.microsoft.com/office/drawing/2014/main" id="{56B53524-1321-4032-8FF9-61561E23768B}"/>
              </a:ext>
            </a:extLst>
          </p:cNvPr>
          <p:cNvCxnSpPr>
            <a:cxnSpLocks/>
          </p:cNvCxnSpPr>
          <p:nvPr>
            <p:custDataLst>
              <p:tags r:id="rId3"/>
            </p:custDataLst>
          </p:nvPr>
        </p:nvCxnSpPr>
        <p:spPr>
          <a:xfrm flipH="1">
            <a:off x="2066113" y="2217645"/>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pic>
        <p:nvPicPr>
          <p:cNvPr id="7" name="图片 6" descr="白色的鸟&#10;&#10;描述已自动生成">
            <a:extLst>
              <a:ext uri="{FF2B5EF4-FFF2-40B4-BE49-F238E27FC236}">
                <a16:creationId xmlns="" xmlns:a16="http://schemas.microsoft.com/office/drawing/2014/main" id="{EFC31373-4E34-4C03-9A1A-18651F9974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9072348" y="369179"/>
            <a:ext cx="2356309" cy="1626975"/>
          </a:xfrm>
          <a:prstGeom prst="rect">
            <a:avLst/>
          </a:prstGeom>
        </p:spPr>
      </p:pic>
      <p:pic>
        <p:nvPicPr>
          <p:cNvPr id="9" name="图片 8" descr="图片包含 建筑, 电话, 手机, 桌子&#10;&#10;描述已自动生成">
            <a:extLst>
              <a:ext uri="{FF2B5EF4-FFF2-40B4-BE49-F238E27FC236}">
                <a16:creationId xmlns="" xmlns:a16="http://schemas.microsoft.com/office/drawing/2014/main" id="{FE506934-CBFA-4481-AA61-F4F45EBFE1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0" y="4491782"/>
            <a:ext cx="2046514" cy="2366218"/>
          </a:xfrm>
          <a:prstGeom prst="rect">
            <a:avLst/>
          </a:prstGeom>
        </p:spPr>
      </p:pic>
      <p:sp>
        <p:nvSpPr>
          <p:cNvPr id="10" name="文本框 9">
            <a:extLst>
              <a:ext uri="{FF2B5EF4-FFF2-40B4-BE49-F238E27FC236}">
                <a16:creationId xmlns="" xmlns:a16="http://schemas.microsoft.com/office/drawing/2014/main" id="{AD7211C0-71B5-494B-AF50-0C44289B04CF}"/>
              </a:ext>
            </a:extLst>
          </p:cNvPr>
          <p:cNvSpPr txBox="1"/>
          <p:nvPr/>
        </p:nvSpPr>
        <p:spPr>
          <a:xfrm>
            <a:off x="867140" y="3702612"/>
            <a:ext cx="10457720" cy="400110"/>
          </a:xfrm>
          <a:prstGeom prst="rect">
            <a:avLst/>
          </a:prstGeom>
          <a:noFill/>
        </p:spPr>
        <p:txBody>
          <a:bodyPr wrap="square" rtlCol="0">
            <a:spAutoFit/>
          </a:bodyPr>
          <a:lstStyle/>
          <a:p>
            <a:pPr algn="ctr"/>
            <a:r>
              <a:rPr lang="zh-CN" altLang="en-US" sz="2000" dirty="0">
                <a:solidFill>
                  <a:schemeClr val="tx1">
                    <a:lumMod val="75000"/>
                    <a:lumOff val="25000"/>
                  </a:schemeClr>
                </a:solidFill>
                <a:cs typeface="+mn-ea"/>
                <a:sym typeface="+mn-lt"/>
              </a:rPr>
              <a:t>主题教育专题民主生活会班子（个人）检视剖析</a:t>
            </a:r>
          </a:p>
        </p:txBody>
      </p:sp>
      <p:sp>
        <p:nvSpPr>
          <p:cNvPr id="12" name="TextBox 11"/>
          <p:cNvSpPr txBox="1"/>
          <p:nvPr/>
        </p:nvSpPr>
        <p:spPr>
          <a:xfrm>
            <a:off x="10708577" y="468734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extLst>
      <p:ext uri="{BB962C8B-B14F-4D97-AF65-F5344CB8AC3E}">
        <p14:creationId xmlns:p14="http://schemas.microsoft.com/office/powerpoint/2010/main" val="20274737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4944AA08-8178-47B7-A966-33D7F18A8EEF}"/>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 xmlns:a16="http://schemas.microsoft.com/office/drawing/2014/main" id="{06434AA1-89ED-4E88-86A7-46FA2B87DB28}"/>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努力方向和改进措施</a:t>
            </a:r>
          </a:p>
        </p:txBody>
      </p:sp>
      <p:sp>
        <p:nvSpPr>
          <p:cNvPr id="4" name="Freeform 5">
            <a:extLst>
              <a:ext uri="{FF2B5EF4-FFF2-40B4-BE49-F238E27FC236}">
                <a16:creationId xmlns="" xmlns:a16="http://schemas.microsoft.com/office/drawing/2014/main" id="{BE2118AC-59FE-41FF-8FC9-1FF06C54B787}"/>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 xmlns:a16="http://schemas.microsoft.com/office/drawing/2014/main" id="{0E62A753-3A07-4CB6-BE00-5F66A41C8FF7}"/>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 xmlns:a16="http://schemas.microsoft.com/office/drawing/2014/main" id="{0A5352DD-F8F6-4BAB-93B7-85DF500E1A0B}"/>
              </a:ext>
            </a:extLst>
          </p:cNvPr>
          <p:cNvGrpSpPr/>
          <p:nvPr/>
        </p:nvGrpSpPr>
        <p:grpSpPr>
          <a:xfrm>
            <a:off x="-706821" y="2026022"/>
            <a:ext cx="4490696" cy="4495294"/>
            <a:chOff x="-238323" y="1629692"/>
            <a:chExt cx="5115615" cy="5120856"/>
          </a:xfrm>
        </p:grpSpPr>
        <p:sp>
          <p:nvSpPr>
            <p:cNvPr id="7" name="椭圆 6">
              <a:extLst>
                <a:ext uri="{FF2B5EF4-FFF2-40B4-BE49-F238E27FC236}">
                  <a16:creationId xmlns="" xmlns:a16="http://schemas.microsoft.com/office/drawing/2014/main" id="{0387B562-40BB-4809-AAAA-C52F9954DEF3}"/>
                </a:ext>
              </a:extLst>
            </p:cNvPr>
            <p:cNvSpPr/>
            <p:nvPr/>
          </p:nvSpPr>
          <p:spPr bwMode="auto">
            <a:xfrm>
              <a:off x="1419561" y="1916832"/>
              <a:ext cx="3176123" cy="3176123"/>
            </a:xfrm>
            <a:prstGeom prst="ellipse">
              <a:avLst/>
            </a:prstGeom>
            <a:solidFill>
              <a:schemeClr val="bg1"/>
            </a:solidFill>
            <a:ln w="12700" cap="flat" cmpd="sng" algn="ctr">
              <a:solidFill>
                <a:schemeClr val="bg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cs typeface="+mn-ea"/>
                <a:sym typeface="+mn-lt"/>
              </a:endParaRPr>
            </a:p>
          </p:txBody>
        </p:sp>
        <p:sp>
          <p:nvSpPr>
            <p:cNvPr id="8" name="Freeform 5">
              <a:extLst>
                <a:ext uri="{FF2B5EF4-FFF2-40B4-BE49-F238E27FC236}">
                  <a16:creationId xmlns="" xmlns:a16="http://schemas.microsoft.com/office/drawing/2014/main" id="{8DB13B87-B464-4F1D-A547-010DD77E6B56}"/>
                </a:ext>
              </a:extLst>
            </p:cNvPr>
            <p:cNvSpPr>
              <a:spLocks noEditPoints="1"/>
            </p:cNvSpPr>
            <p:nvPr/>
          </p:nvSpPr>
          <p:spPr bwMode="auto">
            <a:xfrm>
              <a:off x="-238323" y="1629692"/>
              <a:ext cx="5115615" cy="5120856"/>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grpSp>
      <p:sp>
        <p:nvSpPr>
          <p:cNvPr id="9" name="矩形 8">
            <a:extLst>
              <a:ext uri="{FF2B5EF4-FFF2-40B4-BE49-F238E27FC236}">
                <a16:creationId xmlns="" xmlns:a16="http://schemas.microsoft.com/office/drawing/2014/main" id="{A6D1319A-51AA-429A-AE12-39619359062E}"/>
              </a:ext>
            </a:extLst>
          </p:cNvPr>
          <p:cNvSpPr/>
          <p:nvPr/>
        </p:nvSpPr>
        <p:spPr>
          <a:xfrm>
            <a:off x="833110" y="3628884"/>
            <a:ext cx="2543822" cy="1077218"/>
          </a:xfrm>
          <a:prstGeom prst="rect">
            <a:avLst/>
          </a:prstGeom>
        </p:spPr>
        <p:txBody>
          <a:bodyPr wrap="square">
            <a:spAutoFit/>
          </a:bodyPr>
          <a:lstStyle/>
          <a:p>
            <a:pPr algn="ctr"/>
            <a:r>
              <a:rPr lang="zh-CN" altLang="en-US" sz="3200" dirty="0">
                <a:gradFill>
                  <a:gsLst>
                    <a:gs pos="0">
                      <a:schemeClr val="accent1">
                        <a:lumMod val="90000"/>
                        <a:lumOff val="10000"/>
                      </a:schemeClr>
                    </a:gs>
                    <a:gs pos="100000">
                      <a:schemeClr val="accent1"/>
                    </a:gs>
                  </a:gsLst>
                  <a:lin ang="5400000" scaled="1"/>
                </a:gradFill>
                <a:cs typeface="+mn-ea"/>
                <a:sym typeface="+mn-lt"/>
              </a:rPr>
              <a:t>加强政治理论学习</a:t>
            </a:r>
          </a:p>
        </p:txBody>
      </p:sp>
      <p:sp>
        <p:nvSpPr>
          <p:cNvPr id="10" name="矩形 9">
            <a:extLst>
              <a:ext uri="{FF2B5EF4-FFF2-40B4-BE49-F238E27FC236}">
                <a16:creationId xmlns="" xmlns:a16="http://schemas.microsoft.com/office/drawing/2014/main" id="{476FBDAE-9CD3-435F-B45E-FA13134B4232}"/>
              </a:ext>
            </a:extLst>
          </p:cNvPr>
          <p:cNvSpPr/>
          <p:nvPr/>
        </p:nvSpPr>
        <p:spPr bwMode="auto">
          <a:xfrm>
            <a:off x="4552139" y="1879551"/>
            <a:ext cx="5511085" cy="1678692"/>
          </a:xfrm>
          <a:prstGeom prst="rect">
            <a:avLst/>
          </a:prstGeom>
          <a:solidFill>
            <a:schemeClr val="bg1"/>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cs typeface="+mn-ea"/>
              <a:sym typeface="+mn-lt"/>
            </a:endParaRPr>
          </a:p>
        </p:txBody>
      </p:sp>
      <p:sp>
        <p:nvSpPr>
          <p:cNvPr id="11" name="矩形 10">
            <a:extLst>
              <a:ext uri="{FF2B5EF4-FFF2-40B4-BE49-F238E27FC236}">
                <a16:creationId xmlns="" xmlns:a16="http://schemas.microsoft.com/office/drawing/2014/main" id="{44E9577C-84CA-4632-A2F8-10CBA805F3B7}"/>
              </a:ext>
            </a:extLst>
          </p:cNvPr>
          <p:cNvSpPr/>
          <p:nvPr/>
        </p:nvSpPr>
        <p:spPr bwMode="auto">
          <a:xfrm>
            <a:off x="4517519" y="2159287"/>
            <a:ext cx="109787" cy="11520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2" name="矩形 11">
            <a:extLst>
              <a:ext uri="{FF2B5EF4-FFF2-40B4-BE49-F238E27FC236}">
                <a16:creationId xmlns="" xmlns:a16="http://schemas.microsoft.com/office/drawing/2014/main" id="{75B37C3C-7404-4601-A621-6D323FF3F5C4}"/>
              </a:ext>
            </a:extLst>
          </p:cNvPr>
          <p:cNvSpPr/>
          <p:nvPr/>
        </p:nvSpPr>
        <p:spPr bwMode="auto">
          <a:xfrm>
            <a:off x="10015951" y="2159287"/>
            <a:ext cx="109787" cy="11520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pic>
        <p:nvPicPr>
          <p:cNvPr id="20" name="图片 19" descr="卡通人物&#10;&#10;低可信度描述已自动生成">
            <a:extLst>
              <a:ext uri="{FF2B5EF4-FFF2-40B4-BE49-F238E27FC236}">
                <a16:creationId xmlns="" xmlns:a16="http://schemas.microsoft.com/office/drawing/2014/main" id="{1EDFD41B-9A64-4173-BDF8-FAF4D07CAF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79069" y="2869057"/>
            <a:ext cx="774386" cy="689186"/>
          </a:xfrm>
          <a:prstGeom prst="rect">
            <a:avLst/>
          </a:prstGeom>
        </p:spPr>
      </p:pic>
      <p:sp>
        <p:nvSpPr>
          <p:cNvPr id="21" name="矩形 20">
            <a:extLst>
              <a:ext uri="{FF2B5EF4-FFF2-40B4-BE49-F238E27FC236}">
                <a16:creationId xmlns="" xmlns:a16="http://schemas.microsoft.com/office/drawing/2014/main" id="{7931C58E-C429-4EA3-962D-34BE7F33E3F6}"/>
              </a:ext>
            </a:extLst>
          </p:cNvPr>
          <p:cNvSpPr/>
          <p:nvPr/>
        </p:nvSpPr>
        <p:spPr>
          <a:xfrm>
            <a:off x="4772763" y="2143025"/>
            <a:ext cx="4624711" cy="400110"/>
          </a:xfrm>
          <a:prstGeom prst="rect">
            <a:avLst/>
          </a:prstGeom>
        </p:spPr>
        <p:txBody>
          <a:bodyPr wrap="square">
            <a:spAutoFit/>
          </a:bodyPr>
          <a:lstStyle/>
          <a:p>
            <a:pPr algn="ctr"/>
            <a:r>
              <a:rPr lang="zh-CN" altLang="en-US" sz="2000" dirty="0">
                <a:gradFill>
                  <a:gsLst>
                    <a:gs pos="0">
                      <a:schemeClr val="accent1">
                        <a:lumMod val="90000"/>
                        <a:lumOff val="10000"/>
                      </a:schemeClr>
                    </a:gs>
                    <a:gs pos="100000">
                      <a:schemeClr val="accent1"/>
                    </a:gs>
                  </a:gsLst>
                  <a:lin ang="5400000" scaled="1"/>
                </a:gradFill>
                <a:cs typeface="+mn-ea"/>
                <a:sym typeface="+mn-lt"/>
              </a:rPr>
              <a:t>加强政治理论学习，提升政治理论素养</a:t>
            </a:r>
          </a:p>
        </p:txBody>
      </p:sp>
      <p:sp>
        <p:nvSpPr>
          <p:cNvPr id="22" name="TextBox 23">
            <a:extLst>
              <a:ext uri="{FF2B5EF4-FFF2-40B4-BE49-F238E27FC236}">
                <a16:creationId xmlns="" xmlns:a16="http://schemas.microsoft.com/office/drawing/2014/main" id="{97C7CB83-3706-48F6-8AEA-029422923F4C}"/>
              </a:ext>
            </a:extLst>
          </p:cNvPr>
          <p:cNvSpPr txBox="1"/>
          <p:nvPr/>
        </p:nvSpPr>
        <p:spPr>
          <a:xfrm>
            <a:off x="4772763" y="2459743"/>
            <a:ext cx="4941508" cy="683264"/>
          </a:xfrm>
          <a:prstGeom prst="rect">
            <a:avLst/>
          </a:prstGeom>
        </p:spPr>
        <p:txBody>
          <a:bodyPr wrap="square">
            <a:spAutoFit/>
          </a:bodyPr>
          <a:lstStyle>
            <a:defPPr>
              <a:defRPr lang="zh-CN"/>
            </a:defPPr>
            <a:lvl1pPr lvl="0" algn="r">
              <a:lnSpc>
                <a:spcPct val="110000"/>
              </a:lnSpc>
              <a:defRPr>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stStyle>
          <a:p>
            <a:pPr algn="l">
              <a:lnSpc>
                <a:spcPct val="120000"/>
              </a:lnSpc>
            </a:pPr>
            <a:r>
              <a:rPr lang="zh-CN" altLang="en-US" sz="1600" dirty="0">
                <a:latin typeface="+mn-lt"/>
                <a:ea typeface="+mn-ea"/>
                <a:sym typeface="+mn-lt"/>
              </a:rPr>
              <a:t>通过持之以恒学习习近平新时代中国特色社会主义思想，在学懂、弄通、做实上下功夫</a:t>
            </a:r>
          </a:p>
        </p:txBody>
      </p:sp>
      <p:sp>
        <p:nvSpPr>
          <p:cNvPr id="23" name="矩形 22">
            <a:extLst>
              <a:ext uri="{FF2B5EF4-FFF2-40B4-BE49-F238E27FC236}">
                <a16:creationId xmlns="" xmlns:a16="http://schemas.microsoft.com/office/drawing/2014/main" id="{3D08B0DC-4DB6-4E4F-BFF9-F71CD6B6994E}"/>
              </a:ext>
            </a:extLst>
          </p:cNvPr>
          <p:cNvSpPr/>
          <p:nvPr/>
        </p:nvSpPr>
        <p:spPr bwMode="auto">
          <a:xfrm>
            <a:off x="4552139" y="3799027"/>
            <a:ext cx="5511085" cy="1678692"/>
          </a:xfrm>
          <a:prstGeom prst="rect">
            <a:avLst/>
          </a:prstGeom>
          <a:solidFill>
            <a:schemeClr val="bg1"/>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cs typeface="+mn-ea"/>
              <a:sym typeface="+mn-lt"/>
            </a:endParaRPr>
          </a:p>
        </p:txBody>
      </p:sp>
      <p:sp>
        <p:nvSpPr>
          <p:cNvPr id="24" name="矩形 23">
            <a:extLst>
              <a:ext uri="{FF2B5EF4-FFF2-40B4-BE49-F238E27FC236}">
                <a16:creationId xmlns="" xmlns:a16="http://schemas.microsoft.com/office/drawing/2014/main" id="{353726C6-265A-4B65-8932-0D90674C4484}"/>
              </a:ext>
            </a:extLst>
          </p:cNvPr>
          <p:cNvSpPr/>
          <p:nvPr/>
        </p:nvSpPr>
        <p:spPr bwMode="auto">
          <a:xfrm>
            <a:off x="4517519" y="4078763"/>
            <a:ext cx="109787" cy="11520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25" name="矩形 24">
            <a:extLst>
              <a:ext uri="{FF2B5EF4-FFF2-40B4-BE49-F238E27FC236}">
                <a16:creationId xmlns="" xmlns:a16="http://schemas.microsoft.com/office/drawing/2014/main" id="{C0F736EC-978A-45A1-A2F2-D03790FBC2BD}"/>
              </a:ext>
            </a:extLst>
          </p:cNvPr>
          <p:cNvSpPr/>
          <p:nvPr/>
        </p:nvSpPr>
        <p:spPr bwMode="auto">
          <a:xfrm>
            <a:off x="10015951" y="4078763"/>
            <a:ext cx="109787" cy="11520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26" name="矩形 25">
            <a:extLst>
              <a:ext uri="{FF2B5EF4-FFF2-40B4-BE49-F238E27FC236}">
                <a16:creationId xmlns="" xmlns:a16="http://schemas.microsoft.com/office/drawing/2014/main" id="{E3D8F6A4-2105-4765-A179-C998C0D3FD54}"/>
              </a:ext>
            </a:extLst>
          </p:cNvPr>
          <p:cNvSpPr/>
          <p:nvPr/>
        </p:nvSpPr>
        <p:spPr>
          <a:xfrm>
            <a:off x="4772763" y="4062501"/>
            <a:ext cx="4624711" cy="400110"/>
          </a:xfrm>
          <a:prstGeom prst="rect">
            <a:avLst/>
          </a:prstGeom>
        </p:spPr>
        <p:txBody>
          <a:bodyPr wrap="square">
            <a:spAutoFit/>
          </a:bodyPr>
          <a:lstStyle/>
          <a:p>
            <a:r>
              <a:rPr lang="zh-CN" altLang="en-US" sz="2000" dirty="0">
                <a:gradFill>
                  <a:gsLst>
                    <a:gs pos="0">
                      <a:schemeClr val="accent1">
                        <a:lumMod val="90000"/>
                        <a:lumOff val="10000"/>
                      </a:schemeClr>
                    </a:gs>
                    <a:gs pos="100000">
                      <a:schemeClr val="accent1"/>
                    </a:gs>
                  </a:gsLst>
                  <a:lin ang="5400000" scaled="1"/>
                </a:gradFill>
                <a:cs typeface="+mn-ea"/>
                <a:sym typeface="+mn-lt"/>
              </a:rPr>
              <a:t>坚定共产主义信仰</a:t>
            </a:r>
          </a:p>
        </p:txBody>
      </p:sp>
      <p:sp>
        <p:nvSpPr>
          <p:cNvPr id="27" name="TextBox 23">
            <a:extLst>
              <a:ext uri="{FF2B5EF4-FFF2-40B4-BE49-F238E27FC236}">
                <a16:creationId xmlns="" xmlns:a16="http://schemas.microsoft.com/office/drawing/2014/main" id="{45ECDB2D-45FA-4552-AF8D-13D7804E5467}"/>
              </a:ext>
            </a:extLst>
          </p:cNvPr>
          <p:cNvSpPr txBox="1"/>
          <p:nvPr/>
        </p:nvSpPr>
        <p:spPr>
          <a:xfrm>
            <a:off x="4772763" y="4379219"/>
            <a:ext cx="4941508" cy="978729"/>
          </a:xfrm>
          <a:prstGeom prst="rect">
            <a:avLst/>
          </a:prstGeom>
        </p:spPr>
        <p:txBody>
          <a:bodyPr wrap="square">
            <a:spAutoFit/>
          </a:bodyPr>
          <a:lstStyle>
            <a:defPPr>
              <a:defRPr lang="zh-CN"/>
            </a:defPPr>
            <a:lvl1pPr lvl="0" algn="r">
              <a:lnSpc>
                <a:spcPct val="110000"/>
              </a:lnSpc>
              <a:defRPr>
                <a:solidFill>
                  <a:schemeClr val="tx1">
                    <a:lumMod val="75000"/>
                    <a:lumOff val="25000"/>
                  </a:schemeClr>
                </a:solidFill>
                <a:latin typeface="思源黑体 CN Light" panose="020B0300000000000000" pitchFamily="34" charset="-122"/>
                <a:ea typeface="思源黑体 CN Light" panose="020B0300000000000000" pitchFamily="34" charset="-122"/>
                <a:cs typeface="+mn-ea"/>
              </a:defRPr>
            </a:lvl1pPr>
          </a:lstStyle>
          <a:p>
            <a:pPr algn="l">
              <a:lnSpc>
                <a:spcPct val="120000"/>
              </a:lnSpc>
            </a:pPr>
            <a:r>
              <a:rPr lang="zh-CN" altLang="en-US" sz="1600" dirty="0">
                <a:latin typeface="+mn-lt"/>
                <a:ea typeface="+mn-ea"/>
                <a:sym typeface="+mn-lt"/>
              </a:rPr>
              <a:t>牢固树立“四个意识”，坚定“四个自信”，做到“四个服从”，坚定共产主义信仰，提高政治敏锐性和鉴别力，</a:t>
            </a:r>
          </a:p>
        </p:txBody>
      </p:sp>
    </p:spTree>
    <p:extLst>
      <p:ext uri="{BB962C8B-B14F-4D97-AF65-F5344CB8AC3E}">
        <p14:creationId xmlns:p14="http://schemas.microsoft.com/office/powerpoint/2010/main" val="376338168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ppt_x"/>
                                          </p:val>
                                        </p:tav>
                                        <p:tav tm="100000">
                                          <p:val>
                                            <p:strVal val="#ppt_x"/>
                                          </p:val>
                                        </p:tav>
                                      </p:tavLst>
                                    </p:anim>
                                    <p:anim calcmode="lin" valueType="num">
                                      <p:cBhvr additive="base">
                                        <p:cTn id="7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9" grpId="0"/>
      <p:bldP spid="10" grpId="0" animBg="1"/>
      <p:bldP spid="11" grpId="0" animBg="1"/>
      <p:bldP spid="12" grpId="0" animBg="1"/>
      <p:bldP spid="21" grpId="0"/>
      <p:bldP spid="22" grpId="0"/>
      <p:bldP spid="23" grpId="0" animBg="1"/>
      <p:bldP spid="24" grpId="0" animBg="1"/>
      <p:bldP spid="25" grpId="0" animBg="1"/>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3B39824D-52CE-4833-9AAD-5D914D80FA3C}"/>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 xmlns:a16="http://schemas.microsoft.com/office/drawing/2014/main" id="{81444AE6-C4AE-4C56-A277-3CDFD1888117}"/>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努力方向和改进措施</a:t>
            </a:r>
          </a:p>
        </p:txBody>
      </p:sp>
      <p:sp>
        <p:nvSpPr>
          <p:cNvPr id="4" name="Freeform 5">
            <a:extLst>
              <a:ext uri="{FF2B5EF4-FFF2-40B4-BE49-F238E27FC236}">
                <a16:creationId xmlns="" xmlns:a16="http://schemas.microsoft.com/office/drawing/2014/main" id="{82DBD069-7416-4FFC-A204-928529958FCA}"/>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 xmlns:a16="http://schemas.microsoft.com/office/drawing/2014/main" id="{8AC0D1DF-DF56-48F4-8FE3-203172150039}"/>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矩形: 圆角 5">
            <a:extLst>
              <a:ext uri="{FF2B5EF4-FFF2-40B4-BE49-F238E27FC236}">
                <a16:creationId xmlns="" xmlns:a16="http://schemas.microsoft.com/office/drawing/2014/main" id="{93F0C171-DEA5-4041-B416-DB02A520559E}"/>
              </a:ext>
            </a:extLst>
          </p:cNvPr>
          <p:cNvSpPr/>
          <p:nvPr/>
        </p:nvSpPr>
        <p:spPr bwMode="auto">
          <a:xfrm>
            <a:off x="1660801" y="1501186"/>
            <a:ext cx="7375043"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zh-CN" altLang="en-US" sz="2400" dirty="0">
                <a:ln w="19050">
                  <a:noFill/>
                </a:ln>
                <a:gradFill>
                  <a:gsLst>
                    <a:gs pos="100000">
                      <a:srgbClr val="E9BE61"/>
                    </a:gs>
                    <a:gs pos="49000">
                      <a:srgbClr val="FEEFAC"/>
                    </a:gs>
                  </a:gsLst>
                  <a:lin ang="5400000" scaled="0"/>
                </a:gradFill>
                <a:cs typeface="+mn-ea"/>
                <a:sym typeface="+mn-lt"/>
              </a:rPr>
              <a:t>以工作作风的转变，增强服务群众的能力</a:t>
            </a:r>
          </a:p>
        </p:txBody>
      </p:sp>
      <p:sp>
        <p:nvSpPr>
          <p:cNvPr id="7" name="椭圆 6">
            <a:extLst>
              <a:ext uri="{FF2B5EF4-FFF2-40B4-BE49-F238E27FC236}">
                <a16:creationId xmlns="" xmlns:a16="http://schemas.microsoft.com/office/drawing/2014/main" id="{2D92679F-F574-4DEF-8C38-4CF179F18A4B}"/>
              </a:ext>
            </a:extLst>
          </p:cNvPr>
          <p:cNvSpPr/>
          <p:nvPr/>
        </p:nvSpPr>
        <p:spPr bwMode="auto">
          <a:xfrm>
            <a:off x="1235075" y="1388400"/>
            <a:ext cx="749946" cy="749944"/>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sp>
        <p:nvSpPr>
          <p:cNvPr id="8" name="KSO_Shape">
            <a:extLst>
              <a:ext uri="{FF2B5EF4-FFF2-40B4-BE49-F238E27FC236}">
                <a16:creationId xmlns="" xmlns:a16="http://schemas.microsoft.com/office/drawing/2014/main" id="{F0459999-89E1-4973-BCA7-49E12DD02F1B}"/>
              </a:ext>
            </a:extLst>
          </p:cNvPr>
          <p:cNvSpPr>
            <a:spLocks/>
          </p:cNvSpPr>
          <p:nvPr/>
        </p:nvSpPr>
        <p:spPr bwMode="auto">
          <a:xfrm>
            <a:off x="1408543" y="1518629"/>
            <a:ext cx="403010" cy="48948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10" name="矩形 9">
            <a:extLst>
              <a:ext uri="{FF2B5EF4-FFF2-40B4-BE49-F238E27FC236}">
                <a16:creationId xmlns="" xmlns:a16="http://schemas.microsoft.com/office/drawing/2014/main" id="{35FAF651-B8CD-4FFA-A0A1-B85DDF23640F}"/>
              </a:ext>
            </a:extLst>
          </p:cNvPr>
          <p:cNvSpPr/>
          <p:nvPr/>
        </p:nvSpPr>
        <p:spPr bwMode="auto">
          <a:xfrm>
            <a:off x="1193618" y="2907659"/>
            <a:ext cx="3079637" cy="2902556"/>
          </a:xfrm>
          <a:prstGeom prst="rect">
            <a:avLst/>
          </a:prstGeom>
          <a:noFill/>
          <a:ln>
            <a:solidFill>
              <a:sysClr val="windowText" lastClr="000000">
                <a:lumMod val="65000"/>
                <a:lumOff val="35000"/>
              </a:sys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5" b="0" i="0" u="none" strike="noStrike" kern="0" cap="none" spc="0" normalizeH="0" baseline="0" noProof="0">
              <a:ln>
                <a:noFill/>
              </a:ln>
              <a:solidFill>
                <a:prstClr val="white"/>
              </a:solidFill>
              <a:effectLst/>
              <a:uLnTx/>
              <a:uFillTx/>
              <a:cs typeface="+mn-ea"/>
              <a:sym typeface="+mn-lt"/>
            </a:endParaRPr>
          </a:p>
        </p:txBody>
      </p:sp>
      <p:grpSp>
        <p:nvGrpSpPr>
          <p:cNvPr id="11" name="组合 10">
            <a:extLst>
              <a:ext uri="{FF2B5EF4-FFF2-40B4-BE49-F238E27FC236}">
                <a16:creationId xmlns="" xmlns:a16="http://schemas.microsoft.com/office/drawing/2014/main" id="{D03116C3-D183-45B1-8AFB-3FC16E7E6FC9}"/>
              </a:ext>
            </a:extLst>
          </p:cNvPr>
          <p:cNvGrpSpPr/>
          <p:nvPr/>
        </p:nvGrpSpPr>
        <p:grpSpPr>
          <a:xfrm>
            <a:off x="1530150" y="2807329"/>
            <a:ext cx="2406573" cy="609029"/>
            <a:chOff x="1245265" y="1827568"/>
            <a:chExt cx="4200402" cy="879213"/>
          </a:xfrm>
        </p:grpSpPr>
        <p:sp>
          <p:nvSpPr>
            <p:cNvPr id="13" name="Freeform 6">
              <a:extLst>
                <a:ext uri="{FF2B5EF4-FFF2-40B4-BE49-F238E27FC236}">
                  <a16:creationId xmlns="" xmlns:a16="http://schemas.microsoft.com/office/drawing/2014/main" id="{44EBC873-EBED-486C-8869-9EC87098CA4A}"/>
                </a:ext>
              </a:extLst>
            </p:cNvPr>
            <p:cNvSpPr/>
            <p:nvPr/>
          </p:nvSpPr>
          <p:spPr bwMode="auto">
            <a:xfrm>
              <a:off x="1245265" y="1827568"/>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355">
                <a:solidFill>
                  <a:srgbClr val="E7E6E6"/>
                </a:solidFill>
                <a:cs typeface="+mn-ea"/>
                <a:sym typeface="+mn-lt"/>
              </a:endParaRPr>
            </a:p>
          </p:txBody>
        </p:sp>
        <p:sp>
          <p:nvSpPr>
            <p:cNvPr id="14" name="Freeform 7">
              <a:extLst>
                <a:ext uri="{FF2B5EF4-FFF2-40B4-BE49-F238E27FC236}">
                  <a16:creationId xmlns="" xmlns:a16="http://schemas.microsoft.com/office/drawing/2014/main" id="{8D2FAADE-BD6F-4741-AD68-79A15894C23D}"/>
                </a:ext>
              </a:extLst>
            </p:cNvPr>
            <p:cNvSpPr/>
            <p:nvPr/>
          </p:nvSpPr>
          <p:spPr bwMode="auto">
            <a:xfrm>
              <a:off x="1525807" y="1827568"/>
              <a:ext cx="3652019"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endParaRPr lang="zh-CN" altLang="en-US" sz="2400">
                <a:ln w="19050">
                  <a:noFill/>
                </a:ln>
                <a:gradFill>
                  <a:gsLst>
                    <a:gs pos="100000">
                      <a:srgbClr val="E9BE61"/>
                    </a:gs>
                    <a:gs pos="49000">
                      <a:srgbClr val="FEEFAC"/>
                    </a:gs>
                  </a:gsLst>
                  <a:lin ang="5400000" scaled="0"/>
                </a:gradFill>
                <a:cs typeface="+mn-ea"/>
                <a:sym typeface="+mn-lt"/>
              </a:endParaRPr>
            </a:p>
          </p:txBody>
        </p:sp>
        <p:sp>
          <p:nvSpPr>
            <p:cNvPr id="15" name="矩形 14">
              <a:extLst>
                <a:ext uri="{FF2B5EF4-FFF2-40B4-BE49-F238E27FC236}">
                  <a16:creationId xmlns="" xmlns:a16="http://schemas.microsoft.com/office/drawing/2014/main" id="{DEF26832-D962-4242-838A-6E2EF25AF715}"/>
                </a:ext>
              </a:extLst>
            </p:cNvPr>
            <p:cNvSpPr/>
            <p:nvPr/>
          </p:nvSpPr>
          <p:spPr>
            <a:xfrm>
              <a:off x="1598030" y="1887373"/>
              <a:ext cx="3494873" cy="769871"/>
            </a:xfrm>
            <a:prstGeom prst="rect">
              <a:avLst/>
            </a:prstGeom>
            <a:noFill/>
            <a:ln>
              <a:noFill/>
            </a:ln>
            <a:effectLst/>
          </p:spPr>
          <p:txBody>
            <a:bodyPr wrap="square" rtlCol="0">
              <a:spAutoFit/>
            </a:bodyPr>
            <a:lstStyle/>
            <a:p>
              <a:pPr algn="ctr">
                <a:lnSpc>
                  <a:spcPct val="110000"/>
                </a:lnSpc>
              </a:pPr>
              <a:r>
                <a:rPr lang="en-US" altLang="zh-CN" sz="2800" dirty="0">
                  <a:ln w="19050">
                    <a:noFill/>
                  </a:ln>
                  <a:gradFill>
                    <a:gsLst>
                      <a:gs pos="100000">
                        <a:srgbClr val="E9BE61"/>
                      </a:gs>
                      <a:gs pos="49000">
                        <a:srgbClr val="FEEFAC"/>
                      </a:gs>
                    </a:gsLst>
                    <a:lin ang="5400000" scaled="0"/>
                  </a:gradFill>
                  <a:cs typeface="+mn-ea"/>
                  <a:sym typeface="+mn-lt"/>
                </a:rPr>
                <a:t>01</a:t>
              </a:r>
              <a:endParaRPr lang="zh-CN" altLang="en-US" sz="2800" dirty="0">
                <a:ln w="19050">
                  <a:noFill/>
                </a:ln>
                <a:gradFill>
                  <a:gsLst>
                    <a:gs pos="100000">
                      <a:srgbClr val="E9BE61"/>
                    </a:gs>
                    <a:gs pos="49000">
                      <a:srgbClr val="FEEFAC"/>
                    </a:gs>
                  </a:gsLst>
                  <a:lin ang="5400000" scaled="0"/>
                </a:gradFill>
                <a:cs typeface="+mn-ea"/>
                <a:sym typeface="+mn-lt"/>
              </a:endParaRPr>
            </a:p>
          </p:txBody>
        </p:sp>
      </p:grpSp>
      <p:sp>
        <p:nvSpPr>
          <p:cNvPr id="12" name="TextBox 10">
            <a:extLst>
              <a:ext uri="{FF2B5EF4-FFF2-40B4-BE49-F238E27FC236}">
                <a16:creationId xmlns="" xmlns:a16="http://schemas.microsoft.com/office/drawing/2014/main" id="{3C797F21-BA8B-46B1-9262-A4516151ACBA}"/>
              </a:ext>
            </a:extLst>
          </p:cNvPr>
          <p:cNvSpPr txBox="1"/>
          <p:nvPr/>
        </p:nvSpPr>
        <p:spPr>
          <a:xfrm>
            <a:off x="1359191" y="3511221"/>
            <a:ext cx="2748490" cy="1969514"/>
          </a:xfrm>
          <a:prstGeom prst="rect">
            <a:avLst/>
          </a:prstGeom>
          <a:noFill/>
        </p:spPr>
        <p:txBody>
          <a:bodyPr wrap="square" rtlCol="0">
            <a:spAutoFit/>
          </a:bodyPr>
          <a:lstStyle/>
          <a:p>
            <a:pPr algn="just" fontAlgn="base">
              <a:lnSpc>
                <a:spcPct val="110000"/>
              </a:lnSpc>
              <a:spcBef>
                <a:spcPct val="0"/>
              </a:spcBef>
              <a:spcAft>
                <a:spcPct val="0"/>
              </a:spcAft>
              <a:defRPr/>
            </a:pPr>
            <a:r>
              <a:rPr lang="zh-CN" altLang="en-US" sz="1600" kern="0" dirty="0">
                <a:solidFill>
                  <a:schemeClr val="tx1">
                    <a:lumMod val="75000"/>
                    <a:lumOff val="25000"/>
                  </a:schemeClr>
                </a:solidFill>
                <a:cs typeface="+mn-ea"/>
                <a:sym typeface="+mn-lt"/>
              </a:rPr>
              <a:t>从巩固党的执政地位的高度出发，真正把全心全意为人民服务的宗旨意识转化为实际行动，切实转变思维方式、改进工作作风，站在群众立场谋划工作，多为群众办好事、解难事。 　</a:t>
            </a:r>
          </a:p>
        </p:txBody>
      </p:sp>
      <p:sp>
        <p:nvSpPr>
          <p:cNvPr id="16" name="矩形 15">
            <a:extLst>
              <a:ext uri="{FF2B5EF4-FFF2-40B4-BE49-F238E27FC236}">
                <a16:creationId xmlns="" xmlns:a16="http://schemas.microsoft.com/office/drawing/2014/main" id="{A7912F24-3ACF-4853-A938-1BAD642A0CDB}"/>
              </a:ext>
            </a:extLst>
          </p:cNvPr>
          <p:cNvSpPr/>
          <p:nvPr/>
        </p:nvSpPr>
        <p:spPr bwMode="auto">
          <a:xfrm>
            <a:off x="4556181" y="2907659"/>
            <a:ext cx="3079637" cy="2902556"/>
          </a:xfrm>
          <a:prstGeom prst="rect">
            <a:avLst/>
          </a:prstGeom>
          <a:noFill/>
          <a:ln>
            <a:solidFill>
              <a:sysClr val="windowText" lastClr="000000">
                <a:lumMod val="65000"/>
                <a:lumOff val="35000"/>
              </a:sys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5" b="0" i="0" u="none" strike="noStrike" kern="0" cap="none" spc="0" normalizeH="0" baseline="0" noProof="0">
              <a:ln>
                <a:noFill/>
              </a:ln>
              <a:solidFill>
                <a:prstClr val="white"/>
              </a:solidFill>
              <a:effectLst/>
              <a:uLnTx/>
              <a:uFillTx/>
              <a:cs typeface="+mn-ea"/>
              <a:sym typeface="+mn-lt"/>
            </a:endParaRPr>
          </a:p>
        </p:txBody>
      </p:sp>
      <p:grpSp>
        <p:nvGrpSpPr>
          <p:cNvPr id="17" name="组合 16">
            <a:extLst>
              <a:ext uri="{FF2B5EF4-FFF2-40B4-BE49-F238E27FC236}">
                <a16:creationId xmlns="" xmlns:a16="http://schemas.microsoft.com/office/drawing/2014/main" id="{2634D611-0FC2-488E-B37D-128F014ADC1A}"/>
              </a:ext>
            </a:extLst>
          </p:cNvPr>
          <p:cNvGrpSpPr/>
          <p:nvPr/>
        </p:nvGrpSpPr>
        <p:grpSpPr>
          <a:xfrm>
            <a:off x="4892713" y="2807329"/>
            <a:ext cx="2406573" cy="609029"/>
            <a:chOff x="1245265" y="1827568"/>
            <a:chExt cx="4200402" cy="879213"/>
          </a:xfrm>
        </p:grpSpPr>
        <p:sp>
          <p:nvSpPr>
            <p:cNvPr id="18" name="Freeform 6">
              <a:extLst>
                <a:ext uri="{FF2B5EF4-FFF2-40B4-BE49-F238E27FC236}">
                  <a16:creationId xmlns="" xmlns:a16="http://schemas.microsoft.com/office/drawing/2014/main" id="{8A094066-879E-49F8-9D53-1125CE0F67C9}"/>
                </a:ext>
              </a:extLst>
            </p:cNvPr>
            <p:cNvSpPr/>
            <p:nvPr/>
          </p:nvSpPr>
          <p:spPr bwMode="auto">
            <a:xfrm>
              <a:off x="1245265" y="1827568"/>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355">
                <a:solidFill>
                  <a:srgbClr val="E7E6E6"/>
                </a:solidFill>
                <a:cs typeface="+mn-ea"/>
                <a:sym typeface="+mn-lt"/>
              </a:endParaRPr>
            </a:p>
          </p:txBody>
        </p:sp>
        <p:sp>
          <p:nvSpPr>
            <p:cNvPr id="19" name="Freeform 7">
              <a:extLst>
                <a:ext uri="{FF2B5EF4-FFF2-40B4-BE49-F238E27FC236}">
                  <a16:creationId xmlns="" xmlns:a16="http://schemas.microsoft.com/office/drawing/2014/main" id="{28C8160A-D4E2-47B6-B7B1-56213A3F563A}"/>
                </a:ext>
              </a:extLst>
            </p:cNvPr>
            <p:cNvSpPr/>
            <p:nvPr/>
          </p:nvSpPr>
          <p:spPr bwMode="auto">
            <a:xfrm>
              <a:off x="1525807" y="1827568"/>
              <a:ext cx="3652019"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endParaRPr lang="zh-CN" altLang="en-US" sz="2400">
                <a:ln w="19050">
                  <a:noFill/>
                </a:ln>
                <a:gradFill>
                  <a:gsLst>
                    <a:gs pos="100000">
                      <a:srgbClr val="E9BE61"/>
                    </a:gs>
                    <a:gs pos="49000">
                      <a:srgbClr val="FEEFAC"/>
                    </a:gs>
                  </a:gsLst>
                  <a:lin ang="5400000" scaled="0"/>
                </a:gradFill>
                <a:cs typeface="+mn-ea"/>
                <a:sym typeface="+mn-lt"/>
              </a:endParaRPr>
            </a:p>
          </p:txBody>
        </p:sp>
        <p:sp>
          <p:nvSpPr>
            <p:cNvPr id="20" name="矩形 19">
              <a:extLst>
                <a:ext uri="{FF2B5EF4-FFF2-40B4-BE49-F238E27FC236}">
                  <a16:creationId xmlns="" xmlns:a16="http://schemas.microsoft.com/office/drawing/2014/main" id="{71C1622A-5419-4FF9-BC4D-3EFBBE786BBB}"/>
                </a:ext>
              </a:extLst>
            </p:cNvPr>
            <p:cNvSpPr/>
            <p:nvPr/>
          </p:nvSpPr>
          <p:spPr>
            <a:xfrm>
              <a:off x="1598030" y="1887373"/>
              <a:ext cx="3494873" cy="769871"/>
            </a:xfrm>
            <a:prstGeom prst="rect">
              <a:avLst/>
            </a:prstGeom>
            <a:noFill/>
            <a:ln>
              <a:noFill/>
            </a:ln>
            <a:effectLst/>
          </p:spPr>
          <p:txBody>
            <a:bodyPr wrap="square" rtlCol="0">
              <a:spAutoFit/>
            </a:bodyPr>
            <a:lstStyle/>
            <a:p>
              <a:pPr algn="ctr">
                <a:lnSpc>
                  <a:spcPct val="110000"/>
                </a:lnSpc>
              </a:pPr>
              <a:r>
                <a:rPr lang="en-US" altLang="zh-CN" sz="2800" dirty="0">
                  <a:ln w="19050">
                    <a:noFill/>
                  </a:ln>
                  <a:gradFill>
                    <a:gsLst>
                      <a:gs pos="100000">
                        <a:srgbClr val="E9BE61"/>
                      </a:gs>
                      <a:gs pos="49000">
                        <a:srgbClr val="FEEFAC"/>
                      </a:gs>
                    </a:gsLst>
                    <a:lin ang="5400000" scaled="0"/>
                  </a:gradFill>
                  <a:cs typeface="+mn-ea"/>
                  <a:sym typeface="+mn-lt"/>
                </a:rPr>
                <a:t>02</a:t>
              </a:r>
              <a:endParaRPr lang="zh-CN" altLang="en-US" sz="2800" dirty="0">
                <a:ln w="19050">
                  <a:noFill/>
                </a:ln>
                <a:gradFill>
                  <a:gsLst>
                    <a:gs pos="100000">
                      <a:srgbClr val="E9BE61"/>
                    </a:gs>
                    <a:gs pos="49000">
                      <a:srgbClr val="FEEFAC"/>
                    </a:gs>
                  </a:gsLst>
                  <a:lin ang="5400000" scaled="0"/>
                </a:gradFill>
                <a:cs typeface="+mn-ea"/>
                <a:sym typeface="+mn-lt"/>
              </a:endParaRPr>
            </a:p>
          </p:txBody>
        </p:sp>
      </p:grpSp>
      <p:sp>
        <p:nvSpPr>
          <p:cNvPr id="21" name="TextBox 10">
            <a:extLst>
              <a:ext uri="{FF2B5EF4-FFF2-40B4-BE49-F238E27FC236}">
                <a16:creationId xmlns="" xmlns:a16="http://schemas.microsoft.com/office/drawing/2014/main" id="{AC3D9C14-1913-4137-9A28-6F0541C71ED5}"/>
              </a:ext>
            </a:extLst>
          </p:cNvPr>
          <p:cNvSpPr txBox="1"/>
          <p:nvPr/>
        </p:nvSpPr>
        <p:spPr>
          <a:xfrm>
            <a:off x="4721754" y="3511221"/>
            <a:ext cx="2748490" cy="1717393"/>
          </a:xfrm>
          <a:prstGeom prst="rect">
            <a:avLst/>
          </a:prstGeom>
          <a:noFill/>
        </p:spPr>
        <p:txBody>
          <a:bodyPr wrap="square" rtlCol="0">
            <a:spAutoFit/>
          </a:bodyPr>
          <a:lstStyle/>
          <a:p>
            <a:pPr algn="just" fontAlgn="base">
              <a:lnSpc>
                <a:spcPct val="110000"/>
              </a:lnSpc>
              <a:spcBef>
                <a:spcPct val="0"/>
              </a:spcBef>
              <a:spcAft>
                <a:spcPct val="0"/>
              </a:spcAft>
              <a:defRPr/>
            </a:pPr>
            <a:r>
              <a:rPr lang="zh-CN" altLang="en-US" sz="1600" kern="0" dirty="0">
                <a:solidFill>
                  <a:schemeClr val="tx1">
                    <a:lumMod val="75000"/>
                    <a:lumOff val="25000"/>
                  </a:schemeClr>
                </a:solidFill>
                <a:cs typeface="+mn-ea"/>
                <a:sym typeface="+mn-lt"/>
              </a:rPr>
              <a:t>党建工作是抓好各项工作的根本，我们的工作不仅仅是经营管理，作为央企，应该充分认识到加强党建工作的重要性、必要性，增强责任感和紧迫感</a:t>
            </a:r>
          </a:p>
        </p:txBody>
      </p:sp>
      <p:sp>
        <p:nvSpPr>
          <p:cNvPr id="22" name="矩形 21">
            <a:extLst>
              <a:ext uri="{FF2B5EF4-FFF2-40B4-BE49-F238E27FC236}">
                <a16:creationId xmlns="" xmlns:a16="http://schemas.microsoft.com/office/drawing/2014/main" id="{58C15F74-1A5F-4DD9-AEF2-B224A107E18C}"/>
              </a:ext>
            </a:extLst>
          </p:cNvPr>
          <p:cNvSpPr/>
          <p:nvPr/>
        </p:nvSpPr>
        <p:spPr bwMode="auto">
          <a:xfrm>
            <a:off x="7918744" y="2907659"/>
            <a:ext cx="3079637" cy="2902556"/>
          </a:xfrm>
          <a:prstGeom prst="rect">
            <a:avLst/>
          </a:prstGeom>
          <a:noFill/>
          <a:ln>
            <a:solidFill>
              <a:sysClr val="windowText" lastClr="000000">
                <a:lumMod val="65000"/>
                <a:lumOff val="35000"/>
              </a:sys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355" b="0" i="0" u="none" strike="noStrike" kern="0" cap="none" spc="0" normalizeH="0" baseline="0" noProof="0">
              <a:ln>
                <a:noFill/>
              </a:ln>
              <a:solidFill>
                <a:prstClr val="white"/>
              </a:solidFill>
              <a:effectLst/>
              <a:uLnTx/>
              <a:uFillTx/>
              <a:cs typeface="+mn-ea"/>
              <a:sym typeface="+mn-lt"/>
            </a:endParaRPr>
          </a:p>
        </p:txBody>
      </p:sp>
      <p:grpSp>
        <p:nvGrpSpPr>
          <p:cNvPr id="23" name="组合 22">
            <a:extLst>
              <a:ext uri="{FF2B5EF4-FFF2-40B4-BE49-F238E27FC236}">
                <a16:creationId xmlns="" xmlns:a16="http://schemas.microsoft.com/office/drawing/2014/main" id="{50F972E9-78BB-4537-8CDE-DF3095CD84DA}"/>
              </a:ext>
            </a:extLst>
          </p:cNvPr>
          <p:cNvGrpSpPr/>
          <p:nvPr/>
        </p:nvGrpSpPr>
        <p:grpSpPr>
          <a:xfrm>
            <a:off x="8255276" y="2807329"/>
            <a:ext cx="2406573" cy="609029"/>
            <a:chOff x="1245265" y="1827568"/>
            <a:chExt cx="4200402" cy="879213"/>
          </a:xfrm>
        </p:grpSpPr>
        <p:sp>
          <p:nvSpPr>
            <p:cNvPr id="24" name="Freeform 6">
              <a:extLst>
                <a:ext uri="{FF2B5EF4-FFF2-40B4-BE49-F238E27FC236}">
                  <a16:creationId xmlns="" xmlns:a16="http://schemas.microsoft.com/office/drawing/2014/main" id="{5E4A8C3C-F6CA-4455-BF6D-AE1D228D6AA1}"/>
                </a:ext>
              </a:extLst>
            </p:cNvPr>
            <p:cNvSpPr/>
            <p:nvPr/>
          </p:nvSpPr>
          <p:spPr bwMode="auto">
            <a:xfrm>
              <a:off x="1245265" y="1827568"/>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355">
                <a:solidFill>
                  <a:srgbClr val="E7E6E6"/>
                </a:solidFill>
                <a:cs typeface="+mn-ea"/>
                <a:sym typeface="+mn-lt"/>
              </a:endParaRPr>
            </a:p>
          </p:txBody>
        </p:sp>
        <p:sp>
          <p:nvSpPr>
            <p:cNvPr id="25" name="Freeform 7">
              <a:extLst>
                <a:ext uri="{FF2B5EF4-FFF2-40B4-BE49-F238E27FC236}">
                  <a16:creationId xmlns="" xmlns:a16="http://schemas.microsoft.com/office/drawing/2014/main" id="{D072E0FE-49A3-40B2-88B6-1F52974DAE6E}"/>
                </a:ext>
              </a:extLst>
            </p:cNvPr>
            <p:cNvSpPr/>
            <p:nvPr/>
          </p:nvSpPr>
          <p:spPr bwMode="auto">
            <a:xfrm>
              <a:off x="1525807" y="1827568"/>
              <a:ext cx="3652019"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endParaRPr lang="zh-CN" altLang="en-US" sz="2400">
                <a:ln w="19050">
                  <a:noFill/>
                </a:ln>
                <a:gradFill>
                  <a:gsLst>
                    <a:gs pos="100000">
                      <a:srgbClr val="E9BE61"/>
                    </a:gs>
                    <a:gs pos="49000">
                      <a:srgbClr val="FEEFAC"/>
                    </a:gs>
                  </a:gsLst>
                  <a:lin ang="5400000" scaled="0"/>
                </a:gradFill>
                <a:cs typeface="+mn-ea"/>
                <a:sym typeface="+mn-lt"/>
              </a:endParaRPr>
            </a:p>
          </p:txBody>
        </p:sp>
        <p:sp>
          <p:nvSpPr>
            <p:cNvPr id="26" name="矩形 25">
              <a:extLst>
                <a:ext uri="{FF2B5EF4-FFF2-40B4-BE49-F238E27FC236}">
                  <a16:creationId xmlns="" xmlns:a16="http://schemas.microsoft.com/office/drawing/2014/main" id="{FE69EA7F-527D-4C1F-8765-7556E36D7D3F}"/>
                </a:ext>
              </a:extLst>
            </p:cNvPr>
            <p:cNvSpPr/>
            <p:nvPr/>
          </p:nvSpPr>
          <p:spPr>
            <a:xfrm>
              <a:off x="1598030" y="1887373"/>
              <a:ext cx="3494873" cy="769871"/>
            </a:xfrm>
            <a:prstGeom prst="rect">
              <a:avLst/>
            </a:prstGeom>
            <a:noFill/>
            <a:ln>
              <a:noFill/>
            </a:ln>
            <a:effectLst/>
          </p:spPr>
          <p:txBody>
            <a:bodyPr wrap="square" rtlCol="0">
              <a:spAutoFit/>
            </a:bodyPr>
            <a:lstStyle/>
            <a:p>
              <a:pPr algn="ctr">
                <a:lnSpc>
                  <a:spcPct val="110000"/>
                </a:lnSpc>
              </a:pPr>
              <a:r>
                <a:rPr lang="en-US" altLang="zh-CN" sz="2800" dirty="0">
                  <a:ln w="19050">
                    <a:noFill/>
                  </a:ln>
                  <a:gradFill>
                    <a:gsLst>
                      <a:gs pos="100000">
                        <a:srgbClr val="E9BE61"/>
                      </a:gs>
                      <a:gs pos="49000">
                        <a:srgbClr val="FEEFAC"/>
                      </a:gs>
                    </a:gsLst>
                    <a:lin ang="5400000" scaled="0"/>
                  </a:gradFill>
                  <a:cs typeface="+mn-ea"/>
                  <a:sym typeface="+mn-lt"/>
                </a:rPr>
                <a:t>03</a:t>
              </a:r>
              <a:endParaRPr lang="zh-CN" altLang="en-US" sz="2800" dirty="0">
                <a:ln w="19050">
                  <a:noFill/>
                </a:ln>
                <a:gradFill>
                  <a:gsLst>
                    <a:gs pos="100000">
                      <a:srgbClr val="E9BE61"/>
                    </a:gs>
                    <a:gs pos="49000">
                      <a:srgbClr val="FEEFAC"/>
                    </a:gs>
                  </a:gsLst>
                  <a:lin ang="5400000" scaled="0"/>
                </a:gradFill>
                <a:cs typeface="+mn-ea"/>
                <a:sym typeface="+mn-lt"/>
              </a:endParaRPr>
            </a:p>
          </p:txBody>
        </p:sp>
      </p:grpSp>
      <p:sp>
        <p:nvSpPr>
          <p:cNvPr id="27" name="TextBox 10">
            <a:extLst>
              <a:ext uri="{FF2B5EF4-FFF2-40B4-BE49-F238E27FC236}">
                <a16:creationId xmlns="" xmlns:a16="http://schemas.microsoft.com/office/drawing/2014/main" id="{94004C75-0C8D-41C7-B919-E1D216443562}"/>
              </a:ext>
            </a:extLst>
          </p:cNvPr>
          <p:cNvSpPr txBox="1"/>
          <p:nvPr/>
        </p:nvSpPr>
        <p:spPr>
          <a:xfrm>
            <a:off x="8210965" y="3511221"/>
            <a:ext cx="2495193" cy="1717393"/>
          </a:xfrm>
          <a:prstGeom prst="rect">
            <a:avLst/>
          </a:prstGeom>
          <a:noFill/>
        </p:spPr>
        <p:txBody>
          <a:bodyPr wrap="square" rtlCol="0">
            <a:spAutoFit/>
          </a:bodyPr>
          <a:lstStyle/>
          <a:p>
            <a:pPr algn="just" fontAlgn="base">
              <a:lnSpc>
                <a:spcPct val="110000"/>
              </a:lnSpc>
              <a:spcBef>
                <a:spcPct val="0"/>
              </a:spcBef>
              <a:spcAft>
                <a:spcPct val="0"/>
              </a:spcAft>
              <a:defRPr/>
            </a:pPr>
            <a:r>
              <a:rPr lang="zh-CN" altLang="en-US" sz="1600" kern="0" dirty="0">
                <a:solidFill>
                  <a:schemeClr val="tx1">
                    <a:lumMod val="75000"/>
                    <a:lumOff val="25000"/>
                  </a:schemeClr>
                </a:solidFill>
                <a:cs typeface="+mn-ea"/>
                <a:sym typeface="+mn-lt"/>
              </a:rPr>
              <a:t>以围绕发展抓党建，抓好党建促发展为目标，切实把党建工作摆上重要议程日程，把党的建设放在经营管理中去思考，放到日常工作中去安排。</a:t>
            </a:r>
          </a:p>
        </p:txBody>
      </p:sp>
    </p:spTree>
    <p:extLst>
      <p:ext uri="{BB962C8B-B14F-4D97-AF65-F5344CB8AC3E}">
        <p14:creationId xmlns:p14="http://schemas.microsoft.com/office/powerpoint/2010/main" val="115641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animBg="1"/>
      <p:bldP spid="10" grpId="0" animBg="1"/>
      <p:bldP spid="12" grpId="0"/>
      <p:bldP spid="16" grpId="0" animBg="1"/>
      <p:bldP spid="21" grpId="0"/>
      <p:bldP spid="22" grpId="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94ACAEA4-8585-4799-B10E-4761A0FC293C}"/>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 xmlns:a16="http://schemas.microsoft.com/office/drawing/2014/main" id="{6FFEFCDA-0393-42B3-8B7A-4D6D0D01104F}"/>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努力方向和改进措施</a:t>
            </a:r>
          </a:p>
        </p:txBody>
      </p:sp>
      <p:sp>
        <p:nvSpPr>
          <p:cNvPr id="4" name="Freeform 5">
            <a:extLst>
              <a:ext uri="{FF2B5EF4-FFF2-40B4-BE49-F238E27FC236}">
                <a16:creationId xmlns="" xmlns:a16="http://schemas.microsoft.com/office/drawing/2014/main" id="{90EB98C1-4FF5-4FF8-B769-FCB94A1AA867}"/>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 xmlns:a16="http://schemas.microsoft.com/office/drawing/2014/main" id="{0BB3713B-71B0-4EA7-976C-F37C720369A4}"/>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 xmlns:a16="http://schemas.microsoft.com/office/drawing/2014/main" id="{CBADED7E-4E1F-4183-9D76-14BF7DE511BB}"/>
              </a:ext>
            </a:extLst>
          </p:cNvPr>
          <p:cNvSpPr/>
          <p:nvPr/>
        </p:nvSpPr>
        <p:spPr>
          <a:xfrm>
            <a:off x="1271588" y="2061400"/>
            <a:ext cx="2043112" cy="3546489"/>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7" name="KSO_Shape">
            <a:extLst>
              <a:ext uri="{FF2B5EF4-FFF2-40B4-BE49-F238E27FC236}">
                <a16:creationId xmlns="" xmlns:a16="http://schemas.microsoft.com/office/drawing/2014/main" id="{DFC0FB9C-CA43-4B58-A2B4-F2666722F7D3}"/>
              </a:ext>
            </a:extLst>
          </p:cNvPr>
          <p:cNvSpPr>
            <a:spLocks/>
          </p:cNvSpPr>
          <p:nvPr/>
        </p:nvSpPr>
        <p:spPr bwMode="auto">
          <a:xfrm>
            <a:off x="2026363" y="2580991"/>
            <a:ext cx="533562" cy="648050"/>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8" name="文本框 7">
            <a:extLst>
              <a:ext uri="{FF2B5EF4-FFF2-40B4-BE49-F238E27FC236}">
                <a16:creationId xmlns="" xmlns:a16="http://schemas.microsoft.com/office/drawing/2014/main" id="{76E20934-AF6B-461E-AF41-6644B2E2B79F}"/>
              </a:ext>
            </a:extLst>
          </p:cNvPr>
          <p:cNvSpPr txBox="1"/>
          <p:nvPr/>
        </p:nvSpPr>
        <p:spPr>
          <a:xfrm>
            <a:off x="1453238" y="3463817"/>
            <a:ext cx="1679813" cy="1384353"/>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ln w="19050">
                  <a:noFill/>
                </a:ln>
                <a:gradFill>
                  <a:gsLst>
                    <a:gs pos="100000">
                      <a:srgbClr val="E9BE61"/>
                    </a:gs>
                    <a:gs pos="49000">
                      <a:srgbClr val="FEEFAC"/>
                    </a:gs>
                  </a:gsLst>
                  <a:lin ang="5400000" scaled="0"/>
                </a:gradFill>
                <a:latin typeface="+mn-lt"/>
                <a:ea typeface="+mn-ea"/>
                <a:cs typeface="+mn-ea"/>
                <a:sym typeface="+mn-lt"/>
              </a:rPr>
              <a:t>做好</a:t>
            </a:r>
            <a:r>
              <a:rPr lang="en-US" altLang="zh-CN" sz="2400" dirty="0">
                <a:ln w="19050">
                  <a:noFill/>
                </a:ln>
                <a:gradFill>
                  <a:gsLst>
                    <a:gs pos="100000">
                      <a:srgbClr val="E9BE61"/>
                    </a:gs>
                    <a:gs pos="49000">
                      <a:srgbClr val="FEEFAC"/>
                    </a:gs>
                  </a:gsLst>
                  <a:lin ang="5400000" scaled="0"/>
                </a:gradFill>
                <a:latin typeface="+mn-lt"/>
                <a:ea typeface="+mn-ea"/>
                <a:cs typeface="+mn-ea"/>
                <a:sym typeface="+mn-lt"/>
              </a:rPr>
              <a:t>2021</a:t>
            </a:r>
            <a:r>
              <a:rPr lang="zh-CN" altLang="en-US" sz="2400" dirty="0">
                <a:ln w="19050">
                  <a:noFill/>
                </a:ln>
                <a:gradFill>
                  <a:gsLst>
                    <a:gs pos="100000">
                      <a:srgbClr val="E9BE61"/>
                    </a:gs>
                    <a:gs pos="49000">
                      <a:srgbClr val="FEEFAC"/>
                    </a:gs>
                  </a:gsLst>
                  <a:lin ang="5400000" scaled="0"/>
                </a:gradFill>
                <a:latin typeface="+mn-lt"/>
                <a:ea typeface="+mn-ea"/>
                <a:cs typeface="+mn-ea"/>
                <a:sym typeface="+mn-lt"/>
              </a:rPr>
              <a:t>年纪检监察工作</a:t>
            </a:r>
          </a:p>
        </p:txBody>
      </p:sp>
      <p:sp>
        <p:nvSpPr>
          <p:cNvPr id="9" name="矩形 8">
            <a:extLst>
              <a:ext uri="{FF2B5EF4-FFF2-40B4-BE49-F238E27FC236}">
                <a16:creationId xmlns="" xmlns:a16="http://schemas.microsoft.com/office/drawing/2014/main" id="{76747611-923A-4E5B-8575-2994919A1DD2}"/>
              </a:ext>
            </a:extLst>
          </p:cNvPr>
          <p:cNvSpPr/>
          <p:nvPr/>
        </p:nvSpPr>
        <p:spPr>
          <a:xfrm>
            <a:off x="3845127" y="2120726"/>
            <a:ext cx="662570" cy="661715"/>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1</a:t>
            </a:r>
          </a:p>
        </p:txBody>
      </p:sp>
      <p:sp>
        <p:nvSpPr>
          <p:cNvPr id="10" name="矩形 9">
            <a:extLst>
              <a:ext uri="{FF2B5EF4-FFF2-40B4-BE49-F238E27FC236}">
                <a16:creationId xmlns="" xmlns:a16="http://schemas.microsoft.com/office/drawing/2014/main" id="{9AD4EF1F-9299-4734-87CB-220017231AB2}"/>
              </a:ext>
            </a:extLst>
          </p:cNvPr>
          <p:cNvSpPr/>
          <p:nvPr/>
        </p:nvSpPr>
        <p:spPr>
          <a:xfrm>
            <a:off x="4658769" y="2043093"/>
            <a:ext cx="6261644" cy="1052596"/>
          </a:xfrm>
          <a:prstGeom prst="rect">
            <a:avLst/>
          </a:prstGeom>
        </p:spPr>
        <p:txBody>
          <a:bodyPr wrap="square">
            <a:spAutoFit/>
          </a:bodyPr>
          <a:lstStyle/>
          <a:p>
            <a:pPr lvl="0" algn="just">
              <a:lnSpc>
                <a:spcPct val="130000"/>
              </a:lnSpc>
              <a:buClr>
                <a:schemeClr val="accent1"/>
              </a:buClr>
              <a:defRPr/>
            </a:pPr>
            <a:r>
              <a:rPr lang="zh-CN" altLang="en-US" sz="1600" dirty="0">
                <a:solidFill>
                  <a:prstClr val="black"/>
                </a:solidFill>
                <a:cs typeface="+mn-ea"/>
                <a:sym typeface="+mn-lt"/>
              </a:rPr>
              <a:t>中央政府性基金预算收入编制内容包括本级政府性基金各项目收入、上一年度结余、地方上解收入。中央政府性基金预算支出编制内容包括本级政府性基金各项目支出、对地方的转移支付、调出资金。</a:t>
            </a:r>
          </a:p>
        </p:txBody>
      </p:sp>
      <p:sp>
        <p:nvSpPr>
          <p:cNvPr id="11" name="矩形 10">
            <a:extLst>
              <a:ext uri="{FF2B5EF4-FFF2-40B4-BE49-F238E27FC236}">
                <a16:creationId xmlns="" xmlns:a16="http://schemas.microsoft.com/office/drawing/2014/main" id="{D4761115-98E5-405D-AAE6-FDEAEA289D73}"/>
              </a:ext>
            </a:extLst>
          </p:cNvPr>
          <p:cNvSpPr/>
          <p:nvPr/>
        </p:nvSpPr>
        <p:spPr>
          <a:xfrm>
            <a:off x="3845127" y="3640434"/>
            <a:ext cx="662570" cy="661715"/>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2</a:t>
            </a:r>
          </a:p>
        </p:txBody>
      </p:sp>
      <p:sp>
        <p:nvSpPr>
          <p:cNvPr id="12" name="矩形 11">
            <a:extLst>
              <a:ext uri="{FF2B5EF4-FFF2-40B4-BE49-F238E27FC236}">
                <a16:creationId xmlns="" xmlns:a16="http://schemas.microsoft.com/office/drawing/2014/main" id="{AAC1AFD3-3A0F-4429-AD7B-E06F7AB36DA2}"/>
              </a:ext>
            </a:extLst>
          </p:cNvPr>
          <p:cNvSpPr/>
          <p:nvPr/>
        </p:nvSpPr>
        <p:spPr>
          <a:xfrm>
            <a:off x="4658769" y="3620554"/>
            <a:ext cx="6261643" cy="701346"/>
          </a:xfrm>
          <a:prstGeom prst="rect">
            <a:avLst/>
          </a:prstGeom>
        </p:spPr>
        <p:txBody>
          <a:bodyPr wrap="square">
            <a:spAutoFit/>
          </a:bodyPr>
          <a:lstStyle/>
          <a:p>
            <a:pPr lvl="0" algn="just">
              <a:lnSpc>
                <a:spcPct val="130000"/>
              </a:lnSpc>
              <a:buClr>
                <a:schemeClr val="accent1"/>
              </a:buClr>
              <a:defRPr/>
            </a:pPr>
            <a:r>
              <a:rPr lang="zh-CN" altLang="en-US" sz="1600" dirty="0">
                <a:solidFill>
                  <a:prstClr val="black"/>
                </a:solidFill>
                <a:cs typeface="+mn-ea"/>
                <a:sym typeface="+mn-lt"/>
              </a:rPr>
              <a:t>坚持稳中求进工作总基调，立足新发展阶段，贯彻新发展理念，构建新发展格局，以推动高质量发展为主题，坚定不移全面从严治党</a:t>
            </a:r>
          </a:p>
        </p:txBody>
      </p:sp>
      <p:sp>
        <p:nvSpPr>
          <p:cNvPr id="13" name="矩形 12">
            <a:extLst>
              <a:ext uri="{FF2B5EF4-FFF2-40B4-BE49-F238E27FC236}">
                <a16:creationId xmlns="" xmlns:a16="http://schemas.microsoft.com/office/drawing/2014/main" id="{BD747180-F15E-4B73-AC8C-7C6D90B7DE60}"/>
              </a:ext>
            </a:extLst>
          </p:cNvPr>
          <p:cNvSpPr/>
          <p:nvPr/>
        </p:nvSpPr>
        <p:spPr>
          <a:xfrm>
            <a:off x="3845127" y="4888403"/>
            <a:ext cx="662570" cy="661715"/>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3</a:t>
            </a:r>
          </a:p>
        </p:txBody>
      </p:sp>
      <p:sp>
        <p:nvSpPr>
          <p:cNvPr id="14" name="矩形 13">
            <a:extLst>
              <a:ext uri="{FF2B5EF4-FFF2-40B4-BE49-F238E27FC236}">
                <a16:creationId xmlns="" xmlns:a16="http://schemas.microsoft.com/office/drawing/2014/main" id="{86CCE7FE-ED06-4AC4-9673-A3B77423B160}"/>
              </a:ext>
            </a:extLst>
          </p:cNvPr>
          <p:cNvSpPr/>
          <p:nvPr/>
        </p:nvSpPr>
        <p:spPr>
          <a:xfrm>
            <a:off x="4658770" y="4868523"/>
            <a:ext cx="6261642" cy="701346"/>
          </a:xfrm>
          <a:prstGeom prst="rect">
            <a:avLst/>
          </a:prstGeom>
        </p:spPr>
        <p:txBody>
          <a:bodyPr wrap="square">
            <a:spAutoFit/>
          </a:bodyPr>
          <a:lstStyle/>
          <a:p>
            <a:pPr lvl="0" algn="just">
              <a:lnSpc>
                <a:spcPct val="130000"/>
              </a:lnSpc>
              <a:buClr>
                <a:schemeClr val="accent1"/>
              </a:buClr>
              <a:defRPr/>
            </a:pPr>
            <a:r>
              <a:rPr lang="zh-CN" altLang="en-US" sz="1600" dirty="0">
                <a:solidFill>
                  <a:prstClr val="black"/>
                </a:solidFill>
                <a:cs typeface="+mn-ea"/>
                <a:sym typeface="+mn-lt"/>
              </a:rPr>
              <a:t>坚持和完善党和国家监督体系，忠实履行党章和宪法赋予的职责，有力推动党中央决策部署有效落实</a:t>
            </a:r>
          </a:p>
        </p:txBody>
      </p:sp>
    </p:spTree>
    <p:extLst>
      <p:ext uri="{BB962C8B-B14F-4D97-AF65-F5344CB8AC3E}">
        <p14:creationId xmlns:p14="http://schemas.microsoft.com/office/powerpoint/2010/main" val="10678164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p:bldP spid="9" grpId="0" animBg="1"/>
      <p:bldP spid="10" grpId="0"/>
      <p:bldP spid="11" grpId="0" animBg="1"/>
      <p:bldP spid="12" grpId="0"/>
      <p:bldP spid="13"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A-文本框 16">
            <a:extLst>
              <a:ext uri="{FF2B5EF4-FFF2-40B4-BE49-F238E27FC236}">
                <a16:creationId xmlns="" xmlns:a16="http://schemas.microsoft.com/office/drawing/2014/main" id="{58738398-6BB3-4159-86CC-682D6015B009}"/>
              </a:ext>
            </a:extLst>
          </p:cNvPr>
          <p:cNvSpPr txBox="1"/>
          <p:nvPr>
            <p:custDataLst>
              <p:tags r:id="rId1"/>
            </p:custDataLst>
          </p:nvPr>
        </p:nvSpPr>
        <p:spPr>
          <a:xfrm>
            <a:off x="1092200" y="1032755"/>
            <a:ext cx="1800861" cy="1017010"/>
          </a:xfrm>
          <a:prstGeom prst="rect">
            <a:avLst/>
          </a:prstGeom>
        </p:spPr>
        <p:txBody>
          <a:bodyPr wrap="square">
            <a:spAutoFit/>
          </a:bodyPr>
          <a:lstStyle>
            <a:defPPr>
              <a:defRPr lang="zh-CN"/>
            </a:defPPr>
            <a:lvl1pPr>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5400" spc="-300" dirty="0">
                <a:ln w="6350">
                  <a:noFill/>
                </a:ln>
                <a:solidFill>
                  <a:schemeClr val="accent1"/>
                </a:solidFill>
                <a:latin typeface="+mn-lt"/>
                <a:ea typeface="+mn-ea"/>
                <a:cs typeface="+mn-ea"/>
                <a:sym typeface="+mn-lt"/>
              </a:rPr>
              <a:t>前言</a:t>
            </a:r>
          </a:p>
        </p:txBody>
      </p:sp>
      <p:sp>
        <p:nvSpPr>
          <p:cNvPr id="28" name="Rectangle 4">
            <a:extLst>
              <a:ext uri="{FF2B5EF4-FFF2-40B4-BE49-F238E27FC236}">
                <a16:creationId xmlns="" xmlns:a16="http://schemas.microsoft.com/office/drawing/2014/main" id="{EF14B755-8471-4AC8-B20A-F8B79C16AC59}"/>
              </a:ext>
            </a:extLst>
          </p:cNvPr>
          <p:cNvSpPr/>
          <p:nvPr/>
        </p:nvSpPr>
        <p:spPr bwMode="auto">
          <a:xfrm>
            <a:off x="2520046" y="1505563"/>
            <a:ext cx="1493156" cy="396583"/>
          </a:xfrm>
          <a:prstGeom prst="rect">
            <a:avLst/>
          </a:prstGeom>
        </p:spPr>
        <p:txBody>
          <a:bodyPr wrap="square">
            <a:spAutoFit/>
          </a:bodyPr>
          <a:lstStyle/>
          <a:p>
            <a:pPr>
              <a:lnSpc>
                <a:spcPct val="120000"/>
              </a:lnSpc>
            </a:pPr>
            <a:r>
              <a:rPr lang="en-US" altLang="zh-CN" dirty="0">
                <a:gradFill>
                  <a:gsLst>
                    <a:gs pos="0">
                      <a:schemeClr val="accent1">
                        <a:lumMod val="90000"/>
                        <a:lumOff val="10000"/>
                      </a:schemeClr>
                    </a:gs>
                    <a:gs pos="100000">
                      <a:schemeClr val="accent1"/>
                    </a:gs>
                  </a:gsLst>
                  <a:lin ang="5400000" scaled="1"/>
                </a:gradFill>
                <a:cs typeface="+mn-ea"/>
                <a:sym typeface="+mn-lt"/>
              </a:rPr>
              <a:t>QIAN YAN</a:t>
            </a:r>
          </a:p>
        </p:txBody>
      </p:sp>
      <p:pic>
        <p:nvPicPr>
          <p:cNvPr id="34" name="图片 33" descr="白色的鸟&#10;&#10;描述已自动生成">
            <a:extLst>
              <a:ext uri="{FF2B5EF4-FFF2-40B4-BE49-F238E27FC236}">
                <a16:creationId xmlns="" xmlns:a16="http://schemas.microsoft.com/office/drawing/2014/main" id="{A9D2166C-A8F0-48D1-9D0E-3764A5C8E1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026852" y="479042"/>
            <a:ext cx="2356309" cy="1626975"/>
          </a:xfrm>
          <a:prstGeom prst="rect">
            <a:avLst/>
          </a:prstGeom>
        </p:spPr>
      </p:pic>
      <p:sp>
        <p:nvSpPr>
          <p:cNvPr id="25" name="TextBox 47">
            <a:extLst>
              <a:ext uri="{FF2B5EF4-FFF2-40B4-BE49-F238E27FC236}">
                <a16:creationId xmlns="" xmlns:a16="http://schemas.microsoft.com/office/drawing/2014/main" id="{05A245E7-4632-47D4-AA07-F3D30433BF09}"/>
              </a:ext>
            </a:extLst>
          </p:cNvPr>
          <p:cNvSpPr txBox="1"/>
          <p:nvPr/>
        </p:nvSpPr>
        <p:spPr>
          <a:xfrm>
            <a:off x="1164434" y="2295664"/>
            <a:ext cx="7602195" cy="3323987"/>
          </a:xfrm>
          <a:prstGeom prst="rect">
            <a:avLst/>
          </a:prstGeom>
        </p:spPr>
        <p:txBody>
          <a:bodyPr wrap="square">
            <a:spAutoFit/>
          </a:bodyPr>
          <a:lstStyle>
            <a:defPPr>
              <a:defRPr lang="zh-CN"/>
            </a:defPPr>
            <a:lvl1pPr algn="dist">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indent="457200" algn="l">
              <a:lnSpc>
                <a:spcPct val="150000"/>
              </a:lnSpc>
            </a:pPr>
            <a:r>
              <a:rPr lang="zh-CN" altLang="en-US" sz="2000" dirty="0">
                <a:solidFill>
                  <a:schemeClr val="tx1">
                    <a:lumMod val="75000"/>
                    <a:lumOff val="25000"/>
                  </a:schemeClr>
                </a:solidFill>
                <a:latin typeface="+mn-lt"/>
                <a:ea typeface="+mn-ea"/>
                <a:cs typeface="+mn-ea"/>
                <a:sym typeface="+mn-lt"/>
              </a:rPr>
              <a:t>根据市纪委机关和市委组织部有关领导干部民主生活会的要求和局党组的安排，我本人深入做好民主生活会的前期准备工作。近段时间以来，认真研读了</a:t>
            </a:r>
            <a:r>
              <a:rPr lang="en-US" altLang="zh-CN" sz="2000" dirty="0">
                <a:solidFill>
                  <a:schemeClr val="tx1">
                    <a:lumMod val="75000"/>
                    <a:lumOff val="25000"/>
                  </a:schemeClr>
                </a:solidFill>
                <a:latin typeface="+mn-lt"/>
                <a:ea typeface="+mn-ea"/>
                <a:cs typeface="+mn-ea"/>
                <a:sym typeface="+mn-lt"/>
              </a:rPr>
              <a:t>《</a:t>
            </a:r>
            <a:r>
              <a:rPr lang="zh-CN" altLang="en-US" sz="2000" dirty="0">
                <a:solidFill>
                  <a:schemeClr val="tx1">
                    <a:lumMod val="75000"/>
                    <a:lumOff val="25000"/>
                  </a:schemeClr>
                </a:solidFill>
                <a:latin typeface="+mn-lt"/>
                <a:ea typeface="+mn-ea"/>
                <a:cs typeface="+mn-ea"/>
                <a:sym typeface="+mn-lt"/>
              </a:rPr>
              <a:t>习近平新时代中国特色社会主义思想</a:t>
            </a:r>
            <a:r>
              <a:rPr lang="en-US" altLang="zh-CN" sz="2000" dirty="0">
                <a:solidFill>
                  <a:schemeClr val="tx1">
                    <a:lumMod val="75000"/>
                    <a:lumOff val="25000"/>
                  </a:schemeClr>
                </a:solidFill>
                <a:latin typeface="+mn-lt"/>
                <a:ea typeface="+mn-ea"/>
                <a:cs typeface="+mn-ea"/>
                <a:sym typeface="+mn-lt"/>
              </a:rPr>
              <a:t>》《</a:t>
            </a:r>
            <a:r>
              <a:rPr lang="zh-CN" altLang="en-US" sz="2000" dirty="0">
                <a:solidFill>
                  <a:schemeClr val="tx1">
                    <a:lumMod val="75000"/>
                    <a:lumOff val="25000"/>
                  </a:schemeClr>
                </a:solidFill>
                <a:latin typeface="+mn-lt"/>
                <a:ea typeface="+mn-ea"/>
                <a:cs typeface="+mn-ea"/>
                <a:sym typeface="+mn-lt"/>
              </a:rPr>
              <a:t>党章</a:t>
            </a:r>
            <a:r>
              <a:rPr lang="en-US" altLang="zh-CN" sz="2000" dirty="0">
                <a:solidFill>
                  <a:schemeClr val="tx1">
                    <a:lumMod val="75000"/>
                    <a:lumOff val="25000"/>
                  </a:schemeClr>
                </a:solidFill>
                <a:latin typeface="+mn-lt"/>
                <a:ea typeface="+mn-ea"/>
                <a:cs typeface="+mn-ea"/>
                <a:sym typeface="+mn-lt"/>
              </a:rPr>
              <a:t>》…</a:t>
            </a:r>
            <a:r>
              <a:rPr lang="zh-CN" altLang="en-US" sz="2000" dirty="0">
                <a:solidFill>
                  <a:schemeClr val="tx1">
                    <a:lumMod val="75000"/>
                    <a:lumOff val="25000"/>
                  </a:schemeClr>
                </a:solidFill>
                <a:latin typeface="+mn-lt"/>
                <a:ea typeface="+mn-ea"/>
                <a:cs typeface="+mn-ea"/>
                <a:sym typeface="+mn-lt"/>
              </a:rPr>
              <a:t>等理论著作，深入学习了党的</a:t>
            </a:r>
            <a:r>
              <a:rPr lang="en-US" altLang="zh-CN" sz="2000" dirty="0">
                <a:solidFill>
                  <a:schemeClr val="tx1">
                    <a:lumMod val="75000"/>
                    <a:lumOff val="25000"/>
                  </a:schemeClr>
                </a:solidFill>
                <a:latin typeface="+mn-lt"/>
                <a:ea typeface="+mn-ea"/>
                <a:cs typeface="+mn-ea"/>
                <a:sym typeface="+mn-lt"/>
              </a:rPr>
              <a:t>XXX</a:t>
            </a:r>
            <a:r>
              <a:rPr lang="zh-CN" altLang="en-US" sz="2000" dirty="0">
                <a:solidFill>
                  <a:schemeClr val="tx1">
                    <a:lumMod val="75000"/>
                    <a:lumOff val="25000"/>
                  </a:schemeClr>
                </a:solidFill>
                <a:latin typeface="+mn-lt"/>
                <a:ea typeface="+mn-ea"/>
                <a:cs typeface="+mn-ea"/>
                <a:sym typeface="+mn-lt"/>
              </a:rPr>
              <a:t>精神等，个人政治思想觉悟均有了较大提升。我紧紧围绕本次主题，结合自身思想和当前民政工作实际，着重从思想政治、理论学习、为民服务和对照先进典型等方面查摆。</a:t>
            </a:r>
          </a:p>
        </p:txBody>
      </p:sp>
      <p:cxnSp>
        <p:nvCxnSpPr>
          <p:cNvPr id="27" name="直接连接符 26">
            <a:extLst>
              <a:ext uri="{FF2B5EF4-FFF2-40B4-BE49-F238E27FC236}">
                <a16:creationId xmlns="" xmlns:a16="http://schemas.microsoft.com/office/drawing/2014/main" id="{235A1F81-F1F0-4EDA-846D-E553DF3C272C}"/>
              </a:ext>
            </a:extLst>
          </p:cNvPr>
          <p:cNvCxnSpPr>
            <a:cxnSpLocks/>
          </p:cNvCxnSpPr>
          <p:nvPr/>
        </p:nvCxnSpPr>
        <p:spPr>
          <a:xfrm flipH="1">
            <a:off x="1164435" y="2038351"/>
            <a:ext cx="8598690" cy="0"/>
          </a:xfrm>
          <a:prstGeom prst="line">
            <a:avLst/>
          </a:prstGeom>
          <a:ln w="38100" cap="rnd">
            <a:gradFill>
              <a:gsLst>
                <a:gs pos="1000">
                  <a:srgbClr val="F7FCFF">
                    <a:alpha val="0"/>
                  </a:srgbClr>
                </a:gs>
                <a:gs pos="68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3947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3F7CF66D-76E2-4656-B213-279734A785C8}"/>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 xmlns:a16="http://schemas.microsoft.com/office/drawing/2014/main" id="{9C09B41B-86FF-4DAF-B577-AE7F96E1C67D}"/>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努力方向和改进措施</a:t>
            </a:r>
          </a:p>
        </p:txBody>
      </p:sp>
      <p:sp>
        <p:nvSpPr>
          <p:cNvPr id="4" name="Freeform 5">
            <a:extLst>
              <a:ext uri="{FF2B5EF4-FFF2-40B4-BE49-F238E27FC236}">
                <a16:creationId xmlns="" xmlns:a16="http://schemas.microsoft.com/office/drawing/2014/main" id="{AA7BAF49-CA24-488C-8321-FF5EC517D0DF}"/>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 xmlns:a16="http://schemas.microsoft.com/office/drawing/2014/main" id="{E721E4B8-3CFD-440B-9AE8-95249D6CA922}"/>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Freeform 6">
            <a:extLst>
              <a:ext uri="{FF2B5EF4-FFF2-40B4-BE49-F238E27FC236}">
                <a16:creationId xmlns="" xmlns:a16="http://schemas.microsoft.com/office/drawing/2014/main" id="{A77500EA-7942-4E28-A20E-1E092E7AFF9A}"/>
              </a:ext>
            </a:extLst>
          </p:cNvPr>
          <p:cNvSpPr>
            <a:spLocks/>
          </p:cNvSpPr>
          <p:nvPr/>
        </p:nvSpPr>
        <p:spPr bwMode="auto">
          <a:xfrm>
            <a:off x="1892967" y="1456865"/>
            <a:ext cx="3846096" cy="4473841"/>
          </a:xfrm>
          <a:custGeom>
            <a:avLst/>
            <a:gdLst>
              <a:gd name="T0" fmla="*/ 0 w 6275"/>
              <a:gd name="T1" fmla="*/ 6209 h 6209"/>
              <a:gd name="T2" fmla="*/ 6275 w 6275"/>
              <a:gd name="T3" fmla="*/ 0 h 6209"/>
            </a:gdLst>
            <a:ahLst/>
            <a:cxnLst>
              <a:cxn ang="0">
                <a:pos x="T0" y="T1"/>
              </a:cxn>
              <a:cxn ang="0">
                <a:pos x="T2" y="T3"/>
              </a:cxn>
            </a:cxnLst>
            <a:rect l="0" t="0" r="r" b="b"/>
            <a:pathLst>
              <a:path w="6275" h="6209">
                <a:moveTo>
                  <a:pt x="0" y="6209"/>
                </a:moveTo>
                <a:cubicBezTo>
                  <a:pt x="3334" y="4953"/>
                  <a:pt x="5127" y="2714"/>
                  <a:pt x="6275" y="0"/>
                </a:cubicBezTo>
              </a:path>
            </a:pathLst>
          </a:custGeom>
          <a:noFill/>
          <a:ln w="12700" cap="flat">
            <a:solidFill>
              <a:schemeClr val="bg2">
                <a:lumMod val="50000"/>
              </a:schemeClr>
            </a:solidFill>
            <a:prstDash val="dash"/>
            <a:miter lim="800000"/>
            <a:headEnd type="none" w="med" len="med"/>
            <a:tailEnd type="triangle" w="lg"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accent1"/>
              </a:solidFill>
              <a:cs typeface="+mn-ea"/>
              <a:sym typeface="+mn-lt"/>
            </a:endParaRPr>
          </a:p>
        </p:txBody>
      </p:sp>
      <p:sp>
        <p:nvSpPr>
          <p:cNvPr id="7" name="Oval 8">
            <a:extLst>
              <a:ext uri="{FF2B5EF4-FFF2-40B4-BE49-F238E27FC236}">
                <a16:creationId xmlns="" xmlns:a16="http://schemas.microsoft.com/office/drawing/2014/main" id="{DE2B98EF-BD57-41D1-98D8-2ADC19218964}"/>
              </a:ext>
            </a:extLst>
          </p:cNvPr>
          <p:cNvSpPr>
            <a:spLocks noChangeArrowheads="1"/>
          </p:cNvSpPr>
          <p:nvPr/>
        </p:nvSpPr>
        <p:spPr bwMode="auto">
          <a:xfrm>
            <a:off x="2709137" y="5359572"/>
            <a:ext cx="193675" cy="19367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8" name="Oval 10">
            <a:extLst>
              <a:ext uri="{FF2B5EF4-FFF2-40B4-BE49-F238E27FC236}">
                <a16:creationId xmlns="" xmlns:a16="http://schemas.microsoft.com/office/drawing/2014/main" id="{50A37859-E932-46F1-91BE-40205DA7EC9E}"/>
              </a:ext>
            </a:extLst>
          </p:cNvPr>
          <p:cNvSpPr>
            <a:spLocks noChangeArrowheads="1"/>
          </p:cNvSpPr>
          <p:nvPr/>
        </p:nvSpPr>
        <p:spPr bwMode="auto">
          <a:xfrm>
            <a:off x="4222999" y="3995516"/>
            <a:ext cx="192087" cy="193675"/>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9" name="Oval 12">
            <a:extLst>
              <a:ext uri="{FF2B5EF4-FFF2-40B4-BE49-F238E27FC236}">
                <a16:creationId xmlns="" xmlns:a16="http://schemas.microsoft.com/office/drawing/2014/main" id="{18C537AA-7088-4D5E-910E-F546008D3082}"/>
              </a:ext>
            </a:extLst>
          </p:cNvPr>
          <p:cNvSpPr>
            <a:spLocks noChangeArrowheads="1"/>
          </p:cNvSpPr>
          <p:nvPr/>
        </p:nvSpPr>
        <p:spPr bwMode="auto">
          <a:xfrm>
            <a:off x="5182002" y="2365634"/>
            <a:ext cx="192087" cy="192088"/>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sp>
        <p:nvSpPr>
          <p:cNvPr id="10" name="Freeform 7">
            <a:extLst>
              <a:ext uri="{FF2B5EF4-FFF2-40B4-BE49-F238E27FC236}">
                <a16:creationId xmlns="" xmlns:a16="http://schemas.microsoft.com/office/drawing/2014/main" id="{D13CD731-8756-4228-99A7-AF6193044342}"/>
              </a:ext>
            </a:extLst>
          </p:cNvPr>
          <p:cNvSpPr>
            <a:spLocks/>
          </p:cNvSpPr>
          <p:nvPr/>
        </p:nvSpPr>
        <p:spPr bwMode="auto">
          <a:xfrm>
            <a:off x="953197" y="5026337"/>
            <a:ext cx="1755940" cy="460177"/>
          </a:xfrm>
          <a:custGeom>
            <a:avLst/>
            <a:gdLst>
              <a:gd name="T0" fmla="*/ 273 w 1976"/>
              <a:gd name="T1" fmla="*/ 0 h 546"/>
              <a:gd name="T2" fmla="*/ 1702 w 1976"/>
              <a:gd name="T3" fmla="*/ 0 h 546"/>
              <a:gd name="T4" fmla="*/ 1976 w 1976"/>
              <a:gd name="T5" fmla="*/ 273 h 546"/>
              <a:gd name="T6" fmla="*/ 1976 w 1976"/>
              <a:gd name="T7" fmla="*/ 273 h 546"/>
              <a:gd name="T8" fmla="*/ 1702 w 1976"/>
              <a:gd name="T9" fmla="*/ 546 h 546"/>
              <a:gd name="T10" fmla="*/ 273 w 1976"/>
              <a:gd name="T11" fmla="*/ 546 h 546"/>
              <a:gd name="T12" fmla="*/ 0 w 1976"/>
              <a:gd name="T13" fmla="*/ 273 h 546"/>
              <a:gd name="T14" fmla="*/ 0 w 1976"/>
              <a:gd name="T15" fmla="*/ 273 h 546"/>
              <a:gd name="T16" fmla="*/ 273 w 1976"/>
              <a:gd name="T1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6" h="546">
                <a:moveTo>
                  <a:pt x="273" y="0"/>
                </a:moveTo>
                <a:lnTo>
                  <a:pt x="1702" y="0"/>
                </a:lnTo>
                <a:cubicBezTo>
                  <a:pt x="1853" y="0"/>
                  <a:pt x="1976" y="123"/>
                  <a:pt x="1976" y="273"/>
                </a:cubicBezTo>
                <a:lnTo>
                  <a:pt x="1976" y="273"/>
                </a:lnTo>
                <a:cubicBezTo>
                  <a:pt x="1976" y="423"/>
                  <a:pt x="1853" y="546"/>
                  <a:pt x="1702" y="546"/>
                </a:cubicBezTo>
                <a:lnTo>
                  <a:pt x="273" y="546"/>
                </a:lnTo>
                <a:cubicBezTo>
                  <a:pt x="123" y="546"/>
                  <a:pt x="0" y="423"/>
                  <a:pt x="0" y="273"/>
                </a:cubicBezTo>
                <a:lnTo>
                  <a:pt x="0" y="273"/>
                </a:lnTo>
                <a:cubicBezTo>
                  <a:pt x="0" y="123"/>
                  <a:pt x="123" y="0"/>
                  <a:pt x="273" y="0"/>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政治本色</a:t>
            </a:r>
          </a:p>
        </p:txBody>
      </p:sp>
      <p:sp>
        <p:nvSpPr>
          <p:cNvPr id="11" name="Freeform 7">
            <a:extLst>
              <a:ext uri="{FF2B5EF4-FFF2-40B4-BE49-F238E27FC236}">
                <a16:creationId xmlns="" xmlns:a16="http://schemas.microsoft.com/office/drawing/2014/main" id="{18711E2E-64DC-4EA5-9023-9FF15C8FB90A}"/>
              </a:ext>
            </a:extLst>
          </p:cNvPr>
          <p:cNvSpPr>
            <a:spLocks/>
          </p:cNvSpPr>
          <p:nvPr/>
        </p:nvSpPr>
        <p:spPr bwMode="auto">
          <a:xfrm>
            <a:off x="2462135" y="3641848"/>
            <a:ext cx="1755940" cy="460177"/>
          </a:xfrm>
          <a:custGeom>
            <a:avLst/>
            <a:gdLst>
              <a:gd name="T0" fmla="*/ 273 w 1976"/>
              <a:gd name="T1" fmla="*/ 0 h 546"/>
              <a:gd name="T2" fmla="*/ 1702 w 1976"/>
              <a:gd name="T3" fmla="*/ 0 h 546"/>
              <a:gd name="T4" fmla="*/ 1976 w 1976"/>
              <a:gd name="T5" fmla="*/ 273 h 546"/>
              <a:gd name="T6" fmla="*/ 1976 w 1976"/>
              <a:gd name="T7" fmla="*/ 273 h 546"/>
              <a:gd name="T8" fmla="*/ 1702 w 1976"/>
              <a:gd name="T9" fmla="*/ 546 h 546"/>
              <a:gd name="T10" fmla="*/ 273 w 1976"/>
              <a:gd name="T11" fmla="*/ 546 h 546"/>
              <a:gd name="T12" fmla="*/ 0 w 1976"/>
              <a:gd name="T13" fmla="*/ 273 h 546"/>
              <a:gd name="T14" fmla="*/ 0 w 1976"/>
              <a:gd name="T15" fmla="*/ 273 h 546"/>
              <a:gd name="T16" fmla="*/ 273 w 1976"/>
              <a:gd name="T1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6" h="546">
                <a:moveTo>
                  <a:pt x="273" y="0"/>
                </a:moveTo>
                <a:lnTo>
                  <a:pt x="1702" y="0"/>
                </a:lnTo>
                <a:cubicBezTo>
                  <a:pt x="1853" y="0"/>
                  <a:pt x="1976" y="123"/>
                  <a:pt x="1976" y="273"/>
                </a:cubicBezTo>
                <a:lnTo>
                  <a:pt x="1976" y="273"/>
                </a:lnTo>
                <a:cubicBezTo>
                  <a:pt x="1976" y="423"/>
                  <a:pt x="1853" y="546"/>
                  <a:pt x="1702" y="546"/>
                </a:cubicBezTo>
                <a:lnTo>
                  <a:pt x="273" y="546"/>
                </a:lnTo>
                <a:cubicBezTo>
                  <a:pt x="123" y="546"/>
                  <a:pt x="0" y="423"/>
                  <a:pt x="0" y="273"/>
                </a:cubicBezTo>
                <a:lnTo>
                  <a:pt x="0" y="273"/>
                </a:lnTo>
                <a:cubicBezTo>
                  <a:pt x="0" y="123"/>
                  <a:pt x="123" y="0"/>
                  <a:pt x="273" y="0"/>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恪尽职守</a:t>
            </a:r>
          </a:p>
        </p:txBody>
      </p:sp>
      <p:sp>
        <p:nvSpPr>
          <p:cNvPr id="12" name="Freeform 7">
            <a:extLst>
              <a:ext uri="{FF2B5EF4-FFF2-40B4-BE49-F238E27FC236}">
                <a16:creationId xmlns="" xmlns:a16="http://schemas.microsoft.com/office/drawing/2014/main" id="{898FA45E-F9D4-42AA-B350-9461ABD67F4A}"/>
              </a:ext>
            </a:extLst>
          </p:cNvPr>
          <p:cNvSpPr>
            <a:spLocks/>
          </p:cNvSpPr>
          <p:nvPr/>
        </p:nvSpPr>
        <p:spPr bwMode="auto">
          <a:xfrm>
            <a:off x="3431716" y="2048612"/>
            <a:ext cx="1755940" cy="460177"/>
          </a:xfrm>
          <a:custGeom>
            <a:avLst/>
            <a:gdLst>
              <a:gd name="T0" fmla="*/ 273 w 1976"/>
              <a:gd name="T1" fmla="*/ 0 h 546"/>
              <a:gd name="T2" fmla="*/ 1702 w 1976"/>
              <a:gd name="T3" fmla="*/ 0 h 546"/>
              <a:gd name="T4" fmla="*/ 1976 w 1976"/>
              <a:gd name="T5" fmla="*/ 273 h 546"/>
              <a:gd name="T6" fmla="*/ 1976 w 1976"/>
              <a:gd name="T7" fmla="*/ 273 h 546"/>
              <a:gd name="T8" fmla="*/ 1702 w 1976"/>
              <a:gd name="T9" fmla="*/ 546 h 546"/>
              <a:gd name="T10" fmla="*/ 273 w 1976"/>
              <a:gd name="T11" fmla="*/ 546 h 546"/>
              <a:gd name="T12" fmla="*/ 0 w 1976"/>
              <a:gd name="T13" fmla="*/ 273 h 546"/>
              <a:gd name="T14" fmla="*/ 0 w 1976"/>
              <a:gd name="T15" fmla="*/ 273 h 546"/>
              <a:gd name="T16" fmla="*/ 273 w 1976"/>
              <a:gd name="T17"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6" h="546">
                <a:moveTo>
                  <a:pt x="273" y="0"/>
                </a:moveTo>
                <a:lnTo>
                  <a:pt x="1702" y="0"/>
                </a:lnTo>
                <a:cubicBezTo>
                  <a:pt x="1853" y="0"/>
                  <a:pt x="1976" y="123"/>
                  <a:pt x="1976" y="273"/>
                </a:cubicBezTo>
                <a:lnTo>
                  <a:pt x="1976" y="273"/>
                </a:lnTo>
                <a:cubicBezTo>
                  <a:pt x="1976" y="423"/>
                  <a:pt x="1853" y="546"/>
                  <a:pt x="1702" y="546"/>
                </a:cubicBezTo>
                <a:lnTo>
                  <a:pt x="273" y="546"/>
                </a:lnTo>
                <a:cubicBezTo>
                  <a:pt x="123" y="546"/>
                  <a:pt x="0" y="423"/>
                  <a:pt x="0" y="273"/>
                </a:cubicBezTo>
                <a:lnTo>
                  <a:pt x="0" y="273"/>
                </a:lnTo>
                <a:cubicBezTo>
                  <a:pt x="0" y="123"/>
                  <a:pt x="123" y="0"/>
                  <a:pt x="273" y="0"/>
                </a:cubicBez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三严三实</a:t>
            </a:r>
          </a:p>
        </p:txBody>
      </p:sp>
      <p:sp>
        <p:nvSpPr>
          <p:cNvPr id="13" name="矩形 12">
            <a:extLst>
              <a:ext uri="{FF2B5EF4-FFF2-40B4-BE49-F238E27FC236}">
                <a16:creationId xmlns="" xmlns:a16="http://schemas.microsoft.com/office/drawing/2014/main" id="{766F81DF-3A16-413E-BFFE-07C29250DAA4}"/>
              </a:ext>
            </a:extLst>
          </p:cNvPr>
          <p:cNvSpPr/>
          <p:nvPr/>
        </p:nvSpPr>
        <p:spPr>
          <a:xfrm>
            <a:off x="3196390" y="5173596"/>
            <a:ext cx="7689887" cy="683264"/>
          </a:xfrm>
          <a:prstGeom prst="rect">
            <a:avLst/>
          </a:prstGeom>
        </p:spPr>
        <p:txBody>
          <a:bodyPr wrap="square">
            <a:spAutoFit/>
          </a:bodyPr>
          <a:lstStyle/>
          <a:p>
            <a:pPr algn="just">
              <a:lnSpc>
                <a:spcPct val="120000"/>
              </a:lnSpc>
              <a:spcBef>
                <a:spcPts val="400"/>
              </a:spcBef>
              <a:spcAft>
                <a:spcPts val="400"/>
              </a:spcAft>
            </a:pPr>
            <a:r>
              <a:rPr lang="zh-CN" altLang="en-US" sz="1600" kern="100" dirty="0">
                <a:solidFill>
                  <a:schemeClr val="tx1">
                    <a:lumMod val="75000"/>
                    <a:lumOff val="25000"/>
                  </a:schemeClr>
                </a:solidFill>
                <a:cs typeface="+mn-ea"/>
                <a:sym typeface="+mn-lt"/>
              </a:rPr>
              <a:t>坚持“学习党章、遵守党章、贯彻党章、维护党章”，坚定正确的政治方向，提高党性修养和思想品行，努力保持共产党人的政治本色。  　　</a:t>
            </a:r>
          </a:p>
        </p:txBody>
      </p:sp>
      <p:sp>
        <p:nvSpPr>
          <p:cNvPr id="14" name="矩形 13">
            <a:extLst>
              <a:ext uri="{FF2B5EF4-FFF2-40B4-BE49-F238E27FC236}">
                <a16:creationId xmlns="" xmlns:a16="http://schemas.microsoft.com/office/drawing/2014/main" id="{6444E0FC-F59E-4A3F-A3B7-82BCEC3C3280}"/>
              </a:ext>
            </a:extLst>
          </p:cNvPr>
          <p:cNvSpPr/>
          <p:nvPr/>
        </p:nvSpPr>
        <p:spPr>
          <a:xfrm>
            <a:off x="4539916" y="3722301"/>
            <a:ext cx="6504256" cy="683264"/>
          </a:xfrm>
          <a:prstGeom prst="rect">
            <a:avLst/>
          </a:prstGeom>
        </p:spPr>
        <p:txBody>
          <a:bodyPr wrap="square">
            <a:spAutoFit/>
          </a:bodyPr>
          <a:lstStyle/>
          <a:p>
            <a:pPr algn="just">
              <a:lnSpc>
                <a:spcPct val="120000"/>
              </a:lnSpc>
              <a:spcBef>
                <a:spcPts val="400"/>
              </a:spcBef>
              <a:spcAft>
                <a:spcPts val="400"/>
              </a:spcAft>
            </a:pPr>
            <a:r>
              <a:rPr lang="zh-CN" altLang="en-US" sz="1600" kern="100" dirty="0">
                <a:solidFill>
                  <a:schemeClr val="tx1">
                    <a:lumMod val="75000"/>
                    <a:lumOff val="25000"/>
                  </a:schemeClr>
                </a:solidFill>
                <a:cs typeface="+mn-ea"/>
                <a:sym typeface="+mn-lt"/>
              </a:rPr>
              <a:t>坚持向先进看齐，以先进典型为榜样，学习他们心系群众、恪尽职守、锐意进取、无私奉献的精神，进一步发挥好党员先进性作用。  　</a:t>
            </a:r>
          </a:p>
        </p:txBody>
      </p:sp>
      <p:sp>
        <p:nvSpPr>
          <p:cNvPr id="15" name="矩形 14">
            <a:extLst>
              <a:ext uri="{FF2B5EF4-FFF2-40B4-BE49-F238E27FC236}">
                <a16:creationId xmlns="" xmlns:a16="http://schemas.microsoft.com/office/drawing/2014/main" id="{31FD9017-8668-4984-AE4F-56CC94CF7185}"/>
              </a:ext>
            </a:extLst>
          </p:cNvPr>
          <p:cNvSpPr/>
          <p:nvPr/>
        </p:nvSpPr>
        <p:spPr>
          <a:xfrm>
            <a:off x="5502654" y="1964925"/>
            <a:ext cx="5620033" cy="978729"/>
          </a:xfrm>
          <a:prstGeom prst="rect">
            <a:avLst/>
          </a:prstGeom>
        </p:spPr>
        <p:txBody>
          <a:bodyPr wrap="square">
            <a:spAutoFit/>
          </a:bodyPr>
          <a:lstStyle/>
          <a:p>
            <a:pPr algn="just">
              <a:lnSpc>
                <a:spcPct val="120000"/>
              </a:lnSpc>
              <a:spcBef>
                <a:spcPts val="400"/>
              </a:spcBef>
              <a:spcAft>
                <a:spcPts val="400"/>
              </a:spcAft>
            </a:pPr>
            <a:r>
              <a:rPr lang="zh-CN" altLang="en-US" sz="1600" kern="100" dirty="0">
                <a:solidFill>
                  <a:schemeClr val="tx1">
                    <a:lumMod val="75000"/>
                    <a:lumOff val="25000"/>
                  </a:schemeClr>
                </a:solidFill>
                <a:cs typeface="+mn-ea"/>
                <a:sym typeface="+mn-lt"/>
              </a:rPr>
              <a:t>坚持践行“三严三实”，坚持身体力行、求真务实、言行一致的工作作风，脚踏实地，埋头苦干，实实在在地为人民群众办实事、办好事。同时要进一步深入实际。 </a:t>
            </a:r>
          </a:p>
        </p:txBody>
      </p:sp>
    </p:spTree>
    <p:extLst>
      <p:ext uri="{BB962C8B-B14F-4D97-AF65-F5344CB8AC3E}">
        <p14:creationId xmlns:p14="http://schemas.microsoft.com/office/powerpoint/2010/main" val="41813672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animBg="1"/>
      <p:bldP spid="9" grpId="0" animBg="1"/>
      <p:bldP spid="10" grpId="0" animBg="1"/>
      <p:bldP spid="11" grpId="0" animBg="1"/>
      <p:bldP spid="12" grpId="0" animBg="1"/>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任意多边形: 形状 127">
            <a:extLst>
              <a:ext uri="{FF2B5EF4-FFF2-40B4-BE49-F238E27FC236}">
                <a16:creationId xmlns="" xmlns:a16="http://schemas.microsoft.com/office/drawing/2014/main" id="{E81F9650-24F9-4BCA-B23F-72311D4108CA}"/>
              </a:ext>
            </a:extLst>
          </p:cNvPr>
          <p:cNvSpPr>
            <a:spLocks/>
          </p:cNvSpPr>
          <p:nvPr/>
        </p:nvSpPr>
        <p:spPr bwMode="auto">
          <a:xfrm>
            <a:off x="3554103" y="3885258"/>
            <a:ext cx="5021121" cy="1878636"/>
          </a:xfrm>
          <a:custGeom>
            <a:avLst/>
            <a:gdLst>
              <a:gd name="connsiteX0" fmla="*/ 2524884 w 5050001"/>
              <a:gd name="connsiteY0" fmla="*/ 0 h 1879370"/>
              <a:gd name="connsiteX1" fmla="*/ 5023082 w 5050001"/>
              <a:gd name="connsiteY1" fmla="*/ 1798303 h 1879370"/>
              <a:gd name="connsiteX2" fmla="*/ 5050001 w 5050001"/>
              <a:gd name="connsiteY2" fmla="*/ 1879370 h 1879370"/>
              <a:gd name="connsiteX3" fmla="*/ 0 w 5050001"/>
              <a:gd name="connsiteY3" fmla="*/ 1879370 h 1879370"/>
              <a:gd name="connsiteX4" fmla="*/ 24262 w 5050001"/>
              <a:gd name="connsiteY4" fmla="*/ 1805628 h 1879370"/>
              <a:gd name="connsiteX5" fmla="*/ 2524884 w 5050001"/>
              <a:gd name="connsiteY5" fmla="*/ 0 h 1879370"/>
              <a:gd name="connsiteX0" fmla="*/ 0 w 5141441"/>
              <a:gd name="connsiteY0" fmla="*/ 1879370 h 1970810"/>
              <a:gd name="connsiteX1" fmla="*/ 24262 w 5141441"/>
              <a:gd name="connsiteY1" fmla="*/ 1805628 h 1970810"/>
              <a:gd name="connsiteX2" fmla="*/ 2524884 w 5141441"/>
              <a:gd name="connsiteY2" fmla="*/ 0 h 1970810"/>
              <a:gd name="connsiteX3" fmla="*/ 5023082 w 5141441"/>
              <a:gd name="connsiteY3" fmla="*/ 1798303 h 1970810"/>
              <a:gd name="connsiteX4" fmla="*/ 5141441 w 5141441"/>
              <a:gd name="connsiteY4" fmla="*/ 1970810 h 1970810"/>
              <a:gd name="connsiteX0" fmla="*/ 0 w 5023082"/>
              <a:gd name="connsiteY0" fmla="*/ 1879370 h 1879370"/>
              <a:gd name="connsiteX1" fmla="*/ 24262 w 5023082"/>
              <a:gd name="connsiteY1" fmla="*/ 1805628 h 1879370"/>
              <a:gd name="connsiteX2" fmla="*/ 2524884 w 5023082"/>
              <a:gd name="connsiteY2" fmla="*/ 0 h 1879370"/>
              <a:gd name="connsiteX3" fmla="*/ 5023082 w 5023082"/>
              <a:gd name="connsiteY3" fmla="*/ 1798303 h 1879370"/>
            </a:gdLst>
            <a:ahLst/>
            <a:cxnLst>
              <a:cxn ang="0">
                <a:pos x="connsiteX0" y="connsiteY0"/>
              </a:cxn>
              <a:cxn ang="0">
                <a:pos x="connsiteX1" y="connsiteY1"/>
              </a:cxn>
              <a:cxn ang="0">
                <a:pos x="connsiteX2" y="connsiteY2"/>
              </a:cxn>
              <a:cxn ang="0">
                <a:pos x="connsiteX3" y="connsiteY3"/>
              </a:cxn>
            </a:cxnLst>
            <a:rect l="l" t="t" r="r" b="b"/>
            <a:pathLst>
              <a:path w="5023082" h="1879370">
                <a:moveTo>
                  <a:pt x="0" y="1879370"/>
                </a:moveTo>
                <a:lnTo>
                  <a:pt x="24262" y="1805628"/>
                </a:lnTo>
                <a:cubicBezTo>
                  <a:pt x="424775" y="746759"/>
                  <a:pt x="1393591" y="0"/>
                  <a:pt x="2524884" y="0"/>
                </a:cubicBezTo>
                <a:cubicBezTo>
                  <a:pt x="3654131" y="0"/>
                  <a:pt x="4620901" y="743411"/>
                  <a:pt x="5023082" y="1798303"/>
                </a:cubicBezTo>
              </a:path>
            </a:pathLst>
          </a:custGeom>
          <a:noFill/>
          <a:ln w="9525" cap="flat">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prstTxWarp prst="textNoShape">
              <a:avLst/>
            </a:prstTxWarp>
            <a:noAutofit/>
          </a:bodyPr>
          <a:lstStyle/>
          <a:p>
            <a:pPr defTabSz="914034" fontAlgn="base">
              <a:spcBef>
                <a:spcPct val="0"/>
              </a:spcBef>
              <a:spcAft>
                <a:spcPct val="0"/>
              </a:spcAft>
              <a:defRPr/>
            </a:pPr>
            <a:endParaRPr lang="zh-CN" altLang="en-US" sz="1799">
              <a:solidFill>
                <a:srgbClr val="3D3D3D"/>
              </a:solidFill>
              <a:cs typeface="+mn-ea"/>
              <a:sym typeface="+mn-lt"/>
            </a:endParaRPr>
          </a:p>
        </p:txBody>
      </p:sp>
      <p:sp>
        <p:nvSpPr>
          <p:cNvPr id="29" name="矩形 28">
            <a:extLst>
              <a:ext uri="{FF2B5EF4-FFF2-40B4-BE49-F238E27FC236}">
                <a16:creationId xmlns="" xmlns:a16="http://schemas.microsoft.com/office/drawing/2014/main" id="{54FD7393-8876-4419-B2BE-6B0AC82246BD}"/>
              </a:ext>
            </a:extLst>
          </p:cNvPr>
          <p:cNvSpPr/>
          <p:nvPr/>
        </p:nvSpPr>
        <p:spPr>
          <a:xfrm>
            <a:off x="1047330" y="4164219"/>
            <a:ext cx="2774177" cy="497957"/>
          </a:xfrm>
          <a:prstGeom prst="rect">
            <a:avLst/>
          </a:prstGeom>
        </p:spPr>
        <p:txBody>
          <a:bodyPr wrap="square">
            <a:spAutoFit/>
          </a:bodyPr>
          <a:lstStyle/>
          <a:p>
            <a:pPr algn="r">
              <a:lnSpc>
                <a:spcPct val="120000"/>
              </a:lnSpc>
            </a:pPr>
            <a:r>
              <a:rPr lang="zh-CN" altLang="en-US" sz="2400" dirty="0">
                <a:gradFill>
                  <a:gsLst>
                    <a:gs pos="0">
                      <a:schemeClr val="accent1">
                        <a:lumMod val="90000"/>
                        <a:lumOff val="10000"/>
                      </a:schemeClr>
                    </a:gs>
                    <a:gs pos="100000">
                      <a:schemeClr val="accent1"/>
                    </a:gs>
                  </a:gsLst>
                  <a:lin ang="5400000" scaled="1"/>
                </a:gradFill>
                <a:cs typeface="+mn-ea"/>
                <a:sym typeface="+mn-lt"/>
              </a:rPr>
              <a:t>注重培养年轻干部</a:t>
            </a:r>
          </a:p>
        </p:txBody>
      </p:sp>
      <p:sp>
        <p:nvSpPr>
          <p:cNvPr id="30" name="矩形 29">
            <a:extLst>
              <a:ext uri="{FF2B5EF4-FFF2-40B4-BE49-F238E27FC236}">
                <a16:creationId xmlns="" xmlns:a16="http://schemas.microsoft.com/office/drawing/2014/main" id="{40D68DA0-B8A4-44C6-84FE-78E495EF3011}"/>
              </a:ext>
            </a:extLst>
          </p:cNvPr>
          <p:cNvSpPr/>
          <p:nvPr/>
        </p:nvSpPr>
        <p:spPr>
          <a:xfrm>
            <a:off x="3960882" y="2469981"/>
            <a:ext cx="4197211" cy="497957"/>
          </a:xfrm>
          <a:prstGeom prst="rect">
            <a:avLst/>
          </a:prstGeom>
        </p:spPr>
        <p:txBody>
          <a:bodyPr wrap="square">
            <a:spAutoFit/>
          </a:bodyPr>
          <a:lstStyle/>
          <a:p>
            <a:pPr algn="ctr">
              <a:lnSpc>
                <a:spcPct val="120000"/>
              </a:lnSpc>
            </a:pPr>
            <a:r>
              <a:rPr lang="zh-CN" altLang="en-US" sz="2400" dirty="0">
                <a:gradFill>
                  <a:gsLst>
                    <a:gs pos="0">
                      <a:schemeClr val="accent1">
                        <a:lumMod val="90000"/>
                        <a:lumOff val="10000"/>
                      </a:schemeClr>
                    </a:gs>
                    <a:gs pos="100000">
                      <a:schemeClr val="accent1"/>
                    </a:gs>
                  </a:gsLst>
                  <a:lin ang="5400000" scaled="1"/>
                </a:gradFill>
                <a:cs typeface="+mn-ea"/>
                <a:sym typeface="+mn-lt"/>
              </a:rPr>
              <a:t>实施“五个一批”人才工程</a:t>
            </a:r>
          </a:p>
        </p:txBody>
      </p:sp>
      <p:sp>
        <p:nvSpPr>
          <p:cNvPr id="31" name="矩形 30">
            <a:extLst>
              <a:ext uri="{FF2B5EF4-FFF2-40B4-BE49-F238E27FC236}">
                <a16:creationId xmlns="" xmlns:a16="http://schemas.microsoft.com/office/drawing/2014/main" id="{81CE9866-9DE6-462D-A7AF-D38BC09AA4BA}"/>
              </a:ext>
            </a:extLst>
          </p:cNvPr>
          <p:cNvSpPr/>
          <p:nvPr/>
        </p:nvSpPr>
        <p:spPr>
          <a:xfrm>
            <a:off x="8655979" y="4164219"/>
            <a:ext cx="2940531" cy="497957"/>
          </a:xfrm>
          <a:prstGeom prst="rect">
            <a:avLst/>
          </a:prstGeom>
        </p:spPr>
        <p:txBody>
          <a:bodyPr wrap="square">
            <a:spAutoFit/>
          </a:bodyPr>
          <a:lstStyle/>
          <a:p>
            <a:pPr>
              <a:lnSpc>
                <a:spcPct val="120000"/>
              </a:lnSpc>
            </a:pPr>
            <a:r>
              <a:rPr lang="zh-CN" altLang="en-US" sz="2400" dirty="0">
                <a:gradFill>
                  <a:gsLst>
                    <a:gs pos="0">
                      <a:schemeClr val="accent1">
                        <a:lumMod val="90000"/>
                        <a:lumOff val="10000"/>
                      </a:schemeClr>
                    </a:gs>
                    <a:gs pos="100000">
                      <a:schemeClr val="accent1"/>
                    </a:gs>
                  </a:gsLst>
                  <a:lin ang="5400000" scaled="1"/>
                </a:gradFill>
                <a:cs typeface="+mn-ea"/>
                <a:sym typeface="+mn-lt"/>
              </a:rPr>
              <a:t>加强宣传队伍培训</a:t>
            </a:r>
          </a:p>
        </p:txBody>
      </p:sp>
      <p:sp>
        <p:nvSpPr>
          <p:cNvPr id="32" name="Oval 5">
            <a:extLst>
              <a:ext uri="{FF2B5EF4-FFF2-40B4-BE49-F238E27FC236}">
                <a16:creationId xmlns="" xmlns:a16="http://schemas.microsoft.com/office/drawing/2014/main" id="{EA451E9E-4D2F-4924-9A4B-4EADA706C57B}"/>
              </a:ext>
            </a:extLst>
          </p:cNvPr>
          <p:cNvSpPr>
            <a:spLocks noChangeArrowheads="1"/>
          </p:cNvSpPr>
          <p:nvPr/>
        </p:nvSpPr>
        <p:spPr bwMode="auto">
          <a:xfrm>
            <a:off x="4622799" y="5278811"/>
            <a:ext cx="2946402" cy="758270"/>
          </a:xfrm>
          <a:prstGeom prst="ellipse">
            <a:avLst/>
          </a:prstGeom>
          <a:solidFill>
            <a:schemeClr val="bg1">
              <a:lumMod val="75000"/>
              <a:alpha val="30000"/>
            </a:schemeClr>
          </a:solidFill>
          <a:ln>
            <a:noFill/>
          </a:ln>
        </p:spPr>
        <p:txBody>
          <a:bodyPr vert="horz" wrap="square" lIns="91404" tIns="45702" rIns="91404" bIns="45702" numCol="1" anchor="t" anchorCtr="0" compatLnSpc="1">
            <a:prstTxWarp prst="textNoShape">
              <a:avLst/>
            </a:prstTxWarp>
          </a:bodyPr>
          <a:lstStyle/>
          <a:p>
            <a:pPr defTabSz="914034" fontAlgn="base">
              <a:spcBef>
                <a:spcPct val="0"/>
              </a:spcBef>
              <a:spcAft>
                <a:spcPct val="0"/>
              </a:spcAft>
              <a:defRPr/>
            </a:pPr>
            <a:endParaRPr lang="zh-CN" altLang="en-US" sz="1799">
              <a:solidFill>
                <a:srgbClr val="3D3D3D"/>
              </a:solidFill>
              <a:cs typeface="+mn-ea"/>
              <a:sym typeface="+mn-lt"/>
            </a:endParaRPr>
          </a:p>
        </p:txBody>
      </p:sp>
      <p:sp>
        <p:nvSpPr>
          <p:cNvPr id="33" name="Oval 6">
            <a:extLst>
              <a:ext uri="{FF2B5EF4-FFF2-40B4-BE49-F238E27FC236}">
                <a16:creationId xmlns="" xmlns:a16="http://schemas.microsoft.com/office/drawing/2014/main" id="{53BBA6F3-B96B-482F-A3B5-F119211A0B35}"/>
              </a:ext>
            </a:extLst>
          </p:cNvPr>
          <p:cNvSpPr>
            <a:spLocks noChangeArrowheads="1"/>
          </p:cNvSpPr>
          <p:nvPr/>
        </p:nvSpPr>
        <p:spPr bwMode="auto">
          <a:xfrm>
            <a:off x="5094517" y="5387461"/>
            <a:ext cx="2083720" cy="478906"/>
          </a:xfrm>
          <a:prstGeom prst="ellipse">
            <a:avLst/>
          </a:prstGeom>
          <a:solidFill>
            <a:schemeClr val="bg1">
              <a:lumMod val="75000"/>
              <a:alpha val="30000"/>
            </a:schemeClr>
          </a:solidFill>
          <a:ln>
            <a:noFill/>
          </a:ln>
        </p:spPr>
        <p:txBody>
          <a:bodyPr vert="horz" wrap="square" lIns="91404" tIns="45702" rIns="91404" bIns="45702" numCol="1" anchor="t" anchorCtr="0" compatLnSpc="1">
            <a:prstTxWarp prst="textNoShape">
              <a:avLst/>
            </a:prstTxWarp>
          </a:bodyPr>
          <a:lstStyle/>
          <a:p>
            <a:pPr defTabSz="914034" fontAlgn="base">
              <a:spcBef>
                <a:spcPct val="0"/>
              </a:spcBef>
              <a:spcAft>
                <a:spcPct val="0"/>
              </a:spcAft>
              <a:defRPr/>
            </a:pPr>
            <a:endParaRPr lang="zh-CN" altLang="en-US" sz="1799">
              <a:solidFill>
                <a:srgbClr val="3D3D3D"/>
              </a:solidFill>
              <a:cs typeface="+mn-ea"/>
              <a:sym typeface="+mn-lt"/>
            </a:endParaRPr>
          </a:p>
        </p:txBody>
      </p:sp>
      <p:sp>
        <p:nvSpPr>
          <p:cNvPr id="35" name="Oval 6">
            <a:extLst>
              <a:ext uri="{FF2B5EF4-FFF2-40B4-BE49-F238E27FC236}">
                <a16:creationId xmlns="" xmlns:a16="http://schemas.microsoft.com/office/drawing/2014/main" id="{F5E7B6F2-AB59-4755-86DC-F35E6149114C}"/>
              </a:ext>
            </a:extLst>
          </p:cNvPr>
          <p:cNvSpPr>
            <a:spLocks noChangeArrowheads="1"/>
          </p:cNvSpPr>
          <p:nvPr/>
        </p:nvSpPr>
        <p:spPr bwMode="auto">
          <a:xfrm>
            <a:off x="3767206" y="4658583"/>
            <a:ext cx="486174" cy="49034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1</a:t>
            </a:r>
            <a:endParaRPr lang="zh-CN" altLang="en-US" sz="2000">
              <a:ln w="19050">
                <a:noFill/>
              </a:ln>
              <a:gradFill>
                <a:gsLst>
                  <a:gs pos="100000">
                    <a:srgbClr val="E9BE61"/>
                  </a:gs>
                  <a:gs pos="49000">
                    <a:srgbClr val="FEEFAC"/>
                  </a:gs>
                </a:gsLst>
                <a:lin ang="5400000" scaled="0"/>
              </a:gradFill>
              <a:cs typeface="+mn-ea"/>
              <a:sym typeface="+mn-lt"/>
            </a:endParaRPr>
          </a:p>
        </p:txBody>
      </p:sp>
      <p:sp>
        <p:nvSpPr>
          <p:cNvPr id="36" name="Oval 7">
            <a:extLst>
              <a:ext uri="{FF2B5EF4-FFF2-40B4-BE49-F238E27FC236}">
                <a16:creationId xmlns="" xmlns:a16="http://schemas.microsoft.com/office/drawing/2014/main" id="{3676FEAA-2508-4B6A-BCE3-F39333C77957}"/>
              </a:ext>
            </a:extLst>
          </p:cNvPr>
          <p:cNvSpPr>
            <a:spLocks noChangeArrowheads="1"/>
          </p:cNvSpPr>
          <p:nvPr/>
        </p:nvSpPr>
        <p:spPr bwMode="auto">
          <a:xfrm>
            <a:off x="5858160" y="3619580"/>
            <a:ext cx="486174" cy="49034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2</a:t>
            </a: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37" name="Oval 8">
            <a:extLst>
              <a:ext uri="{FF2B5EF4-FFF2-40B4-BE49-F238E27FC236}">
                <a16:creationId xmlns="" xmlns:a16="http://schemas.microsoft.com/office/drawing/2014/main" id="{2CB9B1FC-7DF9-4D4B-98EA-727F3B9D528C}"/>
              </a:ext>
            </a:extLst>
          </p:cNvPr>
          <p:cNvSpPr>
            <a:spLocks noChangeArrowheads="1"/>
          </p:cNvSpPr>
          <p:nvPr/>
        </p:nvSpPr>
        <p:spPr bwMode="auto">
          <a:xfrm>
            <a:off x="7980461" y="4658583"/>
            <a:ext cx="486174" cy="490346"/>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ln w="19050">
                  <a:noFill/>
                </a:ln>
                <a:gradFill>
                  <a:gsLst>
                    <a:gs pos="100000">
                      <a:srgbClr val="E9BE61"/>
                    </a:gs>
                    <a:gs pos="49000">
                      <a:srgbClr val="FEEFAC"/>
                    </a:gs>
                  </a:gsLst>
                  <a:lin ang="5400000" scaled="0"/>
                </a:gradFill>
                <a:cs typeface="+mn-ea"/>
                <a:sym typeface="+mn-lt"/>
              </a:rPr>
              <a:t>4</a:t>
            </a:r>
            <a:endParaRPr lang="zh-CN" altLang="en-US" sz="2000">
              <a:ln w="19050">
                <a:noFill/>
              </a:ln>
              <a:gradFill>
                <a:gsLst>
                  <a:gs pos="100000">
                    <a:srgbClr val="E9BE61"/>
                  </a:gs>
                  <a:gs pos="49000">
                    <a:srgbClr val="FEEFAC"/>
                  </a:gs>
                </a:gsLst>
                <a:lin ang="5400000" scaled="0"/>
              </a:gradFill>
              <a:cs typeface="+mn-ea"/>
              <a:sym typeface="+mn-lt"/>
            </a:endParaRPr>
          </a:p>
        </p:txBody>
      </p:sp>
      <p:sp>
        <p:nvSpPr>
          <p:cNvPr id="6" name="矩形 5">
            <a:extLst>
              <a:ext uri="{FF2B5EF4-FFF2-40B4-BE49-F238E27FC236}">
                <a16:creationId xmlns="" xmlns:a16="http://schemas.microsoft.com/office/drawing/2014/main" id="{57715300-F250-4FC9-AA2D-73E1A7C97DDC}"/>
              </a:ext>
            </a:extLst>
          </p:cNvPr>
          <p:cNvSpPr/>
          <p:nvPr/>
        </p:nvSpPr>
        <p:spPr>
          <a:xfrm>
            <a:off x="775899" y="4564173"/>
            <a:ext cx="2940531" cy="867930"/>
          </a:xfrm>
          <a:prstGeom prst="rect">
            <a:avLst/>
          </a:prstGeom>
        </p:spPr>
        <p:txBody>
          <a:bodyPr wrap="square">
            <a:spAutoFit/>
          </a:bodyPr>
          <a:lstStyle/>
          <a:p>
            <a:pPr algn="just">
              <a:lnSpc>
                <a:spcPct val="120000"/>
              </a:lnSpc>
              <a:spcBef>
                <a:spcPts val="400"/>
              </a:spcBef>
              <a:spcAft>
                <a:spcPts val="400"/>
              </a:spcAft>
            </a:pPr>
            <a:r>
              <a:rPr lang="zh-CN" altLang="zh-CN" sz="1400">
                <a:solidFill>
                  <a:srgbClr val="3D3D3D"/>
                </a:solidFill>
                <a:cs typeface="+mn-ea"/>
                <a:sym typeface="+mn-lt"/>
              </a:rPr>
              <a:t>把具有较高政治水平和政治觉悟，较好业务能力和组织能力，较强事业心和责任感的同志选进领导班子；</a:t>
            </a:r>
            <a:endParaRPr lang="en-US" altLang="zh-CN" sz="1400">
              <a:solidFill>
                <a:srgbClr val="3D3D3D"/>
              </a:solidFill>
              <a:cs typeface="+mn-ea"/>
              <a:sym typeface="+mn-lt"/>
            </a:endParaRPr>
          </a:p>
        </p:txBody>
      </p:sp>
      <p:sp>
        <p:nvSpPr>
          <p:cNvPr id="126" name="矩形 125">
            <a:extLst>
              <a:ext uri="{FF2B5EF4-FFF2-40B4-BE49-F238E27FC236}">
                <a16:creationId xmlns="" xmlns:a16="http://schemas.microsoft.com/office/drawing/2014/main" id="{15BF714C-16E3-4C1E-B556-F3A7FD278BE2}"/>
              </a:ext>
            </a:extLst>
          </p:cNvPr>
          <p:cNvSpPr/>
          <p:nvPr/>
        </p:nvSpPr>
        <p:spPr>
          <a:xfrm>
            <a:off x="3069629" y="2977572"/>
            <a:ext cx="5979715" cy="609398"/>
          </a:xfrm>
          <a:prstGeom prst="rect">
            <a:avLst/>
          </a:prstGeom>
        </p:spPr>
        <p:txBody>
          <a:bodyPr wrap="square">
            <a:spAutoFit/>
          </a:bodyPr>
          <a:lstStyle/>
          <a:p>
            <a:pPr algn="ctr">
              <a:lnSpc>
                <a:spcPct val="120000"/>
              </a:lnSpc>
              <a:spcBef>
                <a:spcPts val="400"/>
              </a:spcBef>
              <a:spcAft>
                <a:spcPts val="400"/>
              </a:spcAft>
            </a:pPr>
            <a:r>
              <a:rPr lang="zh-CN" altLang="en-US" sz="1400" dirty="0">
                <a:solidFill>
                  <a:srgbClr val="3D3D3D"/>
                </a:solidFill>
                <a:cs typeface="+mn-ea"/>
                <a:sym typeface="+mn-lt"/>
              </a:rPr>
              <a:t>抓紧实施理论、文艺、新闻、出版和文化经营管理“五个一批”人才工程，特别注重培养熟悉意识形态工作，懂经营、善管理的复合型人才；</a:t>
            </a:r>
          </a:p>
        </p:txBody>
      </p:sp>
      <p:sp>
        <p:nvSpPr>
          <p:cNvPr id="127" name="矩形 126">
            <a:extLst>
              <a:ext uri="{FF2B5EF4-FFF2-40B4-BE49-F238E27FC236}">
                <a16:creationId xmlns="" xmlns:a16="http://schemas.microsoft.com/office/drawing/2014/main" id="{CAB4485F-14D1-43B8-BA26-E37779BC6208}"/>
              </a:ext>
            </a:extLst>
          </p:cNvPr>
          <p:cNvSpPr/>
          <p:nvPr/>
        </p:nvSpPr>
        <p:spPr>
          <a:xfrm>
            <a:off x="8674868" y="4564173"/>
            <a:ext cx="2940531" cy="1126462"/>
          </a:xfrm>
          <a:prstGeom prst="rect">
            <a:avLst/>
          </a:prstGeom>
        </p:spPr>
        <p:txBody>
          <a:bodyPr wrap="square">
            <a:spAutoFit/>
          </a:bodyPr>
          <a:lstStyle/>
          <a:p>
            <a:pPr algn="just">
              <a:lnSpc>
                <a:spcPct val="120000"/>
              </a:lnSpc>
              <a:spcBef>
                <a:spcPts val="400"/>
              </a:spcBef>
              <a:spcAft>
                <a:spcPts val="400"/>
              </a:spcAft>
            </a:pPr>
            <a:r>
              <a:rPr lang="zh-CN" altLang="en-US" sz="1400" dirty="0">
                <a:solidFill>
                  <a:srgbClr val="3D3D3D"/>
                </a:solidFill>
                <a:cs typeface="+mn-ea"/>
                <a:sym typeface="+mn-lt"/>
              </a:rPr>
              <a:t>采取定期培训、交流学习、走出去、请过来等多种方式，努力提高宣传思想干部政治觉悟、业务能力和综合素质</a:t>
            </a:r>
            <a:endParaRPr lang="en-US" altLang="zh-CN" sz="1400" dirty="0">
              <a:solidFill>
                <a:srgbClr val="3D3D3D"/>
              </a:solidFill>
              <a:cs typeface="+mn-ea"/>
              <a:sym typeface="+mn-lt"/>
            </a:endParaRPr>
          </a:p>
        </p:txBody>
      </p:sp>
      <p:sp>
        <p:nvSpPr>
          <p:cNvPr id="133" name="矩形: 圆角 132">
            <a:extLst>
              <a:ext uri="{FF2B5EF4-FFF2-40B4-BE49-F238E27FC236}">
                <a16:creationId xmlns="" xmlns:a16="http://schemas.microsoft.com/office/drawing/2014/main" id="{E6D50CBB-BF64-4C99-8A22-296910A10CFD}"/>
              </a:ext>
            </a:extLst>
          </p:cNvPr>
          <p:cNvSpPr/>
          <p:nvPr/>
        </p:nvSpPr>
        <p:spPr bwMode="auto">
          <a:xfrm>
            <a:off x="1628942" y="1454685"/>
            <a:ext cx="3572323"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zh-CN" altLang="en-US" sz="2400" dirty="0">
                <a:ln w="19050">
                  <a:noFill/>
                </a:ln>
                <a:gradFill>
                  <a:gsLst>
                    <a:gs pos="100000">
                      <a:srgbClr val="E9BE61"/>
                    </a:gs>
                    <a:gs pos="49000">
                      <a:srgbClr val="FEEFAC"/>
                    </a:gs>
                  </a:gsLst>
                  <a:lin ang="5400000" scaled="0"/>
                </a:gradFill>
                <a:cs typeface="+mn-ea"/>
                <a:sym typeface="+mn-lt"/>
              </a:rPr>
              <a:t>习近平总书记强调</a:t>
            </a:r>
          </a:p>
        </p:txBody>
      </p:sp>
      <p:sp>
        <p:nvSpPr>
          <p:cNvPr id="134" name="椭圆 133">
            <a:extLst>
              <a:ext uri="{FF2B5EF4-FFF2-40B4-BE49-F238E27FC236}">
                <a16:creationId xmlns="" xmlns:a16="http://schemas.microsoft.com/office/drawing/2014/main" id="{79E3485D-78A2-4027-81EE-7C08F8892282}"/>
              </a:ext>
            </a:extLst>
          </p:cNvPr>
          <p:cNvSpPr/>
          <p:nvPr/>
        </p:nvSpPr>
        <p:spPr bwMode="auto">
          <a:xfrm>
            <a:off x="1203215" y="1341899"/>
            <a:ext cx="749946" cy="749944"/>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sp>
        <p:nvSpPr>
          <p:cNvPr id="135" name="KSO_Shape">
            <a:extLst>
              <a:ext uri="{FF2B5EF4-FFF2-40B4-BE49-F238E27FC236}">
                <a16:creationId xmlns="" xmlns:a16="http://schemas.microsoft.com/office/drawing/2014/main" id="{8F7EADE1-4478-4ECB-AB72-9026FB7605F8}"/>
              </a:ext>
            </a:extLst>
          </p:cNvPr>
          <p:cNvSpPr>
            <a:spLocks/>
          </p:cNvSpPr>
          <p:nvPr/>
        </p:nvSpPr>
        <p:spPr bwMode="auto">
          <a:xfrm>
            <a:off x="1376683" y="1472128"/>
            <a:ext cx="403010" cy="48948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137" name="矩形 136">
            <a:extLst>
              <a:ext uri="{FF2B5EF4-FFF2-40B4-BE49-F238E27FC236}">
                <a16:creationId xmlns="" xmlns:a16="http://schemas.microsoft.com/office/drawing/2014/main" id="{AE1398BB-5EB0-486E-AF94-91B6D885D09A}"/>
              </a:ext>
            </a:extLst>
          </p:cNvPr>
          <p:cNvSpPr/>
          <p:nvPr/>
        </p:nvSpPr>
        <p:spPr>
          <a:xfrm>
            <a:off x="0" y="6654800"/>
            <a:ext cx="12192000" cy="203200"/>
          </a:xfrm>
          <a:prstGeom prst="rect">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a:p>
            <a:pPr algn="ctr"/>
            <a:endParaRPr lang="en-US" altLang="zh-CN" sz="2400" dirty="0">
              <a:ln w="19050">
                <a:noFill/>
              </a:ln>
              <a:gradFill>
                <a:gsLst>
                  <a:gs pos="100000">
                    <a:srgbClr val="E9BE61"/>
                  </a:gs>
                  <a:gs pos="49000">
                    <a:srgbClr val="FEEFAC"/>
                  </a:gs>
                </a:gsLst>
                <a:lin ang="5400000" scaled="0"/>
              </a:gradFill>
              <a:cs typeface="+mn-ea"/>
              <a:sym typeface="+mn-lt"/>
            </a:endParaRPr>
          </a:p>
          <a:p>
            <a:pPr algn="ctr"/>
            <a:endParaRPr lang="en-US" altLang="zh-CN" sz="3200" dirty="0">
              <a:ln w="19050">
                <a:noFill/>
              </a:ln>
              <a:gradFill>
                <a:gsLst>
                  <a:gs pos="100000">
                    <a:srgbClr val="E9BE61"/>
                  </a:gs>
                  <a:gs pos="49000">
                    <a:srgbClr val="FEEFAC"/>
                  </a:gs>
                </a:gsLst>
                <a:lin ang="5400000" scaled="0"/>
              </a:gradFill>
              <a:cs typeface="+mn-ea"/>
              <a:sym typeface="+mn-lt"/>
            </a:endParaRPr>
          </a:p>
        </p:txBody>
      </p:sp>
      <p:pic>
        <p:nvPicPr>
          <p:cNvPr id="138" name="图片 137" descr="卡通人物&#10;&#10;低可信度描述已自动生成">
            <a:extLst>
              <a:ext uri="{FF2B5EF4-FFF2-40B4-BE49-F238E27FC236}">
                <a16:creationId xmlns="" xmlns:a16="http://schemas.microsoft.com/office/drawing/2014/main" id="{DC6580AA-E2CF-46D4-B7D4-C23514FA98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3223" y="4767305"/>
            <a:ext cx="1056250" cy="940044"/>
          </a:xfrm>
          <a:prstGeom prst="rect">
            <a:avLst/>
          </a:prstGeom>
        </p:spPr>
      </p:pic>
      <p:sp>
        <p:nvSpPr>
          <p:cNvPr id="23" name="矩形 22">
            <a:extLst>
              <a:ext uri="{FF2B5EF4-FFF2-40B4-BE49-F238E27FC236}">
                <a16:creationId xmlns="" xmlns:a16="http://schemas.microsoft.com/office/drawing/2014/main" id="{7B6D8721-4EBB-430B-A5E1-8E34A2AAAB82}"/>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24" name="文本框 23">
            <a:extLst>
              <a:ext uri="{FF2B5EF4-FFF2-40B4-BE49-F238E27FC236}">
                <a16:creationId xmlns="" xmlns:a16="http://schemas.microsoft.com/office/drawing/2014/main" id="{77FD381C-EDF2-410D-B5E2-E6AD542D47CF}"/>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努力方向和改进措施</a:t>
            </a:r>
          </a:p>
        </p:txBody>
      </p:sp>
      <p:sp>
        <p:nvSpPr>
          <p:cNvPr id="25" name="Freeform 5">
            <a:extLst>
              <a:ext uri="{FF2B5EF4-FFF2-40B4-BE49-F238E27FC236}">
                <a16:creationId xmlns="" xmlns:a16="http://schemas.microsoft.com/office/drawing/2014/main" id="{6E8210B0-A358-4CA9-B39E-E21DB81933F9}"/>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26" name="直接连接符 25">
            <a:extLst>
              <a:ext uri="{FF2B5EF4-FFF2-40B4-BE49-F238E27FC236}">
                <a16:creationId xmlns="" xmlns:a16="http://schemas.microsoft.com/office/drawing/2014/main" id="{B24CC177-7704-489B-8683-0D40845E0D6B}"/>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69626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500" fill="hold"/>
                                        <p:tgtEl>
                                          <p:spTgt spid="128"/>
                                        </p:tgtEl>
                                        <p:attrNameLst>
                                          <p:attrName>ppt_x</p:attrName>
                                        </p:attrNameLst>
                                      </p:cBhvr>
                                      <p:tavLst>
                                        <p:tav tm="0">
                                          <p:val>
                                            <p:strVal val="#ppt_x"/>
                                          </p:val>
                                        </p:tav>
                                        <p:tav tm="100000">
                                          <p:val>
                                            <p:strVal val="#ppt_x"/>
                                          </p:val>
                                        </p:tav>
                                      </p:tavLst>
                                    </p:anim>
                                    <p:anim calcmode="lin" valueType="num">
                                      <p:cBhvr additive="base">
                                        <p:cTn id="16" dur="5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6"/>
                                        </p:tgtEl>
                                        <p:attrNameLst>
                                          <p:attrName>style.visibility</p:attrName>
                                        </p:attrNameLst>
                                      </p:cBhvr>
                                      <p:to>
                                        <p:strVal val="visible"/>
                                      </p:to>
                                    </p:set>
                                    <p:anim calcmode="lin" valueType="num">
                                      <p:cBhvr additive="base">
                                        <p:cTn id="39" dur="500" fill="hold"/>
                                        <p:tgtEl>
                                          <p:spTgt spid="126"/>
                                        </p:tgtEl>
                                        <p:attrNameLst>
                                          <p:attrName>ppt_x</p:attrName>
                                        </p:attrNameLst>
                                      </p:cBhvr>
                                      <p:tavLst>
                                        <p:tav tm="0">
                                          <p:val>
                                            <p:strVal val="#ppt_x"/>
                                          </p:val>
                                        </p:tav>
                                        <p:tav tm="100000">
                                          <p:val>
                                            <p:strVal val="#ppt_x"/>
                                          </p:val>
                                        </p:tav>
                                      </p:tavLst>
                                    </p:anim>
                                    <p:anim calcmode="lin" valueType="num">
                                      <p:cBhvr additive="base">
                                        <p:cTn id="40" dur="500" fill="hold"/>
                                        <p:tgtEl>
                                          <p:spTgt spid="1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500" fill="hold"/>
                                        <p:tgtEl>
                                          <p:spTgt spid="127"/>
                                        </p:tgtEl>
                                        <p:attrNameLst>
                                          <p:attrName>ppt_x</p:attrName>
                                        </p:attrNameLst>
                                      </p:cBhvr>
                                      <p:tavLst>
                                        <p:tav tm="0">
                                          <p:val>
                                            <p:strVal val="#ppt_x"/>
                                          </p:val>
                                        </p:tav>
                                        <p:tav tm="100000">
                                          <p:val>
                                            <p:strVal val="#ppt_x"/>
                                          </p:val>
                                        </p:tav>
                                      </p:tavLst>
                                    </p:anim>
                                    <p:anim calcmode="lin" valueType="num">
                                      <p:cBhvr additive="base">
                                        <p:cTn id="52" dur="5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
                                        </p:tgtEl>
                                        <p:attrNameLst>
                                          <p:attrName>style.visibility</p:attrName>
                                        </p:attrNameLst>
                                      </p:cBhvr>
                                      <p:to>
                                        <p:strVal val="visible"/>
                                      </p:to>
                                    </p:set>
                                    <p:anim calcmode="lin" valueType="num">
                                      <p:cBhvr additive="base">
                                        <p:cTn id="55" dur="500" fill="hold"/>
                                        <p:tgtEl>
                                          <p:spTgt spid="133"/>
                                        </p:tgtEl>
                                        <p:attrNameLst>
                                          <p:attrName>ppt_x</p:attrName>
                                        </p:attrNameLst>
                                      </p:cBhvr>
                                      <p:tavLst>
                                        <p:tav tm="0">
                                          <p:val>
                                            <p:strVal val="#ppt_x"/>
                                          </p:val>
                                        </p:tav>
                                        <p:tav tm="100000">
                                          <p:val>
                                            <p:strVal val="#ppt_x"/>
                                          </p:val>
                                        </p:tav>
                                      </p:tavLst>
                                    </p:anim>
                                    <p:anim calcmode="lin" valueType="num">
                                      <p:cBhvr additive="base">
                                        <p:cTn id="56" dur="500" fill="hold"/>
                                        <p:tgtEl>
                                          <p:spTgt spid="13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4"/>
                                        </p:tgtEl>
                                        <p:attrNameLst>
                                          <p:attrName>style.visibility</p:attrName>
                                        </p:attrNameLst>
                                      </p:cBhvr>
                                      <p:to>
                                        <p:strVal val="visible"/>
                                      </p:to>
                                    </p:set>
                                    <p:anim calcmode="lin" valueType="num">
                                      <p:cBhvr additive="base">
                                        <p:cTn id="59" dur="500" fill="hold"/>
                                        <p:tgtEl>
                                          <p:spTgt spid="134"/>
                                        </p:tgtEl>
                                        <p:attrNameLst>
                                          <p:attrName>ppt_x</p:attrName>
                                        </p:attrNameLst>
                                      </p:cBhvr>
                                      <p:tavLst>
                                        <p:tav tm="0">
                                          <p:val>
                                            <p:strVal val="#ppt_x"/>
                                          </p:val>
                                        </p:tav>
                                        <p:tav tm="100000">
                                          <p:val>
                                            <p:strVal val="#ppt_x"/>
                                          </p:val>
                                        </p:tav>
                                      </p:tavLst>
                                    </p:anim>
                                    <p:anim calcmode="lin" valueType="num">
                                      <p:cBhvr additive="base">
                                        <p:cTn id="60" dur="500" fill="hold"/>
                                        <p:tgtEl>
                                          <p:spTgt spid="13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 calcmode="lin" valueType="num">
                                      <p:cBhvr additive="base">
                                        <p:cTn id="63" dur="500" fill="hold"/>
                                        <p:tgtEl>
                                          <p:spTgt spid="135"/>
                                        </p:tgtEl>
                                        <p:attrNameLst>
                                          <p:attrName>ppt_x</p:attrName>
                                        </p:attrNameLst>
                                      </p:cBhvr>
                                      <p:tavLst>
                                        <p:tav tm="0">
                                          <p:val>
                                            <p:strVal val="#ppt_x"/>
                                          </p:val>
                                        </p:tav>
                                        <p:tav tm="100000">
                                          <p:val>
                                            <p:strVal val="#ppt_x"/>
                                          </p:val>
                                        </p:tav>
                                      </p:tavLst>
                                    </p:anim>
                                    <p:anim calcmode="lin" valueType="num">
                                      <p:cBhvr additive="base">
                                        <p:cTn id="64" dur="500" fill="hold"/>
                                        <p:tgtEl>
                                          <p:spTgt spid="13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7"/>
                                        </p:tgtEl>
                                        <p:attrNameLst>
                                          <p:attrName>style.visibility</p:attrName>
                                        </p:attrNameLst>
                                      </p:cBhvr>
                                      <p:to>
                                        <p:strVal val="visible"/>
                                      </p:to>
                                    </p:set>
                                    <p:anim calcmode="lin" valueType="num">
                                      <p:cBhvr additive="base">
                                        <p:cTn id="67" dur="500" fill="hold"/>
                                        <p:tgtEl>
                                          <p:spTgt spid="137"/>
                                        </p:tgtEl>
                                        <p:attrNameLst>
                                          <p:attrName>ppt_x</p:attrName>
                                        </p:attrNameLst>
                                      </p:cBhvr>
                                      <p:tavLst>
                                        <p:tav tm="0">
                                          <p:val>
                                            <p:strVal val="#ppt_x"/>
                                          </p:val>
                                        </p:tav>
                                        <p:tav tm="100000">
                                          <p:val>
                                            <p:strVal val="#ppt_x"/>
                                          </p:val>
                                        </p:tav>
                                      </p:tavLst>
                                    </p:anim>
                                    <p:anim calcmode="lin" valueType="num">
                                      <p:cBhvr additive="base">
                                        <p:cTn id="68" dur="500" fill="hold"/>
                                        <p:tgtEl>
                                          <p:spTgt spid="137"/>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38"/>
                                        </p:tgtEl>
                                        <p:attrNameLst>
                                          <p:attrName>style.visibility</p:attrName>
                                        </p:attrNameLst>
                                      </p:cBhvr>
                                      <p:to>
                                        <p:strVal val="visible"/>
                                      </p:to>
                                    </p:set>
                                    <p:anim calcmode="lin" valueType="num">
                                      <p:cBhvr additive="base">
                                        <p:cTn id="71" dur="500" fill="hold"/>
                                        <p:tgtEl>
                                          <p:spTgt spid="138"/>
                                        </p:tgtEl>
                                        <p:attrNameLst>
                                          <p:attrName>ppt_x</p:attrName>
                                        </p:attrNameLst>
                                      </p:cBhvr>
                                      <p:tavLst>
                                        <p:tav tm="0">
                                          <p:val>
                                            <p:strVal val="#ppt_x"/>
                                          </p:val>
                                        </p:tav>
                                        <p:tav tm="100000">
                                          <p:val>
                                            <p:strVal val="#ppt_x"/>
                                          </p:val>
                                        </p:tav>
                                      </p:tavLst>
                                    </p:anim>
                                    <p:anim calcmode="lin" valueType="num">
                                      <p:cBhvr additive="base">
                                        <p:cTn id="72" dur="500" fill="hold"/>
                                        <p:tgtEl>
                                          <p:spTgt spid="13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ppt_x"/>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ppt_x"/>
                                          </p:val>
                                        </p:tav>
                                        <p:tav tm="100000">
                                          <p:val>
                                            <p:strVal val="#ppt_x"/>
                                          </p:val>
                                        </p:tav>
                                      </p:tavLst>
                                    </p:anim>
                                    <p:anim calcmode="lin" valueType="num">
                                      <p:cBhvr additive="base">
                                        <p:cTn id="8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29" grpId="0"/>
      <p:bldP spid="30" grpId="0"/>
      <p:bldP spid="31" grpId="0"/>
      <p:bldP spid="32" grpId="0" animBg="1"/>
      <p:bldP spid="33" grpId="0" animBg="1"/>
      <p:bldP spid="35" grpId="0" animBg="1"/>
      <p:bldP spid="36" grpId="0" animBg="1"/>
      <p:bldP spid="37" grpId="0" animBg="1"/>
      <p:bldP spid="6" grpId="0"/>
      <p:bldP spid="126" grpId="0"/>
      <p:bldP spid="127" grpId="0"/>
      <p:bldP spid="133" grpId="0" animBg="1"/>
      <p:bldP spid="134" grpId="0" animBg="1"/>
      <p:bldP spid="135" grpId="0" animBg="1"/>
      <p:bldP spid="137" grpId="0" animBg="1"/>
      <p:bldP spid="23" grpId="0" animBg="1"/>
      <p:bldP spid="24" grpId="0"/>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7">
            <a:extLst>
              <a:ext uri="{FF2B5EF4-FFF2-40B4-BE49-F238E27FC236}">
                <a16:creationId xmlns="" xmlns:a16="http://schemas.microsoft.com/office/drawing/2014/main" id="{2FBDFDB2-6C44-4315-AB4B-63AF02693502}"/>
              </a:ext>
            </a:extLst>
          </p:cNvPr>
          <p:cNvSpPr>
            <a:spLocks/>
          </p:cNvSpPr>
          <p:nvPr/>
        </p:nvSpPr>
        <p:spPr bwMode="auto">
          <a:xfrm>
            <a:off x="3922760" y="4480047"/>
            <a:ext cx="825500" cy="374341"/>
          </a:xfrm>
          <a:prstGeom prst="leftArrow">
            <a:avLst/>
          </a:prstGeom>
          <a:gradFill>
            <a:gsLst>
              <a:gs pos="100000">
                <a:schemeClr val="bg1">
                  <a:lumMod val="95000"/>
                  <a:alpha val="0"/>
                </a:schemeClr>
              </a:gs>
              <a:gs pos="49000">
                <a:schemeClr val="bg1">
                  <a:lumMod val="85000"/>
                </a:schemeClr>
              </a:gs>
            </a:gsLst>
            <a:lin ang="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cs typeface="+mn-ea"/>
              <a:sym typeface="+mn-lt"/>
            </a:endParaRPr>
          </a:p>
        </p:txBody>
      </p:sp>
      <p:sp>
        <p:nvSpPr>
          <p:cNvPr id="6" name="Freeform 17">
            <a:extLst>
              <a:ext uri="{FF2B5EF4-FFF2-40B4-BE49-F238E27FC236}">
                <a16:creationId xmlns="" xmlns:a16="http://schemas.microsoft.com/office/drawing/2014/main" id="{28B93BC3-A884-47D5-9321-F750151A1E72}"/>
              </a:ext>
            </a:extLst>
          </p:cNvPr>
          <p:cNvSpPr>
            <a:spLocks/>
          </p:cNvSpPr>
          <p:nvPr/>
        </p:nvSpPr>
        <p:spPr bwMode="auto">
          <a:xfrm rot="2708466">
            <a:off x="4346574" y="3424346"/>
            <a:ext cx="825500" cy="374341"/>
          </a:xfrm>
          <a:prstGeom prst="leftArrow">
            <a:avLst/>
          </a:prstGeom>
          <a:gradFill>
            <a:gsLst>
              <a:gs pos="100000">
                <a:schemeClr val="bg1">
                  <a:lumMod val="95000"/>
                  <a:alpha val="0"/>
                </a:schemeClr>
              </a:gs>
              <a:gs pos="49000">
                <a:schemeClr val="bg1">
                  <a:lumMod val="85000"/>
                </a:schemeClr>
              </a:gs>
            </a:gsLst>
            <a:lin ang="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cs typeface="+mn-ea"/>
              <a:sym typeface="+mn-lt"/>
            </a:endParaRPr>
          </a:p>
        </p:txBody>
      </p:sp>
      <p:sp>
        <p:nvSpPr>
          <p:cNvPr id="7" name="Freeform 17">
            <a:extLst>
              <a:ext uri="{FF2B5EF4-FFF2-40B4-BE49-F238E27FC236}">
                <a16:creationId xmlns="" xmlns:a16="http://schemas.microsoft.com/office/drawing/2014/main" id="{EF280C4D-BF63-4C2C-BC3A-97397E2C2178}"/>
              </a:ext>
            </a:extLst>
          </p:cNvPr>
          <p:cNvSpPr>
            <a:spLocks/>
          </p:cNvSpPr>
          <p:nvPr/>
        </p:nvSpPr>
        <p:spPr bwMode="auto">
          <a:xfrm rot="18891534" flipH="1">
            <a:off x="6964893" y="3424344"/>
            <a:ext cx="825500" cy="374341"/>
          </a:xfrm>
          <a:prstGeom prst="leftArrow">
            <a:avLst/>
          </a:prstGeom>
          <a:gradFill>
            <a:gsLst>
              <a:gs pos="100000">
                <a:schemeClr val="bg1">
                  <a:lumMod val="95000"/>
                  <a:alpha val="0"/>
                </a:schemeClr>
              </a:gs>
              <a:gs pos="49000">
                <a:schemeClr val="bg1">
                  <a:lumMod val="85000"/>
                </a:schemeClr>
              </a:gs>
            </a:gsLst>
            <a:lin ang="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cs typeface="+mn-ea"/>
              <a:sym typeface="+mn-lt"/>
            </a:endParaRPr>
          </a:p>
        </p:txBody>
      </p:sp>
      <p:sp>
        <p:nvSpPr>
          <p:cNvPr id="8" name="Freeform 17">
            <a:extLst>
              <a:ext uri="{FF2B5EF4-FFF2-40B4-BE49-F238E27FC236}">
                <a16:creationId xmlns="" xmlns:a16="http://schemas.microsoft.com/office/drawing/2014/main" id="{9B348BE7-73AF-4A72-B331-9C668227A523}"/>
              </a:ext>
            </a:extLst>
          </p:cNvPr>
          <p:cNvSpPr>
            <a:spLocks/>
          </p:cNvSpPr>
          <p:nvPr/>
        </p:nvSpPr>
        <p:spPr bwMode="auto">
          <a:xfrm flipH="1">
            <a:off x="7344674" y="4480047"/>
            <a:ext cx="825500" cy="374341"/>
          </a:xfrm>
          <a:prstGeom prst="leftArrow">
            <a:avLst/>
          </a:prstGeom>
          <a:gradFill>
            <a:gsLst>
              <a:gs pos="100000">
                <a:schemeClr val="bg1">
                  <a:lumMod val="95000"/>
                  <a:alpha val="0"/>
                </a:schemeClr>
              </a:gs>
              <a:gs pos="49000">
                <a:schemeClr val="bg1">
                  <a:lumMod val="85000"/>
                </a:schemeClr>
              </a:gs>
            </a:gsLst>
            <a:lin ang="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cs typeface="+mn-ea"/>
              <a:sym typeface="+mn-lt"/>
            </a:endParaRPr>
          </a:p>
        </p:txBody>
      </p:sp>
      <p:sp>
        <p:nvSpPr>
          <p:cNvPr id="9" name="Freeform 17">
            <a:extLst>
              <a:ext uri="{FF2B5EF4-FFF2-40B4-BE49-F238E27FC236}">
                <a16:creationId xmlns="" xmlns:a16="http://schemas.microsoft.com/office/drawing/2014/main" id="{9A6B12A0-FF7D-42FA-8209-BB3AB98D84B6}"/>
              </a:ext>
            </a:extLst>
          </p:cNvPr>
          <p:cNvSpPr>
            <a:spLocks/>
          </p:cNvSpPr>
          <p:nvPr/>
        </p:nvSpPr>
        <p:spPr bwMode="auto">
          <a:xfrm rot="5400000">
            <a:off x="5655734" y="2990826"/>
            <a:ext cx="825500" cy="374341"/>
          </a:xfrm>
          <a:prstGeom prst="leftArrow">
            <a:avLst/>
          </a:prstGeom>
          <a:gradFill>
            <a:gsLst>
              <a:gs pos="100000">
                <a:schemeClr val="bg1">
                  <a:lumMod val="95000"/>
                  <a:alpha val="0"/>
                </a:schemeClr>
              </a:gs>
              <a:gs pos="49000">
                <a:schemeClr val="bg1">
                  <a:lumMod val="85000"/>
                </a:schemeClr>
              </a:gs>
            </a:gsLst>
            <a:lin ang="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cs typeface="+mn-ea"/>
              <a:sym typeface="+mn-lt"/>
            </a:endParaRPr>
          </a:p>
        </p:txBody>
      </p:sp>
      <p:sp>
        <p:nvSpPr>
          <p:cNvPr id="17" name="Freeform 31">
            <a:extLst>
              <a:ext uri="{FF2B5EF4-FFF2-40B4-BE49-F238E27FC236}">
                <a16:creationId xmlns="" xmlns:a16="http://schemas.microsoft.com/office/drawing/2014/main" id="{77A7128B-9717-47D4-A668-310DF123BE77}"/>
              </a:ext>
            </a:extLst>
          </p:cNvPr>
          <p:cNvSpPr>
            <a:spLocks/>
          </p:cNvSpPr>
          <p:nvPr/>
        </p:nvSpPr>
        <p:spPr bwMode="auto">
          <a:xfrm>
            <a:off x="4955534" y="3611515"/>
            <a:ext cx="2181866" cy="218148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800" dirty="0">
                <a:ln w="19050">
                  <a:noFill/>
                </a:ln>
                <a:gradFill>
                  <a:gsLst>
                    <a:gs pos="100000">
                      <a:srgbClr val="E9BE61"/>
                    </a:gs>
                    <a:gs pos="49000">
                      <a:srgbClr val="FEEFAC"/>
                    </a:gs>
                  </a:gsLst>
                  <a:lin ang="5400000" scaled="0"/>
                </a:gradFill>
                <a:cs typeface="+mn-ea"/>
                <a:sym typeface="+mn-lt"/>
              </a:rPr>
              <a:t>从政治</a:t>
            </a:r>
            <a:endParaRPr lang="en-US" altLang="zh-CN" sz="2800" dirty="0">
              <a:ln w="19050">
                <a:noFill/>
              </a:ln>
              <a:gradFill>
                <a:gsLst>
                  <a:gs pos="100000">
                    <a:srgbClr val="E9BE61"/>
                  </a:gs>
                  <a:gs pos="49000">
                    <a:srgbClr val="FEEFAC"/>
                  </a:gs>
                </a:gsLst>
                <a:lin ang="5400000" scaled="0"/>
              </a:gradFill>
              <a:cs typeface="+mn-ea"/>
              <a:sym typeface="+mn-lt"/>
            </a:endParaRPr>
          </a:p>
          <a:p>
            <a:pPr algn="ctr"/>
            <a:r>
              <a:rPr lang="zh-CN" altLang="en-US" sz="2800" dirty="0">
                <a:ln w="19050">
                  <a:noFill/>
                </a:ln>
                <a:gradFill>
                  <a:gsLst>
                    <a:gs pos="100000">
                      <a:srgbClr val="E9BE61"/>
                    </a:gs>
                    <a:gs pos="49000">
                      <a:srgbClr val="FEEFAC"/>
                    </a:gs>
                  </a:gsLst>
                  <a:lin ang="5400000" scaled="0"/>
                </a:gradFill>
                <a:cs typeface="+mn-ea"/>
                <a:sym typeface="+mn-lt"/>
              </a:rPr>
              <a:t>意义来看</a:t>
            </a:r>
          </a:p>
        </p:txBody>
      </p:sp>
      <p:sp>
        <p:nvSpPr>
          <p:cNvPr id="26" name="矩形 25">
            <a:extLst>
              <a:ext uri="{FF2B5EF4-FFF2-40B4-BE49-F238E27FC236}">
                <a16:creationId xmlns="" xmlns:a16="http://schemas.microsoft.com/office/drawing/2014/main" id="{68721814-3D51-4013-AF93-3D275AE87422}"/>
              </a:ext>
            </a:extLst>
          </p:cNvPr>
          <p:cNvSpPr/>
          <p:nvPr/>
        </p:nvSpPr>
        <p:spPr>
          <a:xfrm>
            <a:off x="0" y="6654800"/>
            <a:ext cx="12192000" cy="203200"/>
          </a:xfrm>
          <a:prstGeom prst="rect">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a:p>
            <a:pPr algn="ctr"/>
            <a:endParaRPr lang="en-US" altLang="zh-CN" sz="2400" dirty="0">
              <a:ln w="19050">
                <a:noFill/>
              </a:ln>
              <a:gradFill>
                <a:gsLst>
                  <a:gs pos="100000">
                    <a:srgbClr val="E9BE61"/>
                  </a:gs>
                  <a:gs pos="49000">
                    <a:srgbClr val="FEEFAC"/>
                  </a:gs>
                </a:gsLst>
                <a:lin ang="5400000" scaled="0"/>
              </a:gradFill>
              <a:cs typeface="+mn-ea"/>
              <a:sym typeface="+mn-lt"/>
            </a:endParaRPr>
          </a:p>
          <a:p>
            <a:pPr algn="ctr"/>
            <a:endParaRPr lang="en-US" altLang="zh-CN" sz="3200" dirty="0">
              <a:ln w="19050">
                <a:noFill/>
              </a:ln>
              <a:gradFill>
                <a:gsLst>
                  <a:gs pos="100000">
                    <a:srgbClr val="E9BE61"/>
                  </a:gs>
                  <a:gs pos="49000">
                    <a:srgbClr val="FEEFAC"/>
                  </a:gs>
                </a:gsLst>
                <a:lin ang="5400000" scaled="0"/>
              </a:gradFill>
              <a:cs typeface="+mn-ea"/>
              <a:sym typeface="+mn-lt"/>
            </a:endParaRPr>
          </a:p>
        </p:txBody>
      </p:sp>
      <p:sp>
        <p:nvSpPr>
          <p:cNvPr id="27" name="矩形 26">
            <a:extLst>
              <a:ext uri="{FF2B5EF4-FFF2-40B4-BE49-F238E27FC236}">
                <a16:creationId xmlns="" xmlns:a16="http://schemas.microsoft.com/office/drawing/2014/main" id="{483D7381-E51F-496D-AB46-B9A869C589DC}"/>
              </a:ext>
            </a:extLst>
          </p:cNvPr>
          <p:cNvSpPr/>
          <p:nvPr/>
        </p:nvSpPr>
        <p:spPr>
          <a:xfrm>
            <a:off x="8377447" y="4671050"/>
            <a:ext cx="2976353" cy="932563"/>
          </a:xfrm>
          <a:prstGeom prst="rect">
            <a:avLst/>
          </a:prstGeom>
        </p:spPr>
        <p:txBody>
          <a:bodyPr wrap="square">
            <a:spAutoFit/>
          </a:bodyPr>
          <a:lstStyle/>
          <a:p>
            <a:pPr lvl="0" algn="just">
              <a:lnSpc>
                <a:spcPct val="130000"/>
              </a:lnSpc>
              <a:buClr>
                <a:schemeClr val="accent1"/>
              </a:buClr>
              <a:defRPr/>
            </a:pPr>
            <a:r>
              <a:rPr lang="zh-CN" altLang="en-US" sz="1400" dirty="0">
                <a:solidFill>
                  <a:prstClr val="black"/>
                </a:solidFill>
                <a:cs typeface="+mn-ea"/>
                <a:sym typeface="+mn-lt"/>
              </a:rPr>
              <a:t>充分彰显了以习近平同志为核心的党中央高瞻远瞩的战略眼光、始终如一的历史担当</a:t>
            </a:r>
          </a:p>
        </p:txBody>
      </p:sp>
      <p:sp>
        <p:nvSpPr>
          <p:cNvPr id="28" name="文本框 27">
            <a:extLst>
              <a:ext uri="{FF2B5EF4-FFF2-40B4-BE49-F238E27FC236}">
                <a16:creationId xmlns="" xmlns:a16="http://schemas.microsoft.com/office/drawing/2014/main" id="{6F4A2379-ECFB-4247-A25A-6657EE3275D0}"/>
              </a:ext>
            </a:extLst>
          </p:cNvPr>
          <p:cNvSpPr txBox="1"/>
          <p:nvPr/>
        </p:nvSpPr>
        <p:spPr>
          <a:xfrm>
            <a:off x="8377448" y="4359026"/>
            <a:ext cx="3085502" cy="40055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800" dirty="0">
                <a:latin typeface="+mn-lt"/>
                <a:ea typeface="+mn-ea"/>
                <a:cs typeface="+mn-ea"/>
                <a:sym typeface="+mn-lt"/>
              </a:rPr>
              <a:t>强国的使命情怀</a:t>
            </a:r>
          </a:p>
        </p:txBody>
      </p:sp>
      <p:sp>
        <p:nvSpPr>
          <p:cNvPr id="29" name="矩形 28">
            <a:extLst>
              <a:ext uri="{FF2B5EF4-FFF2-40B4-BE49-F238E27FC236}">
                <a16:creationId xmlns="" xmlns:a16="http://schemas.microsoft.com/office/drawing/2014/main" id="{6149C966-A2B9-4964-9503-9F13C36F6280}"/>
              </a:ext>
            </a:extLst>
          </p:cNvPr>
          <p:cNvSpPr/>
          <p:nvPr/>
        </p:nvSpPr>
        <p:spPr>
          <a:xfrm>
            <a:off x="1150434" y="4625156"/>
            <a:ext cx="2663176" cy="932563"/>
          </a:xfrm>
          <a:prstGeom prst="rect">
            <a:avLst/>
          </a:prstGeom>
        </p:spPr>
        <p:txBody>
          <a:bodyPr wrap="square">
            <a:spAutoFit/>
          </a:bodyPr>
          <a:lstStyle/>
          <a:p>
            <a:pPr lvl="0" algn="r">
              <a:lnSpc>
                <a:spcPct val="130000"/>
              </a:lnSpc>
              <a:buClr>
                <a:schemeClr val="accent1"/>
              </a:buClr>
              <a:defRPr/>
            </a:pPr>
            <a:r>
              <a:rPr lang="zh-CN" altLang="en-US" sz="1400" dirty="0">
                <a:solidFill>
                  <a:prstClr val="black"/>
                </a:solidFill>
                <a:cs typeface="+mn-ea"/>
                <a:sym typeface="+mn-lt"/>
              </a:rPr>
              <a:t>充分彰显了以习近平同志为核心的党中央高瞻远瞩的战略眼光、始终如一的历史担当</a:t>
            </a:r>
          </a:p>
        </p:txBody>
      </p:sp>
      <p:sp>
        <p:nvSpPr>
          <p:cNvPr id="30" name="文本框 29">
            <a:extLst>
              <a:ext uri="{FF2B5EF4-FFF2-40B4-BE49-F238E27FC236}">
                <a16:creationId xmlns="" xmlns:a16="http://schemas.microsoft.com/office/drawing/2014/main" id="{0B45390A-D417-4289-9641-C6E0FC93ED5A}"/>
              </a:ext>
            </a:extLst>
          </p:cNvPr>
          <p:cNvSpPr txBox="1"/>
          <p:nvPr/>
        </p:nvSpPr>
        <p:spPr>
          <a:xfrm>
            <a:off x="728108" y="4313132"/>
            <a:ext cx="3085502" cy="40055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r"/>
            <a:r>
              <a:rPr lang="zh-CN" altLang="en-US" sz="1800" dirty="0">
                <a:latin typeface="+mn-lt"/>
                <a:ea typeface="+mn-ea"/>
                <a:cs typeface="+mn-ea"/>
                <a:sym typeface="+mn-lt"/>
              </a:rPr>
              <a:t>强国的使命情怀</a:t>
            </a:r>
          </a:p>
        </p:txBody>
      </p:sp>
      <p:sp>
        <p:nvSpPr>
          <p:cNvPr id="31" name="矩形 30">
            <a:extLst>
              <a:ext uri="{FF2B5EF4-FFF2-40B4-BE49-F238E27FC236}">
                <a16:creationId xmlns="" xmlns:a16="http://schemas.microsoft.com/office/drawing/2014/main" id="{B6329BE1-3486-4F3C-B890-42C9D25736BA}"/>
              </a:ext>
            </a:extLst>
          </p:cNvPr>
          <p:cNvSpPr/>
          <p:nvPr/>
        </p:nvSpPr>
        <p:spPr>
          <a:xfrm>
            <a:off x="1568697" y="3008492"/>
            <a:ext cx="2663176" cy="932563"/>
          </a:xfrm>
          <a:prstGeom prst="rect">
            <a:avLst/>
          </a:prstGeom>
        </p:spPr>
        <p:txBody>
          <a:bodyPr wrap="square">
            <a:spAutoFit/>
          </a:bodyPr>
          <a:lstStyle/>
          <a:p>
            <a:pPr lvl="0" algn="r">
              <a:lnSpc>
                <a:spcPct val="130000"/>
              </a:lnSpc>
              <a:buClr>
                <a:schemeClr val="accent1"/>
              </a:buClr>
              <a:defRPr/>
            </a:pPr>
            <a:r>
              <a:rPr lang="zh-CN" altLang="en-US" sz="1400" dirty="0">
                <a:solidFill>
                  <a:prstClr val="black"/>
                </a:solidFill>
                <a:cs typeface="+mn-ea"/>
                <a:sym typeface="+mn-lt"/>
              </a:rPr>
              <a:t>充分彰显了以习近平同志为核心的党中央高瞻远瞩的战略眼光、始终如一的历史担当</a:t>
            </a:r>
          </a:p>
        </p:txBody>
      </p:sp>
      <p:sp>
        <p:nvSpPr>
          <p:cNvPr id="32" name="文本框 31">
            <a:extLst>
              <a:ext uri="{FF2B5EF4-FFF2-40B4-BE49-F238E27FC236}">
                <a16:creationId xmlns="" xmlns:a16="http://schemas.microsoft.com/office/drawing/2014/main" id="{0284AB97-3122-4A2E-A10D-DEAF71A4CC06}"/>
              </a:ext>
            </a:extLst>
          </p:cNvPr>
          <p:cNvSpPr txBox="1"/>
          <p:nvPr/>
        </p:nvSpPr>
        <p:spPr>
          <a:xfrm>
            <a:off x="2733675" y="2696468"/>
            <a:ext cx="1498198" cy="40055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r"/>
            <a:r>
              <a:rPr lang="zh-CN" altLang="en-US" sz="1800" dirty="0">
                <a:latin typeface="+mn-lt"/>
                <a:ea typeface="+mn-ea"/>
                <a:cs typeface="+mn-ea"/>
                <a:sym typeface="+mn-lt"/>
              </a:rPr>
              <a:t>凝聚共识</a:t>
            </a:r>
          </a:p>
        </p:txBody>
      </p:sp>
      <p:sp>
        <p:nvSpPr>
          <p:cNvPr id="33" name="矩形 32">
            <a:extLst>
              <a:ext uri="{FF2B5EF4-FFF2-40B4-BE49-F238E27FC236}">
                <a16:creationId xmlns="" xmlns:a16="http://schemas.microsoft.com/office/drawing/2014/main" id="{7D66D412-675C-4E2E-AC5D-E824DEB52888}"/>
              </a:ext>
            </a:extLst>
          </p:cNvPr>
          <p:cNvSpPr/>
          <p:nvPr/>
        </p:nvSpPr>
        <p:spPr>
          <a:xfrm>
            <a:off x="4547900" y="1937377"/>
            <a:ext cx="2997134" cy="625171"/>
          </a:xfrm>
          <a:prstGeom prst="rect">
            <a:avLst/>
          </a:prstGeom>
        </p:spPr>
        <p:txBody>
          <a:bodyPr wrap="square">
            <a:spAutoFit/>
          </a:bodyPr>
          <a:lstStyle/>
          <a:p>
            <a:pPr lvl="0" algn="ctr">
              <a:lnSpc>
                <a:spcPct val="130000"/>
              </a:lnSpc>
              <a:buClr>
                <a:schemeClr val="accent1"/>
              </a:buClr>
              <a:defRPr/>
            </a:pPr>
            <a:r>
              <a:rPr lang="zh-CN" altLang="en-US" sz="1400" dirty="0">
                <a:solidFill>
                  <a:prstClr val="black"/>
                </a:solidFill>
                <a:cs typeface="+mn-ea"/>
                <a:sym typeface="+mn-lt"/>
              </a:rPr>
              <a:t>充分彰显了以习近平同志为核心的党中央高瞻远瞩的战略眼光</a:t>
            </a:r>
          </a:p>
        </p:txBody>
      </p:sp>
      <p:sp>
        <p:nvSpPr>
          <p:cNvPr id="34" name="文本框 33">
            <a:extLst>
              <a:ext uri="{FF2B5EF4-FFF2-40B4-BE49-F238E27FC236}">
                <a16:creationId xmlns="" xmlns:a16="http://schemas.microsoft.com/office/drawing/2014/main" id="{AB8AA784-0B5B-40C6-AC28-69A0ADFDC563}"/>
              </a:ext>
            </a:extLst>
          </p:cNvPr>
          <p:cNvSpPr txBox="1"/>
          <p:nvPr/>
        </p:nvSpPr>
        <p:spPr>
          <a:xfrm>
            <a:off x="4292938" y="1576418"/>
            <a:ext cx="3533098" cy="40055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1800" dirty="0">
                <a:latin typeface="+mn-lt"/>
                <a:ea typeface="+mn-ea"/>
                <a:cs typeface="+mn-ea"/>
                <a:sym typeface="+mn-lt"/>
              </a:rPr>
              <a:t>高举中国特色社会主义伟大旗帜</a:t>
            </a:r>
          </a:p>
        </p:txBody>
      </p:sp>
      <p:sp>
        <p:nvSpPr>
          <p:cNvPr id="35" name="矩形 34">
            <a:extLst>
              <a:ext uri="{FF2B5EF4-FFF2-40B4-BE49-F238E27FC236}">
                <a16:creationId xmlns="" xmlns:a16="http://schemas.microsoft.com/office/drawing/2014/main" id="{1018A002-D353-4354-AF7B-A46AAFA66FDF}"/>
              </a:ext>
            </a:extLst>
          </p:cNvPr>
          <p:cNvSpPr/>
          <p:nvPr/>
        </p:nvSpPr>
        <p:spPr>
          <a:xfrm>
            <a:off x="7915573" y="3102164"/>
            <a:ext cx="2976353" cy="932563"/>
          </a:xfrm>
          <a:prstGeom prst="rect">
            <a:avLst/>
          </a:prstGeom>
        </p:spPr>
        <p:txBody>
          <a:bodyPr wrap="square">
            <a:spAutoFit/>
          </a:bodyPr>
          <a:lstStyle/>
          <a:p>
            <a:pPr lvl="0" algn="just">
              <a:lnSpc>
                <a:spcPct val="130000"/>
              </a:lnSpc>
              <a:buClr>
                <a:schemeClr val="accent1"/>
              </a:buClr>
              <a:defRPr/>
            </a:pPr>
            <a:r>
              <a:rPr lang="zh-CN" altLang="en-US" sz="1400" dirty="0">
                <a:solidFill>
                  <a:prstClr val="black"/>
                </a:solidFill>
                <a:cs typeface="+mn-ea"/>
                <a:sym typeface="+mn-lt"/>
              </a:rPr>
              <a:t>充分彰显了以习近平同志为核心的党中央高瞻远瞩的战略眼光、始终如一的历史担当</a:t>
            </a:r>
          </a:p>
        </p:txBody>
      </p:sp>
      <p:sp>
        <p:nvSpPr>
          <p:cNvPr id="36" name="文本框 35">
            <a:extLst>
              <a:ext uri="{FF2B5EF4-FFF2-40B4-BE49-F238E27FC236}">
                <a16:creationId xmlns="" xmlns:a16="http://schemas.microsoft.com/office/drawing/2014/main" id="{1B85C5D9-C654-46AC-98E8-50FC923C6EEE}"/>
              </a:ext>
            </a:extLst>
          </p:cNvPr>
          <p:cNvSpPr txBox="1"/>
          <p:nvPr/>
        </p:nvSpPr>
        <p:spPr>
          <a:xfrm>
            <a:off x="7915574" y="2790140"/>
            <a:ext cx="3085502" cy="400559"/>
          </a:xfrm>
          <a:prstGeom prst="rect">
            <a:avLst/>
          </a:prstGeom>
        </p:spPr>
        <p:txBody>
          <a:bodyPr wrap="square">
            <a:spAutoFit/>
          </a:bodyPr>
          <a:lstStyle>
            <a:defPPr>
              <a:defRPr lang="zh-CN"/>
            </a:defPPr>
            <a:lvl1pPr algn="ctr">
              <a:lnSpc>
                <a:spcPct val="120000"/>
              </a:lnSpc>
              <a:defRPr sz="66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r>
              <a:rPr lang="zh-CN" altLang="en-US" sz="1800" dirty="0">
                <a:latin typeface="+mn-lt"/>
                <a:ea typeface="+mn-ea"/>
                <a:cs typeface="+mn-ea"/>
                <a:sym typeface="+mn-lt"/>
              </a:rPr>
              <a:t>建成小康社会</a:t>
            </a:r>
          </a:p>
        </p:txBody>
      </p:sp>
      <p:sp>
        <p:nvSpPr>
          <p:cNvPr id="37" name="矩形 36">
            <a:extLst>
              <a:ext uri="{FF2B5EF4-FFF2-40B4-BE49-F238E27FC236}">
                <a16:creationId xmlns="" xmlns:a16="http://schemas.microsoft.com/office/drawing/2014/main" id="{BE763773-71A7-4FF3-A056-F8EF2F2532DC}"/>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8" name="文本框 37">
            <a:extLst>
              <a:ext uri="{FF2B5EF4-FFF2-40B4-BE49-F238E27FC236}">
                <a16:creationId xmlns="" xmlns:a16="http://schemas.microsoft.com/office/drawing/2014/main" id="{77FE377F-61CA-46AC-B0F5-2F3EB599E4A3}"/>
              </a:ext>
            </a:extLst>
          </p:cNvPr>
          <p:cNvSpPr txBox="1"/>
          <p:nvPr/>
        </p:nvSpPr>
        <p:spPr>
          <a:xfrm>
            <a:off x="1235075" y="117355"/>
            <a:ext cx="4824413" cy="634020"/>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努力方向和改进措施</a:t>
            </a:r>
          </a:p>
        </p:txBody>
      </p:sp>
      <p:sp>
        <p:nvSpPr>
          <p:cNvPr id="39" name="Freeform 5">
            <a:extLst>
              <a:ext uri="{FF2B5EF4-FFF2-40B4-BE49-F238E27FC236}">
                <a16:creationId xmlns="" xmlns:a16="http://schemas.microsoft.com/office/drawing/2014/main" id="{115FD8EE-939A-4D51-88CA-89432D718A99}"/>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40" name="直接连接符 39">
            <a:extLst>
              <a:ext uri="{FF2B5EF4-FFF2-40B4-BE49-F238E27FC236}">
                <a16:creationId xmlns="" xmlns:a16="http://schemas.microsoft.com/office/drawing/2014/main" id="{B7A937FB-F24D-49A1-B313-98CE8B9B1435}"/>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6189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ppt_x"/>
                                          </p:val>
                                        </p:tav>
                                        <p:tav tm="100000">
                                          <p:val>
                                            <p:strVal val="#ppt_x"/>
                                          </p:val>
                                        </p:tav>
                                      </p:tavLst>
                                    </p:anim>
                                    <p:anim calcmode="lin" valueType="num">
                                      <p:cBhvr additive="base">
                                        <p:cTn id="64" dur="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ppt_x"/>
                                          </p:val>
                                        </p:tav>
                                        <p:tav tm="100000">
                                          <p:val>
                                            <p:strVal val="#ppt_x"/>
                                          </p:val>
                                        </p:tav>
                                      </p:tavLst>
                                    </p:anim>
                                    <p:anim calcmode="lin" valueType="num">
                                      <p:cBhvr additive="base">
                                        <p:cTn id="68" dur="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ppt_x"/>
                                          </p:val>
                                        </p:tav>
                                        <p:tav tm="100000">
                                          <p:val>
                                            <p:strVal val="#ppt_x"/>
                                          </p:val>
                                        </p:tav>
                                      </p:tavLst>
                                    </p:anim>
                                    <p:anim calcmode="lin" valueType="num">
                                      <p:cBhvr additive="base">
                                        <p:cTn id="72" dur="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500" fill="hold"/>
                                        <p:tgtEl>
                                          <p:spTgt spid="38"/>
                                        </p:tgtEl>
                                        <p:attrNameLst>
                                          <p:attrName>ppt_x</p:attrName>
                                        </p:attrNameLst>
                                      </p:cBhvr>
                                      <p:tavLst>
                                        <p:tav tm="0">
                                          <p:val>
                                            <p:strVal val="#ppt_x"/>
                                          </p:val>
                                        </p:tav>
                                        <p:tav tm="100000">
                                          <p:val>
                                            <p:strVal val="#ppt_x"/>
                                          </p:val>
                                        </p:tav>
                                      </p:tavLst>
                                    </p:anim>
                                    <p:anim calcmode="lin" valueType="num">
                                      <p:cBhvr additive="base">
                                        <p:cTn id="76" dur="500" fill="hold"/>
                                        <p:tgtEl>
                                          <p:spTgt spid="3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500" fill="hold"/>
                                        <p:tgtEl>
                                          <p:spTgt spid="40"/>
                                        </p:tgtEl>
                                        <p:attrNameLst>
                                          <p:attrName>ppt_x</p:attrName>
                                        </p:attrNameLst>
                                      </p:cBhvr>
                                      <p:tavLst>
                                        <p:tav tm="0">
                                          <p:val>
                                            <p:strVal val="#ppt_x"/>
                                          </p:val>
                                        </p:tav>
                                        <p:tav tm="100000">
                                          <p:val>
                                            <p:strVal val="#ppt_x"/>
                                          </p:val>
                                        </p:tav>
                                      </p:tavLst>
                                    </p:anim>
                                    <p:anim calcmode="lin" valueType="num">
                                      <p:cBhvr additive="base">
                                        <p:cTn id="8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7" grpId="0" animBg="1"/>
      <p:bldP spid="26" grpId="0" animBg="1"/>
      <p:bldP spid="27" grpId="0"/>
      <p:bldP spid="28" grpId="0"/>
      <p:bldP spid="29" grpId="0"/>
      <p:bldP spid="30" grpId="0"/>
      <p:bldP spid="31" grpId="0"/>
      <p:bldP spid="32" grpId="0"/>
      <p:bldP spid="33" grpId="0"/>
      <p:bldP spid="34" grpId="0"/>
      <p:bldP spid="35" grpId="0"/>
      <p:bldP spid="36" grpId="0"/>
      <p:bldP spid="37" grpId="0" animBg="1"/>
      <p:bldP spid="38" grpId="0"/>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453F8534-20C2-4D5B-92FF-C5E53CBC79C0}"/>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 xmlns:a16="http://schemas.microsoft.com/office/drawing/2014/main" id="{CBD0E861-4805-44E3-A958-EA94E211F961}"/>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努力方向和改进措施</a:t>
            </a:r>
          </a:p>
        </p:txBody>
      </p:sp>
      <p:sp>
        <p:nvSpPr>
          <p:cNvPr id="4" name="Freeform 5">
            <a:extLst>
              <a:ext uri="{FF2B5EF4-FFF2-40B4-BE49-F238E27FC236}">
                <a16:creationId xmlns="" xmlns:a16="http://schemas.microsoft.com/office/drawing/2014/main" id="{92D5FA56-8EA8-4E5A-AFA9-6E8964C12BA0}"/>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 xmlns:a16="http://schemas.microsoft.com/office/drawing/2014/main" id="{B0B51B0A-5A3D-4AED-84C8-EE1EB2BFC0AE}"/>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 xmlns:a16="http://schemas.microsoft.com/office/drawing/2014/main" id="{914EB216-9678-4747-ACE6-1BFC9F0318F6}"/>
              </a:ext>
            </a:extLst>
          </p:cNvPr>
          <p:cNvSpPr/>
          <p:nvPr/>
        </p:nvSpPr>
        <p:spPr>
          <a:xfrm>
            <a:off x="2409201" y="2694543"/>
            <a:ext cx="8268631" cy="646331"/>
          </a:xfrm>
          <a:prstGeom prst="rect">
            <a:avLst/>
          </a:prstGeom>
        </p:spPr>
        <p:txBody>
          <a:bodyPr wrap="square">
            <a:spAutoFit/>
          </a:bodyPr>
          <a:lstStyle/>
          <a:p>
            <a:pPr algn="just" fontAlgn="base">
              <a:spcBef>
                <a:spcPct val="0"/>
              </a:spcBef>
              <a:spcAft>
                <a:spcPct val="0"/>
              </a:spcAft>
              <a:defRPr/>
            </a:pPr>
            <a:r>
              <a:rPr lang="zh-CN" altLang="en-US" kern="0" dirty="0">
                <a:solidFill>
                  <a:schemeClr val="tx1">
                    <a:lumMod val="75000"/>
                    <a:lumOff val="25000"/>
                  </a:schemeClr>
                </a:solidFill>
                <a:cs typeface="+mn-ea"/>
                <a:sym typeface="+mn-lt"/>
              </a:rPr>
              <a:t>严格执行党的政治纪律和各项规章制度，自觉接受上级领导和干部群众的监督，始终以最强的党性原则要求自己，牢固树立正确的权力观和事业观。  　</a:t>
            </a:r>
          </a:p>
        </p:txBody>
      </p:sp>
      <p:sp>
        <p:nvSpPr>
          <p:cNvPr id="7" name="矩形: 圆角 26">
            <a:extLst>
              <a:ext uri="{FF2B5EF4-FFF2-40B4-BE49-F238E27FC236}">
                <a16:creationId xmlns="" xmlns:a16="http://schemas.microsoft.com/office/drawing/2014/main" id="{C8B4B757-AF8B-4285-9ADF-999B1965C773}"/>
              </a:ext>
            </a:extLst>
          </p:cNvPr>
          <p:cNvSpPr/>
          <p:nvPr/>
        </p:nvSpPr>
        <p:spPr>
          <a:xfrm>
            <a:off x="1235075" y="2706320"/>
            <a:ext cx="866758" cy="725159"/>
          </a:xfrm>
          <a:prstGeom prst="roundRect">
            <a:avLst>
              <a:gd name="adj" fmla="val 700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01</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8" name="箭头: V 形 30">
            <a:extLst>
              <a:ext uri="{FF2B5EF4-FFF2-40B4-BE49-F238E27FC236}">
                <a16:creationId xmlns="" xmlns:a16="http://schemas.microsoft.com/office/drawing/2014/main" id="{ADF90F86-0DBF-4E27-B0BD-9655BCD298CE}"/>
              </a:ext>
            </a:extLst>
          </p:cNvPr>
          <p:cNvSpPr/>
          <p:nvPr/>
        </p:nvSpPr>
        <p:spPr>
          <a:xfrm flipV="1">
            <a:off x="2241990" y="2944946"/>
            <a:ext cx="167211" cy="274398"/>
          </a:xfrm>
          <a:prstGeom prst="chevron">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cxnSp>
        <p:nvCxnSpPr>
          <p:cNvPr id="9" name="直接连接符 8">
            <a:extLst>
              <a:ext uri="{FF2B5EF4-FFF2-40B4-BE49-F238E27FC236}">
                <a16:creationId xmlns="" xmlns:a16="http://schemas.microsoft.com/office/drawing/2014/main" id="{2BAD5989-5716-412D-8F69-CAF65196A181}"/>
              </a:ext>
            </a:extLst>
          </p:cNvPr>
          <p:cNvCxnSpPr>
            <a:cxnSpLocks/>
          </p:cNvCxnSpPr>
          <p:nvPr/>
        </p:nvCxnSpPr>
        <p:spPr>
          <a:xfrm>
            <a:off x="2539991" y="3409252"/>
            <a:ext cx="8137841" cy="0"/>
          </a:xfrm>
          <a:prstGeom prst="line">
            <a:avLst/>
          </a:prstGeom>
          <a:noFill/>
          <a:ln w="6350" cap="flat" cmpd="sng" algn="ctr">
            <a:solidFill>
              <a:srgbClr val="FF0000"/>
            </a:solidFill>
            <a:prstDash val="dash"/>
            <a:miter lim="800000"/>
          </a:ln>
          <a:effectLst/>
        </p:spPr>
      </p:cxnSp>
      <p:sp>
        <p:nvSpPr>
          <p:cNvPr id="10" name="矩形 9">
            <a:extLst>
              <a:ext uri="{FF2B5EF4-FFF2-40B4-BE49-F238E27FC236}">
                <a16:creationId xmlns="" xmlns:a16="http://schemas.microsoft.com/office/drawing/2014/main" id="{FD09C8F6-781D-4E01-B6D0-8F204B4E12C0}"/>
              </a:ext>
            </a:extLst>
          </p:cNvPr>
          <p:cNvSpPr/>
          <p:nvPr/>
        </p:nvSpPr>
        <p:spPr>
          <a:xfrm>
            <a:off x="2409201" y="3756871"/>
            <a:ext cx="8268631" cy="923330"/>
          </a:xfrm>
          <a:prstGeom prst="rect">
            <a:avLst/>
          </a:prstGeom>
        </p:spPr>
        <p:txBody>
          <a:bodyPr wrap="square">
            <a:spAutoFit/>
          </a:bodyPr>
          <a:lstStyle/>
          <a:p>
            <a:pPr algn="just" fontAlgn="base">
              <a:spcBef>
                <a:spcPct val="0"/>
              </a:spcBef>
              <a:spcAft>
                <a:spcPct val="0"/>
              </a:spcAft>
              <a:defRPr/>
            </a:pPr>
            <a:r>
              <a:rPr lang="zh-CN" altLang="en-US" kern="0" dirty="0">
                <a:solidFill>
                  <a:schemeClr val="tx1">
                    <a:lumMod val="75000"/>
                    <a:lumOff val="25000"/>
                  </a:schemeClr>
                </a:solidFill>
                <a:cs typeface="+mn-ea"/>
                <a:sym typeface="+mn-lt"/>
              </a:rPr>
              <a:t>自觉遵守改进作风的“八项规定”，始终保持不骄不躁、艰苦奋斗的作风，牢固树立公仆意识、自省意识和民主意识，正确使用手中的权力，严于律己、廉洁奉公、兢兢业业、干干净净地做好各项本职工作。  　</a:t>
            </a:r>
          </a:p>
        </p:txBody>
      </p:sp>
      <p:sp>
        <p:nvSpPr>
          <p:cNvPr id="11" name="矩形: 圆角 26">
            <a:extLst>
              <a:ext uri="{FF2B5EF4-FFF2-40B4-BE49-F238E27FC236}">
                <a16:creationId xmlns="" xmlns:a16="http://schemas.microsoft.com/office/drawing/2014/main" id="{0A960D62-5B4E-4698-8C0C-DB60D28266AF}"/>
              </a:ext>
            </a:extLst>
          </p:cNvPr>
          <p:cNvSpPr/>
          <p:nvPr/>
        </p:nvSpPr>
        <p:spPr>
          <a:xfrm>
            <a:off x="1235075" y="3849531"/>
            <a:ext cx="866758" cy="832988"/>
          </a:xfrm>
          <a:prstGeom prst="roundRect">
            <a:avLst>
              <a:gd name="adj" fmla="val 700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02</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12" name="箭头: V 形 30">
            <a:extLst>
              <a:ext uri="{FF2B5EF4-FFF2-40B4-BE49-F238E27FC236}">
                <a16:creationId xmlns="" xmlns:a16="http://schemas.microsoft.com/office/drawing/2014/main" id="{3D4F7EC9-6860-44A1-B7C8-37CAC3983619}"/>
              </a:ext>
            </a:extLst>
          </p:cNvPr>
          <p:cNvSpPr/>
          <p:nvPr/>
        </p:nvSpPr>
        <p:spPr>
          <a:xfrm flipV="1">
            <a:off x="2241990" y="4227884"/>
            <a:ext cx="167211" cy="274398"/>
          </a:xfrm>
          <a:prstGeom prst="chevron">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cxnSp>
        <p:nvCxnSpPr>
          <p:cNvPr id="13" name="直接连接符 12">
            <a:extLst>
              <a:ext uri="{FF2B5EF4-FFF2-40B4-BE49-F238E27FC236}">
                <a16:creationId xmlns="" xmlns:a16="http://schemas.microsoft.com/office/drawing/2014/main" id="{C631E971-9CC1-40C4-BEFF-A0D53D6D082E}"/>
              </a:ext>
            </a:extLst>
          </p:cNvPr>
          <p:cNvCxnSpPr>
            <a:cxnSpLocks/>
          </p:cNvCxnSpPr>
          <p:nvPr/>
        </p:nvCxnSpPr>
        <p:spPr>
          <a:xfrm>
            <a:off x="2539991" y="4692187"/>
            <a:ext cx="8010022" cy="0"/>
          </a:xfrm>
          <a:prstGeom prst="line">
            <a:avLst/>
          </a:prstGeom>
          <a:noFill/>
          <a:ln w="6350" cap="flat" cmpd="sng" algn="ctr">
            <a:solidFill>
              <a:srgbClr val="FF0000"/>
            </a:solidFill>
            <a:prstDash val="dash"/>
            <a:miter lim="800000"/>
          </a:ln>
          <a:effectLst/>
        </p:spPr>
      </p:cxnSp>
      <p:sp>
        <p:nvSpPr>
          <p:cNvPr id="14" name="矩形 13">
            <a:extLst>
              <a:ext uri="{FF2B5EF4-FFF2-40B4-BE49-F238E27FC236}">
                <a16:creationId xmlns="" xmlns:a16="http://schemas.microsoft.com/office/drawing/2014/main" id="{77C37B54-E99D-466A-A937-3A4173CA9D93}"/>
              </a:ext>
            </a:extLst>
          </p:cNvPr>
          <p:cNvSpPr/>
          <p:nvPr/>
        </p:nvSpPr>
        <p:spPr>
          <a:xfrm>
            <a:off x="2409201" y="5127467"/>
            <a:ext cx="8268631" cy="646331"/>
          </a:xfrm>
          <a:prstGeom prst="rect">
            <a:avLst/>
          </a:prstGeom>
        </p:spPr>
        <p:txBody>
          <a:bodyPr wrap="square">
            <a:spAutoFit/>
          </a:bodyPr>
          <a:lstStyle/>
          <a:p>
            <a:pPr algn="just" fontAlgn="base">
              <a:spcBef>
                <a:spcPct val="0"/>
              </a:spcBef>
              <a:spcAft>
                <a:spcPct val="0"/>
              </a:spcAft>
              <a:defRPr/>
            </a:pPr>
            <a:r>
              <a:rPr lang="zh-CN" altLang="en-US" kern="0" dirty="0">
                <a:solidFill>
                  <a:schemeClr val="tx1">
                    <a:lumMod val="75000"/>
                    <a:lumOff val="25000"/>
                  </a:schemeClr>
                </a:solidFill>
                <a:cs typeface="+mn-ea"/>
                <a:sym typeface="+mn-lt"/>
              </a:rPr>
              <a:t>继续在生活上严格要求自己，坚持勤俭节约，反对铺张浪费，杜绝接受或者安排超标准接待，杜绝违法违纪等行为发生。</a:t>
            </a:r>
          </a:p>
        </p:txBody>
      </p:sp>
      <p:sp>
        <p:nvSpPr>
          <p:cNvPr id="15" name="矩形: 圆角 26">
            <a:extLst>
              <a:ext uri="{FF2B5EF4-FFF2-40B4-BE49-F238E27FC236}">
                <a16:creationId xmlns="" xmlns:a16="http://schemas.microsoft.com/office/drawing/2014/main" id="{2F2C4DAD-340A-4B2C-BCD3-148C872FE886}"/>
              </a:ext>
            </a:extLst>
          </p:cNvPr>
          <p:cNvSpPr/>
          <p:nvPr/>
        </p:nvSpPr>
        <p:spPr>
          <a:xfrm>
            <a:off x="1235075" y="5121839"/>
            <a:ext cx="866758" cy="742566"/>
          </a:xfrm>
          <a:prstGeom prst="roundRect">
            <a:avLst>
              <a:gd name="adj" fmla="val 700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n w="19050">
                  <a:noFill/>
                </a:ln>
                <a:gradFill>
                  <a:gsLst>
                    <a:gs pos="100000">
                      <a:srgbClr val="E9BE61"/>
                    </a:gs>
                    <a:gs pos="49000">
                      <a:srgbClr val="FEEFAC"/>
                    </a:gs>
                  </a:gsLst>
                  <a:lin ang="5400000" scaled="0"/>
                </a:gradFill>
                <a:cs typeface="+mn-ea"/>
                <a:sym typeface="+mn-lt"/>
              </a:rPr>
              <a:t>03</a:t>
            </a:r>
            <a:endParaRPr lang="zh-CN" altLang="en-US" sz="2400" dirty="0">
              <a:ln w="19050">
                <a:noFill/>
              </a:ln>
              <a:gradFill>
                <a:gsLst>
                  <a:gs pos="100000">
                    <a:srgbClr val="E9BE61"/>
                  </a:gs>
                  <a:gs pos="49000">
                    <a:srgbClr val="FEEFAC"/>
                  </a:gs>
                </a:gsLst>
                <a:lin ang="5400000" scaled="0"/>
              </a:gradFill>
              <a:cs typeface="+mn-ea"/>
              <a:sym typeface="+mn-lt"/>
            </a:endParaRPr>
          </a:p>
        </p:txBody>
      </p:sp>
      <p:sp>
        <p:nvSpPr>
          <p:cNvPr id="16" name="箭头: V 形 30">
            <a:extLst>
              <a:ext uri="{FF2B5EF4-FFF2-40B4-BE49-F238E27FC236}">
                <a16:creationId xmlns="" xmlns:a16="http://schemas.microsoft.com/office/drawing/2014/main" id="{8D9CD25D-7787-4316-89F6-12587134B92C}"/>
              </a:ext>
            </a:extLst>
          </p:cNvPr>
          <p:cNvSpPr/>
          <p:nvPr/>
        </p:nvSpPr>
        <p:spPr>
          <a:xfrm flipV="1">
            <a:off x="2241990" y="5409770"/>
            <a:ext cx="167211" cy="274398"/>
          </a:xfrm>
          <a:prstGeom prst="chevron">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n w="19050">
                <a:noFill/>
              </a:ln>
              <a:gradFill>
                <a:gsLst>
                  <a:gs pos="100000">
                    <a:srgbClr val="E9BE61"/>
                  </a:gs>
                  <a:gs pos="49000">
                    <a:srgbClr val="FEEFAC"/>
                  </a:gs>
                </a:gsLst>
                <a:lin ang="5400000" scaled="0"/>
              </a:gradFill>
              <a:cs typeface="+mn-ea"/>
              <a:sym typeface="+mn-lt"/>
            </a:endParaRPr>
          </a:p>
        </p:txBody>
      </p:sp>
      <p:cxnSp>
        <p:nvCxnSpPr>
          <p:cNvPr id="17" name="直接连接符 16">
            <a:extLst>
              <a:ext uri="{FF2B5EF4-FFF2-40B4-BE49-F238E27FC236}">
                <a16:creationId xmlns="" xmlns:a16="http://schemas.microsoft.com/office/drawing/2014/main" id="{37CD0AD3-D992-4363-B262-5D089DDFE307}"/>
              </a:ext>
            </a:extLst>
          </p:cNvPr>
          <p:cNvCxnSpPr>
            <a:cxnSpLocks/>
          </p:cNvCxnSpPr>
          <p:nvPr/>
        </p:nvCxnSpPr>
        <p:spPr>
          <a:xfrm>
            <a:off x="2539991" y="5874073"/>
            <a:ext cx="8010022" cy="0"/>
          </a:xfrm>
          <a:prstGeom prst="line">
            <a:avLst/>
          </a:prstGeom>
          <a:noFill/>
          <a:ln w="6350" cap="flat" cmpd="sng" algn="ctr">
            <a:solidFill>
              <a:srgbClr val="FF0000"/>
            </a:solidFill>
            <a:prstDash val="dash"/>
            <a:miter lim="800000"/>
          </a:ln>
          <a:effectLst/>
        </p:spPr>
      </p:cxnSp>
      <p:sp>
        <p:nvSpPr>
          <p:cNvPr id="18" name="矩形: 圆角 17">
            <a:extLst>
              <a:ext uri="{FF2B5EF4-FFF2-40B4-BE49-F238E27FC236}">
                <a16:creationId xmlns="" xmlns:a16="http://schemas.microsoft.com/office/drawing/2014/main" id="{E9291E99-7775-47B6-B5CC-C881DECE5D74}"/>
              </a:ext>
            </a:extLst>
          </p:cNvPr>
          <p:cNvSpPr/>
          <p:nvPr/>
        </p:nvSpPr>
        <p:spPr bwMode="auto">
          <a:xfrm>
            <a:off x="1660801" y="1501186"/>
            <a:ext cx="7375043"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r>
              <a:rPr lang="zh-CN" altLang="en-US" sz="2400" dirty="0">
                <a:ln w="19050">
                  <a:noFill/>
                </a:ln>
                <a:gradFill>
                  <a:gsLst>
                    <a:gs pos="100000">
                      <a:srgbClr val="E9BE61"/>
                    </a:gs>
                    <a:gs pos="49000">
                      <a:srgbClr val="FEEFAC"/>
                    </a:gs>
                  </a:gsLst>
                  <a:lin ang="5400000" scaled="0"/>
                </a:gradFill>
                <a:cs typeface="+mn-ea"/>
                <a:sym typeface="+mn-lt"/>
              </a:rPr>
              <a:t>以工作作风的转变，增强服务群众的能力</a:t>
            </a:r>
          </a:p>
        </p:txBody>
      </p:sp>
      <p:sp>
        <p:nvSpPr>
          <p:cNvPr id="19" name="椭圆 18">
            <a:extLst>
              <a:ext uri="{FF2B5EF4-FFF2-40B4-BE49-F238E27FC236}">
                <a16:creationId xmlns="" xmlns:a16="http://schemas.microsoft.com/office/drawing/2014/main" id="{DAF5829D-8D96-44F0-AECD-54CF65983253}"/>
              </a:ext>
            </a:extLst>
          </p:cNvPr>
          <p:cNvSpPr/>
          <p:nvPr/>
        </p:nvSpPr>
        <p:spPr bwMode="auto">
          <a:xfrm>
            <a:off x="1235075" y="1388400"/>
            <a:ext cx="749946" cy="749944"/>
          </a:xfrm>
          <a:prstGeom prst="ellipse">
            <a:avLst/>
          </a:prstGeom>
          <a:gradFill>
            <a:gsLst>
              <a:gs pos="0">
                <a:srgbClr val="C30F0F">
                  <a:lumMod val="90000"/>
                  <a:lumOff val="10000"/>
                </a:srgbClr>
              </a:gs>
              <a:gs pos="45000">
                <a:srgbClr val="C30F0F"/>
              </a:gs>
            </a:gsLst>
            <a:lin ang="5400000" scaled="1"/>
          </a:gradFill>
          <a:ln w="6350">
            <a:solidFill>
              <a:schemeClr val="bg1"/>
            </a:solid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3600" dirty="0">
              <a:ln w="19050">
                <a:noFill/>
              </a:ln>
              <a:gradFill>
                <a:gsLst>
                  <a:gs pos="100000">
                    <a:srgbClr val="E9BE61"/>
                  </a:gs>
                  <a:gs pos="49000">
                    <a:srgbClr val="FEEFAC"/>
                  </a:gs>
                </a:gsLst>
                <a:lin ang="5400000" scaled="0"/>
              </a:gradFill>
              <a:cs typeface="+mn-ea"/>
              <a:sym typeface="+mn-lt"/>
            </a:endParaRPr>
          </a:p>
        </p:txBody>
      </p:sp>
      <p:sp>
        <p:nvSpPr>
          <p:cNvPr id="20" name="KSO_Shape">
            <a:extLst>
              <a:ext uri="{FF2B5EF4-FFF2-40B4-BE49-F238E27FC236}">
                <a16:creationId xmlns="" xmlns:a16="http://schemas.microsoft.com/office/drawing/2014/main" id="{FEC65A0D-3357-4C0B-A222-EBA3B6A4D8FD}"/>
              </a:ext>
            </a:extLst>
          </p:cNvPr>
          <p:cNvSpPr>
            <a:spLocks/>
          </p:cNvSpPr>
          <p:nvPr/>
        </p:nvSpPr>
        <p:spPr bwMode="auto">
          <a:xfrm>
            <a:off x="1408543" y="1518629"/>
            <a:ext cx="403010" cy="48948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Tree>
    <p:extLst>
      <p:ext uri="{BB962C8B-B14F-4D97-AF65-F5344CB8AC3E}">
        <p14:creationId xmlns:p14="http://schemas.microsoft.com/office/powerpoint/2010/main" val="23682820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p:bldP spid="7" grpId="0" animBg="1"/>
      <p:bldP spid="8" grpId="0" animBg="1"/>
      <p:bldP spid="10" grpId="0"/>
      <p:bldP spid="11" grpId="0" animBg="1"/>
      <p:bldP spid="12" grpId="0" animBg="1"/>
      <p:bldP spid="14" grpId="0"/>
      <p:bldP spid="15" grpId="0" animBg="1"/>
      <p:bldP spid="16"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a:extLst>
              <a:ext uri="{FF2B5EF4-FFF2-40B4-BE49-F238E27FC236}">
                <a16:creationId xmlns="" xmlns:a16="http://schemas.microsoft.com/office/drawing/2014/main" id="{718DD5BC-A1A2-4508-B28C-408E4557EDD5}"/>
              </a:ext>
            </a:extLst>
          </p:cNvPr>
          <p:cNvSpPr>
            <a:spLocks noChangeArrowheads="1"/>
          </p:cNvSpPr>
          <p:nvPr/>
        </p:nvSpPr>
        <p:spPr bwMode="auto">
          <a:xfrm>
            <a:off x="1163637" y="1417639"/>
            <a:ext cx="8599795" cy="565924"/>
          </a:xfrm>
          <a:prstGeom prst="roundRect">
            <a:avLst>
              <a:gd name="adj" fmla="val 45512"/>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r>
              <a:rPr lang="zh-CN" altLang="en-US" sz="2400" dirty="0">
                <a:ln w="19050">
                  <a:noFill/>
                </a:ln>
                <a:gradFill>
                  <a:gsLst>
                    <a:gs pos="100000">
                      <a:srgbClr val="E9BE61"/>
                    </a:gs>
                    <a:gs pos="49000">
                      <a:srgbClr val="FEEFAC"/>
                    </a:gs>
                  </a:gsLst>
                  <a:lin ang="5400000" scaled="0"/>
                </a:gradFill>
                <a:cs typeface="+mn-ea"/>
                <a:sym typeface="+mn-lt"/>
              </a:rPr>
              <a:t>以工作作风的转变，增强服务群众的能力</a:t>
            </a:r>
          </a:p>
        </p:txBody>
      </p:sp>
      <p:sp>
        <p:nvSpPr>
          <p:cNvPr id="3" name="图形 28">
            <a:extLst>
              <a:ext uri="{FF2B5EF4-FFF2-40B4-BE49-F238E27FC236}">
                <a16:creationId xmlns="" xmlns:a16="http://schemas.microsoft.com/office/drawing/2014/main" id="{15B3D7E7-1941-4F80-A4C2-62A08D607D02}"/>
              </a:ext>
            </a:extLst>
          </p:cNvPr>
          <p:cNvSpPr/>
          <p:nvPr/>
        </p:nvSpPr>
        <p:spPr>
          <a:xfrm>
            <a:off x="1571537" y="1482495"/>
            <a:ext cx="385428" cy="385412"/>
          </a:xfrm>
          <a:custGeom>
            <a:avLst/>
            <a:gdLst>
              <a:gd name="connsiteX0" fmla="*/ 183243 w 366221"/>
              <a:gd name="connsiteY0" fmla="*/ 62 h 366209"/>
              <a:gd name="connsiteX1" fmla="*/ 285963 w 366221"/>
              <a:gd name="connsiteY1" fmla="*/ 240531 h 366209"/>
              <a:gd name="connsiteX2" fmla="*/ 166087 w 366221"/>
              <a:gd name="connsiteY2" fmla="*/ 120107 h 366209"/>
              <a:gd name="connsiteX3" fmla="*/ 211849 w 366221"/>
              <a:gd name="connsiteY3" fmla="*/ 74191 h 366209"/>
              <a:gd name="connsiteX4" fmla="*/ 183229 w 366221"/>
              <a:gd name="connsiteY4" fmla="*/ 45711 h 366209"/>
              <a:gd name="connsiteX5" fmla="*/ 125411 w 366221"/>
              <a:gd name="connsiteY5" fmla="*/ 57655 h 366209"/>
              <a:gd name="connsiteX6" fmla="*/ 34296 w 366221"/>
              <a:gd name="connsiteY6" fmla="*/ 148812 h 366209"/>
              <a:gd name="connsiteX7" fmla="*/ 85903 w 366221"/>
              <a:gd name="connsiteY7" fmla="*/ 200221 h 366209"/>
              <a:gd name="connsiteX8" fmla="*/ 120298 w 366221"/>
              <a:gd name="connsiteY8" fmla="*/ 165953 h 366209"/>
              <a:gd name="connsiteX9" fmla="*/ 240131 w 366221"/>
              <a:gd name="connsiteY9" fmla="*/ 286180 h 366209"/>
              <a:gd name="connsiteX10" fmla="*/ 40212 w 366221"/>
              <a:gd name="connsiteY10" fmla="*/ 245926 h 366209"/>
              <a:gd name="connsiteX11" fmla="*/ 11141 w 366221"/>
              <a:gd name="connsiteY11" fmla="*/ 274884 h 366209"/>
              <a:gd name="connsiteX12" fmla="*/ 36212 w 366221"/>
              <a:gd name="connsiteY12" fmla="*/ 307040 h 366209"/>
              <a:gd name="connsiteX13" fmla="*/ 32874 w 366221"/>
              <a:gd name="connsiteY13" fmla="*/ 310096 h 366209"/>
              <a:gd name="connsiteX14" fmla="*/ 27944 w 366221"/>
              <a:gd name="connsiteY14" fmla="*/ 309251 h 366209"/>
              <a:gd name="connsiteX15" fmla="*/ 0 w 366221"/>
              <a:gd name="connsiteY15" fmla="*/ 338167 h 366209"/>
              <a:gd name="connsiteX16" fmla="*/ 28071 w 366221"/>
              <a:gd name="connsiteY16" fmla="*/ 366210 h 366209"/>
              <a:gd name="connsiteX17" fmla="*/ 56762 w 366221"/>
              <a:gd name="connsiteY17" fmla="*/ 338040 h 366209"/>
              <a:gd name="connsiteX18" fmla="*/ 56057 w 366221"/>
              <a:gd name="connsiteY18" fmla="*/ 332899 h 366209"/>
              <a:gd name="connsiteX19" fmla="*/ 60508 w 366221"/>
              <a:gd name="connsiteY19" fmla="*/ 328505 h 366209"/>
              <a:gd name="connsiteX20" fmla="*/ 286399 w 366221"/>
              <a:gd name="connsiteY20" fmla="*/ 332153 h 366209"/>
              <a:gd name="connsiteX21" fmla="*/ 319991 w 366221"/>
              <a:gd name="connsiteY21" fmla="*/ 365858 h 366209"/>
              <a:gd name="connsiteX22" fmla="*/ 365964 w 366221"/>
              <a:gd name="connsiteY22" fmla="*/ 320505 h 366209"/>
              <a:gd name="connsiteX23" fmla="*/ 332161 w 366221"/>
              <a:gd name="connsiteY23" fmla="*/ 286349 h 366209"/>
              <a:gd name="connsiteX24" fmla="*/ 183257 w 366221"/>
              <a:gd name="connsiteY24" fmla="*/ 62 h 36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221" h="366209">
                <a:moveTo>
                  <a:pt x="183243" y="62"/>
                </a:moveTo>
                <a:cubicBezTo>
                  <a:pt x="277737" y="35500"/>
                  <a:pt x="335076" y="148755"/>
                  <a:pt x="285963" y="240531"/>
                </a:cubicBezTo>
                <a:lnTo>
                  <a:pt x="166087" y="120107"/>
                </a:lnTo>
                <a:lnTo>
                  <a:pt x="211849" y="74191"/>
                </a:lnTo>
                <a:lnTo>
                  <a:pt x="183229" y="45711"/>
                </a:lnTo>
                <a:cubicBezTo>
                  <a:pt x="167440" y="61176"/>
                  <a:pt x="142340" y="64472"/>
                  <a:pt x="125411" y="57655"/>
                </a:cubicBezTo>
                <a:lnTo>
                  <a:pt x="34296" y="148812"/>
                </a:lnTo>
                <a:lnTo>
                  <a:pt x="85903" y="200221"/>
                </a:lnTo>
                <a:lnTo>
                  <a:pt x="120298" y="165953"/>
                </a:lnTo>
                <a:lnTo>
                  <a:pt x="240131" y="286180"/>
                </a:lnTo>
                <a:cubicBezTo>
                  <a:pt x="181482" y="318392"/>
                  <a:pt x="100199" y="308237"/>
                  <a:pt x="40212" y="245926"/>
                </a:cubicBezTo>
                <a:lnTo>
                  <a:pt x="11141" y="274884"/>
                </a:lnTo>
                <a:cubicBezTo>
                  <a:pt x="19845" y="286941"/>
                  <a:pt x="27141" y="297870"/>
                  <a:pt x="36212" y="307040"/>
                </a:cubicBezTo>
                <a:cubicBezTo>
                  <a:pt x="35409" y="307997"/>
                  <a:pt x="32930" y="310040"/>
                  <a:pt x="32874" y="310096"/>
                </a:cubicBezTo>
                <a:cubicBezTo>
                  <a:pt x="31353" y="309842"/>
                  <a:pt x="29550" y="309251"/>
                  <a:pt x="27944" y="309251"/>
                </a:cubicBezTo>
                <a:cubicBezTo>
                  <a:pt x="12479" y="309251"/>
                  <a:pt x="0" y="322702"/>
                  <a:pt x="0" y="338167"/>
                </a:cubicBezTo>
                <a:cubicBezTo>
                  <a:pt x="14" y="353618"/>
                  <a:pt x="12620" y="366210"/>
                  <a:pt x="28071" y="366210"/>
                </a:cubicBezTo>
                <a:cubicBezTo>
                  <a:pt x="43536" y="366210"/>
                  <a:pt x="56762" y="353505"/>
                  <a:pt x="56762" y="338040"/>
                </a:cubicBezTo>
                <a:cubicBezTo>
                  <a:pt x="56762" y="336237"/>
                  <a:pt x="56353" y="334589"/>
                  <a:pt x="56057" y="332899"/>
                </a:cubicBezTo>
                <a:lnTo>
                  <a:pt x="60508" y="328505"/>
                </a:lnTo>
                <a:cubicBezTo>
                  <a:pt x="129481" y="375027"/>
                  <a:pt x="205074" y="380816"/>
                  <a:pt x="286399" y="332153"/>
                </a:cubicBezTo>
                <a:lnTo>
                  <a:pt x="319991" y="365858"/>
                </a:lnTo>
                <a:lnTo>
                  <a:pt x="365964" y="320505"/>
                </a:lnTo>
                <a:lnTo>
                  <a:pt x="332161" y="286349"/>
                </a:lnTo>
                <a:cubicBezTo>
                  <a:pt x="429176" y="140163"/>
                  <a:pt x="299822" y="-3431"/>
                  <a:pt x="183257" y="62"/>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6" name="Aitds3">
            <a:extLst>
              <a:ext uri="{FF2B5EF4-FFF2-40B4-BE49-F238E27FC236}">
                <a16:creationId xmlns="" xmlns:a16="http://schemas.microsoft.com/office/drawing/2014/main" id="{0AD4EE01-5F43-4A08-82A3-03BF35706171}"/>
              </a:ext>
            </a:extLst>
          </p:cNvPr>
          <p:cNvSpPr/>
          <p:nvPr/>
        </p:nvSpPr>
        <p:spPr>
          <a:xfrm>
            <a:off x="1956963" y="2718556"/>
            <a:ext cx="7380214" cy="978729"/>
          </a:xfrm>
          <a:prstGeom prst="rect">
            <a:avLst/>
          </a:prstGeom>
        </p:spPr>
        <p:txBody>
          <a:bodyPr wrap="square">
            <a:spAutoFit/>
          </a:bodyPr>
          <a:lstStyle/>
          <a:p>
            <a:pPr>
              <a:lnSpc>
                <a:spcPct val="120000"/>
              </a:lnSpc>
            </a:pPr>
            <a:r>
              <a:rPr lang="zh-CN" altLang="en-US" sz="1600" dirty="0">
                <a:solidFill>
                  <a:schemeClr val="tx1">
                    <a:lumMod val="75000"/>
                    <a:lumOff val="25000"/>
                  </a:schemeClr>
                </a:solidFill>
                <a:cs typeface="+mn-ea"/>
                <a:sym typeface="+mn-lt"/>
              </a:rPr>
              <a:t>习近平总书记强调指出：“党中央提倡的坚决响应，党中央决定的坚决照办，党中央禁止的坚决杜绝。决不允许上有政策、下有对策，决不允许有令不行、有禁不止，决不允许在贯彻执行中央决策部署上打折扣。”</a:t>
            </a:r>
          </a:p>
        </p:txBody>
      </p:sp>
      <p:sp>
        <p:nvSpPr>
          <p:cNvPr id="7" name="Aitds3">
            <a:extLst>
              <a:ext uri="{FF2B5EF4-FFF2-40B4-BE49-F238E27FC236}">
                <a16:creationId xmlns="" xmlns:a16="http://schemas.microsoft.com/office/drawing/2014/main" id="{1C757B3F-4457-4353-9F1D-63BD93C4C699}"/>
              </a:ext>
            </a:extLst>
          </p:cNvPr>
          <p:cNvSpPr/>
          <p:nvPr/>
        </p:nvSpPr>
        <p:spPr>
          <a:xfrm>
            <a:off x="1956965" y="4567955"/>
            <a:ext cx="7529935" cy="978729"/>
          </a:xfrm>
          <a:prstGeom prst="rect">
            <a:avLst/>
          </a:prstGeom>
        </p:spPr>
        <p:txBody>
          <a:bodyPr wrap="square">
            <a:spAutoFit/>
          </a:bodyPr>
          <a:lstStyle/>
          <a:p>
            <a:pPr>
              <a:lnSpc>
                <a:spcPct val="120000"/>
              </a:lnSpc>
            </a:pPr>
            <a:r>
              <a:rPr lang="zh-CN" altLang="en-US" sz="1600" dirty="0">
                <a:solidFill>
                  <a:schemeClr val="tx1">
                    <a:lumMod val="75000"/>
                    <a:lumOff val="25000"/>
                  </a:schemeClr>
                </a:solidFill>
                <a:cs typeface="+mn-ea"/>
                <a:sym typeface="+mn-lt"/>
              </a:rPr>
              <a:t>核心意识在实践中的集中体现就是坚决做到“两个维护”，即维护习近平总书记党中央的核心、全党的核心地位，维护党中央权威和集中统一领导。维护核心，不仅来自党的历史，而且关乎党的未来。  　　</a:t>
            </a:r>
          </a:p>
        </p:txBody>
      </p:sp>
      <p:pic>
        <p:nvPicPr>
          <p:cNvPr id="8" name="图片 7" descr="图片包含 黑暗, 男人, 棒球, 穿着&#10;&#10;描述已自动生成">
            <a:extLst>
              <a:ext uri="{FF2B5EF4-FFF2-40B4-BE49-F238E27FC236}">
                <a16:creationId xmlns="" xmlns:a16="http://schemas.microsoft.com/office/drawing/2014/main" id="{6B062B7B-F468-4EF9-96A7-A500696D7A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37177" y="2119254"/>
            <a:ext cx="3093445" cy="4738746"/>
          </a:xfrm>
          <a:prstGeom prst="rect">
            <a:avLst/>
          </a:prstGeom>
        </p:spPr>
      </p:pic>
      <p:sp>
        <p:nvSpPr>
          <p:cNvPr id="9" name="矩形 8">
            <a:extLst>
              <a:ext uri="{FF2B5EF4-FFF2-40B4-BE49-F238E27FC236}">
                <a16:creationId xmlns="" xmlns:a16="http://schemas.microsoft.com/office/drawing/2014/main" id="{2EA9FD02-63AD-4BF3-A83E-1B9059D85534}"/>
              </a:ext>
            </a:extLst>
          </p:cNvPr>
          <p:cNvSpPr/>
          <p:nvPr/>
        </p:nvSpPr>
        <p:spPr>
          <a:xfrm>
            <a:off x="1248059" y="2452658"/>
            <a:ext cx="646956" cy="1309269"/>
          </a:xfrm>
          <a:prstGeom prst="rect">
            <a:avLst/>
          </a:prstGeom>
        </p:spPr>
        <p:txBody>
          <a:bodyPr wrap="square">
            <a:spAutoFit/>
          </a:bodyPr>
          <a:lstStyle/>
          <a:p>
            <a:pPr algn="ctr">
              <a:lnSpc>
                <a:spcPct val="120000"/>
              </a:lnSpc>
            </a:pPr>
            <a:r>
              <a:rPr lang="en-US" altLang="zh-CN" sz="7200" dirty="0">
                <a:solidFill>
                  <a:schemeClr val="accent1"/>
                </a:solidFill>
                <a:cs typeface="+mn-ea"/>
                <a:sym typeface="+mn-lt"/>
              </a:rPr>
              <a:t>1</a:t>
            </a:r>
            <a:endParaRPr lang="zh-CN" altLang="en-US" sz="7200" dirty="0">
              <a:solidFill>
                <a:schemeClr val="accent1"/>
              </a:solidFill>
              <a:cs typeface="+mn-ea"/>
              <a:sym typeface="+mn-lt"/>
            </a:endParaRPr>
          </a:p>
        </p:txBody>
      </p:sp>
      <p:sp>
        <p:nvSpPr>
          <p:cNvPr id="10" name="矩形 9">
            <a:extLst>
              <a:ext uri="{FF2B5EF4-FFF2-40B4-BE49-F238E27FC236}">
                <a16:creationId xmlns="" xmlns:a16="http://schemas.microsoft.com/office/drawing/2014/main" id="{06FD9807-7D1C-4301-9025-766AC1141A55}"/>
              </a:ext>
            </a:extLst>
          </p:cNvPr>
          <p:cNvSpPr/>
          <p:nvPr/>
        </p:nvSpPr>
        <p:spPr>
          <a:xfrm>
            <a:off x="1248059" y="4389861"/>
            <a:ext cx="646956" cy="1309269"/>
          </a:xfrm>
          <a:prstGeom prst="rect">
            <a:avLst/>
          </a:prstGeom>
        </p:spPr>
        <p:txBody>
          <a:bodyPr wrap="square">
            <a:spAutoFit/>
          </a:bodyPr>
          <a:lstStyle/>
          <a:p>
            <a:pPr algn="r">
              <a:lnSpc>
                <a:spcPct val="120000"/>
              </a:lnSpc>
            </a:pPr>
            <a:r>
              <a:rPr lang="en-US" altLang="zh-CN" sz="7200" dirty="0">
                <a:solidFill>
                  <a:schemeClr val="accent1"/>
                </a:solidFill>
                <a:cs typeface="+mn-ea"/>
                <a:sym typeface="+mn-lt"/>
              </a:rPr>
              <a:t>2</a:t>
            </a:r>
            <a:endParaRPr lang="zh-CN" altLang="en-US" sz="7200" dirty="0">
              <a:solidFill>
                <a:schemeClr val="accent1"/>
              </a:solidFill>
              <a:cs typeface="+mn-ea"/>
              <a:sym typeface="+mn-lt"/>
            </a:endParaRPr>
          </a:p>
        </p:txBody>
      </p:sp>
      <p:cxnSp>
        <p:nvCxnSpPr>
          <p:cNvPr id="11" name="直接连接符 10">
            <a:extLst>
              <a:ext uri="{FF2B5EF4-FFF2-40B4-BE49-F238E27FC236}">
                <a16:creationId xmlns="" xmlns:a16="http://schemas.microsoft.com/office/drawing/2014/main" id="{5B4582B8-AF95-4863-8FFD-138CF70C9653}"/>
              </a:ext>
            </a:extLst>
          </p:cNvPr>
          <p:cNvCxnSpPr>
            <a:cxnSpLocks/>
          </p:cNvCxnSpPr>
          <p:nvPr/>
        </p:nvCxnSpPr>
        <p:spPr>
          <a:xfrm>
            <a:off x="1178704" y="4059136"/>
            <a:ext cx="815847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 xmlns:a16="http://schemas.microsoft.com/office/drawing/2014/main" id="{3D1C73C1-2B5C-4E2C-BD64-4FC4A1359087}"/>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13" name="文本框 12">
            <a:extLst>
              <a:ext uri="{FF2B5EF4-FFF2-40B4-BE49-F238E27FC236}">
                <a16:creationId xmlns="" xmlns:a16="http://schemas.microsoft.com/office/drawing/2014/main" id="{E05F33FF-3A44-44FD-9D40-ECE7603BA042}"/>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努力方向和改进措施</a:t>
            </a:r>
          </a:p>
        </p:txBody>
      </p:sp>
      <p:sp>
        <p:nvSpPr>
          <p:cNvPr id="14" name="Freeform 5">
            <a:extLst>
              <a:ext uri="{FF2B5EF4-FFF2-40B4-BE49-F238E27FC236}">
                <a16:creationId xmlns="" xmlns:a16="http://schemas.microsoft.com/office/drawing/2014/main" id="{7489D762-14AB-4AD9-B9CD-BFFF323EF4E8}"/>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15" name="直接连接符 14">
            <a:extLst>
              <a:ext uri="{FF2B5EF4-FFF2-40B4-BE49-F238E27FC236}">
                <a16:creationId xmlns="" xmlns:a16="http://schemas.microsoft.com/office/drawing/2014/main" id="{743166C2-079A-4573-A330-A495CFB2D201}"/>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1094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7" grpId="0"/>
      <p:bldP spid="9" grpId="0"/>
      <p:bldP spid="10" grpId="0"/>
      <p:bldP spid="12" grpId="0" animBg="1"/>
      <p:bldP spid="13" grpId="0"/>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文本框 16">
            <a:extLst>
              <a:ext uri="{FF2B5EF4-FFF2-40B4-BE49-F238E27FC236}">
                <a16:creationId xmlns="" xmlns:a16="http://schemas.microsoft.com/office/drawing/2014/main" id="{0A25CC3D-1C34-41C9-A54E-7D9DB81825AD}"/>
              </a:ext>
            </a:extLst>
          </p:cNvPr>
          <p:cNvSpPr txBox="1"/>
          <p:nvPr>
            <p:custDataLst>
              <p:tags r:id="rId1"/>
            </p:custDataLst>
          </p:nvPr>
        </p:nvSpPr>
        <p:spPr>
          <a:xfrm>
            <a:off x="924878" y="1614758"/>
            <a:ext cx="10269219" cy="2123658"/>
          </a:xfrm>
          <a:prstGeom prst="rect">
            <a:avLst/>
          </a:prstGeom>
        </p:spPr>
        <p:txBody>
          <a:bodyPr wrap="square">
            <a:spAutoFit/>
          </a:bodyPr>
          <a:lstStyle>
            <a:defPPr>
              <a:defRPr lang="zh-CN"/>
            </a:defPPr>
            <a:lvl1pPr>
              <a:lnSpc>
                <a:spcPct val="120000"/>
              </a:lnSpc>
              <a:defRPr>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ctr"/>
            <a:r>
              <a:rPr lang="zh-CN" altLang="en-US" sz="11000" spc="600" dirty="0">
                <a:ln w="6350">
                  <a:noFill/>
                </a:ln>
                <a:gradFill>
                  <a:gsLst>
                    <a:gs pos="0">
                      <a:srgbClr val="FEEFAC"/>
                    </a:gs>
                    <a:gs pos="100000">
                      <a:srgbClr val="E9BE61"/>
                    </a:gs>
                  </a:gsLst>
                  <a:lin ang="5400000" scaled="1"/>
                </a:gradFill>
                <a:effectLst>
                  <a:outerShdw dist="50800" dir="6240000" algn="ctr" rotWithShape="0">
                    <a:srgbClr val="8C181E">
                      <a:alpha val="12000"/>
                    </a:srgbClr>
                  </a:outerShdw>
                </a:effectLst>
                <a:latin typeface="汉仪大宋简" panose="02010609000101010101" pitchFamily="49" charset="-122"/>
                <a:ea typeface="汉仪大宋简" panose="02010609000101010101" pitchFamily="49" charset="-122"/>
                <a:cs typeface="+mn-ea"/>
                <a:sym typeface="+mn-lt"/>
              </a:rPr>
              <a:t>感</a:t>
            </a:r>
            <a:r>
              <a:rPr lang="zh-CN" altLang="en-US" sz="11000" spc="600" dirty="0" smtClean="0">
                <a:ln w="6350">
                  <a:noFill/>
                </a:ln>
                <a:gradFill>
                  <a:gsLst>
                    <a:gs pos="0">
                      <a:srgbClr val="FEEFAC"/>
                    </a:gs>
                    <a:gs pos="100000">
                      <a:srgbClr val="E9BE61"/>
                    </a:gs>
                  </a:gsLst>
                  <a:lin ang="5400000" scaled="1"/>
                </a:gradFill>
                <a:effectLst>
                  <a:outerShdw dist="50800" dir="6240000" algn="ctr" rotWithShape="0">
                    <a:srgbClr val="8C181E">
                      <a:alpha val="12000"/>
                    </a:srgbClr>
                  </a:outerShdw>
                </a:effectLst>
                <a:latin typeface="汉仪大宋简" panose="02010609000101010101" pitchFamily="49" charset="-122"/>
                <a:ea typeface="汉仪大宋简" panose="02010609000101010101" pitchFamily="49" charset="-122"/>
                <a:cs typeface="+mn-ea"/>
                <a:sym typeface="+mn-lt"/>
              </a:rPr>
              <a:t>谢观</a:t>
            </a:r>
            <a:r>
              <a:rPr lang="zh-CN" altLang="en-US" sz="11000" spc="600" dirty="0">
                <a:ln w="6350">
                  <a:noFill/>
                </a:ln>
                <a:gradFill>
                  <a:gsLst>
                    <a:gs pos="0">
                      <a:srgbClr val="FEEFAC"/>
                    </a:gs>
                    <a:gs pos="100000">
                      <a:srgbClr val="E9BE61"/>
                    </a:gs>
                  </a:gsLst>
                  <a:lin ang="5400000" scaled="1"/>
                </a:gradFill>
                <a:effectLst>
                  <a:outerShdw dist="50800" dir="6240000" algn="ctr" rotWithShape="0">
                    <a:srgbClr val="8C181E">
                      <a:alpha val="12000"/>
                    </a:srgbClr>
                  </a:outerShdw>
                </a:effectLst>
                <a:latin typeface="汉仪大宋简" panose="02010609000101010101" pitchFamily="49" charset="-122"/>
                <a:ea typeface="汉仪大宋简" panose="02010609000101010101" pitchFamily="49" charset="-122"/>
                <a:cs typeface="+mn-ea"/>
                <a:sym typeface="+mn-lt"/>
              </a:rPr>
              <a:t>看</a:t>
            </a:r>
          </a:p>
        </p:txBody>
      </p:sp>
      <p:pic>
        <p:nvPicPr>
          <p:cNvPr id="27" name="图片 26" descr="卡通人物&#10;&#10;低可信度描述已自动生成">
            <a:extLst>
              <a:ext uri="{FF2B5EF4-FFF2-40B4-BE49-F238E27FC236}">
                <a16:creationId xmlns="" xmlns:a16="http://schemas.microsoft.com/office/drawing/2014/main" id="{089F4F84-6DC7-4027-8D06-E1B63DA7600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613400" y="848944"/>
            <a:ext cx="965200" cy="859008"/>
          </a:xfrm>
          <a:prstGeom prst="rect">
            <a:avLst/>
          </a:prstGeom>
        </p:spPr>
      </p:pic>
      <p:cxnSp>
        <p:nvCxnSpPr>
          <p:cNvPr id="14" name="直接连接符 13">
            <a:extLst>
              <a:ext uri="{FF2B5EF4-FFF2-40B4-BE49-F238E27FC236}">
                <a16:creationId xmlns="" xmlns:a16="http://schemas.microsoft.com/office/drawing/2014/main" id="{327FF428-CB77-48EC-8C0E-862B7248EA5F}"/>
              </a:ext>
            </a:extLst>
          </p:cNvPr>
          <p:cNvCxnSpPr>
            <a:cxnSpLocks/>
          </p:cNvCxnSpPr>
          <p:nvPr/>
        </p:nvCxnSpPr>
        <p:spPr>
          <a:xfrm>
            <a:off x="1689664" y="3719972"/>
            <a:ext cx="897731" cy="0"/>
          </a:xfrm>
          <a:prstGeom prst="line">
            <a:avLst/>
          </a:prstGeom>
          <a:ln w="12700">
            <a:gradFill>
              <a:gsLst>
                <a:gs pos="86000">
                  <a:srgbClr val="FEEFAC"/>
                </a:gs>
                <a:gs pos="2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5" name="PA-文本框 19">
            <a:extLst>
              <a:ext uri="{FF2B5EF4-FFF2-40B4-BE49-F238E27FC236}">
                <a16:creationId xmlns="" xmlns:a16="http://schemas.microsoft.com/office/drawing/2014/main" id="{4A1C1683-75F6-4A05-AFDF-A20DB39FC95F}"/>
              </a:ext>
            </a:extLst>
          </p:cNvPr>
          <p:cNvSpPr txBox="1"/>
          <p:nvPr>
            <p:custDataLst>
              <p:tags r:id="rId2"/>
            </p:custDataLst>
          </p:nvPr>
        </p:nvSpPr>
        <p:spPr>
          <a:xfrm>
            <a:off x="2523353" y="3484153"/>
            <a:ext cx="7080453" cy="475579"/>
          </a:xfrm>
          <a:prstGeom prst="rect">
            <a:avLst/>
          </a:prstGeom>
          <a:noFill/>
          <a:ln>
            <a:noFill/>
          </a:ln>
          <a:effectLst/>
        </p:spPr>
        <p:txBody>
          <a:bodyPr wrap="square" rtlCol="0">
            <a:spAutoFit/>
          </a:bodyPr>
          <a:lstStyle>
            <a:defPPr>
              <a:defRPr lang="zh-CN"/>
            </a:defPPr>
            <a:lvl1pP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ctr"/>
            <a:r>
              <a:rPr lang="zh-CN" altLang="en-US" sz="2400" dirty="0">
                <a:latin typeface="+mn-lt"/>
                <a:ea typeface="+mn-ea"/>
                <a:cs typeface="+mn-ea"/>
                <a:sym typeface="+mn-lt"/>
              </a:rPr>
              <a:t>主题教育专题民主生活会班子（个人）检视剖析</a:t>
            </a:r>
          </a:p>
        </p:txBody>
      </p:sp>
      <p:sp>
        <p:nvSpPr>
          <p:cNvPr id="24" name="PA-矩形 4">
            <a:extLst>
              <a:ext uri="{FF2B5EF4-FFF2-40B4-BE49-F238E27FC236}">
                <a16:creationId xmlns="" xmlns:a16="http://schemas.microsoft.com/office/drawing/2014/main" id="{FCD974E5-3CA8-4327-9633-F795330D5452}"/>
              </a:ext>
            </a:extLst>
          </p:cNvPr>
          <p:cNvSpPr txBox="1">
            <a:spLocks noChangeArrowheads="1"/>
          </p:cNvSpPr>
          <p:nvPr>
            <p:custDataLst>
              <p:tags r:id="rId3"/>
            </p:custDataLst>
          </p:nvPr>
        </p:nvSpPr>
        <p:spPr bwMode="auto">
          <a:xfrm>
            <a:off x="4481898" y="4469752"/>
            <a:ext cx="1323816" cy="348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eaLnBrk="1" fontAlgn="base" latinLnBrk="0" hangingPunct="1">
              <a:lnSpc>
                <a:spcPct val="100000"/>
              </a:lnSpc>
              <a:spcBef>
                <a:spcPct val="0"/>
              </a:spcBef>
              <a:spcAft>
                <a:spcPct val="0"/>
              </a:spcAft>
              <a:buClrTx/>
              <a:buSzTx/>
              <a:buFontTx/>
              <a:buNone/>
              <a:tabLst/>
              <a:defRPr/>
            </a:pPr>
            <a:r>
              <a:rPr lang="zh-CN" altLang="en-US" sz="1600" b="0" kern="0" dirty="0">
                <a:solidFill>
                  <a:srgbClr val="FEEFAC"/>
                </a:solidFill>
                <a:latin typeface="+mn-lt"/>
                <a:ea typeface="+mn-ea"/>
                <a:cs typeface="+mn-ea"/>
                <a:sym typeface="+mn-lt"/>
              </a:rPr>
              <a:t>优品</a:t>
            </a:r>
            <a:r>
              <a:rPr lang="en-US" altLang="zh-CN" sz="1600" b="0" kern="0" dirty="0" smtClean="0">
                <a:solidFill>
                  <a:srgbClr val="FEEFAC"/>
                </a:solidFill>
                <a:latin typeface="+mn-lt"/>
                <a:ea typeface="+mn-ea"/>
                <a:cs typeface="+mn-ea"/>
                <a:sym typeface="+mn-lt"/>
              </a:rPr>
              <a:t>PPT</a:t>
            </a:r>
            <a:endParaRPr kumimoji="0" lang="zh-CN" altLang="en-US" sz="1600" b="0" i="0" u="none" strike="noStrike" kern="0" cap="none" spc="0" normalizeH="0" baseline="0" noProof="0" dirty="0">
              <a:ln>
                <a:noFill/>
              </a:ln>
              <a:solidFill>
                <a:srgbClr val="FEEFAC"/>
              </a:solidFill>
              <a:effectLst/>
              <a:uLnTx/>
              <a:uFillTx/>
              <a:latin typeface="+mn-lt"/>
              <a:ea typeface="+mn-ea"/>
              <a:cs typeface="+mn-ea"/>
              <a:sym typeface="+mn-lt"/>
            </a:endParaRPr>
          </a:p>
        </p:txBody>
      </p:sp>
      <p:sp>
        <p:nvSpPr>
          <p:cNvPr id="25" name="PA-任意多边形 9">
            <a:extLst>
              <a:ext uri="{FF2B5EF4-FFF2-40B4-BE49-F238E27FC236}">
                <a16:creationId xmlns="" xmlns:a16="http://schemas.microsoft.com/office/drawing/2014/main" id="{5C674378-065F-46EC-B251-CEAB4373114A}"/>
              </a:ext>
            </a:extLst>
          </p:cNvPr>
          <p:cNvSpPr>
            <a:spLocks noEditPoints="1"/>
          </p:cNvSpPr>
          <p:nvPr>
            <p:custDataLst>
              <p:tags r:id="rId4"/>
            </p:custDataLst>
          </p:nvPr>
        </p:nvSpPr>
        <p:spPr bwMode="auto">
          <a:xfrm>
            <a:off x="4136995" y="4494516"/>
            <a:ext cx="297278" cy="298526"/>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sp>
        <p:nvSpPr>
          <p:cNvPr id="26" name="PA-矩形 4">
            <a:extLst>
              <a:ext uri="{FF2B5EF4-FFF2-40B4-BE49-F238E27FC236}">
                <a16:creationId xmlns="" xmlns:a16="http://schemas.microsoft.com/office/drawing/2014/main" id="{445546C8-F35A-4775-BCED-9DD91D45BAE9}"/>
              </a:ext>
            </a:extLst>
          </p:cNvPr>
          <p:cNvSpPr txBox="1">
            <a:spLocks noChangeArrowheads="1"/>
          </p:cNvSpPr>
          <p:nvPr>
            <p:custDataLst>
              <p:tags r:id="rId5"/>
            </p:custDataLst>
          </p:nvPr>
        </p:nvSpPr>
        <p:spPr bwMode="auto">
          <a:xfrm>
            <a:off x="6725902" y="4469752"/>
            <a:ext cx="1806241" cy="348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algn="l" fontAlgn="base">
              <a:spcBef>
                <a:spcPct val="0"/>
              </a:spcBef>
              <a:spcAft>
                <a:spcPct val="0"/>
              </a:spcAft>
              <a:defRPr/>
            </a:pPr>
            <a:r>
              <a:rPr lang="en-US" altLang="zh-CN" sz="1600" b="0" kern="0" dirty="0" smtClean="0">
                <a:solidFill>
                  <a:srgbClr val="FEEFAC"/>
                </a:solidFill>
                <a:latin typeface="+mn-lt"/>
                <a:ea typeface="+mn-ea"/>
                <a:cs typeface="+mn-ea"/>
                <a:sym typeface="+mn-lt"/>
              </a:rPr>
              <a:t>20XX</a:t>
            </a:r>
            <a:r>
              <a:rPr lang="zh-CN" altLang="en-US" sz="1600" b="0" kern="0" dirty="0" smtClean="0">
                <a:solidFill>
                  <a:srgbClr val="FEEFAC"/>
                </a:solidFill>
                <a:latin typeface="+mn-lt"/>
                <a:ea typeface="+mn-ea"/>
                <a:cs typeface="+mn-ea"/>
                <a:sym typeface="+mn-lt"/>
              </a:rPr>
              <a:t>年</a:t>
            </a:r>
            <a:r>
              <a:rPr lang="en-US" altLang="zh-CN" sz="1600" b="0" kern="0" dirty="0" smtClean="0">
                <a:solidFill>
                  <a:srgbClr val="FEEFAC"/>
                </a:solidFill>
                <a:latin typeface="+mn-lt"/>
                <a:ea typeface="+mn-ea"/>
                <a:cs typeface="+mn-ea"/>
                <a:sym typeface="+mn-lt"/>
              </a:rPr>
              <a:t>XX</a:t>
            </a:r>
            <a:r>
              <a:rPr lang="zh-CN" altLang="en-US" sz="1600" b="0" kern="0" dirty="0" smtClean="0">
                <a:solidFill>
                  <a:srgbClr val="FEEFAC"/>
                </a:solidFill>
                <a:latin typeface="+mn-lt"/>
                <a:ea typeface="+mn-ea"/>
                <a:cs typeface="+mn-ea"/>
                <a:sym typeface="+mn-lt"/>
              </a:rPr>
              <a:t>月</a:t>
            </a:r>
            <a:endParaRPr lang="zh-CN" altLang="en-US" sz="1600" b="0" kern="0" dirty="0">
              <a:solidFill>
                <a:srgbClr val="FEEFAC"/>
              </a:solidFill>
              <a:latin typeface="+mn-lt"/>
              <a:ea typeface="+mn-ea"/>
              <a:cs typeface="+mn-ea"/>
              <a:sym typeface="+mn-lt"/>
            </a:endParaRPr>
          </a:p>
        </p:txBody>
      </p:sp>
      <p:grpSp>
        <p:nvGrpSpPr>
          <p:cNvPr id="30" name="PA-组合 19">
            <a:extLst>
              <a:ext uri="{FF2B5EF4-FFF2-40B4-BE49-F238E27FC236}">
                <a16:creationId xmlns="" xmlns:a16="http://schemas.microsoft.com/office/drawing/2014/main" id="{9A4C3546-6E4F-4390-B514-43A854B4E14C}"/>
              </a:ext>
            </a:extLst>
          </p:cNvPr>
          <p:cNvGrpSpPr/>
          <p:nvPr>
            <p:custDataLst>
              <p:tags r:id="rId6"/>
            </p:custDataLst>
          </p:nvPr>
        </p:nvGrpSpPr>
        <p:grpSpPr>
          <a:xfrm>
            <a:off x="6397995" y="4492134"/>
            <a:ext cx="303292" cy="303290"/>
            <a:chOff x="6825228" y="4785753"/>
            <a:chExt cx="303292" cy="303290"/>
          </a:xfrm>
        </p:grpSpPr>
        <p:sp>
          <p:nvSpPr>
            <p:cNvPr id="31" name="PA-椭圆 18">
              <a:extLst>
                <a:ext uri="{FF2B5EF4-FFF2-40B4-BE49-F238E27FC236}">
                  <a16:creationId xmlns="" xmlns:a16="http://schemas.microsoft.com/office/drawing/2014/main" id="{0BDAC4D8-7591-43EB-BDA2-C9103E19F5F9}"/>
                </a:ext>
              </a:extLst>
            </p:cNvPr>
            <p:cNvSpPr/>
            <p:nvPr>
              <p:custDataLst>
                <p:tags r:id="rId7"/>
              </p:custDataLst>
            </p:nvPr>
          </p:nvSpPr>
          <p:spPr>
            <a:xfrm>
              <a:off x="6825228" y="4785753"/>
              <a:ext cx="303292" cy="303290"/>
            </a:xfrm>
            <a:prstGeom prst="ellipse">
              <a:avLst/>
            </a:pr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solidFill>
                  <a:schemeClr val="tx1"/>
                </a:solidFill>
                <a:cs typeface="+mn-ea"/>
                <a:sym typeface="+mn-lt"/>
              </a:endParaRPr>
            </a:p>
          </p:txBody>
        </p:sp>
        <p:pic>
          <p:nvPicPr>
            <p:cNvPr id="32" name="PA-Graphic 17">
              <a:extLst>
                <a:ext uri="{FF2B5EF4-FFF2-40B4-BE49-F238E27FC236}">
                  <a16:creationId xmlns="" xmlns:a16="http://schemas.microsoft.com/office/drawing/2014/main" id="{103905B1-0767-493E-9828-858102B9C7D6}"/>
                </a:ext>
              </a:extLst>
            </p:cNvPr>
            <p:cNvPicPr>
              <a:picLocks noChangeAspect="1"/>
            </p:cNvPicPr>
            <p:nvPr>
              <p:custDataLst>
                <p:tags r:id="rId8"/>
              </p:custDataLst>
            </p:nvPr>
          </p:nvPicPr>
          <p:blipFill>
            <a:blip r:embed="rId11" cstate="screen">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6856745" y="4817269"/>
              <a:ext cx="240258" cy="240258"/>
            </a:xfrm>
            <a:prstGeom prst="rect">
              <a:avLst/>
            </a:prstGeom>
          </p:spPr>
        </p:pic>
      </p:grpSp>
      <p:cxnSp>
        <p:nvCxnSpPr>
          <p:cNvPr id="33" name="直接连接符 32">
            <a:extLst>
              <a:ext uri="{FF2B5EF4-FFF2-40B4-BE49-F238E27FC236}">
                <a16:creationId xmlns="" xmlns:a16="http://schemas.microsoft.com/office/drawing/2014/main" id="{2BBC71DF-4953-4994-9686-2B6A5F6601E5}"/>
              </a:ext>
            </a:extLst>
          </p:cNvPr>
          <p:cNvCxnSpPr>
            <a:cxnSpLocks/>
          </p:cNvCxnSpPr>
          <p:nvPr/>
        </p:nvCxnSpPr>
        <p:spPr>
          <a:xfrm flipH="1">
            <a:off x="9424536" y="3719972"/>
            <a:ext cx="897731" cy="0"/>
          </a:xfrm>
          <a:prstGeom prst="line">
            <a:avLst/>
          </a:prstGeom>
          <a:ln w="12700">
            <a:gradFill>
              <a:gsLst>
                <a:gs pos="86000">
                  <a:srgbClr val="FEEFAC"/>
                </a:gs>
                <a:gs pos="2000">
                  <a:schemeClr val="accent1"/>
                </a:gs>
              </a:gsLst>
              <a:lin ang="0" scaled="0"/>
            </a:gradFill>
          </a:ln>
        </p:spPr>
        <p:style>
          <a:lnRef idx="1">
            <a:schemeClr val="accent1"/>
          </a:lnRef>
          <a:fillRef idx="0">
            <a:schemeClr val="accent1"/>
          </a:fillRef>
          <a:effectRef idx="0">
            <a:schemeClr val="accent1"/>
          </a:effectRef>
          <a:fontRef idx="minor">
            <a:schemeClr val="tx1"/>
          </a:fontRef>
        </p:style>
      </p:cxnSp>
      <p:pic>
        <p:nvPicPr>
          <p:cNvPr id="34" name="图片 33" descr="白色的鸟&#10;&#10;描述已自动生成">
            <a:extLst>
              <a:ext uri="{FF2B5EF4-FFF2-40B4-BE49-F238E27FC236}">
                <a16:creationId xmlns="" xmlns:a16="http://schemas.microsoft.com/office/drawing/2014/main" id="{B74394FF-C90E-42C3-B68B-D3879F18D3E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69671" y="537471"/>
            <a:ext cx="2017724" cy="1393190"/>
          </a:xfrm>
          <a:prstGeom prst="rect">
            <a:avLst/>
          </a:prstGeom>
        </p:spPr>
      </p:pic>
    </p:spTree>
    <p:extLst>
      <p:ext uri="{BB962C8B-B14F-4D97-AF65-F5344CB8AC3E}">
        <p14:creationId xmlns:p14="http://schemas.microsoft.com/office/powerpoint/2010/main" val="3668405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4" grpId="0"/>
      <p:bldP spid="25" grpId="0" animBg="1"/>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83175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 xmlns:a16="http://schemas.microsoft.com/office/drawing/2014/main" id="{C5B2F56E-0E0A-4CDD-8379-9C656312BC41}"/>
              </a:ext>
            </a:extLst>
          </p:cNvPr>
          <p:cNvSpPr/>
          <p:nvPr/>
        </p:nvSpPr>
        <p:spPr bwMode="auto">
          <a:xfrm>
            <a:off x="2852602" y="2200658"/>
            <a:ext cx="662386" cy="2426626"/>
          </a:xfrm>
          <a:prstGeom prst="rect">
            <a:avLst/>
          </a:prstGeom>
        </p:spPr>
        <p:txBody>
          <a:bodyPr wrap="square">
            <a:spAutoFit/>
          </a:bodyPr>
          <a:lstStyle/>
          <a:p>
            <a:pPr algn="ctr">
              <a:lnSpc>
                <a:spcPct val="120000"/>
              </a:lnSpc>
            </a:pPr>
            <a:r>
              <a:rPr lang="zh-CN" altLang="en-US" sz="6600" dirty="0">
                <a:gradFill>
                  <a:gsLst>
                    <a:gs pos="0">
                      <a:schemeClr val="accent1">
                        <a:lumMod val="90000"/>
                        <a:lumOff val="10000"/>
                      </a:schemeClr>
                    </a:gs>
                    <a:gs pos="100000">
                      <a:schemeClr val="accent1"/>
                    </a:gs>
                  </a:gsLst>
                  <a:lin ang="5400000" scaled="1"/>
                </a:gradFill>
                <a:cs typeface="+mn-ea"/>
                <a:sym typeface="+mn-lt"/>
              </a:rPr>
              <a:t>目</a:t>
            </a:r>
            <a:endParaRPr lang="en-US" altLang="zh-CN" sz="6600" dirty="0">
              <a:gradFill>
                <a:gsLst>
                  <a:gs pos="0">
                    <a:schemeClr val="accent1">
                      <a:lumMod val="90000"/>
                      <a:lumOff val="10000"/>
                    </a:schemeClr>
                  </a:gs>
                  <a:gs pos="100000">
                    <a:schemeClr val="accent1"/>
                  </a:gs>
                </a:gsLst>
                <a:lin ang="5400000" scaled="1"/>
              </a:gradFill>
              <a:cs typeface="+mn-ea"/>
              <a:sym typeface="+mn-lt"/>
            </a:endParaRPr>
          </a:p>
          <a:p>
            <a:pPr algn="ctr">
              <a:lnSpc>
                <a:spcPct val="120000"/>
              </a:lnSpc>
            </a:pPr>
            <a:r>
              <a:rPr lang="zh-CN" altLang="en-US" sz="6600" dirty="0">
                <a:gradFill>
                  <a:gsLst>
                    <a:gs pos="0">
                      <a:schemeClr val="accent1">
                        <a:lumMod val="90000"/>
                        <a:lumOff val="10000"/>
                      </a:schemeClr>
                    </a:gs>
                    <a:gs pos="100000">
                      <a:schemeClr val="accent1"/>
                    </a:gs>
                  </a:gsLst>
                  <a:lin ang="5400000" scaled="1"/>
                </a:gradFill>
                <a:cs typeface="+mn-ea"/>
                <a:sym typeface="+mn-lt"/>
              </a:rPr>
              <a:t>录</a:t>
            </a:r>
          </a:p>
        </p:txBody>
      </p:sp>
      <p:sp>
        <p:nvSpPr>
          <p:cNvPr id="3" name="Rectangle 4">
            <a:extLst>
              <a:ext uri="{FF2B5EF4-FFF2-40B4-BE49-F238E27FC236}">
                <a16:creationId xmlns="" xmlns:a16="http://schemas.microsoft.com/office/drawing/2014/main" id="{D05BB980-4D1B-41F9-AC17-DC62F5F690E9}"/>
              </a:ext>
            </a:extLst>
          </p:cNvPr>
          <p:cNvSpPr/>
          <p:nvPr/>
        </p:nvSpPr>
        <p:spPr bwMode="auto">
          <a:xfrm rot="5400000">
            <a:off x="3105313" y="3596417"/>
            <a:ext cx="1388772" cy="328936"/>
          </a:xfrm>
          <a:prstGeom prst="rect">
            <a:avLst/>
          </a:prstGeom>
        </p:spPr>
        <p:txBody>
          <a:bodyPr wrap="square">
            <a:spAutoFit/>
          </a:bodyPr>
          <a:lstStyle/>
          <a:p>
            <a:pPr algn="dist">
              <a:lnSpc>
                <a:spcPct val="120000"/>
              </a:lnSpc>
            </a:pPr>
            <a:r>
              <a:rPr lang="en-US" altLang="zh-CN" sz="1400" dirty="0">
                <a:gradFill>
                  <a:gsLst>
                    <a:gs pos="0">
                      <a:schemeClr val="accent1">
                        <a:lumMod val="90000"/>
                        <a:lumOff val="10000"/>
                      </a:schemeClr>
                    </a:gs>
                    <a:gs pos="100000">
                      <a:schemeClr val="accent1"/>
                    </a:gs>
                  </a:gsLst>
                  <a:lin ang="5400000" scaled="1"/>
                </a:gradFill>
                <a:cs typeface="+mn-ea"/>
                <a:sym typeface="+mn-lt"/>
              </a:rPr>
              <a:t>CONTENTS</a:t>
            </a:r>
          </a:p>
        </p:txBody>
      </p:sp>
      <p:sp>
        <p:nvSpPr>
          <p:cNvPr id="5" name="圆角矩形 105">
            <a:extLst>
              <a:ext uri="{FF2B5EF4-FFF2-40B4-BE49-F238E27FC236}">
                <a16:creationId xmlns="" xmlns:a16="http://schemas.microsoft.com/office/drawing/2014/main" id="{43206AF6-9620-4B48-92EA-9935DECC455A}"/>
              </a:ext>
            </a:extLst>
          </p:cNvPr>
          <p:cNvSpPr/>
          <p:nvPr/>
        </p:nvSpPr>
        <p:spPr>
          <a:xfrm>
            <a:off x="6242097" y="2081576"/>
            <a:ext cx="4149082" cy="568556"/>
          </a:xfrm>
          <a:prstGeom prst="roundRect">
            <a:avLst>
              <a:gd name="adj" fmla="val 50000"/>
            </a:avLst>
          </a:prstGeom>
          <a:solidFill>
            <a:srgbClr val="FFFFFF">
              <a:alpha val="6000"/>
            </a:srgbClr>
          </a:solidFill>
          <a:ln w="9525" cap="flat">
            <a:solidFill>
              <a:schemeClr val="accent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dirty="0">
              <a:solidFill>
                <a:srgbClr val="3D3D3D"/>
              </a:solidFill>
              <a:cs typeface="+mn-ea"/>
              <a:sym typeface="+mn-lt"/>
            </a:endParaRPr>
          </a:p>
        </p:txBody>
      </p:sp>
      <p:sp>
        <p:nvSpPr>
          <p:cNvPr id="6" name="任意多边形 93">
            <a:extLst>
              <a:ext uri="{FF2B5EF4-FFF2-40B4-BE49-F238E27FC236}">
                <a16:creationId xmlns="" xmlns:a16="http://schemas.microsoft.com/office/drawing/2014/main" id="{322DC073-B878-46B0-B384-88E5F483FBCB}"/>
              </a:ext>
            </a:extLst>
          </p:cNvPr>
          <p:cNvSpPr/>
          <p:nvPr/>
        </p:nvSpPr>
        <p:spPr>
          <a:xfrm rot="18900000" flipH="1">
            <a:off x="5875539" y="2263509"/>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gradFill>
                <a:gsLst>
                  <a:gs pos="0">
                    <a:srgbClr val="FEEFAC"/>
                  </a:gs>
                  <a:gs pos="45000">
                    <a:srgbClr val="E9BE61"/>
                  </a:gs>
                </a:gsLst>
                <a:lin ang="5400000" scaled="1"/>
              </a:gradFill>
              <a:cs typeface="+mn-ea"/>
              <a:sym typeface="+mn-lt"/>
            </a:endParaRPr>
          </a:p>
        </p:txBody>
      </p:sp>
      <p:sp>
        <p:nvSpPr>
          <p:cNvPr id="7" name="椭圆 6">
            <a:extLst>
              <a:ext uri="{FF2B5EF4-FFF2-40B4-BE49-F238E27FC236}">
                <a16:creationId xmlns="" xmlns:a16="http://schemas.microsoft.com/office/drawing/2014/main" id="{797069EE-C2B9-422E-AC33-22468EC027A8}"/>
              </a:ext>
            </a:extLst>
          </p:cNvPr>
          <p:cNvSpPr/>
          <p:nvPr/>
        </p:nvSpPr>
        <p:spPr>
          <a:xfrm flipH="1">
            <a:off x="5354627" y="2085058"/>
            <a:ext cx="561595" cy="56159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gradFill>
                  <a:gsLst>
                    <a:gs pos="0">
                      <a:srgbClr val="FEEFAC">
                        <a:lumMod val="90000"/>
                        <a:lumOff val="10000"/>
                      </a:srgbClr>
                    </a:gs>
                    <a:gs pos="60000">
                      <a:srgbClr val="E9BE61"/>
                    </a:gs>
                  </a:gsLst>
                  <a:lin ang="5400000" scaled="1"/>
                </a:gradFill>
                <a:cs typeface="+mn-ea"/>
                <a:sym typeface="+mn-lt"/>
              </a:rPr>
              <a:t>1</a:t>
            </a:r>
            <a:endParaRPr lang="zh-CN" altLang="en-US" sz="2400" dirty="0">
              <a:gradFill>
                <a:gsLst>
                  <a:gs pos="0">
                    <a:srgbClr val="FEEFAC">
                      <a:lumMod val="90000"/>
                      <a:lumOff val="10000"/>
                    </a:srgbClr>
                  </a:gs>
                  <a:gs pos="60000">
                    <a:srgbClr val="E9BE61"/>
                  </a:gs>
                </a:gsLst>
                <a:lin ang="5400000" scaled="1"/>
              </a:gradFill>
              <a:cs typeface="+mn-ea"/>
              <a:sym typeface="+mn-lt"/>
            </a:endParaRPr>
          </a:p>
        </p:txBody>
      </p:sp>
      <p:sp>
        <p:nvSpPr>
          <p:cNvPr id="8" name="TextBox 47">
            <a:extLst>
              <a:ext uri="{FF2B5EF4-FFF2-40B4-BE49-F238E27FC236}">
                <a16:creationId xmlns="" xmlns:a16="http://schemas.microsoft.com/office/drawing/2014/main" id="{DC6E61C7-9962-47A4-8F5F-B6CCA28496E4}"/>
              </a:ext>
            </a:extLst>
          </p:cNvPr>
          <p:cNvSpPr txBox="1"/>
          <p:nvPr/>
        </p:nvSpPr>
        <p:spPr>
          <a:xfrm>
            <a:off x="6448499" y="2130598"/>
            <a:ext cx="2792438" cy="475579"/>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latin typeface="+mn-lt"/>
                <a:ea typeface="+mn-ea"/>
                <a:cs typeface="+mn-ea"/>
                <a:sym typeface="+mn-lt"/>
              </a:rPr>
              <a:t>存在的突出问题</a:t>
            </a:r>
          </a:p>
        </p:txBody>
      </p:sp>
      <p:sp>
        <p:nvSpPr>
          <p:cNvPr id="9" name="圆角矩形 105">
            <a:extLst>
              <a:ext uri="{FF2B5EF4-FFF2-40B4-BE49-F238E27FC236}">
                <a16:creationId xmlns="" xmlns:a16="http://schemas.microsoft.com/office/drawing/2014/main" id="{F241C756-1062-42DD-AA21-F715BB5B990E}"/>
              </a:ext>
            </a:extLst>
          </p:cNvPr>
          <p:cNvSpPr/>
          <p:nvPr/>
        </p:nvSpPr>
        <p:spPr>
          <a:xfrm>
            <a:off x="6242097" y="3203848"/>
            <a:ext cx="4149082" cy="568556"/>
          </a:xfrm>
          <a:prstGeom prst="roundRect">
            <a:avLst>
              <a:gd name="adj" fmla="val 50000"/>
            </a:avLst>
          </a:prstGeom>
          <a:solidFill>
            <a:srgbClr val="FFFFFF">
              <a:alpha val="6000"/>
            </a:srgbClr>
          </a:solidFill>
          <a:ln w="9525" cap="flat">
            <a:solidFill>
              <a:schemeClr val="accent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dirty="0">
              <a:solidFill>
                <a:srgbClr val="3D3D3D"/>
              </a:solidFill>
              <a:cs typeface="+mn-ea"/>
              <a:sym typeface="+mn-lt"/>
            </a:endParaRPr>
          </a:p>
        </p:txBody>
      </p:sp>
      <p:sp>
        <p:nvSpPr>
          <p:cNvPr id="10" name="任意多边形 93">
            <a:extLst>
              <a:ext uri="{FF2B5EF4-FFF2-40B4-BE49-F238E27FC236}">
                <a16:creationId xmlns="" xmlns:a16="http://schemas.microsoft.com/office/drawing/2014/main" id="{8F9237A8-A859-4B37-9705-9C2BE38E07DE}"/>
              </a:ext>
            </a:extLst>
          </p:cNvPr>
          <p:cNvSpPr/>
          <p:nvPr/>
        </p:nvSpPr>
        <p:spPr>
          <a:xfrm rot="18900000" flipH="1">
            <a:off x="5875539" y="3385781"/>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gradFill>
                <a:gsLst>
                  <a:gs pos="0">
                    <a:srgbClr val="FEEFAC"/>
                  </a:gs>
                  <a:gs pos="45000">
                    <a:srgbClr val="E9BE61"/>
                  </a:gs>
                </a:gsLst>
                <a:lin ang="5400000" scaled="1"/>
              </a:gradFill>
              <a:cs typeface="+mn-ea"/>
              <a:sym typeface="+mn-lt"/>
            </a:endParaRPr>
          </a:p>
        </p:txBody>
      </p:sp>
      <p:sp>
        <p:nvSpPr>
          <p:cNvPr id="11" name="椭圆 10">
            <a:extLst>
              <a:ext uri="{FF2B5EF4-FFF2-40B4-BE49-F238E27FC236}">
                <a16:creationId xmlns="" xmlns:a16="http://schemas.microsoft.com/office/drawing/2014/main" id="{E1722F9B-99E1-4369-B0EC-440E5B3AD3A3}"/>
              </a:ext>
            </a:extLst>
          </p:cNvPr>
          <p:cNvSpPr/>
          <p:nvPr/>
        </p:nvSpPr>
        <p:spPr>
          <a:xfrm flipH="1">
            <a:off x="5354627" y="3207330"/>
            <a:ext cx="561595" cy="56159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gradFill>
                  <a:gsLst>
                    <a:gs pos="0">
                      <a:srgbClr val="FEEFAC">
                        <a:lumMod val="90000"/>
                        <a:lumOff val="10000"/>
                      </a:srgbClr>
                    </a:gs>
                    <a:gs pos="60000">
                      <a:srgbClr val="E9BE61"/>
                    </a:gs>
                  </a:gsLst>
                  <a:lin ang="5400000" scaled="1"/>
                </a:gradFill>
                <a:cs typeface="+mn-ea"/>
                <a:sym typeface="+mn-lt"/>
              </a:rPr>
              <a:t>2</a:t>
            </a:r>
            <a:endParaRPr lang="zh-CN" altLang="en-US" sz="2400" dirty="0">
              <a:gradFill>
                <a:gsLst>
                  <a:gs pos="0">
                    <a:srgbClr val="FEEFAC">
                      <a:lumMod val="90000"/>
                      <a:lumOff val="10000"/>
                    </a:srgbClr>
                  </a:gs>
                  <a:gs pos="60000">
                    <a:srgbClr val="E9BE61"/>
                  </a:gs>
                </a:gsLst>
                <a:lin ang="5400000" scaled="1"/>
              </a:gradFill>
              <a:cs typeface="+mn-ea"/>
              <a:sym typeface="+mn-lt"/>
            </a:endParaRPr>
          </a:p>
        </p:txBody>
      </p:sp>
      <p:sp>
        <p:nvSpPr>
          <p:cNvPr id="12" name="TextBox 47">
            <a:extLst>
              <a:ext uri="{FF2B5EF4-FFF2-40B4-BE49-F238E27FC236}">
                <a16:creationId xmlns="" xmlns:a16="http://schemas.microsoft.com/office/drawing/2014/main" id="{CF1F6447-FE64-4F08-BF80-E33C82DC25B5}"/>
              </a:ext>
            </a:extLst>
          </p:cNvPr>
          <p:cNvSpPr txBox="1"/>
          <p:nvPr/>
        </p:nvSpPr>
        <p:spPr>
          <a:xfrm>
            <a:off x="6448498" y="3252870"/>
            <a:ext cx="3833775" cy="475579"/>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latin typeface="+mn-lt"/>
                <a:ea typeface="+mn-ea"/>
                <a:cs typeface="+mn-ea"/>
                <a:sym typeface="+mn-lt"/>
              </a:rPr>
              <a:t>存在问题的原因剖析</a:t>
            </a:r>
          </a:p>
        </p:txBody>
      </p:sp>
      <p:sp>
        <p:nvSpPr>
          <p:cNvPr id="13" name="圆角矩形 105">
            <a:extLst>
              <a:ext uri="{FF2B5EF4-FFF2-40B4-BE49-F238E27FC236}">
                <a16:creationId xmlns="" xmlns:a16="http://schemas.microsoft.com/office/drawing/2014/main" id="{3D57BAB9-38CF-4B16-8AD0-4B54807E714D}"/>
              </a:ext>
            </a:extLst>
          </p:cNvPr>
          <p:cNvSpPr/>
          <p:nvPr/>
        </p:nvSpPr>
        <p:spPr>
          <a:xfrm>
            <a:off x="6242097" y="4317130"/>
            <a:ext cx="4149082" cy="568556"/>
          </a:xfrm>
          <a:prstGeom prst="roundRect">
            <a:avLst>
              <a:gd name="adj" fmla="val 50000"/>
            </a:avLst>
          </a:prstGeom>
          <a:solidFill>
            <a:srgbClr val="FFFFFF">
              <a:alpha val="6000"/>
            </a:srgbClr>
          </a:solidFill>
          <a:ln w="9525" cap="flat">
            <a:solidFill>
              <a:schemeClr val="accent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zh-CN" altLang="en-US" dirty="0">
              <a:solidFill>
                <a:srgbClr val="3D3D3D"/>
              </a:solidFill>
              <a:cs typeface="+mn-ea"/>
              <a:sym typeface="+mn-lt"/>
            </a:endParaRPr>
          </a:p>
        </p:txBody>
      </p:sp>
      <p:sp>
        <p:nvSpPr>
          <p:cNvPr id="14" name="任意多边形 93">
            <a:extLst>
              <a:ext uri="{FF2B5EF4-FFF2-40B4-BE49-F238E27FC236}">
                <a16:creationId xmlns="" xmlns:a16="http://schemas.microsoft.com/office/drawing/2014/main" id="{5D641012-344E-488E-881B-73892F7E083D}"/>
              </a:ext>
            </a:extLst>
          </p:cNvPr>
          <p:cNvSpPr/>
          <p:nvPr/>
        </p:nvSpPr>
        <p:spPr>
          <a:xfrm rot="18900000" flipH="1">
            <a:off x="5875539" y="4499063"/>
            <a:ext cx="204691" cy="204691"/>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gradFill>
                <a:gsLst>
                  <a:gs pos="0">
                    <a:srgbClr val="FEEFAC"/>
                  </a:gs>
                  <a:gs pos="45000">
                    <a:srgbClr val="E9BE61"/>
                  </a:gs>
                </a:gsLst>
                <a:lin ang="5400000" scaled="1"/>
              </a:gradFill>
              <a:cs typeface="+mn-ea"/>
              <a:sym typeface="+mn-lt"/>
            </a:endParaRPr>
          </a:p>
        </p:txBody>
      </p:sp>
      <p:sp>
        <p:nvSpPr>
          <p:cNvPr id="15" name="椭圆 14">
            <a:extLst>
              <a:ext uri="{FF2B5EF4-FFF2-40B4-BE49-F238E27FC236}">
                <a16:creationId xmlns="" xmlns:a16="http://schemas.microsoft.com/office/drawing/2014/main" id="{61E0F30D-38D5-4B1B-9EBB-779A32406D9C}"/>
              </a:ext>
            </a:extLst>
          </p:cNvPr>
          <p:cNvSpPr/>
          <p:nvPr/>
        </p:nvSpPr>
        <p:spPr>
          <a:xfrm flipH="1">
            <a:off x="5354627" y="4320612"/>
            <a:ext cx="561595" cy="561592"/>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gradFill>
                  <a:gsLst>
                    <a:gs pos="0">
                      <a:srgbClr val="FEEFAC">
                        <a:lumMod val="90000"/>
                        <a:lumOff val="10000"/>
                      </a:srgbClr>
                    </a:gs>
                    <a:gs pos="60000">
                      <a:srgbClr val="E9BE61"/>
                    </a:gs>
                  </a:gsLst>
                  <a:lin ang="5400000" scaled="1"/>
                </a:gradFill>
                <a:cs typeface="+mn-ea"/>
                <a:sym typeface="+mn-lt"/>
              </a:rPr>
              <a:t>3</a:t>
            </a:r>
            <a:endParaRPr lang="zh-CN" altLang="en-US" sz="2400" dirty="0">
              <a:gradFill>
                <a:gsLst>
                  <a:gs pos="0">
                    <a:srgbClr val="FEEFAC">
                      <a:lumMod val="90000"/>
                      <a:lumOff val="10000"/>
                    </a:srgbClr>
                  </a:gs>
                  <a:gs pos="60000">
                    <a:srgbClr val="E9BE61"/>
                  </a:gs>
                </a:gsLst>
                <a:lin ang="5400000" scaled="1"/>
              </a:gradFill>
              <a:cs typeface="+mn-ea"/>
              <a:sym typeface="+mn-lt"/>
            </a:endParaRPr>
          </a:p>
        </p:txBody>
      </p:sp>
      <p:sp>
        <p:nvSpPr>
          <p:cNvPr id="16" name="TextBox 47">
            <a:extLst>
              <a:ext uri="{FF2B5EF4-FFF2-40B4-BE49-F238E27FC236}">
                <a16:creationId xmlns="" xmlns:a16="http://schemas.microsoft.com/office/drawing/2014/main" id="{42471ED1-45F1-40AB-AC44-DDF01496F699}"/>
              </a:ext>
            </a:extLst>
          </p:cNvPr>
          <p:cNvSpPr txBox="1"/>
          <p:nvPr/>
        </p:nvSpPr>
        <p:spPr>
          <a:xfrm>
            <a:off x="6448498" y="4366152"/>
            <a:ext cx="3833775" cy="475579"/>
          </a:xfrm>
          <a:prstGeom prst="rect">
            <a:avLst/>
          </a:prstGeom>
        </p:spPr>
        <p:txBody>
          <a:bodyPr wrap="square">
            <a:spAutoFit/>
          </a:bodyPr>
          <a:lstStyle>
            <a:defPPr>
              <a:defRPr lang="zh-CN"/>
            </a:defPPr>
            <a:lvl1pPr>
              <a:lnSpc>
                <a:spcPct val="110000"/>
              </a:lnSpc>
              <a:defRPr sz="22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2400" dirty="0">
                <a:latin typeface="+mn-lt"/>
                <a:ea typeface="+mn-ea"/>
                <a:cs typeface="+mn-ea"/>
                <a:sym typeface="+mn-lt"/>
              </a:rPr>
              <a:t>努力方向和改进措施</a:t>
            </a:r>
          </a:p>
        </p:txBody>
      </p:sp>
      <p:pic>
        <p:nvPicPr>
          <p:cNvPr id="25" name="图片 24" descr="白色的鸟&#10;&#10;描述已自动生成">
            <a:extLst>
              <a:ext uri="{FF2B5EF4-FFF2-40B4-BE49-F238E27FC236}">
                <a16:creationId xmlns="" xmlns:a16="http://schemas.microsoft.com/office/drawing/2014/main" id="{B25CBA94-6FE9-4315-B546-ECC03825D9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9740899" y="700704"/>
            <a:ext cx="1905872" cy="1315959"/>
          </a:xfrm>
          <a:prstGeom prst="rect">
            <a:avLst/>
          </a:prstGeom>
        </p:spPr>
      </p:pic>
    </p:spTree>
    <p:extLst>
      <p:ext uri="{BB962C8B-B14F-4D97-AF65-F5344CB8AC3E}">
        <p14:creationId xmlns:p14="http://schemas.microsoft.com/office/powerpoint/2010/main" val="14563110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P spid="7" grpId="0" animBg="1"/>
      <p:bldP spid="8" grpId="0"/>
      <p:bldP spid="9" grpId="0" animBg="1"/>
      <p:bldP spid="10" grpId="0" animBg="1"/>
      <p:bldP spid="11" grpId="0" animBg="1"/>
      <p:bldP spid="12" grpId="0"/>
      <p:bldP spid="13" grpId="0" animBg="1"/>
      <p:bldP spid="14" grpId="0" animBg="1"/>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7">
            <a:extLst>
              <a:ext uri="{FF2B5EF4-FFF2-40B4-BE49-F238E27FC236}">
                <a16:creationId xmlns="" xmlns:a16="http://schemas.microsoft.com/office/drawing/2014/main" id="{1EF78AF7-9714-4F07-8441-1FF71CC366C6}"/>
              </a:ext>
            </a:extLst>
          </p:cNvPr>
          <p:cNvSpPr txBox="1"/>
          <p:nvPr/>
        </p:nvSpPr>
        <p:spPr>
          <a:xfrm>
            <a:off x="2052966" y="2475673"/>
            <a:ext cx="8086067" cy="1242071"/>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110000"/>
              </a:lnSpc>
            </a:pPr>
            <a:r>
              <a:rPr lang="zh-CN" altLang="en-US" sz="7200" dirty="0">
                <a:latin typeface="+mn-lt"/>
                <a:ea typeface="+mn-ea"/>
                <a:cs typeface="+mn-ea"/>
                <a:sym typeface="+mn-lt"/>
              </a:rPr>
              <a:t>存在的突出问题</a:t>
            </a:r>
          </a:p>
        </p:txBody>
      </p:sp>
      <p:sp>
        <p:nvSpPr>
          <p:cNvPr id="3" name="矩形: 圆角 2">
            <a:extLst>
              <a:ext uri="{FF2B5EF4-FFF2-40B4-BE49-F238E27FC236}">
                <a16:creationId xmlns="" xmlns:a16="http://schemas.microsoft.com/office/drawing/2014/main" id="{EBE3B11A-6C5D-47F1-A21D-61CAC446BF8A}"/>
              </a:ext>
            </a:extLst>
          </p:cNvPr>
          <p:cNvSpPr/>
          <p:nvPr/>
        </p:nvSpPr>
        <p:spPr>
          <a:xfrm>
            <a:off x="4900839" y="1182667"/>
            <a:ext cx="2390320" cy="442945"/>
          </a:xfrm>
          <a:prstGeom prst="roundRect">
            <a:avLst>
              <a:gd name="adj" fmla="val 4469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gradFill>
                  <a:gsLst>
                    <a:gs pos="0">
                      <a:srgbClr val="FEEFAC"/>
                    </a:gs>
                    <a:gs pos="45000">
                      <a:srgbClr val="E9BE61"/>
                    </a:gs>
                  </a:gsLst>
                  <a:lin ang="5400000" scaled="1"/>
                </a:gradFill>
                <a:cs typeface="+mn-ea"/>
                <a:sym typeface="+mn-lt"/>
              </a:rPr>
              <a:t>第一部分</a:t>
            </a:r>
          </a:p>
        </p:txBody>
      </p:sp>
      <p:pic>
        <p:nvPicPr>
          <p:cNvPr id="4" name="PA-图片 4">
            <a:extLst>
              <a:ext uri="{FF2B5EF4-FFF2-40B4-BE49-F238E27FC236}">
                <a16:creationId xmlns="" xmlns:a16="http://schemas.microsoft.com/office/drawing/2014/main" id="{1B5D310E-EC4C-48BE-A384-3A1A3F7C80E5}"/>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5376426" y="2029218"/>
            <a:ext cx="1439146" cy="376854"/>
          </a:xfrm>
          <a:prstGeom prst="rect">
            <a:avLst/>
          </a:prstGeom>
        </p:spPr>
      </p:pic>
      <p:cxnSp>
        <p:nvCxnSpPr>
          <p:cNvPr id="5" name="PA-直接连接符 5">
            <a:extLst>
              <a:ext uri="{FF2B5EF4-FFF2-40B4-BE49-F238E27FC236}">
                <a16:creationId xmlns="" xmlns:a16="http://schemas.microsoft.com/office/drawing/2014/main" id="{AAB703D0-F7ED-4B07-846E-25442D7C87BE}"/>
              </a:ext>
            </a:extLst>
          </p:cNvPr>
          <p:cNvCxnSpPr>
            <a:cxnSpLocks/>
          </p:cNvCxnSpPr>
          <p:nvPr>
            <p:custDataLst>
              <p:tags r:id="rId2"/>
            </p:custDataLst>
          </p:nvPr>
        </p:nvCxnSpPr>
        <p:spPr>
          <a:xfrm>
            <a:off x="7304307" y="2217645"/>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PA-直接连接符 5">
            <a:extLst>
              <a:ext uri="{FF2B5EF4-FFF2-40B4-BE49-F238E27FC236}">
                <a16:creationId xmlns="" xmlns:a16="http://schemas.microsoft.com/office/drawing/2014/main" id="{56B53524-1321-4032-8FF9-61561E23768B}"/>
              </a:ext>
            </a:extLst>
          </p:cNvPr>
          <p:cNvCxnSpPr>
            <a:cxnSpLocks/>
          </p:cNvCxnSpPr>
          <p:nvPr>
            <p:custDataLst>
              <p:tags r:id="rId3"/>
            </p:custDataLst>
          </p:nvPr>
        </p:nvCxnSpPr>
        <p:spPr>
          <a:xfrm flipH="1">
            <a:off x="2066113" y="2217645"/>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pic>
        <p:nvPicPr>
          <p:cNvPr id="7" name="图片 6" descr="白色的鸟&#10;&#10;描述已自动生成">
            <a:extLst>
              <a:ext uri="{FF2B5EF4-FFF2-40B4-BE49-F238E27FC236}">
                <a16:creationId xmlns="" xmlns:a16="http://schemas.microsoft.com/office/drawing/2014/main" id="{EFC31373-4E34-4C03-9A1A-18651F9974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9072348" y="369179"/>
            <a:ext cx="2356309" cy="1626975"/>
          </a:xfrm>
          <a:prstGeom prst="rect">
            <a:avLst/>
          </a:prstGeom>
        </p:spPr>
      </p:pic>
      <p:pic>
        <p:nvPicPr>
          <p:cNvPr id="9" name="图片 8" descr="图片包含 建筑, 电话, 手机, 桌子&#10;&#10;描述已自动生成">
            <a:extLst>
              <a:ext uri="{FF2B5EF4-FFF2-40B4-BE49-F238E27FC236}">
                <a16:creationId xmlns="" xmlns:a16="http://schemas.microsoft.com/office/drawing/2014/main" id="{FE506934-CBFA-4481-AA61-F4F45EBFE1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0" y="4491782"/>
            <a:ext cx="2046514" cy="2366218"/>
          </a:xfrm>
          <a:prstGeom prst="rect">
            <a:avLst/>
          </a:prstGeom>
        </p:spPr>
      </p:pic>
      <p:sp>
        <p:nvSpPr>
          <p:cNvPr id="10" name="文本框 9">
            <a:extLst>
              <a:ext uri="{FF2B5EF4-FFF2-40B4-BE49-F238E27FC236}">
                <a16:creationId xmlns="" xmlns:a16="http://schemas.microsoft.com/office/drawing/2014/main" id="{AD7211C0-71B5-494B-AF50-0C44289B04CF}"/>
              </a:ext>
            </a:extLst>
          </p:cNvPr>
          <p:cNvSpPr txBox="1"/>
          <p:nvPr/>
        </p:nvSpPr>
        <p:spPr>
          <a:xfrm>
            <a:off x="867140" y="3702612"/>
            <a:ext cx="10457720" cy="400110"/>
          </a:xfrm>
          <a:prstGeom prst="rect">
            <a:avLst/>
          </a:prstGeom>
          <a:noFill/>
        </p:spPr>
        <p:txBody>
          <a:bodyPr wrap="square" rtlCol="0">
            <a:spAutoFit/>
          </a:bodyPr>
          <a:lstStyle/>
          <a:p>
            <a:pPr algn="ctr"/>
            <a:r>
              <a:rPr lang="zh-CN" altLang="en-US" sz="2000" dirty="0">
                <a:solidFill>
                  <a:schemeClr val="tx1">
                    <a:lumMod val="75000"/>
                    <a:lumOff val="25000"/>
                  </a:schemeClr>
                </a:solidFill>
                <a:cs typeface="+mn-ea"/>
                <a:sym typeface="+mn-lt"/>
              </a:rPr>
              <a:t>主题教育专题民主生活会班子（个人）检视剖析</a:t>
            </a:r>
          </a:p>
        </p:txBody>
      </p:sp>
    </p:spTree>
    <p:extLst>
      <p:ext uri="{BB962C8B-B14F-4D97-AF65-F5344CB8AC3E}">
        <p14:creationId xmlns:p14="http://schemas.microsoft.com/office/powerpoint/2010/main" val="1728541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F304FE6E-50BB-4D21-98F3-9F654FC242CF}"/>
              </a:ext>
            </a:extLst>
          </p:cNvPr>
          <p:cNvSpPr/>
          <p:nvPr/>
        </p:nvSpPr>
        <p:spPr bwMode="auto">
          <a:xfrm>
            <a:off x="1092200" y="1794215"/>
            <a:ext cx="9959258" cy="1634785"/>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dirty="0">
              <a:ln>
                <a:noFill/>
              </a:ln>
              <a:solidFill>
                <a:srgbClr val="3D3D3D"/>
              </a:solidFill>
              <a:effectLst/>
              <a:uLnTx/>
              <a:uFillTx/>
              <a:cs typeface="+mn-ea"/>
              <a:sym typeface="+mn-lt"/>
            </a:endParaRPr>
          </a:p>
        </p:txBody>
      </p:sp>
      <p:sp>
        <p:nvSpPr>
          <p:cNvPr id="2" name="矩形 1">
            <a:extLst>
              <a:ext uri="{FF2B5EF4-FFF2-40B4-BE49-F238E27FC236}">
                <a16:creationId xmlns="" xmlns:a16="http://schemas.microsoft.com/office/drawing/2014/main" id="{B40A3FAE-D7A2-4EB8-B060-B0B6133E9B8A}"/>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 xmlns:a16="http://schemas.microsoft.com/office/drawing/2014/main" id="{CDCAC0D6-25B2-4882-92FC-FD0BD49D8905}"/>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存在的突出问题</a:t>
            </a:r>
          </a:p>
        </p:txBody>
      </p:sp>
      <p:sp>
        <p:nvSpPr>
          <p:cNvPr id="4" name="Freeform 5">
            <a:extLst>
              <a:ext uri="{FF2B5EF4-FFF2-40B4-BE49-F238E27FC236}">
                <a16:creationId xmlns="" xmlns:a16="http://schemas.microsoft.com/office/drawing/2014/main" id="{59B6F19D-72B3-4469-91B9-6DD7E96323BD}"/>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6" name="直接连接符 5">
            <a:extLst>
              <a:ext uri="{FF2B5EF4-FFF2-40B4-BE49-F238E27FC236}">
                <a16:creationId xmlns="" xmlns:a16="http://schemas.microsoft.com/office/drawing/2014/main" id="{800F5E6D-B547-4855-8A94-1D6B63851DE9}"/>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9" name="矩形: 圆角 8">
            <a:extLst>
              <a:ext uri="{FF2B5EF4-FFF2-40B4-BE49-F238E27FC236}">
                <a16:creationId xmlns="" xmlns:a16="http://schemas.microsoft.com/office/drawing/2014/main" id="{8BA838BD-BF48-4673-BB1A-51AEAA1F0022}"/>
              </a:ext>
            </a:extLst>
          </p:cNvPr>
          <p:cNvSpPr/>
          <p:nvPr/>
        </p:nvSpPr>
        <p:spPr bwMode="auto">
          <a:xfrm>
            <a:off x="1450162" y="1532029"/>
            <a:ext cx="3794653"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gradFill>
                  <a:gsLst>
                    <a:gs pos="100000">
                      <a:srgbClr val="E9BE61"/>
                    </a:gs>
                    <a:gs pos="49000">
                      <a:srgbClr val="FEEFAC"/>
                    </a:gs>
                  </a:gsLst>
                  <a:lin ang="5400000" scaled="0"/>
                </a:gradFill>
                <a:cs typeface="+mn-ea"/>
                <a:sym typeface="+mn-lt"/>
              </a:rPr>
              <a:t>光辉的历程概括</a:t>
            </a:r>
          </a:p>
        </p:txBody>
      </p:sp>
      <p:sp>
        <p:nvSpPr>
          <p:cNvPr id="10" name="TextBox 47">
            <a:extLst>
              <a:ext uri="{FF2B5EF4-FFF2-40B4-BE49-F238E27FC236}">
                <a16:creationId xmlns="" xmlns:a16="http://schemas.microsoft.com/office/drawing/2014/main" id="{F76F1F3F-465F-4B85-8A58-3385A17AE02C}"/>
              </a:ext>
            </a:extLst>
          </p:cNvPr>
          <p:cNvSpPr txBox="1"/>
          <p:nvPr/>
        </p:nvSpPr>
        <p:spPr>
          <a:xfrm>
            <a:off x="2129166" y="2198869"/>
            <a:ext cx="8691234" cy="769441"/>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2000" dirty="0">
                <a:latin typeface="+mn-lt"/>
                <a:ea typeface="+mn-ea"/>
                <a:cs typeface="+mn-ea"/>
                <a:sym typeface="+mn-lt"/>
              </a:rPr>
              <a:t>对照习近平新时代中国特色社会主义思想和党中央决策部署，在增强“四个意识”、坚定“四个自信”、做到“两个维护”方面存在的问题。</a:t>
            </a:r>
          </a:p>
        </p:txBody>
      </p:sp>
      <p:sp>
        <p:nvSpPr>
          <p:cNvPr id="11" name="箭头: 五边形 10">
            <a:extLst>
              <a:ext uri="{FF2B5EF4-FFF2-40B4-BE49-F238E27FC236}">
                <a16:creationId xmlns="" xmlns:a16="http://schemas.microsoft.com/office/drawing/2014/main" id="{0ED8DFC6-1262-45E6-8E70-0753C5E5FA3C}"/>
              </a:ext>
            </a:extLst>
          </p:cNvPr>
          <p:cNvSpPr/>
          <p:nvPr/>
        </p:nvSpPr>
        <p:spPr bwMode="auto">
          <a:xfrm>
            <a:off x="1450162" y="2296108"/>
            <a:ext cx="645338" cy="551560"/>
          </a:xfrm>
          <a:prstGeom prst="homePlate">
            <a:avLst>
              <a:gd name="adj" fmla="val 22016"/>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dirty="0">
              <a:ln w="19050">
                <a:noFill/>
              </a:ln>
              <a:gradFill>
                <a:gsLst>
                  <a:gs pos="100000">
                    <a:srgbClr val="E9BE61"/>
                  </a:gs>
                  <a:gs pos="49000">
                    <a:srgbClr val="FEEFAC"/>
                  </a:gs>
                </a:gsLst>
                <a:lin ang="5400000" scaled="0"/>
              </a:gradFill>
              <a:cs typeface="+mn-ea"/>
              <a:sym typeface="+mn-lt"/>
            </a:endParaRPr>
          </a:p>
        </p:txBody>
      </p:sp>
      <p:sp>
        <p:nvSpPr>
          <p:cNvPr id="12" name="KSO_Shape">
            <a:extLst>
              <a:ext uri="{FF2B5EF4-FFF2-40B4-BE49-F238E27FC236}">
                <a16:creationId xmlns="" xmlns:a16="http://schemas.microsoft.com/office/drawing/2014/main" id="{EF3872B3-5E99-4A16-A5A0-77D666BF207A}"/>
              </a:ext>
            </a:extLst>
          </p:cNvPr>
          <p:cNvSpPr>
            <a:spLocks/>
          </p:cNvSpPr>
          <p:nvPr/>
        </p:nvSpPr>
        <p:spPr bwMode="auto">
          <a:xfrm>
            <a:off x="1590852" y="2385295"/>
            <a:ext cx="307256" cy="37318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adFill>
            <a:gsLst>
              <a:gs pos="0">
                <a:srgbClr val="FEEFAC"/>
              </a:gs>
              <a:gs pos="94000">
                <a:srgbClr val="E9BE61"/>
              </a:gs>
            </a:gsLst>
            <a:lin ang="5400000" scaled="1"/>
          </a:gra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A11752"/>
              </a:solidFill>
              <a:cs typeface="+mn-ea"/>
              <a:sym typeface="+mn-lt"/>
            </a:endParaRPr>
          </a:p>
        </p:txBody>
      </p:sp>
      <p:sp>
        <p:nvSpPr>
          <p:cNvPr id="16" name="矩形: 圆角 15">
            <a:extLst>
              <a:ext uri="{FF2B5EF4-FFF2-40B4-BE49-F238E27FC236}">
                <a16:creationId xmlns="" xmlns:a16="http://schemas.microsoft.com/office/drawing/2014/main" id="{3EEC0993-DEE2-440B-AF93-3A370386CCA0}"/>
              </a:ext>
            </a:extLst>
          </p:cNvPr>
          <p:cNvSpPr/>
          <p:nvPr/>
        </p:nvSpPr>
        <p:spPr bwMode="auto">
          <a:xfrm>
            <a:off x="1450162" y="3184614"/>
            <a:ext cx="2614637"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政策理解不深入</a:t>
            </a:r>
          </a:p>
        </p:txBody>
      </p:sp>
      <p:sp>
        <p:nvSpPr>
          <p:cNvPr id="17" name="Text Placeholder 3">
            <a:extLst>
              <a:ext uri="{FF2B5EF4-FFF2-40B4-BE49-F238E27FC236}">
                <a16:creationId xmlns="" xmlns:a16="http://schemas.microsoft.com/office/drawing/2014/main" id="{C5D902D3-9C24-493E-BB8A-904FD0275376}"/>
              </a:ext>
            </a:extLst>
          </p:cNvPr>
          <p:cNvSpPr txBox="1">
            <a:spLocks/>
          </p:cNvSpPr>
          <p:nvPr/>
        </p:nvSpPr>
        <p:spPr>
          <a:xfrm>
            <a:off x="1515741" y="3939526"/>
            <a:ext cx="2483478" cy="1719574"/>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10000"/>
              </a:lnSpc>
              <a:spcBef>
                <a:spcPct val="0"/>
              </a:spcBef>
              <a:buClr>
                <a:schemeClr val="accent1"/>
              </a:buClr>
              <a:defRPr/>
            </a:pPr>
            <a:r>
              <a:rPr lang="zh-CN" altLang="en-US" dirty="0">
                <a:solidFill>
                  <a:schemeClr val="tx1">
                    <a:lumMod val="75000"/>
                    <a:lumOff val="25000"/>
                  </a:schemeClr>
                </a:solidFill>
                <a:cs typeface="+mn-ea"/>
                <a:sym typeface="+mn-lt"/>
              </a:rPr>
              <a:t>坚持以人民为中心的发展思想，按照保基本、兜底线、救急难、可持续的总体思路，以统筹救助资源、增强兜底功能、提升服务能力为重点</a:t>
            </a:r>
          </a:p>
        </p:txBody>
      </p:sp>
      <p:sp>
        <p:nvSpPr>
          <p:cNvPr id="18" name="矩形: 圆角 17">
            <a:extLst>
              <a:ext uri="{FF2B5EF4-FFF2-40B4-BE49-F238E27FC236}">
                <a16:creationId xmlns="" xmlns:a16="http://schemas.microsoft.com/office/drawing/2014/main" id="{B8A43F08-7CB8-4BF6-B292-2E162F4B71AE}"/>
              </a:ext>
            </a:extLst>
          </p:cNvPr>
          <p:cNvSpPr/>
          <p:nvPr/>
        </p:nvSpPr>
        <p:spPr bwMode="auto">
          <a:xfrm>
            <a:off x="4788681" y="3184614"/>
            <a:ext cx="2614637"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学用结合不紧密</a:t>
            </a:r>
          </a:p>
        </p:txBody>
      </p:sp>
      <p:sp>
        <p:nvSpPr>
          <p:cNvPr id="19" name="Text Placeholder 3">
            <a:extLst>
              <a:ext uri="{FF2B5EF4-FFF2-40B4-BE49-F238E27FC236}">
                <a16:creationId xmlns="" xmlns:a16="http://schemas.microsoft.com/office/drawing/2014/main" id="{F97DDC0E-9027-4D92-9D93-03669D1EDB24}"/>
              </a:ext>
            </a:extLst>
          </p:cNvPr>
          <p:cNvSpPr txBox="1">
            <a:spLocks/>
          </p:cNvSpPr>
          <p:nvPr/>
        </p:nvSpPr>
        <p:spPr>
          <a:xfrm>
            <a:off x="4788681" y="4003026"/>
            <a:ext cx="2687071" cy="1448731"/>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10000"/>
              </a:lnSpc>
              <a:spcBef>
                <a:spcPct val="0"/>
              </a:spcBef>
              <a:buClr>
                <a:schemeClr val="accent1"/>
              </a:buClr>
              <a:defRPr/>
            </a:pPr>
            <a:r>
              <a:rPr lang="zh-CN" altLang="en-US" dirty="0">
                <a:solidFill>
                  <a:schemeClr val="tx1">
                    <a:lumMod val="75000"/>
                    <a:lumOff val="25000"/>
                  </a:schemeClr>
                </a:solidFill>
                <a:cs typeface="+mn-ea"/>
                <a:sym typeface="+mn-lt"/>
              </a:rPr>
              <a:t>以习近平新时代中国特色社会主义思想为指导，全面贯彻党的十九大和十九届二中、三中、四中全会精神，紧紧围绕统筹推进</a:t>
            </a:r>
          </a:p>
        </p:txBody>
      </p:sp>
      <p:cxnSp>
        <p:nvCxnSpPr>
          <p:cNvPr id="21" name="直接连接符 20">
            <a:extLst>
              <a:ext uri="{FF2B5EF4-FFF2-40B4-BE49-F238E27FC236}">
                <a16:creationId xmlns="" xmlns:a16="http://schemas.microsoft.com/office/drawing/2014/main" id="{8C08DB16-9CB2-4DA7-B595-7631CF4105D8}"/>
              </a:ext>
            </a:extLst>
          </p:cNvPr>
          <p:cNvCxnSpPr/>
          <p:nvPr/>
        </p:nvCxnSpPr>
        <p:spPr>
          <a:xfrm>
            <a:off x="4400550" y="3771784"/>
            <a:ext cx="0" cy="201458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矩形: 圆角 21">
            <a:extLst>
              <a:ext uri="{FF2B5EF4-FFF2-40B4-BE49-F238E27FC236}">
                <a16:creationId xmlns="" xmlns:a16="http://schemas.microsoft.com/office/drawing/2014/main" id="{CF9CD12C-70D5-4554-AF7D-1CA304F90D17}"/>
              </a:ext>
            </a:extLst>
          </p:cNvPr>
          <p:cNvSpPr/>
          <p:nvPr/>
        </p:nvSpPr>
        <p:spPr bwMode="auto">
          <a:xfrm>
            <a:off x="8053491" y="3184614"/>
            <a:ext cx="2614637"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ln w="19050">
                  <a:noFill/>
                </a:ln>
                <a:gradFill>
                  <a:gsLst>
                    <a:gs pos="100000">
                      <a:srgbClr val="E9BE61"/>
                    </a:gs>
                    <a:gs pos="49000">
                      <a:srgbClr val="FEEFAC"/>
                    </a:gs>
                  </a:gsLst>
                  <a:lin ang="5400000" scaled="0"/>
                </a:gradFill>
                <a:cs typeface="+mn-ea"/>
                <a:sym typeface="+mn-lt"/>
              </a:rPr>
              <a:t>相互交流讨论较少</a:t>
            </a:r>
          </a:p>
        </p:txBody>
      </p:sp>
      <p:sp>
        <p:nvSpPr>
          <p:cNvPr id="23" name="Text Placeholder 3">
            <a:extLst>
              <a:ext uri="{FF2B5EF4-FFF2-40B4-BE49-F238E27FC236}">
                <a16:creationId xmlns="" xmlns:a16="http://schemas.microsoft.com/office/drawing/2014/main" id="{3530A570-18A6-4B6C-A5A0-DE7C9F5CD559}"/>
              </a:ext>
            </a:extLst>
          </p:cNvPr>
          <p:cNvSpPr txBox="1">
            <a:spLocks/>
          </p:cNvSpPr>
          <p:nvPr/>
        </p:nvSpPr>
        <p:spPr>
          <a:xfrm>
            <a:off x="8078150" y="3939526"/>
            <a:ext cx="2565319" cy="1177888"/>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10000"/>
              </a:lnSpc>
              <a:spcBef>
                <a:spcPct val="0"/>
              </a:spcBef>
              <a:buClr>
                <a:schemeClr val="accent1"/>
              </a:buClr>
              <a:defRPr/>
            </a:pPr>
            <a:r>
              <a:rPr lang="zh-CN" altLang="en-US" dirty="0">
                <a:solidFill>
                  <a:schemeClr val="tx1">
                    <a:lumMod val="75000"/>
                    <a:lumOff val="25000"/>
                  </a:schemeClr>
                </a:solidFill>
                <a:cs typeface="+mn-ea"/>
                <a:sym typeface="+mn-lt"/>
              </a:rPr>
              <a:t>能够较好地参与集中学、辅导学和自学，但与班子成员和党员干部之间相互交流讨论学习体会少</a:t>
            </a:r>
          </a:p>
        </p:txBody>
      </p:sp>
      <p:cxnSp>
        <p:nvCxnSpPr>
          <p:cNvPr id="24" name="直接连接符 23">
            <a:extLst>
              <a:ext uri="{FF2B5EF4-FFF2-40B4-BE49-F238E27FC236}">
                <a16:creationId xmlns="" xmlns:a16="http://schemas.microsoft.com/office/drawing/2014/main" id="{DD329D2E-A542-4E1F-A223-ACD0EC3B3894}"/>
              </a:ext>
            </a:extLst>
          </p:cNvPr>
          <p:cNvCxnSpPr/>
          <p:nvPr/>
        </p:nvCxnSpPr>
        <p:spPr>
          <a:xfrm>
            <a:off x="7704189" y="3771784"/>
            <a:ext cx="0" cy="201458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506680" y="6001305"/>
            <a:ext cx="1890943" cy="261610"/>
          </a:xfrm>
          <a:prstGeom prst="rect">
            <a:avLst/>
          </a:prstGeom>
          <a:noFill/>
        </p:spPr>
        <p:txBody>
          <a:bodyPr wrap="square" rtlCol="0">
            <a:spAutoFit/>
          </a:bodyPr>
          <a:lstStyle/>
          <a:p>
            <a:r>
              <a:rPr lang="en-US" altLang="zh-CN" sz="1050" dirty="0">
                <a:solidFill>
                  <a:srgbClr val="FFFFFF"/>
                </a:solidFill>
              </a:rPr>
              <a:t>https://www.ypppt.com/</a:t>
            </a:r>
            <a:endParaRPr lang="zh-CN" altLang="en-US" sz="1050" dirty="0">
              <a:solidFill>
                <a:srgbClr val="FFFFFF"/>
              </a:solidFill>
            </a:endParaRPr>
          </a:p>
        </p:txBody>
      </p:sp>
    </p:spTree>
    <p:extLst>
      <p:ext uri="{BB962C8B-B14F-4D97-AF65-F5344CB8AC3E}">
        <p14:creationId xmlns:p14="http://schemas.microsoft.com/office/powerpoint/2010/main" val="311717423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p:bldP spid="4" grpId="0" animBg="1"/>
      <p:bldP spid="9" grpId="0" animBg="1"/>
      <p:bldP spid="10" grpId="0"/>
      <p:bldP spid="11" grpId="0" animBg="1"/>
      <p:bldP spid="12" grpId="0" animBg="1"/>
      <p:bldP spid="16" grpId="0" animBg="1"/>
      <p:bldP spid="17" grpId="0"/>
      <p:bldP spid="18" grpId="0" animBg="1"/>
      <p:bldP spid="19" grpId="0"/>
      <p:bldP spid="22"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C146478-F775-4F99-9576-D2814509E9C2}"/>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 xmlns:a16="http://schemas.microsoft.com/office/drawing/2014/main" id="{E6C51851-4CA5-46DC-989E-656794930660}"/>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存在的突出问题</a:t>
            </a:r>
          </a:p>
        </p:txBody>
      </p:sp>
      <p:sp>
        <p:nvSpPr>
          <p:cNvPr id="4" name="Freeform 5">
            <a:extLst>
              <a:ext uri="{FF2B5EF4-FFF2-40B4-BE49-F238E27FC236}">
                <a16:creationId xmlns="" xmlns:a16="http://schemas.microsoft.com/office/drawing/2014/main" id="{2DCD4844-9086-4415-98E1-0E3E2CEE2E56}"/>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 xmlns:a16="http://schemas.microsoft.com/office/drawing/2014/main" id="{03597352-BB46-423F-A693-6324C532C971}"/>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 xmlns:a16="http://schemas.microsoft.com/office/drawing/2014/main" id="{558F76F9-A66B-4DAC-B2D7-50CEDB7B78BB}"/>
              </a:ext>
            </a:extLst>
          </p:cNvPr>
          <p:cNvSpPr/>
          <p:nvPr/>
        </p:nvSpPr>
        <p:spPr bwMode="auto">
          <a:xfrm>
            <a:off x="1092200" y="1794216"/>
            <a:ext cx="9959258" cy="962013"/>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dirty="0">
              <a:ln>
                <a:noFill/>
              </a:ln>
              <a:solidFill>
                <a:srgbClr val="3D3D3D"/>
              </a:solidFill>
              <a:effectLst/>
              <a:uLnTx/>
              <a:uFillTx/>
              <a:cs typeface="+mn-ea"/>
              <a:sym typeface="+mn-lt"/>
            </a:endParaRPr>
          </a:p>
        </p:txBody>
      </p:sp>
      <p:sp>
        <p:nvSpPr>
          <p:cNvPr id="7" name="矩形: 圆角 6">
            <a:extLst>
              <a:ext uri="{FF2B5EF4-FFF2-40B4-BE49-F238E27FC236}">
                <a16:creationId xmlns="" xmlns:a16="http://schemas.microsoft.com/office/drawing/2014/main" id="{2E1D9D1D-F54C-4B8B-B977-CA761E36ACB2}"/>
              </a:ext>
            </a:extLst>
          </p:cNvPr>
          <p:cNvSpPr/>
          <p:nvPr/>
        </p:nvSpPr>
        <p:spPr bwMode="auto">
          <a:xfrm>
            <a:off x="1450162" y="1532029"/>
            <a:ext cx="3112313"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gradFill>
                  <a:gsLst>
                    <a:gs pos="100000">
                      <a:srgbClr val="E9BE61"/>
                    </a:gs>
                    <a:gs pos="49000">
                      <a:srgbClr val="FEEFAC"/>
                    </a:gs>
                  </a:gsLst>
                  <a:lin ang="5400000" scaled="0"/>
                </a:gradFill>
                <a:cs typeface="+mn-ea"/>
                <a:sym typeface="+mn-lt"/>
              </a:rPr>
              <a:t>对照党章党规</a:t>
            </a:r>
          </a:p>
        </p:txBody>
      </p:sp>
      <p:sp>
        <p:nvSpPr>
          <p:cNvPr id="8" name="TextBox 47">
            <a:extLst>
              <a:ext uri="{FF2B5EF4-FFF2-40B4-BE49-F238E27FC236}">
                <a16:creationId xmlns="" xmlns:a16="http://schemas.microsoft.com/office/drawing/2014/main" id="{64C8E48E-71BD-4FA9-B382-77C0D6A9A89E}"/>
              </a:ext>
            </a:extLst>
          </p:cNvPr>
          <p:cNvSpPr txBox="1"/>
          <p:nvPr/>
        </p:nvSpPr>
        <p:spPr>
          <a:xfrm>
            <a:off x="1450162" y="2114846"/>
            <a:ext cx="8691234" cy="411716"/>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2000" dirty="0">
                <a:latin typeface="+mn-lt"/>
                <a:ea typeface="+mn-ea"/>
                <a:cs typeface="+mn-ea"/>
                <a:sym typeface="+mn-lt"/>
              </a:rPr>
              <a:t>对照党章党规，在知敬畏、存戒惧、守底线方面存在的问题</a:t>
            </a:r>
          </a:p>
        </p:txBody>
      </p:sp>
      <p:sp>
        <p:nvSpPr>
          <p:cNvPr id="9" name="矩形: 圆角 8">
            <a:extLst>
              <a:ext uri="{FF2B5EF4-FFF2-40B4-BE49-F238E27FC236}">
                <a16:creationId xmlns="" xmlns:a16="http://schemas.microsoft.com/office/drawing/2014/main" id="{D9E866EB-38A0-4B43-A9A1-234E15DE501E}"/>
              </a:ext>
            </a:extLst>
          </p:cNvPr>
          <p:cNvSpPr/>
          <p:nvPr/>
        </p:nvSpPr>
        <p:spPr bwMode="auto">
          <a:xfrm>
            <a:off x="1235075" y="3149519"/>
            <a:ext cx="2309961" cy="568725"/>
          </a:xfrm>
          <a:prstGeom prst="roundRect">
            <a:avLst>
              <a:gd name="adj" fmla="val 2266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zh-CN" altLang="en-US" sz="2000" dirty="0">
                <a:ln w="19050">
                  <a:noFill/>
                </a:ln>
                <a:gradFill>
                  <a:gsLst>
                    <a:gs pos="100000">
                      <a:srgbClr val="E9BE61"/>
                    </a:gs>
                    <a:gs pos="49000">
                      <a:srgbClr val="FEEFAC"/>
                    </a:gs>
                  </a:gsLst>
                  <a:lin ang="5400000" scaled="0"/>
                </a:gradFill>
                <a:cs typeface="+mn-ea"/>
                <a:sym typeface="+mn-lt"/>
              </a:rPr>
              <a:t>理论学习浅层化</a:t>
            </a:r>
          </a:p>
        </p:txBody>
      </p:sp>
      <p:sp>
        <p:nvSpPr>
          <p:cNvPr id="10" name="箭头: V 形 30">
            <a:extLst>
              <a:ext uri="{FF2B5EF4-FFF2-40B4-BE49-F238E27FC236}">
                <a16:creationId xmlns="" xmlns:a16="http://schemas.microsoft.com/office/drawing/2014/main" id="{D5AB3E67-F135-432F-A4CE-93FD9D3DB677}"/>
              </a:ext>
            </a:extLst>
          </p:cNvPr>
          <p:cNvSpPr/>
          <p:nvPr/>
        </p:nvSpPr>
        <p:spPr>
          <a:xfrm flipV="1">
            <a:off x="3728533" y="3296682"/>
            <a:ext cx="167211" cy="274398"/>
          </a:xfrm>
          <a:prstGeom prst="chevron">
            <a:avLst/>
          </a:prstGeom>
          <a:gradFill>
            <a:gsLst>
              <a:gs pos="0">
                <a:srgbClr val="C30F0F">
                  <a:lumMod val="90000"/>
                  <a:lumOff val="10000"/>
                </a:srgbClr>
              </a:gs>
              <a:gs pos="91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zh-CN" altLang="en-US" sz="2000">
              <a:ln w="19050">
                <a:noFill/>
              </a:ln>
              <a:gradFill>
                <a:gsLst>
                  <a:gs pos="100000">
                    <a:srgbClr val="E9BE61"/>
                  </a:gs>
                  <a:gs pos="49000">
                    <a:srgbClr val="FEEFAC"/>
                  </a:gs>
                </a:gsLst>
                <a:lin ang="5400000" scaled="0"/>
              </a:gradFill>
              <a:cs typeface="+mn-ea"/>
              <a:sym typeface="+mn-lt"/>
            </a:endParaRPr>
          </a:p>
        </p:txBody>
      </p:sp>
      <p:cxnSp>
        <p:nvCxnSpPr>
          <p:cNvPr id="11" name="直接连接符 10">
            <a:extLst>
              <a:ext uri="{FF2B5EF4-FFF2-40B4-BE49-F238E27FC236}">
                <a16:creationId xmlns="" xmlns:a16="http://schemas.microsoft.com/office/drawing/2014/main" id="{8858E160-CA3D-478F-95B9-33FA137B614B}"/>
              </a:ext>
            </a:extLst>
          </p:cNvPr>
          <p:cNvCxnSpPr>
            <a:cxnSpLocks/>
          </p:cNvCxnSpPr>
          <p:nvPr/>
        </p:nvCxnSpPr>
        <p:spPr>
          <a:xfrm flipH="1">
            <a:off x="1316703" y="3832831"/>
            <a:ext cx="963704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矩形: 圆角 18">
            <a:extLst>
              <a:ext uri="{FF2B5EF4-FFF2-40B4-BE49-F238E27FC236}">
                <a16:creationId xmlns="" xmlns:a16="http://schemas.microsoft.com/office/drawing/2014/main" id="{624DCD3A-AF45-48DA-A23A-DD18FE41D9F8}"/>
              </a:ext>
            </a:extLst>
          </p:cNvPr>
          <p:cNvSpPr/>
          <p:nvPr/>
        </p:nvSpPr>
        <p:spPr bwMode="auto">
          <a:xfrm>
            <a:off x="1235075" y="4078957"/>
            <a:ext cx="2309961" cy="568725"/>
          </a:xfrm>
          <a:prstGeom prst="roundRect">
            <a:avLst>
              <a:gd name="adj" fmla="val 2266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zh-CN" altLang="en-US" sz="2000" dirty="0">
                <a:ln w="19050">
                  <a:noFill/>
                </a:ln>
                <a:gradFill>
                  <a:gsLst>
                    <a:gs pos="100000">
                      <a:srgbClr val="E9BE61"/>
                    </a:gs>
                    <a:gs pos="49000">
                      <a:srgbClr val="FEEFAC"/>
                    </a:gs>
                  </a:gsLst>
                  <a:lin ang="5400000" scaled="0"/>
                </a:gradFill>
                <a:cs typeface="+mn-ea"/>
                <a:sym typeface="+mn-lt"/>
              </a:rPr>
              <a:t>理论学习浅层化</a:t>
            </a:r>
          </a:p>
        </p:txBody>
      </p:sp>
      <p:sp>
        <p:nvSpPr>
          <p:cNvPr id="20" name="箭头: V 形 30">
            <a:extLst>
              <a:ext uri="{FF2B5EF4-FFF2-40B4-BE49-F238E27FC236}">
                <a16:creationId xmlns="" xmlns:a16="http://schemas.microsoft.com/office/drawing/2014/main" id="{0FC6FAB7-3501-428C-B9CE-94353E04C3E2}"/>
              </a:ext>
            </a:extLst>
          </p:cNvPr>
          <p:cNvSpPr/>
          <p:nvPr/>
        </p:nvSpPr>
        <p:spPr>
          <a:xfrm flipV="1">
            <a:off x="3728533" y="4226120"/>
            <a:ext cx="167211" cy="274398"/>
          </a:xfrm>
          <a:prstGeom prst="chevron">
            <a:avLst/>
          </a:prstGeom>
          <a:gradFill>
            <a:gsLst>
              <a:gs pos="0">
                <a:srgbClr val="C30F0F">
                  <a:lumMod val="90000"/>
                  <a:lumOff val="10000"/>
                </a:srgbClr>
              </a:gs>
              <a:gs pos="91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zh-CN" altLang="en-US" sz="2000">
              <a:ln w="19050">
                <a:noFill/>
              </a:ln>
              <a:gradFill>
                <a:gsLst>
                  <a:gs pos="100000">
                    <a:srgbClr val="E9BE61"/>
                  </a:gs>
                  <a:gs pos="49000">
                    <a:srgbClr val="FEEFAC"/>
                  </a:gs>
                </a:gsLst>
                <a:lin ang="5400000" scaled="0"/>
              </a:gradFill>
              <a:cs typeface="+mn-ea"/>
              <a:sym typeface="+mn-lt"/>
            </a:endParaRPr>
          </a:p>
        </p:txBody>
      </p:sp>
      <p:cxnSp>
        <p:nvCxnSpPr>
          <p:cNvPr id="21" name="直接连接符 20">
            <a:extLst>
              <a:ext uri="{FF2B5EF4-FFF2-40B4-BE49-F238E27FC236}">
                <a16:creationId xmlns="" xmlns:a16="http://schemas.microsoft.com/office/drawing/2014/main" id="{FD709963-F411-4352-9FFD-E9035C062A09}"/>
              </a:ext>
            </a:extLst>
          </p:cNvPr>
          <p:cNvCxnSpPr>
            <a:cxnSpLocks/>
          </p:cNvCxnSpPr>
          <p:nvPr/>
        </p:nvCxnSpPr>
        <p:spPr>
          <a:xfrm flipH="1">
            <a:off x="1316703" y="4762269"/>
            <a:ext cx="963704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矩形: 圆角 21">
            <a:extLst>
              <a:ext uri="{FF2B5EF4-FFF2-40B4-BE49-F238E27FC236}">
                <a16:creationId xmlns="" xmlns:a16="http://schemas.microsoft.com/office/drawing/2014/main" id="{1B513705-1C9C-48DC-8508-5BC4D0796DEF}"/>
              </a:ext>
            </a:extLst>
          </p:cNvPr>
          <p:cNvSpPr/>
          <p:nvPr/>
        </p:nvSpPr>
        <p:spPr bwMode="auto">
          <a:xfrm>
            <a:off x="1235075" y="5008395"/>
            <a:ext cx="2309961" cy="568725"/>
          </a:xfrm>
          <a:prstGeom prst="roundRect">
            <a:avLst>
              <a:gd name="adj" fmla="val 22667"/>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zh-CN" altLang="en-US" sz="2000" dirty="0">
                <a:ln w="19050">
                  <a:noFill/>
                </a:ln>
                <a:gradFill>
                  <a:gsLst>
                    <a:gs pos="100000">
                      <a:srgbClr val="E9BE61"/>
                    </a:gs>
                    <a:gs pos="49000">
                      <a:srgbClr val="FEEFAC"/>
                    </a:gs>
                  </a:gsLst>
                  <a:lin ang="5400000" scaled="0"/>
                </a:gradFill>
                <a:cs typeface="+mn-ea"/>
                <a:sym typeface="+mn-lt"/>
              </a:rPr>
              <a:t>理论学习浅层化</a:t>
            </a:r>
          </a:p>
        </p:txBody>
      </p:sp>
      <p:sp>
        <p:nvSpPr>
          <p:cNvPr id="23" name="箭头: V 形 30">
            <a:extLst>
              <a:ext uri="{FF2B5EF4-FFF2-40B4-BE49-F238E27FC236}">
                <a16:creationId xmlns="" xmlns:a16="http://schemas.microsoft.com/office/drawing/2014/main" id="{A1DF065B-0C66-4783-BED8-63DEE8641BEF}"/>
              </a:ext>
            </a:extLst>
          </p:cNvPr>
          <p:cNvSpPr/>
          <p:nvPr/>
        </p:nvSpPr>
        <p:spPr>
          <a:xfrm flipV="1">
            <a:off x="3728533" y="5155558"/>
            <a:ext cx="167211" cy="274398"/>
          </a:xfrm>
          <a:prstGeom prst="chevron">
            <a:avLst/>
          </a:prstGeom>
          <a:gradFill>
            <a:gsLst>
              <a:gs pos="0">
                <a:srgbClr val="C30F0F">
                  <a:lumMod val="90000"/>
                  <a:lumOff val="10000"/>
                </a:srgbClr>
              </a:gs>
              <a:gs pos="91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zh-CN" altLang="en-US" sz="2000">
              <a:ln w="19050">
                <a:noFill/>
              </a:ln>
              <a:gradFill>
                <a:gsLst>
                  <a:gs pos="100000">
                    <a:srgbClr val="E9BE61"/>
                  </a:gs>
                  <a:gs pos="49000">
                    <a:srgbClr val="FEEFAC"/>
                  </a:gs>
                </a:gsLst>
                <a:lin ang="5400000" scaled="0"/>
              </a:gradFill>
              <a:cs typeface="+mn-ea"/>
              <a:sym typeface="+mn-lt"/>
            </a:endParaRPr>
          </a:p>
        </p:txBody>
      </p:sp>
      <p:cxnSp>
        <p:nvCxnSpPr>
          <p:cNvPr id="24" name="直接连接符 23">
            <a:extLst>
              <a:ext uri="{FF2B5EF4-FFF2-40B4-BE49-F238E27FC236}">
                <a16:creationId xmlns="" xmlns:a16="http://schemas.microsoft.com/office/drawing/2014/main" id="{3330F73F-FA04-43FC-8344-AF26BFD6A039}"/>
              </a:ext>
            </a:extLst>
          </p:cNvPr>
          <p:cNvCxnSpPr>
            <a:cxnSpLocks/>
          </p:cNvCxnSpPr>
          <p:nvPr/>
        </p:nvCxnSpPr>
        <p:spPr>
          <a:xfrm flipH="1">
            <a:off x="1316702" y="5691707"/>
            <a:ext cx="951966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3">
            <a:extLst>
              <a:ext uri="{FF2B5EF4-FFF2-40B4-BE49-F238E27FC236}">
                <a16:creationId xmlns="" xmlns:a16="http://schemas.microsoft.com/office/drawing/2014/main" id="{50AAF66A-107C-4A91-B666-29A0E9F92AD0}"/>
              </a:ext>
            </a:extLst>
          </p:cNvPr>
          <p:cNvSpPr txBox="1">
            <a:spLocks/>
          </p:cNvSpPr>
          <p:nvPr/>
        </p:nvSpPr>
        <p:spPr>
          <a:xfrm>
            <a:off x="3964940" y="3120261"/>
            <a:ext cx="7086517" cy="586957"/>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0"/>
              </a:spcBef>
              <a:buClr>
                <a:schemeClr val="accent1"/>
              </a:buClr>
              <a:defRPr/>
            </a:pPr>
            <a:r>
              <a:rPr lang="zh-CN" altLang="en-US" dirty="0">
                <a:solidFill>
                  <a:schemeClr val="tx1">
                    <a:lumMod val="75000"/>
                    <a:lumOff val="25000"/>
                  </a:schemeClr>
                </a:solidFill>
                <a:cs typeface="+mn-ea"/>
                <a:sym typeface="+mn-lt"/>
              </a:rPr>
              <a:t>坚持以人民为中心的发展思想，按照保基本、兜底线、救急难、可持续的总体思路，以统筹救助资源、增强兜底功能、提升服务能力为重点</a:t>
            </a:r>
          </a:p>
        </p:txBody>
      </p:sp>
      <p:sp>
        <p:nvSpPr>
          <p:cNvPr id="26" name="Text Placeholder 3">
            <a:extLst>
              <a:ext uri="{FF2B5EF4-FFF2-40B4-BE49-F238E27FC236}">
                <a16:creationId xmlns="" xmlns:a16="http://schemas.microsoft.com/office/drawing/2014/main" id="{8E9D19BC-FDA3-448A-BAA4-A8B6A545A031}"/>
              </a:ext>
            </a:extLst>
          </p:cNvPr>
          <p:cNvSpPr txBox="1">
            <a:spLocks/>
          </p:cNvSpPr>
          <p:nvPr/>
        </p:nvSpPr>
        <p:spPr>
          <a:xfrm>
            <a:off x="3964941" y="4070236"/>
            <a:ext cx="6988808" cy="586957"/>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0"/>
              </a:spcBef>
              <a:buClr>
                <a:schemeClr val="accent1"/>
              </a:buClr>
              <a:defRPr/>
            </a:pPr>
            <a:r>
              <a:rPr lang="zh-CN" altLang="en-US" dirty="0">
                <a:solidFill>
                  <a:schemeClr val="tx1">
                    <a:lumMod val="75000"/>
                    <a:lumOff val="25000"/>
                  </a:schemeClr>
                </a:solidFill>
                <a:cs typeface="+mn-ea"/>
                <a:sym typeface="+mn-lt"/>
              </a:rPr>
              <a:t>坚持以人民为中心的发展思想，按照保基本、兜底线、救急难、可持续的总体思路，以统筹救助资源、增强兜底功能、提升服务能力为重点</a:t>
            </a:r>
          </a:p>
        </p:txBody>
      </p:sp>
      <p:sp>
        <p:nvSpPr>
          <p:cNvPr id="27" name="Text Placeholder 3">
            <a:extLst>
              <a:ext uri="{FF2B5EF4-FFF2-40B4-BE49-F238E27FC236}">
                <a16:creationId xmlns="" xmlns:a16="http://schemas.microsoft.com/office/drawing/2014/main" id="{43E21361-8E71-4906-B012-C7AC5BF37EBC}"/>
              </a:ext>
            </a:extLst>
          </p:cNvPr>
          <p:cNvSpPr txBox="1">
            <a:spLocks/>
          </p:cNvSpPr>
          <p:nvPr/>
        </p:nvSpPr>
        <p:spPr>
          <a:xfrm>
            <a:off x="3964940" y="5005231"/>
            <a:ext cx="6988809" cy="586957"/>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0"/>
              </a:spcBef>
              <a:buClr>
                <a:schemeClr val="accent1"/>
              </a:buClr>
              <a:defRPr/>
            </a:pPr>
            <a:r>
              <a:rPr lang="zh-CN" altLang="en-US" dirty="0">
                <a:solidFill>
                  <a:schemeClr val="tx1">
                    <a:lumMod val="75000"/>
                    <a:lumOff val="25000"/>
                  </a:schemeClr>
                </a:solidFill>
                <a:cs typeface="+mn-ea"/>
                <a:sym typeface="+mn-lt"/>
              </a:rPr>
              <a:t>坚持以人民为中心的发展思想，按照保基本、兜底线、救急难、可持续的总体思路，以统筹救助资源、增强兜底功能、提升服务能力为重点</a:t>
            </a:r>
          </a:p>
        </p:txBody>
      </p:sp>
    </p:spTree>
    <p:extLst>
      <p:ext uri="{BB962C8B-B14F-4D97-AF65-F5344CB8AC3E}">
        <p14:creationId xmlns:p14="http://schemas.microsoft.com/office/powerpoint/2010/main" val="4894983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ppt_x"/>
                                          </p:val>
                                        </p:tav>
                                        <p:tav tm="100000">
                                          <p:val>
                                            <p:strVal val="#ppt_x"/>
                                          </p:val>
                                        </p:tav>
                                      </p:tavLst>
                                    </p:anim>
                                    <p:anim calcmode="lin" valueType="num">
                                      <p:cBhvr additive="base">
                                        <p:cTn id="72" dur="500" fill="hold"/>
                                        <p:tgtEl>
                                          <p:spTgt spid="1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p:bldP spid="9" grpId="0" animBg="1"/>
      <p:bldP spid="10" grpId="0" animBg="1"/>
      <p:bldP spid="19" grpId="0" animBg="1"/>
      <p:bldP spid="20" grpId="0" animBg="1"/>
      <p:bldP spid="22" grpId="0" animBg="1"/>
      <p:bldP spid="23" grpId="0" animBg="1"/>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84BC560E-E26D-432C-BC33-4F054488A7A3}"/>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 xmlns:a16="http://schemas.microsoft.com/office/drawing/2014/main" id="{3CF25D97-D47D-462B-8D57-D5BC461F03B9}"/>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存在的突出问题</a:t>
            </a:r>
          </a:p>
        </p:txBody>
      </p:sp>
      <p:sp>
        <p:nvSpPr>
          <p:cNvPr id="4" name="Freeform 5">
            <a:extLst>
              <a:ext uri="{FF2B5EF4-FFF2-40B4-BE49-F238E27FC236}">
                <a16:creationId xmlns="" xmlns:a16="http://schemas.microsoft.com/office/drawing/2014/main" id="{540D3AC8-7FA5-4152-B329-4A8DE6464AF3}"/>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 xmlns:a16="http://schemas.microsoft.com/office/drawing/2014/main" id="{315006A6-BBC0-44BD-9A0C-374F6D9A6D09}"/>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 xmlns:a16="http://schemas.microsoft.com/office/drawing/2014/main" id="{D0BE8FD3-6340-4185-8583-D7F31BB939C1}"/>
              </a:ext>
            </a:extLst>
          </p:cNvPr>
          <p:cNvSpPr/>
          <p:nvPr/>
        </p:nvSpPr>
        <p:spPr bwMode="auto">
          <a:xfrm>
            <a:off x="1092200" y="1963209"/>
            <a:ext cx="9959258" cy="833119"/>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dirty="0">
              <a:ln>
                <a:noFill/>
              </a:ln>
              <a:solidFill>
                <a:srgbClr val="3D3D3D"/>
              </a:solidFill>
              <a:effectLst/>
              <a:uLnTx/>
              <a:uFillTx/>
              <a:cs typeface="+mn-ea"/>
              <a:sym typeface="+mn-lt"/>
            </a:endParaRPr>
          </a:p>
        </p:txBody>
      </p:sp>
      <p:sp>
        <p:nvSpPr>
          <p:cNvPr id="7" name="矩形: 圆角 6">
            <a:extLst>
              <a:ext uri="{FF2B5EF4-FFF2-40B4-BE49-F238E27FC236}">
                <a16:creationId xmlns="" xmlns:a16="http://schemas.microsoft.com/office/drawing/2014/main" id="{8D558A1B-D179-44B3-81E7-EF0E5B7EB025}"/>
              </a:ext>
            </a:extLst>
          </p:cNvPr>
          <p:cNvSpPr/>
          <p:nvPr/>
        </p:nvSpPr>
        <p:spPr bwMode="auto">
          <a:xfrm>
            <a:off x="1295352" y="1701022"/>
            <a:ext cx="2771823"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gradFill>
                  <a:gsLst>
                    <a:gs pos="100000">
                      <a:srgbClr val="E9BE61"/>
                    </a:gs>
                    <a:gs pos="49000">
                      <a:srgbClr val="FEEFAC"/>
                    </a:gs>
                  </a:gsLst>
                  <a:lin ang="5400000" scaled="0"/>
                </a:gradFill>
                <a:cs typeface="+mn-ea"/>
                <a:sym typeface="+mn-lt"/>
              </a:rPr>
              <a:t>存在的问题</a:t>
            </a:r>
          </a:p>
        </p:txBody>
      </p:sp>
      <p:sp>
        <p:nvSpPr>
          <p:cNvPr id="8" name="TextBox 47">
            <a:extLst>
              <a:ext uri="{FF2B5EF4-FFF2-40B4-BE49-F238E27FC236}">
                <a16:creationId xmlns="" xmlns:a16="http://schemas.microsoft.com/office/drawing/2014/main" id="{DB7FAFA5-E127-4344-9920-0287E9A0E6B6}"/>
              </a:ext>
            </a:extLst>
          </p:cNvPr>
          <p:cNvSpPr txBox="1"/>
          <p:nvPr/>
        </p:nvSpPr>
        <p:spPr>
          <a:xfrm>
            <a:off x="1271181" y="2273019"/>
            <a:ext cx="9601296" cy="411716"/>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2000" dirty="0">
                <a:latin typeface="+mn-lt"/>
                <a:ea typeface="+mn-ea"/>
                <a:cs typeface="+mn-ea"/>
                <a:sym typeface="+mn-lt"/>
              </a:rPr>
              <a:t>对照人民群众新期待，在群众观点、群众立场、群众感情、服务群众方面存在的问题</a:t>
            </a:r>
          </a:p>
        </p:txBody>
      </p:sp>
      <p:sp>
        <p:nvSpPr>
          <p:cNvPr id="10" name="矩形 9">
            <a:extLst>
              <a:ext uri="{FF2B5EF4-FFF2-40B4-BE49-F238E27FC236}">
                <a16:creationId xmlns="" xmlns:a16="http://schemas.microsoft.com/office/drawing/2014/main" id="{C94CBD28-6AC0-4FE7-84DD-E218C95ABAFA}"/>
              </a:ext>
            </a:extLst>
          </p:cNvPr>
          <p:cNvSpPr/>
          <p:nvPr/>
        </p:nvSpPr>
        <p:spPr>
          <a:xfrm>
            <a:off x="3565745" y="3303926"/>
            <a:ext cx="7485705" cy="2160591"/>
          </a:xfrm>
          <a:prstGeom prst="rect">
            <a:avLst/>
          </a:prstGeom>
        </p:spPr>
        <p:txBody>
          <a:bodyPr wrap="square">
            <a:spAutoFit/>
          </a:bodyPr>
          <a:lstStyle/>
          <a:p>
            <a:pPr marL="285750" lvl="0" indent="-285750" algn="just">
              <a:lnSpc>
                <a:spcPct val="14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坚持和改善党的领导是历史的选择、人民选择。</a:t>
            </a:r>
          </a:p>
          <a:p>
            <a:pPr marL="285750" lvl="0" indent="-285750" algn="just">
              <a:lnSpc>
                <a:spcPct val="14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当代中国正处在多元文化、多元体制、多元结构、多元市场的高发展，高风险时代，我们必须坚持马克思主义理论为指导，坚持人民民主制度为根本，党课讲稿坚持社会主义道路为方向，坚持中华民族伟大复兴为目标。</a:t>
            </a:r>
          </a:p>
          <a:p>
            <a:pPr marL="285750" lvl="0" indent="-285750" algn="just">
              <a:lnSpc>
                <a:spcPct val="140000"/>
              </a:lnSpc>
              <a:buClr>
                <a:schemeClr val="accent1"/>
              </a:buClr>
              <a:buFont typeface="Arial" panose="020B0604020202020204" pitchFamily="34" charset="0"/>
              <a:buChar char="•"/>
              <a:defRPr/>
            </a:pPr>
            <a:r>
              <a:rPr lang="zh-CN" altLang="en-US" sz="1600" dirty="0">
                <a:solidFill>
                  <a:schemeClr val="tx1">
                    <a:lumMod val="75000"/>
                    <a:lumOff val="25000"/>
                  </a:schemeClr>
                </a:solidFill>
                <a:cs typeface="+mn-ea"/>
                <a:sym typeface="+mn-lt"/>
              </a:rPr>
              <a:t>再多元，马克思主义为指导地位不能改变，再多元，社会主义根本制度不能改变，再多元，中国共产党执政地位不能改变。</a:t>
            </a:r>
          </a:p>
        </p:txBody>
      </p:sp>
      <p:sp>
        <p:nvSpPr>
          <p:cNvPr id="11" name="Oval 58">
            <a:extLst>
              <a:ext uri="{FF2B5EF4-FFF2-40B4-BE49-F238E27FC236}">
                <a16:creationId xmlns="" xmlns:a16="http://schemas.microsoft.com/office/drawing/2014/main" id="{D3DB495A-89DA-4683-8FCE-34B8041E3689}"/>
              </a:ext>
            </a:extLst>
          </p:cNvPr>
          <p:cNvSpPr>
            <a:spLocks noChangeArrowheads="1"/>
          </p:cNvSpPr>
          <p:nvPr/>
        </p:nvSpPr>
        <p:spPr bwMode="auto">
          <a:xfrm>
            <a:off x="1093323" y="3442175"/>
            <a:ext cx="1844972" cy="1846904"/>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ln w="19050">
                <a:noFill/>
              </a:ln>
              <a:gradFill>
                <a:gsLst>
                  <a:gs pos="100000">
                    <a:srgbClr val="E9BE61"/>
                  </a:gs>
                  <a:gs pos="49000">
                    <a:srgbClr val="FEEFAC"/>
                  </a:gs>
                </a:gsLst>
                <a:lin ang="5400000" scaled="0"/>
              </a:gradFill>
              <a:cs typeface="+mn-ea"/>
              <a:sym typeface="+mn-lt"/>
            </a:endParaRPr>
          </a:p>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cxnSp>
        <p:nvCxnSpPr>
          <p:cNvPr id="14" name="直接连接符 13">
            <a:extLst>
              <a:ext uri="{FF2B5EF4-FFF2-40B4-BE49-F238E27FC236}">
                <a16:creationId xmlns="" xmlns:a16="http://schemas.microsoft.com/office/drawing/2014/main" id="{E580542E-CF51-4760-854B-A218E03055EE}"/>
              </a:ext>
            </a:extLst>
          </p:cNvPr>
          <p:cNvCxnSpPr>
            <a:cxnSpLocks/>
          </p:cNvCxnSpPr>
          <p:nvPr/>
        </p:nvCxnSpPr>
        <p:spPr>
          <a:xfrm>
            <a:off x="3293725" y="3446207"/>
            <a:ext cx="0" cy="18544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 xmlns:a16="http://schemas.microsoft.com/office/drawing/2014/main" id="{06E07228-A78D-4A6B-8CB9-65118E8BEE9F}"/>
              </a:ext>
            </a:extLst>
          </p:cNvPr>
          <p:cNvSpPr txBox="1"/>
          <p:nvPr/>
        </p:nvSpPr>
        <p:spPr>
          <a:xfrm>
            <a:off x="900042" y="3861835"/>
            <a:ext cx="2231534" cy="1040285"/>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800" dirty="0">
                <a:latin typeface="+mn-lt"/>
                <a:ea typeface="+mn-ea"/>
                <a:cs typeface="+mn-ea"/>
                <a:sym typeface="+mn-lt"/>
              </a:rPr>
              <a:t>坚持</a:t>
            </a:r>
            <a:endParaRPr lang="en-US" altLang="zh-CN" sz="2800" dirty="0">
              <a:latin typeface="+mn-lt"/>
              <a:ea typeface="+mn-ea"/>
              <a:cs typeface="+mn-ea"/>
              <a:sym typeface="+mn-lt"/>
            </a:endParaRPr>
          </a:p>
          <a:p>
            <a:r>
              <a:rPr lang="zh-CN" altLang="en-US" sz="2800" dirty="0">
                <a:latin typeface="+mn-lt"/>
                <a:ea typeface="+mn-ea"/>
                <a:cs typeface="+mn-ea"/>
                <a:sym typeface="+mn-lt"/>
              </a:rPr>
              <a:t>和改善</a:t>
            </a:r>
          </a:p>
        </p:txBody>
      </p:sp>
    </p:spTree>
    <p:extLst>
      <p:ext uri="{BB962C8B-B14F-4D97-AF65-F5344CB8AC3E}">
        <p14:creationId xmlns:p14="http://schemas.microsoft.com/office/powerpoint/2010/main" val="19444193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8" grpId="0"/>
      <p:bldP spid="10" grpId="0"/>
      <p:bldP spid="11"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a:extLst>
              <a:ext uri="{FF2B5EF4-FFF2-40B4-BE49-F238E27FC236}">
                <a16:creationId xmlns="" xmlns:a16="http://schemas.microsoft.com/office/drawing/2014/main" id="{84B70A66-C8CA-4409-B1D1-31EA61130623}"/>
              </a:ext>
            </a:extLst>
          </p:cNvPr>
          <p:cNvCxnSpPr>
            <a:cxnSpLocks/>
          </p:cNvCxnSpPr>
          <p:nvPr/>
        </p:nvCxnSpPr>
        <p:spPr>
          <a:xfrm>
            <a:off x="1870638" y="3320172"/>
            <a:ext cx="0" cy="18544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 xmlns:a16="http://schemas.microsoft.com/office/drawing/2014/main" id="{ED1DFC7A-84CE-40A6-B3E5-447AE4A0C706}"/>
              </a:ext>
            </a:extLst>
          </p:cNvPr>
          <p:cNvSpPr/>
          <p:nvPr/>
        </p:nvSpPr>
        <p:spPr bwMode="auto">
          <a:xfrm>
            <a:off x="1092200" y="1738979"/>
            <a:ext cx="9959258" cy="833118"/>
          </a:xfrm>
          <a:prstGeom prst="rect">
            <a:avLst/>
          </a:prstGeom>
          <a:solidFill>
            <a:schemeClr val="bg1"/>
          </a:solidFill>
          <a:ln w="6350"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1200" cap="none" spc="0" normalizeH="0" baseline="0" noProof="0" dirty="0">
              <a:ln>
                <a:noFill/>
              </a:ln>
              <a:solidFill>
                <a:srgbClr val="3D3D3D"/>
              </a:solidFill>
              <a:effectLst/>
              <a:uLnTx/>
              <a:uFillTx/>
              <a:cs typeface="+mn-ea"/>
              <a:sym typeface="+mn-lt"/>
            </a:endParaRPr>
          </a:p>
        </p:txBody>
      </p:sp>
      <p:sp>
        <p:nvSpPr>
          <p:cNvPr id="2" name="矩形 1">
            <a:extLst>
              <a:ext uri="{FF2B5EF4-FFF2-40B4-BE49-F238E27FC236}">
                <a16:creationId xmlns="" xmlns:a16="http://schemas.microsoft.com/office/drawing/2014/main" id="{24B63E3C-2FCE-4BB6-97A2-B6DC6106744E}"/>
              </a:ext>
            </a:extLst>
          </p:cNvPr>
          <p:cNvSpPr/>
          <p:nvPr/>
        </p:nvSpPr>
        <p:spPr>
          <a:xfrm>
            <a:off x="0" y="-917"/>
            <a:ext cx="12192000" cy="833118"/>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ln w="19050">
                <a:noFill/>
              </a:ln>
              <a:gradFill>
                <a:gsLst>
                  <a:gs pos="100000">
                    <a:srgbClr val="E9BE61"/>
                  </a:gs>
                  <a:gs pos="49000">
                    <a:srgbClr val="FEEFAC"/>
                  </a:gs>
                </a:gsLst>
                <a:lin ang="5400000" scaled="0"/>
              </a:gradFill>
              <a:cs typeface="+mn-ea"/>
              <a:sym typeface="+mn-lt"/>
            </a:endParaRPr>
          </a:p>
        </p:txBody>
      </p:sp>
      <p:sp>
        <p:nvSpPr>
          <p:cNvPr id="3" name="文本框 2">
            <a:extLst>
              <a:ext uri="{FF2B5EF4-FFF2-40B4-BE49-F238E27FC236}">
                <a16:creationId xmlns="" xmlns:a16="http://schemas.microsoft.com/office/drawing/2014/main" id="{7A045000-7CBC-41B1-9F26-F19F865A85DF}"/>
              </a:ext>
            </a:extLst>
          </p:cNvPr>
          <p:cNvSpPr txBox="1"/>
          <p:nvPr/>
        </p:nvSpPr>
        <p:spPr>
          <a:xfrm>
            <a:off x="1235075" y="117355"/>
            <a:ext cx="4824413" cy="603307"/>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pPr algn="l"/>
            <a:r>
              <a:rPr lang="zh-CN" altLang="en-US" dirty="0">
                <a:latin typeface="+mn-lt"/>
                <a:ea typeface="+mn-ea"/>
                <a:cs typeface="+mn-ea"/>
                <a:sym typeface="+mn-lt"/>
              </a:rPr>
              <a:t>存在的突出问题</a:t>
            </a:r>
          </a:p>
        </p:txBody>
      </p:sp>
      <p:sp>
        <p:nvSpPr>
          <p:cNvPr id="4" name="Freeform 5">
            <a:extLst>
              <a:ext uri="{FF2B5EF4-FFF2-40B4-BE49-F238E27FC236}">
                <a16:creationId xmlns="" xmlns:a16="http://schemas.microsoft.com/office/drawing/2014/main" id="{5D3237AE-67E7-4769-8705-3F13DDB133D0}"/>
              </a:ext>
            </a:extLst>
          </p:cNvPr>
          <p:cNvSpPr>
            <a:spLocks noChangeAspect="1"/>
          </p:cNvSpPr>
          <p:nvPr/>
        </p:nvSpPr>
        <p:spPr bwMode="auto">
          <a:xfrm>
            <a:off x="312234" y="152661"/>
            <a:ext cx="525966" cy="525962"/>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gradFill>
            <a:gsLst>
              <a:gs pos="0">
                <a:srgbClr val="FEEFAC"/>
              </a:gs>
              <a:gs pos="84000">
                <a:srgbClr val="E9BE61"/>
              </a:gs>
            </a:gsLst>
            <a:lin ang="5400000" scaled="1"/>
          </a:gradFill>
          <a:ln w="6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cs typeface="+mn-ea"/>
              <a:sym typeface="+mn-lt"/>
            </a:endParaRPr>
          </a:p>
        </p:txBody>
      </p:sp>
      <p:cxnSp>
        <p:nvCxnSpPr>
          <p:cNvPr id="5" name="直接连接符 4">
            <a:extLst>
              <a:ext uri="{FF2B5EF4-FFF2-40B4-BE49-F238E27FC236}">
                <a16:creationId xmlns="" xmlns:a16="http://schemas.microsoft.com/office/drawing/2014/main" id="{233763CE-0CEF-464E-8A68-E569CDCCDAC6}"/>
              </a:ext>
            </a:extLst>
          </p:cNvPr>
          <p:cNvCxnSpPr>
            <a:cxnSpLocks/>
          </p:cNvCxnSpPr>
          <p:nvPr/>
        </p:nvCxnSpPr>
        <p:spPr>
          <a:xfrm>
            <a:off x="1102519" y="135008"/>
            <a:ext cx="0" cy="561268"/>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7" name="矩形: 圆角 6">
            <a:extLst>
              <a:ext uri="{FF2B5EF4-FFF2-40B4-BE49-F238E27FC236}">
                <a16:creationId xmlns="" xmlns:a16="http://schemas.microsoft.com/office/drawing/2014/main" id="{609E9901-0C6A-4C5A-A902-40A22BD1A623}"/>
              </a:ext>
            </a:extLst>
          </p:cNvPr>
          <p:cNvSpPr/>
          <p:nvPr/>
        </p:nvSpPr>
        <p:spPr bwMode="auto">
          <a:xfrm>
            <a:off x="1295352" y="1476791"/>
            <a:ext cx="2771823" cy="524372"/>
          </a:xfrm>
          <a:prstGeom prst="roundRect">
            <a:avLst>
              <a:gd name="adj" fmla="val 5000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n w="19050">
                  <a:noFill/>
                </a:ln>
                <a:gradFill>
                  <a:gsLst>
                    <a:gs pos="100000">
                      <a:srgbClr val="E9BE61"/>
                    </a:gs>
                    <a:gs pos="49000">
                      <a:srgbClr val="FEEFAC"/>
                    </a:gs>
                  </a:gsLst>
                  <a:lin ang="5400000" scaled="0"/>
                </a:gradFill>
                <a:cs typeface="+mn-ea"/>
                <a:sym typeface="+mn-lt"/>
              </a:rPr>
              <a:t>对照先进典型</a:t>
            </a:r>
          </a:p>
        </p:txBody>
      </p:sp>
      <p:sp>
        <p:nvSpPr>
          <p:cNvPr id="8" name="TextBox 47">
            <a:extLst>
              <a:ext uri="{FF2B5EF4-FFF2-40B4-BE49-F238E27FC236}">
                <a16:creationId xmlns="" xmlns:a16="http://schemas.microsoft.com/office/drawing/2014/main" id="{96E56E5E-992E-4E81-B8C3-DC6CEA6362CE}"/>
              </a:ext>
            </a:extLst>
          </p:cNvPr>
          <p:cNvSpPr txBox="1"/>
          <p:nvPr/>
        </p:nvSpPr>
        <p:spPr>
          <a:xfrm>
            <a:off x="1368899" y="2072437"/>
            <a:ext cx="9454201" cy="379784"/>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1800" dirty="0">
                <a:latin typeface="+mn-lt"/>
                <a:ea typeface="+mn-ea"/>
                <a:cs typeface="+mn-ea"/>
                <a:sym typeface="+mn-lt"/>
              </a:rPr>
              <a:t>对照先进典型、身边榜样，在思想觉悟、能录素质、道德修养、作风形象方面存在的问题</a:t>
            </a:r>
          </a:p>
        </p:txBody>
      </p:sp>
      <p:sp>
        <p:nvSpPr>
          <p:cNvPr id="9" name="任意多边形 93">
            <a:extLst>
              <a:ext uri="{FF2B5EF4-FFF2-40B4-BE49-F238E27FC236}">
                <a16:creationId xmlns="" xmlns:a16="http://schemas.microsoft.com/office/drawing/2014/main" id="{3140C1EC-5B82-4CD3-B21A-92FC41315B51}"/>
              </a:ext>
            </a:extLst>
          </p:cNvPr>
          <p:cNvSpPr/>
          <p:nvPr/>
        </p:nvSpPr>
        <p:spPr>
          <a:xfrm rot="18900000" flipH="1">
            <a:off x="2043441" y="3058517"/>
            <a:ext cx="147310" cy="147310"/>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C30F0F">
                  <a:lumMod val="90000"/>
                  <a:lumOff val="10000"/>
                </a:srgbClr>
              </a:gs>
              <a:gs pos="80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zh-CN" altLang="en-US" sz="2000">
              <a:ln w="19050">
                <a:noFill/>
              </a:ln>
              <a:gradFill>
                <a:gsLst>
                  <a:gs pos="100000">
                    <a:srgbClr val="E9BE61"/>
                  </a:gs>
                  <a:gs pos="49000">
                    <a:srgbClr val="FEEFAC"/>
                  </a:gs>
                </a:gsLst>
                <a:lin ang="5400000" scaled="0"/>
              </a:gradFill>
              <a:cs typeface="+mn-ea"/>
              <a:sym typeface="+mn-lt"/>
            </a:endParaRPr>
          </a:p>
        </p:txBody>
      </p:sp>
      <p:sp>
        <p:nvSpPr>
          <p:cNvPr id="10" name="椭圆 9">
            <a:extLst>
              <a:ext uri="{FF2B5EF4-FFF2-40B4-BE49-F238E27FC236}">
                <a16:creationId xmlns="" xmlns:a16="http://schemas.microsoft.com/office/drawing/2014/main" id="{91A6E985-067C-4225-8CD6-437303279029}"/>
              </a:ext>
            </a:extLst>
          </p:cNvPr>
          <p:cNvSpPr/>
          <p:nvPr/>
        </p:nvSpPr>
        <p:spPr>
          <a:xfrm flipH="1">
            <a:off x="1668557" y="2930092"/>
            <a:ext cx="404163" cy="40416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gradFill>
                  <a:gsLst>
                    <a:gs pos="0">
                      <a:srgbClr val="FEEFAC">
                        <a:lumMod val="90000"/>
                        <a:lumOff val="10000"/>
                      </a:srgbClr>
                    </a:gs>
                    <a:gs pos="60000">
                      <a:srgbClr val="E9BE61"/>
                    </a:gs>
                  </a:gsLst>
                  <a:lin ang="5400000" scaled="1"/>
                </a:gradFill>
                <a:cs typeface="+mn-ea"/>
                <a:sym typeface="+mn-lt"/>
              </a:rPr>
              <a:t>1</a:t>
            </a:r>
            <a:endParaRPr lang="zh-CN" altLang="en-US" sz="2000" dirty="0">
              <a:gradFill>
                <a:gsLst>
                  <a:gs pos="0">
                    <a:srgbClr val="FEEFAC">
                      <a:lumMod val="90000"/>
                      <a:lumOff val="10000"/>
                    </a:srgbClr>
                  </a:gs>
                  <a:gs pos="60000">
                    <a:srgbClr val="E9BE61"/>
                  </a:gs>
                </a:gsLst>
                <a:lin ang="5400000" scaled="1"/>
              </a:gradFill>
              <a:cs typeface="+mn-ea"/>
              <a:sym typeface="+mn-lt"/>
            </a:endParaRPr>
          </a:p>
        </p:txBody>
      </p:sp>
      <p:sp>
        <p:nvSpPr>
          <p:cNvPr id="13" name="TextBox 47">
            <a:extLst>
              <a:ext uri="{FF2B5EF4-FFF2-40B4-BE49-F238E27FC236}">
                <a16:creationId xmlns="" xmlns:a16="http://schemas.microsoft.com/office/drawing/2014/main" id="{46209699-CA25-4B66-B857-870A2011C649}"/>
              </a:ext>
            </a:extLst>
          </p:cNvPr>
          <p:cNvSpPr txBox="1"/>
          <p:nvPr/>
        </p:nvSpPr>
        <p:spPr>
          <a:xfrm>
            <a:off x="2292825" y="2944172"/>
            <a:ext cx="3231676" cy="379784"/>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1800" dirty="0">
                <a:latin typeface="+mn-lt"/>
                <a:ea typeface="+mn-ea"/>
                <a:cs typeface="+mn-ea"/>
                <a:sym typeface="+mn-lt"/>
              </a:rPr>
              <a:t>只争朝夕的奋斗精神有所减弱</a:t>
            </a:r>
          </a:p>
        </p:txBody>
      </p:sp>
      <p:sp>
        <p:nvSpPr>
          <p:cNvPr id="15" name="矩形 14">
            <a:extLst>
              <a:ext uri="{FF2B5EF4-FFF2-40B4-BE49-F238E27FC236}">
                <a16:creationId xmlns="" xmlns:a16="http://schemas.microsoft.com/office/drawing/2014/main" id="{9B20FD10-095C-4C8C-A8E6-2E15A7DF4DA3}"/>
              </a:ext>
            </a:extLst>
          </p:cNvPr>
          <p:cNvSpPr/>
          <p:nvPr/>
        </p:nvSpPr>
        <p:spPr>
          <a:xfrm>
            <a:off x="2274801" y="3272547"/>
            <a:ext cx="8339097" cy="312778"/>
          </a:xfrm>
          <a:prstGeom prst="rect">
            <a:avLst/>
          </a:prstGeom>
        </p:spPr>
        <p:txBody>
          <a:bodyPr wrap="square">
            <a:spAutoFit/>
          </a:bodyPr>
          <a:lstStyle/>
          <a:p>
            <a:pPr lvl="0" algn="just">
              <a:lnSpc>
                <a:spcPct val="110000"/>
              </a:lnSpc>
              <a:buClr>
                <a:schemeClr val="accent1"/>
              </a:buClr>
              <a:defRPr/>
            </a:pPr>
            <a:r>
              <a:rPr lang="zh-CN" altLang="en-US" sz="1400" dirty="0">
                <a:solidFill>
                  <a:schemeClr val="tx1">
                    <a:lumMod val="75000"/>
                    <a:lumOff val="25000"/>
                  </a:schemeClr>
                </a:solidFill>
                <a:cs typeface="+mn-ea"/>
                <a:sym typeface="+mn-lt"/>
              </a:rPr>
              <a:t>我们从党的光辉历程和伟大业绩中能够获得继往开来的强大动力，始终坚定中国特色社会主义信念。</a:t>
            </a:r>
          </a:p>
        </p:txBody>
      </p:sp>
      <p:sp>
        <p:nvSpPr>
          <p:cNvPr id="16" name="任意多边形 93">
            <a:extLst>
              <a:ext uri="{FF2B5EF4-FFF2-40B4-BE49-F238E27FC236}">
                <a16:creationId xmlns="" xmlns:a16="http://schemas.microsoft.com/office/drawing/2014/main" id="{1F569445-7BE2-41BA-B750-7D2988873723}"/>
              </a:ext>
            </a:extLst>
          </p:cNvPr>
          <p:cNvSpPr/>
          <p:nvPr/>
        </p:nvSpPr>
        <p:spPr>
          <a:xfrm rot="18900000" flipH="1">
            <a:off x="2043441" y="3915420"/>
            <a:ext cx="147310" cy="147310"/>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C30F0F">
                  <a:lumMod val="90000"/>
                  <a:lumOff val="10000"/>
                </a:srgbClr>
              </a:gs>
              <a:gs pos="80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zh-CN" altLang="en-US" sz="2000">
              <a:ln w="19050">
                <a:noFill/>
              </a:ln>
              <a:gradFill>
                <a:gsLst>
                  <a:gs pos="100000">
                    <a:srgbClr val="E9BE61"/>
                  </a:gs>
                  <a:gs pos="49000">
                    <a:srgbClr val="FEEFAC"/>
                  </a:gs>
                </a:gsLst>
                <a:lin ang="5400000" scaled="0"/>
              </a:gradFill>
              <a:cs typeface="+mn-ea"/>
              <a:sym typeface="+mn-lt"/>
            </a:endParaRPr>
          </a:p>
        </p:txBody>
      </p:sp>
      <p:sp>
        <p:nvSpPr>
          <p:cNvPr id="17" name="椭圆 16">
            <a:extLst>
              <a:ext uri="{FF2B5EF4-FFF2-40B4-BE49-F238E27FC236}">
                <a16:creationId xmlns="" xmlns:a16="http://schemas.microsoft.com/office/drawing/2014/main" id="{FBB7F444-44F9-4522-A30C-676E88586976}"/>
              </a:ext>
            </a:extLst>
          </p:cNvPr>
          <p:cNvSpPr/>
          <p:nvPr/>
        </p:nvSpPr>
        <p:spPr>
          <a:xfrm flipH="1">
            <a:off x="1668557" y="3786995"/>
            <a:ext cx="404163" cy="40416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gradFill>
                  <a:gsLst>
                    <a:gs pos="0">
                      <a:srgbClr val="FEEFAC">
                        <a:lumMod val="90000"/>
                        <a:lumOff val="10000"/>
                      </a:srgbClr>
                    </a:gs>
                    <a:gs pos="60000">
                      <a:srgbClr val="E9BE61"/>
                    </a:gs>
                  </a:gsLst>
                  <a:lin ang="5400000" scaled="1"/>
                </a:gradFill>
                <a:cs typeface="+mn-ea"/>
                <a:sym typeface="+mn-lt"/>
              </a:rPr>
              <a:t>2</a:t>
            </a:r>
            <a:endParaRPr lang="zh-CN" altLang="en-US" sz="2000" dirty="0">
              <a:gradFill>
                <a:gsLst>
                  <a:gs pos="0">
                    <a:srgbClr val="FEEFAC">
                      <a:lumMod val="90000"/>
                      <a:lumOff val="10000"/>
                    </a:srgbClr>
                  </a:gs>
                  <a:gs pos="60000">
                    <a:srgbClr val="E9BE61"/>
                  </a:gs>
                </a:gsLst>
                <a:lin ang="5400000" scaled="1"/>
              </a:gradFill>
              <a:cs typeface="+mn-ea"/>
              <a:sym typeface="+mn-lt"/>
            </a:endParaRPr>
          </a:p>
        </p:txBody>
      </p:sp>
      <p:sp>
        <p:nvSpPr>
          <p:cNvPr id="18" name="TextBox 47">
            <a:extLst>
              <a:ext uri="{FF2B5EF4-FFF2-40B4-BE49-F238E27FC236}">
                <a16:creationId xmlns="" xmlns:a16="http://schemas.microsoft.com/office/drawing/2014/main" id="{879995EA-DDCF-4456-8202-C19868B97139}"/>
              </a:ext>
            </a:extLst>
          </p:cNvPr>
          <p:cNvSpPr txBox="1"/>
          <p:nvPr/>
        </p:nvSpPr>
        <p:spPr>
          <a:xfrm>
            <a:off x="2292825" y="3801075"/>
            <a:ext cx="3231676" cy="379784"/>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1800" dirty="0">
                <a:latin typeface="+mn-lt"/>
                <a:ea typeface="+mn-ea"/>
                <a:cs typeface="+mn-ea"/>
                <a:sym typeface="+mn-lt"/>
              </a:rPr>
              <a:t>工作思路不够开阔</a:t>
            </a:r>
          </a:p>
        </p:txBody>
      </p:sp>
      <p:sp>
        <p:nvSpPr>
          <p:cNvPr id="19" name="矩形 18">
            <a:extLst>
              <a:ext uri="{FF2B5EF4-FFF2-40B4-BE49-F238E27FC236}">
                <a16:creationId xmlns="" xmlns:a16="http://schemas.microsoft.com/office/drawing/2014/main" id="{9BBEF675-0E94-4680-BFB9-F2C63E01836C}"/>
              </a:ext>
            </a:extLst>
          </p:cNvPr>
          <p:cNvSpPr/>
          <p:nvPr/>
        </p:nvSpPr>
        <p:spPr>
          <a:xfrm>
            <a:off x="2274802" y="4129450"/>
            <a:ext cx="8248642" cy="566309"/>
          </a:xfrm>
          <a:prstGeom prst="rect">
            <a:avLst/>
          </a:prstGeom>
        </p:spPr>
        <p:txBody>
          <a:bodyPr wrap="square">
            <a:spAutoFit/>
          </a:bodyPr>
          <a:lstStyle/>
          <a:p>
            <a:pPr lvl="0" algn="just">
              <a:lnSpc>
                <a:spcPct val="110000"/>
              </a:lnSpc>
              <a:buClr>
                <a:schemeClr val="accent1"/>
              </a:buClr>
              <a:defRPr/>
            </a:pPr>
            <a:r>
              <a:rPr lang="zh-CN" altLang="en-US" sz="1400" dirty="0">
                <a:solidFill>
                  <a:schemeClr val="tx1">
                    <a:lumMod val="75000"/>
                    <a:lumOff val="25000"/>
                  </a:schemeClr>
                </a:solidFill>
                <a:cs typeface="+mn-ea"/>
                <a:sym typeface="+mn-lt"/>
              </a:rPr>
              <a:t>了解和学习我们党的历史，就会精神上补“钙”，面对现在的工作和生活，就更要不断加强自我修养，这样才能经得起金钱、权力、美色的考验，才能提高拒腐防败和抵御风险的能力；</a:t>
            </a:r>
          </a:p>
        </p:txBody>
      </p:sp>
      <p:sp>
        <p:nvSpPr>
          <p:cNvPr id="20" name="任意多边形 93">
            <a:extLst>
              <a:ext uri="{FF2B5EF4-FFF2-40B4-BE49-F238E27FC236}">
                <a16:creationId xmlns="" xmlns:a16="http://schemas.microsoft.com/office/drawing/2014/main" id="{CC5FFFE5-3BBE-48E7-AAFC-3AD2FF91C422}"/>
              </a:ext>
            </a:extLst>
          </p:cNvPr>
          <p:cNvSpPr/>
          <p:nvPr/>
        </p:nvSpPr>
        <p:spPr>
          <a:xfrm rot="18900000" flipH="1">
            <a:off x="2043441" y="4954075"/>
            <a:ext cx="147310" cy="147310"/>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adFill>
            <a:gsLst>
              <a:gs pos="0">
                <a:srgbClr val="C30F0F">
                  <a:lumMod val="90000"/>
                  <a:lumOff val="10000"/>
                </a:srgbClr>
              </a:gs>
              <a:gs pos="80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endParaRPr lang="zh-CN" altLang="en-US" sz="2000">
              <a:ln w="19050">
                <a:noFill/>
              </a:ln>
              <a:gradFill>
                <a:gsLst>
                  <a:gs pos="100000">
                    <a:srgbClr val="E9BE61"/>
                  </a:gs>
                  <a:gs pos="49000">
                    <a:srgbClr val="FEEFAC"/>
                  </a:gs>
                </a:gsLst>
                <a:lin ang="5400000" scaled="0"/>
              </a:gradFill>
              <a:cs typeface="+mn-ea"/>
              <a:sym typeface="+mn-lt"/>
            </a:endParaRPr>
          </a:p>
        </p:txBody>
      </p:sp>
      <p:sp>
        <p:nvSpPr>
          <p:cNvPr id="21" name="椭圆 20">
            <a:extLst>
              <a:ext uri="{FF2B5EF4-FFF2-40B4-BE49-F238E27FC236}">
                <a16:creationId xmlns="" xmlns:a16="http://schemas.microsoft.com/office/drawing/2014/main" id="{55C0CA0F-657E-491F-ABA1-7D250D923844}"/>
              </a:ext>
            </a:extLst>
          </p:cNvPr>
          <p:cNvSpPr/>
          <p:nvPr/>
        </p:nvSpPr>
        <p:spPr>
          <a:xfrm flipH="1">
            <a:off x="1668557" y="4825650"/>
            <a:ext cx="404163" cy="404160"/>
          </a:xfrm>
          <a:prstGeom prst="ellipse">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gradFill>
                  <a:gsLst>
                    <a:gs pos="0">
                      <a:srgbClr val="FEEFAC">
                        <a:lumMod val="90000"/>
                        <a:lumOff val="10000"/>
                      </a:srgbClr>
                    </a:gs>
                    <a:gs pos="60000">
                      <a:srgbClr val="E9BE61"/>
                    </a:gs>
                  </a:gsLst>
                  <a:lin ang="5400000" scaled="1"/>
                </a:gradFill>
                <a:cs typeface="+mn-ea"/>
                <a:sym typeface="+mn-lt"/>
              </a:rPr>
              <a:t>3</a:t>
            </a:r>
            <a:endParaRPr lang="zh-CN" altLang="en-US" sz="2000" dirty="0">
              <a:gradFill>
                <a:gsLst>
                  <a:gs pos="0">
                    <a:srgbClr val="FEEFAC">
                      <a:lumMod val="90000"/>
                      <a:lumOff val="10000"/>
                    </a:srgbClr>
                  </a:gs>
                  <a:gs pos="60000">
                    <a:srgbClr val="E9BE61"/>
                  </a:gs>
                </a:gsLst>
                <a:lin ang="5400000" scaled="1"/>
              </a:gradFill>
              <a:cs typeface="+mn-ea"/>
              <a:sym typeface="+mn-lt"/>
            </a:endParaRPr>
          </a:p>
        </p:txBody>
      </p:sp>
      <p:sp>
        <p:nvSpPr>
          <p:cNvPr id="22" name="TextBox 47">
            <a:extLst>
              <a:ext uri="{FF2B5EF4-FFF2-40B4-BE49-F238E27FC236}">
                <a16:creationId xmlns="" xmlns:a16="http://schemas.microsoft.com/office/drawing/2014/main" id="{F96217CF-FBD2-4F58-B7BC-1618DFB482F5}"/>
              </a:ext>
            </a:extLst>
          </p:cNvPr>
          <p:cNvSpPr txBox="1"/>
          <p:nvPr/>
        </p:nvSpPr>
        <p:spPr>
          <a:xfrm>
            <a:off x="2292824" y="4839730"/>
            <a:ext cx="6457886" cy="701731"/>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gn="l">
              <a:lnSpc>
                <a:spcPct val="110000"/>
              </a:lnSpc>
            </a:pPr>
            <a:r>
              <a:rPr lang="zh-CN" altLang="en-US" sz="1800" dirty="0">
                <a:latin typeface="+mn-lt"/>
                <a:ea typeface="+mn-ea"/>
                <a:cs typeface="+mn-ea"/>
                <a:sym typeface="+mn-lt"/>
              </a:rPr>
              <a:t>在履行全面从严治党责任方面，面上要求多，下深水抓落实少。</a:t>
            </a:r>
          </a:p>
        </p:txBody>
      </p:sp>
      <p:sp>
        <p:nvSpPr>
          <p:cNvPr id="23" name="矩形 22">
            <a:extLst>
              <a:ext uri="{FF2B5EF4-FFF2-40B4-BE49-F238E27FC236}">
                <a16:creationId xmlns="" xmlns:a16="http://schemas.microsoft.com/office/drawing/2014/main" id="{2DDF2E5E-8C73-4D65-9E00-9CF12A41AE12}"/>
              </a:ext>
            </a:extLst>
          </p:cNvPr>
          <p:cNvSpPr/>
          <p:nvPr/>
        </p:nvSpPr>
        <p:spPr>
          <a:xfrm>
            <a:off x="2274801" y="5168105"/>
            <a:ext cx="8167057" cy="566309"/>
          </a:xfrm>
          <a:prstGeom prst="rect">
            <a:avLst/>
          </a:prstGeom>
        </p:spPr>
        <p:txBody>
          <a:bodyPr wrap="square">
            <a:spAutoFit/>
          </a:bodyPr>
          <a:lstStyle/>
          <a:p>
            <a:pPr lvl="0" algn="just">
              <a:lnSpc>
                <a:spcPct val="110000"/>
              </a:lnSpc>
              <a:buClr>
                <a:schemeClr val="accent1"/>
              </a:buClr>
              <a:defRPr/>
            </a:pPr>
            <a:r>
              <a:rPr lang="zh-CN" altLang="en-US" sz="1400" dirty="0">
                <a:solidFill>
                  <a:schemeClr val="tx1">
                    <a:lumMod val="75000"/>
                    <a:lumOff val="25000"/>
                  </a:schemeClr>
                </a:solidFill>
                <a:cs typeface="+mn-ea"/>
                <a:sym typeface="+mn-lt"/>
              </a:rPr>
              <a:t>研究过去是为了更好地走向未来。总结党的历史上的失误和教训，有利于今后少走弯路，不断提高党的领导水平。</a:t>
            </a:r>
          </a:p>
        </p:txBody>
      </p:sp>
    </p:spTree>
    <p:extLst>
      <p:ext uri="{BB962C8B-B14F-4D97-AF65-F5344CB8AC3E}">
        <p14:creationId xmlns:p14="http://schemas.microsoft.com/office/powerpoint/2010/main" val="14229437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fill="hold"/>
                                        <p:tgtEl>
                                          <p:spTgt spid="21"/>
                                        </p:tgtEl>
                                        <p:attrNameLst>
                                          <p:attrName>ppt_x</p:attrName>
                                        </p:attrNameLst>
                                      </p:cBhvr>
                                      <p:tavLst>
                                        <p:tav tm="0">
                                          <p:val>
                                            <p:strVal val="#ppt_x"/>
                                          </p:val>
                                        </p:tav>
                                        <p:tav tm="100000">
                                          <p:val>
                                            <p:strVal val="#ppt_x"/>
                                          </p:val>
                                        </p:tav>
                                      </p:tavLst>
                                    </p:anim>
                                    <p:anim calcmode="lin" valueType="num">
                                      <p:cBhvr additive="base">
                                        <p:cTn id="8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p:bldP spid="4" grpId="0" animBg="1"/>
      <p:bldP spid="7" grpId="0" animBg="1"/>
      <p:bldP spid="8" grpId="0"/>
      <p:bldP spid="9" grpId="0" animBg="1"/>
      <p:bldP spid="10" grpId="0" animBg="1"/>
      <p:bldP spid="13" grpId="0"/>
      <p:bldP spid="15" grpId="0"/>
      <p:bldP spid="16" grpId="0" animBg="1"/>
      <p:bldP spid="17" grpId="0" animBg="1"/>
      <p:bldP spid="18" grpId="0"/>
      <p:bldP spid="19" grpId="0"/>
      <p:bldP spid="20" grpId="0" animBg="1"/>
      <p:bldP spid="21" grpId="0" animBg="1"/>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7">
            <a:extLst>
              <a:ext uri="{FF2B5EF4-FFF2-40B4-BE49-F238E27FC236}">
                <a16:creationId xmlns="" xmlns:a16="http://schemas.microsoft.com/office/drawing/2014/main" id="{1EF78AF7-9714-4F07-8441-1FF71CC366C6}"/>
              </a:ext>
            </a:extLst>
          </p:cNvPr>
          <p:cNvSpPr txBox="1"/>
          <p:nvPr/>
        </p:nvSpPr>
        <p:spPr>
          <a:xfrm>
            <a:off x="1769433" y="2475673"/>
            <a:ext cx="8653134" cy="1242071"/>
          </a:xfrm>
          <a:prstGeom prst="rect">
            <a:avLst/>
          </a:prstGeom>
        </p:spPr>
        <p:txBody>
          <a:bodyPr wrap="square">
            <a:spAutoFit/>
          </a:bodyPr>
          <a:lstStyle>
            <a:defPPr>
              <a:defRPr lang="zh-CN"/>
            </a:defPPr>
            <a:lvl1pPr algn="ct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pPr>
              <a:lnSpc>
                <a:spcPct val="110000"/>
              </a:lnSpc>
            </a:pPr>
            <a:r>
              <a:rPr lang="zh-CN" altLang="en-US" sz="7200" dirty="0">
                <a:latin typeface="+mn-lt"/>
                <a:ea typeface="+mn-ea"/>
                <a:cs typeface="+mn-ea"/>
                <a:sym typeface="+mn-lt"/>
              </a:rPr>
              <a:t>存在问题的原因剖析</a:t>
            </a:r>
          </a:p>
        </p:txBody>
      </p:sp>
      <p:sp>
        <p:nvSpPr>
          <p:cNvPr id="3" name="矩形: 圆角 2">
            <a:extLst>
              <a:ext uri="{FF2B5EF4-FFF2-40B4-BE49-F238E27FC236}">
                <a16:creationId xmlns="" xmlns:a16="http://schemas.microsoft.com/office/drawing/2014/main" id="{EBE3B11A-6C5D-47F1-A21D-61CAC446BF8A}"/>
              </a:ext>
            </a:extLst>
          </p:cNvPr>
          <p:cNvSpPr/>
          <p:nvPr/>
        </p:nvSpPr>
        <p:spPr>
          <a:xfrm>
            <a:off x="4900839" y="1182667"/>
            <a:ext cx="2390320" cy="442945"/>
          </a:xfrm>
          <a:prstGeom prst="roundRect">
            <a:avLst>
              <a:gd name="adj" fmla="val 44690"/>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gradFill>
                  <a:gsLst>
                    <a:gs pos="0">
                      <a:srgbClr val="FEEFAC"/>
                    </a:gs>
                    <a:gs pos="45000">
                      <a:srgbClr val="E9BE61"/>
                    </a:gs>
                  </a:gsLst>
                  <a:lin ang="5400000" scaled="1"/>
                </a:gradFill>
                <a:cs typeface="+mn-ea"/>
                <a:sym typeface="+mn-lt"/>
              </a:rPr>
              <a:t>第二部分</a:t>
            </a:r>
          </a:p>
        </p:txBody>
      </p:sp>
      <p:pic>
        <p:nvPicPr>
          <p:cNvPr id="4" name="PA-图片 4">
            <a:extLst>
              <a:ext uri="{FF2B5EF4-FFF2-40B4-BE49-F238E27FC236}">
                <a16:creationId xmlns="" xmlns:a16="http://schemas.microsoft.com/office/drawing/2014/main" id="{1B5D310E-EC4C-48BE-A384-3A1A3F7C80E5}"/>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5376426" y="2029218"/>
            <a:ext cx="1439146" cy="376854"/>
          </a:xfrm>
          <a:prstGeom prst="rect">
            <a:avLst/>
          </a:prstGeom>
        </p:spPr>
      </p:pic>
      <p:cxnSp>
        <p:nvCxnSpPr>
          <p:cNvPr id="5" name="PA-直接连接符 5">
            <a:extLst>
              <a:ext uri="{FF2B5EF4-FFF2-40B4-BE49-F238E27FC236}">
                <a16:creationId xmlns="" xmlns:a16="http://schemas.microsoft.com/office/drawing/2014/main" id="{AAB703D0-F7ED-4B07-846E-25442D7C87BE}"/>
              </a:ext>
            </a:extLst>
          </p:cNvPr>
          <p:cNvCxnSpPr>
            <a:cxnSpLocks/>
          </p:cNvCxnSpPr>
          <p:nvPr>
            <p:custDataLst>
              <p:tags r:id="rId2"/>
            </p:custDataLst>
          </p:nvPr>
        </p:nvCxnSpPr>
        <p:spPr>
          <a:xfrm>
            <a:off x="7304307" y="2217645"/>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PA-直接连接符 5">
            <a:extLst>
              <a:ext uri="{FF2B5EF4-FFF2-40B4-BE49-F238E27FC236}">
                <a16:creationId xmlns="" xmlns:a16="http://schemas.microsoft.com/office/drawing/2014/main" id="{56B53524-1321-4032-8FF9-61561E23768B}"/>
              </a:ext>
            </a:extLst>
          </p:cNvPr>
          <p:cNvCxnSpPr>
            <a:cxnSpLocks/>
          </p:cNvCxnSpPr>
          <p:nvPr>
            <p:custDataLst>
              <p:tags r:id="rId3"/>
            </p:custDataLst>
          </p:nvPr>
        </p:nvCxnSpPr>
        <p:spPr>
          <a:xfrm flipH="1">
            <a:off x="2066113" y="2217645"/>
            <a:ext cx="2834726" cy="0"/>
          </a:xfrm>
          <a:prstGeom prst="line">
            <a:avLst/>
          </a:prstGeom>
          <a:ln w="31750" cap="rnd">
            <a:gradFill>
              <a:gsLst>
                <a:gs pos="100000">
                  <a:srgbClr val="FAE4D8">
                    <a:alpha val="0"/>
                  </a:srgbClr>
                </a:gs>
                <a:gs pos="39000">
                  <a:srgbClr val="CB151D"/>
                </a:gs>
              </a:gsLst>
              <a:lin ang="0" scaled="0"/>
            </a:gradFill>
          </a:ln>
        </p:spPr>
        <p:style>
          <a:lnRef idx="1">
            <a:schemeClr val="accent1"/>
          </a:lnRef>
          <a:fillRef idx="0">
            <a:schemeClr val="accent1"/>
          </a:fillRef>
          <a:effectRef idx="0">
            <a:schemeClr val="accent1"/>
          </a:effectRef>
          <a:fontRef idx="minor">
            <a:schemeClr val="tx1"/>
          </a:fontRef>
        </p:style>
      </p:cxnSp>
      <p:pic>
        <p:nvPicPr>
          <p:cNvPr id="7" name="图片 6" descr="白色的鸟&#10;&#10;描述已自动生成">
            <a:extLst>
              <a:ext uri="{FF2B5EF4-FFF2-40B4-BE49-F238E27FC236}">
                <a16:creationId xmlns="" xmlns:a16="http://schemas.microsoft.com/office/drawing/2014/main" id="{EFC31373-4E34-4C03-9A1A-18651F9974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9072348" y="369179"/>
            <a:ext cx="2356309" cy="1626975"/>
          </a:xfrm>
          <a:prstGeom prst="rect">
            <a:avLst/>
          </a:prstGeom>
        </p:spPr>
      </p:pic>
      <p:pic>
        <p:nvPicPr>
          <p:cNvPr id="9" name="图片 8" descr="图片包含 建筑, 电话, 手机, 桌子&#10;&#10;描述已自动生成">
            <a:extLst>
              <a:ext uri="{FF2B5EF4-FFF2-40B4-BE49-F238E27FC236}">
                <a16:creationId xmlns="" xmlns:a16="http://schemas.microsoft.com/office/drawing/2014/main" id="{FE506934-CBFA-4481-AA61-F4F45EBFE1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0" y="4491782"/>
            <a:ext cx="2046514" cy="2366218"/>
          </a:xfrm>
          <a:prstGeom prst="rect">
            <a:avLst/>
          </a:prstGeom>
        </p:spPr>
      </p:pic>
      <p:sp>
        <p:nvSpPr>
          <p:cNvPr id="10" name="文本框 9">
            <a:extLst>
              <a:ext uri="{FF2B5EF4-FFF2-40B4-BE49-F238E27FC236}">
                <a16:creationId xmlns="" xmlns:a16="http://schemas.microsoft.com/office/drawing/2014/main" id="{AD7211C0-71B5-494B-AF50-0C44289B04CF}"/>
              </a:ext>
            </a:extLst>
          </p:cNvPr>
          <p:cNvSpPr txBox="1"/>
          <p:nvPr/>
        </p:nvSpPr>
        <p:spPr>
          <a:xfrm>
            <a:off x="867140" y="3702612"/>
            <a:ext cx="10457720" cy="400110"/>
          </a:xfrm>
          <a:prstGeom prst="rect">
            <a:avLst/>
          </a:prstGeom>
          <a:noFill/>
        </p:spPr>
        <p:txBody>
          <a:bodyPr wrap="square" rtlCol="0">
            <a:spAutoFit/>
          </a:bodyPr>
          <a:lstStyle/>
          <a:p>
            <a:pPr algn="ctr"/>
            <a:r>
              <a:rPr lang="zh-CN" altLang="en-US" sz="2000" dirty="0">
                <a:solidFill>
                  <a:schemeClr val="tx1">
                    <a:lumMod val="75000"/>
                    <a:lumOff val="25000"/>
                  </a:schemeClr>
                </a:solidFill>
                <a:cs typeface="+mn-ea"/>
                <a:sym typeface="+mn-lt"/>
              </a:rPr>
              <a:t>主题教育专题民主生活会班子（个人）检视剖析</a:t>
            </a:r>
          </a:p>
        </p:txBody>
      </p:sp>
    </p:spTree>
    <p:extLst>
      <p:ext uri="{BB962C8B-B14F-4D97-AF65-F5344CB8AC3E}">
        <p14:creationId xmlns:p14="http://schemas.microsoft.com/office/powerpoint/2010/main" val="294067550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20.xml><?xml version="1.0" encoding="utf-8"?>
<p:tagLst xmlns:a="http://schemas.openxmlformats.org/drawingml/2006/main" xmlns:r="http://schemas.openxmlformats.org/officeDocument/2006/relationships" xmlns:p="http://schemas.openxmlformats.org/presentationml/2006/main">
  <p:tag name="PA" val="v5.2.11"/>
</p:tagLst>
</file>

<file path=ppt/tags/tag21.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22.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23.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24.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4.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5.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6.xml><?xml version="1.0" encoding="utf-8"?>
<p:tagLst xmlns:a="http://schemas.openxmlformats.org/drawingml/2006/main" xmlns:r="http://schemas.openxmlformats.org/officeDocument/2006/relationships" xmlns:p="http://schemas.openxmlformats.org/presentationml/2006/main">
  <p:tag name="PA" val="v5.2.9"/>
  <p:tag name="RESOURCELIBID_ANIM" val="462"/>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第一PPT，www.1ppt.com">
  <a:themeElements>
    <a:clrScheme name="自定义 12">
      <a:dk1>
        <a:sysClr val="windowText" lastClr="000000"/>
      </a:dk1>
      <a:lt1>
        <a:sysClr val="window" lastClr="FFFFFF"/>
      </a:lt1>
      <a:dk2>
        <a:srgbClr val="44546A"/>
      </a:dk2>
      <a:lt2>
        <a:srgbClr val="E7E6E6"/>
      </a:lt2>
      <a:accent1>
        <a:srgbClr val="CB232D"/>
      </a:accent1>
      <a:accent2>
        <a:srgbClr val="F6F000"/>
      </a:accent2>
      <a:accent3>
        <a:srgbClr val="A5A5A5"/>
      </a:accent3>
      <a:accent4>
        <a:srgbClr val="FFC000"/>
      </a:accent4>
      <a:accent5>
        <a:srgbClr val="5B9BD5"/>
      </a:accent5>
      <a:accent6>
        <a:srgbClr val="70AD47"/>
      </a:accent6>
      <a:hlink>
        <a:srgbClr val="0563C1"/>
      </a:hlink>
      <a:folHlink>
        <a:srgbClr val="954F72"/>
      </a:folHlink>
    </a:clrScheme>
    <a:fontScheme name="auihnahi">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3402</TotalTime>
  <Words>2423</Words>
  <Application>Microsoft Office PowerPoint</Application>
  <PresentationFormat>宽屏</PresentationFormat>
  <Paragraphs>207</Paragraphs>
  <Slides>26</Slides>
  <Notes>5</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26</vt:i4>
      </vt:variant>
    </vt:vector>
  </HeadingPairs>
  <TitlesOfParts>
    <vt:vector size="37" baseType="lpstr">
      <vt:lpstr>Meiryo</vt:lpstr>
      <vt:lpstr>等线</vt:lpstr>
      <vt:lpstr>汉仪大宋简</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299</cp:revision>
  <dcterms:created xsi:type="dcterms:W3CDTF">2020-07-06T02:40:31Z</dcterms:created>
  <dcterms:modified xsi:type="dcterms:W3CDTF">2023-01-05T02:18:26Z</dcterms:modified>
</cp:coreProperties>
</file>