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4" r:id="rId3"/>
  </p:sldMasterIdLst>
  <p:notesMasterIdLst>
    <p:notesMasterId r:id="rId47"/>
  </p:notesMasterIdLst>
  <p:sldIdLst>
    <p:sldId id="409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10" r:id="rId45"/>
    <p:sldId id="452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F"/>
    <a:srgbClr val="F9E433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80" y="114"/>
      </p:cViewPr>
      <p:guideLst>
        <p:guide orient="horz" pos="215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97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498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352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313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590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205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125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544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857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063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83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2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004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29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717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134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604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676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99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499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0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366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28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59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48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490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543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2052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08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6731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137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1204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5754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83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8686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5AF-D9F1-4F18-80BE-461308D4472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5706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742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191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492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740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987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14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hyperlink" Target="http://www.1ppt.com/hangye/" TargetMode="External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8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3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514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6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21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24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0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87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89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40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11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14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3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1170" y="461645"/>
            <a:ext cx="11249660" cy="59340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7060" y="593725"/>
            <a:ext cx="10992485" cy="61976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200" b="0" i="0" u="none" strike="noStrike" kern="1200" cap="none" spc="300" normalizeH="0" baseline="0">
                <a:solidFill>
                  <a:srgbClr val="FFC000"/>
                </a:solidFill>
                <a:effectLst/>
                <a:uFillTx/>
                <a:latin typeface="思源黑体 Medium" panose="020B0600000000000000" charset="-122"/>
                <a:ea typeface="思源黑体 Medium" panose="020B0600000000000000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7060" y="1331595"/>
            <a:ext cx="10992485" cy="474027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5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150" normalizeH="0" baseline="0" noProof="1">
                <a:uFillTx/>
                <a:latin typeface="思源黑体 Normal" panose="020B0400000000000000" charset="-122"/>
                <a:ea typeface="思源黑体 Normal" panose="020B0400000000000000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806104" y="685800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31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9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1ppt.com/hangy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4.xml"/><Relationship Id="rId7" Type="http://schemas.openxmlformats.org/officeDocument/2006/relationships/image" Target="../media/image9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b="0" dirty="0">
                <a:solidFill>
                  <a:schemeClr val="accent4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rPr>
              <a:t>校园</a:t>
            </a:r>
            <a:r>
              <a:rPr lang="zh-CN" altLang="en-US" b="0" dirty="0" smtClean="0">
                <a:solidFill>
                  <a:schemeClr val="accent4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rPr>
              <a:t>急救知识培训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128770" y="3877944"/>
            <a:ext cx="4506595" cy="383426"/>
            <a:chOff x="3849721" y="4504182"/>
            <a:chExt cx="3227235" cy="279439"/>
          </a:xfrm>
        </p:grpSpPr>
        <p:sp>
          <p:nvSpPr>
            <p:cNvPr id="28" name="矩形 259"/>
            <p:cNvSpPr>
              <a:spLocks noChangeArrowheads="1"/>
            </p:cNvSpPr>
            <p:nvPr/>
          </p:nvSpPr>
          <p:spPr bwMode="auto">
            <a:xfrm>
              <a:off x="3849721" y="4504182"/>
              <a:ext cx="1440000" cy="262862"/>
            </a:xfrm>
            <a:prstGeom prst="rect">
              <a:avLst/>
            </a:prstGeom>
            <a:solidFill>
              <a:srgbClr val="E68393"/>
            </a:solidFill>
            <a:ln w="9525">
              <a:solidFill>
                <a:srgbClr val="E68393"/>
              </a:solidFill>
              <a:miter lim="800000"/>
            </a:ln>
          </p:spPr>
          <p:txBody>
            <a:bodyPr wrap="square" lIns="0" tIns="27003" rIns="0" bIns="27004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>
                <a:buNone/>
              </a:pPr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演讲人</a:t>
              </a:r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: </a:t>
              </a:r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优品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endParaRPr lang="zh-CN" altLang="en-US" sz="20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259"/>
            <p:cNvSpPr>
              <a:spLocks noChangeArrowheads="1"/>
            </p:cNvSpPr>
            <p:nvPr/>
          </p:nvSpPr>
          <p:spPr bwMode="auto">
            <a:xfrm>
              <a:off x="5636956" y="4519571"/>
              <a:ext cx="1440000" cy="264050"/>
            </a:xfrm>
            <a:prstGeom prst="rect">
              <a:avLst/>
            </a:prstGeom>
            <a:noFill/>
            <a:ln w="12700">
              <a:solidFill>
                <a:srgbClr val="56AFBC"/>
              </a:solidFill>
              <a:miter lim="800000"/>
            </a:ln>
          </p:spPr>
          <p:txBody>
            <a:bodyPr wrap="square" lIns="0" tIns="27003" rIns="0" bIns="27004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>
                <a:buNone/>
              </a:pPr>
              <a:r>
                <a:rPr lang="zh-CN" altLang="en-US" sz="20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时间</a:t>
              </a:r>
              <a:r>
                <a:rPr lang="en-US" altLang="zh-CN" sz="2000" dirty="0" smtClean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:20XX.XX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638040" y="2906818"/>
            <a:ext cx="5572760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eaLnBrk="1" hangingPunct="1">
              <a:defRPr/>
            </a:pPr>
            <a:r>
              <a:rPr lang="zh-CN" altLang="en-US" sz="4800" b="1" noProof="1">
                <a:solidFill>
                  <a:srgbClr val="E68393"/>
                </a:solidFill>
                <a:cs typeface="+mn-ea"/>
                <a:sym typeface="+mn-lt"/>
              </a:rPr>
              <a:t>管腔异物</a:t>
            </a:r>
            <a:r>
              <a:rPr lang="zh-CN" altLang="en-US" sz="4800" b="1" noProof="1">
                <a:solidFill>
                  <a:srgbClr val="56AFBC"/>
                </a:solidFill>
                <a:cs typeface="+mn-ea"/>
                <a:sym typeface="+mn-lt"/>
              </a:rPr>
              <a:t>的</a:t>
            </a:r>
            <a:r>
              <a:rPr lang="zh-CN" altLang="en-US" sz="4800" b="1" noProof="1">
                <a:solidFill>
                  <a:schemeClr val="accent1"/>
                </a:solidFill>
                <a:cs typeface="+mn-ea"/>
                <a:sym typeface="+mn-lt"/>
              </a:rPr>
              <a:t>简单处理</a:t>
            </a:r>
          </a:p>
        </p:txBody>
      </p:sp>
      <p:sp>
        <p:nvSpPr>
          <p:cNvPr id="15" name="矩形 14"/>
          <p:cNvSpPr/>
          <p:nvPr/>
        </p:nvSpPr>
        <p:spPr>
          <a:xfrm>
            <a:off x="3057769" y="2207854"/>
            <a:ext cx="1279069" cy="2048964"/>
          </a:xfrm>
          <a:prstGeom prst="rect">
            <a:avLst/>
          </a:prstGeom>
          <a:solidFill>
            <a:srgbClr val="77C571"/>
          </a:solidFill>
          <a:ln w="12700">
            <a:solidFill>
              <a:srgbClr val="5BB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55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1979" y="67338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管腔异物的分类</a:t>
            </a:r>
          </a:p>
        </p:txBody>
      </p:sp>
      <p:sp>
        <p:nvSpPr>
          <p:cNvPr id="31" name="文本占位符 30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 fontScale="90000" lnSpcReduction="20000"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意外窒息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消化道异物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纽扣,钱币,珠子,弹子等小物品吞到胃里，鱼骨、刺咔喉。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呼吸道异物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饭菜、吐的奶、果冻、糖果、豆粒、花生米、气球、硬币、扣子、瓶盖等吸入咽喉、气管或鼻腔等呼吸道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外耳道异物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将异物如沙砾,石子,草棍谷物等塞入耳内,或睡眠时小昆虫爬入.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眼睛异物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细小的异物,如灰尘,砂石,谷皮等进入眼结膜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消化道异物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都是没有棱角而外形光滑的东西,体积不大,一般都会随着食物进入肠内,随大便排出。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可给孩子一些馒头,米饭,面糊,薯类以及含纤维多的蔬菜如韭菜,芹菜等,再喝一杯蜂蜜水。过一段时间,让孩子坐盆排便,就可以检查异物是否排出。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消化道异物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鱼骨、鱼刺卡喉咙需行咽部及喉镜检查,查明异物,用镊子取出。勿轻易让小儿用饭团咽下,这样做往往得不到预期效果,反而引起局部损伤。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外耳道异物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动物性异物由于爬动,可以引起患儿难以忍受的疼痛和不适,;体积小而光滑的异物,可存留很久而无明显症状;而体积大的可引起听力障碍,耳痛,甚至耳鸣,眩晕。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合作较大的儿童,可瞩其头歪向异物侧,单脚跳,让异物自行脱落。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不能配合的儿童需立刻送至医院请耳鼻喉科医生协助取出。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r="970" b="11330"/>
          <a:stretch>
            <a:fillRect/>
          </a:stretch>
        </p:blipFill>
        <p:spPr>
          <a:xfrm>
            <a:off x="8517255" y="4115435"/>
            <a:ext cx="2965450" cy="221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眼睛异物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立即滴眼药水,将异物冲出;或翻开眼皮用冷开水冲洗,或用消毒棉球蘸上生理盐水将异物拭出。切勿用手柔擦,以免将角膜擦伤而引起继发感染。无效可立即去医院。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49"/>
          <p:cNvSpPr txBox="1"/>
          <p:nvPr/>
        </p:nvSpPr>
        <p:spPr>
          <a:xfrm>
            <a:off x="6198447" y="1259840"/>
            <a:ext cx="5306907" cy="10348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None/>
            </a:pPr>
            <a:endParaRPr lang="zh-CN" altLang="en-US" sz="2665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2665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呼吸道异物和意外窒息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意外窒息指因各种意外原因引起呼吸道部分或完全堵塞，影响正常的呼吸，导致小儿缺氧，严重者可导致死亡，多见于婴幼儿。</a:t>
            </a:r>
          </a:p>
        </p:txBody>
      </p:sp>
      <p:sp>
        <p:nvSpPr>
          <p:cNvPr id="9" name="文本框 49"/>
          <p:cNvSpPr txBox="1"/>
          <p:nvPr/>
        </p:nvSpPr>
        <p:spPr>
          <a:xfrm>
            <a:off x="6198447" y="1259840"/>
            <a:ext cx="5306907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None/>
            </a:pPr>
            <a:endParaRPr lang="zh-CN" altLang="en-US" sz="2665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2665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2665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呼吸道异物和意外窒息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对一个正在玩耍或进食的小孩，如果突然发生呛咳、嘴唇发紫、呼吸困难等，提示有异物吸入咽喉、气管等呼吸道，应立即让患儿侧卧，检查患儿口腔及咽喉部，如果发现有异物阻塞气道，立即进行抢救，将异物排出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对年龄较大儿童,异物较小者,可用手按紧没有异物的鼻孔,瞩小儿作擤鼻动作,将异物擤出。刺激鼻腔,使其打喷嚏将异物喷出。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159" t="11130"/>
          <a:stretch>
            <a:fillRect/>
          </a:stretch>
        </p:blipFill>
        <p:spPr>
          <a:xfrm>
            <a:off x="8703945" y="4268470"/>
            <a:ext cx="3020695" cy="210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呼吸道异物和意外窒息</a:t>
            </a:r>
            <a:endParaRPr lang="zh-CN" altLang="en-US" dirty="0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1.拍背法: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　　　急救者坐位,小儿背朝上平放在两腿上,头低脚高,其胸紧贴在急救者的膝部,用一手指使小儿口张开,另一手适当拍击患儿两肩胛骨之间的脊椎部位,有时可把异物咳出。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呼吸道异物和意外窒息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当异物进入气管引起窒息时,不论孩子是坐位还是站位,站在他的后面,用两手臂抱住他,一只手握拳,大拇指朝内,放在他的肚脐和剑突之间,另一只手的手掌压在拳头上,有节奏地使劲向内,上方推压,6-10次。目的是使横膈抬起,压迫肺底,使肺内产生一股强大的气流从气管内冲出,以便将异物冲到口腔里,从而解除窒息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930775" y="1712595"/>
            <a:ext cx="4620260" cy="640715"/>
            <a:chOff x="1491415" y="2381173"/>
            <a:chExt cx="4987583" cy="732230"/>
          </a:xfrm>
        </p:grpSpPr>
        <p:sp>
          <p:nvSpPr>
            <p:cNvPr id="38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77C571"/>
            </a:solidFill>
            <a:ln w="9525">
              <a:noFill/>
              <a:miter lim="800000"/>
            </a:ln>
            <a:effectLst/>
          </p:spPr>
          <p:txBody>
            <a:bodyPr vert="horz" wrap="square" lIns="91454" tIns="45726" rIns="91454" bIns="45726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6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2952771" y="2450170"/>
              <a:ext cx="352622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77C571"/>
                  </a:solidFill>
                  <a:cs typeface="+mn-ea"/>
                  <a:sym typeface="+mn-lt"/>
                </a:rPr>
                <a:t>常见急症的处理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3056255" y="2778760"/>
            <a:ext cx="1025525" cy="1552575"/>
          </a:xfrm>
          <a:prstGeom prst="rect">
            <a:avLst/>
          </a:prstGeom>
          <a:solidFill>
            <a:srgbClr val="77C571"/>
          </a:solidFill>
          <a:ln w="12700">
            <a:solidFill>
              <a:srgbClr val="77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endParaRPr kumimoji="1" lang="en-US" altLang="zh-CN" sz="4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/>
            <a:r>
              <a:rPr kumimoji="1"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930775" y="2717800"/>
            <a:ext cx="4770120" cy="640715"/>
            <a:chOff x="1491415" y="2381173"/>
            <a:chExt cx="5149357" cy="732230"/>
          </a:xfrm>
        </p:grpSpPr>
        <p:sp>
          <p:nvSpPr>
            <p:cNvPr id="21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56AFBC"/>
            </a:solidFill>
            <a:ln w="9525">
              <a:noFill/>
              <a:miter lim="800000"/>
            </a:ln>
            <a:effectLst/>
          </p:spPr>
          <p:txBody>
            <a:bodyPr vert="horz" wrap="square" lIns="91454" tIns="45726" rIns="91454" bIns="45726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6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2952867" y="2450114"/>
              <a:ext cx="3687905" cy="5493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77C571"/>
                  </a:solidFill>
                  <a:cs typeface="+mn-ea"/>
                  <a:sym typeface="+mn-lt"/>
                </a:rPr>
                <a:t>管腔异物的简单处理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30775" y="3723640"/>
            <a:ext cx="4620260" cy="640715"/>
            <a:chOff x="1491415" y="2381173"/>
            <a:chExt cx="4987583" cy="732230"/>
          </a:xfrm>
        </p:grpSpPr>
        <p:sp>
          <p:nvSpPr>
            <p:cNvPr id="24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E68393"/>
            </a:solidFill>
            <a:ln w="9525">
              <a:noFill/>
              <a:miter lim="800000"/>
            </a:ln>
            <a:effectLst/>
          </p:spPr>
          <p:txBody>
            <a:bodyPr vert="horz" wrap="square" lIns="91454" tIns="45726" rIns="91454" bIns="45726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6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2952771" y="2450170"/>
              <a:ext cx="352622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77C571"/>
                  </a:solidFill>
                  <a:cs typeface="+mn-ea"/>
                  <a:sym typeface="+mn-lt"/>
                </a:rPr>
                <a:t>抽搐的初步处理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30775" y="4729480"/>
            <a:ext cx="4620260" cy="640715"/>
            <a:chOff x="1491415" y="2381173"/>
            <a:chExt cx="4987583" cy="732230"/>
          </a:xfrm>
        </p:grpSpPr>
        <p:sp>
          <p:nvSpPr>
            <p:cNvPr id="28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vert="horz" wrap="square" lIns="91454" tIns="45726" rIns="91454" bIns="45726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6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2952771" y="2450170"/>
              <a:ext cx="352622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77C571"/>
                  </a:solidFill>
                  <a:cs typeface="+mn-ea"/>
                  <a:sym typeface="+mn-lt"/>
                </a:rPr>
                <a:t>外伤的简单处理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呼吸道异物和意外窒息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在按压过程中应经常检查病人口腔,看异物是否已经排出,并及时取出,否则会被再次吸入 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用上法无效,切勿耽搁时间,尽快送医院耳鼻喉科抢救。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860" y="2958042"/>
            <a:ext cx="6717453" cy="3415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788112" y="2965238"/>
            <a:ext cx="4442460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eaLnBrk="1" hangingPunct="1">
              <a:defRPr/>
            </a:pPr>
            <a:r>
              <a:rPr lang="zh-CN" altLang="en-US" sz="4800" b="1" noProof="1">
                <a:solidFill>
                  <a:srgbClr val="E68393"/>
                </a:solidFill>
                <a:cs typeface="+mn-ea"/>
                <a:sym typeface="+mn-lt"/>
              </a:rPr>
              <a:t>抽搐</a:t>
            </a:r>
            <a:r>
              <a:rPr lang="zh-CN" altLang="en-US" sz="4800" b="1" noProof="1">
                <a:solidFill>
                  <a:srgbClr val="56AFBC"/>
                </a:solidFill>
                <a:cs typeface="+mn-ea"/>
                <a:sym typeface="+mn-lt"/>
              </a:rPr>
              <a:t>的</a:t>
            </a:r>
            <a:r>
              <a:rPr lang="zh-CN" altLang="en-US" sz="4800" b="1" noProof="1">
                <a:solidFill>
                  <a:schemeClr val="accent1"/>
                </a:solidFill>
                <a:cs typeface="+mn-ea"/>
                <a:sym typeface="+mn-lt"/>
              </a:rPr>
              <a:t>初步处理</a:t>
            </a:r>
          </a:p>
        </p:txBody>
      </p:sp>
      <p:sp>
        <p:nvSpPr>
          <p:cNvPr id="15" name="矩形 14"/>
          <p:cNvSpPr/>
          <p:nvPr/>
        </p:nvSpPr>
        <p:spPr>
          <a:xfrm>
            <a:off x="3328914" y="2464394"/>
            <a:ext cx="1279069" cy="2048964"/>
          </a:xfrm>
          <a:prstGeom prst="rect">
            <a:avLst/>
          </a:prstGeom>
          <a:solidFill>
            <a:srgbClr val="77C571"/>
          </a:solidFill>
          <a:ln w="12700">
            <a:solidFill>
              <a:srgbClr val="5BB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55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小儿常见抽搐原因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热性痉挛主要是因为婴幼儿脑神经功能还不稳定，体温急遽升高引起脑细胞不正常放电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脑膜炎、脑炎等脑部感染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外伤导致脑部出血或曾经有脑部手术史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脑血管畸形，癫痫病史</a:t>
            </a:r>
          </a:p>
          <a:p>
            <a:pPr marL="457200" lvl="0" indent="-45720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383631" y="2052119"/>
            <a:ext cx="4195997" cy="4437556"/>
            <a:chOff x="4077739" y="1549953"/>
            <a:chExt cx="4096630" cy="4332471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747748" y="1981766"/>
              <a:ext cx="1152417" cy="1154687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54" tIns="45726" rIns="91454" bIns="4572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154769" y="2186659"/>
              <a:ext cx="890156" cy="89043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54" tIns="45726" rIns="91454" bIns="4572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448386" y="2774534"/>
              <a:ext cx="1152417" cy="1152773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54" tIns="45726" rIns="91454" bIns="4572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185397" y="2751556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54" tIns="45726" rIns="91454" bIns="4572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619947" y="3186239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54" tIns="45726" rIns="91454" bIns="4572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010008" y="3534752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54" tIns="45726" rIns="91454" bIns="4572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077739" y="3236025"/>
              <a:ext cx="846126" cy="840643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54" tIns="45726" rIns="91454" bIns="4572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751578" y="2263255"/>
              <a:ext cx="2691526" cy="3619169"/>
            </a:xfrm>
            <a:custGeom>
              <a:avLst/>
              <a:gdLst>
                <a:gd name="T0" fmla="*/ 203 w 595"/>
                <a:gd name="T1" fmla="*/ 800 h 800"/>
                <a:gd name="T2" fmla="*/ 419 w 595"/>
                <a:gd name="T3" fmla="*/ 800 h 800"/>
                <a:gd name="T4" fmla="*/ 335 w 595"/>
                <a:gd name="T5" fmla="*/ 556 h 800"/>
                <a:gd name="T6" fmla="*/ 473 w 595"/>
                <a:gd name="T7" fmla="*/ 332 h 800"/>
                <a:gd name="T8" fmla="*/ 587 w 595"/>
                <a:gd name="T9" fmla="*/ 344 h 800"/>
                <a:gd name="T10" fmla="*/ 388 w 595"/>
                <a:gd name="T11" fmla="*/ 338 h 800"/>
                <a:gd name="T12" fmla="*/ 463 w 595"/>
                <a:gd name="T13" fmla="*/ 247 h 800"/>
                <a:gd name="T14" fmla="*/ 595 w 595"/>
                <a:gd name="T15" fmla="*/ 210 h 800"/>
                <a:gd name="T16" fmla="*/ 484 w 595"/>
                <a:gd name="T17" fmla="*/ 219 h 800"/>
                <a:gd name="T18" fmla="*/ 498 w 595"/>
                <a:gd name="T19" fmla="*/ 102 h 800"/>
                <a:gd name="T20" fmla="*/ 476 w 595"/>
                <a:gd name="T21" fmla="*/ 209 h 800"/>
                <a:gd name="T22" fmla="*/ 324 w 595"/>
                <a:gd name="T23" fmla="*/ 342 h 800"/>
                <a:gd name="T24" fmla="*/ 322 w 595"/>
                <a:gd name="T25" fmla="*/ 187 h 800"/>
                <a:gd name="T26" fmla="*/ 394 w 595"/>
                <a:gd name="T27" fmla="*/ 95 h 800"/>
                <a:gd name="T28" fmla="*/ 309 w 595"/>
                <a:gd name="T29" fmla="*/ 170 h 800"/>
                <a:gd name="T30" fmla="*/ 272 w 595"/>
                <a:gd name="T31" fmla="*/ 61 h 800"/>
                <a:gd name="T32" fmla="*/ 178 w 595"/>
                <a:gd name="T33" fmla="*/ 0 h 800"/>
                <a:gd name="T34" fmla="*/ 273 w 595"/>
                <a:gd name="T35" fmla="*/ 135 h 800"/>
                <a:gd name="T36" fmla="*/ 207 w 595"/>
                <a:gd name="T37" fmla="*/ 96 h 800"/>
                <a:gd name="T38" fmla="*/ 108 w 595"/>
                <a:gd name="T39" fmla="*/ 91 h 800"/>
                <a:gd name="T40" fmla="*/ 59 w 595"/>
                <a:gd name="T41" fmla="*/ 60 h 800"/>
                <a:gd name="T42" fmla="*/ 115 w 595"/>
                <a:gd name="T43" fmla="*/ 102 h 800"/>
                <a:gd name="T44" fmla="*/ 227 w 595"/>
                <a:gd name="T45" fmla="*/ 124 h 800"/>
                <a:gd name="T46" fmla="*/ 282 w 595"/>
                <a:gd name="T47" fmla="*/ 203 h 800"/>
                <a:gd name="T48" fmla="*/ 274 w 595"/>
                <a:gd name="T49" fmla="*/ 424 h 800"/>
                <a:gd name="T50" fmla="*/ 217 w 595"/>
                <a:gd name="T51" fmla="*/ 372 h 800"/>
                <a:gd name="T52" fmla="*/ 136 w 595"/>
                <a:gd name="T53" fmla="*/ 299 h 800"/>
                <a:gd name="T54" fmla="*/ 123 w 595"/>
                <a:gd name="T55" fmla="*/ 209 h 800"/>
                <a:gd name="T56" fmla="*/ 130 w 595"/>
                <a:gd name="T57" fmla="*/ 312 h 800"/>
                <a:gd name="T58" fmla="*/ 0 w 595"/>
                <a:gd name="T59" fmla="*/ 318 h 800"/>
                <a:gd name="T60" fmla="*/ 131 w 595"/>
                <a:gd name="T61" fmla="*/ 330 h 800"/>
                <a:gd name="T62" fmla="*/ 230 w 595"/>
                <a:gd name="T63" fmla="*/ 430 h 800"/>
                <a:gd name="T64" fmla="*/ 257 w 595"/>
                <a:gd name="T65" fmla="*/ 485 h 800"/>
                <a:gd name="T66" fmla="*/ 92 w 595"/>
                <a:gd name="T67" fmla="*/ 502 h 800"/>
                <a:gd name="T68" fmla="*/ 190 w 595"/>
                <a:gd name="T69" fmla="*/ 482 h 800"/>
                <a:gd name="T70" fmla="*/ 275 w 595"/>
                <a:gd name="T71" fmla="*/ 605 h 800"/>
                <a:gd name="T72" fmla="*/ 203 w 595"/>
                <a:gd name="T7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5" h="800">
                  <a:moveTo>
                    <a:pt x="203" y="800"/>
                  </a:moveTo>
                  <a:cubicBezTo>
                    <a:pt x="442" y="800"/>
                    <a:pt x="419" y="800"/>
                    <a:pt x="419" y="800"/>
                  </a:cubicBezTo>
                  <a:cubicBezTo>
                    <a:pt x="419" y="800"/>
                    <a:pt x="335" y="782"/>
                    <a:pt x="335" y="556"/>
                  </a:cubicBezTo>
                  <a:cubicBezTo>
                    <a:pt x="335" y="462"/>
                    <a:pt x="400" y="338"/>
                    <a:pt x="473" y="332"/>
                  </a:cubicBezTo>
                  <a:cubicBezTo>
                    <a:pt x="545" y="327"/>
                    <a:pt x="587" y="344"/>
                    <a:pt x="587" y="344"/>
                  </a:cubicBezTo>
                  <a:cubicBezTo>
                    <a:pt x="587" y="344"/>
                    <a:pt x="497" y="284"/>
                    <a:pt x="388" y="338"/>
                  </a:cubicBezTo>
                  <a:cubicBezTo>
                    <a:pt x="388" y="338"/>
                    <a:pt x="416" y="282"/>
                    <a:pt x="463" y="247"/>
                  </a:cubicBezTo>
                  <a:cubicBezTo>
                    <a:pt x="510" y="212"/>
                    <a:pt x="578" y="209"/>
                    <a:pt x="595" y="210"/>
                  </a:cubicBezTo>
                  <a:cubicBezTo>
                    <a:pt x="595" y="210"/>
                    <a:pt x="542" y="192"/>
                    <a:pt x="484" y="219"/>
                  </a:cubicBezTo>
                  <a:cubicBezTo>
                    <a:pt x="484" y="219"/>
                    <a:pt x="528" y="188"/>
                    <a:pt x="498" y="102"/>
                  </a:cubicBezTo>
                  <a:cubicBezTo>
                    <a:pt x="498" y="102"/>
                    <a:pt x="507" y="178"/>
                    <a:pt x="476" y="209"/>
                  </a:cubicBezTo>
                  <a:cubicBezTo>
                    <a:pt x="445" y="241"/>
                    <a:pt x="349" y="297"/>
                    <a:pt x="324" y="342"/>
                  </a:cubicBezTo>
                  <a:cubicBezTo>
                    <a:pt x="324" y="342"/>
                    <a:pt x="304" y="256"/>
                    <a:pt x="322" y="187"/>
                  </a:cubicBezTo>
                  <a:cubicBezTo>
                    <a:pt x="338" y="127"/>
                    <a:pt x="383" y="98"/>
                    <a:pt x="394" y="95"/>
                  </a:cubicBezTo>
                  <a:cubicBezTo>
                    <a:pt x="394" y="95"/>
                    <a:pt x="336" y="103"/>
                    <a:pt x="309" y="170"/>
                  </a:cubicBezTo>
                  <a:cubicBezTo>
                    <a:pt x="309" y="170"/>
                    <a:pt x="309" y="112"/>
                    <a:pt x="272" y="61"/>
                  </a:cubicBezTo>
                  <a:cubicBezTo>
                    <a:pt x="234" y="11"/>
                    <a:pt x="192" y="3"/>
                    <a:pt x="178" y="0"/>
                  </a:cubicBezTo>
                  <a:cubicBezTo>
                    <a:pt x="178" y="0"/>
                    <a:pt x="270" y="33"/>
                    <a:pt x="273" y="135"/>
                  </a:cubicBezTo>
                  <a:cubicBezTo>
                    <a:pt x="273" y="135"/>
                    <a:pt x="248" y="105"/>
                    <a:pt x="207" y="96"/>
                  </a:cubicBezTo>
                  <a:cubicBezTo>
                    <a:pt x="166" y="88"/>
                    <a:pt x="128" y="95"/>
                    <a:pt x="108" y="91"/>
                  </a:cubicBezTo>
                  <a:cubicBezTo>
                    <a:pt x="87" y="87"/>
                    <a:pt x="63" y="69"/>
                    <a:pt x="59" y="60"/>
                  </a:cubicBezTo>
                  <a:cubicBezTo>
                    <a:pt x="59" y="60"/>
                    <a:pt x="71" y="88"/>
                    <a:pt x="115" y="102"/>
                  </a:cubicBezTo>
                  <a:cubicBezTo>
                    <a:pt x="154" y="114"/>
                    <a:pt x="197" y="104"/>
                    <a:pt x="227" y="124"/>
                  </a:cubicBezTo>
                  <a:cubicBezTo>
                    <a:pt x="257" y="144"/>
                    <a:pt x="277" y="172"/>
                    <a:pt x="282" y="203"/>
                  </a:cubicBezTo>
                  <a:cubicBezTo>
                    <a:pt x="287" y="231"/>
                    <a:pt x="295" y="335"/>
                    <a:pt x="274" y="424"/>
                  </a:cubicBezTo>
                  <a:cubicBezTo>
                    <a:pt x="274" y="424"/>
                    <a:pt x="250" y="393"/>
                    <a:pt x="217" y="372"/>
                  </a:cubicBezTo>
                  <a:cubicBezTo>
                    <a:pt x="183" y="349"/>
                    <a:pt x="148" y="318"/>
                    <a:pt x="136" y="299"/>
                  </a:cubicBezTo>
                  <a:cubicBezTo>
                    <a:pt x="124" y="281"/>
                    <a:pt x="121" y="234"/>
                    <a:pt x="123" y="209"/>
                  </a:cubicBezTo>
                  <a:cubicBezTo>
                    <a:pt x="123" y="209"/>
                    <a:pt x="105" y="271"/>
                    <a:pt x="130" y="312"/>
                  </a:cubicBezTo>
                  <a:cubicBezTo>
                    <a:pt x="130" y="312"/>
                    <a:pt x="70" y="282"/>
                    <a:pt x="0" y="318"/>
                  </a:cubicBezTo>
                  <a:cubicBezTo>
                    <a:pt x="0" y="318"/>
                    <a:pt x="83" y="298"/>
                    <a:pt x="131" y="330"/>
                  </a:cubicBezTo>
                  <a:cubicBezTo>
                    <a:pt x="183" y="364"/>
                    <a:pt x="216" y="408"/>
                    <a:pt x="230" y="430"/>
                  </a:cubicBezTo>
                  <a:cubicBezTo>
                    <a:pt x="244" y="453"/>
                    <a:pt x="257" y="485"/>
                    <a:pt x="257" y="485"/>
                  </a:cubicBezTo>
                  <a:cubicBezTo>
                    <a:pt x="257" y="485"/>
                    <a:pt x="182" y="437"/>
                    <a:pt x="92" y="502"/>
                  </a:cubicBezTo>
                  <a:cubicBezTo>
                    <a:pt x="92" y="502"/>
                    <a:pt x="145" y="475"/>
                    <a:pt x="190" y="482"/>
                  </a:cubicBezTo>
                  <a:cubicBezTo>
                    <a:pt x="235" y="489"/>
                    <a:pt x="275" y="528"/>
                    <a:pt x="275" y="605"/>
                  </a:cubicBezTo>
                  <a:cubicBezTo>
                    <a:pt x="275" y="681"/>
                    <a:pt x="257" y="753"/>
                    <a:pt x="203" y="8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54" tIns="45726" rIns="91454" bIns="4572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077739" y="2383895"/>
              <a:ext cx="1370648" cy="13710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>
                <a:lnSpc>
                  <a:spcPct val="130000"/>
                </a:lnSpc>
              </a:pPr>
              <a:r>
                <a:rPr lang="zh-CN" sz="2800" dirty="0">
                  <a:solidFill>
                    <a:schemeClr val="bg1"/>
                  </a:solidFill>
                  <a:cs typeface="+mn-ea"/>
                  <a:sym typeface="+mn-lt"/>
                </a:rPr>
                <a:t>热性痉挛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433073" y="1549953"/>
              <a:ext cx="1370648" cy="13710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>
                <a:lnSpc>
                  <a:spcPct val="130000"/>
                </a:lnSpc>
              </a:pPr>
              <a:r>
                <a:rPr lang="zh-CN" sz="2800" dirty="0">
                  <a:solidFill>
                    <a:schemeClr val="bg1"/>
                  </a:solidFill>
                  <a:cs typeface="+mn-ea"/>
                  <a:sym typeface="+mn-lt"/>
                </a:rPr>
                <a:t>脑部病变</a:t>
              </a: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803721" y="2004743"/>
              <a:ext cx="1370648" cy="13710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>
                <a:lnSpc>
                  <a:spcPct val="130000"/>
                </a:lnSpc>
              </a:pPr>
              <a:r>
                <a:rPr lang="zh-CN" sz="3200" dirty="0">
                  <a:solidFill>
                    <a:schemeClr val="bg1"/>
                  </a:solidFill>
                  <a:cs typeface="+mn-ea"/>
                  <a:sym typeface="+mn-lt"/>
                </a:rPr>
                <a:t>外伤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6093729" y="3294429"/>
              <a:ext cx="1370648" cy="13710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>
                <a:lnSpc>
                  <a:spcPct val="130000"/>
                </a:lnSpc>
              </a:pPr>
              <a:r>
                <a:rPr lang="zh-CN" sz="2800" dirty="0">
                  <a:solidFill>
                    <a:schemeClr val="bg1"/>
                  </a:solidFill>
                  <a:cs typeface="+mn-ea"/>
                  <a:sym typeface="+mn-lt"/>
                </a:rPr>
                <a:t>癫痫肿瘤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抽搐的处理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第一步：患儿侧卧或头偏向一侧。立即使患儿侧身俯卧，头稍后仰，下颏略向前突，不用枕头。或去枕平卧，头偏向一侧，切忌在惊厥发作时给患儿喂药(防窒息)。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抽搐的处理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第二步：保持呼吸道通畅。解开衣领，用软布或手帕包裹压舌板或筷子放在上、下磨牙之间，防止咬伤舌头。同时用手绢或纱布及时清除患儿口、鼻中的分泌物。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抽搐的处理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第三步：控制惊厥。用手指捏、按压患儿的人中、合谷、内关等穴位两三分钟，并保持周围环境的安静，尽量少搬动患儿，减少不必要的刺激。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340" name="图片 14339" descr="a08b87d6277f9e2f72a48a261f30e924b899f30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485" y="3464560"/>
            <a:ext cx="2008505" cy="1965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bd315c6034a85edfc48f9a684a540923dd54757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100" y="3464560"/>
            <a:ext cx="2947035" cy="228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抽搐的处理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一般情况下，小儿抽搐3-5分钟即能缓解，因此当小孩意识丧失，全身性对称性强直性阵发痉挛或抽搐时，不要急着把孩子抱往医院，而是应该等孩子恢复意识后前往医院。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就医途中，将患儿暴露在外，伸直颈部保持气道通畅。切勿将患儿包裹太紧，以免患儿口鼻受堵，造成呼吸道不通畅，甚至窒息死亡。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7715" y="3012863"/>
            <a:ext cx="4618567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eaLnBrk="1" hangingPunct="1">
              <a:defRPr/>
            </a:pPr>
            <a:r>
              <a:rPr lang="zh-CN" altLang="en-US" sz="4800" b="1" noProof="1">
                <a:solidFill>
                  <a:srgbClr val="E68393"/>
                </a:solidFill>
                <a:cs typeface="+mn-ea"/>
                <a:sym typeface="+mn-lt"/>
              </a:rPr>
              <a:t>外伤</a:t>
            </a:r>
            <a:r>
              <a:rPr lang="zh-CN" altLang="en-US" sz="4800" b="1" noProof="1">
                <a:solidFill>
                  <a:srgbClr val="56AFBC"/>
                </a:solidFill>
                <a:cs typeface="+mn-ea"/>
                <a:sym typeface="+mn-lt"/>
              </a:rPr>
              <a:t>的</a:t>
            </a:r>
            <a:r>
              <a:rPr lang="zh-CN" altLang="en-US" sz="4800" b="1" noProof="1">
                <a:solidFill>
                  <a:schemeClr val="accent1"/>
                </a:solidFill>
                <a:cs typeface="+mn-ea"/>
                <a:sym typeface="+mn-lt"/>
              </a:rPr>
              <a:t>简单处理</a:t>
            </a:r>
          </a:p>
        </p:txBody>
      </p:sp>
      <p:sp>
        <p:nvSpPr>
          <p:cNvPr id="15" name="矩形 14"/>
          <p:cNvSpPr/>
          <p:nvPr/>
        </p:nvSpPr>
        <p:spPr>
          <a:xfrm>
            <a:off x="2997444" y="2313899"/>
            <a:ext cx="1279069" cy="2048964"/>
          </a:xfrm>
          <a:prstGeom prst="rect">
            <a:avLst/>
          </a:prstGeom>
          <a:solidFill>
            <a:srgbClr val="77C571"/>
          </a:solidFill>
          <a:ln w="12700">
            <a:solidFill>
              <a:srgbClr val="5BB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55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外伤的分类</a:t>
            </a:r>
          </a:p>
        </p:txBody>
      </p:sp>
      <p:sp>
        <p:nvSpPr>
          <p:cNvPr id="43" name="文本占位符 42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皮肤擦伤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切割伤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软组织扭伤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骨折及脑外伤</a:t>
            </a:r>
          </a:p>
          <a:p>
            <a:pPr marL="457200" lvl="0" indent="-457200" algn="l">
              <a:buClrTx/>
              <a:buSzTx/>
              <a:buAutoNum type="arabicPeriod"/>
            </a:pPr>
            <a:endParaRPr>
              <a:latin typeface="+mn-lt"/>
              <a:ea typeface="+mn-ea"/>
              <a:cs typeface="+mn-ea"/>
              <a:sym typeface="+mn-lt"/>
            </a:endParaRPr>
          </a:p>
          <a:p>
            <a:pPr marL="457200" lvl="0" indent="-45720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外伤的简单处理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皮肤擦伤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如伤口污染不严重，也不太痛，可用冷开水或自来水冲洗局部，如表皮擦伤出血，用碘伏涂抹消毒即可，送医院之前视伤口大小深浅决定是否包扎。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86767" y="2834501"/>
            <a:ext cx="5582627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eaLnBrk="1" hangingPunct="1">
              <a:defRPr/>
            </a:pPr>
            <a:r>
              <a:rPr lang="zh-CN" altLang="en-US" sz="4800" b="1" noProof="1">
                <a:solidFill>
                  <a:srgbClr val="E68393"/>
                </a:solidFill>
                <a:cs typeface="+mn-ea"/>
                <a:sym typeface="+mn-lt"/>
              </a:rPr>
              <a:t>常见</a:t>
            </a:r>
            <a:r>
              <a:rPr lang="zh-CN" altLang="en-US" sz="4800" b="1" noProof="1">
                <a:solidFill>
                  <a:srgbClr val="56AFBC"/>
                </a:solidFill>
                <a:cs typeface="+mn-ea"/>
                <a:sym typeface="+mn-lt"/>
              </a:rPr>
              <a:t>急症的</a:t>
            </a:r>
            <a:r>
              <a:rPr lang="zh-CN" altLang="en-US" sz="4800" b="1" noProof="1">
                <a:solidFill>
                  <a:schemeClr val="accent1"/>
                </a:solidFill>
                <a:cs typeface="+mn-ea"/>
                <a:sym typeface="+mn-lt"/>
              </a:rPr>
              <a:t>简单处理</a:t>
            </a:r>
          </a:p>
        </p:txBody>
      </p:sp>
      <p:sp>
        <p:nvSpPr>
          <p:cNvPr id="15" name="矩形 14"/>
          <p:cNvSpPr/>
          <p:nvPr/>
        </p:nvSpPr>
        <p:spPr>
          <a:xfrm>
            <a:off x="2354611" y="2179920"/>
            <a:ext cx="1279069" cy="2048964"/>
          </a:xfrm>
          <a:prstGeom prst="rect">
            <a:avLst/>
          </a:prstGeom>
          <a:solidFill>
            <a:srgbClr val="77C571"/>
          </a:solidFill>
          <a:ln w="12700">
            <a:solidFill>
              <a:srgbClr val="5BB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55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外伤的简单处理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软组织扭伤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扭伤后，不要继续行走，也不要揉搓、转动受伤关节，以免进一步加重损伤；应立即用冷毛巾或冰块敷患处，有利消肿、止痛、缓解肌肉痉挛。24小时后方可改为热敷；如果怀疑有内出血，最好用弹性绷带加压包扎，但不要过紧，以免妨碍包扎部位以下的血液循环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如局部青紫肿胀，可用云南白药气雾剂等消肿药物涂于伤处，直到消肿为止，千万不能用针放血。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外伤的简单处理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额部撕裂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上唇撕裂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面部撕裂</a:t>
            </a:r>
          </a:p>
          <a:p>
            <a:pPr marL="457200" lvl="0" indent="-457200" algn="l">
              <a:buClrTx/>
              <a:buSzTx/>
              <a:buAutoNum type="arabicPeriod"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外伤出血的处理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止血带止血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压迫包扎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指压止血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165465" y="3900170"/>
            <a:ext cx="3112770" cy="2171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97780" y="4019550"/>
            <a:ext cx="1765300" cy="1932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07185" y="4419762"/>
            <a:ext cx="1978852" cy="1339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外伤出血的处理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>
                <a:latin typeface="+mn-lt"/>
                <a:ea typeface="+mn-ea"/>
                <a:cs typeface="+mn-ea"/>
                <a:sym typeface="+mn-lt"/>
              </a:rPr>
              <a:t>较小或较表浅的伤口，应先用冷开水或洁净水冲洗，但不要去除已凝结的血块；伤口处有玻璃片、小刀等异物插入时，千万不要去触动、压迫和拔出，可将两侧创缘挤拢，用消毒纱布、绷带包扎后，立即去医院处理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指压止血法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r="20011" b="-802"/>
          <a:stretch>
            <a:fillRect/>
          </a:stretch>
        </p:blipFill>
        <p:spPr>
          <a:xfrm>
            <a:off x="2335530" y="1477645"/>
            <a:ext cx="2792095" cy="19951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170" y="1414780"/>
            <a:ext cx="3941445" cy="1942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797" y="3804708"/>
            <a:ext cx="3471333" cy="24705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435" y="3472815"/>
            <a:ext cx="4018280" cy="2802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止血带止血法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①加垫：上止血带的部位要环形加垫；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②部位：上肢在上臂上1/3处，下肢在大腿中、上1/3处；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③松紧：应以摸不到远端动脉跳动或伤口停止出血为度；禁忌用钢丝、绳索、电线等当作止血带使用。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④时间：每隔45--60分钟松开止血带3分钟。松开时要在血管上方用手压法止血，以防止大出血；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⑤标明：上止血带处应有明显的标记，并标明上止血带的日期和时间。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外伤出血的处理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若伤口大而深，应压迫止血，同时立即去医院治疗；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如果手指不幸被切断，应立即将伤指上举，然后用干净的纱布直接加压包扎伤口止血。若血仍外流不止，也可在指根处紧缠止血带（可用一般的清洁绳代替）止血，并将断指用无菌布料包好，放入干净的塑料袋中。除非断指污染特别严重，一般不要自己冲洗，也不要用任何液体浸泡断指，立即去医院救治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疑似骨折的处理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检查时，可从被怀疑骨折处人体组织是否畸形、是否疼痛等予以判断。开放性骨折能从皮肤破裂处见到被折断的骨头。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固定骨折肢体。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因为肢体运动会使骨折周围组织进一步损伤。因此，现场急救时，通常需要固定伤肢。具体做法是利用木板等坚硬物夹住骨折处，并将骨折处的上下两关节都固定住。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搬动时，应根据不同的骨折部位及伤势，运用正确的搬动方法及搬运工具。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头部外伤的处理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孩子头部受伤后，如果能够立即放声大哭，诉说疼痛，没有意识障碍，说明大脑内部没有受到损害，可让孩子仰卧在床上，将头部垫高，令其静卧，休息一会。孩子摔倒后，自然要哭闹，哭累了，要睡觉也是正常的。孩子睡熟后，家长应该隔一段时间摇醒他一次，看他的反应是否和平时一样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头部外伤的处理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孩子头部受伤后，如果出现下列症状之一，则说明大脑受损，必须立即送往医院治疗：（1）意识不清；（2）面色苍白、出冷汗；（3）双眼上吊或口角歪斜；（4）抽搐；（5）呕吐频繁；（6）耳鼻内流血或流水；（7）翻来覆去躁动不安或手脚肢体单侧或双侧瘫痪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1.烫伤如何处理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 fontScale="90000" lnSpcReduction="20000"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冲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冲多久：半小时，用什么冲：自来水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脱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避免用力脱衣服防止皮肤撕扯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泡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用什么泡：自来水 不是酱油也不是冰水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盖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用干净的毛巾覆盖，可适当沾水，冬季要注意保暖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送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立刻拨打120送至有烫伤专科的医院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22237" y="3055401"/>
            <a:ext cx="16157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DFEFF"/>
                </a:solidFill>
              </a:rPr>
              <a:t>https://www.ypppt.com/</a:t>
            </a:r>
            <a:endParaRPr lang="zh-CN" altLang="en-US" sz="900" dirty="0">
              <a:solidFill>
                <a:srgbClr val="FDFE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头部外伤的处理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孩子头部被撞击后，有的当时并没有失去知觉，身上也没有明显的伤处，但在以后的数日内出现下列症状之一时，说明大脑内部受到了损害，仍应立即送医院检查治疗：（1）情绪不好，不断地哭闹或无精打采；（2）3—4岁以上的孩子不停地喊头痛；（3）总是处于睡眠状态，即使叫他，他也总是不好好睁开眼睛，还可出现抽搐；（4）面色苍白，频繁呕吐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小结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老师要有足够的安全意识；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提高儿童自身的安全意识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发生意外后不要惊慌，不能想当然的处理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及时就医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z="8000" b="0" dirty="0" smtClean="0">
                <a:solidFill>
                  <a:schemeClr val="accent4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rPr>
              <a:t>感谢聆听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128770" y="3877945"/>
            <a:ext cx="4506595" cy="381796"/>
            <a:chOff x="3849721" y="4504182"/>
            <a:chExt cx="3227235" cy="278251"/>
          </a:xfrm>
        </p:grpSpPr>
        <p:sp>
          <p:nvSpPr>
            <p:cNvPr id="28" name="矩形 259"/>
            <p:cNvSpPr>
              <a:spLocks noChangeArrowheads="1"/>
            </p:cNvSpPr>
            <p:nvPr/>
          </p:nvSpPr>
          <p:spPr bwMode="auto">
            <a:xfrm>
              <a:off x="3849721" y="4504182"/>
              <a:ext cx="1440000" cy="262862"/>
            </a:xfrm>
            <a:prstGeom prst="rect">
              <a:avLst/>
            </a:prstGeom>
            <a:solidFill>
              <a:srgbClr val="E68393"/>
            </a:solidFill>
            <a:ln w="9525">
              <a:solidFill>
                <a:srgbClr val="E68393"/>
              </a:solidFill>
              <a:miter lim="800000"/>
            </a:ln>
          </p:spPr>
          <p:txBody>
            <a:bodyPr wrap="square" lIns="0" tIns="27003" rIns="0" bIns="27004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>
                <a:buNone/>
              </a:pPr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演讲人</a:t>
              </a:r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: </a:t>
              </a:r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优品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endParaRPr lang="zh-CN" altLang="en-US" sz="20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259"/>
            <p:cNvSpPr>
              <a:spLocks noChangeArrowheads="1"/>
            </p:cNvSpPr>
            <p:nvPr/>
          </p:nvSpPr>
          <p:spPr bwMode="auto">
            <a:xfrm>
              <a:off x="5636956" y="4519571"/>
              <a:ext cx="1440000" cy="262862"/>
            </a:xfrm>
            <a:prstGeom prst="rect">
              <a:avLst/>
            </a:prstGeom>
            <a:noFill/>
            <a:ln w="12700">
              <a:solidFill>
                <a:srgbClr val="56AFBC"/>
              </a:solidFill>
              <a:miter lim="800000"/>
            </a:ln>
          </p:spPr>
          <p:txBody>
            <a:bodyPr wrap="square" lIns="0" tIns="27003" rIns="0" bIns="27004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>
                <a:buNone/>
              </a:pPr>
              <a:r>
                <a:rPr lang="zh-CN" altLang="en-US" sz="20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时间</a:t>
              </a:r>
              <a:r>
                <a:rPr lang="en-US" altLang="zh-CN" sz="2000" dirty="0" smtClean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:20XX.XX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0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2.猫狗抓咬伤处理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 fontScale="90000" lnSpcReduction="20000"/>
          </a:bodyPr>
          <a:lstStyle/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冲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马上用流动的水冲洗伤口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挤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把血冲近心端向远心端挤出去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洗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用肥皂水进行冲洗，一定要彻底地洗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敞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开放伤口，尽量不要包扎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针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不要耽误送孩子去打狂犬疫苗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2.哪些动物咬伤需要特殊处理呢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猫、狗、老鼠、蝙蝠咬伤或舔舐破溃皮肤都要正规接种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被啮齿类动物、家兔或者野兔咬伤时通常无需接种狂犬疫苗，禽类、鱼类、昆虫、蜥蜴、龟和蛇不会感染和传播狂犬病的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 descr="C:/Users/weipa/AppData/Local/Temp/picturecompress_20201226200341/output_1.pngoutput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505" y="3006090"/>
            <a:ext cx="3495040" cy="3495040"/>
          </a:xfrm>
          <a:prstGeom prst="rect">
            <a:avLst/>
          </a:prstGeom>
        </p:spPr>
      </p:pic>
      <p:pic>
        <p:nvPicPr>
          <p:cNvPr id="22" name="图片 21" descr="51miz-E789754-905FF0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20" y="3563620"/>
            <a:ext cx="3742690" cy="3742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3.发热的简单处理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1、周围环境不很冷，采用解开衣服促进人体散热。包被过厚过严，反可加重发热，脱去或暴露躯干部位，用温毛巾涂擦腋窝、大腿根、颈部、肘窝等处。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2、高热时服用退热药物并注意多饮水，防止水电解质失衡，及时就医治疗。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3、注意预防儿童惊厥发生。</a:t>
            </a:r>
          </a:p>
          <a:p>
            <a:pPr lvl="0" algn="l">
              <a:buClrTx/>
              <a:buSzTx/>
            </a:pP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4.关于腹痛的几点建议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1、腹痛常见原因：胃、十二指肠疾病，肝胆胰腺疾病，肠系膜淋巴结疾病，肠套叠、阑尾炎、疝气等。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2、避免服用强效止疼药物。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3、观察是否合并呕吐、腹泻，必要时明确呕吐、腹泻物的性状及颜色。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5.鼻出血的简单处理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1、头少向前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2、用嘴呼吸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3、捏紧鼻梁5分钟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4、用无菌棉球填塞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5、出血较多立刻送医院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420,&quot;width&quot;:490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043,&quot;width&quot;:2780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109.9968503937007,&quot;width&quot;:3116.3023622047244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300r0q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1033</Words>
  <Application>Microsoft Office PowerPoint</Application>
  <PresentationFormat>宽屏</PresentationFormat>
  <Paragraphs>216</Paragraphs>
  <Slides>43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43</vt:i4>
      </vt:variant>
    </vt:vector>
  </HeadingPairs>
  <TitlesOfParts>
    <vt:vector size="56" baseType="lpstr">
      <vt:lpstr>Meiryo</vt:lpstr>
      <vt:lpstr>方正正大黑简体</vt:lpstr>
      <vt:lpstr>思源黑体 Medium</vt:lpstr>
      <vt:lpstr>思源黑体 Normal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校园急救知识培训</vt:lpstr>
      <vt:lpstr>PowerPoint 演示文稿</vt:lpstr>
      <vt:lpstr>PowerPoint 演示文稿</vt:lpstr>
      <vt:lpstr>1.烫伤如何处理</vt:lpstr>
      <vt:lpstr>2.猫狗抓咬伤处理</vt:lpstr>
      <vt:lpstr>2.哪些动物咬伤需要特殊处理呢</vt:lpstr>
      <vt:lpstr>3.发热的简单处理</vt:lpstr>
      <vt:lpstr>4.关于腹痛的几点建议</vt:lpstr>
      <vt:lpstr>5.鼻出血的简单处理</vt:lpstr>
      <vt:lpstr>PowerPoint 演示文稿</vt:lpstr>
      <vt:lpstr>管腔异物的分类</vt:lpstr>
      <vt:lpstr>消化道异物</vt:lpstr>
      <vt:lpstr>消化道异物</vt:lpstr>
      <vt:lpstr>外耳道异物</vt:lpstr>
      <vt:lpstr>眼睛异物</vt:lpstr>
      <vt:lpstr>呼吸道异物和意外窒息</vt:lpstr>
      <vt:lpstr>呼吸道异物和意外窒息</vt:lpstr>
      <vt:lpstr>呼吸道异物和意外窒息</vt:lpstr>
      <vt:lpstr>呼吸道异物和意外窒息</vt:lpstr>
      <vt:lpstr>呼吸道异物和意外窒息</vt:lpstr>
      <vt:lpstr>PowerPoint 演示文稿</vt:lpstr>
      <vt:lpstr>小儿常见抽搐原因</vt:lpstr>
      <vt:lpstr>抽搐的处理</vt:lpstr>
      <vt:lpstr>抽搐的处理</vt:lpstr>
      <vt:lpstr>抽搐的处理</vt:lpstr>
      <vt:lpstr>抽搐的处理</vt:lpstr>
      <vt:lpstr>PowerPoint 演示文稿</vt:lpstr>
      <vt:lpstr>外伤的分类</vt:lpstr>
      <vt:lpstr>外伤的简单处理</vt:lpstr>
      <vt:lpstr>外伤的简单处理</vt:lpstr>
      <vt:lpstr>外伤的简单处理</vt:lpstr>
      <vt:lpstr>外伤出血的处理</vt:lpstr>
      <vt:lpstr>外伤出血的处理</vt:lpstr>
      <vt:lpstr>指压止血法</vt:lpstr>
      <vt:lpstr>止血带止血法</vt:lpstr>
      <vt:lpstr>外伤出血的处理</vt:lpstr>
      <vt:lpstr>疑似骨折的处理</vt:lpstr>
      <vt:lpstr>头部外伤的处理</vt:lpstr>
      <vt:lpstr>头部外伤的处理</vt:lpstr>
      <vt:lpstr>头部外伤的处理</vt:lpstr>
      <vt:lpstr>小结</vt:lpstr>
      <vt:lpstr>感谢聆听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184</cp:revision>
  <dcterms:created xsi:type="dcterms:W3CDTF">2019-06-19T02:08:00Z</dcterms:created>
  <dcterms:modified xsi:type="dcterms:W3CDTF">2023-01-05T02:34:58Z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