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6" r:id="rId3"/>
  </p:sldMasterIdLst>
  <p:notesMasterIdLst>
    <p:notesMasterId r:id="rId30"/>
  </p:notesMasterIdLst>
  <p:sldIdLst>
    <p:sldId id="257" r:id="rId4"/>
    <p:sldId id="259" r:id="rId5"/>
    <p:sldId id="260" r:id="rId6"/>
    <p:sldId id="266" r:id="rId7"/>
    <p:sldId id="267" r:id="rId8"/>
    <p:sldId id="268" r:id="rId9"/>
    <p:sldId id="269" r:id="rId10"/>
    <p:sldId id="264" r:id="rId11"/>
    <p:sldId id="326" r:id="rId12"/>
    <p:sldId id="275" r:id="rId13"/>
    <p:sldId id="273" r:id="rId14"/>
    <p:sldId id="276" r:id="rId15"/>
    <p:sldId id="274" r:id="rId16"/>
    <p:sldId id="270" r:id="rId17"/>
    <p:sldId id="265" r:id="rId18"/>
    <p:sldId id="271" r:id="rId19"/>
    <p:sldId id="277" r:id="rId20"/>
    <p:sldId id="278" r:id="rId21"/>
    <p:sldId id="316" r:id="rId22"/>
    <p:sldId id="321" r:id="rId23"/>
    <p:sldId id="322" r:id="rId24"/>
    <p:sldId id="318" r:id="rId25"/>
    <p:sldId id="323" r:id="rId26"/>
    <p:sldId id="324" r:id="rId27"/>
    <p:sldId id="279" r:id="rId28"/>
    <p:sldId id="327"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EFD"/>
    <a:srgbClr val="329730"/>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43" d="100"/>
          <a:sy n="143" d="100"/>
        </p:scale>
        <p:origin x="666"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67F8EE-DE67-4C0B-B264-4A132734F23C}" type="datetimeFigureOut">
              <a:rPr lang="zh-CN" altLang="en-US" smtClean="0"/>
              <a:t>2023/1/5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CBA4F-44A4-47CE-8B63-84F42C6ED590}" type="slidenum">
              <a:rPr lang="zh-CN" altLang="en-US" smtClean="0"/>
              <a:t>‹#›</a:t>
            </a:fld>
            <a:endParaRPr lang="zh-CN" altLang="en-US"/>
          </a:p>
        </p:txBody>
      </p:sp>
    </p:spTree>
    <p:extLst>
      <p:ext uri="{BB962C8B-B14F-4D97-AF65-F5344CB8AC3E}">
        <p14:creationId xmlns:p14="http://schemas.microsoft.com/office/powerpoint/2010/main" val="3277662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CBA4F-44A4-47CE-8B63-84F42C6ED590}" type="slidenum">
              <a:rPr lang="zh-CN" altLang="en-US" smtClean="0"/>
              <a:t>14</a:t>
            </a:fld>
            <a:endParaRPr lang="zh-CN" altLang="en-US"/>
          </a:p>
        </p:txBody>
      </p:sp>
    </p:spTree>
    <p:extLst>
      <p:ext uri="{BB962C8B-B14F-4D97-AF65-F5344CB8AC3E}">
        <p14:creationId xmlns:p14="http://schemas.microsoft.com/office/powerpoint/2010/main" val="3500296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19</a:t>
            </a:fld>
            <a:endParaRPr lang="zh-CN" altLang="en-US"/>
          </a:p>
        </p:txBody>
      </p:sp>
    </p:spTree>
    <p:extLst>
      <p:ext uri="{BB962C8B-B14F-4D97-AF65-F5344CB8AC3E}">
        <p14:creationId xmlns:p14="http://schemas.microsoft.com/office/powerpoint/2010/main" val="3998897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20</a:t>
            </a:fld>
            <a:endParaRPr lang="zh-CN" altLang="en-US"/>
          </a:p>
        </p:txBody>
      </p:sp>
    </p:spTree>
    <p:extLst>
      <p:ext uri="{BB962C8B-B14F-4D97-AF65-F5344CB8AC3E}">
        <p14:creationId xmlns:p14="http://schemas.microsoft.com/office/powerpoint/2010/main" val="234210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21</a:t>
            </a:fld>
            <a:endParaRPr lang="zh-CN" altLang="en-US"/>
          </a:p>
        </p:txBody>
      </p:sp>
    </p:spTree>
    <p:extLst>
      <p:ext uri="{BB962C8B-B14F-4D97-AF65-F5344CB8AC3E}">
        <p14:creationId xmlns:p14="http://schemas.microsoft.com/office/powerpoint/2010/main" val="268422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22</a:t>
            </a:fld>
            <a:endParaRPr lang="zh-CN" altLang="en-US"/>
          </a:p>
        </p:txBody>
      </p:sp>
    </p:spTree>
    <p:extLst>
      <p:ext uri="{BB962C8B-B14F-4D97-AF65-F5344CB8AC3E}">
        <p14:creationId xmlns:p14="http://schemas.microsoft.com/office/powerpoint/2010/main" val="788332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23</a:t>
            </a:fld>
            <a:endParaRPr lang="zh-CN" altLang="en-US"/>
          </a:p>
        </p:txBody>
      </p:sp>
    </p:spTree>
    <p:extLst>
      <p:ext uri="{BB962C8B-B14F-4D97-AF65-F5344CB8AC3E}">
        <p14:creationId xmlns:p14="http://schemas.microsoft.com/office/powerpoint/2010/main" val="2988100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92EC6B-6BD9-47E6-A099-AA4752AB715B}" type="slidenum">
              <a:rPr lang="zh-CN" altLang="en-US" smtClean="0"/>
              <a:t>24</a:t>
            </a:fld>
            <a:endParaRPr lang="zh-CN" altLang="en-US"/>
          </a:p>
        </p:txBody>
      </p:sp>
    </p:spTree>
    <p:extLst>
      <p:ext uri="{BB962C8B-B14F-4D97-AF65-F5344CB8AC3E}">
        <p14:creationId xmlns:p14="http://schemas.microsoft.com/office/powerpoint/2010/main" val="2794941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04510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92959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43323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29879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pPr defTabSz="914400"/>
              <a:t>2023/1/5</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2254851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pPr defTabSz="914400"/>
              <a:t>2023/1/5</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1480411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58542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6499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39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7641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81737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933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62741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0300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3727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207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2102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63049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857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78729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835053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11" name="TextBox 10"/>
          <p:cNvSpPr txBox="1"/>
          <p:nvPr userDrawn="1"/>
        </p:nvSpPr>
        <p:spPr>
          <a:xfrm>
            <a:off x="1907703" y="514350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58596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513213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15059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75501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D997B5FA-0921-464F-AAE1-844C04324D75}" type="datetimeFigureOut">
              <a:rPr lang="zh-CN" altLang="en-US" smtClean="0"/>
              <a:t>2023/1/5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889049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997B5FA-0921-464F-AAE1-844C04324D75}" type="datetimeFigureOut">
              <a:rPr lang="zh-CN" altLang="en-US" smtClean="0"/>
              <a:t>2023/1/5</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712694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083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2023/1/5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1109300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image" Target="../media/image1.jpeg"/><Relationship Id="rId12" Type="http://schemas.openxmlformats.org/officeDocument/2006/relationships/image" Target="../media/image17.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11" Type="http://schemas.openxmlformats.org/officeDocument/2006/relationships/image" Target="../media/image16.jpeg"/><Relationship Id="rId5" Type="http://schemas.openxmlformats.org/officeDocument/2006/relationships/slideLayout" Target="../slideLayouts/slideLayout1.xml"/><Relationship Id="rId10" Type="http://schemas.openxmlformats.org/officeDocument/2006/relationships/image" Target="../media/image15.png"/><Relationship Id="rId4" Type="http://schemas.openxmlformats.org/officeDocument/2006/relationships/tags" Target="../tags/tag4.xml"/><Relationship Id="rId9"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8" Type="http://schemas.openxmlformats.org/officeDocument/2006/relationships/tags" Target="../tags/tag12.xml"/><Relationship Id="rId13" Type="http://schemas.openxmlformats.org/officeDocument/2006/relationships/image" Target="../media/image3.png"/><Relationship Id="rId3" Type="http://schemas.openxmlformats.org/officeDocument/2006/relationships/tags" Target="../tags/tag7.xml"/><Relationship Id="rId7" Type="http://schemas.openxmlformats.org/officeDocument/2006/relationships/tags" Target="../tags/tag11.xml"/><Relationship Id="rId12" Type="http://schemas.openxmlformats.org/officeDocument/2006/relationships/image" Target="../media/image1.jpe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notesSlide" Target="../notesSlides/notesSlide4.xml"/><Relationship Id="rId5" Type="http://schemas.openxmlformats.org/officeDocument/2006/relationships/tags" Target="../tags/tag9.xml"/><Relationship Id="rId10" Type="http://schemas.openxmlformats.org/officeDocument/2006/relationships/slideLayout" Target="../slideLayouts/slideLayout1.xml"/><Relationship Id="rId4" Type="http://schemas.openxmlformats.org/officeDocument/2006/relationships/tags" Target="../tags/tag8.xml"/><Relationship Id="rId9" Type="http://schemas.openxmlformats.org/officeDocument/2006/relationships/tags" Target="../tags/tag13.xml"/><Relationship Id="rId14" Type="http://schemas.openxmlformats.org/officeDocument/2006/relationships/image" Target="../media/image24.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3.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image" Target="../media/image3.png"/><Relationship Id="rId3" Type="http://schemas.openxmlformats.org/officeDocument/2006/relationships/tags" Target="../tags/tag16.xml"/><Relationship Id="rId7" Type="http://schemas.openxmlformats.org/officeDocument/2006/relationships/tags" Target="../tags/tag20.xml"/><Relationship Id="rId12" Type="http://schemas.openxmlformats.org/officeDocument/2006/relationships/image" Target="../media/image1.jpe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notesSlide" Target="../notesSlides/notesSlide6.xml"/><Relationship Id="rId5" Type="http://schemas.openxmlformats.org/officeDocument/2006/relationships/tags" Target="../tags/tag18.xml"/><Relationship Id="rId10" Type="http://schemas.openxmlformats.org/officeDocument/2006/relationships/slideLayout" Target="../slideLayouts/slideLayout1.xml"/><Relationship Id="rId4" Type="http://schemas.openxmlformats.org/officeDocument/2006/relationships/tags" Target="../tags/tag17.xml"/><Relationship Id="rId9"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8.xml"/><Relationship Id="rId1" Type="http://schemas.openxmlformats.org/officeDocument/2006/relationships/slideLayout" Target="../slideLayouts/slideLayout2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C36EDDF-A6AE-4217-9C7F-BFF0E6D7CA8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641874372"/>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58936CAE-77F9-499D-B684-4A640A3EFB16}"/>
              </a:ext>
            </a:extLst>
          </p:cNvPr>
          <p:cNvSpPr txBox="1"/>
          <p:nvPr/>
        </p:nvSpPr>
        <p:spPr>
          <a:xfrm>
            <a:off x="836344" y="281318"/>
            <a:ext cx="295465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中国人为什么缺运动</a:t>
            </a:r>
          </a:p>
        </p:txBody>
      </p:sp>
      <p:grpSp>
        <p:nvGrpSpPr>
          <p:cNvPr id="5" name="组合 4">
            <a:extLst>
              <a:ext uri="{FF2B5EF4-FFF2-40B4-BE49-F238E27FC236}">
                <a16:creationId xmlns="" xmlns:a16="http://schemas.microsoft.com/office/drawing/2014/main" id="{E45954F6-5B52-4398-9768-B394D4BE89CE}"/>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667560D1-189E-434D-88D3-9D6C630C90E2}"/>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F0F71FFB-7AB4-4444-A6F6-130D6A0BE679}"/>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18" name="圆角矩形 13">
            <a:extLst>
              <a:ext uri="{FF2B5EF4-FFF2-40B4-BE49-F238E27FC236}">
                <a16:creationId xmlns="" xmlns:a16="http://schemas.microsoft.com/office/drawing/2014/main" id="{E6A3A93B-E3D1-4B7B-9C28-F76C240BAC3A}"/>
              </a:ext>
            </a:extLst>
          </p:cNvPr>
          <p:cNvSpPr/>
          <p:nvPr/>
        </p:nvSpPr>
        <p:spPr>
          <a:xfrm>
            <a:off x="1339992" y="3646674"/>
            <a:ext cx="5877828" cy="391360"/>
          </a:xfrm>
          <a:prstGeom prst="roundRect">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bg1"/>
                </a:solidFill>
                <a:cs typeface="+mn-ea"/>
                <a:sym typeface="+mn-lt"/>
              </a:rPr>
              <a:t>中年人，尤其缺乏运动（体力活动）</a:t>
            </a:r>
          </a:p>
        </p:txBody>
      </p:sp>
      <p:sp>
        <p:nvSpPr>
          <p:cNvPr id="30" name="箭头3">
            <a:extLst>
              <a:ext uri="{FF2B5EF4-FFF2-40B4-BE49-F238E27FC236}">
                <a16:creationId xmlns="" xmlns:a16="http://schemas.microsoft.com/office/drawing/2014/main" id="{A86DB89E-B202-4E0E-9492-59B77970EB00}"/>
              </a:ext>
            </a:extLst>
          </p:cNvPr>
          <p:cNvSpPr>
            <a:spLocks/>
          </p:cNvSpPr>
          <p:nvPr/>
        </p:nvSpPr>
        <p:spPr bwMode="gray">
          <a:xfrm flipV="1">
            <a:off x="1635871" y="1850394"/>
            <a:ext cx="819764" cy="114053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329730"/>
          </a:solidFill>
          <a:ln>
            <a:noFill/>
          </a:ln>
          <a:effectLst/>
          <a:extLst/>
        </p:spPr>
        <p:txBody>
          <a:bodyPr wrap="none" lIns="62118" tIns="31058" rIns="62118" bIns="31058"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a:solidFill>
                <a:sysClr val="windowText" lastClr="000000"/>
              </a:solidFill>
              <a:cs typeface="+mn-ea"/>
              <a:sym typeface="+mn-lt"/>
            </a:endParaRPr>
          </a:p>
        </p:txBody>
      </p:sp>
      <p:sp>
        <p:nvSpPr>
          <p:cNvPr id="32" name="箭头1">
            <a:extLst>
              <a:ext uri="{FF2B5EF4-FFF2-40B4-BE49-F238E27FC236}">
                <a16:creationId xmlns="" xmlns:a16="http://schemas.microsoft.com/office/drawing/2014/main" id="{9323072B-AB8F-4AE5-9B78-D36CDD94E1E1}"/>
              </a:ext>
            </a:extLst>
          </p:cNvPr>
          <p:cNvSpPr>
            <a:spLocks/>
          </p:cNvSpPr>
          <p:nvPr/>
        </p:nvSpPr>
        <p:spPr bwMode="gray">
          <a:xfrm>
            <a:off x="1637071" y="1531542"/>
            <a:ext cx="819764" cy="132119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329730"/>
          </a:solidFill>
          <a:ln>
            <a:noFill/>
          </a:ln>
          <a:effectLst/>
          <a:extLst/>
        </p:spPr>
        <p:txBody>
          <a:bodyPr wrap="none" lIns="62118" tIns="31058" rIns="62118" bIns="31058"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34" name="标题1">
            <a:extLst>
              <a:ext uri="{FF2B5EF4-FFF2-40B4-BE49-F238E27FC236}">
                <a16:creationId xmlns="" xmlns:a16="http://schemas.microsoft.com/office/drawing/2014/main" id="{45CD5A85-D74E-4BA0-8833-EC9FFBDBAD96}"/>
              </a:ext>
            </a:extLst>
          </p:cNvPr>
          <p:cNvSpPr>
            <a:spLocks noChangeArrowheads="1"/>
          </p:cNvSpPr>
          <p:nvPr/>
        </p:nvSpPr>
        <p:spPr bwMode="gray">
          <a:xfrm>
            <a:off x="3306746" y="1539954"/>
            <a:ext cx="3512215" cy="383391"/>
          </a:xfrm>
          <a:prstGeom prst="roundRect">
            <a:avLst>
              <a:gd name="adj" fmla="val 11921"/>
            </a:avLst>
          </a:prstGeom>
          <a:solidFill>
            <a:srgbClr val="329730"/>
          </a:solidFill>
          <a:ln w="63500" cap="flat" cmpd="sng" algn="ctr">
            <a:noFill/>
            <a:prstDash val="solid"/>
          </a:ln>
          <a:effectLst>
            <a:outerShdw blurRad="127000" dist="38100" dir="5400000" algn="ctr" rotWithShape="0">
              <a:prstClr val="black">
                <a:alpha val="40000"/>
              </a:prstClr>
            </a:outerShdw>
          </a:effectLst>
        </p:spPr>
        <p:txBody>
          <a:bodyPr lIns="62118" tIns="31058" rIns="62118" bIns="3105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1400" b="1" dirty="0">
                <a:solidFill>
                  <a:schemeClr val="bg1"/>
                </a:solidFill>
                <a:cs typeface="+mn-ea"/>
                <a:sym typeface="+mn-lt"/>
              </a:rPr>
              <a:t>观念不到位</a:t>
            </a:r>
            <a:endParaRPr lang="zh-CN" altLang="zh-CN" sz="1400" dirty="0">
              <a:solidFill>
                <a:schemeClr val="bg1"/>
              </a:solidFill>
              <a:cs typeface="+mn-ea"/>
              <a:sym typeface="+mn-lt"/>
            </a:endParaRPr>
          </a:p>
        </p:txBody>
      </p:sp>
      <p:sp>
        <p:nvSpPr>
          <p:cNvPr id="35" name="标题3">
            <a:extLst>
              <a:ext uri="{FF2B5EF4-FFF2-40B4-BE49-F238E27FC236}">
                <a16:creationId xmlns="" xmlns:a16="http://schemas.microsoft.com/office/drawing/2014/main" id="{022BD53D-BA31-4A65-9F50-DC5E67D90EA8}"/>
              </a:ext>
            </a:extLst>
          </p:cNvPr>
          <p:cNvSpPr>
            <a:spLocks noChangeArrowheads="1"/>
          </p:cNvSpPr>
          <p:nvPr/>
        </p:nvSpPr>
        <p:spPr bwMode="gray">
          <a:xfrm>
            <a:off x="3345773" y="2599565"/>
            <a:ext cx="3517486" cy="391360"/>
          </a:xfrm>
          <a:prstGeom prst="roundRect">
            <a:avLst>
              <a:gd name="adj" fmla="val 11921"/>
            </a:avLst>
          </a:prstGeom>
          <a:solidFill>
            <a:srgbClr val="329730"/>
          </a:solidFill>
          <a:ln w="63500" cap="flat" cmpd="sng" algn="ctr">
            <a:noFill/>
            <a:prstDash val="solid"/>
          </a:ln>
          <a:effectLst>
            <a:outerShdw blurRad="127000" dist="38100" dir="5400000" algn="ctr" rotWithShape="0">
              <a:prstClr val="black">
                <a:alpha val="40000"/>
              </a:prstClr>
            </a:outerShdw>
          </a:effectLst>
        </p:spPr>
        <p:txBody>
          <a:bodyPr lIns="62118" tIns="31058" rIns="62118" bIns="3105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1400" b="1" dirty="0">
                <a:solidFill>
                  <a:schemeClr val="bg1"/>
                </a:solidFill>
                <a:cs typeface="+mn-ea"/>
                <a:sym typeface="+mn-lt"/>
              </a:rPr>
              <a:t>条件不到位</a:t>
            </a:r>
            <a:endParaRPr lang="zh-CN" altLang="zh-CN" sz="1400" dirty="0">
              <a:solidFill>
                <a:schemeClr val="bg1"/>
              </a:solidFill>
              <a:cs typeface="+mn-ea"/>
              <a:sym typeface="+mn-lt"/>
            </a:endParaRPr>
          </a:p>
        </p:txBody>
      </p:sp>
      <p:sp>
        <p:nvSpPr>
          <p:cNvPr id="36" name="Oval 19">
            <a:extLst>
              <a:ext uri="{FF2B5EF4-FFF2-40B4-BE49-F238E27FC236}">
                <a16:creationId xmlns="" xmlns:a16="http://schemas.microsoft.com/office/drawing/2014/main" id="{5DD36B64-3287-497A-82FB-DA51629FADEE}"/>
              </a:ext>
            </a:extLst>
          </p:cNvPr>
          <p:cNvSpPr>
            <a:spLocks noChangeArrowheads="1"/>
          </p:cNvSpPr>
          <p:nvPr/>
        </p:nvSpPr>
        <p:spPr bwMode="auto">
          <a:xfrm>
            <a:off x="1211662" y="1834198"/>
            <a:ext cx="834091" cy="835133"/>
          </a:xfrm>
          <a:prstGeom prst="ellipse">
            <a:avLst/>
          </a:prstGeom>
          <a:solidFill>
            <a:srgbClr val="329730"/>
          </a:solidFill>
          <a:ln w="63500">
            <a:solidFill>
              <a:schemeClr val="bg1"/>
            </a:solidFill>
            <a:round/>
            <a:headEnd/>
            <a:tailEnd/>
          </a:ln>
          <a:effectLst>
            <a:outerShdw blurRad="127000" dist="38100" dir="5400000" algn="ctr" rotWithShape="0">
              <a:prstClr val="black">
                <a:alpha val="40000"/>
              </a:prstClr>
            </a:outerShdw>
          </a:effectLst>
        </p:spPr>
        <p:txBody>
          <a:bodyPr lIns="62118" tIns="31058" rIns="62118" bIns="31058" anchor="ctr"/>
          <a:lstStyle/>
          <a:p>
            <a:pPr algn="ctr">
              <a:lnSpc>
                <a:spcPct val="120000"/>
              </a:lnSpc>
              <a:defRPr/>
            </a:pPr>
            <a:endParaRPr lang="zh-CN" altLang="en-US" b="1" kern="0" dirty="0">
              <a:solidFill>
                <a:schemeClr val="bg1"/>
              </a:solidFill>
              <a:cs typeface="+mn-ea"/>
              <a:sym typeface="+mn-lt"/>
            </a:endParaRPr>
          </a:p>
        </p:txBody>
      </p:sp>
      <p:sp>
        <p:nvSpPr>
          <p:cNvPr id="2" name="矩形 1">
            <a:extLst>
              <a:ext uri="{FF2B5EF4-FFF2-40B4-BE49-F238E27FC236}">
                <a16:creationId xmlns="" xmlns:a16="http://schemas.microsoft.com/office/drawing/2014/main" id="{EF0A7AB9-5966-42B9-BA26-8286622964BC}"/>
              </a:ext>
            </a:extLst>
          </p:cNvPr>
          <p:cNvSpPr/>
          <p:nvPr/>
        </p:nvSpPr>
        <p:spPr>
          <a:xfrm>
            <a:off x="2530101" y="2046836"/>
            <a:ext cx="4572000" cy="260969"/>
          </a:xfrm>
          <a:prstGeom prst="rect">
            <a:avLst/>
          </a:prstGeom>
        </p:spPr>
        <p:txBody>
          <a:bodyPr>
            <a:spAutoFit/>
          </a:bodyPr>
          <a:lstStyle/>
          <a:p>
            <a:pPr fontAlgn="base">
              <a:lnSpc>
                <a:spcPct val="120000"/>
              </a:lnSpc>
              <a:spcBef>
                <a:spcPct val="0"/>
              </a:spcBef>
              <a:spcAft>
                <a:spcPct val="0"/>
              </a:spcAft>
              <a:defRPr/>
            </a:pPr>
            <a:r>
              <a:rPr lang="zh-CN" altLang="en-US" sz="1000" dirty="0">
                <a:solidFill>
                  <a:schemeClr val="tx1">
                    <a:lumMod val="75000"/>
                    <a:lumOff val="25000"/>
                  </a:schemeClr>
                </a:solidFill>
                <a:cs typeface="+mn-ea"/>
                <a:sym typeface="+mn-lt"/>
              </a:rPr>
              <a:t>您的内容打在这里，或者通过复制您的文本后，在此框中选择</a:t>
            </a:r>
            <a:endParaRPr lang="en-US" altLang="zh-CN" sz="1000" dirty="0">
              <a:solidFill>
                <a:schemeClr val="tx1">
                  <a:lumMod val="75000"/>
                  <a:lumOff val="25000"/>
                </a:schemeClr>
              </a:solidFill>
              <a:cs typeface="+mn-ea"/>
              <a:sym typeface="+mn-lt"/>
            </a:endParaRPr>
          </a:p>
        </p:txBody>
      </p:sp>
      <p:sp>
        <p:nvSpPr>
          <p:cNvPr id="38" name="矩形 37">
            <a:extLst>
              <a:ext uri="{FF2B5EF4-FFF2-40B4-BE49-F238E27FC236}">
                <a16:creationId xmlns="" xmlns:a16="http://schemas.microsoft.com/office/drawing/2014/main" id="{8C9EE3B5-4A9A-4FCA-9614-E3410CB8CB07}"/>
              </a:ext>
            </a:extLst>
          </p:cNvPr>
          <p:cNvSpPr/>
          <p:nvPr/>
        </p:nvSpPr>
        <p:spPr>
          <a:xfrm>
            <a:off x="2530101" y="3143378"/>
            <a:ext cx="4572000" cy="260969"/>
          </a:xfrm>
          <a:prstGeom prst="rect">
            <a:avLst/>
          </a:prstGeom>
        </p:spPr>
        <p:txBody>
          <a:bodyPr>
            <a:spAutoFit/>
          </a:bodyPr>
          <a:lstStyle/>
          <a:p>
            <a:pPr fontAlgn="base">
              <a:lnSpc>
                <a:spcPct val="120000"/>
              </a:lnSpc>
              <a:spcBef>
                <a:spcPct val="0"/>
              </a:spcBef>
              <a:spcAft>
                <a:spcPct val="0"/>
              </a:spcAft>
              <a:defRPr/>
            </a:pPr>
            <a:r>
              <a:rPr lang="zh-CN" altLang="en-US" sz="1000" dirty="0">
                <a:solidFill>
                  <a:schemeClr val="tx1">
                    <a:lumMod val="75000"/>
                    <a:lumOff val="25000"/>
                  </a:schemeClr>
                </a:solidFill>
                <a:cs typeface="+mn-ea"/>
                <a:sym typeface="+mn-lt"/>
              </a:rPr>
              <a:t>您的内容打在这里，或者通过复制您的文本后，在此框中选择</a:t>
            </a:r>
            <a:endParaRPr lang="en-US" altLang="zh-CN" sz="1000" dirty="0">
              <a:solidFill>
                <a:schemeClr val="tx1">
                  <a:lumMod val="75000"/>
                  <a:lumOff val="25000"/>
                </a:schemeClr>
              </a:solidFill>
              <a:cs typeface="+mn-ea"/>
              <a:sym typeface="+mn-lt"/>
            </a:endParaRPr>
          </a:p>
        </p:txBody>
      </p:sp>
      <p:grpSp>
        <p:nvGrpSpPr>
          <p:cNvPr id="40" name="组合 39">
            <a:extLst>
              <a:ext uri="{FF2B5EF4-FFF2-40B4-BE49-F238E27FC236}">
                <a16:creationId xmlns="" xmlns:a16="http://schemas.microsoft.com/office/drawing/2014/main" id="{BF8C78C5-2C28-4A5C-BC51-873D451A983A}"/>
              </a:ext>
            </a:extLst>
          </p:cNvPr>
          <p:cNvGrpSpPr/>
          <p:nvPr/>
        </p:nvGrpSpPr>
        <p:grpSpPr>
          <a:xfrm>
            <a:off x="1339992" y="2017644"/>
            <a:ext cx="607135" cy="580322"/>
            <a:chOff x="9251058" y="1085579"/>
            <a:chExt cx="1006475" cy="962026"/>
          </a:xfrm>
          <a:solidFill>
            <a:schemeClr val="bg1"/>
          </a:solidFill>
        </p:grpSpPr>
        <p:sp>
          <p:nvSpPr>
            <p:cNvPr id="41" name="Freeform 25">
              <a:extLst>
                <a:ext uri="{FF2B5EF4-FFF2-40B4-BE49-F238E27FC236}">
                  <a16:creationId xmlns="" xmlns:a16="http://schemas.microsoft.com/office/drawing/2014/main" id="{0DDE4ABE-66EA-4A72-B0C2-0B645FA58329}"/>
                </a:ext>
              </a:extLst>
            </p:cNvPr>
            <p:cNvSpPr>
              <a:spLocks/>
            </p:cNvSpPr>
            <p:nvPr/>
          </p:nvSpPr>
          <p:spPr bwMode="auto">
            <a:xfrm>
              <a:off x="9786045" y="1185592"/>
              <a:ext cx="315913" cy="312738"/>
            </a:xfrm>
            <a:custGeom>
              <a:avLst/>
              <a:gdLst>
                <a:gd name="T0" fmla="*/ 55 w 206"/>
                <a:gd name="T1" fmla="*/ 26 h 205"/>
                <a:gd name="T2" fmla="*/ 26 w 206"/>
                <a:gd name="T3" fmla="*/ 150 h 205"/>
                <a:gd name="T4" fmla="*/ 150 w 206"/>
                <a:gd name="T5" fmla="*/ 179 h 205"/>
                <a:gd name="T6" fmla="*/ 179 w 206"/>
                <a:gd name="T7" fmla="*/ 55 h 205"/>
                <a:gd name="T8" fmla="*/ 55 w 206"/>
                <a:gd name="T9" fmla="*/ 26 h 205"/>
              </a:gdLst>
              <a:ahLst/>
              <a:cxnLst>
                <a:cxn ang="0">
                  <a:pos x="T0" y="T1"/>
                </a:cxn>
                <a:cxn ang="0">
                  <a:pos x="T2" y="T3"/>
                </a:cxn>
                <a:cxn ang="0">
                  <a:pos x="T4" y="T5"/>
                </a:cxn>
                <a:cxn ang="0">
                  <a:pos x="T6" y="T7"/>
                </a:cxn>
                <a:cxn ang="0">
                  <a:pos x="T8" y="T9"/>
                </a:cxn>
              </a:cxnLst>
              <a:rect l="0" t="0" r="r" b="b"/>
              <a:pathLst>
                <a:path w="206" h="205">
                  <a:moveTo>
                    <a:pt x="55" y="26"/>
                  </a:moveTo>
                  <a:cubicBezTo>
                    <a:pt x="13" y="52"/>
                    <a:pt x="0" y="107"/>
                    <a:pt x="26" y="150"/>
                  </a:cubicBezTo>
                  <a:cubicBezTo>
                    <a:pt x="53" y="192"/>
                    <a:pt x="108" y="205"/>
                    <a:pt x="150" y="179"/>
                  </a:cubicBezTo>
                  <a:cubicBezTo>
                    <a:pt x="192" y="153"/>
                    <a:pt x="206" y="97"/>
                    <a:pt x="179" y="55"/>
                  </a:cubicBezTo>
                  <a:cubicBezTo>
                    <a:pt x="153" y="13"/>
                    <a:pt x="98" y="0"/>
                    <a:pt x="55"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2" name="Freeform 26">
              <a:extLst>
                <a:ext uri="{FF2B5EF4-FFF2-40B4-BE49-F238E27FC236}">
                  <a16:creationId xmlns="" xmlns:a16="http://schemas.microsoft.com/office/drawing/2014/main" id="{15160430-A275-49FA-B22C-E74962210C98}"/>
                </a:ext>
              </a:extLst>
            </p:cNvPr>
            <p:cNvSpPr>
              <a:spLocks/>
            </p:cNvSpPr>
            <p:nvPr/>
          </p:nvSpPr>
          <p:spPr bwMode="auto">
            <a:xfrm>
              <a:off x="9251058" y="1099867"/>
              <a:ext cx="568325" cy="947738"/>
            </a:xfrm>
            <a:custGeom>
              <a:avLst/>
              <a:gdLst>
                <a:gd name="T0" fmla="*/ 249 w 371"/>
                <a:gd name="T1" fmla="*/ 13 h 620"/>
                <a:gd name="T2" fmla="*/ 48 w 371"/>
                <a:gd name="T3" fmla="*/ 111 h 620"/>
                <a:gd name="T4" fmla="*/ 37 w 371"/>
                <a:gd name="T5" fmla="*/ 228 h 620"/>
                <a:gd name="T6" fmla="*/ 44 w 371"/>
                <a:gd name="T7" fmla="*/ 238 h 620"/>
                <a:gd name="T8" fmla="*/ 119 w 371"/>
                <a:gd name="T9" fmla="*/ 374 h 620"/>
                <a:gd name="T10" fmla="*/ 79 w 371"/>
                <a:gd name="T11" fmla="*/ 560 h 620"/>
                <a:gd name="T12" fmla="*/ 117 w 371"/>
                <a:gd name="T13" fmla="*/ 619 h 620"/>
                <a:gd name="T14" fmla="*/ 128 w 371"/>
                <a:gd name="T15" fmla="*/ 620 h 620"/>
                <a:gd name="T16" fmla="*/ 176 w 371"/>
                <a:gd name="T17" fmla="*/ 581 h 620"/>
                <a:gd name="T18" fmla="*/ 216 w 371"/>
                <a:gd name="T19" fmla="*/ 400 h 620"/>
                <a:gd name="T20" fmla="*/ 208 w 371"/>
                <a:gd name="T21" fmla="*/ 400 h 620"/>
                <a:gd name="T22" fmla="*/ 196 w 371"/>
                <a:gd name="T23" fmla="*/ 399 h 620"/>
                <a:gd name="T24" fmla="*/ 169 w 371"/>
                <a:gd name="T25" fmla="*/ 348 h 620"/>
                <a:gd name="T26" fmla="*/ 186 w 371"/>
                <a:gd name="T27" fmla="*/ 289 h 620"/>
                <a:gd name="T28" fmla="*/ 146 w 371"/>
                <a:gd name="T29" fmla="*/ 216 h 620"/>
                <a:gd name="T30" fmla="*/ 220 w 371"/>
                <a:gd name="T31" fmla="*/ 179 h 620"/>
                <a:gd name="T32" fmla="*/ 252 w 371"/>
                <a:gd name="T33" fmla="*/ 71 h 620"/>
                <a:gd name="T34" fmla="*/ 292 w 371"/>
                <a:gd name="T35" fmla="*/ 42 h 620"/>
                <a:gd name="T36" fmla="*/ 303 w 371"/>
                <a:gd name="T37" fmla="*/ 43 h 620"/>
                <a:gd name="T38" fmla="*/ 331 w 371"/>
                <a:gd name="T39" fmla="*/ 94 h 620"/>
                <a:gd name="T40" fmla="*/ 316 w 371"/>
                <a:gd name="T41" fmla="*/ 142 h 620"/>
                <a:gd name="T42" fmla="*/ 362 w 371"/>
                <a:gd name="T43" fmla="*/ 66 h 620"/>
                <a:gd name="T44" fmla="*/ 249 w 371"/>
                <a:gd name="T45" fmla="*/ 13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71" h="620">
                  <a:moveTo>
                    <a:pt x="249" y="13"/>
                  </a:moveTo>
                  <a:cubicBezTo>
                    <a:pt x="166" y="33"/>
                    <a:pt x="118" y="55"/>
                    <a:pt x="48" y="111"/>
                  </a:cubicBezTo>
                  <a:cubicBezTo>
                    <a:pt x="0" y="156"/>
                    <a:pt x="18" y="197"/>
                    <a:pt x="37" y="228"/>
                  </a:cubicBezTo>
                  <a:cubicBezTo>
                    <a:pt x="40" y="231"/>
                    <a:pt x="42" y="235"/>
                    <a:pt x="44" y="238"/>
                  </a:cubicBezTo>
                  <a:cubicBezTo>
                    <a:pt x="119" y="374"/>
                    <a:pt x="119" y="374"/>
                    <a:pt x="119" y="374"/>
                  </a:cubicBezTo>
                  <a:cubicBezTo>
                    <a:pt x="79" y="560"/>
                    <a:pt x="79" y="560"/>
                    <a:pt x="79" y="560"/>
                  </a:cubicBezTo>
                  <a:cubicBezTo>
                    <a:pt x="73" y="587"/>
                    <a:pt x="90" y="613"/>
                    <a:pt x="117" y="619"/>
                  </a:cubicBezTo>
                  <a:cubicBezTo>
                    <a:pt x="120" y="620"/>
                    <a:pt x="124" y="620"/>
                    <a:pt x="128" y="620"/>
                  </a:cubicBezTo>
                  <a:cubicBezTo>
                    <a:pt x="151" y="620"/>
                    <a:pt x="171" y="604"/>
                    <a:pt x="176" y="581"/>
                  </a:cubicBezTo>
                  <a:cubicBezTo>
                    <a:pt x="216" y="400"/>
                    <a:pt x="216" y="400"/>
                    <a:pt x="216" y="400"/>
                  </a:cubicBezTo>
                  <a:cubicBezTo>
                    <a:pt x="213" y="400"/>
                    <a:pt x="211" y="400"/>
                    <a:pt x="208" y="400"/>
                  </a:cubicBezTo>
                  <a:cubicBezTo>
                    <a:pt x="204" y="400"/>
                    <a:pt x="200" y="400"/>
                    <a:pt x="196" y="399"/>
                  </a:cubicBezTo>
                  <a:cubicBezTo>
                    <a:pt x="175" y="392"/>
                    <a:pt x="162" y="369"/>
                    <a:pt x="169" y="348"/>
                  </a:cubicBezTo>
                  <a:cubicBezTo>
                    <a:pt x="186" y="289"/>
                    <a:pt x="186" y="289"/>
                    <a:pt x="186" y="289"/>
                  </a:cubicBezTo>
                  <a:cubicBezTo>
                    <a:pt x="146" y="216"/>
                    <a:pt x="146" y="216"/>
                    <a:pt x="146" y="216"/>
                  </a:cubicBezTo>
                  <a:cubicBezTo>
                    <a:pt x="169" y="201"/>
                    <a:pt x="195" y="189"/>
                    <a:pt x="220" y="179"/>
                  </a:cubicBezTo>
                  <a:cubicBezTo>
                    <a:pt x="252" y="71"/>
                    <a:pt x="252" y="71"/>
                    <a:pt x="252" y="71"/>
                  </a:cubicBezTo>
                  <a:cubicBezTo>
                    <a:pt x="258" y="53"/>
                    <a:pt x="274" y="42"/>
                    <a:pt x="292" y="42"/>
                  </a:cubicBezTo>
                  <a:cubicBezTo>
                    <a:pt x="296" y="42"/>
                    <a:pt x="299" y="42"/>
                    <a:pt x="303" y="43"/>
                  </a:cubicBezTo>
                  <a:cubicBezTo>
                    <a:pt x="325" y="50"/>
                    <a:pt x="337" y="73"/>
                    <a:pt x="331" y="94"/>
                  </a:cubicBezTo>
                  <a:cubicBezTo>
                    <a:pt x="316" y="142"/>
                    <a:pt x="316" y="142"/>
                    <a:pt x="316" y="142"/>
                  </a:cubicBezTo>
                  <a:cubicBezTo>
                    <a:pt x="348" y="127"/>
                    <a:pt x="371" y="94"/>
                    <a:pt x="362" y="66"/>
                  </a:cubicBezTo>
                  <a:cubicBezTo>
                    <a:pt x="351" y="32"/>
                    <a:pt x="309" y="0"/>
                    <a:pt x="249"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3" name="Freeform 27">
              <a:extLst>
                <a:ext uri="{FF2B5EF4-FFF2-40B4-BE49-F238E27FC236}">
                  <a16:creationId xmlns="" xmlns:a16="http://schemas.microsoft.com/office/drawing/2014/main" id="{C6338573-F58B-44D7-8206-9184F54AAB57}"/>
                </a:ext>
              </a:extLst>
            </p:cNvPr>
            <p:cNvSpPr>
              <a:spLocks/>
            </p:cNvSpPr>
            <p:nvPr/>
          </p:nvSpPr>
          <p:spPr bwMode="auto">
            <a:xfrm>
              <a:off x="9514583" y="1171304"/>
              <a:ext cx="236538" cy="527050"/>
            </a:xfrm>
            <a:custGeom>
              <a:avLst/>
              <a:gdLst>
                <a:gd name="T0" fmla="*/ 129 w 155"/>
                <a:gd name="T1" fmla="*/ 5 h 345"/>
                <a:gd name="T2" fmla="*/ 89 w 155"/>
                <a:gd name="T3" fmla="*/ 26 h 345"/>
                <a:gd name="T4" fmla="*/ 5 w 155"/>
                <a:gd name="T5" fmla="*/ 303 h 345"/>
                <a:gd name="T6" fmla="*/ 27 w 155"/>
                <a:gd name="T7" fmla="*/ 343 h 345"/>
                <a:gd name="T8" fmla="*/ 36 w 155"/>
                <a:gd name="T9" fmla="*/ 345 h 345"/>
                <a:gd name="T10" fmla="*/ 67 w 155"/>
                <a:gd name="T11" fmla="*/ 322 h 345"/>
                <a:gd name="T12" fmla="*/ 150 w 155"/>
                <a:gd name="T13" fmla="*/ 45 h 345"/>
                <a:gd name="T14" fmla="*/ 129 w 155"/>
                <a:gd name="T15" fmla="*/ 5 h 3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5" h="345">
                  <a:moveTo>
                    <a:pt x="129" y="5"/>
                  </a:moveTo>
                  <a:cubicBezTo>
                    <a:pt x="112" y="0"/>
                    <a:pt x="94" y="9"/>
                    <a:pt x="89" y="26"/>
                  </a:cubicBezTo>
                  <a:cubicBezTo>
                    <a:pt x="5" y="303"/>
                    <a:pt x="5" y="303"/>
                    <a:pt x="5" y="303"/>
                  </a:cubicBezTo>
                  <a:cubicBezTo>
                    <a:pt x="0" y="320"/>
                    <a:pt x="10" y="338"/>
                    <a:pt x="27" y="343"/>
                  </a:cubicBezTo>
                  <a:cubicBezTo>
                    <a:pt x="30" y="344"/>
                    <a:pt x="33" y="345"/>
                    <a:pt x="36" y="345"/>
                  </a:cubicBezTo>
                  <a:cubicBezTo>
                    <a:pt x="50" y="345"/>
                    <a:pt x="62" y="336"/>
                    <a:pt x="67" y="322"/>
                  </a:cubicBezTo>
                  <a:cubicBezTo>
                    <a:pt x="150" y="45"/>
                    <a:pt x="150" y="45"/>
                    <a:pt x="150" y="45"/>
                  </a:cubicBezTo>
                  <a:cubicBezTo>
                    <a:pt x="155" y="28"/>
                    <a:pt x="146" y="10"/>
                    <a:pt x="129"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4" name="Freeform 28">
              <a:extLst>
                <a:ext uri="{FF2B5EF4-FFF2-40B4-BE49-F238E27FC236}">
                  <a16:creationId xmlns="" xmlns:a16="http://schemas.microsoft.com/office/drawing/2014/main" id="{DF7BC539-1682-43D8-8963-162725D58B49}"/>
                </a:ext>
              </a:extLst>
            </p:cNvPr>
            <p:cNvSpPr>
              <a:spLocks/>
            </p:cNvSpPr>
            <p:nvPr/>
          </p:nvSpPr>
          <p:spPr bwMode="auto">
            <a:xfrm>
              <a:off x="10133708" y="1149079"/>
              <a:ext cx="123825" cy="90488"/>
            </a:xfrm>
            <a:custGeom>
              <a:avLst/>
              <a:gdLst>
                <a:gd name="T0" fmla="*/ 0 w 81"/>
                <a:gd name="T1" fmla="*/ 39 h 60"/>
                <a:gd name="T2" fmla="*/ 79 w 81"/>
                <a:gd name="T3" fmla="*/ 31 h 60"/>
                <a:gd name="T4" fmla="*/ 0 w 81"/>
                <a:gd name="T5" fmla="*/ 39 h 60"/>
              </a:gdLst>
              <a:ahLst/>
              <a:cxnLst>
                <a:cxn ang="0">
                  <a:pos x="T0" y="T1"/>
                </a:cxn>
                <a:cxn ang="0">
                  <a:pos x="T2" y="T3"/>
                </a:cxn>
                <a:cxn ang="0">
                  <a:pos x="T4" y="T5"/>
                </a:cxn>
              </a:cxnLst>
              <a:rect l="0" t="0" r="r" b="b"/>
              <a:pathLst>
                <a:path w="81" h="60">
                  <a:moveTo>
                    <a:pt x="0" y="39"/>
                  </a:moveTo>
                  <a:cubicBezTo>
                    <a:pt x="50" y="37"/>
                    <a:pt x="81" y="60"/>
                    <a:pt x="79" y="31"/>
                  </a:cubicBezTo>
                  <a:cubicBezTo>
                    <a:pt x="77" y="0"/>
                    <a:pt x="18" y="8"/>
                    <a:pt x="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5" name="Freeform 29">
              <a:extLst>
                <a:ext uri="{FF2B5EF4-FFF2-40B4-BE49-F238E27FC236}">
                  <a16:creationId xmlns="" xmlns:a16="http://schemas.microsoft.com/office/drawing/2014/main" id="{4FE4366E-3900-4F9D-960F-590C00BF7A20}"/>
                </a:ext>
              </a:extLst>
            </p:cNvPr>
            <p:cNvSpPr>
              <a:spLocks/>
            </p:cNvSpPr>
            <p:nvPr/>
          </p:nvSpPr>
          <p:spPr bwMode="auto">
            <a:xfrm>
              <a:off x="10062270" y="1085579"/>
              <a:ext cx="98425" cy="101600"/>
            </a:xfrm>
            <a:custGeom>
              <a:avLst/>
              <a:gdLst>
                <a:gd name="T0" fmla="*/ 47 w 65"/>
                <a:gd name="T1" fmla="*/ 16 h 66"/>
                <a:gd name="T2" fmla="*/ 8 w 65"/>
                <a:gd name="T3" fmla="*/ 66 h 66"/>
                <a:gd name="T4" fmla="*/ 47 w 65"/>
                <a:gd name="T5" fmla="*/ 16 h 66"/>
              </a:gdLst>
              <a:ahLst/>
              <a:cxnLst>
                <a:cxn ang="0">
                  <a:pos x="T0" y="T1"/>
                </a:cxn>
                <a:cxn ang="0">
                  <a:pos x="T2" y="T3"/>
                </a:cxn>
                <a:cxn ang="0">
                  <a:pos x="T4" y="T5"/>
                </a:cxn>
              </a:cxnLst>
              <a:rect l="0" t="0" r="r" b="b"/>
              <a:pathLst>
                <a:path w="65" h="66">
                  <a:moveTo>
                    <a:pt x="47" y="16"/>
                  </a:moveTo>
                  <a:cubicBezTo>
                    <a:pt x="28" y="0"/>
                    <a:pt x="0" y="38"/>
                    <a:pt x="8" y="66"/>
                  </a:cubicBezTo>
                  <a:cubicBezTo>
                    <a:pt x="34" y="36"/>
                    <a:pt x="65" y="31"/>
                    <a:pt x="47"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6" name="Freeform 30">
              <a:extLst>
                <a:ext uri="{FF2B5EF4-FFF2-40B4-BE49-F238E27FC236}">
                  <a16:creationId xmlns="" xmlns:a16="http://schemas.microsoft.com/office/drawing/2014/main" id="{22943397-102D-4DB2-B93C-53B7A222D84D}"/>
                </a:ext>
              </a:extLst>
            </p:cNvPr>
            <p:cNvSpPr>
              <a:spLocks/>
            </p:cNvSpPr>
            <p:nvPr/>
          </p:nvSpPr>
          <p:spPr bwMode="auto">
            <a:xfrm>
              <a:off x="10117833" y="1257029"/>
              <a:ext cx="87313" cy="66675"/>
            </a:xfrm>
            <a:custGeom>
              <a:avLst/>
              <a:gdLst>
                <a:gd name="T0" fmla="*/ 55 w 58"/>
                <a:gd name="T1" fmla="*/ 24 h 44"/>
                <a:gd name="T2" fmla="*/ 0 w 58"/>
                <a:gd name="T3" fmla="*/ 19 h 44"/>
                <a:gd name="T4" fmla="*/ 55 w 58"/>
                <a:gd name="T5" fmla="*/ 24 h 44"/>
              </a:gdLst>
              <a:ahLst/>
              <a:cxnLst>
                <a:cxn ang="0">
                  <a:pos x="T0" y="T1"/>
                </a:cxn>
                <a:cxn ang="0">
                  <a:pos x="T2" y="T3"/>
                </a:cxn>
                <a:cxn ang="0">
                  <a:pos x="T4" y="T5"/>
                </a:cxn>
              </a:cxnLst>
              <a:rect l="0" t="0" r="r" b="b"/>
              <a:pathLst>
                <a:path w="58" h="44">
                  <a:moveTo>
                    <a:pt x="55" y="24"/>
                  </a:moveTo>
                  <a:cubicBezTo>
                    <a:pt x="58" y="2"/>
                    <a:pt x="16" y="0"/>
                    <a:pt x="0" y="19"/>
                  </a:cubicBezTo>
                  <a:cubicBezTo>
                    <a:pt x="34" y="24"/>
                    <a:pt x="52" y="44"/>
                    <a:pt x="55"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7" name="Freeform 31">
              <a:extLst>
                <a:ext uri="{FF2B5EF4-FFF2-40B4-BE49-F238E27FC236}">
                  <a16:creationId xmlns="" xmlns:a16="http://schemas.microsoft.com/office/drawing/2014/main" id="{97059128-9B68-4A6C-A56C-73EE74A9A88F}"/>
                </a:ext>
              </a:extLst>
            </p:cNvPr>
            <p:cNvSpPr>
              <a:spLocks/>
            </p:cNvSpPr>
            <p:nvPr/>
          </p:nvSpPr>
          <p:spPr bwMode="auto">
            <a:xfrm>
              <a:off x="9798745" y="1525317"/>
              <a:ext cx="230188" cy="273050"/>
            </a:xfrm>
            <a:custGeom>
              <a:avLst/>
              <a:gdLst>
                <a:gd name="T0" fmla="*/ 110 w 150"/>
                <a:gd name="T1" fmla="*/ 134 h 179"/>
                <a:gd name="T2" fmla="*/ 114 w 150"/>
                <a:gd name="T3" fmla="*/ 133 h 179"/>
                <a:gd name="T4" fmla="*/ 146 w 150"/>
                <a:gd name="T5" fmla="*/ 86 h 179"/>
                <a:gd name="T6" fmla="*/ 99 w 150"/>
                <a:gd name="T7" fmla="*/ 55 h 179"/>
                <a:gd name="T8" fmla="*/ 98 w 150"/>
                <a:gd name="T9" fmla="*/ 55 h 179"/>
                <a:gd name="T10" fmla="*/ 96 w 150"/>
                <a:gd name="T11" fmla="*/ 2 h 179"/>
                <a:gd name="T12" fmla="*/ 90 w 150"/>
                <a:gd name="T13" fmla="*/ 2 h 179"/>
                <a:gd name="T14" fmla="*/ 89 w 150"/>
                <a:gd name="T15" fmla="*/ 46 h 179"/>
                <a:gd name="T16" fmla="*/ 88 w 150"/>
                <a:gd name="T17" fmla="*/ 81 h 179"/>
                <a:gd name="T18" fmla="*/ 98 w 150"/>
                <a:gd name="T19" fmla="*/ 81 h 179"/>
                <a:gd name="T20" fmla="*/ 98 w 150"/>
                <a:gd name="T21" fmla="*/ 62 h 179"/>
                <a:gd name="T22" fmla="*/ 134 w 150"/>
                <a:gd name="T23" fmla="*/ 89 h 179"/>
                <a:gd name="T24" fmla="*/ 110 w 150"/>
                <a:gd name="T25" fmla="*/ 127 h 179"/>
                <a:gd name="T26" fmla="*/ 109 w 150"/>
                <a:gd name="T27" fmla="*/ 126 h 179"/>
                <a:gd name="T28" fmla="*/ 98 w 150"/>
                <a:gd name="T29" fmla="*/ 105 h 179"/>
                <a:gd name="T30" fmla="*/ 103 w 150"/>
                <a:gd name="T31" fmla="*/ 117 h 179"/>
                <a:gd name="T32" fmla="*/ 76 w 150"/>
                <a:gd name="T33" fmla="*/ 157 h 179"/>
                <a:gd name="T34" fmla="*/ 35 w 150"/>
                <a:gd name="T35" fmla="*/ 130 h 179"/>
                <a:gd name="T36" fmla="*/ 40 w 150"/>
                <a:gd name="T37" fmla="*/ 105 h 179"/>
                <a:gd name="T38" fmla="*/ 32 w 150"/>
                <a:gd name="T39" fmla="*/ 117 h 179"/>
                <a:gd name="T40" fmla="*/ 16 w 150"/>
                <a:gd name="T41" fmla="*/ 94 h 179"/>
                <a:gd name="T42" fmla="*/ 43 w 150"/>
                <a:gd name="T43" fmla="*/ 55 h 179"/>
                <a:gd name="T44" fmla="*/ 61 w 150"/>
                <a:gd name="T45" fmla="*/ 57 h 179"/>
                <a:gd name="T46" fmla="*/ 55 w 150"/>
                <a:gd name="T47" fmla="*/ 75 h 179"/>
                <a:gd name="T48" fmla="*/ 65 w 150"/>
                <a:gd name="T49" fmla="*/ 78 h 179"/>
                <a:gd name="T50" fmla="*/ 73 w 150"/>
                <a:gd name="T51" fmla="*/ 44 h 179"/>
                <a:gd name="T52" fmla="*/ 84 w 150"/>
                <a:gd name="T53" fmla="*/ 1 h 179"/>
                <a:gd name="T54" fmla="*/ 78 w 150"/>
                <a:gd name="T55" fmla="*/ 0 h 179"/>
                <a:gd name="T56" fmla="*/ 63 w 150"/>
                <a:gd name="T57" fmla="*/ 47 h 179"/>
                <a:gd name="T58" fmla="*/ 38 w 150"/>
                <a:gd name="T59" fmla="*/ 44 h 179"/>
                <a:gd name="T60" fmla="*/ 5 w 150"/>
                <a:gd name="T61" fmla="*/ 93 h 179"/>
                <a:gd name="T62" fmla="*/ 29 w 150"/>
                <a:gd name="T63" fmla="*/ 124 h 179"/>
                <a:gd name="T64" fmla="*/ 29 w 150"/>
                <a:gd name="T65" fmla="*/ 142 h 179"/>
                <a:gd name="T66" fmla="*/ 77 w 150"/>
                <a:gd name="T67" fmla="*/ 174 h 179"/>
                <a:gd name="T68" fmla="*/ 110 w 150"/>
                <a:gd name="T69" fmla="*/ 1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79">
                  <a:moveTo>
                    <a:pt x="110" y="134"/>
                  </a:moveTo>
                  <a:cubicBezTo>
                    <a:pt x="112" y="134"/>
                    <a:pt x="113" y="133"/>
                    <a:pt x="114" y="133"/>
                  </a:cubicBezTo>
                  <a:cubicBezTo>
                    <a:pt x="136" y="129"/>
                    <a:pt x="150" y="108"/>
                    <a:pt x="146" y="86"/>
                  </a:cubicBezTo>
                  <a:cubicBezTo>
                    <a:pt x="142" y="65"/>
                    <a:pt x="121" y="50"/>
                    <a:pt x="99" y="55"/>
                  </a:cubicBezTo>
                  <a:cubicBezTo>
                    <a:pt x="99" y="55"/>
                    <a:pt x="98" y="55"/>
                    <a:pt x="98" y="55"/>
                  </a:cubicBezTo>
                  <a:cubicBezTo>
                    <a:pt x="96" y="2"/>
                    <a:pt x="96" y="2"/>
                    <a:pt x="96" y="2"/>
                  </a:cubicBezTo>
                  <a:cubicBezTo>
                    <a:pt x="90" y="2"/>
                    <a:pt x="90" y="2"/>
                    <a:pt x="90" y="2"/>
                  </a:cubicBezTo>
                  <a:cubicBezTo>
                    <a:pt x="89" y="46"/>
                    <a:pt x="89" y="46"/>
                    <a:pt x="89" y="46"/>
                  </a:cubicBezTo>
                  <a:cubicBezTo>
                    <a:pt x="88" y="81"/>
                    <a:pt x="88" y="81"/>
                    <a:pt x="88" y="81"/>
                  </a:cubicBezTo>
                  <a:cubicBezTo>
                    <a:pt x="98" y="81"/>
                    <a:pt x="98" y="81"/>
                    <a:pt x="98" y="81"/>
                  </a:cubicBezTo>
                  <a:cubicBezTo>
                    <a:pt x="98" y="62"/>
                    <a:pt x="98" y="62"/>
                    <a:pt x="98" y="62"/>
                  </a:cubicBezTo>
                  <a:cubicBezTo>
                    <a:pt x="115" y="61"/>
                    <a:pt x="130" y="72"/>
                    <a:pt x="134" y="89"/>
                  </a:cubicBezTo>
                  <a:cubicBezTo>
                    <a:pt x="137" y="106"/>
                    <a:pt x="126" y="123"/>
                    <a:pt x="110" y="127"/>
                  </a:cubicBezTo>
                  <a:cubicBezTo>
                    <a:pt x="109" y="127"/>
                    <a:pt x="109" y="127"/>
                    <a:pt x="109" y="126"/>
                  </a:cubicBezTo>
                  <a:cubicBezTo>
                    <a:pt x="108" y="118"/>
                    <a:pt x="104" y="110"/>
                    <a:pt x="98" y="105"/>
                  </a:cubicBezTo>
                  <a:cubicBezTo>
                    <a:pt x="100" y="108"/>
                    <a:pt x="102" y="112"/>
                    <a:pt x="103" y="117"/>
                  </a:cubicBezTo>
                  <a:cubicBezTo>
                    <a:pt x="106" y="135"/>
                    <a:pt x="94" y="153"/>
                    <a:pt x="76" y="157"/>
                  </a:cubicBezTo>
                  <a:cubicBezTo>
                    <a:pt x="57" y="161"/>
                    <a:pt x="39" y="148"/>
                    <a:pt x="35" y="130"/>
                  </a:cubicBezTo>
                  <a:cubicBezTo>
                    <a:pt x="34" y="121"/>
                    <a:pt x="36" y="112"/>
                    <a:pt x="40" y="105"/>
                  </a:cubicBezTo>
                  <a:cubicBezTo>
                    <a:pt x="37" y="109"/>
                    <a:pt x="34" y="112"/>
                    <a:pt x="32" y="117"/>
                  </a:cubicBezTo>
                  <a:cubicBezTo>
                    <a:pt x="24" y="112"/>
                    <a:pt x="18" y="104"/>
                    <a:pt x="16" y="94"/>
                  </a:cubicBezTo>
                  <a:cubicBezTo>
                    <a:pt x="13" y="76"/>
                    <a:pt x="25" y="59"/>
                    <a:pt x="43" y="55"/>
                  </a:cubicBezTo>
                  <a:cubicBezTo>
                    <a:pt x="49" y="54"/>
                    <a:pt x="55" y="55"/>
                    <a:pt x="61" y="57"/>
                  </a:cubicBezTo>
                  <a:cubicBezTo>
                    <a:pt x="55" y="75"/>
                    <a:pt x="55" y="75"/>
                    <a:pt x="55" y="75"/>
                  </a:cubicBezTo>
                  <a:cubicBezTo>
                    <a:pt x="65" y="78"/>
                    <a:pt x="65" y="78"/>
                    <a:pt x="65" y="78"/>
                  </a:cubicBezTo>
                  <a:cubicBezTo>
                    <a:pt x="73" y="44"/>
                    <a:pt x="73" y="44"/>
                    <a:pt x="73" y="44"/>
                  </a:cubicBezTo>
                  <a:cubicBezTo>
                    <a:pt x="84" y="1"/>
                    <a:pt x="84" y="1"/>
                    <a:pt x="84" y="1"/>
                  </a:cubicBezTo>
                  <a:cubicBezTo>
                    <a:pt x="78" y="0"/>
                    <a:pt x="78" y="0"/>
                    <a:pt x="78" y="0"/>
                  </a:cubicBezTo>
                  <a:cubicBezTo>
                    <a:pt x="63" y="47"/>
                    <a:pt x="63" y="47"/>
                    <a:pt x="63" y="47"/>
                  </a:cubicBezTo>
                  <a:cubicBezTo>
                    <a:pt x="56" y="44"/>
                    <a:pt x="47" y="42"/>
                    <a:pt x="38" y="44"/>
                  </a:cubicBezTo>
                  <a:cubicBezTo>
                    <a:pt x="15" y="49"/>
                    <a:pt x="0" y="71"/>
                    <a:pt x="5" y="93"/>
                  </a:cubicBezTo>
                  <a:cubicBezTo>
                    <a:pt x="8" y="108"/>
                    <a:pt x="17" y="119"/>
                    <a:pt x="29" y="124"/>
                  </a:cubicBezTo>
                  <a:cubicBezTo>
                    <a:pt x="28" y="130"/>
                    <a:pt x="28" y="136"/>
                    <a:pt x="29" y="142"/>
                  </a:cubicBezTo>
                  <a:cubicBezTo>
                    <a:pt x="33" y="164"/>
                    <a:pt x="55" y="179"/>
                    <a:pt x="77" y="174"/>
                  </a:cubicBezTo>
                  <a:cubicBezTo>
                    <a:pt x="97" y="170"/>
                    <a:pt x="110" y="153"/>
                    <a:pt x="110" y="1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grpSp>
      <p:grpSp>
        <p:nvGrpSpPr>
          <p:cNvPr id="8" name="组合 7">
            <a:extLst>
              <a:ext uri="{FF2B5EF4-FFF2-40B4-BE49-F238E27FC236}">
                <a16:creationId xmlns="" xmlns:a16="http://schemas.microsoft.com/office/drawing/2014/main" id="{E827A8E4-50EC-4E0A-9A99-137929C87BE9}"/>
              </a:ext>
            </a:extLst>
          </p:cNvPr>
          <p:cNvGrpSpPr/>
          <p:nvPr/>
        </p:nvGrpSpPr>
        <p:grpSpPr>
          <a:xfrm>
            <a:off x="2501262" y="1403424"/>
            <a:ext cx="626586" cy="1598058"/>
            <a:chOff x="2110820" y="1198526"/>
            <a:chExt cx="722332" cy="1842252"/>
          </a:xfrm>
        </p:grpSpPr>
        <p:grpSp>
          <p:nvGrpSpPr>
            <p:cNvPr id="50" name="组合 49">
              <a:extLst>
                <a:ext uri="{FF2B5EF4-FFF2-40B4-BE49-F238E27FC236}">
                  <a16:creationId xmlns="" xmlns:a16="http://schemas.microsoft.com/office/drawing/2014/main" id="{464460B8-04C7-452B-AFD9-5CAD1CCE06D4}"/>
                </a:ext>
              </a:extLst>
            </p:cNvPr>
            <p:cNvGrpSpPr/>
            <p:nvPr/>
          </p:nvGrpSpPr>
          <p:grpSpPr>
            <a:xfrm>
              <a:off x="2110820" y="1198526"/>
              <a:ext cx="659474" cy="746575"/>
              <a:chOff x="6278563" y="4672013"/>
              <a:chExt cx="925513" cy="1047750"/>
            </a:xfrm>
            <a:solidFill>
              <a:srgbClr val="329730"/>
            </a:solidFill>
          </p:grpSpPr>
          <p:sp>
            <p:nvSpPr>
              <p:cNvPr id="51" name="Freeform 154">
                <a:extLst>
                  <a:ext uri="{FF2B5EF4-FFF2-40B4-BE49-F238E27FC236}">
                    <a16:creationId xmlns="" xmlns:a16="http://schemas.microsoft.com/office/drawing/2014/main" id="{591A7FC7-F8DD-4EB5-ABEB-836C6382E7B3}"/>
                  </a:ext>
                </a:extLst>
              </p:cNvPr>
              <p:cNvSpPr>
                <a:spLocks/>
              </p:cNvSpPr>
              <p:nvPr/>
            </p:nvSpPr>
            <p:spPr bwMode="auto">
              <a:xfrm>
                <a:off x="6932613" y="4672013"/>
                <a:ext cx="271463" cy="273050"/>
              </a:xfrm>
              <a:custGeom>
                <a:avLst/>
                <a:gdLst>
                  <a:gd name="T0" fmla="*/ 22 w 205"/>
                  <a:gd name="T1" fmla="*/ 63 h 206"/>
                  <a:gd name="T2" fmla="*/ 63 w 205"/>
                  <a:gd name="T3" fmla="*/ 184 h 206"/>
                  <a:gd name="T4" fmla="*/ 183 w 205"/>
                  <a:gd name="T5" fmla="*/ 143 h 206"/>
                  <a:gd name="T6" fmla="*/ 143 w 205"/>
                  <a:gd name="T7" fmla="*/ 22 h 206"/>
                  <a:gd name="T8" fmla="*/ 22 w 205"/>
                  <a:gd name="T9" fmla="*/ 63 h 206"/>
                </a:gdLst>
                <a:ahLst/>
                <a:cxnLst>
                  <a:cxn ang="0">
                    <a:pos x="T0" y="T1"/>
                  </a:cxn>
                  <a:cxn ang="0">
                    <a:pos x="T2" y="T3"/>
                  </a:cxn>
                  <a:cxn ang="0">
                    <a:pos x="T4" y="T5"/>
                  </a:cxn>
                  <a:cxn ang="0">
                    <a:pos x="T6" y="T7"/>
                  </a:cxn>
                  <a:cxn ang="0">
                    <a:pos x="T8" y="T9"/>
                  </a:cxn>
                </a:cxnLst>
                <a:rect l="0" t="0" r="r" b="b"/>
                <a:pathLst>
                  <a:path w="205" h="206">
                    <a:moveTo>
                      <a:pt x="22" y="63"/>
                    </a:moveTo>
                    <a:cubicBezTo>
                      <a:pt x="0" y="108"/>
                      <a:pt x="18" y="162"/>
                      <a:pt x="63" y="184"/>
                    </a:cubicBezTo>
                    <a:cubicBezTo>
                      <a:pt x="107" y="206"/>
                      <a:pt x="161" y="188"/>
                      <a:pt x="183" y="143"/>
                    </a:cubicBezTo>
                    <a:cubicBezTo>
                      <a:pt x="205" y="98"/>
                      <a:pt x="187" y="44"/>
                      <a:pt x="143" y="22"/>
                    </a:cubicBezTo>
                    <a:cubicBezTo>
                      <a:pt x="98" y="0"/>
                      <a:pt x="44" y="19"/>
                      <a:pt x="22"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2" name="Freeform 155">
                <a:extLst>
                  <a:ext uri="{FF2B5EF4-FFF2-40B4-BE49-F238E27FC236}">
                    <a16:creationId xmlns="" xmlns:a16="http://schemas.microsoft.com/office/drawing/2014/main" id="{0E9286FB-B306-4F37-8B69-AEFF0E91EFA5}"/>
                  </a:ext>
                </a:extLst>
              </p:cNvPr>
              <p:cNvSpPr>
                <a:spLocks/>
              </p:cNvSpPr>
              <p:nvPr/>
            </p:nvSpPr>
            <p:spPr bwMode="auto">
              <a:xfrm>
                <a:off x="6373813" y="4862513"/>
                <a:ext cx="752475" cy="857250"/>
              </a:xfrm>
              <a:custGeom>
                <a:avLst/>
                <a:gdLst>
                  <a:gd name="T0" fmla="*/ 562 w 568"/>
                  <a:gd name="T1" fmla="*/ 583 h 648"/>
                  <a:gd name="T2" fmla="*/ 519 w 568"/>
                  <a:gd name="T3" fmla="*/ 376 h 648"/>
                  <a:gd name="T4" fmla="*/ 490 w 568"/>
                  <a:gd name="T5" fmla="*/ 340 h 648"/>
                  <a:gd name="T6" fmla="*/ 371 w 568"/>
                  <a:gd name="T7" fmla="*/ 289 h 648"/>
                  <a:gd name="T8" fmla="*/ 401 w 568"/>
                  <a:gd name="T9" fmla="*/ 198 h 648"/>
                  <a:gd name="T10" fmla="*/ 353 w 568"/>
                  <a:gd name="T11" fmla="*/ 100 h 648"/>
                  <a:gd name="T12" fmla="*/ 372 w 568"/>
                  <a:gd name="T13" fmla="*/ 45 h 648"/>
                  <a:gd name="T14" fmla="*/ 390 w 568"/>
                  <a:gd name="T15" fmla="*/ 41 h 648"/>
                  <a:gd name="T16" fmla="*/ 426 w 568"/>
                  <a:gd name="T17" fmla="*/ 64 h 648"/>
                  <a:gd name="T18" fmla="*/ 444 w 568"/>
                  <a:gd name="T19" fmla="*/ 100 h 648"/>
                  <a:gd name="T20" fmla="*/ 420 w 568"/>
                  <a:gd name="T21" fmla="*/ 21 h 648"/>
                  <a:gd name="T22" fmla="*/ 405 w 568"/>
                  <a:gd name="T23" fmla="*/ 16 h 648"/>
                  <a:gd name="T24" fmla="*/ 405 w 568"/>
                  <a:gd name="T25" fmla="*/ 16 h 648"/>
                  <a:gd name="T26" fmla="*/ 293 w 568"/>
                  <a:gd name="T27" fmla="*/ 0 h 648"/>
                  <a:gd name="T28" fmla="*/ 105 w 568"/>
                  <a:gd name="T29" fmla="*/ 62 h 648"/>
                  <a:gd name="T30" fmla="*/ 100 w 568"/>
                  <a:gd name="T31" fmla="*/ 107 h 648"/>
                  <a:gd name="T32" fmla="*/ 125 w 568"/>
                  <a:gd name="T33" fmla="*/ 119 h 648"/>
                  <a:gd name="T34" fmla="*/ 145 w 568"/>
                  <a:gd name="T35" fmla="*/ 112 h 648"/>
                  <a:gd name="T36" fmla="*/ 293 w 568"/>
                  <a:gd name="T37" fmla="*/ 64 h 648"/>
                  <a:gd name="T38" fmla="*/ 303 w 568"/>
                  <a:gd name="T39" fmla="*/ 64 h 648"/>
                  <a:gd name="T40" fmla="*/ 303 w 568"/>
                  <a:gd name="T41" fmla="*/ 64 h 648"/>
                  <a:gd name="T42" fmla="*/ 230 w 568"/>
                  <a:gd name="T43" fmla="*/ 275 h 648"/>
                  <a:gd name="T44" fmla="*/ 251 w 568"/>
                  <a:gd name="T45" fmla="*/ 341 h 648"/>
                  <a:gd name="T46" fmla="*/ 227 w 568"/>
                  <a:gd name="T47" fmla="*/ 411 h 648"/>
                  <a:gd name="T48" fmla="*/ 165 w 568"/>
                  <a:gd name="T49" fmla="*/ 483 h 648"/>
                  <a:gd name="T50" fmla="*/ 41 w 568"/>
                  <a:gd name="T51" fmla="*/ 545 h 648"/>
                  <a:gd name="T52" fmla="*/ 8 w 568"/>
                  <a:gd name="T53" fmla="*/ 607 h 648"/>
                  <a:gd name="T54" fmla="*/ 70 w 568"/>
                  <a:gd name="T55" fmla="*/ 641 h 648"/>
                  <a:gd name="T56" fmla="*/ 227 w 568"/>
                  <a:gd name="T57" fmla="*/ 561 h 648"/>
                  <a:gd name="T58" fmla="*/ 336 w 568"/>
                  <a:gd name="T59" fmla="*/ 411 h 648"/>
                  <a:gd name="T60" fmla="*/ 344 w 568"/>
                  <a:gd name="T61" fmla="*/ 386 h 648"/>
                  <a:gd name="T62" fmla="*/ 426 w 568"/>
                  <a:gd name="T63" fmla="*/ 421 h 648"/>
                  <a:gd name="T64" fmla="*/ 464 w 568"/>
                  <a:gd name="T65" fmla="*/ 604 h 648"/>
                  <a:gd name="T66" fmla="*/ 513 w 568"/>
                  <a:gd name="T67" fmla="*/ 644 h 648"/>
                  <a:gd name="T68" fmla="*/ 523 w 568"/>
                  <a:gd name="T69" fmla="*/ 643 h 648"/>
                  <a:gd name="T70" fmla="*/ 562 w 568"/>
                  <a:gd name="T71" fmla="*/ 583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8" h="648">
                    <a:moveTo>
                      <a:pt x="562" y="583"/>
                    </a:moveTo>
                    <a:cubicBezTo>
                      <a:pt x="519" y="376"/>
                      <a:pt x="519" y="376"/>
                      <a:pt x="519" y="376"/>
                    </a:cubicBezTo>
                    <a:cubicBezTo>
                      <a:pt x="515" y="360"/>
                      <a:pt x="505" y="346"/>
                      <a:pt x="490" y="340"/>
                    </a:cubicBezTo>
                    <a:cubicBezTo>
                      <a:pt x="371" y="289"/>
                      <a:pt x="371" y="289"/>
                      <a:pt x="371" y="289"/>
                    </a:cubicBezTo>
                    <a:cubicBezTo>
                      <a:pt x="378" y="258"/>
                      <a:pt x="389" y="227"/>
                      <a:pt x="401" y="198"/>
                    </a:cubicBezTo>
                    <a:cubicBezTo>
                      <a:pt x="353" y="100"/>
                      <a:pt x="353" y="100"/>
                      <a:pt x="353" y="100"/>
                    </a:cubicBezTo>
                    <a:cubicBezTo>
                      <a:pt x="343" y="80"/>
                      <a:pt x="352" y="55"/>
                      <a:pt x="372" y="45"/>
                    </a:cubicBezTo>
                    <a:cubicBezTo>
                      <a:pt x="377" y="43"/>
                      <a:pt x="383" y="41"/>
                      <a:pt x="390" y="41"/>
                    </a:cubicBezTo>
                    <a:cubicBezTo>
                      <a:pt x="405" y="41"/>
                      <a:pt x="420" y="50"/>
                      <a:pt x="426" y="64"/>
                    </a:cubicBezTo>
                    <a:cubicBezTo>
                      <a:pt x="444" y="100"/>
                      <a:pt x="444" y="100"/>
                      <a:pt x="444" y="100"/>
                    </a:cubicBezTo>
                    <a:cubicBezTo>
                      <a:pt x="452" y="68"/>
                      <a:pt x="444" y="34"/>
                      <a:pt x="420" y="21"/>
                    </a:cubicBezTo>
                    <a:cubicBezTo>
                      <a:pt x="415" y="19"/>
                      <a:pt x="410" y="17"/>
                      <a:pt x="405" y="16"/>
                    </a:cubicBezTo>
                    <a:cubicBezTo>
                      <a:pt x="405" y="16"/>
                      <a:pt x="405" y="16"/>
                      <a:pt x="405" y="16"/>
                    </a:cubicBezTo>
                    <a:cubicBezTo>
                      <a:pt x="403" y="15"/>
                      <a:pt x="356" y="0"/>
                      <a:pt x="293" y="0"/>
                    </a:cubicBezTo>
                    <a:cubicBezTo>
                      <a:pt x="237" y="0"/>
                      <a:pt x="166" y="13"/>
                      <a:pt x="105" y="62"/>
                    </a:cubicBezTo>
                    <a:cubicBezTo>
                      <a:pt x="91" y="73"/>
                      <a:pt x="89" y="94"/>
                      <a:pt x="100" y="107"/>
                    </a:cubicBezTo>
                    <a:cubicBezTo>
                      <a:pt x="107" y="115"/>
                      <a:pt x="116" y="119"/>
                      <a:pt x="125" y="119"/>
                    </a:cubicBezTo>
                    <a:cubicBezTo>
                      <a:pt x="132" y="119"/>
                      <a:pt x="139" y="117"/>
                      <a:pt x="145" y="112"/>
                    </a:cubicBezTo>
                    <a:cubicBezTo>
                      <a:pt x="190" y="75"/>
                      <a:pt x="246" y="64"/>
                      <a:pt x="293" y="64"/>
                    </a:cubicBezTo>
                    <a:cubicBezTo>
                      <a:pt x="297" y="64"/>
                      <a:pt x="300" y="64"/>
                      <a:pt x="303" y="64"/>
                    </a:cubicBezTo>
                    <a:cubicBezTo>
                      <a:pt x="303" y="64"/>
                      <a:pt x="303" y="64"/>
                      <a:pt x="303" y="64"/>
                    </a:cubicBezTo>
                    <a:cubicBezTo>
                      <a:pt x="258" y="137"/>
                      <a:pt x="240" y="187"/>
                      <a:pt x="230" y="275"/>
                    </a:cubicBezTo>
                    <a:cubicBezTo>
                      <a:pt x="229" y="307"/>
                      <a:pt x="238" y="327"/>
                      <a:pt x="251" y="341"/>
                    </a:cubicBezTo>
                    <a:cubicBezTo>
                      <a:pt x="248" y="359"/>
                      <a:pt x="242" y="384"/>
                      <a:pt x="227" y="411"/>
                    </a:cubicBezTo>
                    <a:cubicBezTo>
                      <a:pt x="213" y="435"/>
                      <a:pt x="194" y="460"/>
                      <a:pt x="165" y="483"/>
                    </a:cubicBezTo>
                    <a:cubicBezTo>
                      <a:pt x="136" y="507"/>
                      <a:pt x="96" y="528"/>
                      <a:pt x="41" y="545"/>
                    </a:cubicBezTo>
                    <a:cubicBezTo>
                      <a:pt x="15" y="552"/>
                      <a:pt x="0" y="580"/>
                      <a:pt x="8" y="607"/>
                    </a:cubicBezTo>
                    <a:cubicBezTo>
                      <a:pt x="15" y="633"/>
                      <a:pt x="43" y="648"/>
                      <a:pt x="70" y="641"/>
                    </a:cubicBezTo>
                    <a:cubicBezTo>
                      <a:pt x="136" y="621"/>
                      <a:pt x="187" y="593"/>
                      <a:pt x="227" y="561"/>
                    </a:cubicBezTo>
                    <a:cubicBezTo>
                      <a:pt x="288" y="513"/>
                      <a:pt x="320" y="457"/>
                      <a:pt x="336" y="411"/>
                    </a:cubicBezTo>
                    <a:cubicBezTo>
                      <a:pt x="339" y="402"/>
                      <a:pt x="342" y="394"/>
                      <a:pt x="344" y="386"/>
                    </a:cubicBezTo>
                    <a:cubicBezTo>
                      <a:pt x="426" y="421"/>
                      <a:pt x="426" y="421"/>
                      <a:pt x="426" y="421"/>
                    </a:cubicBezTo>
                    <a:cubicBezTo>
                      <a:pt x="464" y="604"/>
                      <a:pt x="464" y="604"/>
                      <a:pt x="464" y="604"/>
                    </a:cubicBezTo>
                    <a:cubicBezTo>
                      <a:pt x="469" y="627"/>
                      <a:pt x="490" y="644"/>
                      <a:pt x="513" y="644"/>
                    </a:cubicBezTo>
                    <a:cubicBezTo>
                      <a:pt x="516" y="644"/>
                      <a:pt x="520" y="643"/>
                      <a:pt x="523" y="643"/>
                    </a:cubicBezTo>
                    <a:cubicBezTo>
                      <a:pt x="550" y="637"/>
                      <a:pt x="568" y="611"/>
                      <a:pt x="562" y="5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3" name="Freeform 156">
                <a:extLst>
                  <a:ext uri="{FF2B5EF4-FFF2-40B4-BE49-F238E27FC236}">
                    <a16:creationId xmlns="" xmlns:a16="http://schemas.microsoft.com/office/drawing/2014/main" id="{64B99DD3-E452-4296-9353-224C1D08A91D}"/>
                  </a:ext>
                </a:extLst>
              </p:cNvPr>
              <p:cNvSpPr>
                <a:spLocks/>
              </p:cNvSpPr>
              <p:nvPr/>
            </p:nvSpPr>
            <p:spPr bwMode="auto">
              <a:xfrm>
                <a:off x="6840538" y="4921250"/>
                <a:ext cx="352425" cy="257175"/>
              </a:xfrm>
              <a:custGeom>
                <a:avLst/>
                <a:gdLst>
                  <a:gd name="T0" fmla="*/ 23 w 266"/>
                  <a:gd name="T1" fmla="*/ 8 h 194"/>
                  <a:gd name="T2" fmla="*/ 8 w 266"/>
                  <a:gd name="T3" fmla="*/ 51 h 194"/>
                  <a:gd name="T4" fmla="*/ 68 w 266"/>
                  <a:gd name="T5" fmla="*/ 176 h 194"/>
                  <a:gd name="T6" fmla="*/ 97 w 266"/>
                  <a:gd name="T7" fmla="*/ 194 h 194"/>
                  <a:gd name="T8" fmla="*/ 104 w 266"/>
                  <a:gd name="T9" fmla="*/ 193 h 194"/>
                  <a:gd name="T10" fmla="*/ 238 w 266"/>
                  <a:gd name="T11" fmla="*/ 164 h 194"/>
                  <a:gd name="T12" fmla="*/ 262 w 266"/>
                  <a:gd name="T13" fmla="*/ 126 h 194"/>
                  <a:gd name="T14" fmla="*/ 224 w 266"/>
                  <a:gd name="T15" fmla="*/ 101 h 194"/>
                  <a:gd name="T16" fmla="*/ 115 w 266"/>
                  <a:gd name="T17" fmla="*/ 125 h 194"/>
                  <a:gd name="T18" fmla="*/ 65 w 266"/>
                  <a:gd name="T19" fmla="*/ 23 h 194"/>
                  <a:gd name="T20" fmla="*/ 23 w 266"/>
                  <a:gd name="T21" fmla="*/ 8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6" h="194">
                    <a:moveTo>
                      <a:pt x="23" y="8"/>
                    </a:moveTo>
                    <a:cubicBezTo>
                      <a:pt x="7" y="16"/>
                      <a:pt x="0" y="35"/>
                      <a:pt x="8" y="51"/>
                    </a:cubicBezTo>
                    <a:cubicBezTo>
                      <a:pt x="68" y="176"/>
                      <a:pt x="68" y="176"/>
                      <a:pt x="68" y="176"/>
                    </a:cubicBezTo>
                    <a:cubicBezTo>
                      <a:pt x="74" y="187"/>
                      <a:pt x="85" y="194"/>
                      <a:pt x="97" y="194"/>
                    </a:cubicBezTo>
                    <a:cubicBezTo>
                      <a:pt x="99" y="194"/>
                      <a:pt x="102" y="194"/>
                      <a:pt x="104" y="193"/>
                    </a:cubicBezTo>
                    <a:cubicBezTo>
                      <a:pt x="238" y="164"/>
                      <a:pt x="238" y="164"/>
                      <a:pt x="238" y="164"/>
                    </a:cubicBezTo>
                    <a:cubicBezTo>
                      <a:pt x="255" y="160"/>
                      <a:pt x="266" y="143"/>
                      <a:pt x="262" y="126"/>
                    </a:cubicBezTo>
                    <a:cubicBezTo>
                      <a:pt x="259" y="109"/>
                      <a:pt x="242" y="98"/>
                      <a:pt x="224" y="101"/>
                    </a:cubicBezTo>
                    <a:cubicBezTo>
                      <a:pt x="115" y="125"/>
                      <a:pt x="115" y="125"/>
                      <a:pt x="115" y="125"/>
                    </a:cubicBezTo>
                    <a:cubicBezTo>
                      <a:pt x="65" y="23"/>
                      <a:pt x="65" y="23"/>
                      <a:pt x="65" y="23"/>
                    </a:cubicBezTo>
                    <a:cubicBezTo>
                      <a:pt x="58" y="7"/>
                      <a:pt x="39" y="0"/>
                      <a:pt x="2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4" name="Rectangle 157">
                <a:extLst>
                  <a:ext uri="{FF2B5EF4-FFF2-40B4-BE49-F238E27FC236}">
                    <a16:creationId xmlns="" xmlns:a16="http://schemas.microsoft.com/office/drawing/2014/main" id="{0C6F7C99-023C-4ADF-9093-63E37CDABB78}"/>
                  </a:ext>
                </a:extLst>
              </p:cNvPr>
              <p:cNvSpPr>
                <a:spLocks noChangeArrowheads="1"/>
              </p:cNvSpPr>
              <p:nvPr/>
            </p:nvSpPr>
            <p:spPr bwMode="auto">
              <a:xfrm>
                <a:off x="6278563" y="4740275"/>
                <a:ext cx="477838"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5" name="Rectangle 158">
                <a:extLst>
                  <a:ext uri="{FF2B5EF4-FFF2-40B4-BE49-F238E27FC236}">
                    <a16:creationId xmlns="" xmlns:a16="http://schemas.microsoft.com/office/drawing/2014/main" id="{6D4216D5-C05E-4F01-ACCE-A22D0C6FB58E}"/>
                  </a:ext>
                </a:extLst>
              </p:cNvPr>
              <p:cNvSpPr>
                <a:spLocks noChangeArrowheads="1"/>
              </p:cNvSpPr>
              <p:nvPr/>
            </p:nvSpPr>
            <p:spPr bwMode="auto">
              <a:xfrm>
                <a:off x="6335713" y="4781550"/>
                <a:ext cx="223838"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6" name="Rectangle 159">
                <a:extLst>
                  <a:ext uri="{FF2B5EF4-FFF2-40B4-BE49-F238E27FC236}">
                    <a16:creationId xmlns="" xmlns:a16="http://schemas.microsoft.com/office/drawing/2014/main" id="{C80EFF60-CEB1-4B17-B5EB-9855B06ECF18}"/>
                  </a:ext>
                </a:extLst>
              </p:cNvPr>
              <p:cNvSpPr>
                <a:spLocks noChangeArrowheads="1"/>
              </p:cNvSpPr>
              <p:nvPr/>
            </p:nvSpPr>
            <p:spPr bwMode="auto">
              <a:xfrm>
                <a:off x="6462713" y="4699000"/>
                <a:ext cx="223838"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grpSp>
        <p:grpSp>
          <p:nvGrpSpPr>
            <p:cNvPr id="3" name="组合 2">
              <a:extLst>
                <a:ext uri="{FF2B5EF4-FFF2-40B4-BE49-F238E27FC236}">
                  <a16:creationId xmlns="" xmlns:a16="http://schemas.microsoft.com/office/drawing/2014/main" id="{70F867A3-331A-4552-9969-26D2B29425B0}"/>
                </a:ext>
              </a:extLst>
            </p:cNvPr>
            <p:cNvGrpSpPr/>
            <p:nvPr/>
          </p:nvGrpSpPr>
          <p:grpSpPr>
            <a:xfrm>
              <a:off x="2232402" y="2201818"/>
              <a:ext cx="600750" cy="838960"/>
              <a:chOff x="2198706" y="2154853"/>
              <a:chExt cx="684610" cy="956073"/>
            </a:xfrm>
            <a:solidFill>
              <a:srgbClr val="329730"/>
            </a:solidFill>
          </p:grpSpPr>
          <p:sp>
            <p:nvSpPr>
              <p:cNvPr id="63" name="Freeform 5">
                <a:extLst>
                  <a:ext uri="{FF2B5EF4-FFF2-40B4-BE49-F238E27FC236}">
                    <a16:creationId xmlns="" xmlns:a16="http://schemas.microsoft.com/office/drawing/2014/main" id="{B86C8D10-0E66-4971-A677-6E9C20337E96}"/>
                  </a:ext>
                </a:extLst>
              </p:cNvPr>
              <p:cNvSpPr>
                <a:spLocks/>
              </p:cNvSpPr>
              <p:nvPr/>
            </p:nvSpPr>
            <p:spPr bwMode="auto">
              <a:xfrm>
                <a:off x="2198706" y="2262010"/>
                <a:ext cx="585788" cy="848916"/>
              </a:xfrm>
              <a:custGeom>
                <a:avLst/>
                <a:gdLst>
                  <a:gd name="T0" fmla="*/ 42 w 511"/>
                  <a:gd name="T1" fmla="*/ 535 h 740"/>
                  <a:gd name="T2" fmla="*/ 8 w 511"/>
                  <a:gd name="T3" fmla="*/ 597 h 740"/>
                  <a:gd name="T4" fmla="*/ 70 w 511"/>
                  <a:gd name="T5" fmla="*/ 631 h 740"/>
                  <a:gd name="T6" fmla="*/ 258 w 511"/>
                  <a:gd name="T7" fmla="*/ 578 h 740"/>
                  <a:gd name="T8" fmla="*/ 293 w 511"/>
                  <a:gd name="T9" fmla="*/ 521 h 740"/>
                  <a:gd name="T10" fmla="*/ 280 w 511"/>
                  <a:gd name="T11" fmla="*/ 447 h 740"/>
                  <a:gd name="T12" fmla="*/ 340 w 511"/>
                  <a:gd name="T13" fmla="*/ 506 h 740"/>
                  <a:gd name="T14" fmla="*/ 407 w 511"/>
                  <a:gd name="T15" fmla="*/ 706 h 740"/>
                  <a:gd name="T16" fmla="*/ 455 w 511"/>
                  <a:gd name="T17" fmla="*/ 740 h 740"/>
                  <a:gd name="T18" fmla="*/ 470 w 511"/>
                  <a:gd name="T19" fmla="*/ 737 h 740"/>
                  <a:gd name="T20" fmla="*/ 502 w 511"/>
                  <a:gd name="T21" fmla="*/ 674 h 740"/>
                  <a:gd name="T22" fmla="*/ 431 w 511"/>
                  <a:gd name="T23" fmla="*/ 463 h 740"/>
                  <a:gd name="T24" fmla="*/ 419 w 511"/>
                  <a:gd name="T25" fmla="*/ 443 h 740"/>
                  <a:gd name="T26" fmla="*/ 260 w 511"/>
                  <a:gd name="T27" fmla="*/ 287 h 740"/>
                  <a:gd name="T28" fmla="*/ 271 w 511"/>
                  <a:gd name="T29" fmla="*/ 241 h 740"/>
                  <a:gd name="T30" fmla="*/ 216 w 511"/>
                  <a:gd name="T31" fmla="*/ 84 h 740"/>
                  <a:gd name="T32" fmla="*/ 257 w 511"/>
                  <a:gd name="T33" fmla="*/ 45 h 740"/>
                  <a:gd name="T34" fmla="*/ 259 w 511"/>
                  <a:gd name="T35" fmla="*/ 45 h 740"/>
                  <a:gd name="T36" fmla="*/ 298 w 511"/>
                  <a:gd name="T37" fmla="*/ 87 h 740"/>
                  <a:gd name="T38" fmla="*/ 308 w 511"/>
                  <a:gd name="T39" fmla="*/ 145 h 740"/>
                  <a:gd name="T40" fmla="*/ 318 w 511"/>
                  <a:gd name="T41" fmla="*/ 121 h 740"/>
                  <a:gd name="T42" fmla="*/ 300 w 511"/>
                  <a:gd name="T43" fmla="*/ 20 h 740"/>
                  <a:gd name="T44" fmla="*/ 289 w 511"/>
                  <a:gd name="T45" fmla="*/ 15 h 740"/>
                  <a:gd name="T46" fmla="*/ 288 w 511"/>
                  <a:gd name="T47" fmla="*/ 15 h 740"/>
                  <a:gd name="T48" fmla="*/ 179 w 511"/>
                  <a:gd name="T49" fmla="*/ 13 h 740"/>
                  <a:gd name="T50" fmla="*/ 19 w 511"/>
                  <a:gd name="T51" fmla="*/ 179 h 740"/>
                  <a:gd name="T52" fmla="*/ 41 w 511"/>
                  <a:gd name="T53" fmla="*/ 219 h 740"/>
                  <a:gd name="T54" fmla="*/ 50 w 511"/>
                  <a:gd name="T55" fmla="*/ 220 h 740"/>
                  <a:gd name="T56" fmla="*/ 81 w 511"/>
                  <a:gd name="T57" fmla="*/ 197 h 740"/>
                  <a:gd name="T58" fmla="*/ 177 w 511"/>
                  <a:gd name="T59" fmla="*/ 81 h 740"/>
                  <a:gd name="T60" fmla="*/ 118 w 511"/>
                  <a:gd name="T61" fmla="*/ 279 h 740"/>
                  <a:gd name="T62" fmla="*/ 163 w 511"/>
                  <a:gd name="T63" fmla="*/ 357 h 740"/>
                  <a:gd name="T64" fmla="*/ 187 w 511"/>
                  <a:gd name="T65" fmla="*/ 494 h 740"/>
                  <a:gd name="T66" fmla="*/ 42 w 511"/>
                  <a:gd name="T67" fmla="*/ 535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1" h="740">
                    <a:moveTo>
                      <a:pt x="42" y="535"/>
                    </a:moveTo>
                    <a:cubicBezTo>
                      <a:pt x="16" y="542"/>
                      <a:pt x="0" y="570"/>
                      <a:pt x="8" y="597"/>
                    </a:cubicBezTo>
                    <a:cubicBezTo>
                      <a:pt x="15" y="623"/>
                      <a:pt x="43" y="639"/>
                      <a:pt x="70" y="631"/>
                    </a:cubicBezTo>
                    <a:cubicBezTo>
                      <a:pt x="258" y="578"/>
                      <a:pt x="258" y="578"/>
                      <a:pt x="258" y="578"/>
                    </a:cubicBezTo>
                    <a:cubicBezTo>
                      <a:pt x="282" y="571"/>
                      <a:pt x="298" y="546"/>
                      <a:pt x="293" y="521"/>
                    </a:cubicBezTo>
                    <a:cubicBezTo>
                      <a:pt x="280" y="447"/>
                      <a:pt x="280" y="447"/>
                      <a:pt x="280" y="447"/>
                    </a:cubicBezTo>
                    <a:cubicBezTo>
                      <a:pt x="340" y="506"/>
                      <a:pt x="340" y="506"/>
                      <a:pt x="340" y="506"/>
                    </a:cubicBezTo>
                    <a:cubicBezTo>
                      <a:pt x="407" y="706"/>
                      <a:pt x="407" y="706"/>
                      <a:pt x="407" y="706"/>
                    </a:cubicBezTo>
                    <a:cubicBezTo>
                      <a:pt x="414" y="726"/>
                      <a:pt x="434" y="740"/>
                      <a:pt x="455" y="740"/>
                    </a:cubicBezTo>
                    <a:cubicBezTo>
                      <a:pt x="460" y="740"/>
                      <a:pt x="465" y="739"/>
                      <a:pt x="470" y="737"/>
                    </a:cubicBezTo>
                    <a:cubicBezTo>
                      <a:pt x="497" y="728"/>
                      <a:pt x="511" y="700"/>
                      <a:pt x="502" y="674"/>
                    </a:cubicBezTo>
                    <a:cubicBezTo>
                      <a:pt x="431" y="463"/>
                      <a:pt x="431" y="463"/>
                      <a:pt x="431" y="463"/>
                    </a:cubicBezTo>
                    <a:cubicBezTo>
                      <a:pt x="429" y="456"/>
                      <a:pt x="425" y="449"/>
                      <a:pt x="419" y="443"/>
                    </a:cubicBezTo>
                    <a:cubicBezTo>
                      <a:pt x="260" y="287"/>
                      <a:pt x="260" y="287"/>
                      <a:pt x="260" y="287"/>
                    </a:cubicBezTo>
                    <a:cubicBezTo>
                      <a:pt x="263" y="272"/>
                      <a:pt x="267" y="256"/>
                      <a:pt x="271" y="241"/>
                    </a:cubicBezTo>
                    <a:cubicBezTo>
                      <a:pt x="213" y="178"/>
                      <a:pt x="216" y="88"/>
                      <a:pt x="216" y="84"/>
                    </a:cubicBezTo>
                    <a:cubicBezTo>
                      <a:pt x="217" y="62"/>
                      <a:pt x="235" y="45"/>
                      <a:pt x="257" y="45"/>
                    </a:cubicBezTo>
                    <a:cubicBezTo>
                      <a:pt x="258" y="45"/>
                      <a:pt x="258" y="45"/>
                      <a:pt x="259" y="45"/>
                    </a:cubicBezTo>
                    <a:cubicBezTo>
                      <a:pt x="281" y="46"/>
                      <a:pt x="299" y="65"/>
                      <a:pt x="298" y="87"/>
                    </a:cubicBezTo>
                    <a:cubicBezTo>
                      <a:pt x="298" y="88"/>
                      <a:pt x="297" y="116"/>
                      <a:pt x="308" y="145"/>
                    </a:cubicBezTo>
                    <a:cubicBezTo>
                      <a:pt x="311" y="137"/>
                      <a:pt x="315" y="129"/>
                      <a:pt x="318" y="121"/>
                    </a:cubicBezTo>
                    <a:cubicBezTo>
                      <a:pt x="337" y="84"/>
                      <a:pt x="332" y="35"/>
                      <a:pt x="300" y="20"/>
                    </a:cubicBezTo>
                    <a:cubicBezTo>
                      <a:pt x="297" y="18"/>
                      <a:pt x="293" y="16"/>
                      <a:pt x="289" y="15"/>
                    </a:cubicBezTo>
                    <a:cubicBezTo>
                      <a:pt x="289" y="15"/>
                      <a:pt x="288" y="15"/>
                      <a:pt x="288" y="15"/>
                    </a:cubicBezTo>
                    <a:cubicBezTo>
                      <a:pt x="286" y="14"/>
                      <a:pt x="236" y="0"/>
                      <a:pt x="179" y="13"/>
                    </a:cubicBezTo>
                    <a:cubicBezTo>
                      <a:pt x="125" y="26"/>
                      <a:pt x="53" y="65"/>
                      <a:pt x="19" y="179"/>
                    </a:cubicBezTo>
                    <a:cubicBezTo>
                      <a:pt x="14" y="196"/>
                      <a:pt x="24" y="214"/>
                      <a:pt x="41" y="219"/>
                    </a:cubicBezTo>
                    <a:cubicBezTo>
                      <a:pt x="44" y="220"/>
                      <a:pt x="47" y="220"/>
                      <a:pt x="50" y="220"/>
                    </a:cubicBezTo>
                    <a:cubicBezTo>
                      <a:pt x="64" y="220"/>
                      <a:pt x="76" y="211"/>
                      <a:pt x="81" y="197"/>
                    </a:cubicBezTo>
                    <a:cubicBezTo>
                      <a:pt x="99" y="136"/>
                      <a:pt x="131" y="97"/>
                      <a:pt x="177" y="81"/>
                    </a:cubicBezTo>
                    <a:cubicBezTo>
                      <a:pt x="140" y="147"/>
                      <a:pt x="125" y="196"/>
                      <a:pt x="118" y="279"/>
                    </a:cubicBezTo>
                    <a:cubicBezTo>
                      <a:pt x="118" y="325"/>
                      <a:pt x="138" y="346"/>
                      <a:pt x="163" y="357"/>
                    </a:cubicBezTo>
                    <a:cubicBezTo>
                      <a:pt x="187" y="494"/>
                      <a:pt x="187" y="494"/>
                      <a:pt x="187" y="494"/>
                    </a:cubicBezTo>
                    <a:lnTo>
                      <a:pt x="42" y="5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3C4E56"/>
                  </a:solidFill>
                  <a:cs typeface="+mn-ea"/>
                  <a:sym typeface="+mn-lt"/>
                </a:endParaRPr>
              </a:p>
            </p:txBody>
          </p:sp>
          <p:sp>
            <p:nvSpPr>
              <p:cNvPr id="64" name="Freeform 6">
                <a:extLst>
                  <a:ext uri="{FF2B5EF4-FFF2-40B4-BE49-F238E27FC236}">
                    <a16:creationId xmlns="" xmlns:a16="http://schemas.microsoft.com/office/drawing/2014/main" id="{51063C29-D9EA-457F-A5DF-6C29A3409D00}"/>
                  </a:ext>
                </a:extLst>
              </p:cNvPr>
              <p:cNvSpPr>
                <a:spLocks/>
              </p:cNvSpPr>
              <p:nvPr/>
            </p:nvSpPr>
            <p:spPr bwMode="auto">
              <a:xfrm>
                <a:off x="2453500" y="2322731"/>
                <a:ext cx="280988" cy="275035"/>
              </a:xfrm>
              <a:custGeom>
                <a:avLst/>
                <a:gdLst>
                  <a:gd name="T0" fmla="*/ 67 w 245"/>
                  <a:gd name="T1" fmla="*/ 34 h 239"/>
                  <a:gd name="T2" fmla="*/ 36 w 245"/>
                  <a:gd name="T3" fmla="*/ 1 h 239"/>
                  <a:gd name="T4" fmla="*/ 3 w 245"/>
                  <a:gd name="T5" fmla="*/ 31 h 239"/>
                  <a:gd name="T6" fmla="*/ 61 w 245"/>
                  <a:gd name="T7" fmla="*/ 187 h 239"/>
                  <a:gd name="T8" fmla="*/ 201 w 245"/>
                  <a:gd name="T9" fmla="*/ 239 h 239"/>
                  <a:gd name="T10" fmla="*/ 214 w 245"/>
                  <a:gd name="T11" fmla="*/ 239 h 239"/>
                  <a:gd name="T12" fmla="*/ 245 w 245"/>
                  <a:gd name="T13" fmla="*/ 205 h 239"/>
                  <a:gd name="T14" fmla="*/ 211 w 245"/>
                  <a:gd name="T15" fmla="*/ 175 h 239"/>
                  <a:gd name="T16" fmla="*/ 106 w 245"/>
                  <a:gd name="T17" fmla="*/ 142 h 239"/>
                  <a:gd name="T18" fmla="*/ 67 w 245"/>
                  <a:gd name="T19" fmla="*/ 34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239">
                    <a:moveTo>
                      <a:pt x="67" y="34"/>
                    </a:moveTo>
                    <a:cubicBezTo>
                      <a:pt x="68" y="17"/>
                      <a:pt x="54" y="2"/>
                      <a:pt x="36" y="1"/>
                    </a:cubicBezTo>
                    <a:cubicBezTo>
                      <a:pt x="19" y="0"/>
                      <a:pt x="4" y="14"/>
                      <a:pt x="3" y="31"/>
                    </a:cubicBezTo>
                    <a:cubicBezTo>
                      <a:pt x="3" y="35"/>
                      <a:pt x="0" y="126"/>
                      <a:pt x="61" y="187"/>
                    </a:cubicBezTo>
                    <a:cubicBezTo>
                      <a:pt x="95" y="221"/>
                      <a:pt x="142" y="239"/>
                      <a:pt x="201" y="239"/>
                    </a:cubicBezTo>
                    <a:cubicBezTo>
                      <a:pt x="205" y="239"/>
                      <a:pt x="209" y="239"/>
                      <a:pt x="214" y="239"/>
                    </a:cubicBezTo>
                    <a:cubicBezTo>
                      <a:pt x="232" y="238"/>
                      <a:pt x="245" y="223"/>
                      <a:pt x="245" y="205"/>
                    </a:cubicBezTo>
                    <a:cubicBezTo>
                      <a:pt x="244" y="188"/>
                      <a:pt x="229" y="174"/>
                      <a:pt x="211" y="175"/>
                    </a:cubicBezTo>
                    <a:cubicBezTo>
                      <a:pt x="165" y="177"/>
                      <a:pt x="130" y="166"/>
                      <a:pt x="106" y="142"/>
                    </a:cubicBezTo>
                    <a:cubicBezTo>
                      <a:pt x="65" y="101"/>
                      <a:pt x="67" y="35"/>
                      <a:pt x="67"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solidFill>
                    <a:srgbClr val="3C4E56"/>
                  </a:solidFill>
                  <a:cs typeface="+mn-ea"/>
                  <a:sym typeface="+mn-lt"/>
                </a:endParaRPr>
              </a:p>
            </p:txBody>
          </p:sp>
          <p:sp>
            <p:nvSpPr>
              <p:cNvPr id="65" name="Freeform 7">
                <a:extLst>
                  <a:ext uri="{FF2B5EF4-FFF2-40B4-BE49-F238E27FC236}">
                    <a16:creationId xmlns="" xmlns:a16="http://schemas.microsoft.com/office/drawing/2014/main" id="{9203A9EF-D4AA-4AFA-9E03-B72AF3CF586A}"/>
                  </a:ext>
                </a:extLst>
              </p:cNvPr>
              <p:cNvSpPr>
                <a:spLocks/>
              </p:cNvSpPr>
              <p:nvPr/>
            </p:nvSpPr>
            <p:spPr bwMode="auto">
              <a:xfrm>
                <a:off x="2579706" y="2154853"/>
                <a:ext cx="225029" cy="223838"/>
              </a:xfrm>
              <a:custGeom>
                <a:avLst/>
                <a:gdLst>
                  <a:gd name="T0" fmla="*/ 116 w 196"/>
                  <a:gd name="T1" fmla="*/ 10 h 196"/>
                  <a:gd name="T2" fmla="*/ 10 w 196"/>
                  <a:gd name="T3" fmla="*/ 80 h 196"/>
                  <a:gd name="T4" fmla="*/ 80 w 196"/>
                  <a:gd name="T5" fmla="*/ 186 h 196"/>
                  <a:gd name="T6" fmla="*/ 186 w 196"/>
                  <a:gd name="T7" fmla="*/ 116 h 196"/>
                  <a:gd name="T8" fmla="*/ 116 w 196"/>
                  <a:gd name="T9" fmla="*/ 10 h 196"/>
                </a:gdLst>
                <a:ahLst/>
                <a:cxnLst>
                  <a:cxn ang="0">
                    <a:pos x="T0" y="T1"/>
                  </a:cxn>
                  <a:cxn ang="0">
                    <a:pos x="T2" y="T3"/>
                  </a:cxn>
                  <a:cxn ang="0">
                    <a:pos x="T4" y="T5"/>
                  </a:cxn>
                  <a:cxn ang="0">
                    <a:pos x="T6" y="T7"/>
                  </a:cxn>
                  <a:cxn ang="0">
                    <a:pos x="T8" y="T9"/>
                  </a:cxn>
                </a:cxnLst>
                <a:rect l="0" t="0" r="r" b="b"/>
                <a:pathLst>
                  <a:path w="196" h="196">
                    <a:moveTo>
                      <a:pt x="116" y="10"/>
                    </a:moveTo>
                    <a:cubicBezTo>
                      <a:pt x="67" y="0"/>
                      <a:pt x="20" y="32"/>
                      <a:pt x="10" y="80"/>
                    </a:cubicBezTo>
                    <a:cubicBezTo>
                      <a:pt x="0" y="129"/>
                      <a:pt x="31" y="176"/>
                      <a:pt x="80" y="186"/>
                    </a:cubicBezTo>
                    <a:cubicBezTo>
                      <a:pt x="128" y="196"/>
                      <a:pt x="176" y="165"/>
                      <a:pt x="186" y="116"/>
                    </a:cubicBezTo>
                    <a:cubicBezTo>
                      <a:pt x="196" y="68"/>
                      <a:pt x="165" y="20"/>
                      <a:pt x="11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3C4E56"/>
                  </a:solidFill>
                  <a:cs typeface="+mn-ea"/>
                  <a:sym typeface="+mn-lt"/>
                </a:endParaRPr>
              </a:p>
            </p:txBody>
          </p:sp>
          <p:sp>
            <p:nvSpPr>
              <p:cNvPr id="66" name="Freeform 11">
                <a:extLst>
                  <a:ext uri="{FF2B5EF4-FFF2-40B4-BE49-F238E27FC236}">
                    <a16:creationId xmlns="" xmlns:a16="http://schemas.microsoft.com/office/drawing/2014/main" id="{35A12836-135A-4A12-836D-911D2142ACDE}"/>
                  </a:ext>
                </a:extLst>
              </p:cNvPr>
              <p:cNvSpPr>
                <a:spLocks/>
              </p:cNvSpPr>
              <p:nvPr/>
            </p:nvSpPr>
            <p:spPr bwMode="auto">
              <a:xfrm>
                <a:off x="2714247" y="2371547"/>
                <a:ext cx="169069" cy="195263"/>
              </a:xfrm>
              <a:custGeom>
                <a:avLst/>
                <a:gdLst>
                  <a:gd name="T0" fmla="*/ 131 w 147"/>
                  <a:gd name="T1" fmla="*/ 44 h 171"/>
                  <a:gd name="T2" fmla="*/ 75 w 147"/>
                  <a:gd name="T3" fmla="*/ 43 h 171"/>
                  <a:gd name="T4" fmla="*/ 74 w 147"/>
                  <a:gd name="T5" fmla="*/ 44 h 171"/>
                  <a:gd name="T6" fmla="*/ 45 w 147"/>
                  <a:gd name="T7" fmla="*/ 0 h 171"/>
                  <a:gd name="T8" fmla="*/ 39 w 147"/>
                  <a:gd name="T9" fmla="*/ 3 h 171"/>
                  <a:gd name="T10" fmla="*/ 62 w 147"/>
                  <a:gd name="T11" fmla="*/ 40 h 171"/>
                  <a:gd name="T12" fmla="*/ 80 w 147"/>
                  <a:gd name="T13" fmla="*/ 71 h 171"/>
                  <a:gd name="T14" fmla="*/ 88 w 147"/>
                  <a:gd name="T15" fmla="*/ 65 h 171"/>
                  <a:gd name="T16" fmla="*/ 78 w 147"/>
                  <a:gd name="T17" fmla="*/ 50 h 171"/>
                  <a:gd name="T18" fmla="*/ 122 w 147"/>
                  <a:gd name="T19" fmla="*/ 53 h 171"/>
                  <a:gd name="T20" fmla="*/ 123 w 147"/>
                  <a:gd name="T21" fmla="*/ 98 h 171"/>
                  <a:gd name="T22" fmla="*/ 122 w 147"/>
                  <a:gd name="T23" fmla="*/ 97 h 171"/>
                  <a:gd name="T24" fmla="*/ 101 w 147"/>
                  <a:gd name="T25" fmla="*/ 85 h 171"/>
                  <a:gd name="T26" fmla="*/ 111 w 147"/>
                  <a:gd name="T27" fmla="*/ 93 h 171"/>
                  <a:gd name="T28" fmla="*/ 110 w 147"/>
                  <a:gd name="T29" fmla="*/ 141 h 171"/>
                  <a:gd name="T30" fmla="*/ 62 w 147"/>
                  <a:gd name="T31" fmla="*/ 140 h 171"/>
                  <a:gd name="T32" fmla="*/ 52 w 147"/>
                  <a:gd name="T33" fmla="*/ 117 h 171"/>
                  <a:gd name="T34" fmla="*/ 52 w 147"/>
                  <a:gd name="T35" fmla="*/ 131 h 171"/>
                  <a:gd name="T36" fmla="*/ 26 w 147"/>
                  <a:gd name="T37" fmla="*/ 120 h 171"/>
                  <a:gd name="T38" fmla="*/ 28 w 147"/>
                  <a:gd name="T39" fmla="*/ 73 h 171"/>
                  <a:gd name="T40" fmla="*/ 44 w 147"/>
                  <a:gd name="T41" fmla="*/ 65 h 171"/>
                  <a:gd name="T42" fmla="*/ 49 w 147"/>
                  <a:gd name="T43" fmla="*/ 83 h 171"/>
                  <a:gd name="T44" fmla="*/ 58 w 147"/>
                  <a:gd name="T45" fmla="*/ 81 h 171"/>
                  <a:gd name="T46" fmla="*/ 47 w 147"/>
                  <a:gd name="T47" fmla="*/ 48 h 171"/>
                  <a:gd name="T48" fmla="*/ 33 w 147"/>
                  <a:gd name="T49" fmla="*/ 6 h 171"/>
                  <a:gd name="T50" fmla="*/ 27 w 147"/>
                  <a:gd name="T51" fmla="*/ 8 h 171"/>
                  <a:gd name="T52" fmla="*/ 41 w 147"/>
                  <a:gd name="T53" fmla="*/ 55 h 171"/>
                  <a:gd name="T54" fmla="*/ 18 w 147"/>
                  <a:gd name="T55" fmla="*/ 66 h 171"/>
                  <a:gd name="T56" fmla="*/ 16 w 147"/>
                  <a:gd name="T57" fmla="*/ 126 h 171"/>
                  <a:gd name="T58" fmla="*/ 53 w 147"/>
                  <a:gd name="T59" fmla="*/ 138 h 171"/>
                  <a:gd name="T60" fmla="*/ 63 w 147"/>
                  <a:gd name="T61" fmla="*/ 154 h 171"/>
                  <a:gd name="T62" fmla="*/ 120 w 147"/>
                  <a:gd name="T63" fmla="*/ 155 h 171"/>
                  <a:gd name="T64" fmla="*/ 127 w 147"/>
                  <a:gd name="T65" fmla="*/ 103 h 171"/>
                  <a:gd name="T66" fmla="*/ 130 w 147"/>
                  <a:gd name="T67" fmla="*/ 101 h 171"/>
                  <a:gd name="T68" fmla="*/ 131 w 147"/>
                  <a:gd name="T69" fmla="*/ 4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7" h="171">
                    <a:moveTo>
                      <a:pt x="131" y="44"/>
                    </a:moveTo>
                    <a:cubicBezTo>
                      <a:pt x="116" y="28"/>
                      <a:pt x="91" y="27"/>
                      <a:pt x="75" y="43"/>
                    </a:cubicBezTo>
                    <a:cubicBezTo>
                      <a:pt x="74" y="43"/>
                      <a:pt x="74" y="43"/>
                      <a:pt x="74" y="44"/>
                    </a:cubicBezTo>
                    <a:cubicBezTo>
                      <a:pt x="45" y="0"/>
                      <a:pt x="45" y="0"/>
                      <a:pt x="45" y="0"/>
                    </a:cubicBezTo>
                    <a:cubicBezTo>
                      <a:pt x="39" y="3"/>
                      <a:pt x="39" y="3"/>
                      <a:pt x="39" y="3"/>
                    </a:cubicBezTo>
                    <a:cubicBezTo>
                      <a:pt x="62" y="40"/>
                      <a:pt x="62" y="40"/>
                      <a:pt x="62" y="40"/>
                    </a:cubicBezTo>
                    <a:cubicBezTo>
                      <a:pt x="80" y="71"/>
                      <a:pt x="80" y="71"/>
                      <a:pt x="80" y="71"/>
                    </a:cubicBezTo>
                    <a:cubicBezTo>
                      <a:pt x="88" y="65"/>
                      <a:pt x="88" y="65"/>
                      <a:pt x="88" y="65"/>
                    </a:cubicBezTo>
                    <a:cubicBezTo>
                      <a:pt x="78" y="50"/>
                      <a:pt x="78" y="50"/>
                      <a:pt x="78" y="50"/>
                    </a:cubicBezTo>
                    <a:cubicBezTo>
                      <a:pt x="91" y="39"/>
                      <a:pt x="111" y="40"/>
                      <a:pt x="122" y="53"/>
                    </a:cubicBezTo>
                    <a:cubicBezTo>
                      <a:pt x="135" y="66"/>
                      <a:pt x="135" y="85"/>
                      <a:pt x="123" y="98"/>
                    </a:cubicBezTo>
                    <a:cubicBezTo>
                      <a:pt x="122" y="98"/>
                      <a:pt x="122" y="98"/>
                      <a:pt x="122" y="97"/>
                    </a:cubicBezTo>
                    <a:cubicBezTo>
                      <a:pt x="116" y="91"/>
                      <a:pt x="109" y="87"/>
                      <a:pt x="101" y="85"/>
                    </a:cubicBezTo>
                    <a:cubicBezTo>
                      <a:pt x="105" y="87"/>
                      <a:pt x="108" y="90"/>
                      <a:pt x="111" y="93"/>
                    </a:cubicBezTo>
                    <a:cubicBezTo>
                      <a:pt x="124" y="107"/>
                      <a:pt x="124" y="128"/>
                      <a:pt x="110" y="141"/>
                    </a:cubicBezTo>
                    <a:cubicBezTo>
                      <a:pt x="96" y="154"/>
                      <a:pt x="75" y="154"/>
                      <a:pt x="62" y="140"/>
                    </a:cubicBezTo>
                    <a:cubicBezTo>
                      <a:pt x="55" y="134"/>
                      <a:pt x="52" y="125"/>
                      <a:pt x="52" y="117"/>
                    </a:cubicBezTo>
                    <a:cubicBezTo>
                      <a:pt x="51" y="122"/>
                      <a:pt x="51" y="126"/>
                      <a:pt x="52" y="131"/>
                    </a:cubicBezTo>
                    <a:cubicBezTo>
                      <a:pt x="42" y="131"/>
                      <a:pt x="33" y="128"/>
                      <a:pt x="26" y="120"/>
                    </a:cubicBezTo>
                    <a:cubicBezTo>
                      <a:pt x="14" y="107"/>
                      <a:pt x="14" y="86"/>
                      <a:pt x="28" y="73"/>
                    </a:cubicBezTo>
                    <a:cubicBezTo>
                      <a:pt x="32" y="69"/>
                      <a:pt x="38" y="66"/>
                      <a:pt x="44" y="65"/>
                    </a:cubicBezTo>
                    <a:cubicBezTo>
                      <a:pt x="49" y="83"/>
                      <a:pt x="49" y="83"/>
                      <a:pt x="49" y="83"/>
                    </a:cubicBezTo>
                    <a:cubicBezTo>
                      <a:pt x="58" y="81"/>
                      <a:pt x="58" y="81"/>
                      <a:pt x="58" y="81"/>
                    </a:cubicBezTo>
                    <a:cubicBezTo>
                      <a:pt x="47" y="48"/>
                      <a:pt x="47" y="48"/>
                      <a:pt x="47" y="48"/>
                    </a:cubicBezTo>
                    <a:cubicBezTo>
                      <a:pt x="33" y="6"/>
                      <a:pt x="33" y="6"/>
                      <a:pt x="33" y="6"/>
                    </a:cubicBezTo>
                    <a:cubicBezTo>
                      <a:pt x="27" y="8"/>
                      <a:pt x="27" y="8"/>
                      <a:pt x="27" y="8"/>
                    </a:cubicBezTo>
                    <a:cubicBezTo>
                      <a:pt x="41" y="55"/>
                      <a:pt x="41" y="55"/>
                      <a:pt x="41" y="55"/>
                    </a:cubicBezTo>
                    <a:cubicBezTo>
                      <a:pt x="32" y="56"/>
                      <a:pt x="24" y="60"/>
                      <a:pt x="18" y="66"/>
                    </a:cubicBezTo>
                    <a:cubicBezTo>
                      <a:pt x="1" y="82"/>
                      <a:pt x="0" y="109"/>
                      <a:pt x="16" y="126"/>
                    </a:cubicBezTo>
                    <a:cubicBezTo>
                      <a:pt x="26" y="136"/>
                      <a:pt x="40" y="140"/>
                      <a:pt x="53" y="138"/>
                    </a:cubicBezTo>
                    <a:cubicBezTo>
                      <a:pt x="55" y="144"/>
                      <a:pt x="58" y="149"/>
                      <a:pt x="63" y="154"/>
                    </a:cubicBezTo>
                    <a:cubicBezTo>
                      <a:pt x="78" y="170"/>
                      <a:pt x="104" y="171"/>
                      <a:pt x="120" y="155"/>
                    </a:cubicBezTo>
                    <a:cubicBezTo>
                      <a:pt x="135" y="141"/>
                      <a:pt x="137" y="120"/>
                      <a:pt x="127" y="103"/>
                    </a:cubicBezTo>
                    <a:cubicBezTo>
                      <a:pt x="128" y="102"/>
                      <a:pt x="129" y="102"/>
                      <a:pt x="130" y="101"/>
                    </a:cubicBezTo>
                    <a:cubicBezTo>
                      <a:pt x="146" y="85"/>
                      <a:pt x="147" y="60"/>
                      <a:pt x="131"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3C4E56"/>
                  </a:solidFill>
                  <a:cs typeface="+mn-ea"/>
                  <a:sym typeface="+mn-lt"/>
                </a:endParaRPr>
              </a:p>
            </p:txBody>
          </p:sp>
        </p:grpSp>
      </p:grpSp>
    </p:spTree>
    <p:extLst>
      <p:ext uri="{BB962C8B-B14F-4D97-AF65-F5344CB8AC3E}">
        <p14:creationId xmlns:p14="http://schemas.microsoft.com/office/powerpoint/2010/main" val="257848186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left)">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childTnLst>
                                    </p:cTn>
                                  </p:par>
                                </p:childTnLst>
                              </p:cTn>
                            </p:par>
                            <p:par>
                              <p:cTn id="22" fill="hold">
                                <p:stCondLst>
                                  <p:cond delay="0"/>
                                </p:stCondLst>
                                <p:childTnLst>
                                  <p:par>
                                    <p:cTn id="23" presetID="22" presetClass="entr" presetSubtype="8"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left)">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childTnLst>
                              </p:cTn>
                            </p:par>
                            <p:par>
                              <p:cTn id="30" fill="hold">
                                <p:stCondLst>
                                  <p:cond delay="0"/>
                                </p:stCondLst>
                                <p:childTnLst>
                                  <p:par>
                                    <p:cTn id="31" presetID="2" presetClass="entr" presetSubtype="8" fill="hold" nodeType="afterEffect" p14:presetBounceEnd="32000">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14:bounceEnd="32000">
                                          <p:cBhvr additive="base">
                                            <p:cTn id="33" dur="500" fill="hold"/>
                                            <p:tgtEl>
                                              <p:spTgt spid="40"/>
                                            </p:tgtEl>
                                            <p:attrNameLst>
                                              <p:attrName>ppt_x</p:attrName>
                                            </p:attrNameLst>
                                          </p:cBhvr>
                                          <p:tavLst>
                                            <p:tav tm="0">
                                              <p:val>
                                                <p:strVal val="0-#ppt_w/2"/>
                                              </p:val>
                                            </p:tav>
                                            <p:tav tm="100000">
                                              <p:val>
                                                <p:strVal val="#ppt_x"/>
                                              </p:val>
                                            </p:tav>
                                          </p:tavLst>
                                        </p:anim>
                                        <p:anim calcmode="lin" valueType="num" p14:bounceEnd="32000">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4" grpId="0" animBg="1"/>
          <p:bldP spid="35" grpId="0" animBg="1"/>
          <p:bldP spid="36" grpId="0" animBg="1"/>
          <p:bldP spid="2" grpId="0"/>
          <p:bldP spid="38"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left)">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childTnLst>
                                    </p:cTn>
                                  </p:par>
                                </p:childTnLst>
                              </p:cTn>
                            </p:par>
                            <p:par>
                              <p:cTn id="22" fill="hold">
                                <p:stCondLst>
                                  <p:cond delay="0"/>
                                </p:stCondLst>
                                <p:childTnLst>
                                  <p:par>
                                    <p:cTn id="23" presetID="22" presetClass="entr" presetSubtype="8"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left)">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childTnLst>
                              </p:cTn>
                            </p:par>
                            <p:par>
                              <p:cTn id="30" fill="hold">
                                <p:stCondLst>
                                  <p:cond delay="0"/>
                                </p:stCondLst>
                                <p:childTnLst>
                                  <p:par>
                                    <p:cTn id="31" presetID="2" presetClass="entr" presetSubtype="8" fill="hold"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4" grpId="0" animBg="1"/>
          <p:bldP spid="35" grpId="0" animBg="1"/>
          <p:bldP spid="36" grpId="0" animBg="1"/>
          <p:bldP spid="2" grpId="0"/>
          <p:bldP spid="38"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3970" y="181693"/>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71838D60-4C93-4C3C-9839-FFE40126D58C}"/>
              </a:ext>
            </a:extLst>
          </p:cNvPr>
          <p:cNvSpPr txBox="1"/>
          <p:nvPr/>
        </p:nvSpPr>
        <p:spPr>
          <a:xfrm>
            <a:off x="836344" y="281318"/>
            <a:ext cx="3570208"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成年人体力活动量的推荐</a:t>
            </a:r>
          </a:p>
        </p:txBody>
      </p:sp>
      <p:grpSp>
        <p:nvGrpSpPr>
          <p:cNvPr id="5" name="组合 4">
            <a:extLst>
              <a:ext uri="{FF2B5EF4-FFF2-40B4-BE49-F238E27FC236}">
                <a16:creationId xmlns="" xmlns:a16="http://schemas.microsoft.com/office/drawing/2014/main" id="{8879391F-7BF9-4B96-829F-55D12E3D94B7}"/>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6E89B040-D16A-474A-88B1-DBC7F58C4395}"/>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0EFD640A-E600-4351-9EAE-7F986A00DF95}"/>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11" name="矩形 10">
            <a:extLst>
              <a:ext uri="{FF2B5EF4-FFF2-40B4-BE49-F238E27FC236}">
                <a16:creationId xmlns="" xmlns:a16="http://schemas.microsoft.com/office/drawing/2014/main" id="{03BA20B9-2DC2-4169-B15D-D676168A2DB0}"/>
              </a:ext>
            </a:extLst>
          </p:cNvPr>
          <p:cNvSpPr/>
          <p:nvPr/>
        </p:nvSpPr>
        <p:spPr>
          <a:xfrm>
            <a:off x="1056251" y="2413616"/>
            <a:ext cx="3153284" cy="2089284"/>
          </a:xfrm>
          <a:prstGeom prst="rect">
            <a:avLst/>
          </a:prstGeom>
          <a:solidFill>
            <a:schemeClr val="bg1"/>
          </a:solidFill>
          <a:ln w="19050">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矩形 11">
            <a:extLst>
              <a:ext uri="{FF2B5EF4-FFF2-40B4-BE49-F238E27FC236}">
                <a16:creationId xmlns="" xmlns:a16="http://schemas.microsoft.com/office/drawing/2014/main" id="{09287ACF-152E-4288-8F9C-7C0DFBF8BA13}"/>
              </a:ext>
            </a:extLst>
          </p:cNvPr>
          <p:cNvSpPr/>
          <p:nvPr/>
        </p:nvSpPr>
        <p:spPr>
          <a:xfrm>
            <a:off x="5265940" y="2428120"/>
            <a:ext cx="3153284" cy="2089284"/>
          </a:xfrm>
          <a:prstGeom prst="rect">
            <a:avLst/>
          </a:prstGeom>
          <a:solidFill>
            <a:schemeClr val="bg1"/>
          </a:solidFill>
          <a:ln w="19050">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13" name="矩形 12">
            <a:extLst>
              <a:ext uri="{FF2B5EF4-FFF2-40B4-BE49-F238E27FC236}">
                <a16:creationId xmlns="" xmlns:a16="http://schemas.microsoft.com/office/drawing/2014/main" id="{7F581D0B-7596-4FDC-BC1C-8FDA1CEA9017}"/>
              </a:ext>
            </a:extLst>
          </p:cNvPr>
          <p:cNvSpPr/>
          <p:nvPr/>
        </p:nvSpPr>
        <p:spPr>
          <a:xfrm>
            <a:off x="1186759" y="2451187"/>
            <a:ext cx="2776656" cy="1823576"/>
          </a:xfrm>
          <a:prstGeom prst="rect">
            <a:avLst/>
          </a:prstGeom>
        </p:spPr>
        <p:txBody>
          <a:bodyPr wrap="square">
            <a:spAutoFit/>
          </a:bodyPr>
          <a:lstStyle/>
          <a:p>
            <a:pPr algn="ctr">
              <a:lnSpc>
                <a:spcPct val="250000"/>
              </a:lnSpc>
            </a:pPr>
            <a:r>
              <a:rPr lang="zh-CN" altLang="en-US" sz="900" dirty="0">
                <a:solidFill>
                  <a:srgbClr val="329730"/>
                </a:solidFill>
                <a:cs typeface="+mn-ea"/>
                <a:sym typeface="+mn-lt"/>
              </a:rPr>
              <a:t>每周至少</a:t>
            </a:r>
            <a:r>
              <a:rPr lang="en-US" altLang="zh-CN" sz="900" dirty="0">
                <a:solidFill>
                  <a:srgbClr val="329730"/>
                </a:solidFill>
                <a:cs typeface="+mn-ea"/>
                <a:sym typeface="+mn-lt"/>
              </a:rPr>
              <a:t>150</a:t>
            </a:r>
            <a:r>
              <a:rPr lang="zh-CN" altLang="en-US" sz="900" dirty="0">
                <a:solidFill>
                  <a:srgbClr val="329730"/>
                </a:solidFill>
                <a:cs typeface="+mn-ea"/>
                <a:sym typeface="+mn-lt"/>
              </a:rPr>
              <a:t>分钟中等强度（或</a:t>
            </a:r>
            <a:r>
              <a:rPr lang="en-US" altLang="zh-CN" sz="900" dirty="0">
                <a:solidFill>
                  <a:srgbClr val="329730"/>
                </a:solidFill>
                <a:cs typeface="+mn-ea"/>
                <a:sym typeface="+mn-lt"/>
              </a:rPr>
              <a:t>75</a:t>
            </a:r>
            <a:r>
              <a:rPr lang="zh-CN" altLang="en-US" sz="900" dirty="0">
                <a:solidFill>
                  <a:srgbClr val="329730"/>
                </a:solidFill>
                <a:cs typeface="+mn-ea"/>
                <a:sym typeface="+mn-lt"/>
              </a:rPr>
              <a:t>分钟高强度）有氧身体活动。再加，每周至少应有</a:t>
            </a:r>
            <a:r>
              <a:rPr lang="en-US" altLang="zh-CN" sz="900" dirty="0">
                <a:solidFill>
                  <a:srgbClr val="329730"/>
                </a:solidFill>
                <a:cs typeface="+mn-ea"/>
                <a:sym typeface="+mn-lt"/>
              </a:rPr>
              <a:t>2</a:t>
            </a:r>
            <a:r>
              <a:rPr lang="zh-CN" altLang="en-US" sz="900" dirty="0">
                <a:solidFill>
                  <a:srgbClr val="329730"/>
                </a:solidFill>
                <a:cs typeface="+mn-ea"/>
                <a:sym typeface="+mn-lt"/>
              </a:rPr>
              <a:t>天进行大肌群参与的强壮肌肉活动。 </a:t>
            </a:r>
            <a:r>
              <a:rPr lang="en-US" altLang="zh-CN" sz="900" dirty="0">
                <a:solidFill>
                  <a:srgbClr val="329730"/>
                </a:solidFill>
                <a:cs typeface="+mn-ea"/>
                <a:sym typeface="+mn-lt"/>
              </a:rPr>
              <a:t>——</a:t>
            </a:r>
            <a:r>
              <a:rPr lang="zh-CN" altLang="en-US" sz="900" dirty="0">
                <a:solidFill>
                  <a:srgbClr val="329730"/>
                </a:solidFill>
                <a:cs typeface="+mn-ea"/>
                <a:sym typeface="+mn-lt"/>
              </a:rPr>
              <a:t>世界卫生组织</a:t>
            </a:r>
            <a:r>
              <a:rPr lang="en-US" altLang="zh-CN" sz="900" dirty="0">
                <a:solidFill>
                  <a:srgbClr val="329730"/>
                </a:solidFill>
                <a:cs typeface="+mn-ea"/>
                <a:sym typeface="+mn-lt"/>
              </a:rPr>
              <a:t>《</a:t>
            </a:r>
            <a:r>
              <a:rPr lang="zh-CN" altLang="en-US" sz="900" dirty="0">
                <a:solidFill>
                  <a:srgbClr val="329730"/>
                </a:solidFill>
                <a:cs typeface="+mn-ea"/>
                <a:sym typeface="+mn-lt"/>
              </a:rPr>
              <a:t>关于身体活动有益健康的全球建议</a:t>
            </a:r>
            <a:r>
              <a:rPr lang="en-US" altLang="zh-CN" sz="900" dirty="0">
                <a:solidFill>
                  <a:srgbClr val="329730"/>
                </a:solidFill>
                <a:cs typeface="+mn-ea"/>
                <a:sym typeface="+mn-lt"/>
              </a:rPr>
              <a:t>》</a:t>
            </a:r>
            <a:r>
              <a:rPr lang="zh-CN" altLang="en-US" sz="900" dirty="0">
                <a:solidFill>
                  <a:srgbClr val="329730"/>
                </a:solidFill>
                <a:cs typeface="+mn-ea"/>
                <a:sym typeface="+mn-lt"/>
              </a:rPr>
              <a:t>以及美国农业部</a:t>
            </a:r>
            <a:r>
              <a:rPr lang="en-US" altLang="zh-CN" sz="900" dirty="0">
                <a:solidFill>
                  <a:srgbClr val="329730"/>
                </a:solidFill>
                <a:cs typeface="+mn-ea"/>
                <a:sym typeface="+mn-lt"/>
              </a:rPr>
              <a:t>《</a:t>
            </a:r>
            <a:r>
              <a:rPr lang="zh-CN" altLang="en-US" sz="900" dirty="0">
                <a:solidFill>
                  <a:srgbClr val="329730"/>
                </a:solidFill>
                <a:cs typeface="+mn-ea"/>
                <a:sym typeface="+mn-lt"/>
              </a:rPr>
              <a:t>美国居民膳食指南</a:t>
            </a:r>
            <a:r>
              <a:rPr lang="en-US" altLang="zh-CN" sz="900" dirty="0">
                <a:solidFill>
                  <a:srgbClr val="329730"/>
                </a:solidFill>
                <a:cs typeface="+mn-ea"/>
                <a:sym typeface="+mn-lt"/>
              </a:rPr>
              <a:t>2007》</a:t>
            </a:r>
          </a:p>
        </p:txBody>
      </p:sp>
      <p:sp>
        <p:nvSpPr>
          <p:cNvPr id="14" name="矩形 13">
            <a:extLst>
              <a:ext uri="{FF2B5EF4-FFF2-40B4-BE49-F238E27FC236}">
                <a16:creationId xmlns="" xmlns:a16="http://schemas.microsoft.com/office/drawing/2014/main" id="{7389AE0B-4F76-45D9-A8DC-F3575038018C}"/>
              </a:ext>
            </a:extLst>
          </p:cNvPr>
          <p:cNvSpPr/>
          <p:nvPr/>
        </p:nvSpPr>
        <p:spPr>
          <a:xfrm>
            <a:off x="5454254" y="2780090"/>
            <a:ext cx="2776656" cy="725711"/>
          </a:xfrm>
          <a:prstGeom prst="rect">
            <a:avLst/>
          </a:prstGeom>
        </p:spPr>
        <p:txBody>
          <a:bodyPr wrap="square">
            <a:spAutoFit/>
          </a:bodyPr>
          <a:lstStyle/>
          <a:p>
            <a:pPr algn="ctr">
              <a:lnSpc>
                <a:spcPct val="250000"/>
              </a:lnSpc>
            </a:pPr>
            <a:r>
              <a:rPr lang="zh-CN" altLang="en-US" sz="900" dirty="0">
                <a:solidFill>
                  <a:srgbClr val="329730"/>
                </a:solidFill>
                <a:cs typeface="+mn-ea"/>
                <a:sym typeface="+mn-lt"/>
              </a:rPr>
              <a:t>每日</a:t>
            </a:r>
            <a:r>
              <a:rPr lang="en-US" altLang="zh-CN" sz="900" dirty="0">
                <a:solidFill>
                  <a:srgbClr val="329730"/>
                </a:solidFill>
                <a:cs typeface="+mn-ea"/>
                <a:sym typeface="+mn-lt"/>
              </a:rPr>
              <a:t>6000</a:t>
            </a:r>
            <a:r>
              <a:rPr lang="zh-CN" altLang="en-US" sz="900" dirty="0">
                <a:solidFill>
                  <a:srgbClr val="329730"/>
                </a:solidFill>
                <a:cs typeface="+mn-ea"/>
                <a:sym typeface="+mn-lt"/>
              </a:rPr>
              <a:t>步以上（或与之相当的其他活动）</a:t>
            </a:r>
            <a:r>
              <a:rPr lang="en-US" altLang="zh-CN" sz="900" dirty="0">
                <a:solidFill>
                  <a:srgbClr val="329730"/>
                </a:solidFill>
                <a:cs typeface="+mn-ea"/>
                <a:sym typeface="+mn-lt"/>
              </a:rPr>
              <a:t>——</a:t>
            </a:r>
            <a:r>
              <a:rPr lang="zh-CN" altLang="en-US" sz="900" dirty="0">
                <a:solidFill>
                  <a:srgbClr val="329730"/>
                </a:solidFill>
                <a:cs typeface="+mn-ea"/>
                <a:sym typeface="+mn-lt"/>
              </a:rPr>
              <a:t>中国卫生部</a:t>
            </a:r>
            <a:r>
              <a:rPr lang="en-US" altLang="zh-CN" sz="900" dirty="0">
                <a:solidFill>
                  <a:srgbClr val="329730"/>
                </a:solidFill>
                <a:cs typeface="+mn-ea"/>
                <a:sym typeface="+mn-lt"/>
              </a:rPr>
              <a:t>《</a:t>
            </a:r>
            <a:r>
              <a:rPr lang="zh-CN" altLang="en-US" sz="900" dirty="0">
                <a:solidFill>
                  <a:srgbClr val="329730"/>
                </a:solidFill>
                <a:cs typeface="+mn-ea"/>
                <a:sym typeface="+mn-lt"/>
              </a:rPr>
              <a:t>中国居民膳食指南</a:t>
            </a:r>
            <a:r>
              <a:rPr lang="en-US" altLang="zh-CN" sz="900" dirty="0">
                <a:solidFill>
                  <a:srgbClr val="329730"/>
                </a:solidFill>
                <a:cs typeface="+mn-ea"/>
                <a:sym typeface="+mn-lt"/>
              </a:rPr>
              <a:t>2007》</a:t>
            </a:r>
          </a:p>
        </p:txBody>
      </p:sp>
      <p:grpSp>
        <p:nvGrpSpPr>
          <p:cNvPr id="40" name="组合 39">
            <a:extLst>
              <a:ext uri="{FF2B5EF4-FFF2-40B4-BE49-F238E27FC236}">
                <a16:creationId xmlns="" xmlns:a16="http://schemas.microsoft.com/office/drawing/2014/main" id="{CE3CFA65-F06D-4C41-9FB1-C90348AF7C03}"/>
              </a:ext>
            </a:extLst>
          </p:cNvPr>
          <p:cNvGrpSpPr/>
          <p:nvPr/>
        </p:nvGrpSpPr>
        <p:grpSpPr>
          <a:xfrm>
            <a:off x="3545002" y="1761781"/>
            <a:ext cx="2599612" cy="2419614"/>
            <a:chOff x="756047" y="1595437"/>
            <a:chExt cx="2837260" cy="2640807"/>
          </a:xfrm>
        </p:grpSpPr>
        <p:sp>
          <p:nvSpPr>
            <p:cNvPr id="41" name="Freeform 5">
              <a:extLst>
                <a:ext uri="{FF2B5EF4-FFF2-40B4-BE49-F238E27FC236}">
                  <a16:creationId xmlns="" xmlns:a16="http://schemas.microsoft.com/office/drawing/2014/main" id="{917DCB3E-3EE9-4F0E-86A6-1D5D7FACC18C}"/>
                </a:ext>
              </a:extLst>
            </p:cNvPr>
            <p:cNvSpPr>
              <a:spLocks noEditPoints="1"/>
            </p:cNvSpPr>
            <p:nvPr/>
          </p:nvSpPr>
          <p:spPr bwMode="auto">
            <a:xfrm>
              <a:off x="1972866" y="3071813"/>
              <a:ext cx="384572" cy="1164431"/>
            </a:xfrm>
            <a:custGeom>
              <a:avLst/>
              <a:gdLst>
                <a:gd name="T0" fmla="*/ 360154 w 168"/>
                <a:gd name="T1" fmla="*/ 125306 h 508"/>
                <a:gd name="T2" fmla="*/ 329633 w 168"/>
                <a:gd name="T3" fmla="*/ 223106 h 508"/>
                <a:gd name="T4" fmla="*/ 256381 w 168"/>
                <a:gd name="T5" fmla="*/ 262838 h 508"/>
                <a:gd name="T6" fmla="*/ 180077 w 168"/>
                <a:gd name="T7" fmla="*/ 223106 h 508"/>
                <a:gd name="T8" fmla="*/ 149556 w 168"/>
                <a:gd name="T9" fmla="*/ 125306 h 508"/>
                <a:gd name="T10" fmla="*/ 180077 w 168"/>
                <a:gd name="T11" fmla="*/ 36675 h 508"/>
                <a:gd name="T12" fmla="*/ 256381 w 168"/>
                <a:gd name="T13" fmla="*/ 0 h 508"/>
                <a:gd name="T14" fmla="*/ 329633 w 168"/>
                <a:gd name="T15" fmla="*/ 36675 h 508"/>
                <a:gd name="T16" fmla="*/ 360154 w 168"/>
                <a:gd name="T17" fmla="*/ 125306 h 508"/>
                <a:gd name="T18" fmla="*/ 512762 w 168"/>
                <a:gd name="T19" fmla="*/ 886313 h 508"/>
                <a:gd name="T20" fmla="*/ 463928 w 168"/>
                <a:gd name="T21" fmla="*/ 950494 h 508"/>
                <a:gd name="T22" fmla="*/ 415093 w 168"/>
                <a:gd name="T23" fmla="*/ 886313 h 508"/>
                <a:gd name="T24" fmla="*/ 415093 w 168"/>
                <a:gd name="T25" fmla="*/ 458438 h 508"/>
                <a:gd name="T26" fmla="*/ 390676 w 168"/>
                <a:gd name="T27" fmla="*/ 458438 h 508"/>
                <a:gd name="T28" fmla="*/ 390676 w 168"/>
                <a:gd name="T29" fmla="*/ 1488394 h 508"/>
                <a:gd name="T30" fmla="*/ 332685 w 168"/>
                <a:gd name="T31" fmla="*/ 1552575 h 508"/>
                <a:gd name="T32" fmla="*/ 271642 w 168"/>
                <a:gd name="T33" fmla="*/ 1488394 h 508"/>
                <a:gd name="T34" fmla="*/ 271642 w 168"/>
                <a:gd name="T35" fmla="*/ 880200 h 508"/>
                <a:gd name="T36" fmla="*/ 241120 w 168"/>
                <a:gd name="T37" fmla="*/ 880200 h 508"/>
                <a:gd name="T38" fmla="*/ 241120 w 168"/>
                <a:gd name="T39" fmla="*/ 1488394 h 508"/>
                <a:gd name="T40" fmla="*/ 180077 w 168"/>
                <a:gd name="T41" fmla="*/ 1552575 h 508"/>
                <a:gd name="T42" fmla="*/ 122086 w 168"/>
                <a:gd name="T43" fmla="*/ 1488394 h 508"/>
                <a:gd name="T44" fmla="*/ 122086 w 168"/>
                <a:gd name="T45" fmla="*/ 458438 h 508"/>
                <a:gd name="T46" fmla="*/ 97669 w 168"/>
                <a:gd name="T47" fmla="*/ 458438 h 508"/>
                <a:gd name="T48" fmla="*/ 97669 w 168"/>
                <a:gd name="T49" fmla="*/ 886313 h 508"/>
                <a:gd name="T50" fmla="*/ 48834 w 168"/>
                <a:gd name="T51" fmla="*/ 950494 h 508"/>
                <a:gd name="T52" fmla="*/ 0 w 168"/>
                <a:gd name="T53" fmla="*/ 886313 h 508"/>
                <a:gd name="T54" fmla="*/ 0 w 168"/>
                <a:gd name="T55" fmla="*/ 397313 h 508"/>
                <a:gd name="T56" fmla="*/ 134295 w 168"/>
                <a:gd name="T57" fmla="*/ 278119 h 508"/>
                <a:gd name="T58" fmla="*/ 381519 w 168"/>
                <a:gd name="T59" fmla="*/ 278119 h 508"/>
                <a:gd name="T60" fmla="*/ 512762 w 168"/>
                <a:gd name="T61" fmla="*/ 397313 h 508"/>
                <a:gd name="T62" fmla="*/ 512762 w 168"/>
                <a:gd name="T63" fmla="*/ 886313 h 5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68" h="508">
                  <a:moveTo>
                    <a:pt x="118" y="41"/>
                  </a:moveTo>
                  <a:cubicBezTo>
                    <a:pt x="118" y="53"/>
                    <a:pt x="115" y="63"/>
                    <a:pt x="108" y="73"/>
                  </a:cubicBezTo>
                  <a:cubicBezTo>
                    <a:pt x="101" y="82"/>
                    <a:pt x="93" y="86"/>
                    <a:pt x="84" y="86"/>
                  </a:cubicBezTo>
                  <a:cubicBezTo>
                    <a:pt x="74" y="86"/>
                    <a:pt x="66" y="82"/>
                    <a:pt x="59" y="73"/>
                  </a:cubicBezTo>
                  <a:cubicBezTo>
                    <a:pt x="52" y="63"/>
                    <a:pt x="49" y="53"/>
                    <a:pt x="49" y="41"/>
                  </a:cubicBezTo>
                  <a:cubicBezTo>
                    <a:pt x="49" y="30"/>
                    <a:pt x="52" y="20"/>
                    <a:pt x="59" y="12"/>
                  </a:cubicBezTo>
                  <a:cubicBezTo>
                    <a:pt x="66" y="4"/>
                    <a:pt x="74" y="0"/>
                    <a:pt x="84" y="0"/>
                  </a:cubicBezTo>
                  <a:cubicBezTo>
                    <a:pt x="93" y="0"/>
                    <a:pt x="101" y="4"/>
                    <a:pt x="108" y="12"/>
                  </a:cubicBezTo>
                  <a:cubicBezTo>
                    <a:pt x="115" y="20"/>
                    <a:pt x="118" y="30"/>
                    <a:pt x="118" y="41"/>
                  </a:cubicBezTo>
                  <a:close/>
                  <a:moveTo>
                    <a:pt x="168" y="290"/>
                  </a:moveTo>
                  <a:cubicBezTo>
                    <a:pt x="168" y="304"/>
                    <a:pt x="163" y="311"/>
                    <a:pt x="152" y="311"/>
                  </a:cubicBezTo>
                  <a:cubicBezTo>
                    <a:pt x="141" y="311"/>
                    <a:pt x="136" y="304"/>
                    <a:pt x="136" y="290"/>
                  </a:cubicBezTo>
                  <a:cubicBezTo>
                    <a:pt x="136" y="150"/>
                    <a:pt x="136" y="150"/>
                    <a:pt x="136" y="150"/>
                  </a:cubicBezTo>
                  <a:cubicBezTo>
                    <a:pt x="128" y="150"/>
                    <a:pt x="128" y="150"/>
                    <a:pt x="128" y="150"/>
                  </a:cubicBezTo>
                  <a:cubicBezTo>
                    <a:pt x="128" y="487"/>
                    <a:pt x="128" y="487"/>
                    <a:pt x="128" y="487"/>
                  </a:cubicBezTo>
                  <a:cubicBezTo>
                    <a:pt x="128" y="501"/>
                    <a:pt x="122" y="508"/>
                    <a:pt x="109" y="508"/>
                  </a:cubicBezTo>
                  <a:cubicBezTo>
                    <a:pt x="96" y="508"/>
                    <a:pt x="89" y="501"/>
                    <a:pt x="89" y="487"/>
                  </a:cubicBezTo>
                  <a:cubicBezTo>
                    <a:pt x="89" y="288"/>
                    <a:pt x="89" y="288"/>
                    <a:pt x="89" y="288"/>
                  </a:cubicBezTo>
                  <a:cubicBezTo>
                    <a:pt x="79" y="288"/>
                    <a:pt x="79" y="288"/>
                    <a:pt x="79" y="288"/>
                  </a:cubicBezTo>
                  <a:cubicBezTo>
                    <a:pt x="79" y="487"/>
                    <a:pt x="79" y="487"/>
                    <a:pt x="79" y="487"/>
                  </a:cubicBezTo>
                  <a:cubicBezTo>
                    <a:pt x="79" y="501"/>
                    <a:pt x="72" y="508"/>
                    <a:pt x="59" y="508"/>
                  </a:cubicBezTo>
                  <a:cubicBezTo>
                    <a:pt x="46" y="508"/>
                    <a:pt x="40" y="501"/>
                    <a:pt x="40" y="487"/>
                  </a:cubicBezTo>
                  <a:cubicBezTo>
                    <a:pt x="40" y="150"/>
                    <a:pt x="40" y="150"/>
                    <a:pt x="40" y="150"/>
                  </a:cubicBezTo>
                  <a:cubicBezTo>
                    <a:pt x="32" y="150"/>
                    <a:pt x="32" y="150"/>
                    <a:pt x="32" y="150"/>
                  </a:cubicBezTo>
                  <a:cubicBezTo>
                    <a:pt x="32" y="290"/>
                    <a:pt x="32" y="290"/>
                    <a:pt x="32" y="290"/>
                  </a:cubicBezTo>
                  <a:cubicBezTo>
                    <a:pt x="32" y="304"/>
                    <a:pt x="27" y="311"/>
                    <a:pt x="16" y="311"/>
                  </a:cubicBezTo>
                  <a:cubicBezTo>
                    <a:pt x="5" y="311"/>
                    <a:pt x="0" y="304"/>
                    <a:pt x="0" y="290"/>
                  </a:cubicBezTo>
                  <a:cubicBezTo>
                    <a:pt x="0" y="130"/>
                    <a:pt x="0" y="130"/>
                    <a:pt x="0" y="130"/>
                  </a:cubicBezTo>
                  <a:cubicBezTo>
                    <a:pt x="0" y="104"/>
                    <a:pt x="15" y="91"/>
                    <a:pt x="44" y="91"/>
                  </a:cubicBezTo>
                  <a:cubicBezTo>
                    <a:pt x="125" y="91"/>
                    <a:pt x="125" y="91"/>
                    <a:pt x="125" y="91"/>
                  </a:cubicBezTo>
                  <a:cubicBezTo>
                    <a:pt x="153" y="91"/>
                    <a:pt x="168" y="104"/>
                    <a:pt x="168" y="130"/>
                  </a:cubicBezTo>
                  <a:lnTo>
                    <a:pt x="168" y="290"/>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2" name="Freeform 6">
              <a:extLst>
                <a:ext uri="{FF2B5EF4-FFF2-40B4-BE49-F238E27FC236}">
                  <a16:creationId xmlns="" xmlns:a16="http://schemas.microsoft.com/office/drawing/2014/main" id="{9DF652F3-A4D1-4536-8834-B1029A63ED61}"/>
                </a:ext>
              </a:extLst>
            </p:cNvPr>
            <p:cNvSpPr>
              <a:spLocks noEditPoints="1"/>
            </p:cNvSpPr>
            <p:nvPr/>
          </p:nvSpPr>
          <p:spPr bwMode="auto">
            <a:xfrm>
              <a:off x="2389585" y="2628901"/>
              <a:ext cx="292894" cy="888206"/>
            </a:xfrm>
            <a:custGeom>
              <a:avLst/>
              <a:gdLst>
                <a:gd name="T0" fmla="*/ 274588 w 128"/>
                <a:gd name="T1" fmla="*/ 97672 h 388"/>
                <a:gd name="T2" fmla="*/ 250180 w 128"/>
                <a:gd name="T3" fmla="*/ 170926 h 388"/>
                <a:gd name="T4" fmla="*/ 192212 w 128"/>
                <a:gd name="T5" fmla="*/ 201449 h 388"/>
                <a:gd name="T6" fmla="*/ 137294 w 128"/>
                <a:gd name="T7" fmla="*/ 170926 h 388"/>
                <a:gd name="T8" fmla="*/ 112886 w 128"/>
                <a:gd name="T9" fmla="*/ 97672 h 388"/>
                <a:gd name="T10" fmla="*/ 137294 w 128"/>
                <a:gd name="T11" fmla="*/ 27470 h 388"/>
                <a:gd name="T12" fmla="*/ 192212 w 128"/>
                <a:gd name="T13" fmla="*/ 0 h 388"/>
                <a:gd name="T14" fmla="*/ 250180 w 128"/>
                <a:gd name="T15" fmla="*/ 27470 h 388"/>
                <a:gd name="T16" fmla="*/ 274588 w 128"/>
                <a:gd name="T17" fmla="*/ 97672 h 388"/>
                <a:gd name="T18" fmla="*/ 390525 w 128"/>
                <a:gd name="T19" fmla="*/ 677601 h 388"/>
                <a:gd name="T20" fmla="*/ 353913 w 128"/>
                <a:gd name="T21" fmla="*/ 726437 h 388"/>
                <a:gd name="T22" fmla="*/ 314251 w 128"/>
                <a:gd name="T23" fmla="*/ 677601 h 388"/>
                <a:gd name="T24" fmla="*/ 314251 w 128"/>
                <a:gd name="T25" fmla="*/ 351009 h 388"/>
                <a:gd name="T26" fmla="*/ 295945 w 128"/>
                <a:gd name="T27" fmla="*/ 351009 h 388"/>
                <a:gd name="T28" fmla="*/ 295945 w 128"/>
                <a:gd name="T29" fmla="*/ 1135439 h 388"/>
                <a:gd name="T30" fmla="*/ 250180 w 128"/>
                <a:gd name="T31" fmla="*/ 1184275 h 388"/>
                <a:gd name="T32" fmla="*/ 207466 w 128"/>
                <a:gd name="T33" fmla="*/ 1135439 h 388"/>
                <a:gd name="T34" fmla="*/ 207466 w 128"/>
                <a:gd name="T35" fmla="*/ 671496 h 388"/>
                <a:gd name="T36" fmla="*/ 183059 w 128"/>
                <a:gd name="T37" fmla="*/ 671496 h 388"/>
                <a:gd name="T38" fmla="*/ 183059 w 128"/>
                <a:gd name="T39" fmla="*/ 1135439 h 388"/>
                <a:gd name="T40" fmla="*/ 137294 w 128"/>
                <a:gd name="T41" fmla="*/ 1184275 h 388"/>
                <a:gd name="T42" fmla="*/ 91529 w 128"/>
                <a:gd name="T43" fmla="*/ 1135439 h 388"/>
                <a:gd name="T44" fmla="*/ 91529 w 128"/>
                <a:gd name="T45" fmla="*/ 351009 h 388"/>
                <a:gd name="T46" fmla="*/ 73223 w 128"/>
                <a:gd name="T47" fmla="*/ 351009 h 388"/>
                <a:gd name="T48" fmla="*/ 73223 w 128"/>
                <a:gd name="T49" fmla="*/ 677601 h 388"/>
                <a:gd name="T50" fmla="*/ 36612 w 128"/>
                <a:gd name="T51" fmla="*/ 726437 h 388"/>
                <a:gd name="T52" fmla="*/ 0 w 128"/>
                <a:gd name="T53" fmla="*/ 677601 h 388"/>
                <a:gd name="T54" fmla="*/ 0 w 128"/>
                <a:gd name="T55" fmla="*/ 302173 h 388"/>
                <a:gd name="T56" fmla="*/ 100682 w 128"/>
                <a:gd name="T57" fmla="*/ 213658 h 388"/>
                <a:gd name="T58" fmla="*/ 289843 w 128"/>
                <a:gd name="T59" fmla="*/ 213658 h 388"/>
                <a:gd name="T60" fmla="*/ 390525 w 128"/>
                <a:gd name="T61" fmla="*/ 302173 h 388"/>
                <a:gd name="T62" fmla="*/ 390525 w 128"/>
                <a:gd name="T63" fmla="*/ 677601 h 3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28" h="388">
                  <a:moveTo>
                    <a:pt x="90" y="32"/>
                  </a:moveTo>
                  <a:cubicBezTo>
                    <a:pt x="90" y="41"/>
                    <a:pt x="87" y="49"/>
                    <a:pt x="82" y="56"/>
                  </a:cubicBezTo>
                  <a:cubicBezTo>
                    <a:pt x="77" y="63"/>
                    <a:pt x="71" y="66"/>
                    <a:pt x="63" y="66"/>
                  </a:cubicBezTo>
                  <a:cubicBezTo>
                    <a:pt x="56" y="66"/>
                    <a:pt x="50" y="63"/>
                    <a:pt x="45" y="56"/>
                  </a:cubicBezTo>
                  <a:cubicBezTo>
                    <a:pt x="40" y="49"/>
                    <a:pt x="37" y="41"/>
                    <a:pt x="37" y="32"/>
                  </a:cubicBezTo>
                  <a:cubicBezTo>
                    <a:pt x="37" y="23"/>
                    <a:pt x="40" y="16"/>
                    <a:pt x="45" y="9"/>
                  </a:cubicBezTo>
                  <a:cubicBezTo>
                    <a:pt x="50" y="3"/>
                    <a:pt x="56" y="0"/>
                    <a:pt x="63" y="0"/>
                  </a:cubicBezTo>
                  <a:cubicBezTo>
                    <a:pt x="71" y="0"/>
                    <a:pt x="77" y="3"/>
                    <a:pt x="82" y="9"/>
                  </a:cubicBezTo>
                  <a:cubicBezTo>
                    <a:pt x="87" y="16"/>
                    <a:pt x="90" y="23"/>
                    <a:pt x="90" y="32"/>
                  </a:cubicBezTo>
                  <a:close/>
                  <a:moveTo>
                    <a:pt x="128" y="222"/>
                  </a:moveTo>
                  <a:cubicBezTo>
                    <a:pt x="128" y="232"/>
                    <a:pt x="124" y="238"/>
                    <a:pt x="116" y="238"/>
                  </a:cubicBezTo>
                  <a:cubicBezTo>
                    <a:pt x="107" y="238"/>
                    <a:pt x="103" y="232"/>
                    <a:pt x="103" y="222"/>
                  </a:cubicBezTo>
                  <a:cubicBezTo>
                    <a:pt x="103" y="115"/>
                    <a:pt x="103" y="115"/>
                    <a:pt x="103" y="115"/>
                  </a:cubicBezTo>
                  <a:cubicBezTo>
                    <a:pt x="97" y="115"/>
                    <a:pt x="97" y="115"/>
                    <a:pt x="97" y="115"/>
                  </a:cubicBezTo>
                  <a:cubicBezTo>
                    <a:pt x="97" y="372"/>
                    <a:pt x="97" y="372"/>
                    <a:pt x="97" y="372"/>
                  </a:cubicBezTo>
                  <a:cubicBezTo>
                    <a:pt x="97" y="383"/>
                    <a:pt x="92" y="388"/>
                    <a:pt x="82" y="388"/>
                  </a:cubicBezTo>
                  <a:cubicBezTo>
                    <a:pt x="72" y="388"/>
                    <a:pt x="68" y="383"/>
                    <a:pt x="68" y="372"/>
                  </a:cubicBezTo>
                  <a:cubicBezTo>
                    <a:pt x="68" y="220"/>
                    <a:pt x="68" y="220"/>
                    <a:pt x="68" y="220"/>
                  </a:cubicBezTo>
                  <a:cubicBezTo>
                    <a:pt x="60" y="220"/>
                    <a:pt x="60" y="220"/>
                    <a:pt x="60" y="220"/>
                  </a:cubicBezTo>
                  <a:cubicBezTo>
                    <a:pt x="60" y="372"/>
                    <a:pt x="60" y="372"/>
                    <a:pt x="60" y="372"/>
                  </a:cubicBezTo>
                  <a:cubicBezTo>
                    <a:pt x="60" y="383"/>
                    <a:pt x="55" y="388"/>
                    <a:pt x="45" y="388"/>
                  </a:cubicBezTo>
                  <a:cubicBezTo>
                    <a:pt x="35" y="388"/>
                    <a:pt x="30" y="383"/>
                    <a:pt x="30" y="372"/>
                  </a:cubicBezTo>
                  <a:cubicBezTo>
                    <a:pt x="30" y="115"/>
                    <a:pt x="30" y="115"/>
                    <a:pt x="30" y="115"/>
                  </a:cubicBezTo>
                  <a:cubicBezTo>
                    <a:pt x="24" y="115"/>
                    <a:pt x="24" y="115"/>
                    <a:pt x="24" y="115"/>
                  </a:cubicBezTo>
                  <a:cubicBezTo>
                    <a:pt x="24" y="222"/>
                    <a:pt x="24" y="222"/>
                    <a:pt x="24" y="222"/>
                  </a:cubicBezTo>
                  <a:cubicBezTo>
                    <a:pt x="24" y="232"/>
                    <a:pt x="20" y="238"/>
                    <a:pt x="12" y="238"/>
                  </a:cubicBezTo>
                  <a:cubicBezTo>
                    <a:pt x="4" y="238"/>
                    <a:pt x="0" y="232"/>
                    <a:pt x="0" y="222"/>
                  </a:cubicBezTo>
                  <a:cubicBezTo>
                    <a:pt x="0" y="99"/>
                    <a:pt x="0" y="99"/>
                    <a:pt x="0" y="99"/>
                  </a:cubicBezTo>
                  <a:cubicBezTo>
                    <a:pt x="0" y="79"/>
                    <a:pt x="11" y="70"/>
                    <a:pt x="33" y="70"/>
                  </a:cubicBezTo>
                  <a:cubicBezTo>
                    <a:pt x="95" y="70"/>
                    <a:pt x="95" y="70"/>
                    <a:pt x="95" y="70"/>
                  </a:cubicBezTo>
                  <a:cubicBezTo>
                    <a:pt x="117" y="70"/>
                    <a:pt x="128" y="79"/>
                    <a:pt x="128" y="99"/>
                  </a:cubicBezTo>
                  <a:lnTo>
                    <a:pt x="128" y="222"/>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3" name="Freeform 7">
              <a:extLst>
                <a:ext uri="{FF2B5EF4-FFF2-40B4-BE49-F238E27FC236}">
                  <a16:creationId xmlns="" xmlns:a16="http://schemas.microsoft.com/office/drawing/2014/main" id="{2829134A-AAD8-441A-A2A8-F464A2D78055}"/>
                </a:ext>
              </a:extLst>
            </p:cNvPr>
            <p:cNvSpPr>
              <a:spLocks noEditPoints="1"/>
            </p:cNvSpPr>
            <p:nvPr/>
          </p:nvSpPr>
          <p:spPr bwMode="auto">
            <a:xfrm>
              <a:off x="1632348" y="2628901"/>
              <a:ext cx="292894" cy="888206"/>
            </a:xfrm>
            <a:custGeom>
              <a:avLst/>
              <a:gdLst>
                <a:gd name="T0" fmla="*/ 274588 w 128"/>
                <a:gd name="T1" fmla="*/ 97672 h 388"/>
                <a:gd name="T2" fmla="*/ 250180 w 128"/>
                <a:gd name="T3" fmla="*/ 170926 h 388"/>
                <a:gd name="T4" fmla="*/ 195263 w 128"/>
                <a:gd name="T5" fmla="*/ 201449 h 388"/>
                <a:gd name="T6" fmla="*/ 137294 w 128"/>
                <a:gd name="T7" fmla="*/ 170926 h 388"/>
                <a:gd name="T8" fmla="*/ 112886 w 128"/>
                <a:gd name="T9" fmla="*/ 97672 h 388"/>
                <a:gd name="T10" fmla="*/ 137294 w 128"/>
                <a:gd name="T11" fmla="*/ 27470 h 388"/>
                <a:gd name="T12" fmla="*/ 195263 w 128"/>
                <a:gd name="T13" fmla="*/ 0 h 388"/>
                <a:gd name="T14" fmla="*/ 250180 w 128"/>
                <a:gd name="T15" fmla="*/ 27470 h 388"/>
                <a:gd name="T16" fmla="*/ 274588 w 128"/>
                <a:gd name="T17" fmla="*/ 97672 h 388"/>
                <a:gd name="T18" fmla="*/ 390525 w 128"/>
                <a:gd name="T19" fmla="*/ 677601 h 388"/>
                <a:gd name="T20" fmla="*/ 353913 w 128"/>
                <a:gd name="T21" fmla="*/ 726437 h 388"/>
                <a:gd name="T22" fmla="*/ 317302 w 128"/>
                <a:gd name="T23" fmla="*/ 677601 h 388"/>
                <a:gd name="T24" fmla="*/ 317302 w 128"/>
                <a:gd name="T25" fmla="*/ 351009 h 388"/>
                <a:gd name="T26" fmla="*/ 298996 w 128"/>
                <a:gd name="T27" fmla="*/ 351009 h 388"/>
                <a:gd name="T28" fmla="*/ 298996 w 128"/>
                <a:gd name="T29" fmla="*/ 1135439 h 388"/>
                <a:gd name="T30" fmla="*/ 253231 w 128"/>
                <a:gd name="T31" fmla="*/ 1184275 h 388"/>
                <a:gd name="T32" fmla="*/ 207466 w 128"/>
                <a:gd name="T33" fmla="*/ 1135439 h 388"/>
                <a:gd name="T34" fmla="*/ 207466 w 128"/>
                <a:gd name="T35" fmla="*/ 671496 h 388"/>
                <a:gd name="T36" fmla="*/ 183059 w 128"/>
                <a:gd name="T37" fmla="*/ 671496 h 388"/>
                <a:gd name="T38" fmla="*/ 183059 w 128"/>
                <a:gd name="T39" fmla="*/ 1135439 h 388"/>
                <a:gd name="T40" fmla="*/ 137294 w 128"/>
                <a:gd name="T41" fmla="*/ 1184275 h 388"/>
                <a:gd name="T42" fmla="*/ 91529 w 128"/>
                <a:gd name="T43" fmla="*/ 1135439 h 388"/>
                <a:gd name="T44" fmla="*/ 91529 w 128"/>
                <a:gd name="T45" fmla="*/ 351009 h 388"/>
                <a:gd name="T46" fmla="*/ 73223 w 128"/>
                <a:gd name="T47" fmla="*/ 351009 h 388"/>
                <a:gd name="T48" fmla="*/ 73223 w 128"/>
                <a:gd name="T49" fmla="*/ 677601 h 388"/>
                <a:gd name="T50" fmla="*/ 36612 w 128"/>
                <a:gd name="T51" fmla="*/ 726437 h 388"/>
                <a:gd name="T52" fmla="*/ 0 w 128"/>
                <a:gd name="T53" fmla="*/ 677601 h 388"/>
                <a:gd name="T54" fmla="*/ 0 w 128"/>
                <a:gd name="T55" fmla="*/ 302173 h 388"/>
                <a:gd name="T56" fmla="*/ 100682 w 128"/>
                <a:gd name="T57" fmla="*/ 213658 h 388"/>
                <a:gd name="T58" fmla="*/ 289843 w 128"/>
                <a:gd name="T59" fmla="*/ 213658 h 388"/>
                <a:gd name="T60" fmla="*/ 390525 w 128"/>
                <a:gd name="T61" fmla="*/ 302173 h 388"/>
                <a:gd name="T62" fmla="*/ 390525 w 128"/>
                <a:gd name="T63" fmla="*/ 677601 h 3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28" h="388">
                  <a:moveTo>
                    <a:pt x="90" y="32"/>
                  </a:moveTo>
                  <a:cubicBezTo>
                    <a:pt x="90" y="41"/>
                    <a:pt x="88" y="49"/>
                    <a:pt x="82" y="56"/>
                  </a:cubicBezTo>
                  <a:cubicBezTo>
                    <a:pt x="77" y="63"/>
                    <a:pt x="71" y="66"/>
                    <a:pt x="64" y="66"/>
                  </a:cubicBezTo>
                  <a:cubicBezTo>
                    <a:pt x="57" y="66"/>
                    <a:pt x="50" y="63"/>
                    <a:pt x="45" y="56"/>
                  </a:cubicBezTo>
                  <a:cubicBezTo>
                    <a:pt x="40" y="49"/>
                    <a:pt x="37" y="41"/>
                    <a:pt x="37" y="32"/>
                  </a:cubicBezTo>
                  <a:cubicBezTo>
                    <a:pt x="37" y="23"/>
                    <a:pt x="40" y="16"/>
                    <a:pt x="45" y="9"/>
                  </a:cubicBezTo>
                  <a:cubicBezTo>
                    <a:pt x="50" y="3"/>
                    <a:pt x="56" y="0"/>
                    <a:pt x="64" y="0"/>
                  </a:cubicBezTo>
                  <a:cubicBezTo>
                    <a:pt x="71" y="0"/>
                    <a:pt x="77" y="3"/>
                    <a:pt x="82" y="9"/>
                  </a:cubicBezTo>
                  <a:cubicBezTo>
                    <a:pt x="88" y="16"/>
                    <a:pt x="90" y="23"/>
                    <a:pt x="90" y="32"/>
                  </a:cubicBezTo>
                  <a:close/>
                  <a:moveTo>
                    <a:pt x="128" y="222"/>
                  </a:moveTo>
                  <a:cubicBezTo>
                    <a:pt x="128" y="232"/>
                    <a:pt x="124" y="238"/>
                    <a:pt x="116" y="238"/>
                  </a:cubicBezTo>
                  <a:cubicBezTo>
                    <a:pt x="108" y="238"/>
                    <a:pt x="104" y="232"/>
                    <a:pt x="104" y="222"/>
                  </a:cubicBezTo>
                  <a:cubicBezTo>
                    <a:pt x="104" y="115"/>
                    <a:pt x="104" y="115"/>
                    <a:pt x="104" y="115"/>
                  </a:cubicBezTo>
                  <a:cubicBezTo>
                    <a:pt x="98" y="115"/>
                    <a:pt x="98" y="115"/>
                    <a:pt x="98" y="115"/>
                  </a:cubicBezTo>
                  <a:cubicBezTo>
                    <a:pt x="98" y="372"/>
                    <a:pt x="98" y="372"/>
                    <a:pt x="98" y="372"/>
                  </a:cubicBezTo>
                  <a:cubicBezTo>
                    <a:pt x="98" y="383"/>
                    <a:pt x="93" y="388"/>
                    <a:pt x="83" y="388"/>
                  </a:cubicBezTo>
                  <a:cubicBezTo>
                    <a:pt x="73" y="388"/>
                    <a:pt x="68" y="383"/>
                    <a:pt x="68" y="372"/>
                  </a:cubicBezTo>
                  <a:cubicBezTo>
                    <a:pt x="68" y="220"/>
                    <a:pt x="68" y="220"/>
                    <a:pt x="68" y="220"/>
                  </a:cubicBezTo>
                  <a:cubicBezTo>
                    <a:pt x="60" y="220"/>
                    <a:pt x="60" y="220"/>
                    <a:pt x="60" y="220"/>
                  </a:cubicBezTo>
                  <a:cubicBezTo>
                    <a:pt x="60" y="372"/>
                    <a:pt x="60" y="372"/>
                    <a:pt x="60" y="372"/>
                  </a:cubicBezTo>
                  <a:cubicBezTo>
                    <a:pt x="60" y="383"/>
                    <a:pt x="55" y="388"/>
                    <a:pt x="45" y="388"/>
                  </a:cubicBezTo>
                  <a:cubicBezTo>
                    <a:pt x="35" y="388"/>
                    <a:pt x="30" y="383"/>
                    <a:pt x="30" y="372"/>
                  </a:cubicBezTo>
                  <a:cubicBezTo>
                    <a:pt x="30" y="115"/>
                    <a:pt x="30" y="115"/>
                    <a:pt x="30" y="115"/>
                  </a:cubicBezTo>
                  <a:cubicBezTo>
                    <a:pt x="24" y="115"/>
                    <a:pt x="24" y="115"/>
                    <a:pt x="24" y="115"/>
                  </a:cubicBezTo>
                  <a:cubicBezTo>
                    <a:pt x="24" y="222"/>
                    <a:pt x="24" y="222"/>
                    <a:pt x="24" y="222"/>
                  </a:cubicBezTo>
                  <a:cubicBezTo>
                    <a:pt x="24" y="232"/>
                    <a:pt x="20" y="238"/>
                    <a:pt x="12" y="238"/>
                  </a:cubicBezTo>
                  <a:cubicBezTo>
                    <a:pt x="4" y="238"/>
                    <a:pt x="0" y="232"/>
                    <a:pt x="0" y="222"/>
                  </a:cubicBezTo>
                  <a:cubicBezTo>
                    <a:pt x="0" y="99"/>
                    <a:pt x="0" y="99"/>
                    <a:pt x="0" y="99"/>
                  </a:cubicBezTo>
                  <a:cubicBezTo>
                    <a:pt x="0" y="79"/>
                    <a:pt x="11" y="70"/>
                    <a:pt x="33" y="70"/>
                  </a:cubicBezTo>
                  <a:cubicBezTo>
                    <a:pt x="95" y="70"/>
                    <a:pt x="95" y="70"/>
                    <a:pt x="95" y="70"/>
                  </a:cubicBezTo>
                  <a:cubicBezTo>
                    <a:pt x="117" y="70"/>
                    <a:pt x="128" y="79"/>
                    <a:pt x="128" y="99"/>
                  </a:cubicBezTo>
                  <a:lnTo>
                    <a:pt x="128" y="222"/>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4" name="Freeform 8">
              <a:extLst>
                <a:ext uri="{FF2B5EF4-FFF2-40B4-BE49-F238E27FC236}">
                  <a16:creationId xmlns="" xmlns:a16="http://schemas.microsoft.com/office/drawing/2014/main" id="{F55869ED-83B7-467D-A812-AB056F1F9DA4}"/>
                </a:ext>
              </a:extLst>
            </p:cNvPr>
            <p:cNvSpPr>
              <a:spLocks noEditPoints="1"/>
            </p:cNvSpPr>
            <p:nvPr/>
          </p:nvSpPr>
          <p:spPr bwMode="auto">
            <a:xfrm>
              <a:off x="2062162" y="2345532"/>
              <a:ext cx="223838" cy="679847"/>
            </a:xfrm>
            <a:custGeom>
              <a:avLst/>
              <a:gdLst>
                <a:gd name="T0" fmla="*/ 210133 w 98"/>
                <a:gd name="T1" fmla="*/ 73250 h 297"/>
                <a:gd name="T2" fmla="*/ 191861 w 98"/>
                <a:gd name="T3" fmla="*/ 131239 h 297"/>
                <a:gd name="T4" fmla="*/ 149225 w 98"/>
                <a:gd name="T5" fmla="*/ 155655 h 297"/>
                <a:gd name="T6" fmla="*/ 106589 w 98"/>
                <a:gd name="T7" fmla="*/ 131239 h 297"/>
                <a:gd name="T8" fmla="*/ 88317 w 98"/>
                <a:gd name="T9" fmla="*/ 73250 h 297"/>
                <a:gd name="T10" fmla="*/ 103544 w 98"/>
                <a:gd name="T11" fmla="*/ 21364 h 297"/>
                <a:gd name="T12" fmla="*/ 149225 w 98"/>
                <a:gd name="T13" fmla="*/ 0 h 297"/>
                <a:gd name="T14" fmla="*/ 191861 w 98"/>
                <a:gd name="T15" fmla="*/ 21364 h 297"/>
                <a:gd name="T16" fmla="*/ 210133 w 98"/>
                <a:gd name="T17" fmla="*/ 73250 h 297"/>
                <a:gd name="T18" fmla="*/ 298450 w 98"/>
                <a:gd name="T19" fmla="*/ 515799 h 297"/>
                <a:gd name="T20" fmla="*/ 271041 w 98"/>
                <a:gd name="T21" fmla="*/ 555476 h 297"/>
                <a:gd name="T22" fmla="*/ 240587 w 98"/>
                <a:gd name="T23" fmla="*/ 515799 h 297"/>
                <a:gd name="T24" fmla="*/ 240587 w 98"/>
                <a:gd name="T25" fmla="*/ 268582 h 297"/>
                <a:gd name="T26" fmla="*/ 228406 w 98"/>
                <a:gd name="T27" fmla="*/ 268582 h 297"/>
                <a:gd name="T28" fmla="*/ 228406 w 98"/>
                <a:gd name="T29" fmla="*/ 866786 h 297"/>
                <a:gd name="T30" fmla="*/ 191861 w 98"/>
                <a:gd name="T31" fmla="*/ 906463 h 297"/>
                <a:gd name="T32" fmla="*/ 158361 w 98"/>
                <a:gd name="T33" fmla="*/ 866786 h 297"/>
                <a:gd name="T34" fmla="*/ 158361 w 98"/>
                <a:gd name="T35" fmla="*/ 512747 h 297"/>
                <a:gd name="T36" fmla="*/ 140089 w 98"/>
                <a:gd name="T37" fmla="*/ 512747 h 297"/>
                <a:gd name="T38" fmla="*/ 140089 w 98"/>
                <a:gd name="T39" fmla="*/ 866786 h 297"/>
                <a:gd name="T40" fmla="*/ 106589 w 98"/>
                <a:gd name="T41" fmla="*/ 906463 h 297"/>
                <a:gd name="T42" fmla="*/ 70044 w 98"/>
                <a:gd name="T43" fmla="*/ 866786 h 297"/>
                <a:gd name="T44" fmla="*/ 70044 w 98"/>
                <a:gd name="T45" fmla="*/ 268582 h 297"/>
                <a:gd name="T46" fmla="*/ 57863 w 98"/>
                <a:gd name="T47" fmla="*/ 268582 h 297"/>
                <a:gd name="T48" fmla="*/ 57863 w 98"/>
                <a:gd name="T49" fmla="*/ 515799 h 297"/>
                <a:gd name="T50" fmla="*/ 27409 w 98"/>
                <a:gd name="T51" fmla="*/ 555476 h 297"/>
                <a:gd name="T52" fmla="*/ 0 w 98"/>
                <a:gd name="T53" fmla="*/ 515799 h 297"/>
                <a:gd name="T54" fmla="*/ 0 w 98"/>
                <a:gd name="T55" fmla="*/ 231957 h 297"/>
                <a:gd name="T56" fmla="*/ 76135 w 98"/>
                <a:gd name="T57" fmla="*/ 161759 h 297"/>
                <a:gd name="T58" fmla="*/ 222315 w 98"/>
                <a:gd name="T59" fmla="*/ 161759 h 297"/>
                <a:gd name="T60" fmla="*/ 298450 w 98"/>
                <a:gd name="T61" fmla="*/ 231957 h 297"/>
                <a:gd name="T62" fmla="*/ 298450 w 98"/>
                <a:gd name="T63" fmla="*/ 515799 h 2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98" h="297">
                  <a:moveTo>
                    <a:pt x="69" y="24"/>
                  </a:moveTo>
                  <a:cubicBezTo>
                    <a:pt x="69" y="31"/>
                    <a:pt x="67" y="37"/>
                    <a:pt x="63" y="43"/>
                  </a:cubicBezTo>
                  <a:cubicBezTo>
                    <a:pt x="59" y="48"/>
                    <a:pt x="54" y="51"/>
                    <a:pt x="49" y="51"/>
                  </a:cubicBezTo>
                  <a:cubicBezTo>
                    <a:pt x="43" y="51"/>
                    <a:pt x="39" y="48"/>
                    <a:pt x="35" y="43"/>
                  </a:cubicBezTo>
                  <a:cubicBezTo>
                    <a:pt x="31" y="37"/>
                    <a:pt x="29" y="31"/>
                    <a:pt x="29" y="24"/>
                  </a:cubicBezTo>
                  <a:cubicBezTo>
                    <a:pt x="29" y="18"/>
                    <a:pt x="31" y="12"/>
                    <a:pt x="34" y="7"/>
                  </a:cubicBezTo>
                  <a:cubicBezTo>
                    <a:pt x="38" y="3"/>
                    <a:pt x="43" y="0"/>
                    <a:pt x="49" y="0"/>
                  </a:cubicBezTo>
                  <a:cubicBezTo>
                    <a:pt x="54" y="0"/>
                    <a:pt x="59" y="3"/>
                    <a:pt x="63" y="7"/>
                  </a:cubicBezTo>
                  <a:cubicBezTo>
                    <a:pt x="67" y="12"/>
                    <a:pt x="69" y="18"/>
                    <a:pt x="69" y="24"/>
                  </a:cubicBezTo>
                  <a:close/>
                  <a:moveTo>
                    <a:pt x="98" y="169"/>
                  </a:moveTo>
                  <a:cubicBezTo>
                    <a:pt x="98" y="178"/>
                    <a:pt x="95" y="182"/>
                    <a:pt x="89" y="182"/>
                  </a:cubicBezTo>
                  <a:cubicBezTo>
                    <a:pt x="82" y="182"/>
                    <a:pt x="79" y="178"/>
                    <a:pt x="79" y="169"/>
                  </a:cubicBezTo>
                  <a:cubicBezTo>
                    <a:pt x="79" y="88"/>
                    <a:pt x="79" y="88"/>
                    <a:pt x="79" y="88"/>
                  </a:cubicBezTo>
                  <a:cubicBezTo>
                    <a:pt x="75" y="88"/>
                    <a:pt x="75" y="88"/>
                    <a:pt x="75" y="88"/>
                  </a:cubicBezTo>
                  <a:cubicBezTo>
                    <a:pt x="75" y="284"/>
                    <a:pt x="75" y="284"/>
                    <a:pt x="75" y="284"/>
                  </a:cubicBezTo>
                  <a:cubicBezTo>
                    <a:pt x="75" y="292"/>
                    <a:pt x="71" y="297"/>
                    <a:pt x="63" y="297"/>
                  </a:cubicBezTo>
                  <a:cubicBezTo>
                    <a:pt x="56" y="297"/>
                    <a:pt x="52" y="292"/>
                    <a:pt x="52" y="284"/>
                  </a:cubicBezTo>
                  <a:cubicBezTo>
                    <a:pt x="52" y="168"/>
                    <a:pt x="52" y="168"/>
                    <a:pt x="52" y="168"/>
                  </a:cubicBezTo>
                  <a:cubicBezTo>
                    <a:pt x="46" y="168"/>
                    <a:pt x="46" y="168"/>
                    <a:pt x="46" y="168"/>
                  </a:cubicBezTo>
                  <a:cubicBezTo>
                    <a:pt x="46" y="284"/>
                    <a:pt x="46" y="284"/>
                    <a:pt x="46" y="284"/>
                  </a:cubicBezTo>
                  <a:cubicBezTo>
                    <a:pt x="46" y="292"/>
                    <a:pt x="42" y="297"/>
                    <a:pt x="35" y="297"/>
                  </a:cubicBezTo>
                  <a:cubicBezTo>
                    <a:pt x="27" y="297"/>
                    <a:pt x="23" y="292"/>
                    <a:pt x="23" y="284"/>
                  </a:cubicBezTo>
                  <a:cubicBezTo>
                    <a:pt x="23" y="88"/>
                    <a:pt x="23" y="88"/>
                    <a:pt x="23" y="88"/>
                  </a:cubicBezTo>
                  <a:cubicBezTo>
                    <a:pt x="19" y="88"/>
                    <a:pt x="19" y="88"/>
                    <a:pt x="19" y="88"/>
                  </a:cubicBezTo>
                  <a:cubicBezTo>
                    <a:pt x="19" y="169"/>
                    <a:pt x="19" y="169"/>
                    <a:pt x="19" y="169"/>
                  </a:cubicBezTo>
                  <a:cubicBezTo>
                    <a:pt x="19" y="178"/>
                    <a:pt x="16" y="182"/>
                    <a:pt x="9" y="182"/>
                  </a:cubicBezTo>
                  <a:cubicBezTo>
                    <a:pt x="3" y="182"/>
                    <a:pt x="0" y="178"/>
                    <a:pt x="0" y="169"/>
                  </a:cubicBezTo>
                  <a:cubicBezTo>
                    <a:pt x="0" y="76"/>
                    <a:pt x="0" y="76"/>
                    <a:pt x="0" y="76"/>
                  </a:cubicBezTo>
                  <a:cubicBezTo>
                    <a:pt x="0" y="61"/>
                    <a:pt x="9" y="53"/>
                    <a:pt x="25" y="53"/>
                  </a:cubicBezTo>
                  <a:cubicBezTo>
                    <a:pt x="73" y="53"/>
                    <a:pt x="73" y="53"/>
                    <a:pt x="73" y="53"/>
                  </a:cubicBezTo>
                  <a:cubicBezTo>
                    <a:pt x="90" y="53"/>
                    <a:pt x="98" y="61"/>
                    <a:pt x="98" y="76"/>
                  </a:cubicBezTo>
                  <a:lnTo>
                    <a:pt x="98" y="169"/>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5" name="Freeform 9">
              <a:extLst>
                <a:ext uri="{FF2B5EF4-FFF2-40B4-BE49-F238E27FC236}">
                  <a16:creationId xmlns="" xmlns:a16="http://schemas.microsoft.com/office/drawing/2014/main" id="{E5381096-E05C-4A7D-96EE-A6B4C3678B23}"/>
                </a:ext>
              </a:extLst>
            </p:cNvPr>
            <p:cNvSpPr>
              <a:spLocks noEditPoints="1"/>
            </p:cNvSpPr>
            <p:nvPr/>
          </p:nvSpPr>
          <p:spPr bwMode="auto">
            <a:xfrm>
              <a:off x="2730103" y="2345532"/>
              <a:ext cx="223838" cy="679847"/>
            </a:xfrm>
            <a:custGeom>
              <a:avLst/>
              <a:gdLst>
                <a:gd name="T0" fmla="*/ 210133 w 98"/>
                <a:gd name="T1" fmla="*/ 73250 h 297"/>
                <a:gd name="T2" fmla="*/ 191861 w 98"/>
                <a:gd name="T3" fmla="*/ 131239 h 297"/>
                <a:gd name="T4" fmla="*/ 149225 w 98"/>
                <a:gd name="T5" fmla="*/ 155655 h 297"/>
                <a:gd name="T6" fmla="*/ 106589 w 98"/>
                <a:gd name="T7" fmla="*/ 131239 h 297"/>
                <a:gd name="T8" fmla="*/ 88317 w 98"/>
                <a:gd name="T9" fmla="*/ 73250 h 297"/>
                <a:gd name="T10" fmla="*/ 106589 w 98"/>
                <a:gd name="T11" fmla="*/ 21364 h 297"/>
                <a:gd name="T12" fmla="*/ 149225 w 98"/>
                <a:gd name="T13" fmla="*/ 0 h 297"/>
                <a:gd name="T14" fmla="*/ 191861 w 98"/>
                <a:gd name="T15" fmla="*/ 21364 h 297"/>
                <a:gd name="T16" fmla="*/ 210133 w 98"/>
                <a:gd name="T17" fmla="*/ 73250 h 297"/>
                <a:gd name="T18" fmla="*/ 298450 w 98"/>
                <a:gd name="T19" fmla="*/ 515799 h 297"/>
                <a:gd name="T20" fmla="*/ 271041 w 98"/>
                <a:gd name="T21" fmla="*/ 555476 h 297"/>
                <a:gd name="T22" fmla="*/ 243633 w 98"/>
                <a:gd name="T23" fmla="*/ 515799 h 297"/>
                <a:gd name="T24" fmla="*/ 243633 w 98"/>
                <a:gd name="T25" fmla="*/ 268582 h 297"/>
                <a:gd name="T26" fmla="*/ 228406 w 98"/>
                <a:gd name="T27" fmla="*/ 268582 h 297"/>
                <a:gd name="T28" fmla="*/ 228406 w 98"/>
                <a:gd name="T29" fmla="*/ 866786 h 297"/>
                <a:gd name="T30" fmla="*/ 194906 w 98"/>
                <a:gd name="T31" fmla="*/ 906463 h 297"/>
                <a:gd name="T32" fmla="*/ 158361 w 98"/>
                <a:gd name="T33" fmla="*/ 866786 h 297"/>
                <a:gd name="T34" fmla="*/ 158361 w 98"/>
                <a:gd name="T35" fmla="*/ 512747 h 297"/>
                <a:gd name="T36" fmla="*/ 140089 w 98"/>
                <a:gd name="T37" fmla="*/ 512747 h 297"/>
                <a:gd name="T38" fmla="*/ 140089 w 98"/>
                <a:gd name="T39" fmla="*/ 866786 h 297"/>
                <a:gd name="T40" fmla="*/ 106589 w 98"/>
                <a:gd name="T41" fmla="*/ 906463 h 297"/>
                <a:gd name="T42" fmla="*/ 73090 w 98"/>
                <a:gd name="T43" fmla="*/ 866786 h 297"/>
                <a:gd name="T44" fmla="*/ 73090 w 98"/>
                <a:gd name="T45" fmla="*/ 268582 h 297"/>
                <a:gd name="T46" fmla="*/ 57863 w 98"/>
                <a:gd name="T47" fmla="*/ 268582 h 297"/>
                <a:gd name="T48" fmla="*/ 57863 w 98"/>
                <a:gd name="T49" fmla="*/ 515799 h 297"/>
                <a:gd name="T50" fmla="*/ 30454 w 98"/>
                <a:gd name="T51" fmla="*/ 555476 h 297"/>
                <a:gd name="T52" fmla="*/ 0 w 98"/>
                <a:gd name="T53" fmla="*/ 515799 h 297"/>
                <a:gd name="T54" fmla="*/ 0 w 98"/>
                <a:gd name="T55" fmla="*/ 231957 h 297"/>
                <a:gd name="T56" fmla="*/ 79181 w 98"/>
                <a:gd name="T57" fmla="*/ 161759 h 297"/>
                <a:gd name="T58" fmla="*/ 222315 w 98"/>
                <a:gd name="T59" fmla="*/ 161759 h 297"/>
                <a:gd name="T60" fmla="*/ 298450 w 98"/>
                <a:gd name="T61" fmla="*/ 231957 h 297"/>
                <a:gd name="T62" fmla="*/ 298450 w 98"/>
                <a:gd name="T63" fmla="*/ 515799 h 2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98" h="297">
                  <a:moveTo>
                    <a:pt x="69" y="24"/>
                  </a:moveTo>
                  <a:cubicBezTo>
                    <a:pt x="69" y="31"/>
                    <a:pt x="67" y="37"/>
                    <a:pt x="63" y="43"/>
                  </a:cubicBezTo>
                  <a:cubicBezTo>
                    <a:pt x="59" y="48"/>
                    <a:pt x="55" y="51"/>
                    <a:pt x="49" y="51"/>
                  </a:cubicBezTo>
                  <a:cubicBezTo>
                    <a:pt x="44" y="51"/>
                    <a:pt x="39" y="48"/>
                    <a:pt x="35" y="43"/>
                  </a:cubicBezTo>
                  <a:cubicBezTo>
                    <a:pt x="31" y="37"/>
                    <a:pt x="29" y="31"/>
                    <a:pt x="29" y="24"/>
                  </a:cubicBezTo>
                  <a:cubicBezTo>
                    <a:pt x="29" y="18"/>
                    <a:pt x="31" y="12"/>
                    <a:pt x="35" y="7"/>
                  </a:cubicBezTo>
                  <a:cubicBezTo>
                    <a:pt x="39" y="3"/>
                    <a:pt x="44" y="0"/>
                    <a:pt x="49" y="0"/>
                  </a:cubicBezTo>
                  <a:cubicBezTo>
                    <a:pt x="55" y="0"/>
                    <a:pt x="59" y="3"/>
                    <a:pt x="63" y="7"/>
                  </a:cubicBezTo>
                  <a:cubicBezTo>
                    <a:pt x="67" y="12"/>
                    <a:pt x="69" y="18"/>
                    <a:pt x="69" y="24"/>
                  </a:cubicBezTo>
                  <a:close/>
                  <a:moveTo>
                    <a:pt x="98" y="169"/>
                  </a:moveTo>
                  <a:cubicBezTo>
                    <a:pt x="98" y="178"/>
                    <a:pt x="95" y="182"/>
                    <a:pt x="89" y="182"/>
                  </a:cubicBezTo>
                  <a:cubicBezTo>
                    <a:pt x="83" y="182"/>
                    <a:pt x="80" y="178"/>
                    <a:pt x="80" y="169"/>
                  </a:cubicBezTo>
                  <a:cubicBezTo>
                    <a:pt x="80" y="88"/>
                    <a:pt x="80" y="88"/>
                    <a:pt x="80" y="88"/>
                  </a:cubicBezTo>
                  <a:cubicBezTo>
                    <a:pt x="75" y="88"/>
                    <a:pt x="75" y="88"/>
                    <a:pt x="75" y="88"/>
                  </a:cubicBezTo>
                  <a:cubicBezTo>
                    <a:pt x="75" y="284"/>
                    <a:pt x="75" y="284"/>
                    <a:pt x="75" y="284"/>
                  </a:cubicBezTo>
                  <a:cubicBezTo>
                    <a:pt x="75" y="292"/>
                    <a:pt x="71" y="297"/>
                    <a:pt x="64" y="297"/>
                  </a:cubicBezTo>
                  <a:cubicBezTo>
                    <a:pt x="56" y="297"/>
                    <a:pt x="52" y="292"/>
                    <a:pt x="52" y="284"/>
                  </a:cubicBezTo>
                  <a:cubicBezTo>
                    <a:pt x="52" y="168"/>
                    <a:pt x="52" y="168"/>
                    <a:pt x="52" y="168"/>
                  </a:cubicBezTo>
                  <a:cubicBezTo>
                    <a:pt x="46" y="168"/>
                    <a:pt x="46" y="168"/>
                    <a:pt x="46" y="168"/>
                  </a:cubicBezTo>
                  <a:cubicBezTo>
                    <a:pt x="46" y="284"/>
                    <a:pt x="46" y="284"/>
                    <a:pt x="46" y="284"/>
                  </a:cubicBezTo>
                  <a:cubicBezTo>
                    <a:pt x="46" y="292"/>
                    <a:pt x="43" y="297"/>
                    <a:pt x="35" y="297"/>
                  </a:cubicBezTo>
                  <a:cubicBezTo>
                    <a:pt x="27" y="297"/>
                    <a:pt x="24" y="292"/>
                    <a:pt x="24" y="284"/>
                  </a:cubicBezTo>
                  <a:cubicBezTo>
                    <a:pt x="24" y="88"/>
                    <a:pt x="24" y="88"/>
                    <a:pt x="24" y="88"/>
                  </a:cubicBezTo>
                  <a:cubicBezTo>
                    <a:pt x="19" y="88"/>
                    <a:pt x="19" y="88"/>
                    <a:pt x="19" y="88"/>
                  </a:cubicBezTo>
                  <a:cubicBezTo>
                    <a:pt x="19" y="169"/>
                    <a:pt x="19" y="169"/>
                    <a:pt x="19" y="169"/>
                  </a:cubicBezTo>
                  <a:cubicBezTo>
                    <a:pt x="19" y="178"/>
                    <a:pt x="16" y="182"/>
                    <a:pt x="10" y="182"/>
                  </a:cubicBezTo>
                  <a:cubicBezTo>
                    <a:pt x="3" y="182"/>
                    <a:pt x="0" y="178"/>
                    <a:pt x="0" y="169"/>
                  </a:cubicBezTo>
                  <a:cubicBezTo>
                    <a:pt x="0" y="76"/>
                    <a:pt x="0" y="76"/>
                    <a:pt x="0" y="76"/>
                  </a:cubicBezTo>
                  <a:cubicBezTo>
                    <a:pt x="0" y="61"/>
                    <a:pt x="9" y="53"/>
                    <a:pt x="26" y="53"/>
                  </a:cubicBezTo>
                  <a:cubicBezTo>
                    <a:pt x="73" y="53"/>
                    <a:pt x="73" y="53"/>
                    <a:pt x="73" y="53"/>
                  </a:cubicBezTo>
                  <a:cubicBezTo>
                    <a:pt x="90" y="53"/>
                    <a:pt x="98" y="61"/>
                    <a:pt x="98" y="76"/>
                  </a:cubicBezTo>
                  <a:lnTo>
                    <a:pt x="98" y="169"/>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6" name="Freeform 10">
              <a:extLst>
                <a:ext uri="{FF2B5EF4-FFF2-40B4-BE49-F238E27FC236}">
                  <a16:creationId xmlns="" xmlns:a16="http://schemas.microsoft.com/office/drawing/2014/main" id="{DDCCA047-17B5-45FE-879E-9D0F6386A245}"/>
                </a:ext>
              </a:extLst>
            </p:cNvPr>
            <p:cNvSpPr>
              <a:spLocks noEditPoints="1"/>
            </p:cNvSpPr>
            <p:nvPr/>
          </p:nvSpPr>
          <p:spPr bwMode="auto">
            <a:xfrm>
              <a:off x="1403747" y="2345532"/>
              <a:ext cx="223838" cy="679847"/>
            </a:xfrm>
            <a:custGeom>
              <a:avLst/>
              <a:gdLst>
                <a:gd name="T0" fmla="*/ 210133 w 98"/>
                <a:gd name="T1" fmla="*/ 73250 h 297"/>
                <a:gd name="T2" fmla="*/ 191861 w 98"/>
                <a:gd name="T3" fmla="*/ 131239 h 297"/>
                <a:gd name="T4" fmla="*/ 146180 w 98"/>
                <a:gd name="T5" fmla="*/ 155655 h 297"/>
                <a:gd name="T6" fmla="*/ 103544 w 98"/>
                <a:gd name="T7" fmla="*/ 131239 h 297"/>
                <a:gd name="T8" fmla="*/ 85271 w 98"/>
                <a:gd name="T9" fmla="*/ 73250 h 297"/>
                <a:gd name="T10" fmla="*/ 103544 w 98"/>
                <a:gd name="T11" fmla="*/ 21364 h 297"/>
                <a:gd name="T12" fmla="*/ 146180 w 98"/>
                <a:gd name="T13" fmla="*/ 0 h 297"/>
                <a:gd name="T14" fmla="*/ 191861 w 98"/>
                <a:gd name="T15" fmla="*/ 21364 h 297"/>
                <a:gd name="T16" fmla="*/ 210133 w 98"/>
                <a:gd name="T17" fmla="*/ 73250 h 297"/>
                <a:gd name="T18" fmla="*/ 298450 w 98"/>
                <a:gd name="T19" fmla="*/ 515799 h 297"/>
                <a:gd name="T20" fmla="*/ 267996 w 98"/>
                <a:gd name="T21" fmla="*/ 555476 h 297"/>
                <a:gd name="T22" fmla="*/ 240587 w 98"/>
                <a:gd name="T23" fmla="*/ 515799 h 297"/>
                <a:gd name="T24" fmla="*/ 240587 w 98"/>
                <a:gd name="T25" fmla="*/ 268582 h 297"/>
                <a:gd name="T26" fmla="*/ 225360 w 98"/>
                <a:gd name="T27" fmla="*/ 268582 h 297"/>
                <a:gd name="T28" fmla="*/ 225360 w 98"/>
                <a:gd name="T29" fmla="*/ 866786 h 297"/>
                <a:gd name="T30" fmla="*/ 191861 w 98"/>
                <a:gd name="T31" fmla="*/ 906463 h 297"/>
                <a:gd name="T32" fmla="*/ 158361 w 98"/>
                <a:gd name="T33" fmla="*/ 866786 h 297"/>
                <a:gd name="T34" fmla="*/ 158361 w 98"/>
                <a:gd name="T35" fmla="*/ 512747 h 297"/>
                <a:gd name="T36" fmla="*/ 140089 w 98"/>
                <a:gd name="T37" fmla="*/ 512747 h 297"/>
                <a:gd name="T38" fmla="*/ 140089 w 98"/>
                <a:gd name="T39" fmla="*/ 866786 h 297"/>
                <a:gd name="T40" fmla="*/ 103544 w 98"/>
                <a:gd name="T41" fmla="*/ 906463 h 297"/>
                <a:gd name="T42" fmla="*/ 70044 w 98"/>
                <a:gd name="T43" fmla="*/ 866786 h 297"/>
                <a:gd name="T44" fmla="*/ 70044 w 98"/>
                <a:gd name="T45" fmla="*/ 268582 h 297"/>
                <a:gd name="T46" fmla="*/ 54817 w 98"/>
                <a:gd name="T47" fmla="*/ 268582 h 297"/>
                <a:gd name="T48" fmla="*/ 54817 w 98"/>
                <a:gd name="T49" fmla="*/ 515799 h 297"/>
                <a:gd name="T50" fmla="*/ 27409 w 98"/>
                <a:gd name="T51" fmla="*/ 555476 h 297"/>
                <a:gd name="T52" fmla="*/ 0 w 98"/>
                <a:gd name="T53" fmla="*/ 515799 h 297"/>
                <a:gd name="T54" fmla="*/ 0 w 98"/>
                <a:gd name="T55" fmla="*/ 231957 h 297"/>
                <a:gd name="T56" fmla="*/ 76135 w 98"/>
                <a:gd name="T57" fmla="*/ 161759 h 297"/>
                <a:gd name="T58" fmla="*/ 219269 w 98"/>
                <a:gd name="T59" fmla="*/ 161759 h 297"/>
                <a:gd name="T60" fmla="*/ 298450 w 98"/>
                <a:gd name="T61" fmla="*/ 231957 h 297"/>
                <a:gd name="T62" fmla="*/ 298450 w 98"/>
                <a:gd name="T63" fmla="*/ 515799 h 2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98" h="297">
                  <a:moveTo>
                    <a:pt x="69" y="24"/>
                  </a:moveTo>
                  <a:cubicBezTo>
                    <a:pt x="69" y="31"/>
                    <a:pt x="67" y="37"/>
                    <a:pt x="63" y="43"/>
                  </a:cubicBezTo>
                  <a:cubicBezTo>
                    <a:pt x="59" y="48"/>
                    <a:pt x="54" y="51"/>
                    <a:pt x="48" y="51"/>
                  </a:cubicBezTo>
                  <a:cubicBezTo>
                    <a:pt x="43" y="51"/>
                    <a:pt x="38" y="48"/>
                    <a:pt x="34" y="43"/>
                  </a:cubicBezTo>
                  <a:cubicBezTo>
                    <a:pt x="30" y="37"/>
                    <a:pt x="28" y="31"/>
                    <a:pt x="28" y="24"/>
                  </a:cubicBezTo>
                  <a:cubicBezTo>
                    <a:pt x="28" y="18"/>
                    <a:pt x="30" y="12"/>
                    <a:pt x="34" y="7"/>
                  </a:cubicBezTo>
                  <a:cubicBezTo>
                    <a:pt x="38" y="3"/>
                    <a:pt x="43" y="0"/>
                    <a:pt x="48" y="0"/>
                  </a:cubicBezTo>
                  <a:cubicBezTo>
                    <a:pt x="54" y="0"/>
                    <a:pt x="59" y="3"/>
                    <a:pt x="63" y="7"/>
                  </a:cubicBezTo>
                  <a:cubicBezTo>
                    <a:pt x="67" y="12"/>
                    <a:pt x="69" y="18"/>
                    <a:pt x="69" y="24"/>
                  </a:cubicBezTo>
                  <a:close/>
                  <a:moveTo>
                    <a:pt x="98" y="169"/>
                  </a:moveTo>
                  <a:cubicBezTo>
                    <a:pt x="98" y="178"/>
                    <a:pt x="95" y="182"/>
                    <a:pt x="88" y="182"/>
                  </a:cubicBezTo>
                  <a:cubicBezTo>
                    <a:pt x="82" y="182"/>
                    <a:pt x="79" y="178"/>
                    <a:pt x="79" y="169"/>
                  </a:cubicBezTo>
                  <a:cubicBezTo>
                    <a:pt x="79" y="88"/>
                    <a:pt x="79" y="88"/>
                    <a:pt x="79" y="88"/>
                  </a:cubicBezTo>
                  <a:cubicBezTo>
                    <a:pt x="74" y="88"/>
                    <a:pt x="74" y="88"/>
                    <a:pt x="74" y="88"/>
                  </a:cubicBezTo>
                  <a:cubicBezTo>
                    <a:pt x="74" y="284"/>
                    <a:pt x="74" y="284"/>
                    <a:pt x="74" y="284"/>
                  </a:cubicBezTo>
                  <a:cubicBezTo>
                    <a:pt x="74" y="292"/>
                    <a:pt x="71" y="297"/>
                    <a:pt x="63" y="297"/>
                  </a:cubicBezTo>
                  <a:cubicBezTo>
                    <a:pt x="55" y="297"/>
                    <a:pt x="52" y="292"/>
                    <a:pt x="52" y="284"/>
                  </a:cubicBezTo>
                  <a:cubicBezTo>
                    <a:pt x="52" y="168"/>
                    <a:pt x="52" y="168"/>
                    <a:pt x="52" y="168"/>
                  </a:cubicBezTo>
                  <a:cubicBezTo>
                    <a:pt x="46" y="168"/>
                    <a:pt x="46" y="168"/>
                    <a:pt x="46" y="168"/>
                  </a:cubicBezTo>
                  <a:cubicBezTo>
                    <a:pt x="46" y="284"/>
                    <a:pt x="46" y="284"/>
                    <a:pt x="46" y="284"/>
                  </a:cubicBezTo>
                  <a:cubicBezTo>
                    <a:pt x="46" y="292"/>
                    <a:pt x="42" y="297"/>
                    <a:pt x="34" y="297"/>
                  </a:cubicBezTo>
                  <a:cubicBezTo>
                    <a:pt x="27" y="297"/>
                    <a:pt x="23" y="292"/>
                    <a:pt x="23" y="284"/>
                  </a:cubicBezTo>
                  <a:cubicBezTo>
                    <a:pt x="23" y="88"/>
                    <a:pt x="23" y="88"/>
                    <a:pt x="23" y="88"/>
                  </a:cubicBezTo>
                  <a:cubicBezTo>
                    <a:pt x="18" y="88"/>
                    <a:pt x="18" y="88"/>
                    <a:pt x="18" y="88"/>
                  </a:cubicBezTo>
                  <a:cubicBezTo>
                    <a:pt x="18" y="169"/>
                    <a:pt x="18" y="169"/>
                    <a:pt x="18" y="169"/>
                  </a:cubicBezTo>
                  <a:cubicBezTo>
                    <a:pt x="18" y="178"/>
                    <a:pt x="15" y="182"/>
                    <a:pt x="9" y="182"/>
                  </a:cubicBezTo>
                  <a:cubicBezTo>
                    <a:pt x="3" y="182"/>
                    <a:pt x="0" y="178"/>
                    <a:pt x="0" y="169"/>
                  </a:cubicBezTo>
                  <a:cubicBezTo>
                    <a:pt x="0" y="76"/>
                    <a:pt x="0" y="76"/>
                    <a:pt x="0" y="76"/>
                  </a:cubicBezTo>
                  <a:cubicBezTo>
                    <a:pt x="0" y="61"/>
                    <a:pt x="8" y="53"/>
                    <a:pt x="25" y="53"/>
                  </a:cubicBezTo>
                  <a:cubicBezTo>
                    <a:pt x="72" y="53"/>
                    <a:pt x="72" y="53"/>
                    <a:pt x="72" y="53"/>
                  </a:cubicBezTo>
                  <a:cubicBezTo>
                    <a:pt x="89" y="53"/>
                    <a:pt x="98" y="61"/>
                    <a:pt x="98" y="76"/>
                  </a:cubicBezTo>
                  <a:lnTo>
                    <a:pt x="98" y="169"/>
                  </a:lnTo>
                  <a:close/>
                </a:path>
              </a:pathLst>
            </a:custGeom>
            <a:solidFill>
              <a:srgbClr val="3297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7" name="Freeform 11">
              <a:extLst>
                <a:ext uri="{FF2B5EF4-FFF2-40B4-BE49-F238E27FC236}">
                  <a16:creationId xmlns="" xmlns:a16="http://schemas.microsoft.com/office/drawing/2014/main" id="{324EEE37-9BC7-470A-A90F-05D51B1C0BAD}"/>
                </a:ext>
              </a:extLst>
            </p:cNvPr>
            <p:cNvSpPr>
              <a:spLocks noEditPoints="1"/>
            </p:cNvSpPr>
            <p:nvPr/>
          </p:nvSpPr>
          <p:spPr bwMode="auto">
            <a:xfrm>
              <a:off x="1835944" y="2050257"/>
              <a:ext cx="186929" cy="569119"/>
            </a:xfrm>
            <a:custGeom>
              <a:avLst/>
              <a:gdLst>
                <a:gd name="T0" fmla="*/ 173251 w 82"/>
                <a:gd name="T1" fmla="*/ 60950 h 249"/>
                <a:gd name="T2" fmla="*/ 158053 w 82"/>
                <a:gd name="T3" fmla="*/ 109710 h 249"/>
                <a:gd name="T4" fmla="*/ 121580 w 82"/>
                <a:gd name="T5" fmla="*/ 127995 h 249"/>
                <a:gd name="T6" fmla="*/ 88145 w 82"/>
                <a:gd name="T7" fmla="*/ 109710 h 249"/>
                <a:gd name="T8" fmla="*/ 72948 w 82"/>
                <a:gd name="T9" fmla="*/ 60950 h 249"/>
                <a:gd name="T10" fmla="*/ 85106 w 82"/>
                <a:gd name="T11" fmla="*/ 18285 h 249"/>
                <a:gd name="T12" fmla="*/ 121580 w 82"/>
                <a:gd name="T13" fmla="*/ 0 h 249"/>
                <a:gd name="T14" fmla="*/ 158053 w 82"/>
                <a:gd name="T15" fmla="*/ 18285 h 249"/>
                <a:gd name="T16" fmla="*/ 173251 w 82"/>
                <a:gd name="T17" fmla="*/ 60950 h 249"/>
                <a:gd name="T18" fmla="*/ 249238 w 82"/>
                <a:gd name="T19" fmla="*/ 432744 h 249"/>
                <a:gd name="T20" fmla="*/ 224922 w 82"/>
                <a:gd name="T21" fmla="*/ 463218 h 249"/>
                <a:gd name="T22" fmla="*/ 200606 w 82"/>
                <a:gd name="T23" fmla="*/ 432744 h 249"/>
                <a:gd name="T24" fmla="*/ 200606 w 82"/>
                <a:gd name="T25" fmla="*/ 225514 h 249"/>
                <a:gd name="T26" fmla="*/ 188448 w 82"/>
                <a:gd name="T27" fmla="*/ 225514 h 249"/>
                <a:gd name="T28" fmla="*/ 188448 w 82"/>
                <a:gd name="T29" fmla="*/ 728350 h 249"/>
                <a:gd name="T30" fmla="*/ 161093 w 82"/>
                <a:gd name="T31" fmla="*/ 758825 h 249"/>
                <a:gd name="T32" fmla="*/ 130698 w 82"/>
                <a:gd name="T33" fmla="*/ 728350 h 249"/>
                <a:gd name="T34" fmla="*/ 130698 w 82"/>
                <a:gd name="T35" fmla="*/ 429696 h 249"/>
                <a:gd name="T36" fmla="*/ 115501 w 82"/>
                <a:gd name="T37" fmla="*/ 429696 h 249"/>
                <a:gd name="T38" fmla="*/ 115501 w 82"/>
                <a:gd name="T39" fmla="*/ 728350 h 249"/>
                <a:gd name="T40" fmla="*/ 88145 w 82"/>
                <a:gd name="T41" fmla="*/ 758825 h 249"/>
                <a:gd name="T42" fmla="*/ 57750 w 82"/>
                <a:gd name="T43" fmla="*/ 728350 h 249"/>
                <a:gd name="T44" fmla="*/ 57750 w 82"/>
                <a:gd name="T45" fmla="*/ 225514 h 249"/>
                <a:gd name="T46" fmla="*/ 45592 w 82"/>
                <a:gd name="T47" fmla="*/ 225514 h 249"/>
                <a:gd name="T48" fmla="*/ 45592 w 82"/>
                <a:gd name="T49" fmla="*/ 432744 h 249"/>
                <a:gd name="T50" fmla="*/ 21276 w 82"/>
                <a:gd name="T51" fmla="*/ 463218 h 249"/>
                <a:gd name="T52" fmla="*/ 0 w 82"/>
                <a:gd name="T53" fmla="*/ 432744 h 249"/>
                <a:gd name="T54" fmla="*/ 0 w 82"/>
                <a:gd name="T55" fmla="*/ 195039 h 249"/>
                <a:gd name="T56" fmla="*/ 63829 w 82"/>
                <a:gd name="T57" fmla="*/ 137137 h 249"/>
                <a:gd name="T58" fmla="*/ 185409 w 82"/>
                <a:gd name="T59" fmla="*/ 137137 h 249"/>
                <a:gd name="T60" fmla="*/ 249238 w 82"/>
                <a:gd name="T61" fmla="*/ 195039 h 249"/>
                <a:gd name="T62" fmla="*/ 249238 w 82"/>
                <a:gd name="T63" fmla="*/ 432744 h 2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82" h="249">
                  <a:moveTo>
                    <a:pt x="57" y="20"/>
                  </a:moveTo>
                  <a:cubicBezTo>
                    <a:pt x="57" y="26"/>
                    <a:pt x="56" y="31"/>
                    <a:pt x="52" y="36"/>
                  </a:cubicBezTo>
                  <a:cubicBezTo>
                    <a:pt x="49" y="40"/>
                    <a:pt x="45" y="42"/>
                    <a:pt x="40" y="42"/>
                  </a:cubicBezTo>
                  <a:cubicBezTo>
                    <a:pt x="36" y="42"/>
                    <a:pt x="32" y="40"/>
                    <a:pt x="29" y="36"/>
                  </a:cubicBezTo>
                  <a:cubicBezTo>
                    <a:pt x="25" y="31"/>
                    <a:pt x="24" y="26"/>
                    <a:pt x="24" y="20"/>
                  </a:cubicBezTo>
                  <a:cubicBezTo>
                    <a:pt x="24" y="15"/>
                    <a:pt x="25" y="10"/>
                    <a:pt x="28" y="6"/>
                  </a:cubicBezTo>
                  <a:cubicBezTo>
                    <a:pt x="32" y="2"/>
                    <a:pt x="36" y="0"/>
                    <a:pt x="40" y="0"/>
                  </a:cubicBezTo>
                  <a:cubicBezTo>
                    <a:pt x="45" y="0"/>
                    <a:pt x="49" y="2"/>
                    <a:pt x="52" y="6"/>
                  </a:cubicBezTo>
                  <a:cubicBezTo>
                    <a:pt x="56" y="10"/>
                    <a:pt x="57" y="15"/>
                    <a:pt x="57" y="20"/>
                  </a:cubicBezTo>
                  <a:close/>
                  <a:moveTo>
                    <a:pt x="82" y="142"/>
                  </a:moveTo>
                  <a:cubicBezTo>
                    <a:pt x="82" y="149"/>
                    <a:pt x="79" y="152"/>
                    <a:pt x="74" y="152"/>
                  </a:cubicBezTo>
                  <a:cubicBezTo>
                    <a:pt x="69" y="152"/>
                    <a:pt x="66" y="149"/>
                    <a:pt x="66" y="142"/>
                  </a:cubicBezTo>
                  <a:cubicBezTo>
                    <a:pt x="66" y="74"/>
                    <a:pt x="66" y="74"/>
                    <a:pt x="66" y="74"/>
                  </a:cubicBezTo>
                  <a:cubicBezTo>
                    <a:pt x="62" y="74"/>
                    <a:pt x="62" y="74"/>
                    <a:pt x="62" y="74"/>
                  </a:cubicBezTo>
                  <a:cubicBezTo>
                    <a:pt x="62" y="239"/>
                    <a:pt x="62" y="239"/>
                    <a:pt x="62" y="239"/>
                  </a:cubicBezTo>
                  <a:cubicBezTo>
                    <a:pt x="62" y="245"/>
                    <a:pt x="59" y="249"/>
                    <a:pt x="53" y="249"/>
                  </a:cubicBezTo>
                  <a:cubicBezTo>
                    <a:pt x="46" y="249"/>
                    <a:pt x="43" y="245"/>
                    <a:pt x="43" y="239"/>
                  </a:cubicBezTo>
                  <a:cubicBezTo>
                    <a:pt x="43" y="141"/>
                    <a:pt x="43" y="141"/>
                    <a:pt x="43" y="141"/>
                  </a:cubicBezTo>
                  <a:cubicBezTo>
                    <a:pt x="38" y="141"/>
                    <a:pt x="38" y="141"/>
                    <a:pt x="38" y="141"/>
                  </a:cubicBezTo>
                  <a:cubicBezTo>
                    <a:pt x="38" y="239"/>
                    <a:pt x="38" y="239"/>
                    <a:pt x="38" y="239"/>
                  </a:cubicBezTo>
                  <a:cubicBezTo>
                    <a:pt x="38" y="245"/>
                    <a:pt x="35" y="249"/>
                    <a:pt x="29" y="249"/>
                  </a:cubicBezTo>
                  <a:cubicBezTo>
                    <a:pt x="22" y="249"/>
                    <a:pt x="19" y="245"/>
                    <a:pt x="19" y="239"/>
                  </a:cubicBezTo>
                  <a:cubicBezTo>
                    <a:pt x="19" y="74"/>
                    <a:pt x="19" y="74"/>
                    <a:pt x="19" y="74"/>
                  </a:cubicBezTo>
                  <a:cubicBezTo>
                    <a:pt x="15" y="74"/>
                    <a:pt x="15" y="74"/>
                    <a:pt x="15" y="74"/>
                  </a:cubicBezTo>
                  <a:cubicBezTo>
                    <a:pt x="15" y="142"/>
                    <a:pt x="15" y="142"/>
                    <a:pt x="15" y="142"/>
                  </a:cubicBezTo>
                  <a:cubicBezTo>
                    <a:pt x="15" y="149"/>
                    <a:pt x="13" y="152"/>
                    <a:pt x="7" y="152"/>
                  </a:cubicBezTo>
                  <a:cubicBezTo>
                    <a:pt x="2" y="152"/>
                    <a:pt x="0" y="149"/>
                    <a:pt x="0" y="142"/>
                  </a:cubicBezTo>
                  <a:cubicBezTo>
                    <a:pt x="0" y="64"/>
                    <a:pt x="0" y="64"/>
                    <a:pt x="0" y="64"/>
                  </a:cubicBezTo>
                  <a:cubicBezTo>
                    <a:pt x="0" y="51"/>
                    <a:pt x="7" y="45"/>
                    <a:pt x="21" y="45"/>
                  </a:cubicBezTo>
                  <a:cubicBezTo>
                    <a:pt x="61" y="45"/>
                    <a:pt x="61" y="45"/>
                    <a:pt x="61" y="45"/>
                  </a:cubicBezTo>
                  <a:cubicBezTo>
                    <a:pt x="75" y="45"/>
                    <a:pt x="82" y="51"/>
                    <a:pt x="82" y="64"/>
                  </a:cubicBezTo>
                  <a:lnTo>
                    <a:pt x="82" y="142"/>
                  </a:lnTo>
                  <a:close/>
                </a:path>
              </a:pathLst>
            </a:custGeom>
            <a:solidFill>
              <a:srgbClr val="5ABC1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8" name="Freeform 12">
              <a:extLst>
                <a:ext uri="{FF2B5EF4-FFF2-40B4-BE49-F238E27FC236}">
                  <a16:creationId xmlns="" xmlns:a16="http://schemas.microsoft.com/office/drawing/2014/main" id="{4ED53349-AAD2-4F27-911E-8C9244A9B405}"/>
                </a:ext>
              </a:extLst>
            </p:cNvPr>
            <p:cNvSpPr>
              <a:spLocks noEditPoints="1"/>
            </p:cNvSpPr>
            <p:nvPr/>
          </p:nvSpPr>
          <p:spPr bwMode="auto">
            <a:xfrm>
              <a:off x="2401491" y="2050257"/>
              <a:ext cx="186928" cy="569119"/>
            </a:xfrm>
            <a:custGeom>
              <a:avLst/>
              <a:gdLst>
                <a:gd name="T0" fmla="*/ 173250 w 82"/>
                <a:gd name="T1" fmla="*/ 60950 h 249"/>
                <a:gd name="T2" fmla="*/ 158053 w 82"/>
                <a:gd name="T3" fmla="*/ 109710 h 249"/>
                <a:gd name="T4" fmla="*/ 121579 w 82"/>
                <a:gd name="T5" fmla="*/ 127995 h 249"/>
                <a:gd name="T6" fmla="*/ 88145 w 82"/>
                <a:gd name="T7" fmla="*/ 109710 h 249"/>
                <a:gd name="T8" fmla="*/ 72947 w 82"/>
                <a:gd name="T9" fmla="*/ 60950 h 249"/>
                <a:gd name="T10" fmla="*/ 85105 w 82"/>
                <a:gd name="T11" fmla="*/ 18285 h 249"/>
                <a:gd name="T12" fmla="*/ 121579 w 82"/>
                <a:gd name="T13" fmla="*/ 0 h 249"/>
                <a:gd name="T14" fmla="*/ 158053 w 82"/>
                <a:gd name="T15" fmla="*/ 18285 h 249"/>
                <a:gd name="T16" fmla="*/ 173250 w 82"/>
                <a:gd name="T17" fmla="*/ 60950 h 249"/>
                <a:gd name="T18" fmla="*/ 249237 w 82"/>
                <a:gd name="T19" fmla="*/ 432744 h 249"/>
                <a:gd name="T20" fmla="*/ 224921 w 82"/>
                <a:gd name="T21" fmla="*/ 463218 h 249"/>
                <a:gd name="T22" fmla="*/ 200605 w 82"/>
                <a:gd name="T23" fmla="*/ 432744 h 249"/>
                <a:gd name="T24" fmla="*/ 200605 w 82"/>
                <a:gd name="T25" fmla="*/ 225514 h 249"/>
                <a:gd name="T26" fmla="*/ 188447 w 82"/>
                <a:gd name="T27" fmla="*/ 225514 h 249"/>
                <a:gd name="T28" fmla="*/ 188447 w 82"/>
                <a:gd name="T29" fmla="*/ 728350 h 249"/>
                <a:gd name="T30" fmla="*/ 161092 w 82"/>
                <a:gd name="T31" fmla="*/ 758825 h 249"/>
                <a:gd name="T32" fmla="*/ 130697 w 82"/>
                <a:gd name="T33" fmla="*/ 728350 h 249"/>
                <a:gd name="T34" fmla="*/ 130697 w 82"/>
                <a:gd name="T35" fmla="*/ 429696 h 249"/>
                <a:gd name="T36" fmla="*/ 115500 w 82"/>
                <a:gd name="T37" fmla="*/ 429696 h 249"/>
                <a:gd name="T38" fmla="*/ 115500 w 82"/>
                <a:gd name="T39" fmla="*/ 728350 h 249"/>
                <a:gd name="T40" fmla="*/ 88145 w 82"/>
                <a:gd name="T41" fmla="*/ 758825 h 249"/>
                <a:gd name="T42" fmla="*/ 57750 w 82"/>
                <a:gd name="T43" fmla="*/ 728350 h 249"/>
                <a:gd name="T44" fmla="*/ 57750 w 82"/>
                <a:gd name="T45" fmla="*/ 225514 h 249"/>
                <a:gd name="T46" fmla="*/ 45592 w 82"/>
                <a:gd name="T47" fmla="*/ 225514 h 249"/>
                <a:gd name="T48" fmla="*/ 45592 w 82"/>
                <a:gd name="T49" fmla="*/ 432744 h 249"/>
                <a:gd name="T50" fmla="*/ 21276 w 82"/>
                <a:gd name="T51" fmla="*/ 463218 h 249"/>
                <a:gd name="T52" fmla="*/ 0 w 82"/>
                <a:gd name="T53" fmla="*/ 432744 h 249"/>
                <a:gd name="T54" fmla="*/ 0 w 82"/>
                <a:gd name="T55" fmla="*/ 195039 h 249"/>
                <a:gd name="T56" fmla="*/ 63829 w 82"/>
                <a:gd name="T57" fmla="*/ 137137 h 249"/>
                <a:gd name="T58" fmla="*/ 182369 w 82"/>
                <a:gd name="T59" fmla="*/ 137137 h 249"/>
                <a:gd name="T60" fmla="*/ 249237 w 82"/>
                <a:gd name="T61" fmla="*/ 195039 h 249"/>
                <a:gd name="T62" fmla="*/ 249237 w 82"/>
                <a:gd name="T63" fmla="*/ 432744 h 2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82" h="249">
                  <a:moveTo>
                    <a:pt x="57" y="20"/>
                  </a:moveTo>
                  <a:cubicBezTo>
                    <a:pt x="57" y="26"/>
                    <a:pt x="56" y="31"/>
                    <a:pt x="52" y="36"/>
                  </a:cubicBezTo>
                  <a:cubicBezTo>
                    <a:pt x="49" y="40"/>
                    <a:pt x="45" y="42"/>
                    <a:pt x="40" y="42"/>
                  </a:cubicBezTo>
                  <a:cubicBezTo>
                    <a:pt x="36" y="42"/>
                    <a:pt x="32" y="40"/>
                    <a:pt x="29" y="36"/>
                  </a:cubicBezTo>
                  <a:cubicBezTo>
                    <a:pt x="25" y="31"/>
                    <a:pt x="24" y="26"/>
                    <a:pt x="24" y="20"/>
                  </a:cubicBezTo>
                  <a:cubicBezTo>
                    <a:pt x="24" y="15"/>
                    <a:pt x="25" y="10"/>
                    <a:pt x="28" y="6"/>
                  </a:cubicBezTo>
                  <a:cubicBezTo>
                    <a:pt x="32" y="2"/>
                    <a:pt x="36" y="0"/>
                    <a:pt x="40" y="0"/>
                  </a:cubicBezTo>
                  <a:cubicBezTo>
                    <a:pt x="45" y="0"/>
                    <a:pt x="49" y="2"/>
                    <a:pt x="52" y="6"/>
                  </a:cubicBezTo>
                  <a:cubicBezTo>
                    <a:pt x="56" y="10"/>
                    <a:pt x="57" y="15"/>
                    <a:pt x="57" y="20"/>
                  </a:cubicBezTo>
                  <a:close/>
                  <a:moveTo>
                    <a:pt x="82" y="142"/>
                  </a:moveTo>
                  <a:cubicBezTo>
                    <a:pt x="82" y="149"/>
                    <a:pt x="79" y="152"/>
                    <a:pt x="74" y="152"/>
                  </a:cubicBezTo>
                  <a:cubicBezTo>
                    <a:pt x="69" y="152"/>
                    <a:pt x="66" y="149"/>
                    <a:pt x="66" y="142"/>
                  </a:cubicBezTo>
                  <a:cubicBezTo>
                    <a:pt x="66" y="74"/>
                    <a:pt x="66" y="74"/>
                    <a:pt x="66" y="74"/>
                  </a:cubicBezTo>
                  <a:cubicBezTo>
                    <a:pt x="62" y="74"/>
                    <a:pt x="62" y="74"/>
                    <a:pt x="62" y="74"/>
                  </a:cubicBezTo>
                  <a:cubicBezTo>
                    <a:pt x="62" y="239"/>
                    <a:pt x="62" y="239"/>
                    <a:pt x="62" y="239"/>
                  </a:cubicBezTo>
                  <a:cubicBezTo>
                    <a:pt x="62" y="245"/>
                    <a:pt x="59" y="249"/>
                    <a:pt x="53" y="249"/>
                  </a:cubicBezTo>
                  <a:cubicBezTo>
                    <a:pt x="46" y="249"/>
                    <a:pt x="43" y="245"/>
                    <a:pt x="43" y="239"/>
                  </a:cubicBezTo>
                  <a:cubicBezTo>
                    <a:pt x="43" y="141"/>
                    <a:pt x="43" y="141"/>
                    <a:pt x="43" y="141"/>
                  </a:cubicBezTo>
                  <a:cubicBezTo>
                    <a:pt x="38" y="141"/>
                    <a:pt x="38" y="141"/>
                    <a:pt x="38" y="141"/>
                  </a:cubicBezTo>
                  <a:cubicBezTo>
                    <a:pt x="38" y="239"/>
                    <a:pt x="38" y="239"/>
                    <a:pt x="38" y="239"/>
                  </a:cubicBezTo>
                  <a:cubicBezTo>
                    <a:pt x="38" y="245"/>
                    <a:pt x="35" y="249"/>
                    <a:pt x="29" y="249"/>
                  </a:cubicBezTo>
                  <a:cubicBezTo>
                    <a:pt x="22" y="249"/>
                    <a:pt x="19" y="245"/>
                    <a:pt x="19" y="239"/>
                  </a:cubicBezTo>
                  <a:cubicBezTo>
                    <a:pt x="19" y="74"/>
                    <a:pt x="19" y="74"/>
                    <a:pt x="19" y="74"/>
                  </a:cubicBezTo>
                  <a:cubicBezTo>
                    <a:pt x="15" y="74"/>
                    <a:pt x="15" y="74"/>
                    <a:pt x="15" y="74"/>
                  </a:cubicBezTo>
                  <a:cubicBezTo>
                    <a:pt x="15" y="142"/>
                    <a:pt x="15" y="142"/>
                    <a:pt x="15" y="142"/>
                  </a:cubicBezTo>
                  <a:cubicBezTo>
                    <a:pt x="15" y="149"/>
                    <a:pt x="12" y="152"/>
                    <a:pt x="7" y="152"/>
                  </a:cubicBezTo>
                  <a:cubicBezTo>
                    <a:pt x="2" y="152"/>
                    <a:pt x="0" y="149"/>
                    <a:pt x="0" y="142"/>
                  </a:cubicBezTo>
                  <a:cubicBezTo>
                    <a:pt x="0" y="64"/>
                    <a:pt x="0" y="64"/>
                    <a:pt x="0" y="64"/>
                  </a:cubicBezTo>
                  <a:cubicBezTo>
                    <a:pt x="0" y="51"/>
                    <a:pt x="7" y="45"/>
                    <a:pt x="21" y="45"/>
                  </a:cubicBezTo>
                  <a:cubicBezTo>
                    <a:pt x="60" y="45"/>
                    <a:pt x="60" y="45"/>
                    <a:pt x="60" y="45"/>
                  </a:cubicBezTo>
                  <a:cubicBezTo>
                    <a:pt x="75" y="45"/>
                    <a:pt x="82" y="51"/>
                    <a:pt x="82" y="64"/>
                  </a:cubicBezTo>
                  <a:lnTo>
                    <a:pt x="82" y="142"/>
                  </a:lnTo>
                  <a:close/>
                </a:path>
              </a:pathLst>
            </a:custGeom>
            <a:solidFill>
              <a:srgbClr val="5ABC1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49" name="Freeform 13">
              <a:extLst>
                <a:ext uri="{FF2B5EF4-FFF2-40B4-BE49-F238E27FC236}">
                  <a16:creationId xmlns="" xmlns:a16="http://schemas.microsoft.com/office/drawing/2014/main" id="{1B5EC582-65F9-4C42-9CB0-62BE5C4F4263}"/>
                </a:ext>
              </a:extLst>
            </p:cNvPr>
            <p:cNvSpPr>
              <a:spLocks noEditPoints="1"/>
            </p:cNvSpPr>
            <p:nvPr/>
          </p:nvSpPr>
          <p:spPr bwMode="auto">
            <a:xfrm>
              <a:off x="1168004" y="2050257"/>
              <a:ext cx="188119" cy="569119"/>
            </a:xfrm>
            <a:custGeom>
              <a:avLst/>
              <a:gdLst>
                <a:gd name="T0" fmla="*/ 177413 w 82"/>
                <a:gd name="T1" fmla="*/ 60950 h 249"/>
                <a:gd name="T2" fmla="*/ 162119 w 82"/>
                <a:gd name="T3" fmla="*/ 109710 h 249"/>
                <a:gd name="T4" fmla="*/ 125413 w 82"/>
                <a:gd name="T5" fmla="*/ 127995 h 249"/>
                <a:gd name="T6" fmla="*/ 88706 w 82"/>
                <a:gd name="T7" fmla="*/ 109710 h 249"/>
                <a:gd name="T8" fmla="*/ 73412 w 82"/>
                <a:gd name="T9" fmla="*/ 60950 h 249"/>
                <a:gd name="T10" fmla="*/ 88706 w 82"/>
                <a:gd name="T11" fmla="*/ 18285 h 249"/>
                <a:gd name="T12" fmla="*/ 125413 w 82"/>
                <a:gd name="T13" fmla="*/ 0 h 249"/>
                <a:gd name="T14" fmla="*/ 162119 w 82"/>
                <a:gd name="T15" fmla="*/ 18285 h 249"/>
                <a:gd name="T16" fmla="*/ 177413 w 82"/>
                <a:gd name="T17" fmla="*/ 60950 h 249"/>
                <a:gd name="T18" fmla="*/ 250825 w 82"/>
                <a:gd name="T19" fmla="*/ 432744 h 249"/>
                <a:gd name="T20" fmla="*/ 229413 w 82"/>
                <a:gd name="T21" fmla="*/ 463218 h 249"/>
                <a:gd name="T22" fmla="*/ 204942 w 82"/>
                <a:gd name="T23" fmla="*/ 432744 h 249"/>
                <a:gd name="T24" fmla="*/ 204942 w 82"/>
                <a:gd name="T25" fmla="*/ 225514 h 249"/>
                <a:gd name="T26" fmla="*/ 192707 w 82"/>
                <a:gd name="T27" fmla="*/ 225514 h 249"/>
                <a:gd name="T28" fmla="*/ 192707 w 82"/>
                <a:gd name="T29" fmla="*/ 728350 h 249"/>
                <a:gd name="T30" fmla="*/ 162119 w 82"/>
                <a:gd name="T31" fmla="*/ 758825 h 249"/>
                <a:gd name="T32" fmla="*/ 134589 w 82"/>
                <a:gd name="T33" fmla="*/ 728350 h 249"/>
                <a:gd name="T34" fmla="*/ 134589 w 82"/>
                <a:gd name="T35" fmla="*/ 429696 h 249"/>
                <a:gd name="T36" fmla="*/ 119295 w 82"/>
                <a:gd name="T37" fmla="*/ 429696 h 249"/>
                <a:gd name="T38" fmla="*/ 119295 w 82"/>
                <a:gd name="T39" fmla="*/ 728350 h 249"/>
                <a:gd name="T40" fmla="*/ 88706 w 82"/>
                <a:gd name="T41" fmla="*/ 758825 h 249"/>
                <a:gd name="T42" fmla="*/ 61177 w 82"/>
                <a:gd name="T43" fmla="*/ 728350 h 249"/>
                <a:gd name="T44" fmla="*/ 61177 w 82"/>
                <a:gd name="T45" fmla="*/ 225514 h 249"/>
                <a:gd name="T46" fmla="*/ 48941 w 82"/>
                <a:gd name="T47" fmla="*/ 225514 h 249"/>
                <a:gd name="T48" fmla="*/ 48941 w 82"/>
                <a:gd name="T49" fmla="*/ 432744 h 249"/>
                <a:gd name="T50" fmla="*/ 24471 w 82"/>
                <a:gd name="T51" fmla="*/ 463218 h 249"/>
                <a:gd name="T52" fmla="*/ 0 w 82"/>
                <a:gd name="T53" fmla="*/ 432744 h 249"/>
                <a:gd name="T54" fmla="*/ 0 w 82"/>
                <a:gd name="T55" fmla="*/ 195039 h 249"/>
                <a:gd name="T56" fmla="*/ 67295 w 82"/>
                <a:gd name="T57" fmla="*/ 137137 h 249"/>
                <a:gd name="T58" fmla="*/ 186589 w 82"/>
                <a:gd name="T59" fmla="*/ 137137 h 249"/>
                <a:gd name="T60" fmla="*/ 250825 w 82"/>
                <a:gd name="T61" fmla="*/ 195039 h 249"/>
                <a:gd name="T62" fmla="*/ 250825 w 82"/>
                <a:gd name="T63" fmla="*/ 432744 h 2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82" h="249">
                  <a:moveTo>
                    <a:pt x="58" y="20"/>
                  </a:moveTo>
                  <a:cubicBezTo>
                    <a:pt x="58" y="26"/>
                    <a:pt x="56" y="31"/>
                    <a:pt x="53" y="36"/>
                  </a:cubicBezTo>
                  <a:cubicBezTo>
                    <a:pt x="50" y="40"/>
                    <a:pt x="46" y="42"/>
                    <a:pt x="41" y="42"/>
                  </a:cubicBezTo>
                  <a:cubicBezTo>
                    <a:pt x="36" y="42"/>
                    <a:pt x="32" y="40"/>
                    <a:pt x="29" y="36"/>
                  </a:cubicBezTo>
                  <a:cubicBezTo>
                    <a:pt x="26" y="31"/>
                    <a:pt x="24" y="26"/>
                    <a:pt x="24" y="20"/>
                  </a:cubicBezTo>
                  <a:cubicBezTo>
                    <a:pt x="24" y="15"/>
                    <a:pt x="26" y="10"/>
                    <a:pt x="29" y="6"/>
                  </a:cubicBezTo>
                  <a:cubicBezTo>
                    <a:pt x="32" y="2"/>
                    <a:pt x="36" y="0"/>
                    <a:pt x="41" y="0"/>
                  </a:cubicBezTo>
                  <a:cubicBezTo>
                    <a:pt x="46" y="0"/>
                    <a:pt x="50" y="2"/>
                    <a:pt x="53" y="6"/>
                  </a:cubicBezTo>
                  <a:cubicBezTo>
                    <a:pt x="56" y="10"/>
                    <a:pt x="58" y="15"/>
                    <a:pt x="58" y="20"/>
                  </a:cubicBezTo>
                  <a:close/>
                  <a:moveTo>
                    <a:pt x="82" y="142"/>
                  </a:moveTo>
                  <a:cubicBezTo>
                    <a:pt x="82" y="149"/>
                    <a:pt x="80" y="152"/>
                    <a:pt x="75" y="152"/>
                  </a:cubicBezTo>
                  <a:cubicBezTo>
                    <a:pt x="69" y="152"/>
                    <a:pt x="67" y="149"/>
                    <a:pt x="67" y="142"/>
                  </a:cubicBezTo>
                  <a:cubicBezTo>
                    <a:pt x="67" y="74"/>
                    <a:pt x="67" y="74"/>
                    <a:pt x="67" y="74"/>
                  </a:cubicBezTo>
                  <a:cubicBezTo>
                    <a:pt x="63" y="74"/>
                    <a:pt x="63" y="74"/>
                    <a:pt x="63" y="74"/>
                  </a:cubicBezTo>
                  <a:cubicBezTo>
                    <a:pt x="63" y="239"/>
                    <a:pt x="63" y="239"/>
                    <a:pt x="63" y="239"/>
                  </a:cubicBezTo>
                  <a:cubicBezTo>
                    <a:pt x="63" y="245"/>
                    <a:pt x="60" y="249"/>
                    <a:pt x="53" y="249"/>
                  </a:cubicBezTo>
                  <a:cubicBezTo>
                    <a:pt x="47" y="249"/>
                    <a:pt x="44" y="245"/>
                    <a:pt x="44" y="239"/>
                  </a:cubicBezTo>
                  <a:cubicBezTo>
                    <a:pt x="44" y="141"/>
                    <a:pt x="44" y="141"/>
                    <a:pt x="44" y="141"/>
                  </a:cubicBezTo>
                  <a:cubicBezTo>
                    <a:pt x="39" y="141"/>
                    <a:pt x="39" y="141"/>
                    <a:pt x="39" y="141"/>
                  </a:cubicBezTo>
                  <a:cubicBezTo>
                    <a:pt x="39" y="239"/>
                    <a:pt x="39" y="239"/>
                    <a:pt x="39" y="239"/>
                  </a:cubicBezTo>
                  <a:cubicBezTo>
                    <a:pt x="39" y="245"/>
                    <a:pt x="36" y="249"/>
                    <a:pt x="29" y="249"/>
                  </a:cubicBezTo>
                  <a:cubicBezTo>
                    <a:pt x="23" y="249"/>
                    <a:pt x="20" y="245"/>
                    <a:pt x="20" y="239"/>
                  </a:cubicBezTo>
                  <a:cubicBezTo>
                    <a:pt x="20" y="74"/>
                    <a:pt x="20" y="74"/>
                    <a:pt x="20" y="74"/>
                  </a:cubicBezTo>
                  <a:cubicBezTo>
                    <a:pt x="16" y="74"/>
                    <a:pt x="16" y="74"/>
                    <a:pt x="16" y="74"/>
                  </a:cubicBezTo>
                  <a:cubicBezTo>
                    <a:pt x="16" y="142"/>
                    <a:pt x="16" y="142"/>
                    <a:pt x="16" y="142"/>
                  </a:cubicBezTo>
                  <a:cubicBezTo>
                    <a:pt x="16" y="149"/>
                    <a:pt x="13" y="152"/>
                    <a:pt x="8" y="152"/>
                  </a:cubicBezTo>
                  <a:cubicBezTo>
                    <a:pt x="3" y="152"/>
                    <a:pt x="0" y="149"/>
                    <a:pt x="0" y="142"/>
                  </a:cubicBezTo>
                  <a:cubicBezTo>
                    <a:pt x="0" y="64"/>
                    <a:pt x="0" y="64"/>
                    <a:pt x="0" y="64"/>
                  </a:cubicBezTo>
                  <a:cubicBezTo>
                    <a:pt x="0" y="51"/>
                    <a:pt x="7" y="45"/>
                    <a:pt x="22" y="45"/>
                  </a:cubicBezTo>
                  <a:cubicBezTo>
                    <a:pt x="61" y="45"/>
                    <a:pt x="61" y="45"/>
                    <a:pt x="61" y="45"/>
                  </a:cubicBezTo>
                  <a:cubicBezTo>
                    <a:pt x="75" y="45"/>
                    <a:pt x="82" y="51"/>
                    <a:pt x="82" y="64"/>
                  </a:cubicBezTo>
                  <a:lnTo>
                    <a:pt x="82" y="142"/>
                  </a:lnTo>
                  <a:close/>
                </a:path>
              </a:pathLst>
            </a:custGeom>
            <a:solidFill>
              <a:srgbClr val="5ABC1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0" name="Freeform 14">
              <a:extLst>
                <a:ext uri="{FF2B5EF4-FFF2-40B4-BE49-F238E27FC236}">
                  <a16:creationId xmlns="" xmlns:a16="http://schemas.microsoft.com/office/drawing/2014/main" id="{0CCF82D1-62E1-49CD-ACC7-5741618CADFE}"/>
                </a:ext>
              </a:extLst>
            </p:cNvPr>
            <p:cNvSpPr>
              <a:spLocks noEditPoints="1"/>
            </p:cNvSpPr>
            <p:nvPr/>
          </p:nvSpPr>
          <p:spPr bwMode="auto">
            <a:xfrm>
              <a:off x="2974181" y="2050257"/>
              <a:ext cx="186929" cy="569119"/>
            </a:xfrm>
            <a:custGeom>
              <a:avLst/>
              <a:gdLst>
                <a:gd name="T0" fmla="*/ 173251 w 82"/>
                <a:gd name="T1" fmla="*/ 60950 h 249"/>
                <a:gd name="T2" fmla="*/ 158053 w 82"/>
                <a:gd name="T3" fmla="*/ 109710 h 249"/>
                <a:gd name="T4" fmla="*/ 121580 w 82"/>
                <a:gd name="T5" fmla="*/ 127995 h 249"/>
                <a:gd name="T6" fmla="*/ 88145 w 82"/>
                <a:gd name="T7" fmla="*/ 109710 h 249"/>
                <a:gd name="T8" fmla="*/ 72948 w 82"/>
                <a:gd name="T9" fmla="*/ 60950 h 249"/>
                <a:gd name="T10" fmla="*/ 85106 w 82"/>
                <a:gd name="T11" fmla="*/ 18285 h 249"/>
                <a:gd name="T12" fmla="*/ 121580 w 82"/>
                <a:gd name="T13" fmla="*/ 0 h 249"/>
                <a:gd name="T14" fmla="*/ 158053 w 82"/>
                <a:gd name="T15" fmla="*/ 18285 h 249"/>
                <a:gd name="T16" fmla="*/ 173251 w 82"/>
                <a:gd name="T17" fmla="*/ 60950 h 249"/>
                <a:gd name="T18" fmla="*/ 249238 w 82"/>
                <a:gd name="T19" fmla="*/ 432744 h 249"/>
                <a:gd name="T20" fmla="*/ 224922 w 82"/>
                <a:gd name="T21" fmla="*/ 463218 h 249"/>
                <a:gd name="T22" fmla="*/ 200606 w 82"/>
                <a:gd name="T23" fmla="*/ 432744 h 249"/>
                <a:gd name="T24" fmla="*/ 200606 w 82"/>
                <a:gd name="T25" fmla="*/ 225514 h 249"/>
                <a:gd name="T26" fmla="*/ 188448 w 82"/>
                <a:gd name="T27" fmla="*/ 225514 h 249"/>
                <a:gd name="T28" fmla="*/ 188448 w 82"/>
                <a:gd name="T29" fmla="*/ 728350 h 249"/>
                <a:gd name="T30" fmla="*/ 161093 w 82"/>
                <a:gd name="T31" fmla="*/ 758825 h 249"/>
                <a:gd name="T32" fmla="*/ 130698 w 82"/>
                <a:gd name="T33" fmla="*/ 728350 h 249"/>
                <a:gd name="T34" fmla="*/ 130698 w 82"/>
                <a:gd name="T35" fmla="*/ 429696 h 249"/>
                <a:gd name="T36" fmla="*/ 115501 w 82"/>
                <a:gd name="T37" fmla="*/ 429696 h 249"/>
                <a:gd name="T38" fmla="*/ 115501 w 82"/>
                <a:gd name="T39" fmla="*/ 728350 h 249"/>
                <a:gd name="T40" fmla="*/ 88145 w 82"/>
                <a:gd name="T41" fmla="*/ 758825 h 249"/>
                <a:gd name="T42" fmla="*/ 57750 w 82"/>
                <a:gd name="T43" fmla="*/ 728350 h 249"/>
                <a:gd name="T44" fmla="*/ 57750 w 82"/>
                <a:gd name="T45" fmla="*/ 225514 h 249"/>
                <a:gd name="T46" fmla="*/ 45592 w 82"/>
                <a:gd name="T47" fmla="*/ 225514 h 249"/>
                <a:gd name="T48" fmla="*/ 45592 w 82"/>
                <a:gd name="T49" fmla="*/ 432744 h 249"/>
                <a:gd name="T50" fmla="*/ 21276 w 82"/>
                <a:gd name="T51" fmla="*/ 463218 h 249"/>
                <a:gd name="T52" fmla="*/ 0 w 82"/>
                <a:gd name="T53" fmla="*/ 432744 h 249"/>
                <a:gd name="T54" fmla="*/ 0 w 82"/>
                <a:gd name="T55" fmla="*/ 195039 h 249"/>
                <a:gd name="T56" fmla="*/ 63829 w 82"/>
                <a:gd name="T57" fmla="*/ 137137 h 249"/>
                <a:gd name="T58" fmla="*/ 185409 w 82"/>
                <a:gd name="T59" fmla="*/ 137137 h 249"/>
                <a:gd name="T60" fmla="*/ 249238 w 82"/>
                <a:gd name="T61" fmla="*/ 195039 h 249"/>
                <a:gd name="T62" fmla="*/ 249238 w 82"/>
                <a:gd name="T63" fmla="*/ 432744 h 2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82" h="249">
                  <a:moveTo>
                    <a:pt x="57" y="20"/>
                  </a:moveTo>
                  <a:cubicBezTo>
                    <a:pt x="57" y="26"/>
                    <a:pt x="56" y="31"/>
                    <a:pt x="52" y="36"/>
                  </a:cubicBezTo>
                  <a:cubicBezTo>
                    <a:pt x="49" y="40"/>
                    <a:pt x="45" y="42"/>
                    <a:pt x="40" y="42"/>
                  </a:cubicBezTo>
                  <a:cubicBezTo>
                    <a:pt x="36" y="42"/>
                    <a:pt x="32" y="40"/>
                    <a:pt x="29" y="36"/>
                  </a:cubicBezTo>
                  <a:cubicBezTo>
                    <a:pt x="25" y="31"/>
                    <a:pt x="24" y="26"/>
                    <a:pt x="24" y="20"/>
                  </a:cubicBezTo>
                  <a:cubicBezTo>
                    <a:pt x="24" y="15"/>
                    <a:pt x="25" y="10"/>
                    <a:pt x="28" y="6"/>
                  </a:cubicBezTo>
                  <a:cubicBezTo>
                    <a:pt x="32" y="2"/>
                    <a:pt x="36" y="0"/>
                    <a:pt x="40" y="0"/>
                  </a:cubicBezTo>
                  <a:cubicBezTo>
                    <a:pt x="45" y="0"/>
                    <a:pt x="49" y="2"/>
                    <a:pt x="52" y="6"/>
                  </a:cubicBezTo>
                  <a:cubicBezTo>
                    <a:pt x="56" y="10"/>
                    <a:pt x="57" y="15"/>
                    <a:pt x="57" y="20"/>
                  </a:cubicBezTo>
                  <a:close/>
                  <a:moveTo>
                    <a:pt x="82" y="142"/>
                  </a:moveTo>
                  <a:cubicBezTo>
                    <a:pt x="82" y="149"/>
                    <a:pt x="79" y="152"/>
                    <a:pt x="74" y="152"/>
                  </a:cubicBezTo>
                  <a:cubicBezTo>
                    <a:pt x="69" y="152"/>
                    <a:pt x="66" y="149"/>
                    <a:pt x="66" y="142"/>
                  </a:cubicBezTo>
                  <a:cubicBezTo>
                    <a:pt x="66" y="74"/>
                    <a:pt x="66" y="74"/>
                    <a:pt x="66" y="74"/>
                  </a:cubicBezTo>
                  <a:cubicBezTo>
                    <a:pt x="62" y="74"/>
                    <a:pt x="62" y="74"/>
                    <a:pt x="62" y="74"/>
                  </a:cubicBezTo>
                  <a:cubicBezTo>
                    <a:pt x="62" y="239"/>
                    <a:pt x="62" y="239"/>
                    <a:pt x="62" y="239"/>
                  </a:cubicBezTo>
                  <a:cubicBezTo>
                    <a:pt x="62" y="245"/>
                    <a:pt x="59" y="249"/>
                    <a:pt x="53" y="249"/>
                  </a:cubicBezTo>
                  <a:cubicBezTo>
                    <a:pt x="46" y="249"/>
                    <a:pt x="43" y="245"/>
                    <a:pt x="43" y="239"/>
                  </a:cubicBezTo>
                  <a:cubicBezTo>
                    <a:pt x="43" y="141"/>
                    <a:pt x="43" y="141"/>
                    <a:pt x="43" y="141"/>
                  </a:cubicBezTo>
                  <a:cubicBezTo>
                    <a:pt x="38" y="141"/>
                    <a:pt x="38" y="141"/>
                    <a:pt x="38" y="141"/>
                  </a:cubicBezTo>
                  <a:cubicBezTo>
                    <a:pt x="38" y="239"/>
                    <a:pt x="38" y="239"/>
                    <a:pt x="38" y="239"/>
                  </a:cubicBezTo>
                  <a:cubicBezTo>
                    <a:pt x="38" y="245"/>
                    <a:pt x="35" y="249"/>
                    <a:pt x="29" y="249"/>
                  </a:cubicBezTo>
                  <a:cubicBezTo>
                    <a:pt x="22" y="249"/>
                    <a:pt x="19" y="245"/>
                    <a:pt x="19" y="239"/>
                  </a:cubicBezTo>
                  <a:cubicBezTo>
                    <a:pt x="19" y="74"/>
                    <a:pt x="19" y="74"/>
                    <a:pt x="19" y="74"/>
                  </a:cubicBezTo>
                  <a:cubicBezTo>
                    <a:pt x="15" y="74"/>
                    <a:pt x="15" y="74"/>
                    <a:pt x="15" y="74"/>
                  </a:cubicBezTo>
                  <a:cubicBezTo>
                    <a:pt x="15" y="142"/>
                    <a:pt x="15" y="142"/>
                    <a:pt x="15" y="142"/>
                  </a:cubicBezTo>
                  <a:cubicBezTo>
                    <a:pt x="15" y="149"/>
                    <a:pt x="13" y="152"/>
                    <a:pt x="7" y="152"/>
                  </a:cubicBezTo>
                  <a:cubicBezTo>
                    <a:pt x="2" y="152"/>
                    <a:pt x="0" y="149"/>
                    <a:pt x="0" y="142"/>
                  </a:cubicBezTo>
                  <a:cubicBezTo>
                    <a:pt x="0" y="64"/>
                    <a:pt x="0" y="64"/>
                    <a:pt x="0" y="64"/>
                  </a:cubicBezTo>
                  <a:cubicBezTo>
                    <a:pt x="0" y="51"/>
                    <a:pt x="7" y="45"/>
                    <a:pt x="21" y="45"/>
                  </a:cubicBezTo>
                  <a:cubicBezTo>
                    <a:pt x="61" y="45"/>
                    <a:pt x="61" y="45"/>
                    <a:pt x="61" y="45"/>
                  </a:cubicBezTo>
                  <a:cubicBezTo>
                    <a:pt x="75" y="45"/>
                    <a:pt x="82" y="51"/>
                    <a:pt x="82" y="64"/>
                  </a:cubicBezTo>
                  <a:lnTo>
                    <a:pt x="82" y="142"/>
                  </a:lnTo>
                  <a:close/>
                </a:path>
              </a:pathLst>
            </a:custGeom>
            <a:solidFill>
              <a:srgbClr val="5ABC1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1" name="Freeform 15">
              <a:extLst>
                <a:ext uri="{FF2B5EF4-FFF2-40B4-BE49-F238E27FC236}">
                  <a16:creationId xmlns="" xmlns:a16="http://schemas.microsoft.com/office/drawing/2014/main" id="{64F01E54-02B8-426A-B636-D8A439FF93D4}"/>
                </a:ext>
              </a:extLst>
            </p:cNvPr>
            <p:cNvSpPr>
              <a:spLocks noEditPoints="1"/>
            </p:cNvSpPr>
            <p:nvPr/>
          </p:nvSpPr>
          <p:spPr bwMode="auto">
            <a:xfrm>
              <a:off x="2096691" y="1807369"/>
              <a:ext cx="152400" cy="463154"/>
            </a:xfrm>
            <a:custGeom>
              <a:avLst/>
              <a:gdLst>
                <a:gd name="T0" fmla="*/ 142543 w 67"/>
                <a:gd name="T1" fmla="*/ 51715 h 203"/>
                <a:gd name="T2" fmla="*/ 130412 w 67"/>
                <a:gd name="T3" fmla="*/ 88220 h 203"/>
                <a:gd name="T4" fmla="*/ 103116 w 67"/>
                <a:gd name="T5" fmla="*/ 106472 h 203"/>
                <a:gd name="T6" fmla="*/ 72788 w 67"/>
                <a:gd name="T7" fmla="*/ 88220 h 203"/>
                <a:gd name="T8" fmla="*/ 60657 w 67"/>
                <a:gd name="T9" fmla="*/ 51715 h 203"/>
                <a:gd name="T10" fmla="*/ 72788 w 67"/>
                <a:gd name="T11" fmla="*/ 15210 h 203"/>
                <a:gd name="T12" fmla="*/ 103116 w 67"/>
                <a:gd name="T13" fmla="*/ 0 h 203"/>
                <a:gd name="T14" fmla="*/ 130412 w 67"/>
                <a:gd name="T15" fmla="*/ 15210 h 203"/>
                <a:gd name="T16" fmla="*/ 142543 w 67"/>
                <a:gd name="T17" fmla="*/ 51715 h 203"/>
                <a:gd name="T18" fmla="*/ 203200 w 67"/>
                <a:gd name="T19" fmla="*/ 352879 h 203"/>
                <a:gd name="T20" fmla="*/ 185003 w 67"/>
                <a:gd name="T21" fmla="*/ 377215 h 203"/>
                <a:gd name="T22" fmla="*/ 163773 w 67"/>
                <a:gd name="T23" fmla="*/ 352879 h 203"/>
                <a:gd name="T24" fmla="*/ 163773 w 67"/>
                <a:gd name="T25" fmla="*/ 182524 h 203"/>
                <a:gd name="T26" fmla="*/ 154675 w 67"/>
                <a:gd name="T27" fmla="*/ 182524 h 203"/>
                <a:gd name="T28" fmla="*/ 154675 w 67"/>
                <a:gd name="T29" fmla="*/ 590159 h 203"/>
                <a:gd name="T30" fmla="*/ 130412 w 67"/>
                <a:gd name="T31" fmla="*/ 617538 h 203"/>
                <a:gd name="T32" fmla="*/ 109182 w 67"/>
                <a:gd name="T33" fmla="*/ 590159 h 203"/>
                <a:gd name="T34" fmla="*/ 109182 w 67"/>
                <a:gd name="T35" fmla="*/ 349837 h 203"/>
                <a:gd name="T36" fmla="*/ 97051 w 67"/>
                <a:gd name="T37" fmla="*/ 349837 h 203"/>
                <a:gd name="T38" fmla="*/ 97051 w 67"/>
                <a:gd name="T39" fmla="*/ 590159 h 203"/>
                <a:gd name="T40" fmla="*/ 72788 w 67"/>
                <a:gd name="T41" fmla="*/ 617538 h 203"/>
                <a:gd name="T42" fmla="*/ 48525 w 67"/>
                <a:gd name="T43" fmla="*/ 590159 h 203"/>
                <a:gd name="T44" fmla="*/ 48525 w 67"/>
                <a:gd name="T45" fmla="*/ 182524 h 203"/>
                <a:gd name="T46" fmla="*/ 39427 w 67"/>
                <a:gd name="T47" fmla="*/ 182524 h 203"/>
                <a:gd name="T48" fmla="*/ 39427 w 67"/>
                <a:gd name="T49" fmla="*/ 352879 h 203"/>
                <a:gd name="T50" fmla="*/ 21230 w 67"/>
                <a:gd name="T51" fmla="*/ 377215 h 203"/>
                <a:gd name="T52" fmla="*/ 0 w 67"/>
                <a:gd name="T53" fmla="*/ 352879 h 203"/>
                <a:gd name="T54" fmla="*/ 0 w 67"/>
                <a:gd name="T55" fmla="*/ 158187 h 203"/>
                <a:gd name="T56" fmla="*/ 54591 w 67"/>
                <a:gd name="T57" fmla="*/ 109514 h 203"/>
                <a:gd name="T58" fmla="*/ 151642 w 67"/>
                <a:gd name="T59" fmla="*/ 109514 h 203"/>
                <a:gd name="T60" fmla="*/ 203200 w 67"/>
                <a:gd name="T61" fmla="*/ 158187 h 203"/>
                <a:gd name="T62" fmla="*/ 203200 w 67"/>
                <a:gd name="T63" fmla="*/ 352879 h 2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203">
                  <a:moveTo>
                    <a:pt x="47" y="17"/>
                  </a:moveTo>
                  <a:cubicBezTo>
                    <a:pt x="47" y="21"/>
                    <a:pt x="46" y="26"/>
                    <a:pt x="43" y="29"/>
                  </a:cubicBezTo>
                  <a:cubicBezTo>
                    <a:pt x="41" y="33"/>
                    <a:pt x="37" y="35"/>
                    <a:pt x="34" y="35"/>
                  </a:cubicBezTo>
                  <a:cubicBezTo>
                    <a:pt x="30" y="35"/>
                    <a:pt x="27" y="33"/>
                    <a:pt x="24" y="29"/>
                  </a:cubicBezTo>
                  <a:cubicBezTo>
                    <a:pt x="21" y="26"/>
                    <a:pt x="20" y="21"/>
                    <a:pt x="20" y="17"/>
                  </a:cubicBezTo>
                  <a:cubicBezTo>
                    <a:pt x="20" y="12"/>
                    <a:pt x="21" y="8"/>
                    <a:pt x="24" y="5"/>
                  </a:cubicBezTo>
                  <a:cubicBezTo>
                    <a:pt x="26" y="2"/>
                    <a:pt x="30" y="0"/>
                    <a:pt x="34" y="0"/>
                  </a:cubicBezTo>
                  <a:cubicBezTo>
                    <a:pt x="37" y="0"/>
                    <a:pt x="41" y="2"/>
                    <a:pt x="43" y="5"/>
                  </a:cubicBezTo>
                  <a:cubicBezTo>
                    <a:pt x="46" y="8"/>
                    <a:pt x="47" y="12"/>
                    <a:pt x="47" y="17"/>
                  </a:cubicBezTo>
                  <a:close/>
                  <a:moveTo>
                    <a:pt x="67" y="116"/>
                  </a:moveTo>
                  <a:cubicBezTo>
                    <a:pt x="67" y="121"/>
                    <a:pt x="65" y="124"/>
                    <a:pt x="61" y="124"/>
                  </a:cubicBezTo>
                  <a:cubicBezTo>
                    <a:pt x="57" y="124"/>
                    <a:pt x="54" y="121"/>
                    <a:pt x="54" y="116"/>
                  </a:cubicBezTo>
                  <a:cubicBezTo>
                    <a:pt x="54" y="60"/>
                    <a:pt x="54" y="60"/>
                    <a:pt x="54" y="60"/>
                  </a:cubicBezTo>
                  <a:cubicBezTo>
                    <a:pt x="51" y="60"/>
                    <a:pt x="51" y="60"/>
                    <a:pt x="51" y="60"/>
                  </a:cubicBezTo>
                  <a:cubicBezTo>
                    <a:pt x="51" y="194"/>
                    <a:pt x="51" y="194"/>
                    <a:pt x="51" y="194"/>
                  </a:cubicBezTo>
                  <a:cubicBezTo>
                    <a:pt x="51" y="200"/>
                    <a:pt x="49" y="203"/>
                    <a:pt x="43" y="203"/>
                  </a:cubicBezTo>
                  <a:cubicBezTo>
                    <a:pt x="38" y="203"/>
                    <a:pt x="36" y="200"/>
                    <a:pt x="36" y="194"/>
                  </a:cubicBezTo>
                  <a:cubicBezTo>
                    <a:pt x="36" y="115"/>
                    <a:pt x="36" y="115"/>
                    <a:pt x="36" y="115"/>
                  </a:cubicBezTo>
                  <a:cubicBezTo>
                    <a:pt x="32" y="115"/>
                    <a:pt x="32" y="115"/>
                    <a:pt x="32" y="115"/>
                  </a:cubicBezTo>
                  <a:cubicBezTo>
                    <a:pt x="32" y="194"/>
                    <a:pt x="32" y="194"/>
                    <a:pt x="32" y="194"/>
                  </a:cubicBezTo>
                  <a:cubicBezTo>
                    <a:pt x="32" y="200"/>
                    <a:pt x="29" y="203"/>
                    <a:pt x="24" y="203"/>
                  </a:cubicBezTo>
                  <a:cubicBezTo>
                    <a:pt x="19" y="203"/>
                    <a:pt x="16" y="200"/>
                    <a:pt x="16" y="194"/>
                  </a:cubicBezTo>
                  <a:cubicBezTo>
                    <a:pt x="16" y="60"/>
                    <a:pt x="16" y="60"/>
                    <a:pt x="16" y="60"/>
                  </a:cubicBezTo>
                  <a:cubicBezTo>
                    <a:pt x="13" y="60"/>
                    <a:pt x="13" y="60"/>
                    <a:pt x="13" y="60"/>
                  </a:cubicBezTo>
                  <a:cubicBezTo>
                    <a:pt x="13" y="116"/>
                    <a:pt x="13" y="116"/>
                    <a:pt x="13" y="116"/>
                  </a:cubicBezTo>
                  <a:cubicBezTo>
                    <a:pt x="13" y="121"/>
                    <a:pt x="11" y="124"/>
                    <a:pt x="7" y="124"/>
                  </a:cubicBezTo>
                  <a:cubicBezTo>
                    <a:pt x="2" y="124"/>
                    <a:pt x="0" y="121"/>
                    <a:pt x="0" y="116"/>
                  </a:cubicBezTo>
                  <a:cubicBezTo>
                    <a:pt x="0" y="52"/>
                    <a:pt x="0" y="52"/>
                    <a:pt x="0" y="52"/>
                  </a:cubicBezTo>
                  <a:cubicBezTo>
                    <a:pt x="0" y="42"/>
                    <a:pt x="6" y="36"/>
                    <a:pt x="18" y="36"/>
                  </a:cubicBezTo>
                  <a:cubicBezTo>
                    <a:pt x="50" y="36"/>
                    <a:pt x="50" y="36"/>
                    <a:pt x="50" y="36"/>
                  </a:cubicBezTo>
                  <a:cubicBezTo>
                    <a:pt x="61" y="36"/>
                    <a:pt x="67" y="42"/>
                    <a:pt x="67" y="52"/>
                  </a:cubicBezTo>
                  <a:lnTo>
                    <a:pt x="67" y="1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2" name="Freeform 16">
              <a:extLst>
                <a:ext uri="{FF2B5EF4-FFF2-40B4-BE49-F238E27FC236}">
                  <a16:creationId xmlns="" xmlns:a16="http://schemas.microsoft.com/office/drawing/2014/main" id="{121E02AC-18C2-4C80-A137-862DD374A3BD}"/>
                </a:ext>
              </a:extLst>
            </p:cNvPr>
            <p:cNvSpPr>
              <a:spLocks noEditPoints="1"/>
            </p:cNvSpPr>
            <p:nvPr/>
          </p:nvSpPr>
          <p:spPr bwMode="auto">
            <a:xfrm>
              <a:off x="2658667" y="1807369"/>
              <a:ext cx="153590" cy="463154"/>
            </a:xfrm>
            <a:custGeom>
              <a:avLst/>
              <a:gdLst>
                <a:gd name="T0" fmla="*/ 143657 w 67"/>
                <a:gd name="T1" fmla="*/ 51715 h 203"/>
                <a:gd name="T2" fmla="*/ 131430 w 67"/>
                <a:gd name="T3" fmla="*/ 88220 h 203"/>
                <a:gd name="T4" fmla="*/ 103922 w 67"/>
                <a:gd name="T5" fmla="*/ 106472 h 203"/>
                <a:gd name="T6" fmla="*/ 73357 w 67"/>
                <a:gd name="T7" fmla="*/ 88220 h 203"/>
                <a:gd name="T8" fmla="*/ 61130 w 67"/>
                <a:gd name="T9" fmla="*/ 51715 h 203"/>
                <a:gd name="T10" fmla="*/ 73357 w 67"/>
                <a:gd name="T11" fmla="*/ 15210 h 203"/>
                <a:gd name="T12" fmla="*/ 103922 w 67"/>
                <a:gd name="T13" fmla="*/ 0 h 203"/>
                <a:gd name="T14" fmla="*/ 131430 w 67"/>
                <a:gd name="T15" fmla="*/ 15210 h 203"/>
                <a:gd name="T16" fmla="*/ 143657 w 67"/>
                <a:gd name="T17" fmla="*/ 51715 h 203"/>
                <a:gd name="T18" fmla="*/ 204787 w 67"/>
                <a:gd name="T19" fmla="*/ 352879 h 203"/>
                <a:gd name="T20" fmla="*/ 186448 w 67"/>
                <a:gd name="T21" fmla="*/ 377215 h 203"/>
                <a:gd name="T22" fmla="*/ 165052 w 67"/>
                <a:gd name="T23" fmla="*/ 352879 h 203"/>
                <a:gd name="T24" fmla="*/ 165052 w 67"/>
                <a:gd name="T25" fmla="*/ 182524 h 203"/>
                <a:gd name="T26" fmla="*/ 155883 w 67"/>
                <a:gd name="T27" fmla="*/ 182524 h 203"/>
                <a:gd name="T28" fmla="*/ 155883 w 67"/>
                <a:gd name="T29" fmla="*/ 590159 h 203"/>
                <a:gd name="T30" fmla="*/ 131430 w 67"/>
                <a:gd name="T31" fmla="*/ 617538 h 203"/>
                <a:gd name="T32" fmla="*/ 110035 w 67"/>
                <a:gd name="T33" fmla="*/ 590159 h 203"/>
                <a:gd name="T34" fmla="*/ 110035 w 67"/>
                <a:gd name="T35" fmla="*/ 349837 h 203"/>
                <a:gd name="T36" fmla="*/ 97809 w 67"/>
                <a:gd name="T37" fmla="*/ 349837 h 203"/>
                <a:gd name="T38" fmla="*/ 97809 w 67"/>
                <a:gd name="T39" fmla="*/ 590159 h 203"/>
                <a:gd name="T40" fmla="*/ 73357 w 67"/>
                <a:gd name="T41" fmla="*/ 617538 h 203"/>
                <a:gd name="T42" fmla="*/ 48904 w 67"/>
                <a:gd name="T43" fmla="*/ 590159 h 203"/>
                <a:gd name="T44" fmla="*/ 48904 w 67"/>
                <a:gd name="T45" fmla="*/ 182524 h 203"/>
                <a:gd name="T46" fmla="*/ 39735 w 67"/>
                <a:gd name="T47" fmla="*/ 182524 h 203"/>
                <a:gd name="T48" fmla="*/ 39735 w 67"/>
                <a:gd name="T49" fmla="*/ 352879 h 203"/>
                <a:gd name="T50" fmla="*/ 21396 w 67"/>
                <a:gd name="T51" fmla="*/ 377215 h 203"/>
                <a:gd name="T52" fmla="*/ 0 w 67"/>
                <a:gd name="T53" fmla="*/ 352879 h 203"/>
                <a:gd name="T54" fmla="*/ 0 w 67"/>
                <a:gd name="T55" fmla="*/ 158187 h 203"/>
                <a:gd name="T56" fmla="*/ 55017 w 67"/>
                <a:gd name="T57" fmla="*/ 109514 h 203"/>
                <a:gd name="T58" fmla="*/ 152826 w 67"/>
                <a:gd name="T59" fmla="*/ 109514 h 203"/>
                <a:gd name="T60" fmla="*/ 204787 w 67"/>
                <a:gd name="T61" fmla="*/ 158187 h 203"/>
                <a:gd name="T62" fmla="*/ 204787 w 67"/>
                <a:gd name="T63" fmla="*/ 352879 h 2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203">
                  <a:moveTo>
                    <a:pt x="47" y="17"/>
                  </a:moveTo>
                  <a:cubicBezTo>
                    <a:pt x="47" y="21"/>
                    <a:pt x="46" y="26"/>
                    <a:pt x="43" y="29"/>
                  </a:cubicBezTo>
                  <a:cubicBezTo>
                    <a:pt x="41" y="33"/>
                    <a:pt x="37" y="35"/>
                    <a:pt x="34" y="35"/>
                  </a:cubicBezTo>
                  <a:cubicBezTo>
                    <a:pt x="30" y="35"/>
                    <a:pt x="27" y="33"/>
                    <a:pt x="24" y="29"/>
                  </a:cubicBezTo>
                  <a:cubicBezTo>
                    <a:pt x="21" y="26"/>
                    <a:pt x="20" y="21"/>
                    <a:pt x="20" y="17"/>
                  </a:cubicBezTo>
                  <a:cubicBezTo>
                    <a:pt x="20" y="12"/>
                    <a:pt x="21" y="8"/>
                    <a:pt x="24" y="5"/>
                  </a:cubicBezTo>
                  <a:cubicBezTo>
                    <a:pt x="26" y="2"/>
                    <a:pt x="30" y="0"/>
                    <a:pt x="34" y="0"/>
                  </a:cubicBezTo>
                  <a:cubicBezTo>
                    <a:pt x="37" y="0"/>
                    <a:pt x="41" y="2"/>
                    <a:pt x="43" y="5"/>
                  </a:cubicBezTo>
                  <a:cubicBezTo>
                    <a:pt x="46" y="8"/>
                    <a:pt x="47" y="12"/>
                    <a:pt x="47" y="17"/>
                  </a:cubicBezTo>
                  <a:close/>
                  <a:moveTo>
                    <a:pt x="67" y="116"/>
                  </a:moveTo>
                  <a:cubicBezTo>
                    <a:pt x="67" y="121"/>
                    <a:pt x="65" y="124"/>
                    <a:pt x="61" y="124"/>
                  </a:cubicBezTo>
                  <a:cubicBezTo>
                    <a:pt x="57" y="124"/>
                    <a:pt x="54" y="121"/>
                    <a:pt x="54" y="116"/>
                  </a:cubicBezTo>
                  <a:cubicBezTo>
                    <a:pt x="54" y="60"/>
                    <a:pt x="54" y="60"/>
                    <a:pt x="54" y="60"/>
                  </a:cubicBezTo>
                  <a:cubicBezTo>
                    <a:pt x="51" y="60"/>
                    <a:pt x="51" y="60"/>
                    <a:pt x="51" y="60"/>
                  </a:cubicBezTo>
                  <a:cubicBezTo>
                    <a:pt x="51" y="194"/>
                    <a:pt x="51" y="194"/>
                    <a:pt x="51" y="194"/>
                  </a:cubicBezTo>
                  <a:cubicBezTo>
                    <a:pt x="51" y="200"/>
                    <a:pt x="49" y="203"/>
                    <a:pt x="43" y="203"/>
                  </a:cubicBezTo>
                  <a:cubicBezTo>
                    <a:pt x="38" y="203"/>
                    <a:pt x="36" y="200"/>
                    <a:pt x="36" y="194"/>
                  </a:cubicBezTo>
                  <a:cubicBezTo>
                    <a:pt x="36" y="115"/>
                    <a:pt x="36" y="115"/>
                    <a:pt x="36" y="115"/>
                  </a:cubicBezTo>
                  <a:cubicBezTo>
                    <a:pt x="32" y="115"/>
                    <a:pt x="32" y="115"/>
                    <a:pt x="32" y="115"/>
                  </a:cubicBezTo>
                  <a:cubicBezTo>
                    <a:pt x="32" y="194"/>
                    <a:pt x="32" y="194"/>
                    <a:pt x="32" y="194"/>
                  </a:cubicBezTo>
                  <a:cubicBezTo>
                    <a:pt x="32" y="200"/>
                    <a:pt x="29" y="203"/>
                    <a:pt x="24" y="203"/>
                  </a:cubicBezTo>
                  <a:cubicBezTo>
                    <a:pt x="19" y="203"/>
                    <a:pt x="16" y="200"/>
                    <a:pt x="16" y="194"/>
                  </a:cubicBezTo>
                  <a:cubicBezTo>
                    <a:pt x="16" y="60"/>
                    <a:pt x="16" y="60"/>
                    <a:pt x="16" y="60"/>
                  </a:cubicBezTo>
                  <a:cubicBezTo>
                    <a:pt x="13" y="60"/>
                    <a:pt x="13" y="60"/>
                    <a:pt x="13" y="60"/>
                  </a:cubicBezTo>
                  <a:cubicBezTo>
                    <a:pt x="13" y="116"/>
                    <a:pt x="13" y="116"/>
                    <a:pt x="13" y="116"/>
                  </a:cubicBezTo>
                  <a:cubicBezTo>
                    <a:pt x="13" y="121"/>
                    <a:pt x="11" y="124"/>
                    <a:pt x="7" y="124"/>
                  </a:cubicBezTo>
                  <a:cubicBezTo>
                    <a:pt x="2" y="124"/>
                    <a:pt x="0" y="121"/>
                    <a:pt x="0" y="116"/>
                  </a:cubicBezTo>
                  <a:cubicBezTo>
                    <a:pt x="0" y="52"/>
                    <a:pt x="0" y="52"/>
                    <a:pt x="0" y="52"/>
                  </a:cubicBezTo>
                  <a:cubicBezTo>
                    <a:pt x="0" y="42"/>
                    <a:pt x="6" y="36"/>
                    <a:pt x="18" y="36"/>
                  </a:cubicBezTo>
                  <a:cubicBezTo>
                    <a:pt x="50" y="36"/>
                    <a:pt x="50" y="36"/>
                    <a:pt x="50" y="36"/>
                  </a:cubicBezTo>
                  <a:cubicBezTo>
                    <a:pt x="61" y="36"/>
                    <a:pt x="67" y="42"/>
                    <a:pt x="67" y="52"/>
                  </a:cubicBezTo>
                  <a:lnTo>
                    <a:pt x="67" y="1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3" name="Freeform 17">
              <a:extLst>
                <a:ext uri="{FF2B5EF4-FFF2-40B4-BE49-F238E27FC236}">
                  <a16:creationId xmlns="" xmlns:a16="http://schemas.microsoft.com/office/drawing/2014/main" id="{80D321DE-02C6-4679-9A99-DFFB6278FFC4}"/>
                </a:ext>
              </a:extLst>
            </p:cNvPr>
            <p:cNvSpPr>
              <a:spLocks noEditPoints="1"/>
            </p:cNvSpPr>
            <p:nvPr/>
          </p:nvSpPr>
          <p:spPr bwMode="auto">
            <a:xfrm>
              <a:off x="3212306" y="1807369"/>
              <a:ext cx="153591" cy="463154"/>
            </a:xfrm>
            <a:custGeom>
              <a:avLst/>
              <a:gdLst>
                <a:gd name="T0" fmla="*/ 143657 w 67"/>
                <a:gd name="T1" fmla="*/ 51715 h 203"/>
                <a:gd name="T2" fmla="*/ 131431 w 67"/>
                <a:gd name="T3" fmla="*/ 88220 h 203"/>
                <a:gd name="T4" fmla="*/ 103922 w 67"/>
                <a:gd name="T5" fmla="*/ 106472 h 203"/>
                <a:gd name="T6" fmla="*/ 73357 w 67"/>
                <a:gd name="T7" fmla="*/ 88220 h 203"/>
                <a:gd name="T8" fmla="*/ 61131 w 67"/>
                <a:gd name="T9" fmla="*/ 51715 h 203"/>
                <a:gd name="T10" fmla="*/ 73357 w 67"/>
                <a:gd name="T11" fmla="*/ 15210 h 203"/>
                <a:gd name="T12" fmla="*/ 103922 w 67"/>
                <a:gd name="T13" fmla="*/ 0 h 203"/>
                <a:gd name="T14" fmla="*/ 131431 w 67"/>
                <a:gd name="T15" fmla="*/ 15210 h 203"/>
                <a:gd name="T16" fmla="*/ 143657 w 67"/>
                <a:gd name="T17" fmla="*/ 51715 h 203"/>
                <a:gd name="T18" fmla="*/ 204788 w 67"/>
                <a:gd name="T19" fmla="*/ 352879 h 203"/>
                <a:gd name="T20" fmla="*/ 186449 w 67"/>
                <a:gd name="T21" fmla="*/ 377215 h 203"/>
                <a:gd name="T22" fmla="*/ 165053 w 67"/>
                <a:gd name="T23" fmla="*/ 352879 h 203"/>
                <a:gd name="T24" fmla="*/ 165053 w 67"/>
                <a:gd name="T25" fmla="*/ 182524 h 203"/>
                <a:gd name="T26" fmla="*/ 155883 w 67"/>
                <a:gd name="T27" fmla="*/ 182524 h 203"/>
                <a:gd name="T28" fmla="*/ 155883 w 67"/>
                <a:gd name="T29" fmla="*/ 590159 h 203"/>
                <a:gd name="T30" fmla="*/ 131431 w 67"/>
                <a:gd name="T31" fmla="*/ 617538 h 203"/>
                <a:gd name="T32" fmla="*/ 110035 w 67"/>
                <a:gd name="T33" fmla="*/ 590159 h 203"/>
                <a:gd name="T34" fmla="*/ 110035 w 67"/>
                <a:gd name="T35" fmla="*/ 349837 h 203"/>
                <a:gd name="T36" fmla="*/ 97809 w 67"/>
                <a:gd name="T37" fmla="*/ 349837 h 203"/>
                <a:gd name="T38" fmla="*/ 97809 w 67"/>
                <a:gd name="T39" fmla="*/ 590159 h 203"/>
                <a:gd name="T40" fmla="*/ 73357 w 67"/>
                <a:gd name="T41" fmla="*/ 617538 h 203"/>
                <a:gd name="T42" fmla="*/ 48905 w 67"/>
                <a:gd name="T43" fmla="*/ 590159 h 203"/>
                <a:gd name="T44" fmla="*/ 48905 w 67"/>
                <a:gd name="T45" fmla="*/ 182524 h 203"/>
                <a:gd name="T46" fmla="*/ 39735 w 67"/>
                <a:gd name="T47" fmla="*/ 182524 h 203"/>
                <a:gd name="T48" fmla="*/ 39735 w 67"/>
                <a:gd name="T49" fmla="*/ 352879 h 203"/>
                <a:gd name="T50" fmla="*/ 21396 w 67"/>
                <a:gd name="T51" fmla="*/ 377215 h 203"/>
                <a:gd name="T52" fmla="*/ 0 w 67"/>
                <a:gd name="T53" fmla="*/ 352879 h 203"/>
                <a:gd name="T54" fmla="*/ 0 w 67"/>
                <a:gd name="T55" fmla="*/ 158187 h 203"/>
                <a:gd name="T56" fmla="*/ 55018 w 67"/>
                <a:gd name="T57" fmla="*/ 109514 h 203"/>
                <a:gd name="T58" fmla="*/ 152827 w 67"/>
                <a:gd name="T59" fmla="*/ 109514 h 203"/>
                <a:gd name="T60" fmla="*/ 204788 w 67"/>
                <a:gd name="T61" fmla="*/ 158187 h 203"/>
                <a:gd name="T62" fmla="*/ 204788 w 67"/>
                <a:gd name="T63" fmla="*/ 352879 h 2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203">
                  <a:moveTo>
                    <a:pt x="47" y="17"/>
                  </a:moveTo>
                  <a:cubicBezTo>
                    <a:pt x="47" y="21"/>
                    <a:pt x="46" y="26"/>
                    <a:pt x="43" y="29"/>
                  </a:cubicBezTo>
                  <a:cubicBezTo>
                    <a:pt x="41" y="33"/>
                    <a:pt x="37" y="35"/>
                    <a:pt x="34" y="35"/>
                  </a:cubicBezTo>
                  <a:cubicBezTo>
                    <a:pt x="30" y="35"/>
                    <a:pt x="27" y="33"/>
                    <a:pt x="24" y="29"/>
                  </a:cubicBezTo>
                  <a:cubicBezTo>
                    <a:pt x="21" y="26"/>
                    <a:pt x="20" y="21"/>
                    <a:pt x="20" y="17"/>
                  </a:cubicBezTo>
                  <a:cubicBezTo>
                    <a:pt x="20" y="12"/>
                    <a:pt x="21" y="8"/>
                    <a:pt x="24" y="5"/>
                  </a:cubicBezTo>
                  <a:cubicBezTo>
                    <a:pt x="26" y="2"/>
                    <a:pt x="30" y="0"/>
                    <a:pt x="34" y="0"/>
                  </a:cubicBezTo>
                  <a:cubicBezTo>
                    <a:pt x="37" y="0"/>
                    <a:pt x="41" y="2"/>
                    <a:pt x="43" y="5"/>
                  </a:cubicBezTo>
                  <a:cubicBezTo>
                    <a:pt x="46" y="8"/>
                    <a:pt x="47" y="12"/>
                    <a:pt x="47" y="17"/>
                  </a:cubicBezTo>
                  <a:close/>
                  <a:moveTo>
                    <a:pt x="67" y="116"/>
                  </a:moveTo>
                  <a:cubicBezTo>
                    <a:pt x="67" y="121"/>
                    <a:pt x="65" y="124"/>
                    <a:pt x="61" y="124"/>
                  </a:cubicBezTo>
                  <a:cubicBezTo>
                    <a:pt x="57" y="124"/>
                    <a:pt x="54" y="121"/>
                    <a:pt x="54" y="116"/>
                  </a:cubicBezTo>
                  <a:cubicBezTo>
                    <a:pt x="54" y="60"/>
                    <a:pt x="54" y="60"/>
                    <a:pt x="54" y="60"/>
                  </a:cubicBezTo>
                  <a:cubicBezTo>
                    <a:pt x="51" y="60"/>
                    <a:pt x="51" y="60"/>
                    <a:pt x="51" y="60"/>
                  </a:cubicBezTo>
                  <a:cubicBezTo>
                    <a:pt x="51" y="194"/>
                    <a:pt x="51" y="194"/>
                    <a:pt x="51" y="194"/>
                  </a:cubicBezTo>
                  <a:cubicBezTo>
                    <a:pt x="51" y="200"/>
                    <a:pt x="49" y="203"/>
                    <a:pt x="43" y="203"/>
                  </a:cubicBezTo>
                  <a:cubicBezTo>
                    <a:pt x="38" y="203"/>
                    <a:pt x="36" y="200"/>
                    <a:pt x="36" y="194"/>
                  </a:cubicBezTo>
                  <a:cubicBezTo>
                    <a:pt x="36" y="115"/>
                    <a:pt x="36" y="115"/>
                    <a:pt x="36" y="115"/>
                  </a:cubicBezTo>
                  <a:cubicBezTo>
                    <a:pt x="32" y="115"/>
                    <a:pt x="32" y="115"/>
                    <a:pt x="32" y="115"/>
                  </a:cubicBezTo>
                  <a:cubicBezTo>
                    <a:pt x="32" y="194"/>
                    <a:pt x="32" y="194"/>
                    <a:pt x="32" y="194"/>
                  </a:cubicBezTo>
                  <a:cubicBezTo>
                    <a:pt x="32" y="200"/>
                    <a:pt x="29" y="203"/>
                    <a:pt x="24" y="203"/>
                  </a:cubicBezTo>
                  <a:cubicBezTo>
                    <a:pt x="19" y="203"/>
                    <a:pt x="16" y="200"/>
                    <a:pt x="16" y="194"/>
                  </a:cubicBezTo>
                  <a:cubicBezTo>
                    <a:pt x="16" y="60"/>
                    <a:pt x="16" y="60"/>
                    <a:pt x="16" y="60"/>
                  </a:cubicBezTo>
                  <a:cubicBezTo>
                    <a:pt x="13" y="60"/>
                    <a:pt x="13" y="60"/>
                    <a:pt x="13" y="60"/>
                  </a:cubicBezTo>
                  <a:cubicBezTo>
                    <a:pt x="13" y="116"/>
                    <a:pt x="13" y="116"/>
                    <a:pt x="13" y="116"/>
                  </a:cubicBezTo>
                  <a:cubicBezTo>
                    <a:pt x="13" y="121"/>
                    <a:pt x="11" y="124"/>
                    <a:pt x="7" y="124"/>
                  </a:cubicBezTo>
                  <a:cubicBezTo>
                    <a:pt x="2" y="124"/>
                    <a:pt x="0" y="121"/>
                    <a:pt x="0" y="116"/>
                  </a:cubicBezTo>
                  <a:cubicBezTo>
                    <a:pt x="0" y="52"/>
                    <a:pt x="0" y="52"/>
                    <a:pt x="0" y="52"/>
                  </a:cubicBezTo>
                  <a:cubicBezTo>
                    <a:pt x="0" y="42"/>
                    <a:pt x="6" y="36"/>
                    <a:pt x="18" y="36"/>
                  </a:cubicBezTo>
                  <a:cubicBezTo>
                    <a:pt x="50" y="36"/>
                    <a:pt x="50" y="36"/>
                    <a:pt x="50" y="36"/>
                  </a:cubicBezTo>
                  <a:cubicBezTo>
                    <a:pt x="61" y="36"/>
                    <a:pt x="67" y="42"/>
                    <a:pt x="67" y="52"/>
                  </a:cubicBezTo>
                  <a:lnTo>
                    <a:pt x="67" y="1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4" name="Freeform 18">
              <a:extLst>
                <a:ext uri="{FF2B5EF4-FFF2-40B4-BE49-F238E27FC236}">
                  <a16:creationId xmlns="" xmlns:a16="http://schemas.microsoft.com/office/drawing/2014/main" id="{EF8D12BA-7942-41CA-B350-074F0DF305A0}"/>
                </a:ext>
              </a:extLst>
            </p:cNvPr>
            <p:cNvSpPr>
              <a:spLocks noEditPoints="1"/>
            </p:cNvSpPr>
            <p:nvPr/>
          </p:nvSpPr>
          <p:spPr bwMode="auto">
            <a:xfrm>
              <a:off x="1527572" y="1807369"/>
              <a:ext cx="152400" cy="463154"/>
            </a:xfrm>
            <a:custGeom>
              <a:avLst/>
              <a:gdLst>
                <a:gd name="T0" fmla="*/ 142543 w 67"/>
                <a:gd name="T1" fmla="*/ 51715 h 203"/>
                <a:gd name="T2" fmla="*/ 130412 w 67"/>
                <a:gd name="T3" fmla="*/ 88220 h 203"/>
                <a:gd name="T4" fmla="*/ 100084 w 67"/>
                <a:gd name="T5" fmla="*/ 106472 h 203"/>
                <a:gd name="T6" fmla="*/ 72788 w 67"/>
                <a:gd name="T7" fmla="*/ 88220 h 203"/>
                <a:gd name="T8" fmla="*/ 60657 w 67"/>
                <a:gd name="T9" fmla="*/ 51715 h 203"/>
                <a:gd name="T10" fmla="*/ 72788 w 67"/>
                <a:gd name="T11" fmla="*/ 15210 h 203"/>
                <a:gd name="T12" fmla="*/ 100084 w 67"/>
                <a:gd name="T13" fmla="*/ 0 h 203"/>
                <a:gd name="T14" fmla="*/ 130412 w 67"/>
                <a:gd name="T15" fmla="*/ 15210 h 203"/>
                <a:gd name="T16" fmla="*/ 142543 w 67"/>
                <a:gd name="T17" fmla="*/ 51715 h 203"/>
                <a:gd name="T18" fmla="*/ 203200 w 67"/>
                <a:gd name="T19" fmla="*/ 352879 h 203"/>
                <a:gd name="T20" fmla="*/ 181970 w 67"/>
                <a:gd name="T21" fmla="*/ 377215 h 203"/>
                <a:gd name="T22" fmla="*/ 163773 w 67"/>
                <a:gd name="T23" fmla="*/ 352879 h 203"/>
                <a:gd name="T24" fmla="*/ 163773 w 67"/>
                <a:gd name="T25" fmla="*/ 182524 h 203"/>
                <a:gd name="T26" fmla="*/ 154675 w 67"/>
                <a:gd name="T27" fmla="*/ 182524 h 203"/>
                <a:gd name="T28" fmla="*/ 154675 w 67"/>
                <a:gd name="T29" fmla="*/ 590159 h 203"/>
                <a:gd name="T30" fmla="*/ 130412 w 67"/>
                <a:gd name="T31" fmla="*/ 617538 h 203"/>
                <a:gd name="T32" fmla="*/ 109182 w 67"/>
                <a:gd name="T33" fmla="*/ 590159 h 203"/>
                <a:gd name="T34" fmla="*/ 109182 w 67"/>
                <a:gd name="T35" fmla="*/ 349837 h 203"/>
                <a:gd name="T36" fmla="*/ 94018 w 67"/>
                <a:gd name="T37" fmla="*/ 349837 h 203"/>
                <a:gd name="T38" fmla="*/ 94018 w 67"/>
                <a:gd name="T39" fmla="*/ 590159 h 203"/>
                <a:gd name="T40" fmla="*/ 72788 w 67"/>
                <a:gd name="T41" fmla="*/ 617538 h 203"/>
                <a:gd name="T42" fmla="*/ 48525 w 67"/>
                <a:gd name="T43" fmla="*/ 590159 h 203"/>
                <a:gd name="T44" fmla="*/ 48525 w 67"/>
                <a:gd name="T45" fmla="*/ 182524 h 203"/>
                <a:gd name="T46" fmla="*/ 39427 w 67"/>
                <a:gd name="T47" fmla="*/ 182524 h 203"/>
                <a:gd name="T48" fmla="*/ 39427 w 67"/>
                <a:gd name="T49" fmla="*/ 352879 h 203"/>
                <a:gd name="T50" fmla="*/ 18197 w 67"/>
                <a:gd name="T51" fmla="*/ 377215 h 203"/>
                <a:gd name="T52" fmla="*/ 0 w 67"/>
                <a:gd name="T53" fmla="*/ 352879 h 203"/>
                <a:gd name="T54" fmla="*/ 0 w 67"/>
                <a:gd name="T55" fmla="*/ 158187 h 203"/>
                <a:gd name="T56" fmla="*/ 51558 w 67"/>
                <a:gd name="T57" fmla="*/ 109514 h 203"/>
                <a:gd name="T58" fmla="*/ 151642 w 67"/>
                <a:gd name="T59" fmla="*/ 109514 h 203"/>
                <a:gd name="T60" fmla="*/ 203200 w 67"/>
                <a:gd name="T61" fmla="*/ 158187 h 203"/>
                <a:gd name="T62" fmla="*/ 203200 w 67"/>
                <a:gd name="T63" fmla="*/ 352879 h 2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203">
                  <a:moveTo>
                    <a:pt x="47" y="17"/>
                  </a:moveTo>
                  <a:cubicBezTo>
                    <a:pt x="47" y="21"/>
                    <a:pt x="46" y="26"/>
                    <a:pt x="43" y="29"/>
                  </a:cubicBezTo>
                  <a:cubicBezTo>
                    <a:pt x="40" y="33"/>
                    <a:pt x="37" y="35"/>
                    <a:pt x="33" y="35"/>
                  </a:cubicBezTo>
                  <a:cubicBezTo>
                    <a:pt x="30" y="35"/>
                    <a:pt x="26" y="33"/>
                    <a:pt x="24" y="29"/>
                  </a:cubicBezTo>
                  <a:cubicBezTo>
                    <a:pt x="21" y="26"/>
                    <a:pt x="20" y="21"/>
                    <a:pt x="20" y="17"/>
                  </a:cubicBezTo>
                  <a:cubicBezTo>
                    <a:pt x="20" y="12"/>
                    <a:pt x="21" y="8"/>
                    <a:pt x="24" y="5"/>
                  </a:cubicBezTo>
                  <a:cubicBezTo>
                    <a:pt x="26" y="2"/>
                    <a:pt x="29" y="0"/>
                    <a:pt x="33" y="0"/>
                  </a:cubicBezTo>
                  <a:cubicBezTo>
                    <a:pt x="37" y="0"/>
                    <a:pt x="40" y="2"/>
                    <a:pt x="43" y="5"/>
                  </a:cubicBezTo>
                  <a:cubicBezTo>
                    <a:pt x="46" y="8"/>
                    <a:pt x="47" y="12"/>
                    <a:pt x="47" y="17"/>
                  </a:cubicBezTo>
                  <a:close/>
                  <a:moveTo>
                    <a:pt x="67" y="116"/>
                  </a:moveTo>
                  <a:cubicBezTo>
                    <a:pt x="67" y="121"/>
                    <a:pt x="65" y="124"/>
                    <a:pt x="60" y="124"/>
                  </a:cubicBezTo>
                  <a:cubicBezTo>
                    <a:pt x="56" y="124"/>
                    <a:pt x="54" y="121"/>
                    <a:pt x="54" y="116"/>
                  </a:cubicBezTo>
                  <a:cubicBezTo>
                    <a:pt x="54" y="60"/>
                    <a:pt x="54" y="60"/>
                    <a:pt x="54" y="60"/>
                  </a:cubicBezTo>
                  <a:cubicBezTo>
                    <a:pt x="51" y="60"/>
                    <a:pt x="51" y="60"/>
                    <a:pt x="51" y="60"/>
                  </a:cubicBezTo>
                  <a:cubicBezTo>
                    <a:pt x="51" y="194"/>
                    <a:pt x="51" y="194"/>
                    <a:pt x="51" y="194"/>
                  </a:cubicBezTo>
                  <a:cubicBezTo>
                    <a:pt x="51" y="200"/>
                    <a:pt x="48" y="203"/>
                    <a:pt x="43" y="203"/>
                  </a:cubicBezTo>
                  <a:cubicBezTo>
                    <a:pt x="38" y="203"/>
                    <a:pt x="36" y="200"/>
                    <a:pt x="36" y="194"/>
                  </a:cubicBezTo>
                  <a:cubicBezTo>
                    <a:pt x="36" y="115"/>
                    <a:pt x="36" y="115"/>
                    <a:pt x="36" y="115"/>
                  </a:cubicBezTo>
                  <a:cubicBezTo>
                    <a:pt x="31" y="115"/>
                    <a:pt x="31" y="115"/>
                    <a:pt x="31" y="115"/>
                  </a:cubicBezTo>
                  <a:cubicBezTo>
                    <a:pt x="31" y="194"/>
                    <a:pt x="31" y="194"/>
                    <a:pt x="31" y="194"/>
                  </a:cubicBezTo>
                  <a:cubicBezTo>
                    <a:pt x="31" y="200"/>
                    <a:pt x="29" y="203"/>
                    <a:pt x="24" y="203"/>
                  </a:cubicBezTo>
                  <a:cubicBezTo>
                    <a:pt x="18" y="203"/>
                    <a:pt x="16" y="200"/>
                    <a:pt x="16" y="194"/>
                  </a:cubicBezTo>
                  <a:cubicBezTo>
                    <a:pt x="16" y="60"/>
                    <a:pt x="16" y="60"/>
                    <a:pt x="16" y="60"/>
                  </a:cubicBezTo>
                  <a:cubicBezTo>
                    <a:pt x="13" y="60"/>
                    <a:pt x="13" y="60"/>
                    <a:pt x="13" y="60"/>
                  </a:cubicBezTo>
                  <a:cubicBezTo>
                    <a:pt x="13" y="116"/>
                    <a:pt x="13" y="116"/>
                    <a:pt x="13" y="116"/>
                  </a:cubicBezTo>
                  <a:cubicBezTo>
                    <a:pt x="13" y="121"/>
                    <a:pt x="11" y="124"/>
                    <a:pt x="6" y="124"/>
                  </a:cubicBezTo>
                  <a:cubicBezTo>
                    <a:pt x="2" y="124"/>
                    <a:pt x="0" y="121"/>
                    <a:pt x="0" y="116"/>
                  </a:cubicBezTo>
                  <a:cubicBezTo>
                    <a:pt x="0" y="52"/>
                    <a:pt x="0" y="52"/>
                    <a:pt x="0" y="52"/>
                  </a:cubicBezTo>
                  <a:cubicBezTo>
                    <a:pt x="0" y="42"/>
                    <a:pt x="6" y="36"/>
                    <a:pt x="17" y="36"/>
                  </a:cubicBezTo>
                  <a:cubicBezTo>
                    <a:pt x="50" y="36"/>
                    <a:pt x="50" y="36"/>
                    <a:pt x="50" y="36"/>
                  </a:cubicBezTo>
                  <a:cubicBezTo>
                    <a:pt x="61" y="36"/>
                    <a:pt x="67" y="42"/>
                    <a:pt x="67" y="52"/>
                  </a:cubicBezTo>
                  <a:lnTo>
                    <a:pt x="67" y="1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5" name="Freeform 19">
              <a:extLst>
                <a:ext uri="{FF2B5EF4-FFF2-40B4-BE49-F238E27FC236}">
                  <a16:creationId xmlns="" xmlns:a16="http://schemas.microsoft.com/office/drawing/2014/main" id="{94D749AC-0C5A-4FF8-986F-5F29A03BECEB}"/>
                </a:ext>
              </a:extLst>
            </p:cNvPr>
            <p:cNvSpPr>
              <a:spLocks noEditPoints="1"/>
            </p:cNvSpPr>
            <p:nvPr/>
          </p:nvSpPr>
          <p:spPr bwMode="auto">
            <a:xfrm>
              <a:off x="972742" y="1807369"/>
              <a:ext cx="153590" cy="463154"/>
            </a:xfrm>
            <a:custGeom>
              <a:avLst/>
              <a:gdLst>
                <a:gd name="T0" fmla="*/ 143657 w 67"/>
                <a:gd name="T1" fmla="*/ 51715 h 203"/>
                <a:gd name="T2" fmla="*/ 131430 w 67"/>
                <a:gd name="T3" fmla="*/ 88220 h 203"/>
                <a:gd name="T4" fmla="*/ 103922 w 67"/>
                <a:gd name="T5" fmla="*/ 106472 h 203"/>
                <a:gd name="T6" fmla="*/ 73357 w 67"/>
                <a:gd name="T7" fmla="*/ 88220 h 203"/>
                <a:gd name="T8" fmla="*/ 61130 w 67"/>
                <a:gd name="T9" fmla="*/ 51715 h 203"/>
                <a:gd name="T10" fmla="*/ 73357 w 67"/>
                <a:gd name="T11" fmla="*/ 15210 h 203"/>
                <a:gd name="T12" fmla="*/ 103922 w 67"/>
                <a:gd name="T13" fmla="*/ 0 h 203"/>
                <a:gd name="T14" fmla="*/ 131430 w 67"/>
                <a:gd name="T15" fmla="*/ 15210 h 203"/>
                <a:gd name="T16" fmla="*/ 143657 w 67"/>
                <a:gd name="T17" fmla="*/ 51715 h 203"/>
                <a:gd name="T18" fmla="*/ 204787 w 67"/>
                <a:gd name="T19" fmla="*/ 352879 h 203"/>
                <a:gd name="T20" fmla="*/ 186448 w 67"/>
                <a:gd name="T21" fmla="*/ 377215 h 203"/>
                <a:gd name="T22" fmla="*/ 168109 w 67"/>
                <a:gd name="T23" fmla="*/ 352879 h 203"/>
                <a:gd name="T24" fmla="*/ 168109 w 67"/>
                <a:gd name="T25" fmla="*/ 182524 h 203"/>
                <a:gd name="T26" fmla="*/ 155883 w 67"/>
                <a:gd name="T27" fmla="*/ 182524 h 203"/>
                <a:gd name="T28" fmla="*/ 155883 w 67"/>
                <a:gd name="T29" fmla="*/ 590159 h 203"/>
                <a:gd name="T30" fmla="*/ 134487 w 67"/>
                <a:gd name="T31" fmla="*/ 617538 h 203"/>
                <a:gd name="T32" fmla="*/ 110035 w 67"/>
                <a:gd name="T33" fmla="*/ 590159 h 203"/>
                <a:gd name="T34" fmla="*/ 110035 w 67"/>
                <a:gd name="T35" fmla="*/ 349837 h 203"/>
                <a:gd name="T36" fmla="*/ 97809 w 67"/>
                <a:gd name="T37" fmla="*/ 349837 h 203"/>
                <a:gd name="T38" fmla="*/ 97809 w 67"/>
                <a:gd name="T39" fmla="*/ 590159 h 203"/>
                <a:gd name="T40" fmla="*/ 73357 w 67"/>
                <a:gd name="T41" fmla="*/ 617538 h 203"/>
                <a:gd name="T42" fmla="*/ 48904 w 67"/>
                <a:gd name="T43" fmla="*/ 590159 h 203"/>
                <a:gd name="T44" fmla="*/ 48904 w 67"/>
                <a:gd name="T45" fmla="*/ 182524 h 203"/>
                <a:gd name="T46" fmla="*/ 39735 w 67"/>
                <a:gd name="T47" fmla="*/ 182524 h 203"/>
                <a:gd name="T48" fmla="*/ 39735 w 67"/>
                <a:gd name="T49" fmla="*/ 352879 h 203"/>
                <a:gd name="T50" fmla="*/ 21396 w 67"/>
                <a:gd name="T51" fmla="*/ 377215 h 203"/>
                <a:gd name="T52" fmla="*/ 0 w 67"/>
                <a:gd name="T53" fmla="*/ 352879 h 203"/>
                <a:gd name="T54" fmla="*/ 0 w 67"/>
                <a:gd name="T55" fmla="*/ 158187 h 203"/>
                <a:gd name="T56" fmla="*/ 55017 w 67"/>
                <a:gd name="T57" fmla="*/ 109514 h 203"/>
                <a:gd name="T58" fmla="*/ 152826 w 67"/>
                <a:gd name="T59" fmla="*/ 109514 h 203"/>
                <a:gd name="T60" fmla="*/ 204787 w 67"/>
                <a:gd name="T61" fmla="*/ 158187 h 203"/>
                <a:gd name="T62" fmla="*/ 204787 w 67"/>
                <a:gd name="T63" fmla="*/ 352879 h 2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203">
                  <a:moveTo>
                    <a:pt x="47" y="17"/>
                  </a:moveTo>
                  <a:cubicBezTo>
                    <a:pt x="47" y="21"/>
                    <a:pt x="46" y="26"/>
                    <a:pt x="43" y="29"/>
                  </a:cubicBezTo>
                  <a:cubicBezTo>
                    <a:pt x="41" y="33"/>
                    <a:pt x="37" y="35"/>
                    <a:pt x="34" y="35"/>
                  </a:cubicBezTo>
                  <a:cubicBezTo>
                    <a:pt x="30" y="35"/>
                    <a:pt x="27" y="33"/>
                    <a:pt x="24" y="29"/>
                  </a:cubicBezTo>
                  <a:cubicBezTo>
                    <a:pt x="21" y="26"/>
                    <a:pt x="20" y="21"/>
                    <a:pt x="20" y="17"/>
                  </a:cubicBezTo>
                  <a:cubicBezTo>
                    <a:pt x="20" y="12"/>
                    <a:pt x="21" y="8"/>
                    <a:pt x="24" y="5"/>
                  </a:cubicBezTo>
                  <a:cubicBezTo>
                    <a:pt x="26" y="2"/>
                    <a:pt x="30" y="0"/>
                    <a:pt x="34" y="0"/>
                  </a:cubicBezTo>
                  <a:cubicBezTo>
                    <a:pt x="37" y="0"/>
                    <a:pt x="41" y="2"/>
                    <a:pt x="43" y="5"/>
                  </a:cubicBezTo>
                  <a:cubicBezTo>
                    <a:pt x="46" y="8"/>
                    <a:pt x="47" y="12"/>
                    <a:pt x="47" y="17"/>
                  </a:cubicBezTo>
                  <a:close/>
                  <a:moveTo>
                    <a:pt x="67" y="116"/>
                  </a:moveTo>
                  <a:cubicBezTo>
                    <a:pt x="67" y="121"/>
                    <a:pt x="65" y="124"/>
                    <a:pt x="61" y="124"/>
                  </a:cubicBezTo>
                  <a:cubicBezTo>
                    <a:pt x="57" y="124"/>
                    <a:pt x="55" y="121"/>
                    <a:pt x="55" y="116"/>
                  </a:cubicBezTo>
                  <a:cubicBezTo>
                    <a:pt x="55" y="60"/>
                    <a:pt x="55" y="60"/>
                    <a:pt x="55" y="60"/>
                  </a:cubicBezTo>
                  <a:cubicBezTo>
                    <a:pt x="51" y="60"/>
                    <a:pt x="51" y="60"/>
                    <a:pt x="51" y="60"/>
                  </a:cubicBezTo>
                  <a:cubicBezTo>
                    <a:pt x="51" y="194"/>
                    <a:pt x="51" y="194"/>
                    <a:pt x="51" y="194"/>
                  </a:cubicBezTo>
                  <a:cubicBezTo>
                    <a:pt x="51" y="200"/>
                    <a:pt x="49" y="203"/>
                    <a:pt x="44" y="203"/>
                  </a:cubicBezTo>
                  <a:cubicBezTo>
                    <a:pt x="38" y="203"/>
                    <a:pt x="36" y="200"/>
                    <a:pt x="36" y="194"/>
                  </a:cubicBezTo>
                  <a:cubicBezTo>
                    <a:pt x="36" y="115"/>
                    <a:pt x="36" y="115"/>
                    <a:pt x="36" y="115"/>
                  </a:cubicBezTo>
                  <a:cubicBezTo>
                    <a:pt x="32" y="115"/>
                    <a:pt x="32" y="115"/>
                    <a:pt x="32" y="115"/>
                  </a:cubicBezTo>
                  <a:cubicBezTo>
                    <a:pt x="32" y="194"/>
                    <a:pt x="32" y="194"/>
                    <a:pt x="32" y="194"/>
                  </a:cubicBezTo>
                  <a:cubicBezTo>
                    <a:pt x="32" y="200"/>
                    <a:pt x="29" y="203"/>
                    <a:pt x="24" y="203"/>
                  </a:cubicBezTo>
                  <a:cubicBezTo>
                    <a:pt x="19" y="203"/>
                    <a:pt x="16" y="200"/>
                    <a:pt x="16" y="194"/>
                  </a:cubicBezTo>
                  <a:cubicBezTo>
                    <a:pt x="16" y="60"/>
                    <a:pt x="16" y="60"/>
                    <a:pt x="16" y="60"/>
                  </a:cubicBezTo>
                  <a:cubicBezTo>
                    <a:pt x="13" y="60"/>
                    <a:pt x="13" y="60"/>
                    <a:pt x="13" y="60"/>
                  </a:cubicBezTo>
                  <a:cubicBezTo>
                    <a:pt x="13" y="116"/>
                    <a:pt x="13" y="116"/>
                    <a:pt x="13" y="116"/>
                  </a:cubicBezTo>
                  <a:cubicBezTo>
                    <a:pt x="13" y="121"/>
                    <a:pt x="11" y="124"/>
                    <a:pt x="7" y="124"/>
                  </a:cubicBezTo>
                  <a:cubicBezTo>
                    <a:pt x="2" y="124"/>
                    <a:pt x="0" y="121"/>
                    <a:pt x="0" y="116"/>
                  </a:cubicBezTo>
                  <a:cubicBezTo>
                    <a:pt x="0" y="52"/>
                    <a:pt x="0" y="52"/>
                    <a:pt x="0" y="52"/>
                  </a:cubicBezTo>
                  <a:cubicBezTo>
                    <a:pt x="0" y="42"/>
                    <a:pt x="6" y="36"/>
                    <a:pt x="18" y="36"/>
                  </a:cubicBezTo>
                  <a:cubicBezTo>
                    <a:pt x="50" y="36"/>
                    <a:pt x="50" y="36"/>
                    <a:pt x="50" y="36"/>
                  </a:cubicBezTo>
                  <a:cubicBezTo>
                    <a:pt x="61" y="36"/>
                    <a:pt x="67" y="42"/>
                    <a:pt x="67" y="52"/>
                  </a:cubicBezTo>
                  <a:lnTo>
                    <a:pt x="67" y="116"/>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6" name="Freeform 20">
              <a:extLst>
                <a:ext uri="{FF2B5EF4-FFF2-40B4-BE49-F238E27FC236}">
                  <a16:creationId xmlns="" xmlns:a16="http://schemas.microsoft.com/office/drawing/2014/main" id="{9C4B26B7-A223-417F-80B8-9C6014AD5053}"/>
                </a:ext>
              </a:extLst>
            </p:cNvPr>
            <p:cNvSpPr>
              <a:spLocks noEditPoints="1"/>
            </p:cNvSpPr>
            <p:nvPr/>
          </p:nvSpPr>
          <p:spPr bwMode="auto">
            <a:xfrm>
              <a:off x="756047" y="1595437"/>
              <a:ext cx="142875" cy="433388"/>
            </a:xfrm>
            <a:custGeom>
              <a:avLst/>
              <a:gdLst>
                <a:gd name="T0" fmla="*/ 135194 w 62"/>
                <a:gd name="T1" fmla="*/ 45861 h 189"/>
                <a:gd name="T2" fmla="*/ 122903 w 62"/>
                <a:gd name="T3" fmla="*/ 82550 h 189"/>
                <a:gd name="T4" fmla="*/ 95250 w 62"/>
                <a:gd name="T5" fmla="*/ 97837 h 189"/>
                <a:gd name="T6" fmla="*/ 67597 w 62"/>
                <a:gd name="T7" fmla="*/ 82550 h 189"/>
                <a:gd name="T8" fmla="*/ 55306 w 62"/>
                <a:gd name="T9" fmla="*/ 45861 h 189"/>
                <a:gd name="T10" fmla="*/ 67597 w 62"/>
                <a:gd name="T11" fmla="*/ 12230 h 189"/>
                <a:gd name="T12" fmla="*/ 95250 w 62"/>
                <a:gd name="T13" fmla="*/ 0 h 189"/>
                <a:gd name="T14" fmla="*/ 122903 w 62"/>
                <a:gd name="T15" fmla="*/ 12230 h 189"/>
                <a:gd name="T16" fmla="*/ 135194 w 62"/>
                <a:gd name="T17" fmla="*/ 45861 h 189"/>
                <a:gd name="T18" fmla="*/ 190500 w 62"/>
                <a:gd name="T19" fmla="*/ 330200 h 189"/>
                <a:gd name="T20" fmla="*/ 172065 w 62"/>
                <a:gd name="T21" fmla="*/ 354659 h 189"/>
                <a:gd name="T22" fmla="*/ 156702 w 62"/>
                <a:gd name="T23" fmla="*/ 330200 h 189"/>
                <a:gd name="T24" fmla="*/ 156702 w 62"/>
                <a:gd name="T25" fmla="*/ 171215 h 189"/>
                <a:gd name="T26" fmla="*/ 147484 w 62"/>
                <a:gd name="T27" fmla="*/ 171215 h 189"/>
                <a:gd name="T28" fmla="*/ 147484 w 62"/>
                <a:gd name="T29" fmla="*/ 553391 h 189"/>
                <a:gd name="T30" fmla="*/ 122903 w 62"/>
                <a:gd name="T31" fmla="*/ 577850 h 189"/>
                <a:gd name="T32" fmla="*/ 101395 w 62"/>
                <a:gd name="T33" fmla="*/ 553391 h 189"/>
                <a:gd name="T34" fmla="*/ 101395 w 62"/>
                <a:gd name="T35" fmla="*/ 327143 h 189"/>
                <a:gd name="T36" fmla="*/ 89105 w 62"/>
                <a:gd name="T37" fmla="*/ 327143 h 189"/>
                <a:gd name="T38" fmla="*/ 89105 w 62"/>
                <a:gd name="T39" fmla="*/ 553391 h 189"/>
                <a:gd name="T40" fmla="*/ 67597 w 62"/>
                <a:gd name="T41" fmla="*/ 577850 h 189"/>
                <a:gd name="T42" fmla="*/ 46089 w 62"/>
                <a:gd name="T43" fmla="*/ 553391 h 189"/>
                <a:gd name="T44" fmla="*/ 46089 w 62"/>
                <a:gd name="T45" fmla="*/ 171215 h 189"/>
                <a:gd name="T46" fmla="*/ 36871 w 62"/>
                <a:gd name="T47" fmla="*/ 171215 h 189"/>
                <a:gd name="T48" fmla="*/ 36871 w 62"/>
                <a:gd name="T49" fmla="*/ 330200 h 189"/>
                <a:gd name="T50" fmla="*/ 18435 w 62"/>
                <a:gd name="T51" fmla="*/ 354659 h 189"/>
                <a:gd name="T52" fmla="*/ 0 w 62"/>
                <a:gd name="T53" fmla="*/ 330200 h 189"/>
                <a:gd name="T54" fmla="*/ 0 w 62"/>
                <a:gd name="T55" fmla="*/ 146756 h 189"/>
                <a:gd name="T56" fmla="*/ 49161 w 62"/>
                <a:gd name="T57" fmla="*/ 100894 h 189"/>
                <a:gd name="T58" fmla="*/ 141339 w 62"/>
                <a:gd name="T59" fmla="*/ 100894 h 189"/>
                <a:gd name="T60" fmla="*/ 190500 w 62"/>
                <a:gd name="T61" fmla="*/ 146756 h 189"/>
                <a:gd name="T62" fmla="*/ 190500 w 62"/>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2" h="189">
                  <a:moveTo>
                    <a:pt x="44" y="15"/>
                  </a:moveTo>
                  <a:cubicBezTo>
                    <a:pt x="44" y="19"/>
                    <a:pt x="43" y="23"/>
                    <a:pt x="40" y="27"/>
                  </a:cubicBezTo>
                  <a:cubicBezTo>
                    <a:pt x="37" y="30"/>
                    <a:pt x="35" y="32"/>
                    <a:pt x="31" y="32"/>
                  </a:cubicBezTo>
                  <a:cubicBezTo>
                    <a:pt x="27" y="32"/>
                    <a:pt x="24" y="30"/>
                    <a:pt x="22" y="27"/>
                  </a:cubicBezTo>
                  <a:cubicBezTo>
                    <a:pt x="19" y="23"/>
                    <a:pt x="18" y="19"/>
                    <a:pt x="18" y="15"/>
                  </a:cubicBezTo>
                  <a:cubicBezTo>
                    <a:pt x="18" y="11"/>
                    <a:pt x="19" y="7"/>
                    <a:pt x="22" y="4"/>
                  </a:cubicBezTo>
                  <a:cubicBezTo>
                    <a:pt x="24" y="1"/>
                    <a:pt x="27" y="0"/>
                    <a:pt x="31" y="0"/>
                  </a:cubicBezTo>
                  <a:cubicBezTo>
                    <a:pt x="35" y="0"/>
                    <a:pt x="37" y="1"/>
                    <a:pt x="40" y="4"/>
                  </a:cubicBezTo>
                  <a:cubicBezTo>
                    <a:pt x="43" y="7"/>
                    <a:pt x="44" y="11"/>
                    <a:pt x="44" y="15"/>
                  </a:cubicBezTo>
                  <a:close/>
                  <a:moveTo>
                    <a:pt x="62" y="108"/>
                  </a:moveTo>
                  <a:cubicBezTo>
                    <a:pt x="62" y="113"/>
                    <a:pt x="60" y="116"/>
                    <a:pt x="56" y="116"/>
                  </a:cubicBezTo>
                  <a:cubicBezTo>
                    <a:pt x="52" y="116"/>
                    <a:pt x="51" y="113"/>
                    <a:pt x="51" y="108"/>
                  </a:cubicBezTo>
                  <a:cubicBezTo>
                    <a:pt x="51" y="56"/>
                    <a:pt x="51" y="56"/>
                    <a:pt x="51" y="56"/>
                  </a:cubicBezTo>
                  <a:cubicBezTo>
                    <a:pt x="48" y="56"/>
                    <a:pt x="48" y="56"/>
                    <a:pt x="48" y="56"/>
                  </a:cubicBezTo>
                  <a:cubicBezTo>
                    <a:pt x="48" y="181"/>
                    <a:pt x="48" y="181"/>
                    <a:pt x="48" y="181"/>
                  </a:cubicBezTo>
                  <a:cubicBezTo>
                    <a:pt x="48" y="186"/>
                    <a:pt x="45" y="189"/>
                    <a:pt x="40" y="189"/>
                  </a:cubicBezTo>
                  <a:cubicBezTo>
                    <a:pt x="35" y="189"/>
                    <a:pt x="33" y="186"/>
                    <a:pt x="33" y="181"/>
                  </a:cubicBezTo>
                  <a:cubicBezTo>
                    <a:pt x="33" y="107"/>
                    <a:pt x="33" y="107"/>
                    <a:pt x="33" y="107"/>
                  </a:cubicBezTo>
                  <a:cubicBezTo>
                    <a:pt x="29" y="107"/>
                    <a:pt x="29" y="107"/>
                    <a:pt x="29" y="107"/>
                  </a:cubicBezTo>
                  <a:cubicBezTo>
                    <a:pt x="29" y="181"/>
                    <a:pt x="29" y="181"/>
                    <a:pt x="29" y="181"/>
                  </a:cubicBezTo>
                  <a:cubicBezTo>
                    <a:pt x="29" y="186"/>
                    <a:pt x="27" y="189"/>
                    <a:pt x="22" y="189"/>
                  </a:cubicBezTo>
                  <a:cubicBezTo>
                    <a:pt x="17"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5" y="33"/>
                    <a:pt x="16" y="33"/>
                  </a:cubicBezTo>
                  <a:cubicBezTo>
                    <a:pt x="46" y="33"/>
                    <a:pt x="46" y="33"/>
                    <a:pt x="46" y="33"/>
                  </a:cubicBezTo>
                  <a:cubicBezTo>
                    <a:pt x="57" y="33"/>
                    <a:pt x="62" y="38"/>
                    <a:pt x="62" y="48"/>
                  </a:cubicBezTo>
                  <a:lnTo>
                    <a:pt x="62"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7" name="Freeform 21">
              <a:extLst>
                <a:ext uri="{FF2B5EF4-FFF2-40B4-BE49-F238E27FC236}">
                  <a16:creationId xmlns="" xmlns:a16="http://schemas.microsoft.com/office/drawing/2014/main" id="{B8CAF949-E127-47FA-8ADF-B7B0B0A6CD0F}"/>
                </a:ext>
              </a:extLst>
            </p:cNvPr>
            <p:cNvSpPr>
              <a:spLocks noEditPoints="1"/>
            </p:cNvSpPr>
            <p:nvPr/>
          </p:nvSpPr>
          <p:spPr bwMode="auto">
            <a:xfrm>
              <a:off x="1296592" y="1595437"/>
              <a:ext cx="144065" cy="433388"/>
            </a:xfrm>
            <a:custGeom>
              <a:avLst/>
              <a:gdLst>
                <a:gd name="T0" fmla="*/ 137205 w 63"/>
                <a:gd name="T1" fmla="*/ 45861 h 189"/>
                <a:gd name="T2" fmla="*/ 125009 w 63"/>
                <a:gd name="T3" fmla="*/ 82550 h 189"/>
                <a:gd name="T4" fmla="*/ 97568 w 63"/>
                <a:gd name="T5" fmla="*/ 97837 h 189"/>
                <a:gd name="T6" fmla="*/ 70127 w 63"/>
                <a:gd name="T7" fmla="*/ 82550 h 189"/>
                <a:gd name="T8" fmla="*/ 57931 w 63"/>
                <a:gd name="T9" fmla="*/ 45861 h 189"/>
                <a:gd name="T10" fmla="*/ 67078 w 63"/>
                <a:gd name="T11" fmla="*/ 12230 h 189"/>
                <a:gd name="T12" fmla="*/ 97568 w 63"/>
                <a:gd name="T13" fmla="*/ 0 h 189"/>
                <a:gd name="T14" fmla="*/ 125009 w 63"/>
                <a:gd name="T15" fmla="*/ 12230 h 189"/>
                <a:gd name="T16" fmla="*/ 137205 w 63"/>
                <a:gd name="T17" fmla="*/ 45861 h 189"/>
                <a:gd name="T18" fmla="*/ 192087 w 63"/>
                <a:gd name="T19" fmla="*/ 330200 h 189"/>
                <a:gd name="T20" fmla="*/ 173793 w 63"/>
                <a:gd name="T21" fmla="*/ 354659 h 189"/>
                <a:gd name="T22" fmla="*/ 155499 w 63"/>
                <a:gd name="T23" fmla="*/ 330200 h 189"/>
                <a:gd name="T24" fmla="*/ 155499 w 63"/>
                <a:gd name="T25" fmla="*/ 171215 h 189"/>
                <a:gd name="T26" fmla="*/ 146352 w 63"/>
                <a:gd name="T27" fmla="*/ 171215 h 189"/>
                <a:gd name="T28" fmla="*/ 146352 w 63"/>
                <a:gd name="T29" fmla="*/ 553391 h 189"/>
                <a:gd name="T30" fmla="*/ 125009 w 63"/>
                <a:gd name="T31" fmla="*/ 577850 h 189"/>
                <a:gd name="T32" fmla="*/ 103666 w 63"/>
                <a:gd name="T33" fmla="*/ 553391 h 189"/>
                <a:gd name="T34" fmla="*/ 103666 w 63"/>
                <a:gd name="T35" fmla="*/ 327143 h 189"/>
                <a:gd name="T36" fmla="*/ 91470 w 63"/>
                <a:gd name="T37" fmla="*/ 327143 h 189"/>
                <a:gd name="T38" fmla="*/ 91470 w 63"/>
                <a:gd name="T39" fmla="*/ 553391 h 189"/>
                <a:gd name="T40" fmla="*/ 70127 w 63"/>
                <a:gd name="T41" fmla="*/ 577850 h 189"/>
                <a:gd name="T42" fmla="*/ 45735 w 63"/>
                <a:gd name="T43" fmla="*/ 553391 h 189"/>
                <a:gd name="T44" fmla="*/ 45735 w 63"/>
                <a:gd name="T45" fmla="*/ 171215 h 189"/>
                <a:gd name="T46" fmla="*/ 36588 w 63"/>
                <a:gd name="T47" fmla="*/ 171215 h 189"/>
                <a:gd name="T48" fmla="*/ 36588 w 63"/>
                <a:gd name="T49" fmla="*/ 330200 h 189"/>
                <a:gd name="T50" fmla="*/ 18294 w 63"/>
                <a:gd name="T51" fmla="*/ 354659 h 189"/>
                <a:gd name="T52" fmla="*/ 0 w 63"/>
                <a:gd name="T53" fmla="*/ 330200 h 189"/>
                <a:gd name="T54" fmla="*/ 0 w 63"/>
                <a:gd name="T55" fmla="*/ 146756 h 189"/>
                <a:gd name="T56" fmla="*/ 51833 w 63"/>
                <a:gd name="T57" fmla="*/ 100894 h 189"/>
                <a:gd name="T58" fmla="*/ 143303 w 63"/>
                <a:gd name="T59" fmla="*/ 100894 h 189"/>
                <a:gd name="T60" fmla="*/ 192087 w 63"/>
                <a:gd name="T61" fmla="*/ 146756 h 189"/>
                <a:gd name="T62" fmla="*/ 192087 w 63"/>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 h="189">
                  <a:moveTo>
                    <a:pt x="45" y="15"/>
                  </a:moveTo>
                  <a:cubicBezTo>
                    <a:pt x="45" y="19"/>
                    <a:pt x="43" y="23"/>
                    <a:pt x="41" y="27"/>
                  </a:cubicBezTo>
                  <a:cubicBezTo>
                    <a:pt x="38" y="30"/>
                    <a:pt x="35" y="32"/>
                    <a:pt x="32" y="32"/>
                  </a:cubicBezTo>
                  <a:cubicBezTo>
                    <a:pt x="28" y="32"/>
                    <a:pt x="25" y="30"/>
                    <a:pt x="23" y="27"/>
                  </a:cubicBezTo>
                  <a:cubicBezTo>
                    <a:pt x="20" y="23"/>
                    <a:pt x="19" y="19"/>
                    <a:pt x="19" y="15"/>
                  </a:cubicBezTo>
                  <a:cubicBezTo>
                    <a:pt x="19" y="11"/>
                    <a:pt x="20" y="7"/>
                    <a:pt x="22" y="4"/>
                  </a:cubicBezTo>
                  <a:cubicBezTo>
                    <a:pt x="25" y="1"/>
                    <a:pt x="28" y="0"/>
                    <a:pt x="32" y="0"/>
                  </a:cubicBezTo>
                  <a:cubicBezTo>
                    <a:pt x="35" y="0"/>
                    <a:pt x="38" y="1"/>
                    <a:pt x="41" y="4"/>
                  </a:cubicBezTo>
                  <a:cubicBezTo>
                    <a:pt x="43" y="7"/>
                    <a:pt x="45" y="11"/>
                    <a:pt x="45" y="15"/>
                  </a:cubicBezTo>
                  <a:close/>
                  <a:moveTo>
                    <a:pt x="63" y="108"/>
                  </a:moveTo>
                  <a:cubicBezTo>
                    <a:pt x="63" y="113"/>
                    <a:pt x="61" y="116"/>
                    <a:pt x="57" y="116"/>
                  </a:cubicBezTo>
                  <a:cubicBezTo>
                    <a:pt x="53" y="116"/>
                    <a:pt x="51" y="113"/>
                    <a:pt x="51" y="108"/>
                  </a:cubicBezTo>
                  <a:cubicBezTo>
                    <a:pt x="51" y="56"/>
                    <a:pt x="51" y="56"/>
                    <a:pt x="51" y="56"/>
                  </a:cubicBezTo>
                  <a:cubicBezTo>
                    <a:pt x="48" y="56"/>
                    <a:pt x="48" y="56"/>
                    <a:pt x="48" y="56"/>
                  </a:cubicBezTo>
                  <a:cubicBezTo>
                    <a:pt x="48" y="181"/>
                    <a:pt x="48" y="181"/>
                    <a:pt x="48" y="181"/>
                  </a:cubicBezTo>
                  <a:cubicBezTo>
                    <a:pt x="48" y="186"/>
                    <a:pt x="46" y="189"/>
                    <a:pt x="41" y="189"/>
                  </a:cubicBezTo>
                  <a:cubicBezTo>
                    <a:pt x="36" y="189"/>
                    <a:pt x="34" y="186"/>
                    <a:pt x="34" y="181"/>
                  </a:cubicBezTo>
                  <a:cubicBezTo>
                    <a:pt x="34" y="107"/>
                    <a:pt x="34" y="107"/>
                    <a:pt x="34" y="107"/>
                  </a:cubicBezTo>
                  <a:cubicBezTo>
                    <a:pt x="30" y="107"/>
                    <a:pt x="30" y="107"/>
                    <a:pt x="30" y="107"/>
                  </a:cubicBezTo>
                  <a:cubicBezTo>
                    <a:pt x="30" y="181"/>
                    <a:pt x="30" y="181"/>
                    <a:pt x="30" y="181"/>
                  </a:cubicBezTo>
                  <a:cubicBezTo>
                    <a:pt x="30" y="186"/>
                    <a:pt x="27" y="189"/>
                    <a:pt x="23" y="189"/>
                  </a:cubicBezTo>
                  <a:cubicBezTo>
                    <a:pt x="18"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6" y="33"/>
                    <a:pt x="17" y="33"/>
                  </a:cubicBezTo>
                  <a:cubicBezTo>
                    <a:pt x="47" y="33"/>
                    <a:pt x="47" y="33"/>
                    <a:pt x="47" y="33"/>
                  </a:cubicBezTo>
                  <a:cubicBezTo>
                    <a:pt x="58" y="33"/>
                    <a:pt x="63" y="38"/>
                    <a:pt x="63" y="48"/>
                  </a:cubicBezTo>
                  <a:lnTo>
                    <a:pt x="63"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8" name="Freeform 22">
              <a:extLst>
                <a:ext uri="{FF2B5EF4-FFF2-40B4-BE49-F238E27FC236}">
                  <a16:creationId xmlns="" xmlns:a16="http://schemas.microsoft.com/office/drawing/2014/main" id="{CF5CC2E9-16AA-4FE1-BB73-D7A7099A2047}"/>
                </a:ext>
              </a:extLst>
            </p:cNvPr>
            <p:cNvSpPr>
              <a:spLocks noEditPoints="1"/>
            </p:cNvSpPr>
            <p:nvPr/>
          </p:nvSpPr>
          <p:spPr bwMode="auto">
            <a:xfrm>
              <a:off x="1844279" y="1595437"/>
              <a:ext cx="145256" cy="433388"/>
            </a:xfrm>
            <a:custGeom>
              <a:avLst/>
              <a:gdLst>
                <a:gd name="T0" fmla="*/ 135265 w 63"/>
                <a:gd name="T1" fmla="*/ 45861 h 189"/>
                <a:gd name="T2" fmla="*/ 126042 w 63"/>
                <a:gd name="T3" fmla="*/ 82550 h 189"/>
                <a:gd name="T4" fmla="*/ 98375 w 63"/>
                <a:gd name="T5" fmla="*/ 97837 h 189"/>
                <a:gd name="T6" fmla="*/ 67633 w 63"/>
                <a:gd name="T7" fmla="*/ 82550 h 189"/>
                <a:gd name="T8" fmla="*/ 58410 w 63"/>
                <a:gd name="T9" fmla="*/ 45861 h 189"/>
                <a:gd name="T10" fmla="*/ 67633 w 63"/>
                <a:gd name="T11" fmla="*/ 12230 h 189"/>
                <a:gd name="T12" fmla="*/ 98375 w 63"/>
                <a:gd name="T13" fmla="*/ 0 h 189"/>
                <a:gd name="T14" fmla="*/ 126042 w 63"/>
                <a:gd name="T15" fmla="*/ 12230 h 189"/>
                <a:gd name="T16" fmla="*/ 135265 w 63"/>
                <a:gd name="T17" fmla="*/ 45861 h 189"/>
                <a:gd name="T18" fmla="*/ 193675 w 63"/>
                <a:gd name="T19" fmla="*/ 330200 h 189"/>
                <a:gd name="T20" fmla="*/ 175230 w 63"/>
                <a:gd name="T21" fmla="*/ 354659 h 189"/>
                <a:gd name="T22" fmla="*/ 156785 w 63"/>
                <a:gd name="T23" fmla="*/ 330200 h 189"/>
                <a:gd name="T24" fmla="*/ 156785 w 63"/>
                <a:gd name="T25" fmla="*/ 171215 h 189"/>
                <a:gd name="T26" fmla="*/ 147562 w 63"/>
                <a:gd name="T27" fmla="*/ 171215 h 189"/>
                <a:gd name="T28" fmla="*/ 147562 w 63"/>
                <a:gd name="T29" fmla="*/ 553391 h 189"/>
                <a:gd name="T30" fmla="*/ 126042 w 63"/>
                <a:gd name="T31" fmla="*/ 577850 h 189"/>
                <a:gd name="T32" fmla="*/ 104523 w 63"/>
                <a:gd name="T33" fmla="*/ 553391 h 189"/>
                <a:gd name="T34" fmla="*/ 104523 w 63"/>
                <a:gd name="T35" fmla="*/ 327143 h 189"/>
                <a:gd name="T36" fmla="*/ 92226 w 63"/>
                <a:gd name="T37" fmla="*/ 327143 h 189"/>
                <a:gd name="T38" fmla="*/ 92226 w 63"/>
                <a:gd name="T39" fmla="*/ 553391 h 189"/>
                <a:gd name="T40" fmla="*/ 67633 w 63"/>
                <a:gd name="T41" fmla="*/ 577850 h 189"/>
                <a:gd name="T42" fmla="*/ 46113 w 63"/>
                <a:gd name="T43" fmla="*/ 553391 h 189"/>
                <a:gd name="T44" fmla="*/ 46113 w 63"/>
                <a:gd name="T45" fmla="*/ 171215 h 189"/>
                <a:gd name="T46" fmla="*/ 36890 w 63"/>
                <a:gd name="T47" fmla="*/ 171215 h 189"/>
                <a:gd name="T48" fmla="*/ 36890 w 63"/>
                <a:gd name="T49" fmla="*/ 330200 h 189"/>
                <a:gd name="T50" fmla="*/ 18445 w 63"/>
                <a:gd name="T51" fmla="*/ 354659 h 189"/>
                <a:gd name="T52" fmla="*/ 0 w 63"/>
                <a:gd name="T53" fmla="*/ 330200 h 189"/>
                <a:gd name="T54" fmla="*/ 0 w 63"/>
                <a:gd name="T55" fmla="*/ 146756 h 189"/>
                <a:gd name="T56" fmla="*/ 52262 w 63"/>
                <a:gd name="T57" fmla="*/ 100894 h 189"/>
                <a:gd name="T58" fmla="*/ 144488 w 63"/>
                <a:gd name="T59" fmla="*/ 100894 h 189"/>
                <a:gd name="T60" fmla="*/ 193675 w 63"/>
                <a:gd name="T61" fmla="*/ 146756 h 189"/>
                <a:gd name="T62" fmla="*/ 193675 w 63"/>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 h="189">
                  <a:moveTo>
                    <a:pt x="44" y="15"/>
                  </a:moveTo>
                  <a:cubicBezTo>
                    <a:pt x="44" y="19"/>
                    <a:pt x="43" y="23"/>
                    <a:pt x="41" y="27"/>
                  </a:cubicBezTo>
                  <a:cubicBezTo>
                    <a:pt x="38" y="30"/>
                    <a:pt x="35" y="32"/>
                    <a:pt x="32" y="32"/>
                  </a:cubicBezTo>
                  <a:cubicBezTo>
                    <a:pt x="28" y="32"/>
                    <a:pt x="25" y="30"/>
                    <a:pt x="22" y="27"/>
                  </a:cubicBezTo>
                  <a:cubicBezTo>
                    <a:pt x="20" y="23"/>
                    <a:pt x="19" y="19"/>
                    <a:pt x="19" y="15"/>
                  </a:cubicBezTo>
                  <a:cubicBezTo>
                    <a:pt x="19" y="11"/>
                    <a:pt x="20" y="7"/>
                    <a:pt x="22" y="4"/>
                  </a:cubicBezTo>
                  <a:cubicBezTo>
                    <a:pt x="25" y="1"/>
                    <a:pt x="28" y="0"/>
                    <a:pt x="32" y="0"/>
                  </a:cubicBezTo>
                  <a:cubicBezTo>
                    <a:pt x="35" y="0"/>
                    <a:pt x="38" y="1"/>
                    <a:pt x="41" y="4"/>
                  </a:cubicBezTo>
                  <a:cubicBezTo>
                    <a:pt x="43" y="7"/>
                    <a:pt x="44" y="11"/>
                    <a:pt x="44" y="15"/>
                  </a:cubicBezTo>
                  <a:close/>
                  <a:moveTo>
                    <a:pt x="63" y="108"/>
                  </a:moveTo>
                  <a:cubicBezTo>
                    <a:pt x="63" y="113"/>
                    <a:pt x="61" y="116"/>
                    <a:pt x="57" y="116"/>
                  </a:cubicBezTo>
                  <a:cubicBezTo>
                    <a:pt x="53" y="116"/>
                    <a:pt x="51" y="113"/>
                    <a:pt x="51" y="108"/>
                  </a:cubicBezTo>
                  <a:cubicBezTo>
                    <a:pt x="51" y="56"/>
                    <a:pt x="51" y="56"/>
                    <a:pt x="51" y="56"/>
                  </a:cubicBezTo>
                  <a:cubicBezTo>
                    <a:pt x="48" y="56"/>
                    <a:pt x="48" y="56"/>
                    <a:pt x="48" y="56"/>
                  </a:cubicBezTo>
                  <a:cubicBezTo>
                    <a:pt x="48" y="181"/>
                    <a:pt x="48" y="181"/>
                    <a:pt x="48" y="181"/>
                  </a:cubicBezTo>
                  <a:cubicBezTo>
                    <a:pt x="48" y="186"/>
                    <a:pt x="46" y="189"/>
                    <a:pt x="41" y="189"/>
                  </a:cubicBezTo>
                  <a:cubicBezTo>
                    <a:pt x="36" y="189"/>
                    <a:pt x="34" y="186"/>
                    <a:pt x="34" y="181"/>
                  </a:cubicBezTo>
                  <a:cubicBezTo>
                    <a:pt x="34" y="107"/>
                    <a:pt x="34" y="107"/>
                    <a:pt x="34" y="107"/>
                  </a:cubicBezTo>
                  <a:cubicBezTo>
                    <a:pt x="30" y="107"/>
                    <a:pt x="30" y="107"/>
                    <a:pt x="30" y="107"/>
                  </a:cubicBezTo>
                  <a:cubicBezTo>
                    <a:pt x="30" y="181"/>
                    <a:pt x="30" y="181"/>
                    <a:pt x="30" y="181"/>
                  </a:cubicBezTo>
                  <a:cubicBezTo>
                    <a:pt x="30" y="186"/>
                    <a:pt x="27" y="189"/>
                    <a:pt x="22" y="189"/>
                  </a:cubicBezTo>
                  <a:cubicBezTo>
                    <a:pt x="18"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6" y="33"/>
                    <a:pt x="17" y="33"/>
                  </a:cubicBezTo>
                  <a:cubicBezTo>
                    <a:pt x="47" y="33"/>
                    <a:pt x="47" y="33"/>
                    <a:pt x="47" y="33"/>
                  </a:cubicBezTo>
                  <a:cubicBezTo>
                    <a:pt x="58" y="33"/>
                    <a:pt x="63" y="38"/>
                    <a:pt x="63" y="48"/>
                  </a:cubicBezTo>
                  <a:lnTo>
                    <a:pt x="63"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59" name="Freeform 23">
              <a:extLst>
                <a:ext uri="{FF2B5EF4-FFF2-40B4-BE49-F238E27FC236}">
                  <a16:creationId xmlns="" xmlns:a16="http://schemas.microsoft.com/office/drawing/2014/main" id="{590D11DA-FE0B-46BB-94FB-C092891D4C71}"/>
                </a:ext>
              </a:extLst>
            </p:cNvPr>
            <p:cNvSpPr>
              <a:spLocks noEditPoints="1"/>
            </p:cNvSpPr>
            <p:nvPr/>
          </p:nvSpPr>
          <p:spPr bwMode="auto">
            <a:xfrm>
              <a:off x="2369344" y="1595437"/>
              <a:ext cx="142875" cy="433388"/>
            </a:xfrm>
            <a:custGeom>
              <a:avLst/>
              <a:gdLst>
                <a:gd name="T0" fmla="*/ 133048 w 63"/>
                <a:gd name="T1" fmla="*/ 45861 h 189"/>
                <a:gd name="T2" fmla="*/ 123976 w 63"/>
                <a:gd name="T3" fmla="*/ 82550 h 189"/>
                <a:gd name="T4" fmla="*/ 93738 w 63"/>
                <a:gd name="T5" fmla="*/ 97837 h 189"/>
                <a:gd name="T6" fmla="*/ 66524 w 63"/>
                <a:gd name="T7" fmla="*/ 82550 h 189"/>
                <a:gd name="T8" fmla="*/ 57452 w 63"/>
                <a:gd name="T9" fmla="*/ 45861 h 189"/>
                <a:gd name="T10" fmla="*/ 66524 w 63"/>
                <a:gd name="T11" fmla="*/ 12230 h 189"/>
                <a:gd name="T12" fmla="*/ 93738 w 63"/>
                <a:gd name="T13" fmla="*/ 0 h 189"/>
                <a:gd name="T14" fmla="*/ 123976 w 63"/>
                <a:gd name="T15" fmla="*/ 12230 h 189"/>
                <a:gd name="T16" fmla="*/ 133048 w 63"/>
                <a:gd name="T17" fmla="*/ 45861 h 189"/>
                <a:gd name="T18" fmla="*/ 190500 w 63"/>
                <a:gd name="T19" fmla="*/ 330200 h 189"/>
                <a:gd name="T20" fmla="*/ 172357 w 63"/>
                <a:gd name="T21" fmla="*/ 354659 h 189"/>
                <a:gd name="T22" fmla="*/ 154214 w 63"/>
                <a:gd name="T23" fmla="*/ 330200 h 189"/>
                <a:gd name="T24" fmla="*/ 154214 w 63"/>
                <a:gd name="T25" fmla="*/ 171215 h 189"/>
                <a:gd name="T26" fmla="*/ 145143 w 63"/>
                <a:gd name="T27" fmla="*/ 171215 h 189"/>
                <a:gd name="T28" fmla="*/ 145143 w 63"/>
                <a:gd name="T29" fmla="*/ 553391 h 189"/>
                <a:gd name="T30" fmla="*/ 123976 w 63"/>
                <a:gd name="T31" fmla="*/ 577850 h 189"/>
                <a:gd name="T32" fmla="*/ 99786 w 63"/>
                <a:gd name="T33" fmla="*/ 553391 h 189"/>
                <a:gd name="T34" fmla="*/ 99786 w 63"/>
                <a:gd name="T35" fmla="*/ 327143 h 189"/>
                <a:gd name="T36" fmla="*/ 90714 w 63"/>
                <a:gd name="T37" fmla="*/ 327143 h 189"/>
                <a:gd name="T38" fmla="*/ 90714 w 63"/>
                <a:gd name="T39" fmla="*/ 553391 h 189"/>
                <a:gd name="T40" fmla="*/ 66524 w 63"/>
                <a:gd name="T41" fmla="*/ 577850 h 189"/>
                <a:gd name="T42" fmla="*/ 45357 w 63"/>
                <a:gd name="T43" fmla="*/ 553391 h 189"/>
                <a:gd name="T44" fmla="*/ 45357 w 63"/>
                <a:gd name="T45" fmla="*/ 171215 h 189"/>
                <a:gd name="T46" fmla="*/ 36286 w 63"/>
                <a:gd name="T47" fmla="*/ 171215 h 189"/>
                <a:gd name="T48" fmla="*/ 36286 w 63"/>
                <a:gd name="T49" fmla="*/ 330200 h 189"/>
                <a:gd name="T50" fmla="*/ 18143 w 63"/>
                <a:gd name="T51" fmla="*/ 354659 h 189"/>
                <a:gd name="T52" fmla="*/ 0 w 63"/>
                <a:gd name="T53" fmla="*/ 330200 h 189"/>
                <a:gd name="T54" fmla="*/ 0 w 63"/>
                <a:gd name="T55" fmla="*/ 146756 h 189"/>
                <a:gd name="T56" fmla="*/ 51405 w 63"/>
                <a:gd name="T57" fmla="*/ 100894 h 189"/>
                <a:gd name="T58" fmla="*/ 142119 w 63"/>
                <a:gd name="T59" fmla="*/ 100894 h 189"/>
                <a:gd name="T60" fmla="*/ 190500 w 63"/>
                <a:gd name="T61" fmla="*/ 146756 h 189"/>
                <a:gd name="T62" fmla="*/ 190500 w 63"/>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 h="189">
                  <a:moveTo>
                    <a:pt x="44" y="15"/>
                  </a:moveTo>
                  <a:cubicBezTo>
                    <a:pt x="44" y="19"/>
                    <a:pt x="43" y="23"/>
                    <a:pt x="41" y="27"/>
                  </a:cubicBezTo>
                  <a:cubicBezTo>
                    <a:pt x="38" y="30"/>
                    <a:pt x="35" y="32"/>
                    <a:pt x="31" y="32"/>
                  </a:cubicBezTo>
                  <a:cubicBezTo>
                    <a:pt x="28" y="32"/>
                    <a:pt x="25" y="30"/>
                    <a:pt x="22" y="27"/>
                  </a:cubicBezTo>
                  <a:cubicBezTo>
                    <a:pt x="20" y="23"/>
                    <a:pt x="19" y="19"/>
                    <a:pt x="19" y="15"/>
                  </a:cubicBezTo>
                  <a:cubicBezTo>
                    <a:pt x="19" y="11"/>
                    <a:pt x="20" y="7"/>
                    <a:pt x="22" y="4"/>
                  </a:cubicBezTo>
                  <a:cubicBezTo>
                    <a:pt x="25" y="1"/>
                    <a:pt x="28" y="0"/>
                    <a:pt x="31" y="0"/>
                  </a:cubicBezTo>
                  <a:cubicBezTo>
                    <a:pt x="35" y="0"/>
                    <a:pt x="38" y="1"/>
                    <a:pt x="41" y="4"/>
                  </a:cubicBezTo>
                  <a:cubicBezTo>
                    <a:pt x="43" y="7"/>
                    <a:pt x="44" y="11"/>
                    <a:pt x="44" y="15"/>
                  </a:cubicBezTo>
                  <a:close/>
                  <a:moveTo>
                    <a:pt x="63" y="108"/>
                  </a:moveTo>
                  <a:cubicBezTo>
                    <a:pt x="63" y="113"/>
                    <a:pt x="61" y="116"/>
                    <a:pt x="57" y="116"/>
                  </a:cubicBezTo>
                  <a:cubicBezTo>
                    <a:pt x="53" y="116"/>
                    <a:pt x="51" y="113"/>
                    <a:pt x="51" y="108"/>
                  </a:cubicBezTo>
                  <a:cubicBezTo>
                    <a:pt x="51" y="56"/>
                    <a:pt x="51" y="56"/>
                    <a:pt x="51" y="56"/>
                  </a:cubicBezTo>
                  <a:cubicBezTo>
                    <a:pt x="48" y="56"/>
                    <a:pt x="48" y="56"/>
                    <a:pt x="48" y="56"/>
                  </a:cubicBezTo>
                  <a:cubicBezTo>
                    <a:pt x="48" y="181"/>
                    <a:pt x="48" y="181"/>
                    <a:pt x="48" y="181"/>
                  </a:cubicBezTo>
                  <a:cubicBezTo>
                    <a:pt x="48" y="186"/>
                    <a:pt x="46" y="189"/>
                    <a:pt x="41" y="189"/>
                  </a:cubicBezTo>
                  <a:cubicBezTo>
                    <a:pt x="36" y="189"/>
                    <a:pt x="33" y="186"/>
                    <a:pt x="33" y="181"/>
                  </a:cubicBezTo>
                  <a:cubicBezTo>
                    <a:pt x="33" y="107"/>
                    <a:pt x="33" y="107"/>
                    <a:pt x="33" y="107"/>
                  </a:cubicBezTo>
                  <a:cubicBezTo>
                    <a:pt x="30" y="107"/>
                    <a:pt x="30" y="107"/>
                    <a:pt x="30" y="107"/>
                  </a:cubicBezTo>
                  <a:cubicBezTo>
                    <a:pt x="30" y="181"/>
                    <a:pt x="30" y="181"/>
                    <a:pt x="30" y="181"/>
                  </a:cubicBezTo>
                  <a:cubicBezTo>
                    <a:pt x="30" y="186"/>
                    <a:pt x="27" y="189"/>
                    <a:pt x="22" y="189"/>
                  </a:cubicBezTo>
                  <a:cubicBezTo>
                    <a:pt x="17"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6" y="33"/>
                    <a:pt x="17" y="33"/>
                  </a:cubicBezTo>
                  <a:cubicBezTo>
                    <a:pt x="47" y="33"/>
                    <a:pt x="47" y="33"/>
                    <a:pt x="47" y="33"/>
                  </a:cubicBezTo>
                  <a:cubicBezTo>
                    <a:pt x="57" y="33"/>
                    <a:pt x="63" y="38"/>
                    <a:pt x="63" y="48"/>
                  </a:cubicBezTo>
                  <a:lnTo>
                    <a:pt x="63"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60" name="Freeform 24">
              <a:extLst>
                <a:ext uri="{FF2B5EF4-FFF2-40B4-BE49-F238E27FC236}">
                  <a16:creationId xmlns="" xmlns:a16="http://schemas.microsoft.com/office/drawing/2014/main" id="{4E78FCC0-93BA-4A4D-B52C-5158F7163DD6}"/>
                </a:ext>
              </a:extLst>
            </p:cNvPr>
            <p:cNvSpPr>
              <a:spLocks noEditPoints="1"/>
            </p:cNvSpPr>
            <p:nvPr/>
          </p:nvSpPr>
          <p:spPr bwMode="auto">
            <a:xfrm>
              <a:off x="2909888" y="1595437"/>
              <a:ext cx="145256" cy="433388"/>
            </a:xfrm>
            <a:custGeom>
              <a:avLst/>
              <a:gdLst>
                <a:gd name="T0" fmla="*/ 135265 w 63"/>
                <a:gd name="T1" fmla="*/ 45861 h 189"/>
                <a:gd name="T2" fmla="*/ 122968 w 63"/>
                <a:gd name="T3" fmla="*/ 82550 h 189"/>
                <a:gd name="T4" fmla="*/ 95300 w 63"/>
                <a:gd name="T5" fmla="*/ 97837 h 189"/>
                <a:gd name="T6" fmla="*/ 67633 w 63"/>
                <a:gd name="T7" fmla="*/ 82550 h 189"/>
                <a:gd name="T8" fmla="*/ 55336 w 63"/>
                <a:gd name="T9" fmla="*/ 45861 h 189"/>
                <a:gd name="T10" fmla="*/ 67633 w 63"/>
                <a:gd name="T11" fmla="*/ 12230 h 189"/>
                <a:gd name="T12" fmla="*/ 95300 w 63"/>
                <a:gd name="T13" fmla="*/ 0 h 189"/>
                <a:gd name="T14" fmla="*/ 122968 w 63"/>
                <a:gd name="T15" fmla="*/ 12230 h 189"/>
                <a:gd name="T16" fmla="*/ 135265 w 63"/>
                <a:gd name="T17" fmla="*/ 45861 h 189"/>
                <a:gd name="T18" fmla="*/ 193675 w 63"/>
                <a:gd name="T19" fmla="*/ 330200 h 189"/>
                <a:gd name="T20" fmla="*/ 175230 w 63"/>
                <a:gd name="T21" fmla="*/ 354659 h 189"/>
                <a:gd name="T22" fmla="*/ 156785 w 63"/>
                <a:gd name="T23" fmla="*/ 330200 h 189"/>
                <a:gd name="T24" fmla="*/ 156785 w 63"/>
                <a:gd name="T25" fmla="*/ 171215 h 189"/>
                <a:gd name="T26" fmla="*/ 147562 w 63"/>
                <a:gd name="T27" fmla="*/ 171215 h 189"/>
                <a:gd name="T28" fmla="*/ 147562 w 63"/>
                <a:gd name="T29" fmla="*/ 553391 h 189"/>
                <a:gd name="T30" fmla="*/ 126042 w 63"/>
                <a:gd name="T31" fmla="*/ 577850 h 189"/>
                <a:gd name="T32" fmla="*/ 101449 w 63"/>
                <a:gd name="T33" fmla="*/ 553391 h 189"/>
                <a:gd name="T34" fmla="*/ 101449 w 63"/>
                <a:gd name="T35" fmla="*/ 327143 h 189"/>
                <a:gd name="T36" fmla="*/ 92226 w 63"/>
                <a:gd name="T37" fmla="*/ 327143 h 189"/>
                <a:gd name="T38" fmla="*/ 92226 w 63"/>
                <a:gd name="T39" fmla="*/ 553391 h 189"/>
                <a:gd name="T40" fmla="*/ 67633 w 63"/>
                <a:gd name="T41" fmla="*/ 577850 h 189"/>
                <a:gd name="T42" fmla="*/ 46113 w 63"/>
                <a:gd name="T43" fmla="*/ 553391 h 189"/>
                <a:gd name="T44" fmla="*/ 46113 w 63"/>
                <a:gd name="T45" fmla="*/ 171215 h 189"/>
                <a:gd name="T46" fmla="*/ 36890 w 63"/>
                <a:gd name="T47" fmla="*/ 171215 h 189"/>
                <a:gd name="T48" fmla="*/ 36890 w 63"/>
                <a:gd name="T49" fmla="*/ 330200 h 189"/>
                <a:gd name="T50" fmla="*/ 18445 w 63"/>
                <a:gd name="T51" fmla="*/ 354659 h 189"/>
                <a:gd name="T52" fmla="*/ 0 w 63"/>
                <a:gd name="T53" fmla="*/ 330200 h 189"/>
                <a:gd name="T54" fmla="*/ 0 w 63"/>
                <a:gd name="T55" fmla="*/ 146756 h 189"/>
                <a:gd name="T56" fmla="*/ 49187 w 63"/>
                <a:gd name="T57" fmla="*/ 100894 h 189"/>
                <a:gd name="T58" fmla="*/ 144488 w 63"/>
                <a:gd name="T59" fmla="*/ 100894 h 189"/>
                <a:gd name="T60" fmla="*/ 193675 w 63"/>
                <a:gd name="T61" fmla="*/ 146756 h 189"/>
                <a:gd name="T62" fmla="*/ 193675 w 63"/>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 h="189">
                  <a:moveTo>
                    <a:pt x="44" y="15"/>
                  </a:moveTo>
                  <a:cubicBezTo>
                    <a:pt x="44" y="19"/>
                    <a:pt x="43" y="23"/>
                    <a:pt x="40" y="27"/>
                  </a:cubicBezTo>
                  <a:cubicBezTo>
                    <a:pt x="38" y="30"/>
                    <a:pt x="35" y="32"/>
                    <a:pt x="31" y="32"/>
                  </a:cubicBezTo>
                  <a:cubicBezTo>
                    <a:pt x="28" y="32"/>
                    <a:pt x="25" y="30"/>
                    <a:pt x="22" y="27"/>
                  </a:cubicBezTo>
                  <a:cubicBezTo>
                    <a:pt x="20" y="23"/>
                    <a:pt x="18" y="19"/>
                    <a:pt x="18" y="15"/>
                  </a:cubicBezTo>
                  <a:cubicBezTo>
                    <a:pt x="18" y="11"/>
                    <a:pt x="20" y="7"/>
                    <a:pt x="22" y="4"/>
                  </a:cubicBezTo>
                  <a:cubicBezTo>
                    <a:pt x="25" y="1"/>
                    <a:pt x="28" y="0"/>
                    <a:pt x="31" y="0"/>
                  </a:cubicBezTo>
                  <a:cubicBezTo>
                    <a:pt x="35" y="0"/>
                    <a:pt x="38" y="1"/>
                    <a:pt x="40" y="4"/>
                  </a:cubicBezTo>
                  <a:cubicBezTo>
                    <a:pt x="43" y="7"/>
                    <a:pt x="44" y="11"/>
                    <a:pt x="44" y="15"/>
                  </a:cubicBezTo>
                  <a:close/>
                  <a:moveTo>
                    <a:pt x="63" y="108"/>
                  </a:moveTo>
                  <a:cubicBezTo>
                    <a:pt x="63" y="113"/>
                    <a:pt x="61" y="116"/>
                    <a:pt x="57" y="116"/>
                  </a:cubicBezTo>
                  <a:cubicBezTo>
                    <a:pt x="53" y="116"/>
                    <a:pt x="51" y="113"/>
                    <a:pt x="51" y="108"/>
                  </a:cubicBezTo>
                  <a:cubicBezTo>
                    <a:pt x="51" y="56"/>
                    <a:pt x="51" y="56"/>
                    <a:pt x="51" y="56"/>
                  </a:cubicBezTo>
                  <a:cubicBezTo>
                    <a:pt x="48" y="56"/>
                    <a:pt x="48" y="56"/>
                    <a:pt x="48" y="56"/>
                  </a:cubicBezTo>
                  <a:cubicBezTo>
                    <a:pt x="48" y="181"/>
                    <a:pt x="48" y="181"/>
                    <a:pt x="48" y="181"/>
                  </a:cubicBezTo>
                  <a:cubicBezTo>
                    <a:pt x="48" y="186"/>
                    <a:pt x="46" y="189"/>
                    <a:pt x="41" y="189"/>
                  </a:cubicBezTo>
                  <a:cubicBezTo>
                    <a:pt x="36" y="189"/>
                    <a:pt x="33" y="186"/>
                    <a:pt x="33" y="181"/>
                  </a:cubicBezTo>
                  <a:cubicBezTo>
                    <a:pt x="33" y="107"/>
                    <a:pt x="33" y="107"/>
                    <a:pt x="33" y="107"/>
                  </a:cubicBezTo>
                  <a:cubicBezTo>
                    <a:pt x="30" y="107"/>
                    <a:pt x="30" y="107"/>
                    <a:pt x="30" y="107"/>
                  </a:cubicBezTo>
                  <a:cubicBezTo>
                    <a:pt x="30" y="181"/>
                    <a:pt x="30" y="181"/>
                    <a:pt x="30" y="181"/>
                  </a:cubicBezTo>
                  <a:cubicBezTo>
                    <a:pt x="30" y="186"/>
                    <a:pt x="27" y="189"/>
                    <a:pt x="22" y="189"/>
                  </a:cubicBezTo>
                  <a:cubicBezTo>
                    <a:pt x="17"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6" y="33"/>
                    <a:pt x="16" y="33"/>
                  </a:cubicBezTo>
                  <a:cubicBezTo>
                    <a:pt x="47" y="33"/>
                    <a:pt x="47" y="33"/>
                    <a:pt x="47" y="33"/>
                  </a:cubicBezTo>
                  <a:cubicBezTo>
                    <a:pt x="57" y="33"/>
                    <a:pt x="63" y="38"/>
                    <a:pt x="63" y="48"/>
                  </a:cubicBezTo>
                  <a:lnTo>
                    <a:pt x="63"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sp>
          <p:nvSpPr>
            <p:cNvPr id="61" name="Freeform 25">
              <a:extLst>
                <a:ext uri="{FF2B5EF4-FFF2-40B4-BE49-F238E27FC236}">
                  <a16:creationId xmlns="" xmlns:a16="http://schemas.microsoft.com/office/drawing/2014/main" id="{45550FB3-5A74-4732-A2B2-05BBDE0AF841}"/>
                </a:ext>
              </a:extLst>
            </p:cNvPr>
            <p:cNvSpPr>
              <a:spLocks noEditPoints="1"/>
            </p:cNvSpPr>
            <p:nvPr/>
          </p:nvSpPr>
          <p:spPr bwMode="auto">
            <a:xfrm>
              <a:off x="3448051" y="1595437"/>
              <a:ext cx="145256" cy="433388"/>
            </a:xfrm>
            <a:custGeom>
              <a:avLst/>
              <a:gdLst>
                <a:gd name="T0" fmla="*/ 138339 w 63"/>
                <a:gd name="T1" fmla="*/ 45861 h 189"/>
                <a:gd name="T2" fmla="*/ 126042 w 63"/>
                <a:gd name="T3" fmla="*/ 82550 h 189"/>
                <a:gd name="T4" fmla="*/ 98375 w 63"/>
                <a:gd name="T5" fmla="*/ 97837 h 189"/>
                <a:gd name="T6" fmla="*/ 67633 w 63"/>
                <a:gd name="T7" fmla="*/ 82550 h 189"/>
                <a:gd name="T8" fmla="*/ 58410 w 63"/>
                <a:gd name="T9" fmla="*/ 45861 h 189"/>
                <a:gd name="T10" fmla="*/ 67633 w 63"/>
                <a:gd name="T11" fmla="*/ 12230 h 189"/>
                <a:gd name="T12" fmla="*/ 98375 w 63"/>
                <a:gd name="T13" fmla="*/ 0 h 189"/>
                <a:gd name="T14" fmla="*/ 126042 w 63"/>
                <a:gd name="T15" fmla="*/ 12230 h 189"/>
                <a:gd name="T16" fmla="*/ 138339 w 63"/>
                <a:gd name="T17" fmla="*/ 45861 h 189"/>
                <a:gd name="T18" fmla="*/ 193675 w 63"/>
                <a:gd name="T19" fmla="*/ 330200 h 189"/>
                <a:gd name="T20" fmla="*/ 175230 w 63"/>
                <a:gd name="T21" fmla="*/ 354659 h 189"/>
                <a:gd name="T22" fmla="*/ 156785 w 63"/>
                <a:gd name="T23" fmla="*/ 330200 h 189"/>
                <a:gd name="T24" fmla="*/ 156785 w 63"/>
                <a:gd name="T25" fmla="*/ 171215 h 189"/>
                <a:gd name="T26" fmla="*/ 147562 w 63"/>
                <a:gd name="T27" fmla="*/ 171215 h 189"/>
                <a:gd name="T28" fmla="*/ 147562 w 63"/>
                <a:gd name="T29" fmla="*/ 553391 h 189"/>
                <a:gd name="T30" fmla="*/ 126042 w 63"/>
                <a:gd name="T31" fmla="*/ 577850 h 189"/>
                <a:gd name="T32" fmla="*/ 104523 w 63"/>
                <a:gd name="T33" fmla="*/ 553391 h 189"/>
                <a:gd name="T34" fmla="*/ 104523 w 63"/>
                <a:gd name="T35" fmla="*/ 327143 h 189"/>
                <a:gd name="T36" fmla="*/ 92226 w 63"/>
                <a:gd name="T37" fmla="*/ 327143 h 189"/>
                <a:gd name="T38" fmla="*/ 92226 w 63"/>
                <a:gd name="T39" fmla="*/ 553391 h 189"/>
                <a:gd name="T40" fmla="*/ 67633 w 63"/>
                <a:gd name="T41" fmla="*/ 577850 h 189"/>
                <a:gd name="T42" fmla="*/ 46113 w 63"/>
                <a:gd name="T43" fmla="*/ 553391 h 189"/>
                <a:gd name="T44" fmla="*/ 46113 w 63"/>
                <a:gd name="T45" fmla="*/ 171215 h 189"/>
                <a:gd name="T46" fmla="*/ 36890 w 63"/>
                <a:gd name="T47" fmla="*/ 171215 h 189"/>
                <a:gd name="T48" fmla="*/ 36890 w 63"/>
                <a:gd name="T49" fmla="*/ 330200 h 189"/>
                <a:gd name="T50" fmla="*/ 18445 w 63"/>
                <a:gd name="T51" fmla="*/ 354659 h 189"/>
                <a:gd name="T52" fmla="*/ 0 w 63"/>
                <a:gd name="T53" fmla="*/ 330200 h 189"/>
                <a:gd name="T54" fmla="*/ 0 w 63"/>
                <a:gd name="T55" fmla="*/ 146756 h 189"/>
                <a:gd name="T56" fmla="*/ 52262 w 63"/>
                <a:gd name="T57" fmla="*/ 100894 h 189"/>
                <a:gd name="T58" fmla="*/ 144488 w 63"/>
                <a:gd name="T59" fmla="*/ 100894 h 189"/>
                <a:gd name="T60" fmla="*/ 193675 w 63"/>
                <a:gd name="T61" fmla="*/ 146756 h 189"/>
                <a:gd name="T62" fmla="*/ 193675 w 63"/>
                <a:gd name="T63" fmla="*/ 330200 h 1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 h="189">
                  <a:moveTo>
                    <a:pt x="45" y="15"/>
                  </a:moveTo>
                  <a:cubicBezTo>
                    <a:pt x="45" y="19"/>
                    <a:pt x="43" y="23"/>
                    <a:pt x="41" y="27"/>
                  </a:cubicBezTo>
                  <a:cubicBezTo>
                    <a:pt x="38" y="30"/>
                    <a:pt x="35" y="32"/>
                    <a:pt x="32" y="32"/>
                  </a:cubicBezTo>
                  <a:cubicBezTo>
                    <a:pt x="28" y="32"/>
                    <a:pt x="25" y="30"/>
                    <a:pt x="22" y="27"/>
                  </a:cubicBezTo>
                  <a:cubicBezTo>
                    <a:pt x="20" y="23"/>
                    <a:pt x="19" y="19"/>
                    <a:pt x="19" y="15"/>
                  </a:cubicBezTo>
                  <a:cubicBezTo>
                    <a:pt x="19" y="11"/>
                    <a:pt x="20" y="7"/>
                    <a:pt x="22" y="4"/>
                  </a:cubicBezTo>
                  <a:cubicBezTo>
                    <a:pt x="25" y="1"/>
                    <a:pt x="28" y="0"/>
                    <a:pt x="32" y="0"/>
                  </a:cubicBezTo>
                  <a:cubicBezTo>
                    <a:pt x="35" y="0"/>
                    <a:pt x="38" y="1"/>
                    <a:pt x="41" y="4"/>
                  </a:cubicBezTo>
                  <a:cubicBezTo>
                    <a:pt x="43" y="7"/>
                    <a:pt x="45" y="11"/>
                    <a:pt x="45" y="15"/>
                  </a:cubicBezTo>
                  <a:close/>
                  <a:moveTo>
                    <a:pt x="63" y="108"/>
                  </a:moveTo>
                  <a:cubicBezTo>
                    <a:pt x="63" y="113"/>
                    <a:pt x="61" y="116"/>
                    <a:pt x="57" y="116"/>
                  </a:cubicBezTo>
                  <a:cubicBezTo>
                    <a:pt x="53" y="116"/>
                    <a:pt x="51" y="113"/>
                    <a:pt x="51" y="108"/>
                  </a:cubicBezTo>
                  <a:cubicBezTo>
                    <a:pt x="51" y="56"/>
                    <a:pt x="51" y="56"/>
                    <a:pt x="51" y="56"/>
                  </a:cubicBezTo>
                  <a:cubicBezTo>
                    <a:pt x="48" y="56"/>
                    <a:pt x="48" y="56"/>
                    <a:pt x="48" y="56"/>
                  </a:cubicBezTo>
                  <a:cubicBezTo>
                    <a:pt x="48" y="181"/>
                    <a:pt x="48" y="181"/>
                    <a:pt x="48" y="181"/>
                  </a:cubicBezTo>
                  <a:cubicBezTo>
                    <a:pt x="48" y="186"/>
                    <a:pt x="46" y="189"/>
                    <a:pt x="41" y="189"/>
                  </a:cubicBezTo>
                  <a:cubicBezTo>
                    <a:pt x="36" y="189"/>
                    <a:pt x="34" y="186"/>
                    <a:pt x="34" y="181"/>
                  </a:cubicBezTo>
                  <a:cubicBezTo>
                    <a:pt x="34" y="107"/>
                    <a:pt x="34" y="107"/>
                    <a:pt x="34" y="107"/>
                  </a:cubicBezTo>
                  <a:cubicBezTo>
                    <a:pt x="30" y="107"/>
                    <a:pt x="30" y="107"/>
                    <a:pt x="30" y="107"/>
                  </a:cubicBezTo>
                  <a:cubicBezTo>
                    <a:pt x="30" y="181"/>
                    <a:pt x="30" y="181"/>
                    <a:pt x="30" y="181"/>
                  </a:cubicBezTo>
                  <a:cubicBezTo>
                    <a:pt x="30" y="186"/>
                    <a:pt x="27" y="189"/>
                    <a:pt x="22" y="189"/>
                  </a:cubicBezTo>
                  <a:cubicBezTo>
                    <a:pt x="18" y="189"/>
                    <a:pt x="15" y="186"/>
                    <a:pt x="15" y="181"/>
                  </a:cubicBezTo>
                  <a:cubicBezTo>
                    <a:pt x="15" y="56"/>
                    <a:pt x="15" y="56"/>
                    <a:pt x="15" y="56"/>
                  </a:cubicBezTo>
                  <a:cubicBezTo>
                    <a:pt x="12" y="56"/>
                    <a:pt x="12" y="56"/>
                    <a:pt x="12" y="56"/>
                  </a:cubicBezTo>
                  <a:cubicBezTo>
                    <a:pt x="12" y="108"/>
                    <a:pt x="12" y="108"/>
                    <a:pt x="12" y="108"/>
                  </a:cubicBezTo>
                  <a:cubicBezTo>
                    <a:pt x="12" y="113"/>
                    <a:pt x="10" y="116"/>
                    <a:pt x="6" y="116"/>
                  </a:cubicBezTo>
                  <a:cubicBezTo>
                    <a:pt x="2" y="116"/>
                    <a:pt x="0" y="113"/>
                    <a:pt x="0" y="108"/>
                  </a:cubicBezTo>
                  <a:cubicBezTo>
                    <a:pt x="0" y="48"/>
                    <a:pt x="0" y="48"/>
                    <a:pt x="0" y="48"/>
                  </a:cubicBezTo>
                  <a:cubicBezTo>
                    <a:pt x="0" y="38"/>
                    <a:pt x="6" y="33"/>
                    <a:pt x="17" y="33"/>
                  </a:cubicBezTo>
                  <a:cubicBezTo>
                    <a:pt x="47" y="33"/>
                    <a:pt x="47" y="33"/>
                    <a:pt x="47" y="33"/>
                  </a:cubicBezTo>
                  <a:cubicBezTo>
                    <a:pt x="58" y="33"/>
                    <a:pt x="63" y="38"/>
                    <a:pt x="63" y="48"/>
                  </a:cubicBezTo>
                  <a:lnTo>
                    <a:pt x="63" y="108"/>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013">
                <a:cs typeface="+mn-ea"/>
                <a:sym typeface="+mn-lt"/>
              </a:endParaRPr>
            </a:p>
          </p:txBody>
        </p:sp>
      </p:grpSp>
    </p:spTree>
    <p:extLst>
      <p:ext uri="{BB962C8B-B14F-4D97-AF65-F5344CB8AC3E}">
        <p14:creationId xmlns:p14="http://schemas.microsoft.com/office/powerpoint/2010/main" val="180515132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wipe(down)">
                                      <p:cBhvr>
                                        <p:cTn id="10" dur="75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71838D60-4C93-4C3C-9839-FFE40126D58C}"/>
              </a:ext>
            </a:extLst>
          </p:cNvPr>
          <p:cNvSpPr txBox="1"/>
          <p:nvPr/>
        </p:nvSpPr>
        <p:spPr>
          <a:xfrm>
            <a:off x="836344" y="281318"/>
            <a:ext cx="3262432"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做家务也是很好的运动</a:t>
            </a:r>
          </a:p>
        </p:txBody>
      </p:sp>
      <p:grpSp>
        <p:nvGrpSpPr>
          <p:cNvPr id="5" name="组合 4">
            <a:extLst>
              <a:ext uri="{FF2B5EF4-FFF2-40B4-BE49-F238E27FC236}">
                <a16:creationId xmlns="" xmlns:a16="http://schemas.microsoft.com/office/drawing/2014/main" id="{8879391F-7BF9-4B96-829F-55D12E3D94B7}"/>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6E89B040-D16A-474A-88B1-DBC7F58C4395}"/>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0EFD640A-E600-4351-9EAE-7F986A00DF95}"/>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3" name="组合 2">
            <a:extLst>
              <a:ext uri="{FF2B5EF4-FFF2-40B4-BE49-F238E27FC236}">
                <a16:creationId xmlns="" xmlns:a16="http://schemas.microsoft.com/office/drawing/2014/main" id="{DECE9BA9-E5C3-49A4-9EB0-8DFE4B100961}"/>
              </a:ext>
            </a:extLst>
          </p:cNvPr>
          <p:cNvGrpSpPr/>
          <p:nvPr/>
        </p:nvGrpSpPr>
        <p:grpSpPr>
          <a:xfrm>
            <a:off x="870209" y="1277966"/>
            <a:ext cx="2344479" cy="2833441"/>
            <a:chOff x="870209" y="1277966"/>
            <a:chExt cx="2344479" cy="2833441"/>
          </a:xfrm>
        </p:grpSpPr>
        <p:sp>
          <p:nvSpPr>
            <p:cNvPr id="12" name="矩形 11">
              <a:extLst>
                <a:ext uri="{FF2B5EF4-FFF2-40B4-BE49-F238E27FC236}">
                  <a16:creationId xmlns="" xmlns:a16="http://schemas.microsoft.com/office/drawing/2014/main" id="{3FC2CA36-DCB8-42B8-BC0D-AC54E4A6BF08}"/>
                </a:ext>
              </a:extLst>
            </p:cNvPr>
            <p:cNvSpPr/>
            <p:nvPr/>
          </p:nvSpPr>
          <p:spPr>
            <a:xfrm>
              <a:off x="870209" y="3452656"/>
              <a:ext cx="2332990" cy="658751"/>
            </a:xfrm>
            <a:prstGeom prst="rect">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 name="矩形 14" descr="e7d195523061f1c09e9d68d7cf438b91ef959ecb14fc25d26BBA7F7DBC18E55DFF4014AF651F0BF2569D4B6C1DA7F1A4683A481403BD872FC687266AD13265C1DE7C373772FD8728ABDD69ADD03BFF5BE2862BC891DBB79E831677839DA1A1704E8AE592028226C9E918C0B50881C89B77AB8D1B44EF594EC5FCAA7D071964C2C3832D0F3E7F2E7532694B2E8EF2793F">
              <a:extLst>
                <a:ext uri="{FF2B5EF4-FFF2-40B4-BE49-F238E27FC236}">
                  <a16:creationId xmlns="" xmlns:a16="http://schemas.microsoft.com/office/drawing/2014/main" id="{D19A3F43-D8CA-4909-9E0E-199608F40281}"/>
                </a:ext>
              </a:extLst>
            </p:cNvPr>
            <p:cNvSpPr/>
            <p:nvPr/>
          </p:nvSpPr>
          <p:spPr>
            <a:xfrm>
              <a:off x="986761" y="3452656"/>
              <a:ext cx="2165210" cy="590931"/>
            </a:xfrm>
            <a:prstGeom prst="rect">
              <a:avLst/>
            </a:prstGeom>
          </p:spPr>
          <p:txBody>
            <a:bodyPr wrap="square">
              <a:spAutoFit/>
            </a:bodyPr>
            <a:lstStyle/>
            <a:p>
              <a:pPr marL="0" marR="0" lvl="0" indent="0" algn="l" defTabSz="685800" rtl="0" eaLnBrk="1" fontAlgn="auto" latinLnBrk="0" hangingPunct="1">
                <a:lnSpc>
                  <a:spcPct val="120000"/>
                </a:lnSpc>
                <a:spcBef>
                  <a:spcPts val="0"/>
                </a:spcBef>
                <a:spcAft>
                  <a:spcPts val="0"/>
                </a:spcAft>
                <a:buClrTx/>
                <a:buSzTx/>
                <a:buFontTx/>
                <a:buNone/>
                <a:tabLst/>
                <a:defRPr/>
              </a:pPr>
              <a:r>
                <a:rPr kumimoji="0" lang="zh-CN" altLang="en-US" sz="900" b="0" i="0" u="none" strike="noStrike" kern="1200" cap="none" spc="0" normalizeH="0" baseline="0" noProof="0" dirty="0">
                  <a:ln>
                    <a:noFill/>
                  </a:ln>
                  <a:solidFill>
                    <a:schemeClr val="bg1"/>
                  </a:solidFill>
                  <a:effectLst/>
                  <a:uLnTx/>
                  <a:uFillTx/>
                  <a:cs typeface="+mn-ea"/>
                  <a:sym typeface="+mn-lt"/>
                </a:rPr>
                <a:t>为客户提供有效服务，是我们工作的方向和价值评价的标尺，成就客户就是成就我们自己，</a:t>
              </a:r>
              <a:endParaRPr kumimoji="0" lang="en-US" altLang="ko-KR" sz="300" b="0" i="0" u="none" strike="noStrike" kern="1200" cap="none" spc="0" normalizeH="0" baseline="0" noProof="0" dirty="0">
                <a:ln>
                  <a:noFill/>
                </a:ln>
                <a:solidFill>
                  <a:schemeClr val="bg1"/>
                </a:solidFill>
                <a:effectLst/>
                <a:uLnTx/>
                <a:uFillTx/>
                <a:cs typeface="+mn-ea"/>
                <a:sym typeface="+mn-lt"/>
              </a:endParaRPr>
            </a:p>
          </p:txBody>
        </p:sp>
        <p:sp>
          <p:nvSpPr>
            <p:cNvPr id="16" name="TextBox 1">
              <a:extLst>
                <a:ext uri="{FF2B5EF4-FFF2-40B4-BE49-F238E27FC236}">
                  <a16:creationId xmlns="" xmlns:a16="http://schemas.microsoft.com/office/drawing/2014/main" id="{342AB1A7-16F4-403B-AE86-563BF2BC7A53}"/>
                </a:ext>
              </a:extLst>
            </p:cNvPr>
            <p:cNvSpPr txBox="1"/>
            <p:nvPr/>
          </p:nvSpPr>
          <p:spPr>
            <a:xfrm>
              <a:off x="1706725" y="3146479"/>
              <a:ext cx="1102983" cy="276999"/>
            </a:xfrm>
            <a:prstGeom prst="rect">
              <a:avLst/>
            </a:prstGeom>
            <a:noFill/>
          </p:spPr>
          <p:txBody>
            <a:bodyPr wrap="square" rtlCol="0">
              <a:spAutoFit/>
            </a:bodyPr>
            <a:lstStyle/>
            <a:p>
              <a:pPr lvl="0" defTabSz="685800"/>
              <a:r>
                <a:rPr lang="zh-CN" altLang="en-US" sz="1200" b="1" dirty="0">
                  <a:solidFill>
                    <a:srgbClr val="329730"/>
                  </a:solidFill>
                  <a:cs typeface="+mn-ea"/>
                  <a:sym typeface="+mn-lt"/>
                </a:rPr>
                <a:t>以步代车</a:t>
              </a:r>
            </a:p>
          </p:txBody>
        </p:sp>
        <p:pic>
          <p:nvPicPr>
            <p:cNvPr id="23" name="图片 22">
              <a:extLst>
                <a:ext uri="{FF2B5EF4-FFF2-40B4-BE49-F238E27FC236}">
                  <a16:creationId xmlns="" xmlns:a16="http://schemas.microsoft.com/office/drawing/2014/main" id="{181B0952-2BEF-47B7-B12D-81848C5C0AE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80445" y="1277966"/>
              <a:ext cx="2334243" cy="1694835"/>
            </a:xfrm>
            <a:prstGeom prst="rect">
              <a:avLst/>
            </a:prstGeom>
          </p:spPr>
        </p:pic>
      </p:grpSp>
      <p:grpSp>
        <p:nvGrpSpPr>
          <p:cNvPr id="9" name="组合 8">
            <a:extLst>
              <a:ext uri="{FF2B5EF4-FFF2-40B4-BE49-F238E27FC236}">
                <a16:creationId xmlns="" xmlns:a16="http://schemas.microsoft.com/office/drawing/2014/main" id="{F7F24CD8-59F8-4277-BC53-82B4AE74BFB8}"/>
              </a:ext>
            </a:extLst>
          </p:cNvPr>
          <p:cNvGrpSpPr/>
          <p:nvPr/>
        </p:nvGrpSpPr>
        <p:grpSpPr>
          <a:xfrm>
            <a:off x="5648353" y="1277967"/>
            <a:ext cx="2437293" cy="2833440"/>
            <a:chOff x="5648353" y="1277967"/>
            <a:chExt cx="2437293" cy="2833440"/>
          </a:xfrm>
        </p:grpSpPr>
        <p:sp>
          <p:nvSpPr>
            <p:cNvPr id="17" name="矩形 16">
              <a:extLst>
                <a:ext uri="{FF2B5EF4-FFF2-40B4-BE49-F238E27FC236}">
                  <a16:creationId xmlns="" xmlns:a16="http://schemas.microsoft.com/office/drawing/2014/main" id="{985F928A-5623-45EE-AE28-273AC9C2A133}"/>
                </a:ext>
              </a:extLst>
            </p:cNvPr>
            <p:cNvSpPr/>
            <p:nvPr/>
          </p:nvSpPr>
          <p:spPr>
            <a:xfrm>
              <a:off x="5669224" y="3452656"/>
              <a:ext cx="2248802" cy="658751"/>
            </a:xfrm>
            <a:prstGeom prst="rect">
              <a:avLst/>
            </a:prstGeom>
            <a:solidFill>
              <a:srgbClr val="329730"/>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矩形 17" descr="e7d195523061f1c09e9d68d7cf438b91ef959ecb14fc25d26BBA7F7DBC18E55DFF4014AF651F0BF2569D4B6C1DA7F1A4683A481403BD872FC687266AD13265C1DE7C373772FD8728ABDD69ADD03BFF5BE2862BC891DBB79E831677839DA1A1704E8AE592028226C9E918C0B50881C89B77AB8D1B44EF594EC5FCAA7D071964C2C3832D0F3E7F2E7532694B2E8EF2793F">
              <a:extLst>
                <a:ext uri="{FF2B5EF4-FFF2-40B4-BE49-F238E27FC236}">
                  <a16:creationId xmlns="" xmlns:a16="http://schemas.microsoft.com/office/drawing/2014/main" id="{2AE0775A-A458-4E5A-84F0-BC134274E598}"/>
                </a:ext>
              </a:extLst>
            </p:cNvPr>
            <p:cNvSpPr/>
            <p:nvPr/>
          </p:nvSpPr>
          <p:spPr>
            <a:xfrm>
              <a:off x="5885267" y="3452656"/>
              <a:ext cx="1829720" cy="590931"/>
            </a:xfrm>
            <a:prstGeom prst="rect">
              <a:avLst/>
            </a:prstGeom>
          </p:spPr>
          <p:txBody>
            <a:bodyPr wrap="square">
              <a:spAutoFit/>
            </a:bodyPr>
            <a:lstStyle/>
            <a:p>
              <a:pPr marL="0" marR="0" lvl="0" indent="0" algn="l" defTabSz="685800" rtl="0" eaLnBrk="1" fontAlgn="auto" latinLnBrk="0" hangingPunct="1">
                <a:lnSpc>
                  <a:spcPct val="120000"/>
                </a:lnSpc>
                <a:spcBef>
                  <a:spcPts val="0"/>
                </a:spcBef>
                <a:spcAft>
                  <a:spcPts val="0"/>
                </a:spcAft>
                <a:buClrTx/>
                <a:buSzTx/>
                <a:buFontTx/>
                <a:buNone/>
                <a:tabLst/>
                <a:defRPr/>
              </a:pPr>
              <a:r>
                <a:rPr kumimoji="0" lang="zh-CN" altLang="en-US" sz="900" b="0" i="0" u="none" strike="noStrike" kern="1200" cap="none" spc="0" normalizeH="0" baseline="0" noProof="0" dirty="0">
                  <a:ln>
                    <a:noFill/>
                  </a:ln>
                  <a:solidFill>
                    <a:schemeClr val="bg1"/>
                  </a:solidFill>
                  <a:effectLst/>
                  <a:uLnTx/>
                  <a:uFillTx/>
                  <a:cs typeface="+mn-ea"/>
                  <a:sym typeface="+mn-lt"/>
                </a:rPr>
                <a:t>为客户提供有效服务，是我们工作的方向和价值评价的标尺，成就客户就是成就我们自己，</a:t>
              </a:r>
              <a:endParaRPr kumimoji="0" lang="en-US" altLang="ko-KR" sz="300" b="0" i="0" u="none" strike="noStrike" kern="1200" cap="none" spc="0" normalizeH="0" baseline="0" noProof="0" dirty="0">
                <a:ln>
                  <a:noFill/>
                </a:ln>
                <a:solidFill>
                  <a:schemeClr val="bg1"/>
                </a:solidFill>
                <a:effectLst/>
                <a:uLnTx/>
                <a:uFillTx/>
                <a:cs typeface="+mn-ea"/>
                <a:sym typeface="+mn-lt"/>
              </a:endParaRPr>
            </a:p>
          </p:txBody>
        </p:sp>
        <p:sp>
          <p:nvSpPr>
            <p:cNvPr id="20" name="TextBox 1">
              <a:extLst>
                <a:ext uri="{FF2B5EF4-FFF2-40B4-BE49-F238E27FC236}">
                  <a16:creationId xmlns="" xmlns:a16="http://schemas.microsoft.com/office/drawing/2014/main" id="{15887848-0FDF-4785-9A3E-280484389952}"/>
                </a:ext>
              </a:extLst>
            </p:cNvPr>
            <p:cNvSpPr txBox="1"/>
            <p:nvPr/>
          </p:nvSpPr>
          <p:spPr>
            <a:xfrm>
              <a:off x="6372292" y="3130152"/>
              <a:ext cx="1713354" cy="276999"/>
            </a:xfrm>
            <a:prstGeom prst="rect">
              <a:avLst/>
            </a:prstGeom>
            <a:noFill/>
          </p:spPr>
          <p:txBody>
            <a:bodyPr wrap="square" rtlCol="0">
              <a:spAutoFit/>
            </a:bodyPr>
            <a:lstStyle/>
            <a:p>
              <a:pPr lvl="0" defTabSz="685800"/>
              <a:r>
                <a:rPr lang="zh-CN" altLang="en-US" sz="1200" b="1" dirty="0">
                  <a:solidFill>
                    <a:srgbClr val="329730"/>
                  </a:solidFill>
                  <a:cs typeface="+mn-ea"/>
                  <a:sym typeface="+mn-lt"/>
                </a:rPr>
                <a:t>步行</a:t>
              </a:r>
            </a:p>
          </p:txBody>
        </p:sp>
        <p:pic>
          <p:nvPicPr>
            <p:cNvPr id="24" name="图片 23">
              <a:extLst>
                <a:ext uri="{FF2B5EF4-FFF2-40B4-BE49-F238E27FC236}">
                  <a16:creationId xmlns="" xmlns:a16="http://schemas.microsoft.com/office/drawing/2014/main" id="{D7409495-6B23-423B-9E1D-02858F4F7CF6}"/>
                </a:ext>
              </a:extLst>
            </p:cNvPr>
            <p:cNvPicPr>
              <a:picLocks noChangeAspect="1"/>
            </p:cNvPicPr>
            <p:nvPr/>
          </p:nvPicPr>
          <p:blipFill>
            <a:blip r:embed="rId5">
              <a:extLst>
                <a:ext uri="{BEBA8EAE-BF5A-486C-A8C5-ECC9F3942E4B}">
                  <a14:imgProps xmlns:a14="http://schemas.microsoft.com/office/drawing/2010/main">
                    <a14:imgLayer>
                      <a14:imgEffect>
                        <a14:artisticBlur radius="5"/>
                      </a14:imgEffect>
                    </a14:imgLayer>
                  </a14:imgProps>
                </a:ext>
              </a:extLst>
            </a:blip>
            <a:stretch>
              <a:fillRect/>
            </a:stretch>
          </p:blipFill>
          <p:spPr>
            <a:xfrm>
              <a:off x="5648353" y="1277967"/>
              <a:ext cx="2248802" cy="1666464"/>
            </a:xfrm>
            <a:prstGeom prst="rect">
              <a:avLst/>
            </a:prstGeom>
          </p:spPr>
        </p:pic>
      </p:grpSp>
      <p:grpSp>
        <p:nvGrpSpPr>
          <p:cNvPr id="8" name="组合 7">
            <a:extLst>
              <a:ext uri="{FF2B5EF4-FFF2-40B4-BE49-F238E27FC236}">
                <a16:creationId xmlns="" xmlns:a16="http://schemas.microsoft.com/office/drawing/2014/main" id="{DD6D31E4-D2B0-4304-9B86-07F2A21C3F8B}"/>
              </a:ext>
            </a:extLst>
          </p:cNvPr>
          <p:cNvGrpSpPr/>
          <p:nvPr/>
        </p:nvGrpSpPr>
        <p:grpSpPr>
          <a:xfrm>
            <a:off x="3267301" y="1288128"/>
            <a:ext cx="2377900" cy="2823279"/>
            <a:chOff x="3267301" y="1288128"/>
            <a:chExt cx="2377900" cy="2823279"/>
          </a:xfrm>
        </p:grpSpPr>
        <p:sp>
          <p:nvSpPr>
            <p:cNvPr id="19" name="矩形 18">
              <a:extLst>
                <a:ext uri="{FF2B5EF4-FFF2-40B4-BE49-F238E27FC236}">
                  <a16:creationId xmlns="" xmlns:a16="http://schemas.microsoft.com/office/drawing/2014/main" id="{575D237C-0356-4DF1-AD87-5AEB8C6B012C}"/>
                </a:ext>
              </a:extLst>
            </p:cNvPr>
            <p:cNvSpPr/>
            <p:nvPr/>
          </p:nvSpPr>
          <p:spPr>
            <a:xfrm>
              <a:off x="3267301" y="3452656"/>
              <a:ext cx="2377900" cy="658751"/>
            </a:xfrm>
            <a:prstGeom prst="rect">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1" name="矩形 20" descr="e7d195523061f1c09e9d68d7cf438b91ef959ecb14fc25d26BBA7F7DBC18E55DFF4014AF651F0BF2569D4B6C1DA7F1A4683A481403BD872FC687266AD13265C1DE7C373772FD8728ABDD69ADD03BFF5BE2862BC891DBB79E831677839DA1A1704E8AE592028226C9E918C0B50881C89B77AB8D1B44EF594EC5FCAA7D071964C2C3832D0F3E7F2E7532694B2E8EF2793F">
              <a:extLst>
                <a:ext uri="{FF2B5EF4-FFF2-40B4-BE49-F238E27FC236}">
                  <a16:creationId xmlns="" xmlns:a16="http://schemas.microsoft.com/office/drawing/2014/main" id="{FDDC2F0B-7848-4CBC-8EE1-68C077189856}"/>
                </a:ext>
              </a:extLst>
            </p:cNvPr>
            <p:cNvSpPr/>
            <p:nvPr/>
          </p:nvSpPr>
          <p:spPr>
            <a:xfrm>
              <a:off x="3502426" y="3486565"/>
              <a:ext cx="1829720" cy="590931"/>
            </a:xfrm>
            <a:prstGeom prst="rect">
              <a:avLst/>
            </a:prstGeom>
          </p:spPr>
          <p:txBody>
            <a:bodyPr wrap="square">
              <a:spAutoFit/>
            </a:bodyPr>
            <a:lstStyle/>
            <a:p>
              <a:pPr marL="0" marR="0" lvl="0" indent="0" algn="l" defTabSz="685800" rtl="0" eaLnBrk="1" fontAlgn="auto" latinLnBrk="0" hangingPunct="1">
                <a:lnSpc>
                  <a:spcPct val="120000"/>
                </a:lnSpc>
                <a:spcBef>
                  <a:spcPts val="0"/>
                </a:spcBef>
                <a:spcAft>
                  <a:spcPts val="0"/>
                </a:spcAft>
                <a:buClrTx/>
                <a:buSzTx/>
                <a:buFontTx/>
                <a:buNone/>
                <a:tabLst/>
                <a:defRPr/>
              </a:pPr>
              <a:r>
                <a:rPr kumimoji="0" lang="zh-CN" altLang="en-US" sz="900" b="0" i="0" u="none" strike="noStrike" kern="1200" cap="none" spc="0" normalizeH="0" baseline="0" noProof="0" dirty="0">
                  <a:ln>
                    <a:noFill/>
                  </a:ln>
                  <a:solidFill>
                    <a:schemeClr val="bg1"/>
                  </a:solidFill>
                  <a:effectLst/>
                  <a:uLnTx/>
                  <a:uFillTx/>
                  <a:cs typeface="+mn-ea"/>
                  <a:sym typeface="+mn-lt"/>
                </a:rPr>
                <a:t>为客户提供有效服务，是我们工作的方向和价值评价的标尺，成就客户就是成就我们自己，</a:t>
              </a:r>
              <a:endParaRPr kumimoji="0" lang="en-US" altLang="ko-KR" sz="300" b="0" i="0" u="none" strike="noStrike" kern="1200" cap="none" spc="0" normalizeH="0" baseline="0" noProof="0" dirty="0">
                <a:ln>
                  <a:noFill/>
                </a:ln>
                <a:solidFill>
                  <a:schemeClr val="bg1"/>
                </a:solidFill>
                <a:effectLst/>
                <a:uLnTx/>
                <a:uFillTx/>
                <a:cs typeface="+mn-ea"/>
                <a:sym typeface="+mn-lt"/>
              </a:endParaRPr>
            </a:p>
          </p:txBody>
        </p:sp>
        <p:sp>
          <p:nvSpPr>
            <p:cNvPr id="22" name="TextBox 1">
              <a:extLst>
                <a:ext uri="{FF2B5EF4-FFF2-40B4-BE49-F238E27FC236}">
                  <a16:creationId xmlns="" xmlns:a16="http://schemas.microsoft.com/office/drawing/2014/main" id="{12FD4232-93E2-4A90-B7EC-42E580BE0A03}"/>
                </a:ext>
              </a:extLst>
            </p:cNvPr>
            <p:cNvSpPr txBox="1"/>
            <p:nvPr/>
          </p:nvSpPr>
          <p:spPr>
            <a:xfrm>
              <a:off x="3608018" y="3141746"/>
              <a:ext cx="1496384" cy="276999"/>
            </a:xfrm>
            <a:prstGeom prst="rect">
              <a:avLst/>
            </a:prstGeom>
            <a:noFill/>
          </p:spPr>
          <p:txBody>
            <a:bodyPr wrap="square" rtlCol="0">
              <a:spAutoFit/>
            </a:bodyPr>
            <a:lstStyle/>
            <a:p>
              <a:pPr lvl="0" defTabSz="685800"/>
              <a:r>
                <a:rPr lang="zh-CN" altLang="en-US" sz="1200" b="1" dirty="0">
                  <a:solidFill>
                    <a:srgbClr val="329730"/>
                  </a:solidFill>
                  <a:cs typeface="+mn-ea"/>
                  <a:sym typeface="+mn-lt"/>
                </a:rPr>
                <a:t>爬楼梯（不乘电梯）</a:t>
              </a:r>
            </a:p>
          </p:txBody>
        </p:sp>
        <p:pic>
          <p:nvPicPr>
            <p:cNvPr id="2" name="图片 1">
              <a:extLst>
                <a:ext uri="{FF2B5EF4-FFF2-40B4-BE49-F238E27FC236}">
                  <a16:creationId xmlns="" xmlns:a16="http://schemas.microsoft.com/office/drawing/2014/main" id="{09428847-7CE7-4EC5-A43D-BDD5D9DCB8FF}"/>
                </a:ext>
              </a:extLst>
            </p:cNvPr>
            <p:cNvPicPr>
              <a:picLocks noChangeAspect="1"/>
            </p:cNvPicPr>
            <p:nvPr/>
          </p:nvPicPr>
          <p:blipFill>
            <a:blip r:embed="rId6"/>
            <a:stretch>
              <a:fillRect/>
            </a:stretch>
          </p:blipFill>
          <p:spPr>
            <a:xfrm>
              <a:off x="3274074" y="1288128"/>
              <a:ext cx="2334244" cy="1684673"/>
            </a:xfrm>
            <a:prstGeom prst="rect">
              <a:avLst/>
            </a:prstGeom>
          </p:spPr>
        </p:pic>
      </p:grpSp>
    </p:spTree>
    <p:extLst>
      <p:ext uri="{BB962C8B-B14F-4D97-AF65-F5344CB8AC3E}">
        <p14:creationId xmlns:p14="http://schemas.microsoft.com/office/powerpoint/2010/main" val="379045073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60549CB1-9C47-49ED-9DAD-07E7501B1BCA}"/>
              </a:ext>
            </a:extLst>
          </p:cNvPr>
          <p:cNvSpPr txBox="1"/>
          <p:nvPr/>
        </p:nvSpPr>
        <p:spPr>
          <a:xfrm>
            <a:off x="836344" y="281318"/>
            <a:ext cx="3570208"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日常活动也是很好的运动</a:t>
            </a:r>
          </a:p>
        </p:txBody>
      </p:sp>
      <p:grpSp>
        <p:nvGrpSpPr>
          <p:cNvPr id="5" name="组合 4">
            <a:extLst>
              <a:ext uri="{FF2B5EF4-FFF2-40B4-BE49-F238E27FC236}">
                <a16:creationId xmlns="" xmlns:a16="http://schemas.microsoft.com/office/drawing/2014/main" id="{EAFAE848-844D-42AF-9E58-F187D89D59EB}"/>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FC37215B-4236-47BE-BC14-49B800ACDAE1}"/>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A9D13DB7-B6B6-4AE0-A9F9-E369D2D32D0A}"/>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2" name="组合 1">
            <a:extLst>
              <a:ext uri="{FF2B5EF4-FFF2-40B4-BE49-F238E27FC236}">
                <a16:creationId xmlns="" xmlns:a16="http://schemas.microsoft.com/office/drawing/2014/main" id="{364E7D8A-24F2-4CBB-9031-A301F7F4E3A0}"/>
              </a:ext>
            </a:extLst>
          </p:cNvPr>
          <p:cNvGrpSpPr/>
          <p:nvPr/>
        </p:nvGrpSpPr>
        <p:grpSpPr>
          <a:xfrm>
            <a:off x="2840595" y="1706792"/>
            <a:ext cx="2948562" cy="2200947"/>
            <a:chOff x="2242267" y="1105075"/>
            <a:chExt cx="4487431" cy="3349631"/>
          </a:xfrm>
        </p:grpSpPr>
        <p:grpSp>
          <p:nvGrpSpPr>
            <p:cNvPr id="63" name="组合 62">
              <a:extLst>
                <a:ext uri="{FF2B5EF4-FFF2-40B4-BE49-F238E27FC236}">
                  <a16:creationId xmlns="" xmlns:a16="http://schemas.microsoft.com/office/drawing/2014/main" id="{A81B216C-F971-4DF1-9CF0-FDB6DC6C7B5D}"/>
                </a:ext>
              </a:extLst>
            </p:cNvPr>
            <p:cNvGrpSpPr/>
            <p:nvPr/>
          </p:nvGrpSpPr>
          <p:grpSpPr>
            <a:xfrm>
              <a:off x="2323005" y="1105075"/>
              <a:ext cx="573020" cy="573020"/>
              <a:chOff x="3454952" y="2122412"/>
              <a:chExt cx="764203" cy="764203"/>
            </a:xfrm>
          </p:grpSpPr>
          <p:sp>
            <p:nvSpPr>
              <p:cNvPr id="64" name="对角圆角矩形 19">
                <a:extLst>
                  <a:ext uri="{FF2B5EF4-FFF2-40B4-BE49-F238E27FC236}">
                    <a16:creationId xmlns="" xmlns:a16="http://schemas.microsoft.com/office/drawing/2014/main" id="{34210097-FFEC-4876-BC02-F0F3EFD8F7C0}"/>
                  </a:ext>
                </a:extLst>
              </p:cNvPr>
              <p:cNvSpPr/>
              <p:nvPr/>
            </p:nvSpPr>
            <p:spPr>
              <a:xfrm>
                <a:off x="3454952" y="2122412"/>
                <a:ext cx="764203" cy="764203"/>
              </a:xfrm>
              <a:prstGeom prst="round2DiagRect">
                <a:avLst/>
              </a:prstGeom>
              <a:solidFill>
                <a:srgbClr val="329730"/>
              </a:solid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575" b="0" i="0" u="none" strike="noStrike" kern="0" cap="none" spc="0" normalizeH="0" baseline="0" noProof="0">
                  <a:ln>
                    <a:noFill/>
                  </a:ln>
                  <a:solidFill>
                    <a:prstClr val="white"/>
                  </a:solidFill>
                  <a:effectLst/>
                  <a:uLnTx/>
                  <a:uFillTx/>
                  <a:cs typeface="+mn-ea"/>
                  <a:sym typeface="+mn-lt"/>
                </a:endParaRPr>
              </a:p>
            </p:txBody>
          </p:sp>
          <p:grpSp>
            <p:nvGrpSpPr>
              <p:cNvPr id="65" name="Group 28">
                <a:extLst>
                  <a:ext uri="{FF2B5EF4-FFF2-40B4-BE49-F238E27FC236}">
                    <a16:creationId xmlns="" xmlns:a16="http://schemas.microsoft.com/office/drawing/2014/main" id="{A25BDD93-1858-46AD-9D02-95D07C558172}"/>
                  </a:ext>
                </a:extLst>
              </p:cNvPr>
              <p:cNvGrpSpPr/>
              <p:nvPr/>
            </p:nvGrpSpPr>
            <p:grpSpPr>
              <a:xfrm>
                <a:off x="3577440" y="2287100"/>
                <a:ext cx="519225" cy="355421"/>
                <a:chOff x="2324100" y="1814513"/>
                <a:chExt cx="266700" cy="182563"/>
              </a:xfrm>
              <a:solidFill>
                <a:sysClr val="window" lastClr="FFFFFF"/>
              </a:solidFill>
            </p:grpSpPr>
            <p:sp>
              <p:nvSpPr>
                <p:cNvPr id="66" name="Freeform 55">
                  <a:extLst>
                    <a:ext uri="{FF2B5EF4-FFF2-40B4-BE49-F238E27FC236}">
                      <a16:creationId xmlns="" xmlns:a16="http://schemas.microsoft.com/office/drawing/2014/main" id="{6B7BE8EA-1133-40C4-A757-F50DCF34A0F4}"/>
                    </a:ext>
                  </a:extLst>
                </p:cNvPr>
                <p:cNvSpPr>
                  <a:spLocks noEditPoints="1"/>
                </p:cNvSpPr>
                <p:nvPr/>
              </p:nvSpPr>
              <p:spPr bwMode="auto">
                <a:xfrm>
                  <a:off x="2324100" y="1814513"/>
                  <a:ext cx="188913" cy="182563"/>
                </a:xfrm>
                <a:custGeom>
                  <a:avLst/>
                  <a:gdLst>
                    <a:gd name="T0" fmla="*/ 86 w 99"/>
                    <a:gd name="T1" fmla="*/ 60 h 97"/>
                    <a:gd name="T2" fmla="*/ 99 w 99"/>
                    <a:gd name="T3" fmla="*/ 54 h 97"/>
                    <a:gd name="T4" fmla="*/ 99 w 99"/>
                    <a:gd name="T5" fmla="*/ 43 h 97"/>
                    <a:gd name="T6" fmla="*/ 86 w 99"/>
                    <a:gd name="T7" fmla="*/ 37 h 97"/>
                    <a:gd name="T8" fmla="*/ 83 w 99"/>
                    <a:gd name="T9" fmla="*/ 31 h 97"/>
                    <a:gd name="T10" fmla="*/ 88 w 99"/>
                    <a:gd name="T11" fmla="*/ 18 h 97"/>
                    <a:gd name="T12" fmla="*/ 81 w 99"/>
                    <a:gd name="T13" fmla="*/ 10 h 97"/>
                    <a:gd name="T14" fmla="*/ 67 w 99"/>
                    <a:gd name="T15" fmla="*/ 16 h 97"/>
                    <a:gd name="T16" fmla="*/ 61 w 99"/>
                    <a:gd name="T17" fmla="*/ 13 h 97"/>
                    <a:gd name="T18" fmla="*/ 55 w 99"/>
                    <a:gd name="T19" fmla="*/ 0 h 97"/>
                    <a:gd name="T20" fmla="*/ 44 w 99"/>
                    <a:gd name="T21" fmla="*/ 0 h 97"/>
                    <a:gd name="T22" fmla="*/ 38 w 99"/>
                    <a:gd name="T23" fmla="*/ 13 h 97"/>
                    <a:gd name="T24" fmla="*/ 32 w 99"/>
                    <a:gd name="T25" fmla="*/ 16 h 97"/>
                    <a:gd name="T26" fmla="*/ 18 w 99"/>
                    <a:gd name="T27" fmla="*/ 11 h 97"/>
                    <a:gd name="T28" fmla="*/ 11 w 99"/>
                    <a:gd name="T29" fmla="*/ 18 h 97"/>
                    <a:gd name="T30" fmla="*/ 16 w 99"/>
                    <a:gd name="T31" fmla="*/ 32 h 97"/>
                    <a:gd name="T32" fmla="*/ 14 w 99"/>
                    <a:gd name="T33" fmla="*/ 37 h 97"/>
                    <a:gd name="T34" fmla="*/ 0 w 99"/>
                    <a:gd name="T35" fmla="*/ 43 h 97"/>
                    <a:gd name="T36" fmla="*/ 0 w 99"/>
                    <a:gd name="T37" fmla="*/ 54 h 97"/>
                    <a:gd name="T38" fmla="*/ 14 w 99"/>
                    <a:gd name="T39" fmla="*/ 60 h 97"/>
                    <a:gd name="T40" fmla="*/ 16 w 99"/>
                    <a:gd name="T41" fmla="*/ 66 h 97"/>
                    <a:gd name="T42" fmla="*/ 11 w 99"/>
                    <a:gd name="T43" fmla="*/ 79 h 97"/>
                    <a:gd name="T44" fmla="*/ 19 w 99"/>
                    <a:gd name="T45" fmla="*/ 87 h 97"/>
                    <a:gd name="T46" fmla="*/ 32 w 99"/>
                    <a:gd name="T47" fmla="*/ 81 h 97"/>
                    <a:gd name="T48" fmla="*/ 38 w 99"/>
                    <a:gd name="T49" fmla="*/ 84 h 97"/>
                    <a:gd name="T50" fmla="*/ 45 w 99"/>
                    <a:gd name="T51" fmla="*/ 97 h 97"/>
                    <a:gd name="T52" fmla="*/ 55 w 99"/>
                    <a:gd name="T53" fmla="*/ 97 h 97"/>
                    <a:gd name="T54" fmla="*/ 61 w 99"/>
                    <a:gd name="T55" fmla="*/ 84 h 97"/>
                    <a:gd name="T56" fmla="*/ 67 w 99"/>
                    <a:gd name="T57" fmla="*/ 81 h 97"/>
                    <a:gd name="T58" fmla="*/ 81 w 99"/>
                    <a:gd name="T59" fmla="*/ 86 h 97"/>
                    <a:gd name="T60" fmla="*/ 89 w 99"/>
                    <a:gd name="T61" fmla="*/ 79 h 97"/>
                    <a:gd name="T62" fmla="*/ 83 w 99"/>
                    <a:gd name="T63" fmla="*/ 66 h 97"/>
                    <a:gd name="T64" fmla="*/ 86 w 99"/>
                    <a:gd name="T65" fmla="*/ 60 h 97"/>
                    <a:gd name="T66" fmla="*/ 50 w 99"/>
                    <a:gd name="T67" fmla="*/ 64 h 97"/>
                    <a:gd name="T68" fmla="*/ 34 w 99"/>
                    <a:gd name="T69" fmla="*/ 49 h 97"/>
                    <a:gd name="T70" fmla="*/ 50 w 99"/>
                    <a:gd name="T71" fmla="*/ 33 h 97"/>
                    <a:gd name="T72" fmla="*/ 66 w 99"/>
                    <a:gd name="T73" fmla="*/ 49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60"/>
                      </a:moveTo>
                      <a:cubicBezTo>
                        <a:pt x="86" y="60"/>
                        <a:pt x="99" y="54"/>
                        <a:pt x="99" y="54"/>
                      </a:cubicBezTo>
                      <a:cubicBezTo>
                        <a:pt x="99" y="43"/>
                        <a:pt x="99" y="43"/>
                        <a:pt x="99" y="43"/>
                      </a:cubicBezTo>
                      <a:cubicBezTo>
                        <a:pt x="99" y="42"/>
                        <a:pt x="86" y="37"/>
                        <a:pt x="86" y="37"/>
                      </a:cubicBezTo>
                      <a:cubicBezTo>
                        <a:pt x="83" y="31"/>
                        <a:pt x="83" y="31"/>
                        <a:pt x="83" y="31"/>
                      </a:cubicBezTo>
                      <a:cubicBezTo>
                        <a:pt x="83" y="31"/>
                        <a:pt x="89" y="18"/>
                        <a:pt x="88" y="18"/>
                      </a:cubicBezTo>
                      <a:cubicBezTo>
                        <a:pt x="81" y="10"/>
                        <a:pt x="81" y="10"/>
                        <a:pt x="81" y="10"/>
                      </a:cubicBezTo>
                      <a:cubicBezTo>
                        <a:pt x="80" y="10"/>
                        <a:pt x="67" y="16"/>
                        <a:pt x="67" y="16"/>
                      </a:cubicBezTo>
                      <a:cubicBezTo>
                        <a:pt x="61" y="13"/>
                        <a:pt x="61" y="13"/>
                        <a:pt x="61" y="13"/>
                      </a:cubicBezTo>
                      <a:cubicBezTo>
                        <a:pt x="61" y="13"/>
                        <a:pt x="56" y="0"/>
                        <a:pt x="55" y="0"/>
                      </a:cubicBezTo>
                      <a:cubicBezTo>
                        <a:pt x="44" y="0"/>
                        <a:pt x="44" y="0"/>
                        <a:pt x="44" y="0"/>
                      </a:cubicBezTo>
                      <a:cubicBezTo>
                        <a:pt x="43" y="0"/>
                        <a:pt x="38" y="13"/>
                        <a:pt x="38" y="13"/>
                      </a:cubicBezTo>
                      <a:cubicBezTo>
                        <a:pt x="32" y="16"/>
                        <a:pt x="32" y="16"/>
                        <a:pt x="32" y="16"/>
                      </a:cubicBezTo>
                      <a:cubicBezTo>
                        <a:pt x="32" y="16"/>
                        <a:pt x="19" y="10"/>
                        <a:pt x="18" y="11"/>
                      </a:cubicBezTo>
                      <a:cubicBezTo>
                        <a:pt x="11" y="18"/>
                        <a:pt x="11" y="18"/>
                        <a:pt x="11" y="18"/>
                      </a:cubicBezTo>
                      <a:cubicBezTo>
                        <a:pt x="10" y="19"/>
                        <a:pt x="16" y="32"/>
                        <a:pt x="16" y="32"/>
                      </a:cubicBezTo>
                      <a:cubicBezTo>
                        <a:pt x="14" y="37"/>
                        <a:pt x="14" y="37"/>
                        <a:pt x="14" y="37"/>
                      </a:cubicBezTo>
                      <a:cubicBezTo>
                        <a:pt x="14" y="37"/>
                        <a:pt x="0" y="43"/>
                        <a:pt x="0" y="43"/>
                      </a:cubicBezTo>
                      <a:cubicBezTo>
                        <a:pt x="0" y="54"/>
                        <a:pt x="0" y="54"/>
                        <a:pt x="0" y="54"/>
                      </a:cubicBezTo>
                      <a:cubicBezTo>
                        <a:pt x="0" y="55"/>
                        <a:pt x="14" y="60"/>
                        <a:pt x="14" y="60"/>
                      </a:cubicBezTo>
                      <a:cubicBezTo>
                        <a:pt x="16" y="66"/>
                        <a:pt x="16" y="66"/>
                        <a:pt x="16" y="66"/>
                      </a:cubicBezTo>
                      <a:cubicBezTo>
                        <a:pt x="16" y="66"/>
                        <a:pt x="10" y="79"/>
                        <a:pt x="11" y="79"/>
                      </a:cubicBezTo>
                      <a:cubicBezTo>
                        <a:pt x="19" y="87"/>
                        <a:pt x="19" y="87"/>
                        <a:pt x="19" y="87"/>
                      </a:cubicBezTo>
                      <a:cubicBezTo>
                        <a:pt x="19" y="87"/>
                        <a:pt x="32" y="81"/>
                        <a:pt x="32" y="81"/>
                      </a:cubicBezTo>
                      <a:cubicBezTo>
                        <a:pt x="38" y="84"/>
                        <a:pt x="38" y="84"/>
                        <a:pt x="38" y="84"/>
                      </a:cubicBezTo>
                      <a:cubicBezTo>
                        <a:pt x="38" y="84"/>
                        <a:pt x="44" y="97"/>
                        <a:pt x="45" y="97"/>
                      </a:cubicBezTo>
                      <a:cubicBezTo>
                        <a:pt x="55" y="97"/>
                        <a:pt x="55" y="97"/>
                        <a:pt x="55" y="97"/>
                      </a:cubicBezTo>
                      <a:cubicBezTo>
                        <a:pt x="56" y="97"/>
                        <a:pt x="61" y="84"/>
                        <a:pt x="61" y="84"/>
                      </a:cubicBezTo>
                      <a:cubicBezTo>
                        <a:pt x="67" y="81"/>
                        <a:pt x="67" y="81"/>
                        <a:pt x="67" y="81"/>
                      </a:cubicBezTo>
                      <a:cubicBezTo>
                        <a:pt x="67" y="81"/>
                        <a:pt x="81" y="87"/>
                        <a:pt x="81" y="86"/>
                      </a:cubicBezTo>
                      <a:cubicBezTo>
                        <a:pt x="89" y="79"/>
                        <a:pt x="89" y="79"/>
                        <a:pt x="89" y="79"/>
                      </a:cubicBezTo>
                      <a:cubicBezTo>
                        <a:pt x="89" y="78"/>
                        <a:pt x="83" y="66"/>
                        <a:pt x="83" y="66"/>
                      </a:cubicBezTo>
                      <a:lnTo>
                        <a:pt x="86" y="60"/>
                      </a:lnTo>
                      <a:close/>
                      <a:moveTo>
                        <a:pt x="50" y="64"/>
                      </a:moveTo>
                      <a:cubicBezTo>
                        <a:pt x="41" y="64"/>
                        <a:pt x="34" y="57"/>
                        <a:pt x="34" y="49"/>
                      </a:cubicBezTo>
                      <a:cubicBezTo>
                        <a:pt x="34" y="40"/>
                        <a:pt x="41" y="33"/>
                        <a:pt x="50" y="33"/>
                      </a:cubicBezTo>
                      <a:cubicBezTo>
                        <a:pt x="58" y="33"/>
                        <a:pt x="66" y="40"/>
                        <a:pt x="66" y="49"/>
                      </a:cubicBezTo>
                      <a:cubicBezTo>
                        <a:pt x="66" y="57"/>
                        <a:pt x="58" y="64"/>
                        <a:pt x="50"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67" name="Freeform 56">
                  <a:extLst>
                    <a:ext uri="{FF2B5EF4-FFF2-40B4-BE49-F238E27FC236}">
                      <a16:creationId xmlns="" xmlns:a16="http://schemas.microsoft.com/office/drawing/2014/main" id="{DF76875D-BD25-4B21-9879-C5F39E697318}"/>
                    </a:ext>
                  </a:extLst>
                </p:cNvPr>
                <p:cNvSpPr>
                  <a:spLocks noEditPoints="1"/>
                </p:cNvSpPr>
                <p:nvPr/>
              </p:nvSpPr>
              <p:spPr bwMode="auto">
                <a:xfrm>
                  <a:off x="2501900" y="1905001"/>
                  <a:ext cx="88900" cy="90488"/>
                </a:xfrm>
                <a:custGeom>
                  <a:avLst/>
                  <a:gdLst>
                    <a:gd name="T0" fmla="*/ 41 w 47"/>
                    <a:gd name="T1" fmla="*/ 23 h 48"/>
                    <a:gd name="T2" fmla="*/ 41 w 47"/>
                    <a:gd name="T3" fmla="*/ 20 h 48"/>
                    <a:gd name="T4" fmla="*/ 45 w 47"/>
                    <a:gd name="T5" fmla="*/ 14 h 48"/>
                    <a:gd name="T6" fmla="*/ 42 w 47"/>
                    <a:gd name="T7" fmla="*/ 9 h 48"/>
                    <a:gd name="T8" fmla="*/ 35 w 47"/>
                    <a:gd name="T9" fmla="*/ 11 h 48"/>
                    <a:gd name="T10" fmla="*/ 33 w 47"/>
                    <a:gd name="T11" fmla="*/ 9 h 48"/>
                    <a:gd name="T12" fmla="*/ 31 w 47"/>
                    <a:gd name="T13" fmla="*/ 2 h 48"/>
                    <a:gd name="T14" fmla="*/ 26 w 47"/>
                    <a:gd name="T15" fmla="*/ 1 h 48"/>
                    <a:gd name="T16" fmla="*/ 22 w 47"/>
                    <a:gd name="T17" fmla="*/ 6 h 48"/>
                    <a:gd name="T18" fmla="*/ 19 w 47"/>
                    <a:gd name="T19" fmla="*/ 7 h 48"/>
                    <a:gd name="T20" fmla="*/ 14 w 47"/>
                    <a:gd name="T21" fmla="*/ 3 h 48"/>
                    <a:gd name="T22" fmla="*/ 9 w 47"/>
                    <a:gd name="T23" fmla="*/ 5 h 48"/>
                    <a:gd name="T24" fmla="*/ 10 w 47"/>
                    <a:gd name="T25" fmla="*/ 12 h 48"/>
                    <a:gd name="T26" fmla="*/ 8 w 47"/>
                    <a:gd name="T27" fmla="*/ 15 h 48"/>
                    <a:gd name="T28" fmla="*/ 1 w 47"/>
                    <a:gd name="T29" fmla="*/ 16 h 48"/>
                    <a:gd name="T30" fmla="*/ 0 w 47"/>
                    <a:gd name="T31" fmla="*/ 21 h 48"/>
                    <a:gd name="T32" fmla="*/ 6 w 47"/>
                    <a:gd name="T33" fmla="*/ 25 h 48"/>
                    <a:gd name="T34" fmla="*/ 6 w 47"/>
                    <a:gd name="T35" fmla="*/ 28 h 48"/>
                    <a:gd name="T36" fmla="*/ 2 w 47"/>
                    <a:gd name="T37" fmla="*/ 34 h 48"/>
                    <a:gd name="T38" fmla="*/ 5 w 47"/>
                    <a:gd name="T39" fmla="*/ 39 h 48"/>
                    <a:gd name="T40" fmla="*/ 12 w 47"/>
                    <a:gd name="T41" fmla="*/ 38 h 48"/>
                    <a:gd name="T42" fmla="*/ 14 w 47"/>
                    <a:gd name="T43" fmla="*/ 39 h 48"/>
                    <a:gd name="T44" fmla="*/ 15 w 47"/>
                    <a:gd name="T45" fmla="*/ 46 h 48"/>
                    <a:gd name="T46" fmla="*/ 20 w 47"/>
                    <a:gd name="T47" fmla="*/ 48 h 48"/>
                    <a:gd name="T48" fmla="*/ 24 w 47"/>
                    <a:gd name="T49" fmla="*/ 42 h 48"/>
                    <a:gd name="T50" fmla="*/ 27 w 47"/>
                    <a:gd name="T51" fmla="*/ 42 h 48"/>
                    <a:gd name="T52" fmla="*/ 33 w 47"/>
                    <a:gd name="T53" fmla="*/ 46 h 48"/>
                    <a:gd name="T54" fmla="*/ 38 w 47"/>
                    <a:gd name="T55" fmla="*/ 43 h 48"/>
                    <a:gd name="T56" fmla="*/ 37 w 47"/>
                    <a:gd name="T57" fmla="*/ 36 h 48"/>
                    <a:gd name="T58" fmla="*/ 38 w 47"/>
                    <a:gd name="T59" fmla="*/ 33 h 48"/>
                    <a:gd name="T60" fmla="*/ 45 w 47"/>
                    <a:gd name="T61" fmla="*/ 32 h 48"/>
                    <a:gd name="T62" fmla="*/ 46 w 47"/>
                    <a:gd name="T63" fmla="*/ 27 h 48"/>
                    <a:gd name="T64" fmla="*/ 41 w 47"/>
                    <a:gd name="T65" fmla="*/ 23 h 48"/>
                    <a:gd name="T66" fmla="*/ 31 w 47"/>
                    <a:gd name="T67" fmla="*/ 26 h 48"/>
                    <a:gd name="T68" fmla="*/ 22 w 47"/>
                    <a:gd name="T69" fmla="*/ 31 h 48"/>
                    <a:gd name="T70" fmla="*/ 16 w 47"/>
                    <a:gd name="T71" fmla="*/ 22 h 48"/>
                    <a:gd name="T72" fmla="*/ 25 w 47"/>
                    <a:gd name="T73" fmla="*/ 17 h 48"/>
                    <a:gd name="T74" fmla="*/ 31 w 47"/>
                    <a:gd name="T75" fmla="*/ 2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8">
                      <a:moveTo>
                        <a:pt x="41" y="23"/>
                      </a:moveTo>
                      <a:cubicBezTo>
                        <a:pt x="41" y="20"/>
                        <a:pt x="41" y="20"/>
                        <a:pt x="41" y="20"/>
                      </a:cubicBezTo>
                      <a:cubicBezTo>
                        <a:pt x="41" y="20"/>
                        <a:pt x="45" y="14"/>
                        <a:pt x="45" y="14"/>
                      </a:cubicBezTo>
                      <a:cubicBezTo>
                        <a:pt x="42" y="9"/>
                        <a:pt x="42" y="9"/>
                        <a:pt x="42" y="9"/>
                      </a:cubicBezTo>
                      <a:cubicBezTo>
                        <a:pt x="42" y="9"/>
                        <a:pt x="35" y="11"/>
                        <a:pt x="35" y="11"/>
                      </a:cubicBezTo>
                      <a:cubicBezTo>
                        <a:pt x="33" y="9"/>
                        <a:pt x="33" y="9"/>
                        <a:pt x="33" y="9"/>
                      </a:cubicBezTo>
                      <a:cubicBezTo>
                        <a:pt x="33" y="9"/>
                        <a:pt x="32" y="2"/>
                        <a:pt x="31" y="2"/>
                      </a:cubicBezTo>
                      <a:cubicBezTo>
                        <a:pt x="26" y="1"/>
                        <a:pt x="26" y="1"/>
                        <a:pt x="26" y="1"/>
                      </a:cubicBezTo>
                      <a:cubicBezTo>
                        <a:pt x="26" y="0"/>
                        <a:pt x="22" y="6"/>
                        <a:pt x="22" y="6"/>
                      </a:cubicBezTo>
                      <a:cubicBezTo>
                        <a:pt x="19" y="7"/>
                        <a:pt x="19" y="7"/>
                        <a:pt x="19" y="7"/>
                      </a:cubicBezTo>
                      <a:cubicBezTo>
                        <a:pt x="19" y="7"/>
                        <a:pt x="14" y="2"/>
                        <a:pt x="14" y="3"/>
                      </a:cubicBezTo>
                      <a:cubicBezTo>
                        <a:pt x="9" y="5"/>
                        <a:pt x="9" y="5"/>
                        <a:pt x="9" y="5"/>
                      </a:cubicBezTo>
                      <a:cubicBezTo>
                        <a:pt x="9" y="6"/>
                        <a:pt x="10" y="12"/>
                        <a:pt x="10" y="12"/>
                      </a:cubicBezTo>
                      <a:cubicBezTo>
                        <a:pt x="8" y="15"/>
                        <a:pt x="8" y="15"/>
                        <a:pt x="8" y="15"/>
                      </a:cubicBezTo>
                      <a:cubicBezTo>
                        <a:pt x="8" y="15"/>
                        <a:pt x="2" y="16"/>
                        <a:pt x="1" y="16"/>
                      </a:cubicBezTo>
                      <a:cubicBezTo>
                        <a:pt x="0" y="21"/>
                        <a:pt x="0" y="21"/>
                        <a:pt x="0" y="21"/>
                      </a:cubicBezTo>
                      <a:cubicBezTo>
                        <a:pt x="0" y="22"/>
                        <a:pt x="6" y="25"/>
                        <a:pt x="6" y="25"/>
                      </a:cubicBezTo>
                      <a:cubicBezTo>
                        <a:pt x="6" y="28"/>
                        <a:pt x="6" y="28"/>
                        <a:pt x="6" y="28"/>
                      </a:cubicBezTo>
                      <a:cubicBezTo>
                        <a:pt x="6" y="28"/>
                        <a:pt x="2" y="34"/>
                        <a:pt x="2" y="34"/>
                      </a:cubicBezTo>
                      <a:cubicBezTo>
                        <a:pt x="5" y="39"/>
                        <a:pt x="5" y="39"/>
                        <a:pt x="5" y="39"/>
                      </a:cubicBezTo>
                      <a:cubicBezTo>
                        <a:pt x="5" y="39"/>
                        <a:pt x="12" y="38"/>
                        <a:pt x="12" y="38"/>
                      </a:cubicBezTo>
                      <a:cubicBezTo>
                        <a:pt x="14" y="39"/>
                        <a:pt x="14" y="39"/>
                        <a:pt x="14" y="39"/>
                      </a:cubicBezTo>
                      <a:cubicBezTo>
                        <a:pt x="14" y="39"/>
                        <a:pt x="15" y="46"/>
                        <a:pt x="15" y="46"/>
                      </a:cubicBezTo>
                      <a:cubicBezTo>
                        <a:pt x="20" y="48"/>
                        <a:pt x="20" y="48"/>
                        <a:pt x="20" y="48"/>
                      </a:cubicBezTo>
                      <a:cubicBezTo>
                        <a:pt x="21" y="48"/>
                        <a:pt x="24" y="42"/>
                        <a:pt x="24" y="42"/>
                      </a:cubicBezTo>
                      <a:cubicBezTo>
                        <a:pt x="27" y="42"/>
                        <a:pt x="27" y="42"/>
                        <a:pt x="27" y="42"/>
                      </a:cubicBezTo>
                      <a:cubicBezTo>
                        <a:pt x="27" y="42"/>
                        <a:pt x="33" y="46"/>
                        <a:pt x="33" y="46"/>
                      </a:cubicBezTo>
                      <a:cubicBezTo>
                        <a:pt x="38" y="43"/>
                        <a:pt x="38" y="43"/>
                        <a:pt x="38" y="43"/>
                      </a:cubicBezTo>
                      <a:cubicBezTo>
                        <a:pt x="38" y="43"/>
                        <a:pt x="37" y="36"/>
                        <a:pt x="37" y="36"/>
                      </a:cubicBezTo>
                      <a:cubicBezTo>
                        <a:pt x="38" y="33"/>
                        <a:pt x="38" y="33"/>
                        <a:pt x="38" y="33"/>
                      </a:cubicBezTo>
                      <a:cubicBezTo>
                        <a:pt x="38" y="33"/>
                        <a:pt x="45" y="32"/>
                        <a:pt x="45" y="32"/>
                      </a:cubicBezTo>
                      <a:cubicBezTo>
                        <a:pt x="46" y="27"/>
                        <a:pt x="46" y="27"/>
                        <a:pt x="46" y="27"/>
                      </a:cubicBezTo>
                      <a:cubicBezTo>
                        <a:pt x="47" y="27"/>
                        <a:pt x="41" y="23"/>
                        <a:pt x="41" y="23"/>
                      </a:cubicBezTo>
                      <a:close/>
                      <a:moveTo>
                        <a:pt x="31" y="26"/>
                      </a:moveTo>
                      <a:cubicBezTo>
                        <a:pt x="30" y="30"/>
                        <a:pt x="26" y="32"/>
                        <a:pt x="22" y="31"/>
                      </a:cubicBezTo>
                      <a:cubicBezTo>
                        <a:pt x="18" y="30"/>
                        <a:pt x="15" y="26"/>
                        <a:pt x="16" y="22"/>
                      </a:cubicBezTo>
                      <a:cubicBezTo>
                        <a:pt x="17" y="18"/>
                        <a:pt x="21" y="16"/>
                        <a:pt x="25" y="17"/>
                      </a:cubicBezTo>
                      <a:cubicBezTo>
                        <a:pt x="29" y="18"/>
                        <a:pt x="32" y="22"/>
                        <a:pt x="31"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grpSp>
        </p:grpSp>
        <p:grpSp>
          <p:nvGrpSpPr>
            <p:cNvPr id="70" name="组合 69">
              <a:extLst>
                <a:ext uri="{FF2B5EF4-FFF2-40B4-BE49-F238E27FC236}">
                  <a16:creationId xmlns="" xmlns:a16="http://schemas.microsoft.com/office/drawing/2014/main" id="{EB52AB38-5DD6-42AE-8117-0F78EC38A8FE}"/>
                </a:ext>
              </a:extLst>
            </p:cNvPr>
            <p:cNvGrpSpPr/>
            <p:nvPr/>
          </p:nvGrpSpPr>
          <p:grpSpPr>
            <a:xfrm>
              <a:off x="6156678" y="1105075"/>
              <a:ext cx="573020" cy="573020"/>
              <a:chOff x="8065443" y="2122412"/>
              <a:chExt cx="764203" cy="764203"/>
            </a:xfrm>
          </p:grpSpPr>
          <p:sp>
            <p:nvSpPr>
              <p:cNvPr id="71" name="对角圆角矩形 35">
                <a:extLst>
                  <a:ext uri="{FF2B5EF4-FFF2-40B4-BE49-F238E27FC236}">
                    <a16:creationId xmlns="" xmlns:a16="http://schemas.microsoft.com/office/drawing/2014/main" id="{A7B5C536-1BC8-49C3-8C07-165B1E9A394F}"/>
                  </a:ext>
                </a:extLst>
              </p:cNvPr>
              <p:cNvSpPr/>
              <p:nvPr/>
            </p:nvSpPr>
            <p:spPr>
              <a:xfrm>
                <a:off x="8065443" y="2122412"/>
                <a:ext cx="764203" cy="764203"/>
              </a:xfrm>
              <a:prstGeom prst="round2DiagRect">
                <a:avLst/>
              </a:prstGeom>
              <a:solidFill>
                <a:srgbClr val="329730"/>
              </a:solid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575" b="0" i="0" u="none" strike="noStrike" kern="0" cap="none" spc="0" normalizeH="0" baseline="0" noProof="0">
                  <a:ln>
                    <a:noFill/>
                  </a:ln>
                  <a:solidFill>
                    <a:prstClr val="white"/>
                  </a:solidFill>
                  <a:effectLst/>
                  <a:uLnTx/>
                  <a:uFillTx/>
                  <a:cs typeface="+mn-ea"/>
                  <a:sym typeface="+mn-lt"/>
                </a:endParaRPr>
              </a:p>
            </p:txBody>
          </p:sp>
          <p:grpSp>
            <p:nvGrpSpPr>
              <p:cNvPr id="72" name="Group 23">
                <a:extLst>
                  <a:ext uri="{FF2B5EF4-FFF2-40B4-BE49-F238E27FC236}">
                    <a16:creationId xmlns="" xmlns:a16="http://schemas.microsoft.com/office/drawing/2014/main" id="{6BF20622-0C58-4028-9348-02FDB293F1B3}"/>
                  </a:ext>
                </a:extLst>
              </p:cNvPr>
              <p:cNvGrpSpPr>
                <a:grpSpLocks noChangeAspect="1"/>
              </p:cNvGrpSpPr>
              <p:nvPr/>
            </p:nvGrpSpPr>
            <p:grpSpPr>
              <a:xfrm>
                <a:off x="8279771" y="2309412"/>
                <a:ext cx="324000" cy="404999"/>
                <a:chOff x="6751638" y="2265363"/>
                <a:chExt cx="158750" cy="198438"/>
              </a:xfrm>
              <a:solidFill>
                <a:sysClr val="window" lastClr="FFFFFF"/>
              </a:solidFill>
            </p:grpSpPr>
            <p:sp>
              <p:nvSpPr>
                <p:cNvPr id="73" name="Freeform 18">
                  <a:extLst>
                    <a:ext uri="{FF2B5EF4-FFF2-40B4-BE49-F238E27FC236}">
                      <a16:creationId xmlns="" xmlns:a16="http://schemas.microsoft.com/office/drawing/2014/main" id="{935375F0-C8E1-4F35-BDB8-C25FBFBFC1ED}"/>
                    </a:ext>
                  </a:extLst>
                </p:cNvPr>
                <p:cNvSpPr>
                  <a:spLocks/>
                </p:cNvSpPr>
                <p:nvPr/>
              </p:nvSpPr>
              <p:spPr bwMode="auto">
                <a:xfrm>
                  <a:off x="6751638" y="2349501"/>
                  <a:ext cx="158750" cy="65088"/>
                </a:xfrm>
                <a:custGeom>
                  <a:avLst/>
                  <a:gdLst>
                    <a:gd name="T0" fmla="*/ 49 w 98"/>
                    <a:gd name="T1" fmla="*/ 15 h 40"/>
                    <a:gd name="T2" fmla="*/ 2 w 98"/>
                    <a:gd name="T3" fmla="*/ 0 h 40"/>
                    <a:gd name="T4" fmla="*/ 0 w 98"/>
                    <a:gd name="T5" fmla="*/ 4 h 40"/>
                    <a:gd name="T6" fmla="*/ 0 w 98"/>
                    <a:gd name="T7" fmla="*/ 19 h 40"/>
                    <a:gd name="T8" fmla="*/ 49 w 98"/>
                    <a:gd name="T9" fmla="*/ 40 h 40"/>
                    <a:gd name="T10" fmla="*/ 98 w 98"/>
                    <a:gd name="T11" fmla="*/ 19 h 40"/>
                    <a:gd name="T12" fmla="*/ 98 w 98"/>
                    <a:gd name="T13" fmla="*/ 4 h 40"/>
                    <a:gd name="T14" fmla="*/ 96 w 98"/>
                    <a:gd name="T15" fmla="*/ 0 h 40"/>
                    <a:gd name="T16" fmla="*/ 49 w 98"/>
                    <a:gd name="T17" fmla="*/ 1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0">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74" name="Freeform 19">
                  <a:extLst>
                    <a:ext uri="{FF2B5EF4-FFF2-40B4-BE49-F238E27FC236}">
                      <a16:creationId xmlns="" xmlns:a16="http://schemas.microsoft.com/office/drawing/2014/main" id="{CBE88172-96E9-4E95-9CAC-8C444F1A702C}"/>
                    </a:ext>
                  </a:extLst>
                </p:cNvPr>
                <p:cNvSpPr>
                  <a:spLocks/>
                </p:cNvSpPr>
                <p:nvPr/>
              </p:nvSpPr>
              <p:spPr bwMode="auto">
                <a:xfrm>
                  <a:off x="6751638" y="2397126"/>
                  <a:ext cx="158750" cy="66675"/>
                </a:xfrm>
                <a:custGeom>
                  <a:avLst/>
                  <a:gdLst>
                    <a:gd name="T0" fmla="*/ 49 w 98"/>
                    <a:gd name="T1" fmla="*/ 16 h 41"/>
                    <a:gd name="T2" fmla="*/ 2 w 98"/>
                    <a:gd name="T3" fmla="*/ 0 h 41"/>
                    <a:gd name="T4" fmla="*/ 0 w 98"/>
                    <a:gd name="T5" fmla="*/ 5 h 41"/>
                    <a:gd name="T6" fmla="*/ 0 w 98"/>
                    <a:gd name="T7" fmla="*/ 20 h 41"/>
                    <a:gd name="T8" fmla="*/ 49 w 98"/>
                    <a:gd name="T9" fmla="*/ 41 h 41"/>
                    <a:gd name="T10" fmla="*/ 98 w 98"/>
                    <a:gd name="T11" fmla="*/ 20 h 41"/>
                    <a:gd name="T12" fmla="*/ 98 w 98"/>
                    <a:gd name="T13" fmla="*/ 5 h 41"/>
                    <a:gd name="T14" fmla="*/ 96 w 98"/>
                    <a:gd name="T15" fmla="*/ 0 h 41"/>
                    <a:gd name="T16" fmla="*/ 49 w 98"/>
                    <a:gd name="T17" fmla="*/ 16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1">
                      <a:moveTo>
                        <a:pt x="49" y="16"/>
                      </a:moveTo>
                      <a:cubicBezTo>
                        <a:pt x="26" y="16"/>
                        <a:pt x="7"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ubicBezTo>
                        <a:pt x="91" y="9"/>
                        <a:pt x="72" y="16"/>
                        <a:pt x="49"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75" name="Freeform 20">
                  <a:extLst>
                    <a:ext uri="{FF2B5EF4-FFF2-40B4-BE49-F238E27FC236}">
                      <a16:creationId xmlns="" xmlns:a16="http://schemas.microsoft.com/office/drawing/2014/main" id="{2130BD05-82AF-485A-8396-D4F25DE13053}"/>
                    </a:ext>
                  </a:extLst>
                </p:cNvPr>
                <p:cNvSpPr>
                  <a:spLocks/>
                </p:cNvSpPr>
                <p:nvPr/>
              </p:nvSpPr>
              <p:spPr bwMode="auto">
                <a:xfrm>
                  <a:off x="6751638" y="2300288"/>
                  <a:ext cx="158750" cy="65088"/>
                </a:xfrm>
                <a:custGeom>
                  <a:avLst/>
                  <a:gdLst>
                    <a:gd name="T0" fmla="*/ 96 w 98"/>
                    <a:gd name="T1" fmla="*/ 0 h 40"/>
                    <a:gd name="T2" fmla="*/ 49 w 98"/>
                    <a:gd name="T3" fmla="*/ 15 h 40"/>
                    <a:gd name="T4" fmla="*/ 2 w 98"/>
                    <a:gd name="T5" fmla="*/ 0 h 40"/>
                    <a:gd name="T6" fmla="*/ 0 w 98"/>
                    <a:gd name="T7" fmla="*/ 5 h 40"/>
                    <a:gd name="T8" fmla="*/ 0 w 98"/>
                    <a:gd name="T9" fmla="*/ 19 h 40"/>
                    <a:gd name="T10" fmla="*/ 49 w 98"/>
                    <a:gd name="T11" fmla="*/ 40 h 40"/>
                    <a:gd name="T12" fmla="*/ 98 w 98"/>
                    <a:gd name="T13" fmla="*/ 19 h 40"/>
                    <a:gd name="T14" fmla="*/ 98 w 98"/>
                    <a:gd name="T15" fmla="*/ 5 h 40"/>
                    <a:gd name="T16" fmla="*/ 96 w 98"/>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0">
                      <a:moveTo>
                        <a:pt x="96" y="0"/>
                      </a:moveTo>
                      <a:cubicBezTo>
                        <a:pt x="95" y="8"/>
                        <a:pt x="75" y="15"/>
                        <a:pt x="49" y="15"/>
                      </a:cubicBezTo>
                      <a:cubicBezTo>
                        <a:pt x="23" y="15"/>
                        <a:pt x="3" y="8"/>
                        <a:pt x="2" y="0"/>
                      </a:cubicBezTo>
                      <a:cubicBezTo>
                        <a:pt x="1" y="1"/>
                        <a:pt x="0" y="3"/>
                        <a:pt x="0" y="5"/>
                      </a:cubicBezTo>
                      <a:cubicBezTo>
                        <a:pt x="0" y="19"/>
                        <a:pt x="0" y="19"/>
                        <a:pt x="0" y="19"/>
                      </a:cubicBezTo>
                      <a:cubicBezTo>
                        <a:pt x="0" y="31"/>
                        <a:pt x="22" y="40"/>
                        <a:pt x="49" y="40"/>
                      </a:cubicBezTo>
                      <a:cubicBezTo>
                        <a:pt x="76" y="40"/>
                        <a:pt x="98" y="31"/>
                        <a:pt x="98" y="19"/>
                      </a:cubicBezTo>
                      <a:cubicBezTo>
                        <a:pt x="98" y="5"/>
                        <a:pt x="98" y="5"/>
                        <a:pt x="98" y="5"/>
                      </a:cubicBezTo>
                      <a:cubicBezTo>
                        <a:pt x="98" y="3"/>
                        <a:pt x="97" y="1"/>
                        <a:pt x="9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76" name="Oval 21">
                  <a:extLst>
                    <a:ext uri="{FF2B5EF4-FFF2-40B4-BE49-F238E27FC236}">
                      <a16:creationId xmlns="" xmlns:a16="http://schemas.microsoft.com/office/drawing/2014/main" id="{21378925-2E09-4531-AC13-29335F1A471A}"/>
                    </a:ext>
                  </a:extLst>
                </p:cNvPr>
                <p:cNvSpPr>
                  <a:spLocks noChangeArrowheads="1"/>
                </p:cNvSpPr>
                <p:nvPr/>
              </p:nvSpPr>
              <p:spPr bwMode="auto">
                <a:xfrm>
                  <a:off x="6754813" y="2265363"/>
                  <a:ext cx="152400" cy="508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grpSp>
        </p:grpSp>
        <p:grpSp>
          <p:nvGrpSpPr>
            <p:cNvPr id="79" name="组合 78">
              <a:extLst>
                <a:ext uri="{FF2B5EF4-FFF2-40B4-BE49-F238E27FC236}">
                  <a16:creationId xmlns="" xmlns:a16="http://schemas.microsoft.com/office/drawing/2014/main" id="{918CD693-E387-4770-84DA-134FC6AEF7DD}"/>
                </a:ext>
              </a:extLst>
            </p:cNvPr>
            <p:cNvGrpSpPr/>
            <p:nvPr/>
          </p:nvGrpSpPr>
          <p:grpSpPr>
            <a:xfrm>
              <a:off x="2242267" y="3881686"/>
              <a:ext cx="573020" cy="573020"/>
              <a:chOff x="3454952" y="3588355"/>
              <a:chExt cx="764203" cy="764203"/>
            </a:xfrm>
          </p:grpSpPr>
          <p:sp>
            <p:nvSpPr>
              <p:cNvPr id="80" name="对角圆角矩形 44">
                <a:extLst>
                  <a:ext uri="{FF2B5EF4-FFF2-40B4-BE49-F238E27FC236}">
                    <a16:creationId xmlns="" xmlns:a16="http://schemas.microsoft.com/office/drawing/2014/main" id="{7384CD57-1850-40B6-A110-FACA5FB2C6FE}"/>
                  </a:ext>
                </a:extLst>
              </p:cNvPr>
              <p:cNvSpPr/>
              <p:nvPr/>
            </p:nvSpPr>
            <p:spPr>
              <a:xfrm>
                <a:off x="3454952" y="3588355"/>
                <a:ext cx="764203" cy="764203"/>
              </a:xfrm>
              <a:prstGeom prst="round2DiagRect">
                <a:avLst/>
              </a:prstGeom>
              <a:solidFill>
                <a:srgbClr val="329730"/>
              </a:solid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575" b="0" i="0" u="none" strike="noStrike" kern="0" cap="none" spc="0" normalizeH="0" baseline="0" noProof="0">
                  <a:ln>
                    <a:noFill/>
                  </a:ln>
                  <a:solidFill>
                    <a:prstClr val="white"/>
                  </a:solidFill>
                  <a:effectLst/>
                  <a:uLnTx/>
                  <a:uFillTx/>
                  <a:cs typeface="+mn-ea"/>
                  <a:sym typeface="+mn-lt"/>
                </a:endParaRPr>
              </a:p>
            </p:txBody>
          </p:sp>
          <p:sp>
            <p:nvSpPr>
              <p:cNvPr id="81" name="Freeform 31">
                <a:extLst>
                  <a:ext uri="{FF2B5EF4-FFF2-40B4-BE49-F238E27FC236}">
                    <a16:creationId xmlns="" xmlns:a16="http://schemas.microsoft.com/office/drawing/2014/main" id="{CD4EA01B-479B-400D-AC80-2B7E052A7841}"/>
                  </a:ext>
                </a:extLst>
              </p:cNvPr>
              <p:cNvSpPr>
                <a:spLocks/>
              </p:cNvSpPr>
              <p:nvPr/>
            </p:nvSpPr>
            <p:spPr bwMode="auto">
              <a:xfrm>
                <a:off x="3577440" y="3811458"/>
                <a:ext cx="433063" cy="382583"/>
              </a:xfrm>
              <a:custGeom>
                <a:avLst/>
                <a:gdLst>
                  <a:gd name="T0" fmla="*/ 136 w 136"/>
                  <a:gd name="T1" fmla="*/ 48 h 120"/>
                  <a:gd name="T2" fmla="*/ 68 w 136"/>
                  <a:gd name="T3" fmla="*/ 0 h 120"/>
                  <a:gd name="T4" fmla="*/ 0 w 136"/>
                  <a:gd name="T5" fmla="*/ 48 h 120"/>
                  <a:gd name="T6" fmla="*/ 37 w 136"/>
                  <a:gd name="T7" fmla="*/ 91 h 120"/>
                  <a:gd name="T8" fmla="*/ 21 w 136"/>
                  <a:gd name="T9" fmla="*/ 120 h 120"/>
                  <a:gd name="T10" fmla="*/ 72 w 136"/>
                  <a:gd name="T11" fmla="*/ 96 h 120"/>
                  <a:gd name="T12" fmla="*/ 136 w 136"/>
                  <a:gd name="T13" fmla="*/ 48 h 120"/>
                </a:gdLst>
                <a:ahLst/>
                <a:cxnLst>
                  <a:cxn ang="0">
                    <a:pos x="T0" y="T1"/>
                  </a:cxn>
                  <a:cxn ang="0">
                    <a:pos x="T2" y="T3"/>
                  </a:cxn>
                  <a:cxn ang="0">
                    <a:pos x="T4" y="T5"/>
                  </a:cxn>
                  <a:cxn ang="0">
                    <a:pos x="T6" y="T7"/>
                  </a:cxn>
                  <a:cxn ang="0">
                    <a:pos x="T8" y="T9"/>
                  </a:cxn>
                  <a:cxn ang="0">
                    <a:pos x="T10" y="T11"/>
                  </a:cxn>
                  <a:cxn ang="0">
                    <a:pos x="T12" y="T13"/>
                  </a:cxn>
                </a:cxnLst>
                <a:rect l="0" t="0" r="r" b="b"/>
                <a:pathLst>
                  <a:path w="136" h="120">
                    <a:moveTo>
                      <a:pt x="136" y="48"/>
                    </a:moveTo>
                    <a:cubicBezTo>
                      <a:pt x="136" y="22"/>
                      <a:pt x="105" y="0"/>
                      <a:pt x="68" y="0"/>
                    </a:cubicBezTo>
                    <a:cubicBezTo>
                      <a:pt x="30" y="0"/>
                      <a:pt x="0" y="22"/>
                      <a:pt x="0" y="48"/>
                    </a:cubicBezTo>
                    <a:cubicBezTo>
                      <a:pt x="0" y="67"/>
                      <a:pt x="15" y="83"/>
                      <a:pt x="37" y="91"/>
                    </a:cubicBezTo>
                    <a:cubicBezTo>
                      <a:pt x="38" y="96"/>
                      <a:pt x="36" y="106"/>
                      <a:pt x="21" y="120"/>
                    </a:cubicBezTo>
                    <a:cubicBezTo>
                      <a:pt x="21" y="120"/>
                      <a:pt x="54" y="111"/>
                      <a:pt x="72" y="96"/>
                    </a:cubicBezTo>
                    <a:cubicBezTo>
                      <a:pt x="108" y="94"/>
                      <a:pt x="136" y="73"/>
                      <a:pt x="136" y="48"/>
                    </a:cubicBezTo>
                    <a:close/>
                  </a:path>
                </a:pathLst>
              </a:custGeom>
              <a:solidFill>
                <a:sysClr val="window" lastClr="FFFFFF"/>
              </a:solidFill>
              <a:ln>
                <a:noFill/>
              </a:ln>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grpSp>
        <p:grpSp>
          <p:nvGrpSpPr>
            <p:cNvPr id="84" name="组合 83">
              <a:extLst>
                <a:ext uri="{FF2B5EF4-FFF2-40B4-BE49-F238E27FC236}">
                  <a16:creationId xmlns="" xmlns:a16="http://schemas.microsoft.com/office/drawing/2014/main" id="{E2422466-BADE-4A56-AE28-6AAD697879EC}"/>
                </a:ext>
              </a:extLst>
            </p:cNvPr>
            <p:cNvGrpSpPr/>
            <p:nvPr/>
          </p:nvGrpSpPr>
          <p:grpSpPr>
            <a:xfrm>
              <a:off x="6156678" y="3881686"/>
              <a:ext cx="573020" cy="573020"/>
              <a:chOff x="8065443" y="3588355"/>
              <a:chExt cx="764203" cy="764203"/>
            </a:xfrm>
          </p:grpSpPr>
          <p:sp>
            <p:nvSpPr>
              <p:cNvPr id="85" name="对角圆角矩形 49">
                <a:extLst>
                  <a:ext uri="{FF2B5EF4-FFF2-40B4-BE49-F238E27FC236}">
                    <a16:creationId xmlns="" xmlns:a16="http://schemas.microsoft.com/office/drawing/2014/main" id="{DA0376AA-AA68-4FC8-9FEF-AE268C2A95A0}"/>
                  </a:ext>
                </a:extLst>
              </p:cNvPr>
              <p:cNvSpPr/>
              <p:nvPr/>
            </p:nvSpPr>
            <p:spPr>
              <a:xfrm>
                <a:off x="8065443" y="3588355"/>
                <a:ext cx="764203" cy="764203"/>
              </a:xfrm>
              <a:prstGeom prst="round2DiagRect">
                <a:avLst/>
              </a:prstGeom>
              <a:solidFill>
                <a:srgbClr val="329730"/>
              </a:solid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575" b="0" i="0" u="none" strike="noStrike" kern="0" cap="none" spc="0" normalizeH="0" baseline="0" noProof="0">
                  <a:ln>
                    <a:noFill/>
                  </a:ln>
                  <a:solidFill>
                    <a:prstClr val="white"/>
                  </a:solidFill>
                  <a:effectLst/>
                  <a:uLnTx/>
                  <a:uFillTx/>
                  <a:cs typeface="+mn-ea"/>
                  <a:sym typeface="+mn-lt"/>
                </a:endParaRPr>
              </a:p>
            </p:txBody>
          </p:sp>
          <p:grpSp>
            <p:nvGrpSpPr>
              <p:cNvPr id="86" name="Group 19">
                <a:extLst>
                  <a:ext uri="{FF2B5EF4-FFF2-40B4-BE49-F238E27FC236}">
                    <a16:creationId xmlns="" xmlns:a16="http://schemas.microsoft.com/office/drawing/2014/main" id="{AC2DDF5E-FE60-4848-9672-9EEB3E712F8B}"/>
                  </a:ext>
                </a:extLst>
              </p:cNvPr>
              <p:cNvGrpSpPr>
                <a:grpSpLocks noChangeAspect="1"/>
              </p:cNvGrpSpPr>
              <p:nvPr/>
            </p:nvGrpSpPr>
            <p:grpSpPr>
              <a:xfrm>
                <a:off x="8210458" y="3906503"/>
                <a:ext cx="462626" cy="252000"/>
                <a:chOff x="6750050" y="3321051"/>
                <a:chExt cx="195263" cy="106363"/>
              </a:xfrm>
              <a:solidFill>
                <a:sysClr val="window" lastClr="FFFFFF"/>
              </a:solidFill>
            </p:grpSpPr>
            <p:sp>
              <p:nvSpPr>
                <p:cNvPr id="87" name="Freeform 20">
                  <a:extLst>
                    <a:ext uri="{FF2B5EF4-FFF2-40B4-BE49-F238E27FC236}">
                      <a16:creationId xmlns="" xmlns:a16="http://schemas.microsoft.com/office/drawing/2014/main" id="{E7ACDCEA-5CE6-4DCC-B4E9-139B7C5A99A7}"/>
                    </a:ext>
                  </a:extLst>
                </p:cNvPr>
                <p:cNvSpPr>
                  <a:spLocks noEditPoints="1"/>
                </p:cNvSpPr>
                <p:nvPr/>
              </p:nvSpPr>
              <p:spPr bwMode="auto">
                <a:xfrm>
                  <a:off x="6750050" y="3321051"/>
                  <a:ext cx="141288" cy="106363"/>
                </a:xfrm>
                <a:custGeom>
                  <a:avLst/>
                  <a:gdLst>
                    <a:gd name="T0" fmla="*/ 26 w 87"/>
                    <a:gd name="T1" fmla="*/ 23 h 65"/>
                    <a:gd name="T2" fmla="*/ 26 w 87"/>
                    <a:gd name="T3" fmla="*/ 33 h 65"/>
                    <a:gd name="T4" fmla="*/ 8 w 87"/>
                    <a:gd name="T5" fmla="*/ 17 h 65"/>
                    <a:gd name="T6" fmla="*/ 8 w 87"/>
                    <a:gd name="T7" fmla="*/ 0 h 65"/>
                    <a:gd name="T8" fmla="*/ 0 w 87"/>
                    <a:gd name="T9" fmla="*/ 0 h 65"/>
                    <a:gd name="T10" fmla="*/ 0 w 87"/>
                    <a:gd name="T11" fmla="*/ 17 h 65"/>
                    <a:gd name="T12" fmla="*/ 26 w 87"/>
                    <a:gd name="T13" fmla="*/ 42 h 65"/>
                    <a:gd name="T14" fmla="*/ 26 w 87"/>
                    <a:gd name="T15" fmla="*/ 42 h 65"/>
                    <a:gd name="T16" fmla="*/ 26 w 87"/>
                    <a:gd name="T17" fmla="*/ 49 h 65"/>
                    <a:gd name="T18" fmla="*/ 41 w 87"/>
                    <a:gd name="T19" fmla="*/ 65 h 65"/>
                    <a:gd name="T20" fmla="*/ 87 w 87"/>
                    <a:gd name="T21" fmla="*/ 65 h 65"/>
                    <a:gd name="T22" fmla="*/ 87 w 87"/>
                    <a:gd name="T23" fmla="*/ 9 h 65"/>
                    <a:gd name="T24" fmla="*/ 41 w 87"/>
                    <a:gd name="T25" fmla="*/ 9 h 65"/>
                    <a:gd name="T26" fmla="*/ 26 w 87"/>
                    <a:gd name="T27" fmla="*/ 23 h 65"/>
                    <a:gd name="T28" fmla="*/ 73 w 87"/>
                    <a:gd name="T29" fmla="*/ 19 h 65"/>
                    <a:gd name="T30" fmla="*/ 80 w 87"/>
                    <a:gd name="T31" fmla="*/ 19 h 65"/>
                    <a:gd name="T32" fmla="*/ 80 w 87"/>
                    <a:gd name="T33" fmla="*/ 56 h 65"/>
                    <a:gd name="T34" fmla="*/ 73 w 87"/>
                    <a:gd name="T35" fmla="*/ 56 h 65"/>
                    <a:gd name="T36" fmla="*/ 73 w 87"/>
                    <a:gd name="T37" fmla="*/ 1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 h="65">
                      <a:moveTo>
                        <a:pt x="26" y="23"/>
                      </a:moveTo>
                      <a:cubicBezTo>
                        <a:pt x="26" y="33"/>
                        <a:pt x="26" y="33"/>
                        <a:pt x="26" y="33"/>
                      </a:cubicBezTo>
                      <a:cubicBezTo>
                        <a:pt x="7" y="33"/>
                        <a:pt x="8" y="17"/>
                        <a:pt x="8" y="17"/>
                      </a:cubicBezTo>
                      <a:cubicBezTo>
                        <a:pt x="8" y="0"/>
                        <a:pt x="8" y="0"/>
                        <a:pt x="8" y="0"/>
                      </a:cubicBezTo>
                      <a:cubicBezTo>
                        <a:pt x="0" y="0"/>
                        <a:pt x="0" y="0"/>
                        <a:pt x="0" y="0"/>
                      </a:cubicBezTo>
                      <a:cubicBezTo>
                        <a:pt x="0" y="17"/>
                        <a:pt x="0" y="17"/>
                        <a:pt x="0" y="17"/>
                      </a:cubicBezTo>
                      <a:cubicBezTo>
                        <a:pt x="0" y="43"/>
                        <a:pt x="26" y="42"/>
                        <a:pt x="26" y="42"/>
                      </a:cubicBezTo>
                      <a:cubicBezTo>
                        <a:pt x="26" y="42"/>
                        <a:pt x="26" y="42"/>
                        <a:pt x="26" y="42"/>
                      </a:cubicBezTo>
                      <a:cubicBezTo>
                        <a:pt x="26" y="49"/>
                        <a:pt x="26" y="49"/>
                        <a:pt x="26" y="49"/>
                      </a:cubicBezTo>
                      <a:cubicBezTo>
                        <a:pt x="26" y="49"/>
                        <a:pt x="25" y="65"/>
                        <a:pt x="41" y="65"/>
                      </a:cubicBezTo>
                      <a:cubicBezTo>
                        <a:pt x="61" y="65"/>
                        <a:pt x="87" y="65"/>
                        <a:pt x="87" y="65"/>
                      </a:cubicBezTo>
                      <a:cubicBezTo>
                        <a:pt x="87" y="9"/>
                        <a:pt x="87" y="9"/>
                        <a:pt x="87" y="9"/>
                      </a:cubicBezTo>
                      <a:cubicBezTo>
                        <a:pt x="87" y="9"/>
                        <a:pt x="60" y="9"/>
                        <a:pt x="41" y="9"/>
                      </a:cubicBezTo>
                      <a:cubicBezTo>
                        <a:pt x="26" y="9"/>
                        <a:pt x="26" y="23"/>
                        <a:pt x="26" y="23"/>
                      </a:cubicBezTo>
                      <a:close/>
                      <a:moveTo>
                        <a:pt x="73" y="19"/>
                      </a:moveTo>
                      <a:cubicBezTo>
                        <a:pt x="80" y="19"/>
                        <a:pt x="80" y="19"/>
                        <a:pt x="80" y="19"/>
                      </a:cubicBezTo>
                      <a:cubicBezTo>
                        <a:pt x="80" y="56"/>
                        <a:pt x="80" y="56"/>
                        <a:pt x="80" y="56"/>
                      </a:cubicBezTo>
                      <a:cubicBezTo>
                        <a:pt x="73" y="56"/>
                        <a:pt x="73" y="56"/>
                        <a:pt x="73" y="56"/>
                      </a:cubicBezTo>
                      <a:lnTo>
                        <a:pt x="73" y="19"/>
                      </a:lnTo>
                      <a:close/>
                    </a:path>
                  </a:pathLst>
                </a:custGeom>
                <a:grpFill/>
                <a:ln>
                  <a:noFill/>
                </a:ln>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88" name="Freeform 21">
                  <a:extLst>
                    <a:ext uri="{FF2B5EF4-FFF2-40B4-BE49-F238E27FC236}">
                      <a16:creationId xmlns="" xmlns:a16="http://schemas.microsoft.com/office/drawing/2014/main" id="{99B0A682-C194-4FF4-AD6C-BDCD94F9F169}"/>
                    </a:ext>
                  </a:extLst>
                </p:cNvPr>
                <p:cNvSpPr>
                  <a:spLocks noEditPoints="1"/>
                </p:cNvSpPr>
                <p:nvPr/>
              </p:nvSpPr>
              <p:spPr bwMode="auto">
                <a:xfrm>
                  <a:off x="6897688" y="3397251"/>
                  <a:ext cx="47625" cy="17463"/>
                </a:xfrm>
                <a:custGeom>
                  <a:avLst/>
                  <a:gdLst>
                    <a:gd name="T0" fmla="*/ 0 w 29"/>
                    <a:gd name="T1" fmla="*/ 10 h 10"/>
                    <a:gd name="T2" fmla="*/ 29 w 29"/>
                    <a:gd name="T3" fmla="*/ 10 h 10"/>
                    <a:gd name="T4" fmla="*/ 29 w 29"/>
                    <a:gd name="T5" fmla="*/ 0 h 10"/>
                    <a:gd name="T6" fmla="*/ 0 w 29"/>
                    <a:gd name="T7" fmla="*/ 0 h 10"/>
                    <a:gd name="T8" fmla="*/ 0 w 29"/>
                    <a:gd name="T9" fmla="*/ 10 h 10"/>
                    <a:gd name="T10" fmla="*/ 24 w 29"/>
                    <a:gd name="T11" fmla="*/ 2 h 10"/>
                    <a:gd name="T12" fmla="*/ 27 w 29"/>
                    <a:gd name="T13" fmla="*/ 5 h 10"/>
                    <a:gd name="T14" fmla="*/ 24 w 29"/>
                    <a:gd name="T15" fmla="*/ 8 h 10"/>
                    <a:gd name="T16" fmla="*/ 21 w 29"/>
                    <a:gd name="T17" fmla="*/ 5 h 10"/>
                    <a:gd name="T18" fmla="*/ 24 w 29"/>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10">
                      <a:moveTo>
                        <a:pt x="0" y="10"/>
                      </a:moveTo>
                      <a:cubicBezTo>
                        <a:pt x="29" y="10"/>
                        <a:pt x="29" y="10"/>
                        <a:pt x="29" y="10"/>
                      </a:cubicBezTo>
                      <a:cubicBezTo>
                        <a:pt x="29" y="0"/>
                        <a:pt x="29" y="0"/>
                        <a:pt x="29" y="0"/>
                      </a:cubicBezTo>
                      <a:cubicBezTo>
                        <a:pt x="0" y="0"/>
                        <a:pt x="0" y="0"/>
                        <a:pt x="0" y="0"/>
                      </a:cubicBezTo>
                      <a:lnTo>
                        <a:pt x="0" y="10"/>
                      </a:lnTo>
                      <a:close/>
                      <a:moveTo>
                        <a:pt x="24" y="2"/>
                      </a:moveTo>
                      <a:cubicBezTo>
                        <a:pt x="26" y="2"/>
                        <a:pt x="27" y="4"/>
                        <a:pt x="27" y="5"/>
                      </a:cubicBezTo>
                      <a:cubicBezTo>
                        <a:pt x="27" y="7"/>
                        <a:pt x="26" y="8"/>
                        <a:pt x="24" y="8"/>
                      </a:cubicBezTo>
                      <a:cubicBezTo>
                        <a:pt x="23" y="8"/>
                        <a:pt x="21" y="7"/>
                        <a:pt x="21" y="5"/>
                      </a:cubicBezTo>
                      <a:cubicBezTo>
                        <a:pt x="21" y="4"/>
                        <a:pt x="23" y="2"/>
                        <a:pt x="24" y="2"/>
                      </a:cubicBezTo>
                      <a:close/>
                    </a:path>
                  </a:pathLst>
                </a:custGeom>
                <a:grpFill/>
                <a:ln>
                  <a:noFill/>
                </a:ln>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sp>
              <p:nvSpPr>
                <p:cNvPr id="89" name="Freeform 22">
                  <a:extLst>
                    <a:ext uri="{FF2B5EF4-FFF2-40B4-BE49-F238E27FC236}">
                      <a16:creationId xmlns="" xmlns:a16="http://schemas.microsoft.com/office/drawing/2014/main" id="{86C2127D-368A-42CF-9753-3B1E370E9761}"/>
                    </a:ext>
                  </a:extLst>
                </p:cNvPr>
                <p:cNvSpPr>
                  <a:spLocks noEditPoints="1"/>
                </p:cNvSpPr>
                <p:nvPr/>
              </p:nvSpPr>
              <p:spPr bwMode="auto">
                <a:xfrm>
                  <a:off x="6897688" y="3352801"/>
                  <a:ext cx="47625" cy="15875"/>
                </a:xfrm>
                <a:custGeom>
                  <a:avLst/>
                  <a:gdLst>
                    <a:gd name="T0" fmla="*/ 0 w 29"/>
                    <a:gd name="T1" fmla="*/ 0 h 10"/>
                    <a:gd name="T2" fmla="*/ 0 w 29"/>
                    <a:gd name="T3" fmla="*/ 10 h 10"/>
                    <a:gd name="T4" fmla="*/ 29 w 29"/>
                    <a:gd name="T5" fmla="*/ 10 h 10"/>
                    <a:gd name="T6" fmla="*/ 29 w 29"/>
                    <a:gd name="T7" fmla="*/ 0 h 10"/>
                    <a:gd name="T8" fmla="*/ 0 w 29"/>
                    <a:gd name="T9" fmla="*/ 0 h 10"/>
                    <a:gd name="T10" fmla="*/ 24 w 29"/>
                    <a:gd name="T11" fmla="*/ 8 h 10"/>
                    <a:gd name="T12" fmla="*/ 21 w 29"/>
                    <a:gd name="T13" fmla="*/ 5 h 10"/>
                    <a:gd name="T14" fmla="*/ 24 w 29"/>
                    <a:gd name="T15" fmla="*/ 2 h 10"/>
                    <a:gd name="T16" fmla="*/ 27 w 29"/>
                    <a:gd name="T17" fmla="*/ 5 h 10"/>
                    <a:gd name="T18" fmla="*/ 24 w 2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10">
                      <a:moveTo>
                        <a:pt x="0" y="0"/>
                      </a:moveTo>
                      <a:cubicBezTo>
                        <a:pt x="0" y="10"/>
                        <a:pt x="0" y="10"/>
                        <a:pt x="0" y="10"/>
                      </a:cubicBezTo>
                      <a:cubicBezTo>
                        <a:pt x="29" y="10"/>
                        <a:pt x="29" y="10"/>
                        <a:pt x="29" y="10"/>
                      </a:cubicBezTo>
                      <a:cubicBezTo>
                        <a:pt x="29" y="0"/>
                        <a:pt x="29" y="0"/>
                        <a:pt x="29" y="0"/>
                      </a:cubicBezTo>
                      <a:lnTo>
                        <a:pt x="0" y="0"/>
                      </a:lnTo>
                      <a:close/>
                      <a:moveTo>
                        <a:pt x="24" y="8"/>
                      </a:moveTo>
                      <a:cubicBezTo>
                        <a:pt x="23" y="8"/>
                        <a:pt x="21" y="7"/>
                        <a:pt x="21" y="5"/>
                      </a:cubicBezTo>
                      <a:cubicBezTo>
                        <a:pt x="21" y="4"/>
                        <a:pt x="23" y="2"/>
                        <a:pt x="24" y="2"/>
                      </a:cubicBezTo>
                      <a:cubicBezTo>
                        <a:pt x="26" y="2"/>
                        <a:pt x="27" y="4"/>
                        <a:pt x="27" y="5"/>
                      </a:cubicBezTo>
                      <a:cubicBezTo>
                        <a:pt x="27" y="7"/>
                        <a:pt x="26" y="8"/>
                        <a:pt x="24" y="8"/>
                      </a:cubicBezTo>
                      <a:close/>
                    </a:path>
                  </a:pathLst>
                </a:custGeom>
                <a:grpFill/>
                <a:ln>
                  <a:noFill/>
                </a:ln>
              </p:spPr>
              <p:txBody>
                <a:bodyPr vert="horz" wrap="square" lIns="91419" tIns="45709" rIns="91419" bIns="45709" numCol="1" anchor="t" anchorCtr="0" compatLnSpc="1">
                  <a:prstTxWarp prst="textNoShape">
                    <a:avLst/>
                  </a:prstTxWarp>
                </a:bodyPr>
                <a:lstStyle/>
                <a:p>
                  <a:pPr marL="0" marR="0" lvl="0" indent="0" defTabSz="816159" eaLnBrk="1" fontAlgn="auto" latinLnBrk="0" hangingPunct="1">
                    <a:lnSpc>
                      <a:spcPct val="100000"/>
                    </a:lnSpc>
                    <a:spcBef>
                      <a:spcPts val="0"/>
                    </a:spcBef>
                    <a:spcAft>
                      <a:spcPts val="0"/>
                    </a:spcAft>
                    <a:buClrTx/>
                    <a:buSzTx/>
                    <a:buFontTx/>
                    <a:buNone/>
                    <a:tabLst/>
                    <a:defRPr/>
                  </a:pPr>
                  <a:endParaRPr kumimoji="0" lang="en-US" sz="2399" b="0" i="0" u="none" strike="noStrike" kern="0" cap="none" spc="0" normalizeH="0" baseline="0" noProof="0">
                    <a:ln>
                      <a:noFill/>
                    </a:ln>
                    <a:solidFill>
                      <a:prstClr val="black"/>
                    </a:solidFill>
                    <a:effectLst/>
                    <a:uLnTx/>
                    <a:uFillTx/>
                    <a:cs typeface="+mn-ea"/>
                    <a:sym typeface="+mn-lt"/>
                  </a:endParaRPr>
                </a:p>
              </p:txBody>
            </p:sp>
          </p:grpSp>
        </p:grpSp>
      </p:grpSp>
      <p:grpSp>
        <p:nvGrpSpPr>
          <p:cNvPr id="95" name="组合 94">
            <a:extLst>
              <a:ext uri="{FF2B5EF4-FFF2-40B4-BE49-F238E27FC236}">
                <a16:creationId xmlns="" xmlns:a16="http://schemas.microsoft.com/office/drawing/2014/main" id="{34DF7F6E-9571-4EEF-B7EF-7851A9E99B65}"/>
              </a:ext>
            </a:extLst>
          </p:cNvPr>
          <p:cNvGrpSpPr/>
          <p:nvPr/>
        </p:nvGrpSpPr>
        <p:grpSpPr>
          <a:xfrm>
            <a:off x="3191631" y="1751254"/>
            <a:ext cx="2177128" cy="1936718"/>
            <a:chOff x="6231008" y="1653149"/>
            <a:chExt cx="2177128" cy="1936718"/>
          </a:xfrm>
        </p:grpSpPr>
        <p:pic>
          <p:nvPicPr>
            <p:cNvPr id="93" name="图片 92">
              <a:extLst>
                <a:ext uri="{FF2B5EF4-FFF2-40B4-BE49-F238E27FC236}">
                  <a16:creationId xmlns="" xmlns:a16="http://schemas.microsoft.com/office/drawing/2014/main" id="{E587610F-3EBF-431F-8AB1-93BA87FEFA5A}"/>
                </a:ext>
              </a:extLst>
            </p:cNvPr>
            <p:cNvPicPr>
              <a:picLocks noChangeAspect="1"/>
            </p:cNvPicPr>
            <p:nvPr/>
          </p:nvPicPr>
          <p:blipFill>
            <a:blip r:embed="rId4"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6352124" y="1798925"/>
              <a:ext cx="1934896" cy="1687888"/>
            </a:xfrm>
            <a:prstGeom prst="pentagon">
              <a:avLst/>
            </a:prstGeom>
            <a:ln w="57150">
              <a:solidFill>
                <a:srgbClr val="329730"/>
              </a:solidFill>
            </a:ln>
          </p:spPr>
        </p:pic>
        <p:sp>
          <p:nvSpPr>
            <p:cNvPr id="94" name="五边形 93">
              <a:extLst>
                <a:ext uri="{FF2B5EF4-FFF2-40B4-BE49-F238E27FC236}">
                  <a16:creationId xmlns="" xmlns:a16="http://schemas.microsoft.com/office/drawing/2014/main" id="{BACC29BC-9AB8-4B58-9B2D-D593B4EEA674}"/>
                </a:ext>
              </a:extLst>
            </p:cNvPr>
            <p:cNvSpPr/>
            <p:nvPr/>
          </p:nvSpPr>
          <p:spPr>
            <a:xfrm>
              <a:off x="6231008" y="1653149"/>
              <a:ext cx="2177128" cy="1936718"/>
            </a:xfrm>
            <a:prstGeom prst="pentagon">
              <a:avLst/>
            </a:prstGeom>
            <a:noFill/>
            <a:ln w="9525">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rgbClr val="329730"/>
                  </a:solidFill>
                </a:ln>
                <a:noFill/>
                <a:cs typeface="+mn-ea"/>
                <a:sym typeface="+mn-lt"/>
              </a:endParaRPr>
            </a:p>
          </p:txBody>
        </p:sp>
      </p:grpSp>
      <p:grpSp>
        <p:nvGrpSpPr>
          <p:cNvPr id="98" name="组合 97">
            <a:extLst>
              <a:ext uri="{FF2B5EF4-FFF2-40B4-BE49-F238E27FC236}">
                <a16:creationId xmlns="" xmlns:a16="http://schemas.microsoft.com/office/drawing/2014/main" id="{2CA397F4-5522-4861-9365-2BBA92F67FE1}"/>
              </a:ext>
            </a:extLst>
          </p:cNvPr>
          <p:cNvGrpSpPr/>
          <p:nvPr/>
        </p:nvGrpSpPr>
        <p:grpSpPr>
          <a:xfrm>
            <a:off x="1106833" y="1488234"/>
            <a:ext cx="1698170" cy="1200918"/>
            <a:chOff x="909215" y="2621984"/>
            <a:chExt cx="1698170" cy="1200918"/>
          </a:xfrm>
        </p:grpSpPr>
        <p:sp>
          <p:nvSpPr>
            <p:cNvPr id="96" name="TextBox 19">
              <a:extLst>
                <a:ext uri="{FF2B5EF4-FFF2-40B4-BE49-F238E27FC236}">
                  <a16:creationId xmlns="" xmlns:a16="http://schemas.microsoft.com/office/drawing/2014/main" id="{404551AB-FDF6-4FF6-ACC6-7BEA47E9174A}"/>
                </a:ext>
              </a:extLst>
            </p:cNvPr>
            <p:cNvSpPr txBox="1"/>
            <p:nvPr/>
          </p:nvSpPr>
          <p:spPr>
            <a:xfrm>
              <a:off x="909215" y="2621984"/>
              <a:ext cx="1621971"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rgbClr val="329730"/>
                  </a:solidFill>
                  <a:latin typeface="+mn-lt"/>
                  <a:cs typeface="+mn-ea"/>
                  <a:sym typeface="+mn-lt"/>
                </a:rPr>
                <a:t>擦地板</a:t>
              </a:r>
            </a:p>
          </p:txBody>
        </p:sp>
        <p:sp>
          <p:nvSpPr>
            <p:cNvPr id="97" name="文本框 96">
              <a:extLst>
                <a:ext uri="{FF2B5EF4-FFF2-40B4-BE49-F238E27FC236}">
                  <a16:creationId xmlns="" xmlns:a16="http://schemas.microsoft.com/office/drawing/2014/main" id="{ED9D0A05-245E-4D31-8065-A0FDDF941BDA}"/>
                </a:ext>
              </a:extLst>
            </p:cNvPr>
            <p:cNvSpPr txBox="1"/>
            <p:nvPr/>
          </p:nvSpPr>
          <p:spPr>
            <a:xfrm>
              <a:off x="909215" y="2899572"/>
              <a:ext cx="1698170" cy="923330"/>
            </a:xfrm>
            <a:prstGeom prst="rect">
              <a:avLst/>
            </a:prstGeom>
            <a:noFill/>
          </p:spPr>
          <p:txBody>
            <a:bodyPr wrap="square" rtlCol="0">
              <a:spAutoFit/>
              <a:scene3d>
                <a:camera prst="orthographicFront"/>
                <a:lightRig rig="threePt" dir="t"/>
              </a:scene3d>
              <a:sp3d contourW="12700"/>
            </a:bodyPr>
            <a:lstStyle/>
            <a:p>
              <a:pPr algn="just">
                <a:lnSpc>
                  <a:spcPct val="120000"/>
                </a:lnSpc>
              </a:pPr>
              <a:r>
                <a:rPr lang="zh-CN" altLang="en-US" sz="900" dirty="0">
                  <a:solidFill>
                    <a:schemeClr val="tx1">
                      <a:lumMod val="75000"/>
                      <a:lumOff val="25000"/>
                    </a:schemeClr>
                  </a:solidFill>
                  <a:cs typeface="+mn-ea"/>
                  <a:sym typeface="+mn-lt"/>
                </a:rPr>
                <a:t>在这里添加你的文本在这里添加你的文本在这里添加你的文本在这里添加你的文本在这里添加你的文本在这里添加你的文本</a:t>
              </a:r>
            </a:p>
          </p:txBody>
        </p:sp>
      </p:grpSp>
      <p:grpSp>
        <p:nvGrpSpPr>
          <p:cNvPr id="99" name="组合 98">
            <a:extLst>
              <a:ext uri="{FF2B5EF4-FFF2-40B4-BE49-F238E27FC236}">
                <a16:creationId xmlns="" xmlns:a16="http://schemas.microsoft.com/office/drawing/2014/main" id="{841F4DAF-D7C7-4C7E-B6F6-45E258C4C9C9}"/>
              </a:ext>
            </a:extLst>
          </p:cNvPr>
          <p:cNvGrpSpPr/>
          <p:nvPr/>
        </p:nvGrpSpPr>
        <p:grpSpPr>
          <a:xfrm>
            <a:off x="1106833" y="3192040"/>
            <a:ext cx="1698170" cy="1200918"/>
            <a:chOff x="909215" y="2621984"/>
            <a:chExt cx="1698170" cy="1200918"/>
          </a:xfrm>
        </p:grpSpPr>
        <p:sp>
          <p:nvSpPr>
            <p:cNvPr id="100" name="TextBox 19">
              <a:extLst>
                <a:ext uri="{FF2B5EF4-FFF2-40B4-BE49-F238E27FC236}">
                  <a16:creationId xmlns="" xmlns:a16="http://schemas.microsoft.com/office/drawing/2014/main" id="{C2D2978D-AD12-4963-BE5E-C9F7AE6D2916}"/>
                </a:ext>
              </a:extLst>
            </p:cNvPr>
            <p:cNvSpPr txBox="1"/>
            <p:nvPr/>
          </p:nvSpPr>
          <p:spPr>
            <a:xfrm>
              <a:off x="909215" y="2621984"/>
              <a:ext cx="1621971"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rgbClr val="329730"/>
                  </a:solidFill>
                  <a:latin typeface="+mn-lt"/>
                  <a:cs typeface="+mn-ea"/>
                  <a:sym typeface="+mn-lt"/>
                </a:rPr>
                <a:t>洗衣服</a:t>
              </a:r>
            </a:p>
          </p:txBody>
        </p:sp>
        <p:sp>
          <p:nvSpPr>
            <p:cNvPr id="101" name="文本框 100">
              <a:extLst>
                <a:ext uri="{FF2B5EF4-FFF2-40B4-BE49-F238E27FC236}">
                  <a16:creationId xmlns="" xmlns:a16="http://schemas.microsoft.com/office/drawing/2014/main" id="{13490D60-70F7-4FAD-9190-5E0D878EA4B2}"/>
                </a:ext>
              </a:extLst>
            </p:cNvPr>
            <p:cNvSpPr txBox="1"/>
            <p:nvPr/>
          </p:nvSpPr>
          <p:spPr>
            <a:xfrm>
              <a:off x="909215" y="2899572"/>
              <a:ext cx="1698170" cy="923330"/>
            </a:xfrm>
            <a:prstGeom prst="rect">
              <a:avLst/>
            </a:prstGeom>
            <a:noFill/>
          </p:spPr>
          <p:txBody>
            <a:bodyPr wrap="square" rtlCol="0">
              <a:spAutoFit/>
              <a:scene3d>
                <a:camera prst="orthographicFront"/>
                <a:lightRig rig="threePt" dir="t"/>
              </a:scene3d>
              <a:sp3d contourW="12700"/>
            </a:bodyPr>
            <a:lstStyle/>
            <a:p>
              <a:pPr algn="just">
                <a:lnSpc>
                  <a:spcPct val="120000"/>
                </a:lnSpc>
              </a:pPr>
              <a:r>
                <a:rPr lang="zh-CN" altLang="en-US" sz="900" dirty="0">
                  <a:solidFill>
                    <a:schemeClr val="tx1">
                      <a:lumMod val="75000"/>
                      <a:lumOff val="25000"/>
                    </a:schemeClr>
                  </a:solidFill>
                  <a:cs typeface="+mn-ea"/>
                  <a:sym typeface="+mn-lt"/>
                </a:rPr>
                <a:t>在这里添加你的文本在这里添加你的文本在这里添加你的文本在这里添加你的文本在这里添加你的文本在这里添加你的文本</a:t>
              </a:r>
            </a:p>
          </p:txBody>
        </p:sp>
      </p:grpSp>
      <p:grpSp>
        <p:nvGrpSpPr>
          <p:cNvPr id="102" name="组合 101">
            <a:extLst>
              <a:ext uri="{FF2B5EF4-FFF2-40B4-BE49-F238E27FC236}">
                <a16:creationId xmlns="" xmlns:a16="http://schemas.microsoft.com/office/drawing/2014/main" id="{6E16AE57-D3E8-4B6E-80BD-28A43DFF9DF9}"/>
              </a:ext>
            </a:extLst>
          </p:cNvPr>
          <p:cNvGrpSpPr/>
          <p:nvPr/>
        </p:nvGrpSpPr>
        <p:grpSpPr>
          <a:xfrm>
            <a:off x="5860604" y="3192040"/>
            <a:ext cx="1698170" cy="1200918"/>
            <a:chOff x="909215" y="2621984"/>
            <a:chExt cx="1698170" cy="1200918"/>
          </a:xfrm>
        </p:grpSpPr>
        <p:sp>
          <p:nvSpPr>
            <p:cNvPr id="103" name="TextBox 19">
              <a:extLst>
                <a:ext uri="{FF2B5EF4-FFF2-40B4-BE49-F238E27FC236}">
                  <a16:creationId xmlns="" xmlns:a16="http://schemas.microsoft.com/office/drawing/2014/main" id="{468ADA62-FED4-49A3-AB6F-CDE2FD5FE553}"/>
                </a:ext>
              </a:extLst>
            </p:cNvPr>
            <p:cNvSpPr txBox="1"/>
            <p:nvPr/>
          </p:nvSpPr>
          <p:spPr>
            <a:xfrm>
              <a:off x="909215" y="2621984"/>
              <a:ext cx="1621971"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rgbClr val="329730"/>
                  </a:solidFill>
                  <a:latin typeface="+mn-lt"/>
                  <a:cs typeface="+mn-ea"/>
                  <a:sym typeface="+mn-lt"/>
                </a:rPr>
                <a:t>外出采购</a:t>
              </a:r>
            </a:p>
          </p:txBody>
        </p:sp>
        <p:sp>
          <p:nvSpPr>
            <p:cNvPr id="104" name="文本框 103">
              <a:extLst>
                <a:ext uri="{FF2B5EF4-FFF2-40B4-BE49-F238E27FC236}">
                  <a16:creationId xmlns="" xmlns:a16="http://schemas.microsoft.com/office/drawing/2014/main" id="{DC6A2EDC-109A-456B-9CA4-23BFA7B85372}"/>
                </a:ext>
              </a:extLst>
            </p:cNvPr>
            <p:cNvSpPr txBox="1"/>
            <p:nvPr/>
          </p:nvSpPr>
          <p:spPr>
            <a:xfrm>
              <a:off x="909215" y="2899572"/>
              <a:ext cx="1698170" cy="923330"/>
            </a:xfrm>
            <a:prstGeom prst="rect">
              <a:avLst/>
            </a:prstGeom>
            <a:noFill/>
          </p:spPr>
          <p:txBody>
            <a:bodyPr wrap="square" rtlCol="0">
              <a:spAutoFit/>
              <a:scene3d>
                <a:camera prst="orthographicFront"/>
                <a:lightRig rig="threePt" dir="t"/>
              </a:scene3d>
              <a:sp3d contourW="12700"/>
            </a:bodyPr>
            <a:lstStyle/>
            <a:p>
              <a:pPr algn="just">
                <a:lnSpc>
                  <a:spcPct val="120000"/>
                </a:lnSpc>
              </a:pPr>
              <a:r>
                <a:rPr lang="zh-CN" altLang="en-US" sz="900" dirty="0">
                  <a:solidFill>
                    <a:schemeClr val="tx1">
                      <a:lumMod val="75000"/>
                      <a:lumOff val="25000"/>
                    </a:schemeClr>
                  </a:solidFill>
                  <a:cs typeface="+mn-ea"/>
                  <a:sym typeface="+mn-lt"/>
                </a:rPr>
                <a:t>在这里添加你的文本在这里添加你的文本在这里添加你的文本在这里添加你的文本在这里添加你的文本在这里添加你的文本</a:t>
              </a:r>
            </a:p>
          </p:txBody>
        </p:sp>
      </p:grpSp>
      <p:grpSp>
        <p:nvGrpSpPr>
          <p:cNvPr id="105" name="组合 104">
            <a:extLst>
              <a:ext uri="{FF2B5EF4-FFF2-40B4-BE49-F238E27FC236}">
                <a16:creationId xmlns="" xmlns:a16="http://schemas.microsoft.com/office/drawing/2014/main" id="{0B865B99-AF97-4D6D-B66B-A5D27D28A391}"/>
              </a:ext>
            </a:extLst>
          </p:cNvPr>
          <p:cNvGrpSpPr/>
          <p:nvPr/>
        </p:nvGrpSpPr>
        <p:grpSpPr>
          <a:xfrm>
            <a:off x="5860604" y="1488234"/>
            <a:ext cx="1698170" cy="1200918"/>
            <a:chOff x="909215" y="2621984"/>
            <a:chExt cx="1698170" cy="1200918"/>
          </a:xfrm>
        </p:grpSpPr>
        <p:sp>
          <p:nvSpPr>
            <p:cNvPr id="106" name="TextBox 19">
              <a:extLst>
                <a:ext uri="{FF2B5EF4-FFF2-40B4-BE49-F238E27FC236}">
                  <a16:creationId xmlns="" xmlns:a16="http://schemas.microsoft.com/office/drawing/2014/main" id="{5CE8958C-0808-4115-B578-9B48FCB7A107}"/>
                </a:ext>
              </a:extLst>
            </p:cNvPr>
            <p:cNvSpPr txBox="1"/>
            <p:nvPr/>
          </p:nvSpPr>
          <p:spPr>
            <a:xfrm>
              <a:off x="909215" y="2621984"/>
              <a:ext cx="1621971"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rgbClr val="329730"/>
                  </a:solidFill>
                  <a:latin typeface="+mn-lt"/>
                  <a:cs typeface="+mn-ea"/>
                  <a:sym typeface="+mn-lt"/>
                </a:rPr>
                <a:t>搬东西</a:t>
              </a:r>
            </a:p>
          </p:txBody>
        </p:sp>
        <p:sp>
          <p:nvSpPr>
            <p:cNvPr id="107" name="文本框 106">
              <a:extLst>
                <a:ext uri="{FF2B5EF4-FFF2-40B4-BE49-F238E27FC236}">
                  <a16:creationId xmlns="" xmlns:a16="http://schemas.microsoft.com/office/drawing/2014/main" id="{A3DE116C-601D-4836-B3D8-F5CE118937B6}"/>
                </a:ext>
              </a:extLst>
            </p:cNvPr>
            <p:cNvSpPr txBox="1"/>
            <p:nvPr/>
          </p:nvSpPr>
          <p:spPr>
            <a:xfrm>
              <a:off x="909215" y="2899572"/>
              <a:ext cx="1698170" cy="923330"/>
            </a:xfrm>
            <a:prstGeom prst="rect">
              <a:avLst/>
            </a:prstGeom>
            <a:noFill/>
          </p:spPr>
          <p:txBody>
            <a:bodyPr wrap="square" rtlCol="0">
              <a:spAutoFit/>
              <a:scene3d>
                <a:camera prst="orthographicFront"/>
                <a:lightRig rig="threePt" dir="t"/>
              </a:scene3d>
              <a:sp3d contourW="12700"/>
            </a:bodyPr>
            <a:lstStyle/>
            <a:p>
              <a:pPr algn="just">
                <a:lnSpc>
                  <a:spcPct val="120000"/>
                </a:lnSpc>
              </a:pPr>
              <a:r>
                <a:rPr lang="zh-CN" altLang="en-US" sz="900" dirty="0">
                  <a:solidFill>
                    <a:schemeClr val="tx1">
                      <a:lumMod val="75000"/>
                      <a:lumOff val="25000"/>
                    </a:schemeClr>
                  </a:solidFill>
                  <a:cs typeface="+mn-ea"/>
                  <a:sym typeface="+mn-lt"/>
                </a:rPr>
                <a:t>在这里添加你的文本在这里添加你的文本在这里添加你的文本在这里添加你的文本在这里添加你的文本在这里添加你的文本</a:t>
              </a:r>
            </a:p>
          </p:txBody>
        </p:sp>
      </p:grpSp>
    </p:spTree>
    <p:extLst>
      <p:ext uri="{BB962C8B-B14F-4D97-AF65-F5344CB8AC3E}">
        <p14:creationId xmlns:p14="http://schemas.microsoft.com/office/powerpoint/2010/main" val="188498159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95"/>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9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9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2"/>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7"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58419"/>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748E5F54-F349-45C7-A602-7D7B76437336}"/>
              </a:ext>
            </a:extLst>
          </p:cNvPr>
          <p:cNvSpPr txBox="1"/>
          <p:nvPr/>
        </p:nvSpPr>
        <p:spPr>
          <a:xfrm>
            <a:off x="836344" y="281318"/>
            <a:ext cx="2646878"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改变观念，动起来</a:t>
            </a:r>
          </a:p>
        </p:txBody>
      </p:sp>
      <p:grpSp>
        <p:nvGrpSpPr>
          <p:cNvPr id="5" name="组合 4">
            <a:extLst>
              <a:ext uri="{FF2B5EF4-FFF2-40B4-BE49-F238E27FC236}">
                <a16:creationId xmlns="" xmlns:a16="http://schemas.microsoft.com/office/drawing/2014/main" id="{F33B738C-B859-413A-BCD5-A68800072099}"/>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2171F408-7FFA-47AC-8FD4-31139ADDE5A9}"/>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8912271D-AA9C-4D80-9ED0-3B022DA5F0C1}"/>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85" name="MH_Other_2">
            <a:extLst>
              <a:ext uri="{FF2B5EF4-FFF2-40B4-BE49-F238E27FC236}">
                <a16:creationId xmlns="" xmlns:a16="http://schemas.microsoft.com/office/drawing/2014/main" id="{22422ABC-B47D-4B16-A01E-36C58D7BD484}"/>
              </a:ext>
            </a:extLst>
          </p:cNvPr>
          <p:cNvSpPr/>
          <p:nvPr>
            <p:custDataLst>
              <p:tags r:id="rId1"/>
            </p:custDataLst>
          </p:nvPr>
        </p:nvSpPr>
        <p:spPr>
          <a:xfrm>
            <a:off x="763911" y="1191502"/>
            <a:ext cx="1404813" cy="1397475"/>
          </a:xfrm>
          <a:prstGeom prst="star8">
            <a:avLst>
              <a:gd name="adj" fmla="val 42115"/>
            </a:avLst>
          </a:prstGeom>
          <a:blipFill>
            <a:blip r:embed="rId9" cstate="screen">
              <a:extLst>
                <a:ext uri="{28A0092B-C50C-407E-A947-70E740481C1C}">
                  <a14:useLocalDpi xmlns:a14="http://schemas.microsoft.com/office/drawing/2010/main"/>
                </a:ext>
              </a:extLst>
            </a:blip>
            <a:stretch>
              <a:fillRect/>
            </a:stretch>
          </a:bli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anchor="ctr"/>
          <a:lstStyle/>
          <a:p>
            <a:pPr algn="ctr">
              <a:defRPr/>
            </a:pPr>
            <a:r>
              <a:rPr lang="en-US" altLang="zh-CN" sz="3599" dirty="0">
                <a:ln w="12700">
                  <a:noFill/>
                </a:ln>
                <a:solidFill>
                  <a:srgbClr val="FFFFFF"/>
                </a:solidFill>
                <a:cs typeface="+mn-ea"/>
                <a:sym typeface="+mn-lt"/>
              </a:rPr>
              <a:t> </a:t>
            </a:r>
            <a:endParaRPr lang="zh-CN" altLang="en-US" sz="3599" dirty="0">
              <a:ln w="12700">
                <a:noFill/>
              </a:ln>
              <a:solidFill>
                <a:srgbClr val="FFFFFF"/>
              </a:solidFill>
              <a:cs typeface="+mn-ea"/>
              <a:sym typeface="+mn-lt"/>
            </a:endParaRPr>
          </a:p>
        </p:txBody>
      </p:sp>
      <p:sp>
        <p:nvSpPr>
          <p:cNvPr id="90" name="MH_Other_10">
            <a:extLst>
              <a:ext uri="{FF2B5EF4-FFF2-40B4-BE49-F238E27FC236}">
                <a16:creationId xmlns="" xmlns:a16="http://schemas.microsoft.com/office/drawing/2014/main" id="{E0245179-F01C-4715-A130-ED4F26208F26}"/>
              </a:ext>
            </a:extLst>
          </p:cNvPr>
          <p:cNvSpPr/>
          <p:nvPr>
            <p:custDataLst>
              <p:tags r:id="rId2"/>
            </p:custDataLst>
          </p:nvPr>
        </p:nvSpPr>
        <p:spPr>
          <a:xfrm>
            <a:off x="2762447" y="1233922"/>
            <a:ext cx="1400423" cy="1399665"/>
          </a:xfrm>
          <a:prstGeom prst="star8">
            <a:avLst>
              <a:gd name="adj" fmla="val 42115"/>
            </a:avLst>
          </a:prstGeom>
          <a:blipFill>
            <a:blip r:embed="rId10"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a:bli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anchor="ctr"/>
          <a:lstStyle/>
          <a:p>
            <a:pPr algn="ctr">
              <a:defRPr/>
            </a:pPr>
            <a:r>
              <a:rPr lang="en-US" altLang="zh-CN" sz="3599" dirty="0">
                <a:ln w="12700">
                  <a:noFill/>
                </a:ln>
                <a:solidFill>
                  <a:srgbClr val="FFFFFF"/>
                </a:solidFill>
                <a:cs typeface="+mn-ea"/>
                <a:sym typeface="+mn-lt"/>
              </a:rPr>
              <a:t> </a:t>
            </a:r>
            <a:endParaRPr lang="zh-CN" altLang="en-US" sz="3599" dirty="0">
              <a:ln w="12700">
                <a:noFill/>
              </a:ln>
              <a:solidFill>
                <a:srgbClr val="FFFFFF"/>
              </a:solidFill>
              <a:cs typeface="+mn-ea"/>
              <a:sym typeface="+mn-lt"/>
            </a:endParaRPr>
          </a:p>
        </p:txBody>
      </p:sp>
      <p:sp>
        <p:nvSpPr>
          <p:cNvPr id="95" name="MH_Other_6">
            <a:extLst>
              <a:ext uri="{FF2B5EF4-FFF2-40B4-BE49-F238E27FC236}">
                <a16:creationId xmlns="" xmlns:a16="http://schemas.microsoft.com/office/drawing/2014/main" id="{30290592-D8F6-46D3-B66E-1CC31335BC6E}"/>
              </a:ext>
            </a:extLst>
          </p:cNvPr>
          <p:cNvSpPr/>
          <p:nvPr>
            <p:custDataLst>
              <p:tags r:id="rId3"/>
            </p:custDataLst>
          </p:nvPr>
        </p:nvSpPr>
        <p:spPr>
          <a:xfrm>
            <a:off x="4702225" y="1221913"/>
            <a:ext cx="1404813" cy="1399664"/>
          </a:xfrm>
          <a:prstGeom prst="star8">
            <a:avLst>
              <a:gd name="adj" fmla="val 42115"/>
            </a:avLst>
          </a:prstGeom>
          <a:blipFill>
            <a:blip r:embed="rId11" cstate="screen">
              <a:extLst>
                <a:ext uri="{28A0092B-C50C-407E-A947-70E740481C1C}">
                  <a14:useLocalDpi xmlns:a14="http://schemas.microsoft.com/office/drawing/2010/main"/>
                </a:ext>
              </a:extLst>
            </a:blip>
            <a:stretch>
              <a:fillRect/>
            </a:stretch>
          </a:blipFill>
          <a:ln w="3175" cap="flat" cmpd="sng" algn="ctr">
            <a:solidFill>
              <a:srgbClr val="D7D7D7"/>
            </a:solidFill>
            <a:prstDash val="solid"/>
          </a:ln>
          <a:effectLst/>
        </p:spPr>
        <p:txBody>
          <a:bodyPr lIns="91417" tIns="45708" rIns="91417" bIns="45708" anchor="ctr"/>
          <a:lstStyle/>
          <a:p>
            <a:pPr algn="ctr">
              <a:lnSpc>
                <a:spcPct val="120000"/>
              </a:lnSpc>
            </a:pPr>
            <a:r>
              <a:rPr lang="en-US" altLang="zh-CN" sz="4049" kern="0" dirty="0">
                <a:solidFill>
                  <a:schemeClr val="bg1"/>
                </a:solidFill>
                <a:cs typeface="+mn-ea"/>
                <a:sym typeface="+mn-lt"/>
              </a:rPr>
              <a:t> </a:t>
            </a:r>
            <a:endParaRPr lang="zh-CN" altLang="en-US" sz="4049" kern="0" dirty="0">
              <a:solidFill>
                <a:schemeClr val="bg1"/>
              </a:solidFill>
              <a:cs typeface="+mn-ea"/>
              <a:sym typeface="+mn-lt"/>
            </a:endParaRPr>
          </a:p>
        </p:txBody>
      </p:sp>
      <p:sp>
        <p:nvSpPr>
          <p:cNvPr id="100" name="MH_Other_14">
            <a:extLst>
              <a:ext uri="{FF2B5EF4-FFF2-40B4-BE49-F238E27FC236}">
                <a16:creationId xmlns="" xmlns:a16="http://schemas.microsoft.com/office/drawing/2014/main" id="{6A139913-A65D-4084-BE08-DBE3BC592D71}"/>
              </a:ext>
            </a:extLst>
          </p:cNvPr>
          <p:cNvSpPr/>
          <p:nvPr>
            <p:custDataLst>
              <p:tags r:id="rId4"/>
            </p:custDataLst>
          </p:nvPr>
        </p:nvSpPr>
        <p:spPr>
          <a:xfrm>
            <a:off x="6721158" y="1233922"/>
            <a:ext cx="1400423" cy="1399665"/>
          </a:xfrm>
          <a:prstGeom prst="star8">
            <a:avLst>
              <a:gd name="adj" fmla="val 42115"/>
            </a:avLst>
          </a:prstGeom>
          <a:blipFill>
            <a:blip r:embed="rId12" cstate="screen">
              <a:extLst>
                <a:ext uri="{28A0092B-C50C-407E-A947-70E740481C1C}">
                  <a14:useLocalDpi xmlns:a14="http://schemas.microsoft.com/office/drawing/2010/main"/>
                </a:ext>
              </a:extLst>
            </a:blip>
            <a:stretch>
              <a:fillRect/>
            </a:stretch>
          </a:bli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anchor="ctr"/>
          <a:lstStyle/>
          <a:p>
            <a:pPr algn="ctr">
              <a:defRPr/>
            </a:pPr>
            <a:r>
              <a:rPr lang="en-US" altLang="zh-CN" sz="3599" dirty="0">
                <a:ln w="12700">
                  <a:noFill/>
                </a:ln>
                <a:solidFill>
                  <a:schemeClr val="bg1"/>
                </a:solidFill>
                <a:cs typeface="+mn-ea"/>
                <a:sym typeface="+mn-lt"/>
              </a:rPr>
              <a:t> </a:t>
            </a:r>
            <a:endParaRPr lang="zh-CN" altLang="en-US" sz="3599" dirty="0">
              <a:ln w="12700">
                <a:noFill/>
              </a:ln>
              <a:solidFill>
                <a:schemeClr val="bg1"/>
              </a:solidFill>
              <a:cs typeface="+mn-ea"/>
              <a:sym typeface="+mn-lt"/>
            </a:endParaRPr>
          </a:p>
        </p:txBody>
      </p:sp>
      <p:sp>
        <p:nvSpPr>
          <p:cNvPr id="107" name="文本框 106">
            <a:extLst>
              <a:ext uri="{FF2B5EF4-FFF2-40B4-BE49-F238E27FC236}">
                <a16:creationId xmlns="" xmlns:a16="http://schemas.microsoft.com/office/drawing/2014/main" id="{26C5C281-3DFC-4BAC-B393-726E296B1A07}"/>
              </a:ext>
            </a:extLst>
          </p:cNvPr>
          <p:cNvSpPr txBox="1"/>
          <p:nvPr/>
        </p:nvSpPr>
        <p:spPr>
          <a:xfrm>
            <a:off x="622598" y="2814136"/>
            <a:ext cx="1800200" cy="523220"/>
          </a:xfrm>
          <a:prstGeom prst="rect">
            <a:avLst/>
          </a:prstGeom>
          <a:noFill/>
        </p:spPr>
        <p:txBody>
          <a:bodyPr wrap="square" rtlCol="0">
            <a:spAutoFit/>
          </a:bodyPr>
          <a:lstStyle/>
          <a:p>
            <a:pPr algn="ctr"/>
            <a:r>
              <a:rPr lang="zh-CN" altLang="en-US" sz="1400" b="1" dirty="0">
                <a:solidFill>
                  <a:srgbClr val="329730"/>
                </a:solidFill>
                <a:cs typeface="+mn-ea"/>
                <a:sym typeface="+mn-lt"/>
              </a:rPr>
              <a:t>体力活动多种多样，可因地制宜随时展开</a:t>
            </a:r>
            <a:endParaRPr lang="zh-CN" altLang="en-US" sz="1350" b="1" dirty="0">
              <a:solidFill>
                <a:srgbClr val="329730"/>
              </a:solidFill>
              <a:cs typeface="+mn-ea"/>
              <a:sym typeface="+mn-lt"/>
            </a:endParaRPr>
          </a:p>
        </p:txBody>
      </p:sp>
      <p:sp>
        <p:nvSpPr>
          <p:cNvPr id="108" name="矩形 107">
            <a:extLst>
              <a:ext uri="{FF2B5EF4-FFF2-40B4-BE49-F238E27FC236}">
                <a16:creationId xmlns="" xmlns:a16="http://schemas.microsoft.com/office/drawing/2014/main" id="{DCFADCEA-BAD4-4769-ABAF-2661C151AA48}"/>
              </a:ext>
            </a:extLst>
          </p:cNvPr>
          <p:cNvSpPr/>
          <p:nvPr/>
        </p:nvSpPr>
        <p:spPr>
          <a:xfrm>
            <a:off x="738404" y="3473442"/>
            <a:ext cx="1519101" cy="618439"/>
          </a:xfrm>
          <a:prstGeom prst="rect">
            <a:avLst/>
          </a:prstGeom>
        </p:spPr>
        <p:txBody>
          <a:bodyPr wrap="square">
            <a:spAutoFit/>
          </a:bodyPr>
          <a:lstStyle/>
          <a:p>
            <a:pPr>
              <a:lnSpc>
                <a:spcPct val="200000"/>
              </a:lnSpc>
            </a:pPr>
            <a:r>
              <a:rPr lang="zh-CN" altLang="en-US" sz="600" dirty="0">
                <a:solidFill>
                  <a:srgbClr val="329730"/>
                </a:solidFill>
                <a:cs typeface="+mn-ea"/>
                <a:sym typeface="+mn-lt"/>
              </a:rPr>
              <a:t>在这里添加你的文本在这里添加你的文本在这里添加你的文本在这里添加你的文本</a:t>
            </a:r>
          </a:p>
        </p:txBody>
      </p:sp>
      <p:cxnSp>
        <p:nvCxnSpPr>
          <p:cNvPr id="113" name="直接连接符 112">
            <a:extLst>
              <a:ext uri="{FF2B5EF4-FFF2-40B4-BE49-F238E27FC236}">
                <a16:creationId xmlns="" xmlns:a16="http://schemas.microsoft.com/office/drawing/2014/main" id="{2A8D13CA-93F4-4409-8F53-9719B409F22E}"/>
              </a:ext>
            </a:extLst>
          </p:cNvPr>
          <p:cNvCxnSpPr/>
          <p:nvPr/>
        </p:nvCxnSpPr>
        <p:spPr>
          <a:xfrm>
            <a:off x="738404" y="3414600"/>
            <a:ext cx="1565812" cy="0"/>
          </a:xfrm>
          <a:prstGeom prst="line">
            <a:avLst/>
          </a:prstGeom>
          <a:ln>
            <a:solidFill>
              <a:srgbClr val="329730"/>
            </a:solidFill>
            <a:prstDash val="dash"/>
          </a:ln>
        </p:spPr>
        <p:style>
          <a:lnRef idx="1">
            <a:schemeClr val="accent1"/>
          </a:lnRef>
          <a:fillRef idx="0">
            <a:schemeClr val="accent1"/>
          </a:fillRef>
          <a:effectRef idx="0">
            <a:schemeClr val="accent1"/>
          </a:effectRef>
          <a:fontRef idx="minor">
            <a:schemeClr val="tx1"/>
          </a:fontRef>
        </p:style>
      </p:cxnSp>
      <p:sp>
        <p:nvSpPr>
          <p:cNvPr id="116" name="文本框 115">
            <a:extLst>
              <a:ext uri="{FF2B5EF4-FFF2-40B4-BE49-F238E27FC236}">
                <a16:creationId xmlns="" xmlns:a16="http://schemas.microsoft.com/office/drawing/2014/main" id="{1D4EBC67-BAFC-4955-B8CF-B2931143DC34}"/>
              </a:ext>
            </a:extLst>
          </p:cNvPr>
          <p:cNvSpPr txBox="1"/>
          <p:nvPr/>
        </p:nvSpPr>
        <p:spPr>
          <a:xfrm>
            <a:off x="2626566" y="2814136"/>
            <a:ext cx="1800200" cy="523220"/>
          </a:xfrm>
          <a:prstGeom prst="rect">
            <a:avLst/>
          </a:prstGeom>
          <a:noFill/>
        </p:spPr>
        <p:txBody>
          <a:bodyPr wrap="square" rtlCol="0">
            <a:spAutoFit/>
          </a:bodyPr>
          <a:lstStyle/>
          <a:p>
            <a:r>
              <a:rPr lang="zh-CN" altLang="en-US" sz="1400" b="1" dirty="0">
                <a:solidFill>
                  <a:srgbClr val="329730"/>
                </a:solidFill>
                <a:cs typeface="+mn-ea"/>
                <a:sym typeface="+mn-lt"/>
              </a:rPr>
              <a:t>动则有益，尽量减少静坐时间和屏幕时间</a:t>
            </a:r>
          </a:p>
        </p:txBody>
      </p:sp>
      <p:sp>
        <p:nvSpPr>
          <p:cNvPr id="117" name="矩形 116">
            <a:extLst>
              <a:ext uri="{FF2B5EF4-FFF2-40B4-BE49-F238E27FC236}">
                <a16:creationId xmlns="" xmlns:a16="http://schemas.microsoft.com/office/drawing/2014/main" id="{028B6AA5-9291-4EF9-AB57-677EC96827A2}"/>
              </a:ext>
            </a:extLst>
          </p:cNvPr>
          <p:cNvSpPr/>
          <p:nvPr/>
        </p:nvSpPr>
        <p:spPr>
          <a:xfrm>
            <a:off x="2742372" y="3473442"/>
            <a:ext cx="1519101" cy="618439"/>
          </a:xfrm>
          <a:prstGeom prst="rect">
            <a:avLst/>
          </a:prstGeom>
        </p:spPr>
        <p:txBody>
          <a:bodyPr wrap="square">
            <a:spAutoFit/>
          </a:bodyPr>
          <a:lstStyle/>
          <a:p>
            <a:pPr>
              <a:lnSpc>
                <a:spcPct val="200000"/>
              </a:lnSpc>
            </a:pPr>
            <a:r>
              <a:rPr lang="zh-CN" altLang="en-US" sz="600" dirty="0">
                <a:solidFill>
                  <a:srgbClr val="329730"/>
                </a:solidFill>
                <a:cs typeface="+mn-ea"/>
                <a:sym typeface="+mn-lt"/>
              </a:rPr>
              <a:t>在这里添加你的文本在这里添加你的文本在这里添加你的文本在这里添加你的文本</a:t>
            </a:r>
          </a:p>
        </p:txBody>
      </p:sp>
      <p:cxnSp>
        <p:nvCxnSpPr>
          <p:cNvPr id="118" name="直接连接符 117">
            <a:extLst>
              <a:ext uri="{FF2B5EF4-FFF2-40B4-BE49-F238E27FC236}">
                <a16:creationId xmlns="" xmlns:a16="http://schemas.microsoft.com/office/drawing/2014/main" id="{010CE899-8CF3-4262-BD3A-0556B7B0C6A5}"/>
              </a:ext>
            </a:extLst>
          </p:cNvPr>
          <p:cNvCxnSpPr/>
          <p:nvPr/>
        </p:nvCxnSpPr>
        <p:spPr>
          <a:xfrm>
            <a:off x="2742372" y="3414600"/>
            <a:ext cx="1565812" cy="0"/>
          </a:xfrm>
          <a:prstGeom prst="line">
            <a:avLst/>
          </a:prstGeom>
          <a:ln>
            <a:solidFill>
              <a:srgbClr val="329730"/>
            </a:solidFill>
            <a:prstDash val="dash"/>
          </a:ln>
        </p:spPr>
        <p:style>
          <a:lnRef idx="1">
            <a:schemeClr val="accent1"/>
          </a:lnRef>
          <a:fillRef idx="0">
            <a:schemeClr val="accent1"/>
          </a:fillRef>
          <a:effectRef idx="0">
            <a:schemeClr val="accent1"/>
          </a:effectRef>
          <a:fontRef idx="minor">
            <a:schemeClr val="tx1"/>
          </a:fontRef>
        </p:style>
      </p:cxnSp>
      <p:sp>
        <p:nvSpPr>
          <p:cNvPr id="119" name="文本框 118">
            <a:extLst>
              <a:ext uri="{FF2B5EF4-FFF2-40B4-BE49-F238E27FC236}">
                <a16:creationId xmlns="" xmlns:a16="http://schemas.microsoft.com/office/drawing/2014/main" id="{174D91FF-19E6-442F-AD59-4A9C41139228}"/>
              </a:ext>
            </a:extLst>
          </p:cNvPr>
          <p:cNvSpPr txBox="1"/>
          <p:nvPr/>
        </p:nvSpPr>
        <p:spPr>
          <a:xfrm>
            <a:off x="4581406" y="2814136"/>
            <a:ext cx="1800200" cy="523220"/>
          </a:xfrm>
          <a:prstGeom prst="rect">
            <a:avLst/>
          </a:prstGeom>
          <a:noFill/>
        </p:spPr>
        <p:txBody>
          <a:bodyPr wrap="square" rtlCol="0">
            <a:spAutoFit/>
          </a:bodyPr>
          <a:lstStyle/>
          <a:p>
            <a:r>
              <a:rPr lang="zh-CN" altLang="en-US" sz="1400" b="1" dirty="0">
                <a:solidFill>
                  <a:srgbClr val="329730"/>
                </a:solidFill>
                <a:cs typeface="+mn-ea"/>
                <a:sym typeface="+mn-lt"/>
              </a:rPr>
              <a:t>不要把体力活动当成负担</a:t>
            </a:r>
          </a:p>
        </p:txBody>
      </p:sp>
      <p:sp>
        <p:nvSpPr>
          <p:cNvPr id="120" name="矩形 119">
            <a:extLst>
              <a:ext uri="{FF2B5EF4-FFF2-40B4-BE49-F238E27FC236}">
                <a16:creationId xmlns="" xmlns:a16="http://schemas.microsoft.com/office/drawing/2014/main" id="{72E2F9C0-6A24-4B8B-9C72-B9DA3974AD16}"/>
              </a:ext>
            </a:extLst>
          </p:cNvPr>
          <p:cNvSpPr/>
          <p:nvPr/>
        </p:nvSpPr>
        <p:spPr>
          <a:xfrm>
            <a:off x="4697212" y="3473442"/>
            <a:ext cx="1519101" cy="618439"/>
          </a:xfrm>
          <a:prstGeom prst="rect">
            <a:avLst/>
          </a:prstGeom>
        </p:spPr>
        <p:txBody>
          <a:bodyPr wrap="square">
            <a:spAutoFit/>
          </a:bodyPr>
          <a:lstStyle/>
          <a:p>
            <a:pPr>
              <a:lnSpc>
                <a:spcPct val="200000"/>
              </a:lnSpc>
            </a:pPr>
            <a:r>
              <a:rPr lang="zh-CN" altLang="en-US" sz="600" dirty="0">
                <a:solidFill>
                  <a:srgbClr val="329730"/>
                </a:solidFill>
                <a:cs typeface="+mn-ea"/>
                <a:sym typeface="+mn-lt"/>
              </a:rPr>
              <a:t>在这里添加你的文本在这里添加你的文本在这里添加你的文本在这里添加你的文本</a:t>
            </a:r>
          </a:p>
        </p:txBody>
      </p:sp>
      <p:cxnSp>
        <p:nvCxnSpPr>
          <p:cNvPr id="121" name="直接连接符 120">
            <a:extLst>
              <a:ext uri="{FF2B5EF4-FFF2-40B4-BE49-F238E27FC236}">
                <a16:creationId xmlns="" xmlns:a16="http://schemas.microsoft.com/office/drawing/2014/main" id="{3CE909C7-660E-4581-9868-DE445E7E5C27}"/>
              </a:ext>
            </a:extLst>
          </p:cNvPr>
          <p:cNvCxnSpPr/>
          <p:nvPr/>
        </p:nvCxnSpPr>
        <p:spPr>
          <a:xfrm>
            <a:off x="4697212" y="3414600"/>
            <a:ext cx="1565812" cy="0"/>
          </a:xfrm>
          <a:prstGeom prst="line">
            <a:avLst/>
          </a:prstGeom>
          <a:ln>
            <a:solidFill>
              <a:srgbClr val="329730"/>
            </a:solidFill>
            <a:prstDash val="dash"/>
          </a:ln>
        </p:spPr>
        <p:style>
          <a:lnRef idx="1">
            <a:schemeClr val="accent1"/>
          </a:lnRef>
          <a:fillRef idx="0">
            <a:schemeClr val="accent1"/>
          </a:fillRef>
          <a:effectRef idx="0">
            <a:schemeClr val="accent1"/>
          </a:effectRef>
          <a:fontRef idx="minor">
            <a:schemeClr val="tx1"/>
          </a:fontRef>
        </p:style>
      </p:cxnSp>
      <p:sp>
        <p:nvSpPr>
          <p:cNvPr id="122" name="文本框 121">
            <a:extLst>
              <a:ext uri="{FF2B5EF4-FFF2-40B4-BE49-F238E27FC236}">
                <a16:creationId xmlns="" xmlns:a16="http://schemas.microsoft.com/office/drawing/2014/main" id="{FBFAC958-2449-4664-A10B-9F133D9B1AEE}"/>
              </a:ext>
            </a:extLst>
          </p:cNvPr>
          <p:cNvSpPr txBox="1"/>
          <p:nvPr/>
        </p:nvSpPr>
        <p:spPr>
          <a:xfrm>
            <a:off x="6652052" y="2814136"/>
            <a:ext cx="1800200" cy="523220"/>
          </a:xfrm>
          <a:prstGeom prst="rect">
            <a:avLst/>
          </a:prstGeom>
          <a:noFill/>
        </p:spPr>
        <p:txBody>
          <a:bodyPr wrap="square" rtlCol="0">
            <a:spAutoFit/>
          </a:bodyPr>
          <a:lstStyle/>
          <a:p>
            <a:r>
              <a:rPr lang="zh-CN" altLang="en-US" sz="1400" b="1" dirty="0">
                <a:solidFill>
                  <a:srgbClr val="329730"/>
                </a:solidFill>
                <a:cs typeface="+mn-ea"/>
                <a:sym typeface="+mn-lt"/>
              </a:rPr>
              <a:t>步行外出、做家务都是你锻炼的机会</a:t>
            </a:r>
          </a:p>
        </p:txBody>
      </p:sp>
      <p:sp>
        <p:nvSpPr>
          <p:cNvPr id="123" name="矩形 122">
            <a:extLst>
              <a:ext uri="{FF2B5EF4-FFF2-40B4-BE49-F238E27FC236}">
                <a16:creationId xmlns="" xmlns:a16="http://schemas.microsoft.com/office/drawing/2014/main" id="{428AEC72-674D-4B0F-B312-457343325F71}"/>
              </a:ext>
            </a:extLst>
          </p:cNvPr>
          <p:cNvSpPr/>
          <p:nvPr/>
        </p:nvSpPr>
        <p:spPr>
          <a:xfrm>
            <a:off x="6767858" y="3473442"/>
            <a:ext cx="1519101" cy="618439"/>
          </a:xfrm>
          <a:prstGeom prst="rect">
            <a:avLst/>
          </a:prstGeom>
        </p:spPr>
        <p:txBody>
          <a:bodyPr wrap="square">
            <a:spAutoFit/>
          </a:bodyPr>
          <a:lstStyle/>
          <a:p>
            <a:pPr>
              <a:lnSpc>
                <a:spcPct val="200000"/>
              </a:lnSpc>
            </a:pPr>
            <a:r>
              <a:rPr lang="zh-CN" altLang="en-US" sz="600" dirty="0">
                <a:solidFill>
                  <a:srgbClr val="329730"/>
                </a:solidFill>
                <a:cs typeface="+mn-ea"/>
                <a:sym typeface="+mn-lt"/>
              </a:rPr>
              <a:t>在这里添加你的文本在这里添加你的文本在这里添加你的文本在这里添加你的文本</a:t>
            </a:r>
          </a:p>
        </p:txBody>
      </p:sp>
      <p:cxnSp>
        <p:nvCxnSpPr>
          <p:cNvPr id="124" name="直接连接符 123">
            <a:extLst>
              <a:ext uri="{FF2B5EF4-FFF2-40B4-BE49-F238E27FC236}">
                <a16:creationId xmlns="" xmlns:a16="http://schemas.microsoft.com/office/drawing/2014/main" id="{6B2B8E73-BE7C-4F28-A044-BACB15746BE1}"/>
              </a:ext>
            </a:extLst>
          </p:cNvPr>
          <p:cNvCxnSpPr/>
          <p:nvPr/>
        </p:nvCxnSpPr>
        <p:spPr>
          <a:xfrm>
            <a:off x="6767858" y="3414600"/>
            <a:ext cx="1565812" cy="0"/>
          </a:xfrm>
          <a:prstGeom prst="line">
            <a:avLst/>
          </a:prstGeom>
          <a:ln>
            <a:solidFill>
              <a:srgbClr val="32973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60702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wipe(up)">
                                      <p:cBhvr>
                                        <p:cTn id="11" dur="500"/>
                                        <p:tgtEl>
                                          <p:spTgt spid="8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Effect transition="in" filter="wipe(up)">
                                      <p:cBhvr>
                                        <p:cTn id="15" dur="500"/>
                                        <p:tgtEl>
                                          <p:spTgt spid="90"/>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5"/>
                                        </p:tgtEl>
                                        <p:attrNameLst>
                                          <p:attrName>style.visibility</p:attrName>
                                        </p:attrNameLst>
                                      </p:cBhvr>
                                      <p:to>
                                        <p:strVal val="visible"/>
                                      </p:to>
                                    </p:set>
                                    <p:animEffect transition="in" filter="wipe(up)">
                                      <p:cBhvr>
                                        <p:cTn id="19" dur="500"/>
                                        <p:tgtEl>
                                          <p:spTgt spid="95"/>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00"/>
                                        </p:tgtEl>
                                        <p:attrNameLst>
                                          <p:attrName>style.visibility</p:attrName>
                                        </p:attrNameLst>
                                      </p:cBhvr>
                                      <p:to>
                                        <p:strVal val="visible"/>
                                      </p:to>
                                    </p:set>
                                    <p:animEffect transition="in" filter="wipe(up)">
                                      <p:cBhvr>
                                        <p:cTn id="23" dur="500"/>
                                        <p:tgtEl>
                                          <p:spTgt spid="100"/>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8"/>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13"/>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1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1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20"/>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2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22"/>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2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90" grpId="0" animBg="1"/>
      <p:bldP spid="95" grpId="0" animBg="1"/>
      <p:bldP spid="100" grpId="0" animBg="1"/>
      <p:bldP spid="107" grpId="0"/>
      <p:bldP spid="108" grpId="0"/>
      <p:bldP spid="116" grpId="0"/>
      <p:bldP spid="117" grpId="0"/>
      <p:bldP spid="119" grpId="0"/>
      <p:bldP spid="120" grpId="0"/>
      <p:bldP spid="122" grpId="0"/>
      <p:bldP spid="12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4" name="矩形: 圆角 43">
            <a:extLst>
              <a:ext uri="{FF2B5EF4-FFF2-40B4-BE49-F238E27FC236}">
                <a16:creationId xmlns="" xmlns:a16="http://schemas.microsoft.com/office/drawing/2014/main" id="{A21FA182-DEAE-471D-A239-E25922796E9A}"/>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37" name="圆角矩形 3">
            <a:extLst>
              <a:ext uri="{FF2B5EF4-FFF2-40B4-BE49-F238E27FC236}">
                <a16:creationId xmlns="" xmlns:a16="http://schemas.microsoft.com/office/drawing/2014/main" id="{1309F376-6758-4DE9-BB76-E8CA22F83743}"/>
              </a:ext>
            </a:extLst>
          </p:cNvPr>
          <p:cNvSpPr/>
          <p:nvPr/>
        </p:nvSpPr>
        <p:spPr>
          <a:xfrm>
            <a:off x="2898841" y="2106152"/>
            <a:ext cx="4970833" cy="812146"/>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a:outerShdw blurRad="50800" dist="50800" dir="5400000" sx="1000" sy="1000" algn="ctr" rotWithShape="0">
              <a:srgbClr val="000000"/>
            </a:outerShdw>
            <a:reflection endPos="0" dist="50800" dir="5400000" sy="-100000" algn="bl" rotWithShape="0"/>
          </a:effectLst>
        </p:spPr>
        <p:txBody>
          <a:bodyPr lIns="99785" tIns="49893" rIns="99785" bIns="49893" rtlCol="0" anchor="ctr"/>
          <a:lstStyle/>
          <a:p>
            <a:r>
              <a:rPr lang="zh-CN" altLang="en-US" sz="3400" b="1" dirty="0">
                <a:solidFill>
                  <a:srgbClr val="000000"/>
                </a:solidFill>
                <a:cs typeface="+mn-ea"/>
                <a:sym typeface="+mn-lt"/>
              </a:rPr>
              <a:t>  </a:t>
            </a:r>
            <a:r>
              <a:rPr lang="zh-CN" altLang="en-US" sz="3400" b="1" kern="0" dirty="0">
                <a:solidFill>
                  <a:srgbClr val="329730"/>
                </a:solidFill>
                <a:cs typeface="+mn-ea"/>
                <a:sym typeface="+mn-lt"/>
              </a:rPr>
              <a:t>合理休息 保证睡眠</a:t>
            </a:r>
          </a:p>
        </p:txBody>
      </p:sp>
      <p:grpSp>
        <p:nvGrpSpPr>
          <p:cNvPr id="39" name="组合 38">
            <a:extLst>
              <a:ext uri="{FF2B5EF4-FFF2-40B4-BE49-F238E27FC236}">
                <a16:creationId xmlns="" xmlns:a16="http://schemas.microsoft.com/office/drawing/2014/main" id="{AC2AFECD-9D54-4370-B4EF-FBEAD5FCA45A}"/>
              </a:ext>
            </a:extLst>
          </p:cNvPr>
          <p:cNvGrpSpPr/>
          <p:nvPr/>
        </p:nvGrpSpPr>
        <p:grpSpPr>
          <a:xfrm>
            <a:off x="1268460" y="1683170"/>
            <a:ext cx="1766334" cy="1716478"/>
            <a:chOff x="861536" y="1499129"/>
            <a:chExt cx="2526601" cy="2455286"/>
          </a:xfrm>
        </p:grpSpPr>
        <p:sp>
          <p:nvSpPr>
            <p:cNvPr id="40" name="菱形 39">
              <a:extLst>
                <a:ext uri="{FF2B5EF4-FFF2-40B4-BE49-F238E27FC236}">
                  <a16:creationId xmlns="" xmlns:a16="http://schemas.microsoft.com/office/drawing/2014/main" id="{D2962030-3F81-4EA2-8AD5-5EBA9F80C1D4}"/>
                </a:ext>
              </a:extLst>
            </p:cNvPr>
            <p:cNvSpPr/>
            <p:nvPr/>
          </p:nvSpPr>
          <p:spPr>
            <a:xfrm>
              <a:off x="863885" y="1499287"/>
              <a:ext cx="2524252" cy="2455128"/>
            </a:xfrm>
            <a:prstGeom prst="diamond">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350" b="0" i="0" u="none" strike="noStrike" kern="1200" cap="none" spc="0" normalizeH="0" baseline="0" noProof="0">
                <a:ln>
                  <a:noFill/>
                </a:ln>
                <a:solidFill>
                  <a:prstClr val="white"/>
                </a:solidFill>
                <a:effectLst/>
                <a:uLnTx/>
                <a:uFillTx/>
                <a:cs typeface="+mn-ea"/>
                <a:sym typeface="+mn-lt"/>
              </a:endParaRPr>
            </a:p>
          </p:txBody>
        </p:sp>
        <p:grpSp>
          <p:nvGrpSpPr>
            <p:cNvPr id="41" name="组合 40">
              <a:extLst>
                <a:ext uri="{FF2B5EF4-FFF2-40B4-BE49-F238E27FC236}">
                  <a16:creationId xmlns="" xmlns:a16="http://schemas.microsoft.com/office/drawing/2014/main" id="{B1A43FFF-B9CE-4128-A427-E14CC3DE17CD}"/>
                </a:ext>
              </a:extLst>
            </p:cNvPr>
            <p:cNvGrpSpPr/>
            <p:nvPr/>
          </p:nvGrpSpPr>
          <p:grpSpPr>
            <a:xfrm>
              <a:off x="861536" y="1499129"/>
              <a:ext cx="2514386" cy="2346664"/>
              <a:chOff x="861536" y="1499129"/>
              <a:chExt cx="2514386" cy="2346664"/>
            </a:xfrm>
          </p:grpSpPr>
          <p:sp>
            <p:nvSpPr>
              <p:cNvPr id="42" name="AutoShape 23">
                <a:extLst>
                  <a:ext uri="{FF2B5EF4-FFF2-40B4-BE49-F238E27FC236}">
                    <a16:creationId xmlns="" xmlns:a16="http://schemas.microsoft.com/office/drawing/2014/main" id="{FD573D3D-31B7-4A24-AB2B-F536AC09107A}"/>
                  </a:ext>
                </a:extLst>
              </p:cNvPr>
              <p:cNvSpPr>
                <a:spLocks noChangeArrowheads="1"/>
              </p:cNvSpPr>
              <p:nvPr/>
            </p:nvSpPr>
            <p:spPr bwMode="auto">
              <a:xfrm>
                <a:off x="861536" y="1499129"/>
                <a:ext cx="2514386" cy="2346664"/>
              </a:xfrm>
              <a:prstGeom prst="diamond">
                <a:avLst/>
              </a:prstGeom>
              <a:noFill/>
              <a:ln w="190500" cmpd="thickThin">
                <a:solidFill>
                  <a:srgbClr val="009900"/>
                </a:solidFill>
                <a:miter lim="800000"/>
                <a:headEnd/>
                <a:tailEnd/>
              </a:ln>
            </p:spPr>
            <p:txBody>
              <a:bodyPr wrap="none" anchor="ctr"/>
              <a:lstStyle/>
              <a:p>
                <a:pPr marL="0" marR="0" lvl="0" indent="0" algn="l" defTabSz="966788" rtl="0" eaLnBrk="1" fontAlgn="base" latinLnBrk="0" hangingPunct="1">
                  <a:lnSpc>
                    <a:spcPct val="100000"/>
                  </a:lnSpc>
                  <a:spcBef>
                    <a:spcPct val="0"/>
                  </a:spcBef>
                  <a:spcAft>
                    <a:spcPct val="0"/>
                  </a:spcAft>
                  <a:buClrTx/>
                  <a:buSzTx/>
                  <a:buFontTx/>
                  <a:buNone/>
                  <a:tabLst/>
                  <a:defRPr/>
                </a:pPr>
                <a:endParaRPr kumimoji="0" lang="zh-CN" altLang="en-US" sz="1900" b="0" i="0" u="none" strike="noStrike" kern="0" cap="none" spc="0" normalizeH="0" baseline="0" noProof="0">
                  <a:ln>
                    <a:noFill/>
                  </a:ln>
                  <a:solidFill>
                    <a:srgbClr val="000000"/>
                  </a:solidFill>
                  <a:effectLst/>
                  <a:uLnTx/>
                  <a:uFillTx/>
                  <a:cs typeface="+mn-ea"/>
                  <a:sym typeface="+mn-lt"/>
                </a:endParaRPr>
              </a:p>
            </p:txBody>
          </p:sp>
          <p:sp>
            <p:nvSpPr>
              <p:cNvPr id="43" name="文本框 42">
                <a:extLst>
                  <a:ext uri="{FF2B5EF4-FFF2-40B4-BE49-F238E27FC236}">
                    <a16:creationId xmlns="" xmlns:a16="http://schemas.microsoft.com/office/drawing/2014/main" id="{06C15A07-56AB-4A13-98BD-AC30F6A9ABEE}"/>
                  </a:ext>
                </a:extLst>
              </p:cNvPr>
              <p:cNvSpPr txBox="1"/>
              <p:nvPr/>
            </p:nvSpPr>
            <p:spPr>
              <a:xfrm>
                <a:off x="1618896" y="2275594"/>
                <a:ext cx="1057517" cy="902513"/>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3500" b="1" i="0" u="none" strike="noStrike" kern="1200" cap="none" spc="0" normalizeH="0" baseline="0" noProof="0" dirty="0">
                    <a:ln>
                      <a:noFill/>
                    </a:ln>
                    <a:solidFill>
                      <a:srgbClr val="329730"/>
                    </a:solidFill>
                    <a:effectLst/>
                    <a:uLnTx/>
                    <a:uFillTx/>
                    <a:cs typeface="+mn-ea"/>
                    <a:sym typeface="+mn-lt"/>
                  </a:rPr>
                  <a:t>03</a:t>
                </a:r>
                <a:endParaRPr kumimoji="0" lang="zh-CN" altLang="en-US" sz="3500" b="1" i="0" u="none" strike="noStrike" kern="1200" cap="none" spc="0" normalizeH="0" baseline="0" noProof="0" dirty="0">
                  <a:ln>
                    <a:noFill/>
                  </a:ln>
                  <a:solidFill>
                    <a:srgbClr val="329730"/>
                  </a:solidFill>
                  <a:effectLst/>
                  <a:uLnTx/>
                  <a:uFillTx/>
                  <a:cs typeface="+mn-ea"/>
                  <a:sym typeface="+mn-lt"/>
                </a:endParaRPr>
              </a:p>
            </p:txBody>
          </p:sp>
        </p:grpSp>
      </p:grpSp>
      <p:pic>
        <p:nvPicPr>
          <p:cNvPr id="45" name="图片 44">
            <a:extLst>
              <a:ext uri="{FF2B5EF4-FFF2-40B4-BE49-F238E27FC236}">
                <a16:creationId xmlns="" xmlns:a16="http://schemas.microsoft.com/office/drawing/2014/main" id="{9BE68994-A9AF-42F4-81C5-37FD592823D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259681" y="248620"/>
            <a:ext cx="1839130" cy="1789438"/>
          </a:xfrm>
          <a:prstGeom prst="rect">
            <a:avLst/>
          </a:prstGeom>
        </p:spPr>
      </p:pic>
    </p:spTree>
    <p:extLst>
      <p:ext uri="{BB962C8B-B14F-4D97-AF65-F5344CB8AC3E}">
        <p14:creationId xmlns:p14="http://schemas.microsoft.com/office/powerpoint/2010/main" val="423043573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2000"/>
                                        <p:tgtEl>
                                          <p:spTgt spid="39"/>
                                        </p:tgtEl>
                                      </p:cBhvr>
                                    </p:animEffect>
                                    <p:anim calcmode="lin" valueType="num">
                                      <p:cBhvr>
                                        <p:cTn id="8" dur="2000" fill="hold"/>
                                        <p:tgtEl>
                                          <p:spTgt spid="39"/>
                                        </p:tgtEl>
                                        <p:attrNameLst>
                                          <p:attrName>ppt_w</p:attrName>
                                        </p:attrNameLst>
                                      </p:cBhvr>
                                      <p:tavLst>
                                        <p:tav tm="0" fmla="#ppt_w*sin(2.5*pi*$)">
                                          <p:val>
                                            <p:fltVal val="0"/>
                                          </p:val>
                                        </p:tav>
                                        <p:tav tm="100000">
                                          <p:val>
                                            <p:fltVal val="1"/>
                                          </p:val>
                                        </p:tav>
                                      </p:tavLst>
                                    </p:anim>
                                    <p:anim calcmode="lin" valueType="num">
                                      <p:cBhvr>
                                        <p:cTn id="9" dur="2000" fill="hold"/>
                                        <p:tgtEl>
                                          <p:spTgt spid="3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additive="base">
                                        <p:cTn id="18" dur="500" fill="hold"/>
                                        <p:tgtEl>
                                          <p:spTgt spid="45"/>
                                        </p:tgtEl>
                                        <p:attrNameLst>
                                          <p:attrName>ppt_x</p:attrName>
                                        </p:attrNameLst>
                                      </p:cBhvr>
                                      <p:tavLst>
                                        <p:tav tm="0">
                                          <p:val>
                                            <p:strVal val="1+#ppt_w/2"/>
                                          </p:val>
                                        </p:tav>
                                        <p:tav tm="100000">
                                          <p:val>
                                            <p:strVal val="#ppt_x"/>
                                          </p:val>
                                        </p:tav>
                                      </p:tavLst>
                                    </p:anim>
                                    <p:anim calcmode="lin" valueType="num">
                                      <p:cBhvr additive="base">
                                        <p:cTn id="19"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D2F4559A-0591-43AB-A1A7-4462B3561E0F}"/>
              </a:ext>
            </a:extLst>
          </p:cNvPr>
          <p:cNvSpPr txBox="1"/>
          <p:nvPr/>
        </p:nvSpPr>
        <p:spPr>
          <a:xfrm>
            <a:off x="836344" y="281318"/>
            <a:ext cx="2646878"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倒班制不利于睡眠</a:t>
            </a:r>
          </a:p>
        </p:txBody>
      </p:sp>
      <p:grpSp>
        <p:nvGrpSpPr>
          <p:cNvPr id="5" name="组合 4">
            <a:extLst>
              <a:ext uri="{FF2B5EF4-FFF2-40B4-BE49-F238E27FC236}">
                <a16:creationId xmlns="" xmlns:a16="http://schemas.microsoft.com/office/drawing/2014/main" id="{C87534AA-01BC-40E2-ADA4-61E5B9F252B1}"/>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0034F5EF-2138-407B-808C-42F7C475CF56}"/>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66DE4C2F-9235-44C3-A9E9-79DDBD5FB93F}"/>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20" name="组合 19">
            <a:extLst>
              <a:ext uri="{FF2B5EF4-FFF2-40B4-BE49-F238E27FC236}">
                <a16:creationId xmlns="" xmlns:a16="http://schemas.microsoft.com/office/drawing/2014/main" id="{EFD56935-9E99-4295-9A46-D0CA95312521}"/>
              </a:ext>
            </a:extLst>
          </p:cNvPr>
          <p:cNvGrpSpPr/>
          <p:nvPr/>
        </p:nvGrpSpPr>
        <p:grpSpPr>
          <a:xfrm>
            <a:off x="4153872" y="2466708"/>
            <a:ext cx="954107" cy="722553"/>
            <a:chOff x="4898393" y="3022715"/>
            <a:chExt cx="1576064" cy="1193566"/>
          </a:xfrm>
        </p:grpSpPr>
        <p:sp>
          <p:nvSpPr>
            <p:cNvPr id="21" name="圆角矩形 9">
              <a:extLst>
                <a:ext uri="{FF2B5EF4-FFF2-40B4-BE49-F238E27FC236}">
                  <a16:creationId xmlns="" xmlns:a16="http://schemas.microsoft.com/office/drawing/2014/main" id="{798327AC-A7DC-43DD-89ED-4F72BAAA0A3B}"/>
                </a:ext>
              </a:extLst>
            </p:cNvPr>
            <p:cNvSpPr/>
            <p:nvPr/>
          </p:nvSpPr>
          <p:spPr>
            <a:xfrm rot="2700000">
              <a:off x="5095419" y="3022715"/>
              <a:ext cx="1193566" cy="1193566"/>
            </a:xfrm>
            <a:prstGeom prst="roundRect">
              <a:avLst>
                <a:gd name="adj" fmla="val 9350"/>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030000"/>
                </a:solidFill>
                <a:cs typeface="+mn-ea"/>
                <a:sym typeface="+mn-lt"/>
              </a:endParaRPr>
            </a:p>
          </p:txBody>
        </p:sp>
        <p:sp>
          <p:nvSpPr>
            <p:cNvPr id="22" name="文本框 21">
              <a:extLst>
                <a:ext uri="{FF2B5EF4-FFF2-40B4-BE49-F238E27FC236}">
                  <a16:creationId xmlns="" xmlns:a16="http://schemas.microsoft.com/office/drawing/2014/main" id="{9DF60836-4FB1-43E1-9F3C-3822C4C332AB}"/>
                </a:ext>
              </a:extLst>
            </p:cNvPr>
            <p:cNvSpPr txBox="1"/>
            <p:nvPr/>
          </p:nvSpPr>
          <p:spPr>
            <a:xfrm>
              <a:off x="4898393" y="3420032"/>
              <a:ext cx="1576064" cy="457567"/>
            </a:xfrm>
            <a:prstGeom prst="rect">
              <a:avLst/>
            </a:prstGeom>
            <a:noFill/>
          </p:spPr>
          <p:txBody>
            <a:bodyPr wrap="none" rtlCol="0">
              <a:spAutoFit/>
            </a:bodyPr>
            <a:lstStyle/>
            <a:p>
              <a:pPr algn="ctr"/>
              <a:r>
                <a:rPr lang="zh-CN" altLang="en-US" sz="1200" b="1" dirty="0">
                  <a:solidFill>
                    <a:srgbClr val="329730"/>
                  </a:solidFill>
                  <a:cs typeface="+mn-ea"/>
                  <a:sym typeface="+mn-lt"/>
                </a:rPr>
                <a:t>不利于睡眠</a:t>
              </a:r>
            </a:p>
          </p:txBody>
        </p:sp>
      </p:grpSp>
      <p:sp>
        <p:nvSpPr>
          <p:cNvPr id="23" name="矩形 22">
            <a:extLst>
              <a:ext uri="{FF2B5EF4-FFF2-40B4-BE49-F238E27FC236}">
                <a16:creationId xmlns="" xmlns:a16="http://schemas.microsoft.com/office/drawing/2014/main" id="{FE10B182-F4AB-4C31-A343-8155E3B7E56E}"/>
              </a:ext>
            </a:extLst>
          </p:cNvPr>
          <p:cNvSpPr/>
          <p:nvPr/>
        </p:nvSpPr>
        <p:spPr>
          <a:xfrm>
            <a:off x="6316750" y="3088810"/>
            <a:ext cx="1466388" cy="646331"/>
          </a:xfrm>
          <a:prstGeom prst="rect">
            <a:avLst/>
          </a:prstGeom>
        </p:spPr>
        <p:txBody>
          <a:bodyPr wrap="square">
            <a:spAutoFit/>
          </a:bodyPr>
          <a:lstStyle/>
          <a:p>
            <a:r>
              <a:rPr lang="zh-CN" altLang="en-US" sz="1200" dirty="0">
                <a:solidFill>
                  <a:srgbClr val="329730"/>
                </a:solidFill>
                <a:cs typeface="+mn-ea"/>
                <a:sym typeface="+mn-lt"/>
              </a:rPr>
              <a:t>自己无法调节睡眠时，应及时寻求医生的帮助。 </a:t>
            </a:r>
          </a:p>
        </p:txBody>
      </p:sp>
      <p:sp>
        <p:nvSpPr>
          <p:cNvPr id="24" name="矩形 23">
            <a:extLst>
              <a:ext uri="{FF2B5EF4-FFF2-40B4-BE49-F238E27FC236}">
                <a16:creationId xmlns="" xmlns:a16="http://schemas.microsoft.com/office/drawing/2014/main" id="{FC19F37E-59F9-4581-87C8-7619D8964146}"/>
              </a:ext>
            </a:extLst>
          </p:cNvPr>
          <p:cNvSpPr/>
          <p:nvPr/>
        </p:nvSpPr>
        <p:spPr>
          <a:xfrm>
            <a:off x="6316750" y="1627654"/>
            <a:ext cx="1466388" cy="1200329"/>
          </a:xfrm>
          <a:prstGeom prst="rect">
            <a:avLst/>
          </a:prstGeom>
        </p:spPr>
        <p:txBody>
          <a:bodyPr wrap="square">
            <a:spAutoFit/>
          </a:bodyPr>
          <a:lstStyle/>
          <a:p>
            <a:r>
              <a:rPr lang="zh-CN" altLang="en-US" sz="1200" dirty="0">
                <a:solidFill>
                  <a:srgbClr val="329730"/>
                </a:solidFill>
                <a:cs typeface="+mn-ea"/>
                <a:sym typeface="+mn-lt"/>
              </a:rPr>
              <a:t>当生理节奏被频繁地打乱时，身体便不能得到完全的休息，逐渐会出现各种睡眠障碍，进而对身体健康不利。</a:t>
            </a:r>
          </a:p>
        </p:txBody>
      </p:sp>
      <p:sp>
        <p:nvSpPr>
          <p:cNvPr id="25" name="矩形 24">
            <a:extLst>
              <a:ext uri="{FF2B5EF4-FFF2-40B4-BE49-F238E27FC236}">
                <a16:creationId xmlns="" xmlns:a16="http://schemas.microsoft.com/office/drawing/2014/main" id="{797F51AE-D9F6-4E6E-B14C-BF1717C1A28C}"/>
              </a:ext>
            </a:extLst>
          </p:cNvPr>
          <p:cNvSpPr/>
          <p:nvPr/>
        </p:nvSpPr>
        <p:spPr>
          <a:xfrm>
            <a:off x="1484120" y="1691569"/>
            <a:ext cx="1466388" cy="1015663"/>
          </a:xfrm>
          <a:prstGeom prst="rect">
            <a:avLst/>
          </a:prstGeom>
        </p:spPr>
        <p:txBody>
          <a:bodyPr wrap="square">
            <a:spAutoFit/>
          </a:bodyPr>
          <a:lstStyle/>
          <a:p>
            <a:r>
              <a:rPr lang="zh-CN" altLang="en-US" sz="1200" dirty="0">
                <a:solidFill>
                  <a:srgbClr val="329730"/>
                </a:solidFill>
                <a:cs typeface="+mn-ea"/>
                <a:sym typeface="+mn-lt"/>
              </a:rPr>
              <a:t>每星期甚至是每天都要改变原有睡眠习惯，导致睡眠不规律，出现各种睡眠问题。</a:t>
            </a:r>
          </a:p>
        </p:txBody>
      </p:sp>
      <p:sp>
        <p:nvSpPr>
          <p:cNvPr id="27" name="矩形 26">
            <a:extLst>
              <a:ext uri="{FF2B5EF4-FFF2-40B4-BE49-F238E27FC236}">
                <a16:creationId xmlns="" xmlns:a16="http://schemas.microsoft.com/office/drawing/2014/main" id="{65346819-4F94-481B-AA83-56209B4B1B8D}"/>
              </a:ext>
            </a:extLst>
          </p:cNvPr>
          <p:cNvSpPr/>
          <p:nvPr/>
        </p:nvSpPr>
        <p:spPr>
          <a:xfrm>
            <a:off x="1484120" y="3152725"/>
            <a:ext cx="1466388" cy="830997"/>
          </a:xfrm>
          <a:prstGeom prst="rect">
            <a:avLst/>
          </a:prstGeom>
        </p:spPr>
        <p:txBody>
          <a:bodyPr wrap="square">
            <a:spAutoFit/>
          </a:bodyPr>
          <a:lstStyle/>
          <a:p>
            <a:r>
              <a:rPr lang="zh-CN" altLang="en-US" sz="1200" dirty="0">
                <a:solidFill>
                  <a:srgbClr val="329730"/>
                </a:solidFill>
                <a:cs typeface="+mn-ea"/>
                <a:sym typeface="+mn-lt"/>
              </a:rPr>
              <a:t>倒班不宜太频繁，倒班一族尤要注意白天足够的休息和睡眠，并加强营养。</a:t>
            </a:r>
          </a:p>
        </p:txBody>
      </p:sp>
      <p:sp>
        <p:nvSpPr>
          <p:cNvPr id="38" name="空心弧 11">
            <a:extLst>
              <a:ext uri="{FF2B5EF4-FFF2-40B4-BE49-F238E27FC236}">
                <a16:creationId xmlns="" xmlns:a16="http://schemas.microsoft.com/office/drawing/2014/main" id="{FFAA36FA-2F33-4CB5-B3F9-74269DAE5F9E}"/>
              </a:ext>
            </a:extLst>
          </p:cNvPr>
          <p:cNvSpPr>
            <a:spLocks noChangeArrowheads="1"/>
          </p:cNvSpPr>
          <p:nvPr/>
        </p:nvSpPr>
        <p:spPr bwMode="auto">
          <a:xfrm>
            <a:off x="3387939" y="1577319"/>
            <a:ext cx="2463684" cy="2433821"/>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rgbClr val="007200"/>
          </a:solidFill>
          <a:ln w="12700" algn="ctr">
            <a:solidFill>
              <a:sysClr val="window" lastClr="FFFFFF"/>
            </a:solidFill>
            <a:miter lim="800000"/>
            <a:headEnd/>
            <a:tailEnd/>
          </a:ln>
        </p:spPr>
        <p:txBody>
          <a:bodyPr lIns="0" tIns="34136" rIns="322539" bIns="161270" anchor="ctr"/>
          <a:lstStyle/>
          <a:p>
            <a:pPr marL="0" marR="0" lvl="0" indent="0" algn="ctr" defTabSz="682394" eaLnBrk="1" fontAlgn="base" latinLnBrk="0" hangingPunct="1">
              <a:lnSpc>
                <a:spcPct val="100000"/>
              </a:lnSpc>
              <a:spcBef>
                <a:spcPct val="0"/>
              </a:spcBef>
              <a:spcAft>
                <a:spcPct val="0"/>
              </a:spcAft>
              <a:buClrTx/>
              <a:buSzTx/>
              <a:buFontTx/>
              <a:buNone/>
              <a:tabLst/>
              <a:defRPr/>
            </a:pPr>
            <a:r>
              <a:rPr kumimoji="0" lang="en-US" altLang="zh-CN" sz="2069" b="0" i="0" u="none" strike="noStrike" kern="0" cap="none" spc="0" normalizeH="0" baseline="0" noProof="0">
                <a:ln>
                  <a:noFill/>
                </a:ln>
                <a:solidFill>
                  <a:srgbClr val="FFFFFF"/>
                </a:solidFill>
                <a:effectLst/>
                <a:uLnTx/>
                <a:uFillTx/>
                <a:cs typeface="+mn-ea"/>
                <a:sym typeface="+mn-lt"/>
              </a:rPr>
              <a:t>A</a:t>
            </a:r>
            <a:endParaRPr kumimoji="0" lang="zh-CN" altLang="en-US" sz="2069" b="0" i="0" u="none" strike="noStrike" kern="0" cap="none" spc="0" normalizeH="0" baseline="0" noProof="0">
              <a:ln>
                <a:noFill/>
              </a:ln>
              <a:solidFill>
                <a:srgbClr val="FFFFFF"/>
              </a:solidFill>
              <a:effectLst/>
              <a:uLnTx/>
              <a:uFillTx/>
              <a:cs typeface="+mn-ea"/>
              <a:sym typeface="+mn-lt"/>
            </a:endParaRPr>
          </a:p>
        </p:txBody>
      </p:sp>
      <p:sp>
        <p:nvSpPr>
          <p:cNvPr id="39" name="空心弧 12">
            <a:extLst>
              <a:ext uri="{FF2B5EF4-FFF2-40B4-BE49-F238E27FC236}">
                <a16:creationId xmlns="" xmlns:a16="http://schemas.microsoft.com/office/drawing/2014/main" id="{8528E0D8-683F-4C91-BBBE-72B3176BE8A5}"/>
              </a:ext>
            </a:extLst>
          </p:cNvPr>
          <p:cNvSpPr>
            <a:spLocks noChangeArrowheads="1"/>
          </p:cNvSpPr>
          <p:nvPr/>
        </p:nvSpPr>
        <p:spPr bwMode="auto">
          <a:xfrm flipH="1">
            <a:off x="3387939" y="1577319"/>
            <a:ext cx="2463684" cy="2433821"/>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rgbClr val="00B050"/>
          </a:solidFill>
          <a:ln w="12700" algn="ctr">
            <a:solidFill>
              <a:sysClr val="window" lastClr="FFFFFF"/>
            </a:solidFill>
            <a:miter lim="800000"/>
            <a:headEnd/>
            <a:tailEnd/>
          </a:ln>
        </p:spPr>
        <p:txBody>
          <a:bodyPr lIns="322539" tIns="34136" rIns="0" bIns="161270" anchor="ctr"/>
          <a:lstStyle/>
          <a:p>
            <a:pPr marL="0" marR="0" lvl="0" indent="0" algn="ctr" defTabSz="682394" eaLnBrk="1" fontAlgn="base" latinLnBrk="0" hangingPunct="1">
              <a:lnSpc>
                <a:spcPct val="100000"/>
              </a:lnSpc>
              <a:spcBef>
                <a:spcPct val="0"/>
              </a:spcBef>
              <a:spcAft>
                <a:spcPct val="0"/>
              </a:spcAft>
              <a:buClrTx/>
              <a:buSzTx/>
              <a:buFontTx/>
              <a:buNone/>
              <a:tabLst/>
              <a:defRPr/>
            </a:pPr>
            <a:r>
              <a:rPr kumimoji="0" lang="en-US" altLang="zh-CN" sz="2069" b="0" i="0" u="none" strike="noStrike" kern="0" cap="none" spc="0" normalizeH="0" baseline="0" noProof="0" dirty="0">
                <a:ln>
                  <a:noFill/>
                </a:ln>
                <a:solidFill>
                  <a:srgbClr val="FFFFFF"/>
                </a:solidFill>
                <a:effectLst/>
                <a:uLnTx/>
                <a:uFillTx/>
                <a:cs typeface="+mn-ea"/>
                <a:sym typeface="+mn-lt"/>
              </a:rPr>
              <a:t>B</a:t>
            </a:r>
            <a:endParaRPr kumimoji="0" lang="zh-CN" altLang="en-US" sz="2069" b="0" i="0" u="none" strike="noStrike" kern="0" cap="none" spc="0" normalizeH="0" baseline="0" noProof="0" dirty="0">
              <a:ln>
                <a:noFill/>
              </a:ln>
              <a:solidFill>
                <a:srgbClr val="FFFFFF"/>
              </a:solidFill>
              <a:effectLst/>
              <a:uLnTx/>
              <a:uFillTx/>
              <a:cs typeface="+mn-ea"/>
              <a:sym typeface="+mn-lt"/>
            </a:endParaRPr>
          </a:p>
        </p:txBody>
      </p:sp>
      <p:sp>
        <p:nvSpPr>
          <p:cNvPr id="40" name="空心弧 13">
            <a:extLst>
              <a:ext uri="{FF2B5EF4-FFF2-40B4-BE49-F238E27FC236}">
                <a16:creationId xmlns="" xmlns:a16="http://schemas.microsoft.com/office/drawing/2014/main" id="{1962CC8A-C64F-4708-8DBF-98D003A59595}"/>
              </a:ext>
            </a:extLst>
          </p:cNvPr>
          <p:cNvSpPr>
            <a:spLocks noChangeArrowheads="1"/>
          </p:cNvSpPr>
          <p:nvPr/>
        </p:nvSpPr>
        <p:spPr bwMode="auto">
          <a:xfrm>
            <a:off x="3387939" y="1577319"/>
            <a:ext cx="2463684" cy="2433821"/>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rgbClr val="007200"/>
          </a:solidFill>
          <a:ln w="12700" algn="ctr">
            <a:solidFill>
              <a:sysClr val="window" lastClr="FFFFFF"/>
            </a:solidFill>
            <a:miter lim="800000"/>
            <a:headEnd/>
            <a:tailEnd/>
          </a:ln>
        </p:spPr>
        <p:txBody>
          <a:bodyPr lIns="0" tIns="161270" rIns="322539" bIns="0" anchor="ctr"/>
          <a:lstStyle/>
          <a:p>
            <a:pPr marL="0" marR="0" lvl="0" indent="0" algn="ctr" defTabSz="682394" eaLnBrk="1" fontAlgn="base" latinLnBrk="0" hangingPunct="1">
              <a:lnSpc>
                <a:spcPct val="100000"/>
              </a:lnSpc>
              <a:spcBef>
                <a:spcPct val="0"/>
              </a:spcBef>
              <a:spcAft>
                <a:spcPct val="0"/>
              </a:spcAft>
              <a:buClrTx/>
              <a:buSzTx/>
              <a:buFontTx/>
              <a:buNone/>
              <a:tabLst/>
              <a:defRPr/>
            </a:pPr>
            <a:r>
              <a:rPr kumimoji="0" lang="en-US" altLang="zh-CN" sz="2069" b="0" i="0" u="none" strike="noStrike" kern="0" cap="none" spc="0" normalizeH="0" baseline="0" noProof="0">
                <a:ln>
                  <a:noFill/>
                </a:ln>
                <a:solidFill>
                  <a:srgbClr val="FFFFFF"/>
                </a:solidFill>
                <a:effectLst/>
                <a:uLnTx/>
                <a:uFillTx/>
                <a:cs typeface="+mn-ea"/>
                <a:sym typeface="+mn-lt"/>
              </a:rPr>
              <a:t>C</a:t>
            </a:r>
            <a:endParaRPr kumimoji="0" lang="zh-CN" altLang="en-US" sz="2069" b="0" i="0" u="none" strike="noStrike" kern="0" cap="none" spc="0" normalizeH="0" baseline="0" noProof="0">
              <a:ln>
                <a:noFill/>
              </a:ln>
              <a:solidFill>
                <a:srgbClr val="FFFFFF"/>
              </a:solidFill>
              <a:effectLst/>
              <a:uLnTx/>
              <a:uFillTx/>
              <a:cs typeface="+mn-ea"/>
              <a:sym typeface="+mn-lt"/>
            </a:endParaRPr>
          </a:p>
        </p:txBody>
      </p:sp>
      <p:sp>
        <p:nvSpPr>
          <p:cNvPr id="41" name="空心弧 14">
            <a:extLst>
              <a:ext uri="{FF2B5EF4-FFF2-40B4-BE49-F238E27FC236}">
                <a16:creationId xmlns="" xmlns:a16="http://schemas.microsoft.com/office/drawing/2014/main" id="{FDB4DF1C-1822-44DC-ADA5-E11324A6F150}"/>
              </a:ext>
            </a:extLst>
          </p:cNvPr>
          <p:cNvSpPr>
            <a:spLocks noChangeArrowheads="1"/>
          </p:cNvSpPr>
          <p:nvPr/>
        </p:nvSpPr>
        <p:spPr bwMode="auto">
          <a:xfrm flipH="1">
            <a:off x="3398391" y="1577319"/>
            <a:ext cx="2463684" cy="2433821"/>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rgbClr val="00B050"/>
          </a:solidFill>
          <a:ln w="12700" algn="ctr">
            <a:solidFill>
              <a:sysClr val="window" lastClr="FFFFFF"/>
            </a:solidFill>
            <a:miter lim="800000"/>
            <a:headEnd/>
            <a:tailEnd/>
          </a:ln>
        </p:spPr>
        <p:txBody>
          <a:bodyPr lIns="322539" tIns="161270" rIns="0" bIns="0" anchor="ctr"/>
          <a:lstStyle/>
          <a:p>
            <a:pPr marL="0" marR="0" lvl="0" indent="0" algn="ctr" defTabSz="682394" eaLnBrk="1" fontAlgn="base" latinLnBrk="0" hangingPunct="1">
              <a:lnSpc>
                <a:spcPct val="100000"/>
              </a:lnSpc>
              <a:spcBef>
                <a:spcPct val="0"/>
              </a:spcBef>
              <a:spcAft>
                <a:spcPct val="0"/>
              </a:spcAft>
              <a:buClrTx/>
              <a:buSzTx/>
              <a:buFontTx/>
              <a:buNone/>
              <a:tabLst/>
              <a:defRPr/>
            </a:pPr>
            <a:r>
              <a:rPr kumimoji="0" lang="en-US" altLang="zh-CN" sz="2069" b="0" i="0" u="none" strike="noStrike" kern="0" cap="none" spc="0" normalizeH="0" baseline="0" noProof="0" dirty="0">
                <a:ln>
                  <a:noFill/>
                </a:ln>
                <a:solidFill>
                  <a:srgbClr val="FFFFFF"/>
                </a:solidFill>
                <a:effectLst/>
                <a:uLnTx/>
                <a:uFillTx/>
                <a:cs typeface="+mn-ea"/>
                <a:sym typeface="+mn-lt"/>
              </a:rPr>
              <a:t>D</a:t>
            </a:r>
            <a:endParaRPr kumimoji="0" lang="zh-CN" altLang="en-US" sz="2069" b="0" i="0" u="none" strike="noStrike" kern="0" cap="none" spc="0" normalizeH="0" baseline="0" noProof="0" dirty="0">
              <a:ln>
                <a:noFill/>
              </a:ln>
              <a:solidFill>
                <a:srgbClr val="FFFFFF"/>
              </a:solidFill>
              <a:effectLst/>
              <a:uLnTx/>
              <a:uFillTx/>
              <a:cs typeface="+mn-ea"/>
              <a:sym typeface="+mn-lt"/>
            </a:endParaRPr>
          </a:p>
        </p:txBody>
      </p:sp>
      <p:sp>
        <p:nvSpPr>
          <p:cNvPr id="42" name="等腰三角形 41">
            <a:extLst>
              <a:ext uri="{FF2B5EF4-FFF2-40B4-BE49-F238E27FC236}">
                <a16:creationId xmlns="" xmlns:a16="http://schemas.microsoft.com/office/drawing/2014/main" id="{E1991669-8CFA-41F9-A783-67C33F754CA5}"/>
              </a:ext>
            </a:extLst>
          </p:cNvPr>
          <p:cNvSpPr>
            <a:spLocks noChangeArrowheads="1"/>
          </p:cNvSpPr>
          <p:nvPr/>
        </p:nvSpPr>
        <p:spPr bwMode="auto">
          <a:xfrm rot="-2700000">
            <a:off x="3553677" y="1829659"/>
            <a:ext cx="246369" cy="209040"/>
          </a:xfrm>
          <a:prstGeom prst="triangle">
            <a:avLst>
              <a:gd name="adj" fmla="val 50000"/>
            </a:avLst>
          </a:prstGeom>
          <a:solidFill>
            <a:srgbClr val="007200"/>
          </a:solidFill>
          <a:ln w="12700" algn="ctr">
            <a:noFill/>
            <a:miter lim="800000"/>
            <a:headEnd/>
            <a:tailEnd/>
          </a:ln>
        </p:spPr>
        <p:txBody>
          <a:bodyPr lIns="68271" tIns="34136" rIns="68271" bIns="34136" anchor="ctr"/>
          <a:lstStyle/>
          <a:p>
            <a:pPr marL="0" marR="0" lvl="0" indent="0" algn="ctr"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FFFFFF"/>
              </a:solidFill>
              <a:effectLst/>
              <a:uLnTx/>
              <a:uFillTx/>
              <a:cs typeface="+mn-ea"/>
              <a:sym typeface="+mn-lt"/>
            </a:endParaRPr>
          </a:p>
        </p:txBody>
      </p:sp>
      <p:sp>
        <p:nvSpPr>
          <p:cNvPr id="43" name="等腰三角形 42">
            <a:extLst>
              <a:ext uri="{FF2B5EF4-FFF2-40B4-BE49-F238E27FC236}">
                <a16:creationId xmlns="" xmlns:a16="http://schemas.microsoft.com/office/drawing/2014/main" id="{58E9F694-20DA-4FEC-AF08-5C69A0307445}"/>
              </a:ext>
            </a:extLst>
          </p:cNvPr>
          <p:cNvSpPr>
            <a:spLocks noChangeArrowheads="1"/>
          </p:cNvSpPr>
          <p:nvPr/>
        </p:nvSpPr>
        <p:spPr bwMode="auto">
          <a:xfrm rot="2700000" flipV="1">
            <a:off x="3553677" y="3542293"/>
            <a:ext cx="246369" cy="210533"/>
          </a:xfrm>
          <a:prstGeom prst="triangle">
            <a:avLst>
              <a:gd name="adj" fmla="val 50000"/>
            </a:avLst>
          </a:prstGeom>
          <a:solidFill>
            <a:srgbClr val="007200"/>
          </a:solidFill>
          <a:ln w="12700" algn="ctr">
            <a:noFill/>
            <a:miter lim="800000"/>
            <a:headEnd/>
            <a:tailEnd/>
          </a:ln>
        </p:spPr>
        <p:txBody>
          <a:bodyPr rot="10800000" lIns="68271" tIns="34136" rIns="68271" bIns="34136" anchor="ctr"/>
          <a:lstStyle/>
          <a:p>
            <a:pPr marL="0" marR="0" lvl="0" indent="0" algn="ctr"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FFFFFF"/>
              </a:solidFill>
              <a:effectLst/>
              <a:uLnTx/>
              <a:uFillTx/>
              <a:cs typeface="+mn-ea"/>
              <a:sym typeface="+mn-lt"/>
            </a:endParaRPr>
          </a:p>
        </p:txBody>
      </p:sp>
      <p:sp>
        <p:nvSpPr>
          <p:cNvPr id="44" name="等腰三角形 43">
            <a:extLst>
              <a:ext uri="{FF2B5EF4-FFF2-40B4-BE49-F238E27FC236}">
                <a16:creationId xmlns="" xmlns:a16="http://schemas.microsoft.com/office/drawing/2014/main" id="{9859173A-5FE9-42BB-B691-90028DC527F1}"/>
              </a:ext>
            </a:extLst>
          </p:cNvPr>
          <p:cNvSpPr>
            <a:spLocks noChangeArrowheads="1"/>
          </p:cNvSpPr>
          <p:nvPr/>
        </p:nvSpPr>
        <p:spPr bwMode="auto">
          <a:xfrm rot="2700000" flipH="1">
            <a:off x="5439516" y="1829659"/>
            <a:ext cx="246368" cy="209040"/>
          </a:xfrm>
          <a:prstGeom prst="triangle">
            <a:avLst>
              <a:gd name="adj" fmla="val 50000"/>
            </a:avLst>
          </a:prstGeom>
          <a:solidFill>
            <a:srgbClr val="00B050"/>
          </a:solidFill>
          <a:ln w="12700" algn="ctr">
            <a:noFill/>
            <a:miter lim="800000"/>
            <a:headEnd/>
            <a:tailEnd/>
          </a:ln>
        </p:spPr>
        <p:txBody>
          <a:bodyPr lIns="68271" tIns="34136" rIns="68271" bIns="34136" anchor="ctr"/>
          <a:lstStyle/>
          <a:p>
            <a:pPr marL="0" marR="0" lvl="0" indent="0" algn="ctr"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FFFFFF"/>
              </a:solidFill>
              <a:effectLst/>
              <a:uLnTx/>
              <a:uFillTx/>
              <a:cs typeface="+mn-ea"/>
              <a:sym typeface="+mn-lt"/>
            </a:endParaRPr>
          </a:p>
        </p:txBody>
      </p:sp>
      <p:sp>
        <p:nvSpPr>
          <p:cNvPr id="45" name="等腰三角形 44">
            <a:extLst>
              <a:ext uri="{FF2B5EF4-FFF2-40B4-BE49-F238E27FC236}">
                <a16:creationId xmlns="" xmlns:a16="http://schemas.microsoft.com/office/drawing/2014/main" id="{97C5C343-ED64-4A9E-9F88-7EFEDA956E19}"/>
              </a:ext>
            </a:extLst>
          </p:cNvPr>
          <p:cNvSpPr>
            <a:spLocks noChangeArrowheads="1"/>
          </p:cNvSpPr>
          <p:nvPr/>
        </p:nvSpPr>
        <p:spPr bwMode="auto">
          <a:xfrm rot="-2700000" flipH="1" flipV="1">
            <a:off x="5439516" y="3542293"/>
            <a:ext cx="246368" cy="210533"/>
          </a:xfrm>
          <a:prstGeom prst="triangle">
            <a:avLst>
              <a:gd name="adj" fmla="val 50000"/>
            </a:avLst>
          </a:prstGeom>
          <a:solidFill>
            <a:srgbClr val="00B050"/>
          </a:solidFill>
          <a:ln w="12700" algn="ctr">
            <a:noFill/>
            <a:miter lim="800000"/>
            <a:headEnd/>
            <a:tailEnd/>
          </a:ln>
        </p:spPr>
        <p:txBody>
          <a:bodyPr rot="10800000" lIns="68271" tIns="34136" rIns="68271" bIns="34136" anchor="ctr"/>
          <a:lstStyle/>
          <a:p>
            <a:pPr marL="0" marR="0" lvl="0" indent="0" algn="ctr"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FFFFFF"/>
              </a:solidFill>
              <a:effectLst/>
              <a:uLnTx/>
              <a:uFillTx/>
              <a:cs typeface="+mn-ea"/>
              <a:sym typeface="+mn-lt"/>
            </a:endParaRPr>
          </a:p>
        </p:txBody>
      </p:sp>
      <p:sp>
        <p:nvSpPr>
          <p:cNvPr id="46" name="椭圆 45">
            <a:extLst>
              <a:ext uri="{FF2B5EF4-FFF2-40B4-BE49-F238E27FC236}">
                <a16:creationId xmlns="" xmlns:a16="http://schemas.microsoft.com/office/drawing/2014/main" id="{6B3B05CD-5B1F-435B-A047-1F916BDB646F}"/>
              </a:ext>
            </a:extLst>
          </p:cNvPr>
          <p:cNvSpPr>
            <a:spLocks noChangeArrowheads="1"/>
          </p:cNvSpPr>
          <p:nvPr/>
        </p:nvSpPr>
        <p:spPr bwMode="auto">
          <a:xfrm>
            <a:off x="3141570" y="1333936"/>
            <a:ext cx="2956421" cy="2920585"/>
          </a:xfrm>
          <a:prstGeom prst="ellipse">
            <a:avLst/>
          </a:prstGeom>
          <a:noFill/>
          <a:ln w="12700" algn="ctr">
            <a:solidFill>
              <a:srgbClr val="7F7F7F"/>
            </a:solidFill>
            <a:prstDash val="dash"/>
            <a:miter lim="800000"/>
            <a:headEnd/>
            <a:tailEnd/>
          </a:ln>
        </p:spPr>
        <p:txBody>
          <a:bodyPr lIns="68271" tIns="34136" rIns="68271" bIns="34136" anchor="ctr"/>
          <a:lstStyle/>
          <a:p>
            <a:pPr algn="ctr" defTabSz="682394" fontAlgn="base">
              <a:spcBef>
                <a:spcPct val="0"/>
              </a:spcBef>
              <a:spcAft>
                <a:spcPct val="0"/>
              </a:spcAft>
              <a:defRPr/>
            </a:pPr>
            <a:endParaRPr lang="zh-CN" altLang="en-US" sz="1317">
              <a:solidFill>
                <a:srgbClr val="FFFFFF"/>
              </a:solidFill>
              <a:cs typeface="+mn-ea"/>
              <a:sym typeface="+mn-lt"/>
            </a:endParaRPr>
          </a:p>
        </p:txBody>
      </p:sp>
    </p:spTree>
    <p:extLst>
      <p:ext uri="{BB962C8B-B14F-4D97-AF65-F5344CB8AC3E}">
        <p14:creationId xmlns:p14="http://schemas.microsoft.com/office/powerpoint/2010/main" val="74003983"/>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500" fill="hold"/>
                                        <p:tgtEl>
                                          <p:spTgt spid="27"/>
                                        </p:tgtEl>
                                        <p:attrNameLst>
                                          <p:attrName>ppt_w</p:attrName>
                                        </p:attrNameLst>
                                      </p:cBhvr>
                                      <p:tavLst>
                                        <p:tav tm="0">
                                          <p:val>
                                            <p:fltVal val="0"/>
                                          </p:val>
                                        </p:tav>
                                        <p:tav tm="100000">
                                          <p:val>
                                            <p:strVal val="#ppt_w"/>
                                          </p:val>
                                        </p:tav>
                                      </p:tavLst>
                                    </p:anim>
                                    <p:anim calcmode="lin" valueType="num">
                                      <p:cBhvr>
                                        <p:cTn id="18" dur="500" fill="hold"/>
                                        <p:tgtEl>
                                          <p:spTgt spid="27"/>
                                        </p:tgtEl>
                                        <p:attrNameLst>
                                          <p:attrName>ppt_h</p:attrName>
                                        </p:attrNameLst>
                                      </p:cBhvr>
                                      <p:tavLst>
                                        <p:tav tm="0">
                                          <p:val>
                                            <p:fltVal val="0"/>
                                          </p:val>
                                        </p:tav>
                                        <p:tav tm="100000">
                                          <p:val>
                                            <p:strVal val="#ppt_h"/>
                                          </p:val>
                                        </p:tav>
                                      </p:tavLst>
                                    </p:anim>
                                    <p:animEffect transition="in" filter="fade">
                                      <p:cBhvr>
                                        <p:cTn id="19" dur="500"/>
                                        <p:tgtEl>
                                          <p:spTgt spid="2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p:cTn id="22" dur="500" fill="hold"/>
                                        <p:tgtEl>
                                          <p:spTgt spid="24"/>
                                        </p:tgtEl>
                                        <p:attrNameLst>
                                          <p:attrName>ppt_w</p:attrName>
                                        </p:attrNameLst>
                                      </p:cBhvr>
                                      <p:tavLst>
                                        <p:tav tm="0">
                                          <p:val>
                                            <p:fltVal val="0"/>
                                          </p:val>
                                        </p:tav>
                                        <p:tav tm="100000">
                                          <p:val>
                                            <p:strVal val="#ppt_w"/>
                                          </p:val>
                                        </p:tav>
                                      </p:tavLst>
                                    </p:anim>
                                    <p:anim calcmode="lin" valueType="num">
                                      <p:cBhvr>
                                        <p:cTn id="23" dur="500" fill="hold"/>
                                        <p:tgtEl>
                                          <p:spTgt spid="24"/>
                                        </p:tgtEl>
                                        <p:attrNameLst>
                                          <p:attrName>ppt_h</p:attrName>
                                        </p:attrNameLst>
                                      </p:cBhvr>
                                      <p:tavLst>
                                        <p:tav tm="0">
                                          <p:val>
                                            <p:fltVal val="0"/>
                                          </p:val>
                                        </p:tav>
                                        <p:tav tm="100000">
                                          <p:val>
                                            <p:strVal val="#ppt_h"/>
                                          </p:val>
                                        </p:tav>
                                      </p:tavLst>
                                    </p:anim>
                                    <p:animEffect transition="in" filter="fade">
                                      <p:cBhvr>
                                        <p:cTn id="24" dur="500"/>
                                        <p:tgtEl>
                                          <p:spTgt spid="24"/>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wipe(down)">
                                      <p:cBhvr>
                                        <p:cTn id="33" dur="750"/>
                                        <p:tgtEl>
                                          <p:spTgt spid="38"/>
                                        </p:tgtEl>
                                      </p:cBhvr>
                                    </p:animEffect>
                                  </p:childTnLst>
                                </p:cTn>
                              </p:par>
                            </p:childTnLst>
                          </p:cTn>
                        </p:par>
                        <p:par>
                          <p:cTn id="34" fill="hold">
                            <p:stCondLst>
                              <p:cond delay="1250"/>
                            </p:stCondLst>
                            <p:childTnLst>
                              <p:par>
                                <p:cTn id="35" presetID="22" presetClass="entr" presetSubtype="8"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wipe(left)">
                                      <p:cBhvr>
                                        <p:cTn id="37" dur="750"/>
                                        <p:tgtEl>
                                          <p:spTgt spid="39"/>
                                        </p:tgtEl>
                                      </p:cBhvr>
                                    </p:animEffect>
                                  </p:childTnLst>
                                </p:cTn>
                              </p:par>
                            </p:childTnLst>
                          </p:cTn>
                        </p:par>
                        <p:par>
                          <p:cTn id="38" fill="hold">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up)">
                                      <p:cBhvr>
                                        <p:cTn id="41" dur="750"/>
                                        <p:tgtEl>
                                          <p:spTgt spid="41"/>
                                        </p:tgtEl>
                                      </p:cBhvr>
                                    </p:animEffect>
                                  </p:childTnLst>
                                </p:cTn>
                              </p:par>
                            </p:childTnLst>
                          </p:cTn>
                        </p:par>
                        <p:par>
                          <p:cTn id="42" fill="hold">
                            <p:stCondLst>
                              <p:cond delay="2750"/>
                            </p:stCondLst>
                            <p:childTnLst>
                              <p:par>
                                <p:cTn id="43" presetID="22" presetClass="entr" presetSubtype="2"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wipe(right)">
                                      <p:cBhvr>
                                        <p:cTn id="45" dur="750"/>
                                        <p:tgtEl>
                                          <p:spTgt spid="40"/>
                                        </p:tgtEl>
                                      </p:cBhvr>
                                    </p:animEffect>
                                  </p:childTnLst>
                                </p:cTn>
                              </p:par>
                            </p:childTnLst>
                          </p:cTn>
                        </p:par>
                        <p:par>
                          <p:cTn id="46" fill="hold">
                            <p:stCondLst>
                              <p:cond delay="3500"/>
                            </p:stCondLst>
                            <p:childTnLst>
                              <p:par>
                                <p:cTn id="47" presetID="21" presetClass="entr" presetSubtype="1" fill="hold" grpId="0"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wheel(1)">
                                      <p:cBhvr>
                                        <p:cTn id="49" dur="1000"/>
                                        <p:tgtEl>
                                          <p:spTgt spid="46"/>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wipe(right)">
                                      <p:cBhvr>
                                        <p:cTn id="53" dur="500"/>
                                        <p:tgtEl>
                                          <p:spTgt spid="42"/>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left)">
                                      <p:cBhvr>
                                        <p:cTn id="57" dur="500"/>
                                        <p:tgtEl>
                                          <p:spTgt spid="44"/>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right)">
                                      <p:cBhvr>
                                        <p:cTn id="61" dur="500"/>
                                        <p:tgtEl>
                                          <p:spTgt spid="43"/>
                                        </p:tgtEl>
                                      </p:cBhvr>
                                    </p:animEffect>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left)">
                                      <p:cBhvr>
                                        <p:cTn id="6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7" grpId="0"/>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329730"/>
              </a:solidFill>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FEF74C6B-06EE-4469-9571-B685188FA3FE}"/>
              </a:ext>
            </a:extLst>
          </p:cNvPr>
          <p:cNvSpPr txBox="1"/>
          <p:nvPr/>
        </p:nvSpPr>
        <p:spPr>
          <a:xfrm>
            <a:off x="836344" y="281318"/>
            <a:ext cx="305083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睡眠常识</a:t>
            </a:r>
            <a:r>
              <a:rPr lang="en-US" altLang="zh-CN" sz="2400" b="1" dirty="0">
                <a:solidFill>
                  <a:srgbClr val="329730"/>
                </a:solidFill>
                <a:cs typeface="+mn-ea"/>
                <a:sym typeface="+mn-lt"/>
              </a:rPr>
              <a:t>---</a:t>
            </a:r>
            <a:r>
              <a:rPr lang="zh-CN" altLang="en-US" sz="2400" b="1" dirty="0">
                <a:solidFill>
                  <a:srgbClr val="329730"/>
                </a:solidFill>
                <a:cs typeface="+mn-ea"/>
                <a:sym typeface="+mn-lt"/>
              </a:rPr>
              <a:t>最佳姿势</a:t>
            </a:r>
          </a:p>
        </p:txBody>
      </p:sp>
      <p:grpSp>
        <p:nvGrpSpPr>
          <p:cNvPr id="5" name="组合 4">
            <a:extLst>
              <a:ext uri="{FF2B5EF4-FFF2-40B4-BE49-F238E27FC236}">
                <a16:creationId xmlns="" xmlns:a16="http://schemas.microsoft.com/office/drawing/2014/main" id="{67431D40-6151-4C3A-BB61-77F09B701BF5}"/>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82C5372A-A79F-409D-B128-F1E3AAAF3422}"/>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F7825148-3E48-4CDA-8C78-530182AEA04C}"/>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pic>
        <p:nvPicPr>
          <p:cNvPr id="29" name="图片 28">
            <a:extLst>
              <a:ext uri="{FF2B5EF4-FFF2-40B4-BE49-F238E27FC236}">
                <a16:creationId xmlns="" xmlns:a16="http://schemas.microsoft.com/office/drawing/2014/main" id="{9A2D5859-B9FC-4F57-94F9-14488C2D70D2}"/>
              </a:ext>
            </a:extLst>
          </p:cNvPr>
          <p:cNvPicPr>
            <a:picLocks noChangeAspect="1"/>
          </p:cNvPicPr>
          <p:nvPr/>
        </p:nvPicPr>
        <p:blipFill rotWithShape="1">
          <a:blip r:embed="rId4"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rcRect/>
          <a:stretch/>
        </p:blipFill>
        <p:spPr>
          <a:xfrm>
            <a:off x="826449" y="1479230"/>
            <a:ext cx="3806614" cy="2370032"/>
          </a:xfrm>
          <a:prstGeom prst="rect">
            <a:avLst/>
          </a:prstGeom>
        </p:spPr>
      </p:pic>
      <p:sp>
        <p:nvSpPr>
          <p:cNvPr id="42" name="Text Box 7">
            <a:extLst>
              <a:ext uri="{FF2B5EF4-FFF2-40B4-BE49-F238E27FC236}">
                <a16:creationId xmlns="" xmlns:a16="http://schemas.microsoft.com/office/drawing/2014/main" id="{2B4C4E01-BE6F-412D-9DDA-6AF86A92DD8C}"/>
              </a:ext>
            </a:extLst>
          </p:cNvPr>
          <p:cNvSpPr txBox="1">
            <a:spLocks noChangeArrowheads="1"/>
          </p:cNvSpPr>
          <p:nvPr/>
        </p:nvSpPr>
        <p:spPr bwMode="gray">
          <a:xfrm>
            <a:off x="4884286" y="1957039"/>
            <a:ext cx="3728198"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spcBef>
                <a:spcPct val="0"/>
              </a:spcBef>
            </a:pPr>
            <a:r>
              <a:rPr lang="zh-CN" altLang="en-US" sz="900" dirty="0">
                <a:solidFill>
                  <a:srgbClr val="329730"/>
                </a:solidFill>
                <a:latin typeface="+mn-lt"/>
                <a:ea typeface="+mn-ea"/>
                <a:cs typeface="+mn-ea"/>
                <a:sym typeface="+mn-lt"/>
              </a:rPr>
              <a:t>一般认为，向右侧卧、身体轻微弯曲据说是最佳的姿势，这样可以让全身肌肉松弛、血液流动增多、呼吸畅通。</a:t>
            </a:r>
          </a:p>
        </p:txBody>
      </p:sp>
      <p:sp>
        <p:nvSpPr>
          <p:cNvPr id="43" name="Text Box 7">
            <a:extLst>
              <a:ext uri="{FF2B5EF4-FFF2-40B4-BE49-F238E27FC236}">
                <a16:creationId xmlns="" xmlns:a16="http://schemas.microsoft.com/office/drawing/2014/main" id="{C20B2D93-BDDB-4C80-9CE5-E1DFE1155DB3}"/>
              </a:ext>
            </a:extLst>
          </p:cNvPr>
          <p:cNvSpPr txBox="1">
            <a:spLocks noChangeArrowheads="1"/>
          </p:cNvSpPr>
          <p:nvPr/>
        </p:nvSpPr>
        <p:spPr bwMode="gray">
          <a:xfrm>
            <a:off x="4893529" y="1520944"/>
            <a:ext cx="3559594" cy="47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30000"/>
              </a:lnSpc>
            </a:pPr>
            <a:r>
              <a:rPr lang="zh-CN" altLang="en-US" sz="2100" b="1" dirty="0">
                <a:ln w="3175">
                  <a:noFill/>
                </a:ln>
                <a:solidFill>
                  <a:srgbClr val="329730"/>
                </a:solidFill>
                <a:latin typeface="+mn-lt"/>
                <a:ea typeface="+mn-ea"/>
                <a:cs typeface="+mn-ea"/>
                <a:sym typeface="+mn-lt"/>
              </a:rPr>
              <a:t>任何你觉得舒适的姿势。</a:t>
            </a:r>
          </a:p>
        </p:txBody>
      </p:sp>
      <p:sp>
        <p:nvSpPr>
          <p:cNvPr id="44" name="Freeform 31">
            <a:extLst>
              <a:ext uri="{FF2B5EF4-FFF2-40B4-BE49-F238E27FC236}">
                <a16:creationId xmlns="" xmlns:a16="http://schemas.microsoft.com/office/drawing/2014/main" id="{1E3A10F5-6C5A-46F0-A98A-1EAD7A71E7B5}"/>
              </a:ext>
            </a:extLst>
          </p:cNvPr>
          <p:cNvSpPr/>
          <p:nvPr/>
        </p:nvSpPr>
        <p:spPr>
          <a:xfrm>
            <a:off x="4890924" y="2831562"/>
            <a:ext cx="111918" cy="111918"/>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rgbClr val="32973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323" tIns="138323" rIns="138323" bIns="138323" numCol="1" spcCol="1270" anchor="ctr" anchorCtr="0">
            <a:noAutofit/>
          </a:bodyPr>
          <a:lstStyle/>
          <a:p>
            <a:pPr algn="ctr" defTabSz="733425">
              <a:lnSpc>
                <a:spcPct val="90000"/>
              </a:lnSpc>
              <a:spcBef>
                <a:spcPct val="0"/>
              </a:spcBef>
              <a:spcAft>
                <a:spcPct val="35000"/>
              </a:spcAft>
            </a:pPr>
            <a:endParaRPr lang="en-US" sz="1650">
              <a:solidFill>
                <a:schemeClr val="tx1">
                  <a:lumMod val="50000"/>
                  <a:lumOff val="50000"/>
                </a:schemeClr>
              </a:solidFill>
              <a:cs typeface="+mn-ea"/>
              <a:sym typeface="+mn-lt"/>
            </a:endParaRPr>
          </a:p>
        </p:txBody>
      </p:sp>
      <p:grpSp>
        <p:nvGrpSpPr>
          <p:cNvPr id="45" name="Group 58">
            <a:extLst>
              <a:ext uri="{FF2B5EF4-FFF2-40B4-BE49-F238E27FC236}">
                <a16:creationId xmlns="" xmlns:a16="http://schemas.microsoft.com/office/drawing/2014/main" id="{8D2C0284-CDB8-44E7-AB3E-593BD3616214}"/>
              </a:ext>
            </a:extLst>
          </p:cNvPr>
          <p:cNvGrpSpPr/>
          <p:nvPr/>
        </p:nvGrpSpPr>
        <p:grpSpPr>
          <a:xfrm>
            <a:off x="5106948" y="2637864"/>
            <a:ext cx="3566848" cy="409906"/>
            <a:chOff x="7174424" y="1256132"/>
            <a:chExt cx="4755797" cy="546540"/>
          </a:xfrm>
        </p:grpSpPr>
        <p:sp>
          <p:nvSpPr>
            <p:cNvPr id="46" name="TextBox 12">
              <a:extLst>
                <a:ext uri="{FF2B5EF4-FFF2-40B4-BE49-F238E27FC236}">
                  <a16:creationId xmlns="" xmlns:a16="http://schemas.microsoft.com/office/drawing/2014/main" id="{B8A5C126-6625-45DA-B3E9-5F282B1BECC5}"/>
                </a:ext>
              </a:extLst>
            </p:cNvPr>
            <p:cNvSpPr txBox="1"/>
            <p:nvPr/>
          </p:nvSpPr>
          <p:spPr>
            <a:xfrm>
              <a:off x="7174424" y="1600395"/>
              <a:ext cx="4755797" cy="202277"/>
            </a:xfrm>
            <a:prstGeom prst="rect">
              <a:avLst/>
            </a:prstGeom>
            <a:noFill/>
          </p:spPr>
          <p:txBody>
            <a:bodyPr wrap="square" lIns="0" tIns="0" rIns="0" bIns="0" rtlCol="0">
              <a:spAutoFit/>
            </a:bodyPr>
            <a:lstStyle/>
            <a:p>
              <a:pPr>
                <a:lnSpc>
                  <a:spcPct val="120000"/>
                </a:lnSpc>
                <a:spcBef>
                  <a:spcPct val="0"/>
                </a:spcBef>
              </a:pPr>
              <a:r>
                <a:rPr lang="zh-CN" altLang="en-US" sz="900" dirty="0">
                  <a:solidFill>
                    <a:srgbClr val="329730"/>
                  </a:solidFill>
                  <a:cs typeface="+mn-ea"/>
                  <a:sym typeface="+mn-lt"/>
                </a:rPr>
                <a:t>睡觉的时候，尽量避免将双手放在胸前，压迫心肺，阻碍呼吸。</a:t>
              </a:r>
            </a:p>
          </p:txBody>
        </p:sp>
        <p:sp>
          <p:nvSpPr>
            <p:cNvPr id="47" name="Rectangle 47">
              <a:extLst>
                <a:ext uri="{FF2B5EF4-FFF2-40B4-BE49-F238E27FC236}">
                  <a16:creationId xmlns="" xmlns:a16="http://schemas.microsoft.com/office/drawing/2014/main" id="{FA650D05-2DBE-4CBA-B017-0FFAF848CC0D}"/>
                </a:ext>
              </a:extLst>
            </p:cNvPr>
            <p:cNvSpPr/>
            <p:nvPr/>
          </p:nvSpPr>
          <p:spPr>
            <a:xfrm>
              <a:off x="7174424" y="1256132"/>
              <a:ext cx="769441" cy="307776"/>
            </a:xfrm>
            <a:prstGeom prst="rect">
              <a:avLst/>
            </a:prstGeom>
          </p:spPr>
          <p:txBody>
            <a:bodyPr wrap="none" lIns="0" tIns="0" rIns="0" bIns="0">
              <a:spAutoFit/>
            </a:bodyPr>
            <a:lstStyle/>
            <a:p>
              <a:r>
                <a:rPr lang="zh-CN" altLang="en-US" sz="1500" b="1" dirty="0">
                  <a:solidFill>
                    <a:srgbClr val="329730"/>
                  </a:solidFill>
                  <a:cs typeface="+mn-ea"/>
                  <a:sym typeface="+mn-lt"/>
                </a:rPr>
                <a:t>总结一</a:t>
              </a:r>
              <a:endParaRPr lang="en-US" sz="1500" b="1" dirty="0">
                <a:solidFill>
                  <a:srgbClr val="329730"/>
                </a:solidFill>
                <a:cs typeface="+mn-ea"/>
                <a:sym typeface="+mn-lt"/>
              </a:endParaRPr>
            </a:p>
          </p:txBody>
        </p:sp>
      </p:grpSp>
      <p:sp>
        <p:nvSpPr>
          <p:cNvPr id="48" name="Freeform 31">
            <a:extLst>
              <a:ext uri="{FF2B5EF4-FFF2-40B4-BE49-F238E27FC236}">
                <a16:creationId xmlns="" xmlns:a16="http://schemas.microsoft.com/office/drawing/2014/main" id="{F6AB2C6C-C39B-4037-B196-7523BB06EC90}"/>
              </a:ext>
            </a:extLst>
          </p:cNvPr>
          <p:cNvSpPr/>
          <p:nvPr/>
        </p:nvSpPr>
        <p:spPr>
          <a:xfrm>
            <a:off x="4893376" y="3518156"/>
            <a:ext cx="111918" cy="111918"/>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rgbClr val="32973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323" tIns="138323" rIns="138323" bIns="138323" numCol="1" spcCol="1270" anchor="ctr" anchorCtr="0">
            <a:noAutofit/>
          </a:bodyPr>
          <a:lstStyle/>
          <a:p>
            <a:pPr algn="ctr" defTabSz="733425">
              <a:lnSpc>
                <a:spcPct val="90000"/>
              </a:lnSpc>
              <a:spcBef>
                <a:spcPct val="0"/>
              </a:spcBef>
              <a:spcAft>
                <a:spcPct val="35000"/>
              </a:spcAft>
            </a:pPr>
            <a:endParaRPr lang="en-US" sz="1650">
              <a:solidFill>
                <a:schemeClr val="tx1">
                  <a:lumMod val="50000"/>
                  <a:lumOff val="50000"/>
                </a:schemeClr>
              </a:solidFill>
              <a:cs typeface="+mn-ea"/>
              <a:sym typeface="+mn-lt"/>
            </a:endParaRPr>
          </a:p>
        </p:txBody>
      </p:sp>
      <p:grpSp>
        <p:nvGrpSpPr>
          <p:cNvPr id="49" name="Group 58">
            <a:extLst>
              <a:ext uri="{FF2B5EF4-FFF2-40B4-BE49-F238E27FC236}">
                <a16:creationId xmlns="" xmlns:a16="http://schemas.microsoft.com/office/drawing/2014/main" id="{F7DAEFFF-39CF-4597-BA90-FB62D57344D3}"/>
              </a:ext>
            </a:extLst>
          </p:cNvPr>
          <p:cNvGrpSpPr/>
          <p:nvPr/>
        </p:nvGrpSpPr>
        <p:grpSpPr>
          <a:xfrm>
            <a:off x="5109400" y="3324458"/>
            <a:ext cx="3564397" cy="409906"/>
            <a:chOff x="7174424" y="1256132"/>
            <a:chExt cx="4752529" cy="546540"/>
          </a:xfrm>
        </p:grpSpPr>
        <p:sp>
          <p:nvSpPr>
            <p:cNvPr id="50" name="TextBox 16">
              <a:extLst>
                <a:ext uri="{FF2B5EF4-FFF2-40B4-BE49-F238E27FC236}">
                  <a16:creationId xmlns="" xmlns:a16="http://schemas.microsoft.com/office/drawing/2014/main" id="{ECEC4674-4B0D-4135-8692-ECEC91D673F3}"/>
                </a:ext>
              </a:extLst>
            </p:cNvPr>
            <p:cNvSpPr txBox="1"/>
            <p:nvPr/>
          </p:nvSpPr>
          <p:spPr>
            <a:xfrm>
              <a:off x="7174425" y="1600395"/>
              <a:ext cx="4752528" cy="202277"/>
            </a:xfrm>
            <a:prstGeom prst="rect">
              <a:avLst/>
            </a:prstGeom>
            <a:noFill/>
          </p:spPr>
          <p:txBody>
            <a:bodyPr wrap="square" lIns="0" tIns="0" rIns="0" bIns="0" rtlCol="0">
              <a:spAutoFit/>
            </a:bodyPr>
            <a:lstStyle/>
            <a:p>
              <a:pPr>
                <a:lnSpc>
                  <a:spcPct val="120000"/>
                </a:lnSpc>
                <a:spcBef>
                  <a:spcPct val="0"/>
                </a:spcBef>
              </a:pPr>
              <a:r>
                <a:rPr lang="zh-CN" altLang="en-US" sz="900" dirty="0">
                  <a:solidFill>
                    <a:srgbClr val="329730"/>
                  </a:solidFill>
                  <a:cs typeface="+mn-ea"/>
                  <a:sym typeface="+mn-lt"/>
                </a:rPr>
                <a:t>睡觉的时候，尽量避免将双手放在胸前，压迫心肺，阻碍呼吸。</a:t>
              </a:r>
            </a:p>
          </p:txBody>
        </p:sp>
        <p:sp>
          <p:nvSpPr>
            <p:cNvPr id="51" name="Rectangle 47">
              <a:extLst>
                <a:ext uri="{FF2B5EF4-FFF2-40B4-BE49-F238E27FC236}">
                  <a16:creationId xmlns="" xmlns:a16="http://schemas.microsoft.com/office/drawing/2014/main" id="{B9FB1250-2D53-43E2-9AC4-6FCE0860EAC4}"/>
                </a:ext>
              </a:extLst>
            </p:cNvPr>
            <p:cNvSpPr/>
            <p:nvPr/>
          </p:nvSpPr>
          <p:spPr>
            <a:xfrm>
              <a:off x="7174424" y="1256132"/>
              <a:ext cx="769441" cy="307776"/>
            </a:xfrm>
            <a:prstGeom prst="rect">
              <a:avLst/>
            </a:prstGeom>
          </p:spPr>
          <p:txBody>
            <a:bodyPr wrap="none" lIns="0" tIns="0" rIns="0" bIns="0">
              <a:spAutoFit/>
            </a:bodyPr>
            <a:lstStyle/>
            <a:p>
              <a:r>
                <a:rPr lang="zh-CN" altLang="en-US" sz="1500" b="1" dirty="0">
                  <a:solidFill>
                    <a:srgbClr val="329730"/>
                  </a:solidFill>
                  <a:cs typeface="+mn-ea"/>
                  <a:sym typeface="+mn-lt"/>
                </a:rPr>
                <a:t>总结二</a:t>
              </a:r>
              <a:endParaRPr lang="en-US" altLang="zh-CN" sz="1500" b="1" dirty="0">
                <a:solidFill>
                  <a:srgbClr val="329730"/>
                </a:solidFill>
                <a:cs typeface="+mn-ea"/>
                <a:sym typeface="+mn-lt"/>
              </a:endParaRPr>
            </a:p>
          </p:txBody>
        </p:sp>
      </p:grpSp>
    </p:spTree>
    <p:extLst>
      <p:ext uri="{BB962C8B-B14F-4D97-AF65-F5344CB8AC3E}">
        <p14:creationId xmlns:p14="http://schemas.microsoft.com/office/powerpoint/2010/main" val="336855267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left)">
                                      <p:cBhvr>
                                        <p:cTn id="11" dur="500"/>
                                        <p:tgtEl>
                                          <p:spTgt spid="43"/>
                                        </p:tgtEl>
                                      </p:cBhvr>
                                    </p:animEffect>
                                  </p:childTnLst>
                                </p:cTn>
                              </p:par>
                              <p:par>
                                <p:cTn id="12" presetID="22" presetClass="entr" presetSubtype="8" fill="hold" grpId="0" nodeType="withEffect">
                                  <p:stCondLst>
                                    <p:cond delay="200"/>
                                  </p:stCondLst>
                                  <p:childTnLst>
                                    <p:set>
                                      <p:cBhvr>
                                        <p:cTn id="13" dur="1" fill="hold">
                                          <p:stCondLst>
                                            <p:cond delay="0"/>
                                          </p:stCondLst>
                                        </p:cTn>
                                        <p:tgtEl>
                                          <p:spTgt spid="42"/>
                                        </p:tgtEl>
                                        <p:attrNameLst>
                                          <p:attrName>style.visibility</p:attrName>
                                        </p:attrNameLst>
                                      </p:cBhvr>
                                      <p:to>
                                        <p:strVal val="visible"/>
                                      </p:to>
                                    </p:set>
                                    <p:animEffect transition="in" filter="wipe(left)">
                                      <p:cBhvr>
                                        <p:cTn id="14" dur="500"/>
                                        <p:tgtEl>
                                          <p:spTgt spid="42"/>
                                        </p:tgtEl>
                                      </p:cBhvr>
                                    </p:animEffect>
                                  </p:childTnLst>
                                </p:cTn>
                              </p:par>
                            </p:childTnLst>
                          </p:cTn>
                        </p:par>
                        <p:par>
                          <p:cTn id="15" fill="hold">
                            <p:stCondLst>
                              <p:cond delay="1200"/>
                            </p:stCondLst>
                            <p:childTnLst>
                              <p:par>
                                <p:cTn id="16" presetID="53" presetClass="entr" presetSubtype="0" fill="hold" grpId="0"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par>
                                <p:cTn id="21" presetID="2" presetClass="entr" presetSubtype="2" accel="50000" decel="50000" fill="hold" nodeType="withEffect">
                                  <p:stCondLst>
                                    <p:cond delay="0"/>
                                  </p:stCondLst>
                                  <p:childTnLst>
                                    <p:set>
                                      <p:cBhvr>
                                        <p:cTn id="22" dur="1" fill="hold">
                                          <p:stCondLst>
                                            <p:cond delay="0"/>
                                          </p:stCondLst>
                                        </p:cTn>
                                        <p:tgtEl>
                                          <p:spTgt spid="45"/>
                                        </p:tgtEl>
                                        <p:attrNameLst>
                                          <p:attrName>style.visibility</p:attrName>
                                        </p:attrNameLst>
                                      </p:cBhvr>
                                      <p:to>
                                        <p:strVal val="visible"/>
                                      </p:to>
                                    </p:set>
                                    <p:anim calcmode="lin" valueType="num">
                                      <p:cBhvr additive="base">
                                        <p:cTn id="23" dur="500" fill="hold"/>
                                        <p:tgtEl>
                                          <p:spTgt spid="45"/>
                                        </p:tgtEl>
                                        <p:attrNameLst>
                                          <p:attrName>ppt_x</p:attrName>
                                        </p:attrNameLst>
                                      </p:cBhvr>
                                      <p:tavLst>
                                        <p:tav tm="0">
                                          <p:val>
                                            <p:strVal val="1+#ppt_w/2"/>
                                          </p:val>
                                        </p:tav>
                                        <p:tav tm="100000">
                                          <p:val>
                                            <p:strVal val="#ppt_x"/>
                                          </p:val>
                                        </p:tav>
                                      </p:tavLst>
                                    </p:anim>
                                    <p:anim calcmode="lin" valueType="num">
                                      <p:cBhvr additive="base">
                                        <p:cTn id="24" dur="500" fill="hold"/>
                                        <p:tgtEl>
                                          <p:spTgt spid="45"/>
                                        </p:tgtEl>
                                        <p:attrNameLst>
                                          <p:attrName>ppt_y</p:attrName>
                                        </p:attrNameLst>
                                      </p:cBhvr>
                                      <p:tavLst>
                                        <p:tav tm="0">
                                          <p:val>
                                            <p:strVal val="#ppt_y"/>
                                          </p:val>
                                        </p:tav>
                                        <p:tav tm="100000">
                                          <p:val>
                                            <p:strVal val="#ppt_y"/>
                                          </p:val>
                                        </p:tav>
                                      </p:tavLst>
                                    </p:anim>
                                  </p:childTnLst>
                                </p:cTn>
                              </p:par>
                            </p:childTnLst>
                          </p:cTn>
                        </p:par>
                        <p:par>
                          <p:cTn id="25" fill="hold">
                            <p:stCondLst>
                              <p:cond delay="1700"/>
                            </p:stCondLst>
                            <p:childTnLst>
                              <p:par>
                                <p:cTn id="26" presetID="53"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p:cTn id="28" dur="500" fill="hold"/>
                                        <p:tgtEl>
                                          <p:spTgt spid="48"/>
                                        </p:tgtEl>
                                        <p:attrNameLst>
                                          <p:attrName>ppt_w</p:attrName>
                                        </p:attrNameLst>
                                      </p:cBhvr>
                                      <p:tavLst>
                                        <p:tav tm="0">
                                          <p:val>
                                            <p:fltVal val="0"/>
                                          </p:val>
                                        </p:tav>
                                        <p:tav tm="100000">
                                          <p:val>
                                            <p:strVal val="#ppt_w"/>
                                          </p:val>
                                        </p:tav>
                                      </p:tavLst>
                                    </p:anim>
                                    <p:anim calcmode="lin" valueType="num">
                                      <p:cBhvr>
                                        <p:cTn id="29" dur="500" fill="hold"/>
                                        <p:tgtEl>
                                          <p:spTgt spid="48"/>
                                        </p:tgtEl>
                                        <p:attrNameLst>
                                          <p:attrName>ppt_h</p:attrName>
                                        </p:attrNameLst>
                                      </p:cBhvr>
                                      <p:tavLst>
                                        <p:tav tm="0">
                                          <p:val>
                                            <p:fltVal val="0"/>
                                          </p:val>
                                        </p:tav>
                                        <p:tav tm="100000">
                                          <p:val>
                                            <p:strVal val="#ppt_h"/>
                                          </p:val>
                                        </p:tav>
                                      </p:tavLst>
                                    </p:anim>
                                    <p:animEffect transition="in" filter="fade">
                                      <p:cBhvr>
                                        <p:cTn id="30" dur="500"/>
                                        <p:tgtEl>
                                          <p:spTgt spid="48"/>
                                        </p:tgtEl>
                                      </p:cBhvr>
                                    </p:animEffect>
                                  </p:childTnLst>
                                </p:cTn>
                              </p:par>
                              <p:par>
                                <p:cTn id="31" presetID="2" presetClass="entr" presetSubtype="2" accel="50000" decel="50000" fill="hold" nodeType="with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additive="base">
                                        <p:cTn id="33" dur="500" fill="hold"/>
                                        <p:tgtEl>
                                          <p:spTgt spid="49"/>
                                        </p:tgtEl>
                                        <p:attrNameLst>
                                          <p:attrName>ppt_x</p:attrName>
                                        </p:attrNameLst>
                                      </p:cBhvr>
                                      <p:tavLst>
                                        <p:tav tm="0">
                                          <p:val>
                                            <p:strVal val="1+#ppt_w/2"/>
                                          </p:val>
                                        </p:tav>
                                        <p:tav tm="100000">
                                          <p:val>
                                            <p:strVal val="#ppt_x"/>
                                          </p:val>
                                        </p:tav>
                                      </p:tavLst>
                                    </p:anim>
                                    <p:anim calcmode="lin" valueType="num">
                                      <p:cBhvr additive="base">
                                        <p:cTn id="34" dur="5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animBg="1"/>
      <p:bldP spid="48"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76EA2ABA-BBA9-4F1E-BCD1-CB14C85A8938}"/>
              </a:ext>
            </a:extLst>
          </p:cNvPr>
          <p:cNvSpPr txBox="1"/>
          <p:nvPr/>
        </p:nvSpPr>
        <p:spPr>
          <a:xfrm>
            <a:off x="836344" y="281318"/>
            <a:ext cx="305083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睡眠常识</a:t>
            </a:r>
            <a:r>
              <a:rPr lang="en-US" altLang="zh-CN" sz="2400" b="1" dirty="0">
                <a:solidFill>
                  <a:srgbClr val="329730"/>
                </a:solidFill>
                <a:cs typeface="+mn-ea"/>
                <a:sym typeface="+mn-lt"/>
              </a:rPr>
              <a:t>---</a:t>
            </a:r>
            <a:r>
              <a:rPr lang="zh-CN" altLang="en-US" sz="2400" b="1" dirty="0">
                <a:solidFill>
                  <a:srgbClr val="329730"/>
                </a:solidFill>
                <a:cs typeface="+mn-ea"/>
                <a:sym typeface="+mn-lt"/>
              </a:rPr>
              <a:t>最佳时长</a:t>
            </a:r>
          </a:p>
        </p:txBody>
      </p:sp>
      <p:grpSp>
        <p:nvGrpSpPr>
          <p:cNvPr id="5" name="组合 4">
            <a:extLst>
              <a:ext uri="{FF2B5EF4-FFF2-40B4-BE49-F238E27FC236}">
                <a16:creationId xmlns="" xmlns:a16="http://schemas.microsoft.com/office/drawing/2014/main" id="{0B27C597-AB5A-4CE3-8486-914828BB86F5}"/>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B2ED6B4D-3B41-4F04-B6E6-BC1F6B489F00}"/>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3CD9177D-8D70-4C66-A941-FD52961B1A37}"/>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pic>
        <p:nvPicPr>
          <p:cNvPr id="9" name="图片占位符 35">
            <a:extLst>
              <a:ext uri="{FF2B5EF4-FFF2-40B4-BE49-F238E27FC236}">
                <a16:creationId xmlns="" xmlns:a16="http://schemas.microsoft.com/office/drawing/2014/main" id="{A673AA25-618F-4802-A323-7D84B13C84A2}"/>
              </a:ext>
            </a:extLst>
          </p:cNvPr>
          <p:cNvPicPr>
            <a:picLocks noGrp="1" noChangeAspect="1"/>
          </p:cNvPicPr>
          <p:nvPr/>
        </p:nvPicPr>
        <p:blipFill>
          <a:blip r:embed="rId4"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4729163" y="1509814"/>
            <a:ext cx="1720874" cy="1101683"/>
          </a:xfrm>
          <a:custGeom>
            <a:avLst/>
            <a:gdLst>
              <a:gd name="connsiteX0" fmla="*/ 0 w 2294499"/>
              <a:gd name="connsiteY0" fmla="*/ 0 h 1622543"/>
              <a:gd name="connsiteX1" fmla="*/ 2294499 w 2294499"/>
              <a:gd name="connsiteY1" fmla="*/ 0 h 1622543"/>
              <a:gd name="connsiteX2" fmla="*/ 2294499 w 2294499"/>
              <a:gd name="connsiteY2" fmla="*/ 1622543 h 1622543"/>
              <a:gd name="connsiteX3" fmla="*/ 0 w 2294499"/>
              <a:gd name="connsiteY3" fmla="*/ 1622543 h 1622543"/>
            </a:gdLst>
            <a:ahLst/>
            <a:cxnLst>
              <a:cxn ang="0">
                <a:pos x="connsiteX0" y="connsiteY0"/>
              </a:cxn>
              <a:cxn ang="0">
                <a:pos x="connsiteX1" y="connsiteY1"/>
              </a:cxn>
              <a:cxn ang="0">
                <a:pos x="connsiteX2" y="connsiteY2"/>
              </a:cxn>
              <a:cxn ang="0">
                <a:pos x="connsiteX3" y="connsiteY3"/>
              </a:cxn>
            </a:cxnLst>
            <a:rect l="l" t="t" r="r" b="b"/>
            <a:pathLst>
              <a:path w="2294499" h="1622543">
                <a:moveTo>
                  <a:pt x="0" y="0"/>
                </a:moveTo>
                <a:lnTo>
                  <a:pt x="2294499" y="0"/>
                </a:lnTo>
                <a:lnTo>
                  <a:pt x="2294499" y="1622543"/>
                </a:lnTo>
                <a:lnTo>
                  <a:pt x="0" y="1622543"/>
                </a:lnTo>
                <a:close/>
              </a:path>
            </a:pathLst>
          </a:custGeom>
          <a:ln w="57150">
            <a:solidFill>
              <a:srgbClr val="329730"/>
            </a:solidFill>
          </a:ln>
        </p:spPr>
      </p:pic>
      <p:pic>
        <p:nvPicPr>
          <p:cNvPr id="10" name="图片占位符 37">
            <a:extLst>
              <a:ext uri="{FF2B5EF4-FFF2-40B4-BE49-F238E27FC236}">
                <a16:creationId xmlns="" xmlns:a16="http://schemas.microsoft.com/office/drawing/2014/main" id="{2A5459E8-B649-4372-83DE-142202F1A402}"/>
              </a:ext>
            </a:extLst>
          </p:cNvPr>
          <p:cNvPicPr>
            <a:picLocks noGrp="1" noChangeAspect="1"/>
          </p:cNvPicPr>
          <p:nvPr/>
        </p:nvPicPr>
        <p:blipFill>
          <a:blip r:embed="rId5"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6601595" y="1487029"/>
            <a:ext cx="1720874" cy="1147250"/>
          </a:xfrm>
          <a:custGeom>
            <a:avLst/>
            <a:gdLst>
              <a:gd name="connsiteX0" fmla="*/ 0 w 2294499"/>
              <a:gd name="connsiteY0" fmla="*/ 0 h 1622543"/>
              <a:gd name="connsiteX1" fmla="*/ 2294499 w 2294499"/>
              <a:gd name="connsiteY1" fmla="*/ 0 h 1622543"/>
              <a:gd name="connsiteX2" fmla="*/ 2294499 w 2294499"/>
              <a:gd name="connsiteY2" fmla="*/ 1622543 h 1622543"/>
              <a:gd name="connsiteX3" fmla="*/ 0 w 2294499"/>
              <a:gd name="connsiteY3" fmla="*/ 1622543 h 1622543"/>
            </a:gdLst>
            <a:ahLst/>
            <a:cxnLst>
              <a:cxn ang="0">
                <a:pos x="connsiteX0" y="connsiteY0"/>
              </a:cxn>
              <a:cxn ang="0">
                <a:pos x="connsiteX1" y="connsiteY1"/>
              </a:cxn>
              <a:cxn ang="0">
                <a:pos x="connsiteX2" y="connsiteY2"/>
              </a:cxn>
              <a:cxn ang="0">
                <a:pos x="connsiteX3" y="connsiteY3"/>
              </a:cxn>
            </a:cxnLst>
            <a:rect l="l" t="t" r="r" b="b"/>
            <a:pathLst>
              <a:path w="2294499" h="1622543">
                <a:moveTo>
                  <a:pt x="0" y="0"/>
                </a:moveTo>
                <a:lnTo>
                  <a:pt x="2294499" y="0"/>
                </a:lnTo>
                <a:lnTo>
                  <a:pt x="2294499" y="1622543"/>
                </a:lnTo>
                <a:lnTo>
                  <a:pt x="0" y="1622543"/>
                </a:lnTo>
                <a:close/>
              </a:path>
            </a:pathLst>
          </a:custGeom>
          <a:ln w="57150">
            <a:solidFill>
              <a:srgbClr val="329730"/>
            </a:solidFill>
          </a:ln>
        </p:spPr>
      </p:pic>
      <p:pic>
        <p:nvPicPr>
          <p:cNvPr id="11" name="图片占位符 36">
            <a:extLst>
              <a:ext uri="{FF2B5EF4-FFF2-40B4-BE49-F238E27FC236}">
                <a16:creationId xmlns="" xmlns:a16="http://schemas.microsoft.com/office/drawing/2014/main" id="{96A234AC-0C71-423D-9DE7-5C6EF1C828CA}"/>
              </a:ext>
            </a:extLst>
          </p:cNvPr>
          <p:cNvPicPr>
            <a:picLocks noGrp="1" noChangeAspect="1"/>
          </p:cNvPicPr>
          <p:nvPr/>
        </p:nvPicPr>
        <p:blipFill>
          <a:blip r:embed="rId6"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6601595" y="2882715"/>
            <a:ext cx="1720874" cy="1147250"/>
          </a:xfrm>
          <a:custGeom>
            <a:avLst/>
            <a:gdLst>
              <a:gd name="connsiteX0" fmla="*/ 0 w 2294499"/>
              <a:gd name="connsiteY0" fmla="*/ 0 h 1622543"/>
              <a:gd name="connsiteX1" fmla="*/ 2294499 w 2294499"/>
              <a:gd name="connsiteY1" fmla="*/ 0 h 1622543"/>
              <a:gd name="connsiteX2" fmla="*/ 2294499 w 2294499"/>
              <a:gd name="connsiteY2" fmla="*/ 1622543 h 1622543"/>
              <a:gd name="connsiteX3" fmla="*/ 0 w 2294499"/>
              <a:gd name="connsiteY3" fmla="*/ 1622543 h 1622543"/>
            </a:gdLst>
            <a:ahLst/>
            <a:cxnLst>
              <a:cxn ang="0">
                <a:pos x="connsiteX0" y="connsiteY0"/>
              </a:cxn>
              <a:cxn ang="0">
                <a:pos x="connsiteX1" y="connsiteY1"/>
              </a:cxn>
              <a:cxn ang="0">
                <a:pos x="connsiteX2" y="connsiteY2"/>
              </a:cxn>
              <a:cxn ang="0">
                <a:pos x="connsiteX3" y="connsiteY3"/>
              </a:cxn>
            </a:cxnLst>
            <a:rect l="l" t="t" r="r" b="b"/>
            <a:pathLst>
              <a:path w="2294499" h="1622543">
                <a:moveTo>
                  <a:pt x="0" y="0"/>
                </a:moveTo>
                <a:lnTo>
                  <a:pt x="2294499" y="0"/>
                </a:lnTo>
                <a:lnTo>
                  <a:pt x="2294499" y="1622543"/>
                </a:lnTo>
                <a:lnTo>
                  <a:pt x="0" y="1622543"/>
                </a:lnTo>
                <a:close/>
              </a:path>
            </a:pathLst>
          </a:custGeom>
          <a:ln w="57150">
            <a:solidFill>
              <a:srgbClr val="329730"/>
            </a:solidFill>
          </a:ln>
        </p:spPr>
      </p:pic>
      <p:pic>
        <p:nvPicPr>
          <p:cNvPr id="12" name="图片占位符 38">
            <a:extLst>
              <a:ext uri="{FF2B5EF4-FFF2-40B4-BE49-F238E27FC236}">
                <a16:creationId xmlns="" xmlns:a16="http://schemas.microsoft.com/office/drawing/2014/main" id="{95909A3D-8EAF-4DE4-8F8C-E4863F58D738}"/>
              </a:ext>
            </a:extLst>
          </p:cNvPr>
          <p:cNvPicPr>
            <a:picLocks noGrp="1" noChangeAspect="1"/>
          </p:cNvPicPr>
          <p:nvPr/>
        </p:nvPicPr>
        <p:blipFill>
          <a:blip r:embed="rId7"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4729163" y="2882715"/>
            <a:ext cx="1720874" cy="1147250"/>
          </a:xfrm>
          <a:custGeom>
            <a:avLst/>
            <a:gdLst>
              <a:gd name="connsiteX0" fmla="*/ 0 w 2294499"/>
              <a:gd name="connsiteY0" fmla="*/ 0 h 1622543"/>
              <a:gd name="connsiteX1" fmla="*/ 2294499 w 2294499"/>
              <a:gd name="connsiteY1" fmla="*/ 0 h 1622543"/>
              <a:gd name="connsiteX2" fmla="*/ 2294499 w 2294499"/>
              <a:gd name="connsiteY2" fmla="*/ 1622543 h 1622543"/>
              <a:gd name="connsiteX3" fmla="*/ 0 w 2294499"/>
              <a:gd name="connsiteY3" fmla="*/ 1622543 h 1622543"/>
            </a:gdLst>
            <a:ahLst/>
            <a:cxnLst>
              <a:cxn ang="0">
                <a:pos x="connsiteX0" y="connsiteY0"/>
              </a:cxn>
              <a:cxn ang="0">
                <a:pos x="connsiteX1" y="connsiteY1"/>
              </a:cxn>
              <a:cxn ang="0">
                <a:pos x="connsiteX2" y="connsiteY2"/>
              </a:cxn>
              <a:cxn ang="0">
                <a:pos x="connsiteX3" y="connsiteY3"/>
              </a:cxn>
            </a:cxnLst>
            <a:rect l="l" t="t" r="r" b="b"/>
            <a:pathLst>
              <a:path w="2294499" h="1622543">
                <a:moveTo>
                  <a:pt x="0" y="0"/>
                </a:moveTo>
                <a:lnTo>
                  <a:pt x="2294499" y="0"/>
                </a:lnTo>
                <a:lnTo>
                  <a:pt x="2294499" y="1622543"/>
                </a:lnTo>
                <a:lnTo>
                  <a:pt x="0" y="1622543"/>
                </a:lnTo>
                <a:close/>
              </a:path>
            </a:pathLst>
          </a:custGeom>
          <a:ln w="57150">
            <a:solidFill>
              <a:srgbClr val="329730"/>
            </a:solidFill>
          </a:ln>
        </p:spPr>
      </p:pic>
      <p:grpSp>
        <p:nvGrpSpPr>
          <p:cNvPr id="13" name="组合 12">
            <a:extLst>
              <a:ext uri="{FF2B5EF4-FFF2-40B4-BE49-F238E27FC236}">
                <a16:creationId xmlns="" xmlns:a16="http://schemas.microsoft.com/office/drawing/2014/main" id="{4DDB1B3C-5E0D-4F42-8D96-EE95DD55ABDC}"/>
              </a:ext>
            </a:extLst>
          </p:cNvPr>
          <p:cNvGrpSpPr/>
          <p:nvPr/>
        </p:nvGrpSpPr>
        <p:grpSpPr>
          <a:xfrm>
            <a:off x="1101473" y="1490486"/>
            <a:ext cx="3436603" cy="707798"/>
            <a:chOff x="1283903" y="1996833"/>
            <a:chExt cx="4582137" cy="943729"/>
          </a:xfrm>
        </p:grpSpPr>
        <p:grpSp>
          <p:nvGrpSpPr>
            <p:cNvPr id="14" name="组合 13">
              <a:extLst>
                <a:ext uri="{FF2B5EF4-FFF2-40B4-BE49-F238E27FC236}">
                  <a16:creationId xmlns="" xmlns:a16="http://schemas.microsoft.com/office/drawing/2014/main" id="{D20F004A-32F2-4539-B02B-F49CB0F2820C}"/>
                </a:ext>
              </a:extLst>
            </p:cNvPr>
            <p:cNvGrpSpPr/>
            <p:nvPr/>
          </p:nvGrpSpPr>
          <p:grpSpPr>
            <a:xfrm>
              <a:off x="2123229" y="1996833"/>
              <a:ext cx="3742811" cy="943729"/>
              <a:chOff x="7483989" y="3433234"/>
              <a:chExt cx="3742811" cy="943729"/>
            </a:xfrm>
          </p:grpSpPr>
          <p:sp>
            <p:nvSpPr>
              <p:cNvPr id="18" name="矩形 17">
                <a:extLst>
                  <a:ext uri="{FF2B5EF4-FFF2-40B4-BE49-F238E27FC236}">
                    <a16:creationId xmlns="" xmlns:a16="http://schemas.microsoft.com/office/drawing/2014/main" id="{89A46987-50F2-44AB-A2F8-4CD3E9BE4A7C}"/>
                  </a:ext>
                </a:extLst>
              </p:cNvPr>
              <p:cNvSpPr/>
              <p:nvPr/>
            </p:nvSpPr>
            <p:spPr>
              <a:xfrm>
                <a:off x="7483989" y="3732515"/>
                <a:ext cx="3742811" cy="644448"/>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lnSpc>
                    <a:spcPct val="150000"/>
                  </a:lnSpc>
                </a:pPr>
                <a:r>
                  <a:rPr lang="zh-CN" altLang="en-US" sz="900" dirty="0">
                    <a:solidFill>
                      <a:srgbClr val="329730"/>
                    </a:solidFill>
                    <a:cs typeface="+mn-ea"/>
                    <a:sym typeface="+mn-lt"/>
                  </a:rPr>
                  <a:t>（</a:t>
                </a:r>
                <a:r>
                  <a:rPr lang="en-US" altLang="zh-CN" sz="900" dirty="0">
                    <a:solidFill>
                      <a:srgbClr val="329730"/>
                    </a:solidFill>
                    <a:cs typeface="+mn-ea"/>
                    <a:sym typeface="+mn-lt"/>
                  </a:rPr>
                  <a:t>24</a:t>
                </a:r>
                <a:r>
                  <a:rPr lang="zh-CN" altLang="en-US" sz="900" dirty="0">
                    <a:solidFill>
                      <a:srgbClr val="329730"/>
                    </a:solidFill>
                    <a:cs typeface="+mn-ea"/>
                    <a:sym typeface="+mn-lt"/>
                  </a:rPr>
                  <a:t>小时之内）睡</a:t>
                </a:r>
                <a:r>
                  <a:rPr lang="en-US" altLang="zh-CN" sz="900" dirty="0">
                    <a:solidFill>
                      <a:srgbClr val="329730"/>
                    </a:solidFill>
                    <a:cs typeface="+mn-ea"/>
                    <a:sym typeface="+mn-lt"/>
                  </a:rPr>
                  <a:t>6~8</a:t>
                </a:r>
                <a:r>
                  <a:rPr lang="zh-CN" altLang="en-US" sz="900" dirty="0">
                    <a:solidFill>
                      <a:srgbClr val="329730"/>
                    </a:solidFill>
                    <a:cs typeface="+mn-ea"/>
                    <a:sym typeface="+mn-lt"/>
                  </a:rPr>
                  <a:t>个小时</a:t>
                </a:r>
                <a:endParaRPr lang="en-US" altLang="zh-CN" sz="900" dirty="0">
                  <a:solidFill>
                    <a:srgbClr val="329730"/>
                  </a:solidFill>
                  <a:cs typeface="+mn-ea"/>
                  <a:sym typeface="+mn-lt"/>
                </a:endParaRPr>
              </a:p>
              <a:p>
                <a:pPr defTabSz="457200">
                  <a:lnSpc>
                    <a:spcPct val="150000"/>
                  </a:lnSpc>
                </a:pPr>
                <a:r>
                  <a:rPr lang="zh-CN" altLang="en-US" sz="900" dirty="0">
                    <a:solidFill>
                      <a:srgbClr val="329730"/>
                    </a:solidFill>
                    <a:cs typeface="+mn-ea"/>
                    <a:sym typeface="+mn-lt"/>
                  </a:rPr>
                  <a:t>（</a:t>
                </a:r>
                <a:r>
                  <a:rPr lang="en-US" altLang="zh-CN" sz="900" dirty="0">
                    <a:solidFill>
                      <a:srgbClr val="329730"/>
                    </a:solidFill>
                    <a:cs typeface="+mn-ea"/>
                    <a:sym typeface="+mn-lt"/>
                  </a:rPr>
                  <a:t>24</a:t>
                </a:r>
                <a:r>
                  <a:rPr lang="zh-CN" altLang="en-US" sz="900" dirty="0">
                    <a:solidFill>
                      <a:srgbClr val="329730"/>
                    </a:solidFill>
                    <a:cs typeface="+mn-ea"/>
                    <a:sym typeface="+mn-lt"/>
                  </a:rPr>
                  <a:t>小时之内）睡</a:t>
                </a:r>
                <a:r>
                  <a:rPr lang="en-US" altLang="zh-CN" sz="900" dirty="0">
                    <a:solidFill>
                      <a:srgbClr val="329730"/>
                    </a:solidFill>
                    <a:cs typeface="+mn-ea"/>
                    <a:sym typeface="+mn-lt"/>
                  </a:rPr>
                  <a:t>6~8</a:t>
                </a:r>
                <a:r>
                  <a:rPr lang="zh-CN" altLang="en-US" sz="900" dirty="0">
                    <a:solidFill>
                      <a:srgbClr val="329730"/>
                    </a:solidFill>
                    <a:cs typeface="+mn-ea"/>
                    <a:sym typeface="+mn-lt"/>
                  </a:rPr>
                  <a:t>个小时</a:t>
                </a:r>
              </a:p>
            </p:txBody>
          </p:sp>
          <p:sp>
            <p:nvSpPr>
              <p:cNvPr id="19" name="矩形 18">
                <a:extLst>
                  <a:ext uri="{FF2B5EF4-FFF2-40B4-BE49-F238E27FC236}">
                    <a16:creationId xmlns="" xmlns:a16="http://schemas.microsoft.com/office/drawing/2014/main" id="{DF759D43-FA11-49BD-9E25-3C1BA8306543}"/>
                  </a:ext>
                </a:extLst>
              </p:cNvPr>
              <p:cNvSpPr/>
              <p:nvPr/>
            </p:nvSpPr>
            <p:spPr>
              <a:xfrm>
                <a:off x="7483989" y="3433234"/>
                <a:ext cx="2050552" cy="393526"/>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b="1" dirty="0">
                    <a:solidFill>
                      <a:srgbClr val="329730"/>
                    </a:solidFill>
                    <a:cs typeface="+mn-ea"/>
                    <a:sym typeface="+mn-lt"/>
                  </a:rPr>
                  <a:t>成年人每天</a:t>
                </a:r>
              </a:p>
            </p:txBody>
          </p:sp>
        </p:grpSp>
        <p:grpSp>
          <p:nvGrpSpPr>
            <p:cNvPr id="15" name="组合 15">
              <a:extLst>
                <a:ext uri="{FF2B5EF4-FFF2-40B4-BE49-F238E27FC236}">
                  <a16:creationId xmlns="" xmlns:a16="http://schemas.microsoft.com/office/drawing/2014/main" id="{EA49ABC7-1DE9-4E21-8DA6-7F22F94CA4F5}"/>
                </a:ext>
              </a:extLst>
            </p:cNvPr>
            <p:cNvGrpSpPr/>
            <p:nvPr/>
          </p:nvGrpSpPr>
          <p:grpSpPr>
            <a:xfrm>
              <a:off x="1283903" y="2122141"/>
              <a:ext cx="751552" cy="584200"/>
              <a:chOff x="915919" y="1853169"/>
              <a:chExt cx="1012961" cy="787400"/>
            </a:xfrm>
          </p:grpSpPr>
          <p:sp>
            <p:nvSpPr>
              <p:cNvPr id="16" name="平行四边形 15">
                <a:extLst>
                  <a:ext uri="{FF2B5EF4-FFF2-40B4-BE49-F238E27FC236}">
                    <a16:creationId xmlns="" xmlns:a16="http://schemas.microsoft.com/office/drawing/2014/main" id="{5D642AD7-6D0A-4F3C-AD4B-6CDF192E0B6C}"/>
                  </a:ext>
                </a:extLst>
              </p:cNvPr>
              <p:cNvSpPr/>
              <p:nvPr/>
            </p:nvSpPr>
            <p:spPr>
              <a:xfrm>
                <a:off x="915919" y="1853169"/>
                <a:ext cx="1012961" cy="787400"/>
              </a:xfrm>
              <a:prstGeom prst="parallelogram">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solidFill>
                    <a:srgbClr val="329730"/>
                  </a:solidFill>
                  <a:cs typeface="+mn-ea"/>
                  <a:sym typeface="+mn-lt"/>
                </a:endParaRPr>
              </a:p>
            </p:txBody>
          </p:sp>
          <p:sp>
            <p:nvSpPr>
              <p:cNvPr id="17" name="椭圆 9">
                <a:extLst>
                  <a:ext uri="{FF2B5EF4-FFF2-40B4-BE49-F238E27FC236}">
                    <a16:creationId xmlns="" xmlns:a16="http://schemas.microsoft.com/office/drawing/2014/main" id="{6D7233FD-B734-4EF9-86FF-4DF7A0C37770}"/>
                  </a:ext>
                </a:extLst>
              </p:cNvPr>
              <p:cNvSpPr/>
              <p:nvPr/>
            </p:nvSpPr>
            <p:spPr>
              <a:xfrm>
                <a:off x="1237694" y="2063723"/>
                <a:ext cx="369412" cy="366291"/>
              </a:xfrm>
              <a:custGeom>
                <a:avLst/>
                <a:gdLst>
                  <a:gd name="connsiteX0" fmla="*/ 192254 w 338138"/>
                  <a:gd name="connsiteY0" fmla="*/ 135421 h 335282"/>
                  <a:gd name="connsiteX1" fmla="*/ 152810 w 338138"/>
                  <a:gd name="connsiteY1" fmla="*/ 151158 h 335282"/>
                  <a:gd name="connsiteX2" fmla="*/ 152810 w 338138"/>
                  <a:gd name="connsiteY2" fmla="*/ 229842 h 335282"/>
                  <a:gd name="connsiteX3" fmla="*/ 232697 w 338138"/>
                  <a:gd name="connsiteY3" fmla="*/ 229842 h 335282"/>
                  <a:gd name="connsiteX4" fmla="*/ 232697 w 338138"/>
                  <a:gd name="connsiteY4" fmla="*/ 151158 h 335282"/>
                  <a:gd name="connsiteX5" fmla="*/ 192254 w 338138"/>
                  <a:gd name="connsiteY5" fmla="*/ 135421 h 335282"/>
                  <a:gd name="connsiteX6" fmla="*/ 238125 w 338138"/>
                  <a:gd name="connsiteY6" fmla="*/ 69850 h 335282"/>
                  <a:gd name="connsiteX7" fmla="*/ 225425 w 338138"/>
                  <a:gd name="connsiteY7" fmla="*/ 80963 h 335282"/>
                  <a:gd name="connsiteX8" fmla="*/ 238125 w 338138"/>
                  <a:gd name="connsiteY8" fmla="*/ 92076 h 335282"/>
                  <a:gd name="connsiteX9" fmla="*/ 250825 w 338138"/>
                  <a:gd name="connsiteY9" fmla="*/ 80963 h 335282"/>
                  <a:gd name="connsiteX10" fmla="*/ 238125 w 338138"/>
                  <a:gd name="connsiteY10" fmla="*/ 69850 h 335282"/>
                  <a:gd name="connsiteX11" fmla="*/ 214313 w 338138"/>
                  <a:gd name="connsiteY11" fmla="*/ 57150 h 335282"/>
                  <a:gd name="connsiteX12" fmla="*/ 263526 w 338138"/>
                  <a:gd name="connsiteY12" fmla="*/ 57150 h 335282"/>
                  <a:gd name="connsiteX13" fmla="*/ 263526 w 338138"/>
                  <a:gd name="connsiteY13" fmla="*/ 106363 h 335282"/>
                  <a:gd name="connsiteX14" fmla="*/ 214313 w 338138"/>
                  <a:gd name="connsiteY14" fmla="*/ 106363 h 335282"/>
                  <a:gd name="connsiteX15" fmla="*/ 49213 w 338138"/>
                  <a:gd name="connsiteY15" fmla="*/ 57150 h 335282"/>
                  <a:gd name="connsiteX16" fmla="*/ 195263 w 338138"/>
                  <a:gd name="connsiteY16" fmla="*/ 57150 h 335282"/>
                  <a:gd name="connsiteX17" fmla="*/ 195263 w 338138"/>
                  <a:gd name="connsiteY17" fmla="*/ 106363 h 335282"/>
                  <a:gd name="connsiteX18" fmla="*/ 49213 w 338138"/>
                  <a:gd name="connsiteY18" fmla="*/ 106363 h 335282"/>
                  <a:gd name="connsiteX19" fmla="*/ 22225 w 338138"/>
                  <a:gd name="connsiteY19" fmla="*/ 28575 h 335282"/>
                  <a:gd name="connsiteX20" fmla="*/ 22225 w 338138"/>
                  <a:gd name="connsiteY20" fmla="*/ 269875 h 335282"/>
                  <a:gd name="connsiteX21" fmla="*/ 241853 w 338138"/>
                  <a:gd name="connsiteY21" fmla="*/ 269875 h 335282"/>
                  <a:gd name="connsiteX22" fmla="*/ 247114 w 338138"/>
                  <a:gd name="connsiteY22" fmla="*/ 259384 h 335282"/>
                  <a:gd name="connsiteX23" fmla="*/ 233962 w 338138"/>
                  <a:gd name="connsiteY23" fmla="*/ 248892 h 335282"/>
                  <a:gd name="connsiteX24" fmla="*/ 155054 w 338138"/>
                  <a:gd name="connsiteY24" fmla="*/ 251515 h 335282"/>
                  <a:gd name="connsiteX25" fmla="*/ 49843 w 338138"/>
                  <a:gd name="connsiteY25" fmla="*/ 251515 h 335282"/>
                  <a:gd name="connsiteX26" fmla="*/ 49843 w 338138"/>
                  <a:gd name="connsiteY26" fmla="*/ 231844 h 335282"/>
                  <a:gd name="connsiteX27" fmla="*/ 135327 w 338138"/>
                  <a:gd name="connsiteY27" fmla="*/ 231844 h 335282"/>
                  <a:gd name="connsiteX28" fmla="*/ 122175 w 338138"/>
                  <a:gd name="connsiteY28" fmla="*/ 201682 h 335282"/>
                  <a:gd name="connsiteX29" fmla="*/ 49843 w 338138"/>
                  <a:gd name="connsiteY29" fmla="*/ 201682 h 335282"/>
                  <a:gd name="connsiteX30" fmla="*/ 49843 w 338138"/>
                  <a:gd name="connsiteY30" fmla="*/ 183322 h 335282"/>
                  <a:gd name="connsiteX31" fmla="*/ 120860 w 338138"/>
                  <a:gd name="connsiteY31" fmla="*/ 183322 h 335282"/>
                  <a:gd name="connsiteX32" fmla="*/ 131381 w 338138"/>
                  <a:gd name="connsiteY32" fmla="*/ 153159 h 335282"/>
                  <a:gd name="connsiteX33" fmla="*/ 49843 w 338138"/>
                  <a:gd name="connsiteY33" fmla="*/ 153159 h 335282"/>
                  <a:gd name="connsiteX34" fmla="*/ 49843 w 338138"/>
                  <a:gd name="connsiteY34" fmla="*/ 134800 h 335282"/>
                  <a:gd name="connsiteX35" fmla="*/ 147163 w 338138"/>
                  <a:gd name="connsiteY35" fmla="*/ 134800 h 335282"/>
                  <a:gd name="connsiteX36" fmla="*/ 243168 w 338138"/>
                  <a:gd name="connsiteY36" fmla="*/ 138734 h 335282"/>
                  <a:gd name="connsiteX37" fmla="*/ 251059 w 338138"/>
                  <a:gd name="connsiteY37" fmla="*/ 231844 h 335282"/>
                  <a:gd name="connsiteX38" fmla="*/ 264210 w 338138"/>
                  <a:gd name="connsiteY38" fmla="*/ 243647 h 335282"/>
                  <a:gd name="connsiteX39" fmla="*/ 272101 w 338138"/>
                  <a:gd name="connsiteY39" fmla="*/ 238401 h 335282"/>
                  <a:gd name="connsiteX40" fmla="*/ 290513 w 338138"/>
                  <a:gd name="connsiteY40" fmla="*/ 256761 h 335282"/>
                  <a:gd name="connsiteX41" fmla="*/ 290513 w 338138"/>
                  <a:gd name="connsiteY41" fmla="*/ 28575 h 335282"/>
                  <a:gd name="connsiteX42" fmla="*/ 22225 w 338138"/>
                  <a:gd name="connsiteY42" fmla="*/ 28575 h 335282"/>
                  <a:gd name="connsiteX43" fmla="*/ 0 w 338138"/>
                  <a:gd name="connsiteY43" fmla="*/ 0 h 335282"/>
                  <a:gd name="connsiteX44" fmla="*/ 311721 w 338138"/>
                  <a:gd name="connsiteY44" fmla="*/ 0 h 335282"/>
                  <a:gd name="connsiteX45" fmla="*/ 311721 w 338138"/>
                  <a:gd name="connsiteY45" fmla="*/ 278479 h 335282"/>
                  <a:gd name="connsiteX46" fmla="*/ 338138 w 338138"/>
                  <a:gd name="connsiteY46" fmla="*/ 304875 h 335282"/>
                  <a:gd name="connsiteX47" fmla="*/ 330213 w 338138"/>
                  <a:gd name="connsiteY47" fmla="*/ 325992 h 335282"/>
                  <a:gd name="connsiteX48" fmla="*/ 307759 w 338138"/>
                  <a:gd name="connsiteY48" fmla="*/ 335230 h 335282"/>
                  <a:gd name="connsiteX49" fmla="*/ 262850 w 338138"/>
                  <a:gd name="connsiteY49" fmla="*/ 291677 h 335282"/>
                  <a:gd name="connsiteX50" fmla="*/ 0 w 338138"/>
                  <a:gd name="connsiteY50" fmla="*/ 291677 h 335282"/>
                  <a:gd name="connsiteX51" fmla="*/ 0 w 338138"/>
                  <a:gd name="connsiteY51" fmla="*/ 0 h 33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335282">
                    <a:moveTo>
                      <a:pt x="192254" y="135421"/>
                    </a:moveTo>
                    <a:cubicBezTo>
                      <a:pt x="177774" y="135421"/>
                      <a:pt x="163461" y="140666"/>
                      <a:pt x="152810" y="151158"/>
                    </a:cubicBezTo>
                    <a:cubicBezTo>
                      <a:pt x="130175" y="173452"/>
                      <a:pt x="130175" y="207548"/>
                      <a:pt x="152810" y="229842"/>
                    </a:cubicBezTo>
                    <a:cubicBezTo>
                      <a:pt x="174113" y="250825"/>
                      <a:pt x="210062" y="250825"/>
                      <a:pt x="232697" y="229842"/>
                    </a:cubicBezTo>
                    <a:cubicBezTo>
                      <a:pt x="254000" y="207548"/>
                      <a:pt x="254000" y="173452"/>
                      <a:pt x="232697" y="151158"/>
                    </a:cubicBezTo>
                    <a:cubicBezTo>
                      <a:pt x="221379" y="140666"/>
                      <a:pt x="206733" y="135421"/>
                      <a:pt x="192254" y="135421"/>
                    </a:cubicBezTo>
                    <a:close/>
                    <a:moveTo>
                      <a:pt x="238125" y="69850"/>
                    </a:moveTo>
                    <a:cubicBezTo>
                      <a:pt x="231111" y="69850"/>
                      <a:pt x="225425" y="74825"/>
                      <a:pt x="225425" y="80963"/>
                    </a:cubicBezTo>
                    <a:cubicBezTo>
                      <a:pt x="225425" y="87101"/>
                      <a:pt x="231111" y="92076"/>
                      <a:pt x="238125" y="92076"/>
                    </a:cubicBezTo>
                    <a:cubicBezTo>
                      <a:pt x="245139" y="92076"/>
                      <a:pt x="250825" y="87101"/>
                      <a:pt x="250825" y="80963"/>
                    </a:cubicBezTo>
                    <a:cubicBezTo>
                      <a:pt x="250825" y="74825"/>
                      <a:pt x="245139" y="69850"/>
                      <a:pt x="238125" y="69850"/>
                    </a:cubicBezTo>
                    <a:close/>
                    <a:moveTo>
                      <a:pt x="214313" y="57150"/>
                    </a:moveTo>
                    <a:lnTo>
                      <a:pt x="263526" y="57150"/>
                    </a:lnTo>
                    <a:lnTo>
                      <a:pt x="263526" y="106363"/>
                    </a:lnTo>
                    <a:lnTo>
                      <a:pt x="214313" y="106363"/>
                    </a:lnTo>
                    <a:close/>
                    <a:moveTo>
                      <a:pt x="49213" y="57150"/>
                    </a:moveTo>
                    <a:lnTo>
                      <a:pt x="195263" y="57150"/>
                    </a:lnTo>
                    <a:lnTo>
                      <a:pt x="195263" y="106363"/>
                    </a:lnTo>
                    <a:lnTo>
                      <a:pt x="49213" y="106363"/>
                    </a:lnTo>
                    <a:close/>
                    <a:moveTo>
                      <a:pt x="22225" y="28575"/>
                    </a:moveTo>
                    <a:cubicBezTo>
                      <a:pt x="22225" y="28575"/>
                      <a:pt x="22225" y="28575"/>
                      <a:pt x="22225" y="269875"/>
                    </a:cubicBezTo>
                    <a:lnTo>
                      <a:pt x="241853" y="269875"/>
                    </a:lnTo>
                    <a:cubicBezTo>
                      <a:pt x="241853" y="269875"/>
                      <a:pt x="241853" y="269875"/>
                      <a:pt x="247114" y="259384"/>
                    </a:cubicBezTo>
                    <a:cubicBezTo>
                      <a:pt x="247114" y="259384"/>
                      <a:pt x="247114" y="259384"/>
                      <a:pt x="233962" y="248892"/>
                    </a:cubicBezTo>
                    <a:cubicBezTo>
                      <a:pt x="210289" y="264629"/>
                      <a:pt x="178726" y="265941"/>
                      <a:pt x="155054" y="251515"/>
                    </a:cubicBezTo>
                    <a:cubicBezTo>
                      <a:pt x="155054" y="251515"/>
                      <a:pt x="155054" y="251515"/>
                      <a:pt x="49843" y="251515"/>
                    </a:cubicBezTo>
                    <a:cubicBezTo>
                      <a:pt x="49843" y="251515"/>
                      <a:pt x="49843" y="251515"/>
                      <a:pt x="49843" y="231844"/>
                    </a:cubicBezTo>
                    <a:cubicBezTo>
                      <a:pt x="49843" y="231844"/>
                      <a:pt x="49843" y="231844"/>
                      <a:pt x="135327" y="231844"/>
                    </a:cubicBezTo>
                    <a:cubicBezTo>
                      <a:pt x="128751" y="222664"/>
                      <a:pt x="123490" y="213484"/>
                      <a:pt x="122175" y="201682"/>
                    </a:cubicBezTo>
                    <a:cubicBezTo>
                      <a:pt x="122175" y="201682"/>
                      <a:pt x="122175" y="201682"/>
                      <a:pt x="49843" y="201682"/>
                    </a:cubicBezTo>
                    <a:cubicBezTo>
                      <a:pt x="49843" y="201682"/>
                      <a:pt x="49843" y="201682"/>
                      <a:pt x="49843" y="183322"/>
                    </a:cubicBezTo>
                    <a:cubicBezTo>
                      <a:pt x="49843" y="183322"/>
                      <a:pt x="49843" y="183322"/>
                      <a:pt x="120860" y="183322"/>
                    </a:cubicBezTo>
                    <a:cubicBezTo>
                      <a:pt x="122175" y="172831"/>
                      <a:pt x="124806" y="162339"/>
                      <a:pt x="131381" y="153159"/>
                    </a:cubicBezTo>
                    <a:cubicBezTo>
                      <a:pt x="131381" y="153159"/>
                      <a:pt x="131381" y="153159"/>
                      <a:pt x="49843" y="153159"/>
                    </a:cubicBezTo>
                    <a:cubicBezTo>
                      <a:pt x="49843" y="153159"/>
                      <a:pt x="49843" y="153159"/>
                      <a:pt x="49843" y="134800"/>
                    </a:cubicBezTo>
                    <a:cubicBezTo>
                      <a:pt x="49843" y="134800"/>
                      <a:pt x="49843" y="134800"/>
                      <a:pt x="147163" y="134800"/>
                    </a:cubicBezTo>
                    <a:cubicBezTo>
                      <a:pt x="174781" y="111194"/>
                      <a:pt x="216865" y="112506"/>
                      <a:pt x="243168" y="138734"/>
                    </a:cubicBezTo>
                    <a:cubicBezTo>
                      <a:pt x="269471" y="164962"/>
                      <a:pt x="270786" y="202993"/>
                      <a:pt x="251059" y="231844"/>
                    </a:cubicBezTo>
                    <a:cubicBezTo>
                      <a:pt x="251059" y="231844"/>
                      <a:pt x="251059" y="231844"/>
                      <a:pt x="264210" y="243647"/>
                    </a:cubicBezTo>
                    <a:cubicBezTo>
                      <a:pt x="264210" y="243647"/>
                      <a:pt x="264210" y="243647"/>
                      <a:pt x="272101" y="238401"/>
                    </a:cubicBezTo>
                    <a:cubicBezTo>
                      <a:pt x="272101" y="238401"/>
                      <a:pt x="272101" y="238401"/>
                      <a:pt x="290513" y="256761"/>
                    </a:cubicBezTo>
                    <a:cubicBezTo>
                      <a:pt x="290513" y="256761"/>
                      <a:pt x="290513" y="256761"/>
                      <a:pt x="290513" y="28575"/>
                    </a:cubicBezTo>
                    <a:cubicBezTo>
                      <a:pt x="290513" y="28575"/>
                      <a:pt x="290513" y="28575"/>
                      <a:pt x="22225" y="28575"/>
                    </a:cubicBezTo>
                    <a:close/>
                    <a:moveTo>
                      <a:pt x="0" y="0"/>
                    </a:moveTo>
                    <a:cubicBezTo>
                      <a:pt x="0" y="0"/>
                      <a:pt x="0" y="0"/>
                      <a:pt x="311721" y="0"/>
                    </a:cubicBezTo>
                    <a:cubicBezTo>
                      <a:pt x="311721" y="0"/>
                      <a:pt x="311721" y="0"/>
                      <a:pt x="311721" y="278479"/>
                    </a:cubicBezTo>
                    <a:cubicBezTo>
                      <a:pt x="311721" y="278479"/>
                      <a:pt x="311721" y="278479"/>
                      <a:pt x="338138" y="304875"/>
                    </a:cubicBezTo>
                    <a:cubicBezTo>
                      <a:pt x="338138" y="304875"/>
                      <a:pt x="338138" y="316753"/>
                      <a:pt x="330213" y="325992"/>
                    </a:cubicBezTo>
                    <a:cubicBezTo>
                      <a:pt x="320967" y="336550"/>
                      <a:pt x="307759" y="335230"/>
                      <a:pt x="307759" y="335230"/>
                    </a:cubicBezTo>
                    <a:cubicBezTo>
                      <a:pt x="307759" y="335230"/>
                      <a:pt x="307759" y="335230"/>
                      <a:pt x="262850" y="291677"/>
                    </a:cubicBezTo>
                    <a:cubicBezTo>
                      <a:pt x="262850" y="291677"/>
                      <a:pt x="262850" y="291677"/>
                      <a:pt x="0" y="291677"/>
                    </a:cubicBezTo>
                    <a:cubicBezTo>
                      <a:pt x="0" y="291677"/>
                      <a:pt x="0" y="291677"/>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rgbClr val="329730"/>
                  </a:solidFill>
                  <a:cs typeface="+mn-ea"/>
                  <a:sym typeface="+mn-lt"/>
                </a:endParaRPr>
              </a:p>
            </p:txBody>
          </p:sp>
        </p:grpSp>
      </p:grpSp>
      <p:grpSp>
        <p:nvGrpSpPr>
          <p:cNvPr id="20" name="组合 46">
            <a:extLst>
              <a:ext uri="{FF2B5EF4-FFF2-40B4-BE49-F238E27FC236}">
                <a16:creationId xmlns="" xmlns:a16="http://schemas.microsoft.com/office/drawing/2014/main" id="{184FD269-2B1C-4A5A-88B6-4D902C1B3668}"/>
              </a:ext>
            </a:extLst>
          </p:cNvPr>
          <p:cNvGrpSpPr/>
          <p:nvPr/>
        </p:nvGrpSpPr>
        <p:grpSpPr>
          <a:xfrm>
            <a:off x="1101473" y="2426313"/>
            <a:ext cx="3436603" cy="690743"/>
            <a:chOff x="1283903" y="1996834"/>
            <a:chExt cx="4582137" cy="920992"/>
          </a:xfrm>
        </p:grpSpPr>
        <p:grpSp>
          <p:nvGrpSpPr>
            <p:cNvPr id="21" name="组合 47">
              <a:extLst>
                <a:ext uri="{FF2B5EF4-FFF2-40B4-BE49-F238E27FC236}">
                  <a16:creationId xmlns="" xmlns:a16="http://schemas.microsoft.com/office/drawing/2014/main" id="{5CC65722-7A89-4D08-AAA9-FE8F7ED1BCF8}"/>
                </a:ext>
              </a:extLst>
            </p:cNvPr>
            <p:cNvGrpSpPr/>
            <p:nvPr/>
          </p:nvGrpSpPr>
          <p:grpSpPr>
            <a:xfrm>
              <a:off x="2123228" y="1996834"/>
              <a:ext cx="3742812" cy="920992"/>
              <a:chOff x="7483988" y="3433235"/>
              <a:chExt cx="3742812" cy="920992"/>
            </a:xfrm>
          </p:grpSpPr>
          <p:sp>
            <p:nvSpPr>
              <p:cNvPr id="25" name="矩形 24">
                <a:extLst>
                  <a:ext uri="{FF2B5EF4-FFF2-40B4-BE49-F238E27FC236}">
                    <a16:creationId xmlns="" xmlns:a16="http://schemas.microsoft.com/office/drawing/2014/main" id="{FBB0AF22-ECCB-40E2-A793-03875CDBF020}"/>
                  </a:ext>
                </a:extLst>
              </p:cNvPr>
              <p:cNvSpPr/>
              <p:nvPr/>
            </p:nvSpPr>
            <p:spPr>
              <a:xfrm>
                <a:off x="7483989" y="3732519"/>
                <a:ext cx="3742811" cy="621708"/>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lnSpc>
                    <a:spcPct val="150000"/>
                  </a:lnSpc>
                </a:pPr>
                <a:r>
                  <a:rPr lang="zh-CN" altLang="en-US" sz="900" dirty="0">
                    <a:solidFill>
                      <a:srgbClr val="329730"/>
                    </a:solidFill>
                    <a:cs typeface="+mn-ea"/>
                    <a:sym typeface="+mn-lt"/>
                  </a:rPr>
                  <a:t>儿童睡眠时长</a:t>
                </a:r>
                <a:r>
                  <a:rPr lang="en-US" altLang="zh-CN" sz="900" dirty="0">
                    <a:solidFill>
                      <a:srgbClr val="329730"/>
                    </a:solidFill>
                    <a:cs typeface="+mn-ea"/>
                    <a:sym typeface="+mn-lt"/>
                  </a:rPr>
                  <a:t>8~10</a:t>
                </a:r>
                <a:r>
                  <a:rPr lang="zh-CN" altLang="en-US" sz="900" dirty="0">
                    <a:solidFill>
                      <a:srgbClr val="329730"/>
                    </a:solidFill>
                    <a:cs typeface="+mn-ea"/>
                    <a:sym typeface="+mn-lt"/>
                  </a:rPr>
                  <a:t>小时儿童睡眠时长</a:t>
                </a:r>
                <a:r>
                  <a:rPr lang="en-US" altLang="zh-CN" sz="900" dirty="0">
                    <a:solidFill>
                      <a:srgbClr val="329730"/>
                    </a:solidFill>
                    <a:cs typeface="+mn-ea"/>
                    <a:sym typeface="+mn-lt"/>
                  </a:rPr>
                  <a:t>8~10</a:t>
                </a:r>
                <a:r>
                  <a:rPr lang="zh-CN" altLang="en-US" sz="900" dirty="0">
                    <a:solidFill>
                      <a:srgbClr val="329730"/>
                    </a:solidFill>
                    <a:cs typeface="+mn-ea"/>
                    <a:sym typeface="+mn-lt"/>
                  </a:rPr>
                  <a:t>小时</a:t>
                </a:r>
              </a:p>
              <a:p>
                <a:pPr algn="just">
                  <a:lnSpc>
                    <a:spcPct val="120000"/>
                  </a:lnSpc>
                </a:pPr>
                <a:endParaRPr lang="zh-CN" altLang="en-US" sz="900" b="1" dirty="0">
                  <a:solidFill>
                    <a:srgbClr val="329730"/>
                  </a:solidFill>
                  <a:cs typeface="+mn-ea"/>
                  <a:sym typeface="+mn-lt"/>
                </a:endParaRPr>
              </a:p>
            </p:txBody>
          </p:sp>
          <p:sp>
            <p:nvSpPr>
              <p:cNvPr id="27" name="矩形 26">
                <a:extLst>
                  <a:ext uri="{FF2B5EF4-FFF2-40B4-BE49-F238E27FC236}">
                    <a16:creationId xmlns="" xmlns:a16="http://schemas.microsoft.com/office/drawing/2014/main" id="{61436984-1753-4F01-B7FA-CC40AE1CC668}"/>
                  </a:ext>
                </a:extLst>
              </p:cNvPr>
              <p:cNvSpPr/>
              <p:nvPr/>
            </p:nvSpPr>
            <p:spPr>
              <a:xfrm>
                <a:off x="7483988" y="3433235"/>
                <a:ext cx="3351387" cy="393527"/>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b="1" dirty="0">
                    <a:solidFill>
                      <a:srgbClr val="329730"/>
                    </a:solidFill>
                    <a:cs typeface="+mn-ea"/>
                    <a:sym typeface="+mn-lt"/>
                  </a:rPr>
                  <a:t>儿童睡眠时长</a:t>
                </a:r>
                <a:r>
                  <a:rPr lang="en-US" altLang="zh-CN" sz="1200" b="1" dirty="0">
                    <a:solidFill>
                      <a:srgbClr val="329730"/>
                    </a:solidFill>
                    <a:cs typeface="+mn-ea"/>
                    <a:sym typeface="+mn-lt"/>
                  </a:rPr>
                  <a:t>8~10</a:t>
                </a:r>
                <a:r>
                  <a:rPr lang="zh-CN" altLang="en-US" sz="1200" b="1" dirty="0">
                    <a:solidFill>
                      <a:srgbClr val="329730"/>
                    </a:solidFill>
                    <a:cs typeface="+mn-ea"/>
                    <a:sym typeface="+mn-lt"/>
                  </a:rPr>
                  <a:t>小时</a:t>
                </a:r>
              </a:p>
            </p:txBody>
          </p:sp>
        </p:grpSp>
        <p:grpSp>
          <p:nvGrpSpPr>
            <p:cNvPr id="22" name="组合 48">
              <a:extLst>
                <a:ext uri="{FF2B5EF4-FFF2-40B4-BE49-F238E27FC236}">
                  <a16:creationId xmlns="" xmlns:a16="http://schemas.microsoft.com/office/drawing/2014/main" id="{456F5883-ADAD-4297-9AE1-63E9FACD2FDF}"/>
                </a:ext>
              </a:extLst>
            </p:cNvPr>
            <p:cNvGrpSpPr/>
            <p:nvPr/>
          </p:nvGrpSpPr>
          <p:grpSpPr>
            <a:xfrm>
              <a:off x="1283903" y="2122141"/>
              <a:ext cx="751552" cy="584200"/>
              <a:chOff x="915919" y="1853169"/>
              <a:chExt cx="1012961" cy="787400"/>
            </a:xfrm>
          </p:grpSpPr>
          <p:sp>
            <p:nvSpPr>
              <p:cNvPr id="23" name="平行四边形 22">
                <a:extLst>
                  <a:ext uri="{FF2B5EF4-FFF2-40B4-BE49-F238E27FC236}">
                    <a16:creationId xmlns="" xmlns:a16="http://schemas.microsoft.com/office/drawing/2014/main" id="{12234C05-CEAB-4077-955E-5CB20130A577}"/>
                  </a:ext>
                </a:extLst>
              </p:cNvPr>
              <p:cNvSpPr/>
              <p:nvPr/>
            </p:nvSpPr>
            <p:spPr>
              <a:xfrm>
                <a:off x="915919" y="1853169"/>
                <a:ext cx="1012961" cy="787400"/>
              </a:xfrm>
              <a:prstGeom prst="parallelogram">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solidFill>
                    <a:srgbClr val="329730"/>
                  </a:solidFill>
                  <a:cs typeface="+mn-ea"/>
                  <a:sym typeface="+mn-lt"/>
                </a:endParaRPr>
              </a:p>
            </p:txBody>
          </p:sp>
          <p:sp>
            <p:nvSpPr>
              <p:cNvPr id="24" name="椭圆 16">
                <a:extLst>
                  <a:ext uri="{FF2B5EF4-FFF2-40B4-BE49-F238E27FC236}">
                    <a16:creationId xmlns="" xmlns:a16="http://schemas.microsoft.com/office/drawing/2014/main" id="{0DF0E234-0961-4CA3-9DF0-8C880B822AF1}"/>
                  </a:ext>
                </a:extLst>
              </p:cNvPr>
              <p:cNvSpPr/>
              <p:nvPr/>
            </p:nvSpPr>
            <p:spPr>
              <a:xfrm>
                <a:off x="1237694" y="2062163"/>
                <a:ext cx="369412" cy="369412"/>
              </a:xfrm>
              <a:custGeom>
                <a:avLst/>
                <a:gdLst>
                  <a:gd name="connsiteX0" fmla="*/ 311151 w 331788"/>
                  <a:gd name="connsiteY0" fmla="*/ 34925 h 331788"/>
                  <a:gd name="connsiteX1" fmla="*/ 331788 w 331788"/>
                  <a:gd name="connsiteY1" fmla="*/ 92075 h 331788"/>
                  <a:gd name="connsiteX2" fmla="*/ 311151 w 331788"/>
                  <a:gd name="connsiteY2" fmla="*/ 98425 h 331788"/>
                  <a:gd name="connsiteX3" fmla="*/ 304801 w 331788"/>
                  <a:gd name="connsiteY3" fmla="*/ 76200 h 331788"/>
                  <a:gd name="connsiteX4" fmla="*/ 254001 w 331788"/>
                  <a:gd name="connsiteY4" fmla="*/ 222251 h 331788"/>
                  <a:gd name="connsiteX5" fmla="*/ 206376 w 331788"/>
                  <a:gd name="connsiteY5" fmla="*/ 146050 h 331788"/>
                  <a:gd name="connsiteX6" fmla="*/ 157163 w 331788"/>
                  <a:gd name="connsiteY6" fmla="*/ 241301 h 331788"/>
                  <a:gd name="connsiteX7" fmla="*/ 103188 w 331788"/>
                  <a:gd name="connsiteY7" fmla="*/ 163513 h 331788"/>
                  <a:gd name="connsiteX8" fmla="*/ 61913 w 331788"/>
                  <a:gd name="connsiteY8" fmla="*/ 242888 h 331788"/>
                  <a:gd name="connsiteX9" fmla="*/ 44450 w 331788"/>
                  <a:gd name="connsiteY9" fmla="*/ 231776 h 331788"/>
                  <a:gd name="connsiteX10" fmla="*/ 101600 w 331788"/>
                  <a:gd name="connsiteY10" fmla="*/ 123825 h 331788"/>
                  <a:gd name="connsiteX11" fmla="*/ 153988 w 331788"/>
                  <a:gd name="connsiteY11" fmla="*/ 201613 h 331788"/>
                  <a:gd name="connsiteX12" fmla="*/ 203201 w 331788"/>
                  <a:gd name="connsiteY12" fmla="*/ 106363 h 331788"/>
                  <a:gd name="connsiteX13" fmla="*/ 247651 w 331788"/>
                  <a:gd name="connsiteY13" fmla="*/ 174625 h 331788"/>
                  <a:gd name="connsiteX14" fmla="*/ 284163 w 331788"/>
                  <a:gd name="connsiteY14" fmla="*/ 69850 h 331788"/>
                  <a:gd name="connsiteX15" fmla="*/ 263526 w 331788"/>
                  <a:gd name="connsiteY15" fmla="*/ 79375 h 331788"/>
                  <a:gd name="connsiteX16" fmla="*/ 255588 w 331788"/>
                  <a:gd name="connsiteY16" fmla="*/ 61913 h 331788"/>
                  <a:gd name="connsiteX17" fmla="*/ 0 w 331788"/>
                  <a:gd name="connsiteY17" fmla="*/ 0 h 331788"/>
                  <a:gd name="connsiteX18" fmla="*/ 20637 w 331788"/>
                  <a:gd name="connsiteY18" fmla="*/ 0 h 331788"/>
                  <a:gd name="connsiteX19" fmla="*/ 20637 w 331788"/>
                  <a:gd name="connsiteY19" fmla="*/ 311151 h 331788"/>
                  <a:gd name="connsiteX20" fmla="*/ 331788 w 331788"/>
                  <a:gd name="connsiteY20" fmla="*/ 311151 h 331788"/>
                  <a:gd name="connsiteX21" fmla="*/ 331788 w 331788"/>
                  <a:gd name="connsiteY21" fmla="*/ 331788 h 331788"/>
                  <a:gd name="connsiteX22" fmla="*/ 0 w 331788"/>
                  <a:gd name="connsiteY22" fmla="*/ 331788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1788" h="331788">
                    <a:moveTo>
                      <a:pt x="311151" y="34925"/>
                    </a:moveTo>
                    <a:lnTo>
                      <a:pt x="331788" y="92075"/>
                    </a:lnTo>
                    <a:lnTo>
                      <a:pt x="311151" y="98425"/>
                    </a:lnTo>
                    <a:lnTo>
                      <a:pt x="304801" y="76200"/>
                    </a:lnTo>
                    <a:lnTo>
                      <a:pt x="254001" y="222251"/>
                    </a:lnTo>
                    <a:lnTo>
                      <a:pt x="206376" y="146050"/>
                    </a:lnTo>
                    <a:lnTo>
                      <a:pt x="157163" y="241301"/>
                    </a:lnTo>
                    <a:lnTo>
                      <a:pt x="103188" y="163513"/>
                    </a:lnTo>
                    <a:lnTo>
                      <a:pt x="61913" y="242888"/>
                    </a:lnTo>
                    <a:lnTo>
                      <a:pt x="44450" y="231776"/>
                    </a:lnTo>
                    <a:lnTo>
                      <a:pt x="101600" y="123825"/>
                    </a:lnTo>
                    <a:lnTo>
                      <a:pt x="153988" y="201613"/>
                    </a:lnTo>
                    <a:lnTo>
                      <a:pt x="203201" y="106363"/>
                    </a:lnTo>
                    <a:lnTo>
                      <a:pt x="247651" y="174625"/>
                    </a:lnTo>
                    <a:lnTo>
                      <a:pt x="284163" y="69850"/>
                    </a:lnTo>
                    <a:lnTo>
                      <a:pt x="263526" y="79375"/>
                    </a:lnTo>
                    <a:lnTo>
                      <a:pt x="255588" y="61913"/>
                    </a:lnTo>
                    <a:close/>
                    <a:moveTo>
                      <a:pt x="0" y="0"/>
                    </a:moveTo>
                    <a:lnTo>
                      <a:pt x="20637" y="0"/>
                    </a:lnTo>
                    <a:lnTo>
                      <a:pt x="20637" y="311151"/>
                    </a:lnTo>
                    <a:lnTo>
                      <a:pt x="331788" y="311151"/>
                    </a:lnTo>
                    <a:lnTo>
                      <a:pt x="331788" y="331788"/>
                    </a:lnTo>
                    <a:lnTo>
                      <a:pt x="0" y="3317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rgbClr val="329730"/>
                  </a:solidFill>
                  <a:cs typeface="+mn-ea"/>
                  <a:sym typeface="+mn-lt"/>
                </a:endParaRPr>
              </a:p>
            </p:txBody>
          </p:sp>
        </p:grpSp>
      </p:grpSp>
      <p:grpSp>
        <p:nvGrpSpPr>
          <p:cNvPr id="28" name="组合 53">
            <a:extLst>
              <a:ext uri="{FF2B5EF4-FFF2-40B4-BE49-F238E27FC236}">
                <a16:creationId xmlns="" xmlns:a16="http://schemas.microsoft.com/office/drawing/2014/main" id="{89AAF782-A995-4EC3-A914-992537727041}"/>
              </a:ext>
            </a:extLst>
          </p:cNvPr>
          <p:cNvGrpSpPr/>
          <p:nvPr/>
        </p:nvGrpSpPr>
        <p:grpSpPr>
          <a:xfrm>
            <a:off x="1101473" y="3362146"/>
            <a:ext cx="3436603" cy="940044"/>
            <a:chOff x="1283903" y="1996834"/>
            <a:chExt cx="4582137" cy="1253392"/>
          </a:xfrm>
        </p:grpSpPr>
        <p:grpSp>
          <p:nvGrpSpPr>
            <p:cNvPr id="29" name="组合 54">
              <a:extLst>
                <a:ext uri="{FF2B5EF4-FFF2-40B4-BE49-F238E27FC236}">
                  <a16:creationId xmlns="" xmlns:a16="http://schemas.microsoft.com/office/drawing/2014/main" id="{BB522660-7FB3-4980-9BDF-CB3D7BDF8CFC}"/>
                </a:ext>
              </a:extLst>
            </p:cNvPr>
            <p:cNvGrpSpPr/>
            <p:nvPr/>
          </p:nvGrpSpPr>
          <p:grpSpPr>
            <a:xfrm>
              <a:off x="2123229" y="1996834"/>
              <a:ext cx="3742811" cy="1253392"/>
              <a:chOff x="7483989" y="3433235"/>
              <a:chExt cx="3742811" cy="1253392"/>
            </a:xfrm>
          </p:grpSpPr>
          <p:sp>
            <p:nvSpPr>
              <p:cNvPr id="34" name="矩形 33">
                <a:extLst>
                  <a:ext uri="{FF2B5EF4-FFF2-40B4-BE49-F238E27FC236}">
                    <a16:creationId xmlns="" xmlns:a16="http://schemas.microsoft.com/office/drawing/2014/main" id="{928BAD09-FB1F-43B4-B12C-5E1D04072D03}"/>
                  </a:ext>
                </a:extLst>
              </p:cNvPr>
              <p:cNvSpPr/>
              <p:nvPr/>
            </p:nvSpPr>
            <p:spPr>
              <a:xfrm>
                <a:off x="7483989" y="3732519"/>
                <a:ext cx="3742811" cy="954108"/>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lnSpc>
                    <a:spcPct val="150000"/>
                  </a:lnSpc>
                </a:pPr>
                <a:r>
                  <a:rPr lang="zh-CN" altLang="en-US" sz="900" dirty="0">
                    <a:solidFill>
                      <a:srgbClr val="329730"/>
                    </a:solidFill>
                    <a:cs typeface="+mn-ea"/>
                    <a:sym typeface="+mn-lt"/>
                  </a:rPr>
                  <a:t>老年人酌减老年人酌减</a:t>
                </a:r>
              </a:p>
              <a:p>
                <a:pPr defTabSz="457200">
                  <a:lnSpc>
                    <a:spcPct val="150000"/>
                  </a:lnSpc>
                </a:pPr>
                <a:r>
                  <a:rPr lang="zh-CN" altLang="en-US" sz="900" dirty="0">
                    <a:solidFill>
                      <a:srgbClr val="329730"/>
                    </a:solidFill>
                    <a:cs typeface="+mn-ea"/>
                    <a:sym typeface="+mn-lt"/>
                  </a:rPr>
                  <a:t>老年人酌减</a:t>
                </a:r>
              </a:p>
              <a:p>
                <a:pPr>
                  <a:lnSpc>
                    <a:spcPct val="150000"/>
                  </a:lnSpc>
                </a:pPr>
                <a:endParaRPr lang="zh-CN" altLang="en-US" sz="900" dirty="0">
                  <a:solidFill>
                    <a:srgbClr val="329730"/>
                  </a:solidFill>
                  <a:cs typeface="+mn-ea"/>
                  <a:sym typeface="+mn-lt"/>
                </a:endParaRPr>
              </a:p>
            </p:txBody>
          </p:sp>
          <p:sp>
            <p:nvSpPr>
              <p:cNvPr id="35" name="矩形 34">
                <a:extLst>
                  <a:ext uri="{FF2B5EF4-FFF2-40B4-BE49-F238E27FC236}">
                    <a16:creationId xmlns="" xmlns:a16="http://schemas.microsoft.com/office/drawing/2014/main" id="{8A969C33-AD83-4394-865D-4BCDCEC0014E}"/>
                  </a:ext>
                </a:extLst>
              </p:cNvPr>
              <p:cNvSpPr/>
              <p:nvPr/>
            </p:nvSpPr>
            <p:spPr>
              <a:xfrm>
                <a:off x="7483989" y="3433235"/>
                <a:ext cx="2050552" cy="393527"/>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sz="1200" b="1" dirty="0">
                    <a:solidFill>
                      <a:srgbClr val="329730"/>
                    </a:solidFill>
                    <a:cs typeface="+mn-ea"/>
                    <a:sym typeface="+mn-lt"/>
                  </a:rPr>
                  <a:t>老年人酌减</a:t>
                </a:r>
              </a:p>
            </p:txBody>
          </p:sp>
        </p:grpSp>
        <p:grpSp>
          <p:nvGrpSpPr>
            <p:cNvPr id="30" name="组合 55">
              <a:extLst>
                <a:ext uri="{FF2B5EF4-FFF2-40B4-BE49-F238E27FC236}">
                  <a16:creationId xmlns="" xmlns:a16="http://schemas.microsoft.com/office/drawing/2014/main" id="{BA4C2576-262F-4338-BF1F-5ABAF0D4FA75}"/>
                </a:ext>
              </a:extLst>
            </p:cNvPr>
            <p:cNvGrpSpPr/>
            <p:nvPr/>
          </p:nvGrpSpPr>
          <p:grpSpPr>
            <a:xfrm>
              <a:off x="1283903" y="2122141"/>
              <a:ext cx="751552" cy="584200"/>
              <a:chOff x="915919" y="1853169"/>
              <a:chExt cx="1012961" cy="787400"/>
            </a:xfrm>
          </p:grpSpPr>
          <p:sp>
            <p:nvSpPr>
              <p:cNvPr id="31" name="平行四边形 30">
                <a:extLst>
                  <a:ext uri="{FF2B5EF4-FFF2-40B4-BE49-F238E27FC236}">
                    <a16:creationId xmlns="" xmlns:a16="http://schemas.microsoft.com/office/drawing/2014/main" id="{EA231E15-2200-4A6D-A509-F1D645C2879A}"/>
                  </a:ext>
                </a:extLst>
              </p:cNvPr>
              <p:cNvSpPr/>
              <p:nvPr/>
            </p:nvSpPr>
            <p:spPr>
              <a:xfrm>
                <a:off x="915919" y="1853169"/>
                <a:ext cx="1012961" cy="787400"/>
              </a:xfrm>
              <a:prstGeom prst="parallelogram">
                <a:avLst/>
              </a:prstGeom>
              <a:solidFill>
                <a:srgbClr val="32973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solidFill>
                    <a:srgbClr val="329730"/>
                  </a:solidFill>
                  <a:cs typeface="+mn-ea"/>
                  <a:sym typeface="+mn-lt"/>
                </a:endParaRPr>
              </a:p>
            </p:txBody>
          </p:sp>
          <p:sp>
            <p:nvSpPr>
              <p:cNvPr id="32" name="椭圆 23">
                <a:extLst>
                  <a:ext uri="{FF2B5EF4-FFF2-40B4-BE49-F238E27FC236}">
                    <a16:creationId xmlns="" xmlns:a16="http://schemas.microsoft.com/office/drawing/2014/main" id="{33406507-AFDB-46EA-86F9-7AC0D033EFF5}"/>
                  </a:ext>
                </a:extLst>
              </p:cNvPr>
              <p:cNvSpPr/>
              <p:nvPr/>
            </p:nvSpPr>
            <p:spPr>
              <a:xfrm>
                <a:off x="1237694" y="2087311"/>
                <a:ext cx="369412" cy="319115"/>
              </a:xfrm>
              <a:custGeom>
                <a:avLst/>
                <a:gdLst>
                  <a:gd name="T0" fmla="*/ 185 w 256"/>
                  <a:gd name="T1" fmla="*/ 0 h 222"/>
                  <a:gd name="T2" fmla="*/ 256 w 256"/>
                  <a:gd name="T3" fmla="*/ 71 h 222"/>
                  <a:gd name="T4" fmla="*/ 128 w 256"/>
                  <a:gd name="T5" fmla="*/ 222 h 222"/>
                  <a:gd name="T6" fmla="*/ 0 w 256"/>
                  <a:gd name="T7" fmla="*/ 71 h 222"/>
                  <a:gd name="T8" fmla="*/ 71 w 256"/>
                  <a:gd name="T9" fmla="*/ 0 h 222"/>
                  <a:gd name="T10" fmla="*/ 128 w 256"/>
                  <a:gd name="T11" fmla="*/ 30 h 222"/>
                  <a:gd name="T12" fmla="*/ 185 w 256"/>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256" h="222">
                    <a:moveTo>
                      <a:pt x="185" y="0"/>
                    </a:moveTo>
                    <a:cubicBezTo>
                      <a:pt x="224" y="0"/>
                      <a:pt x="256" y="32"/>
                      <a:pt x="256" y="71"/>
                    </a:cubicBezTo>
                    <a:cubicBezTo>
                      <a:pt x="256" y="136"/>
                      <a:pt x="128" y="222"/>
                      <a:pt x="128" y="222"/>
                    </a:cubicBezTo>
                    <a:cubicBezTo>
                      <a:pt x="128" y="222"/>
                      <a:pt x="0" y="139"/>
                      <a:pt x="0" y="71"/>
                    </a:cubicBezTo>
                    <a:cubicBezTo>
                      <a:pt x="0" y="23"/>
                      <a:pt x="32" y="0"/>
                      <a:pt x="71" y="0"/>
                    </a:cubicBezTo>
                    <a:cubicBezTo>
                      <a:pt x="94" y="0"/>
                      <a:pt x="115" y="12"/>
                      <a:pt x="128" y="30"/>
                    </a:cubicBezTo>
                    <a:cubicBezTo>
                      <a:pt x="141" y="12"/>
                      <a:pt x="162" y="0"/>
                      <a:pt x="18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rgbClr val="329730"/>
                  </a:solidFill>
                  <a:cs typeface="+mn-ea"/>
                  <a:sym typeface="+mn-lt"/>
                </a:endParaRPr>
              </a:p>
            </p:txBody>
          </p:sp>
        </p:grpSp>
      </p:grpSp>
    </p:spTree>
    <p:extLst>
      <p:ext uri="{BB962C8B-B14F-4D97-AF65-F5344CB8AC3E}">
        <p14:creationId xmlns:p14="http://schemas.microsoft.com/office/powerpoint/2010/main" val="317421364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par>
                                <p:cTn id="24" presetID="53" presetClass="entr" presetSubtype="16"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childTnLst>
                          </p:cTn>
                        </p:par>
                        <p:par>
                          <p:cTn id="29" fill="hold">
                            <p:stCondLst>
                              <p:cond delay="1000"/>
                            </p:stCondLst>
                            <p:childTnLst>
                              <p:par>
                                <p:cTn id="30" presetID="2" presetClass="entr" presetSubtype="8"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0-#ppt_w/2"/>
                                          </p:val>
                                        </p:tav>
                                        <p:tav tm="100000">
                                          <p:val>
                                            <p:strVal val="#ppt_x"/>
                                          </p:val>
                                        </p:tav>
                                      </p:tavLst>
                                    </p:anim>
                                    <p:anim calcmode="lin" valueType="num">
                                      <p:cBhvr additive="base">
                                        <p:cTn id="33" dur="500" fill="hold"/>
                                        <p:tgtEl>
                                          <p:spTgt spid="13"/>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8" fill="hold"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0-#ppt_w/2"/>
                                          </p:val>
                                        </p:tav>
                                        <p:tav tm="100000">
                                          <p:val>
                                            <p:strVal val="#ppt_x"/>
                                          </p:val>
                                        </p:tav>
                                      </p:tavLst>
                                    </p:anim>
                                    <p:anim calcmode="lin" valueType="num">
                                      <p:cBhvr additive="base">
                                        <p:cTn id="38" dur="500" fill="hold"/>
                                        <p:tgtEl>
                                          <p:spTgt spid="20"/>
                                        </p:tgtEl>
                                        <p:attrNameLst>
                                          <p:attrName>ppt_y</p:attrName>
                                        </p:attrNameLst>
                                      </p:cBhvr>
                                      <p:tavLst>
                                        <p:tav tm="0">
                                          <p:val>
                                            <p:strVal val="#ppt_y"/>
                                          </p:val>
                                        </p:tav>
                                        <p:tav tm="100000">
                                          <p:val>
                                            <p:strVal val="#ppt_y"/>
                                          </p:val>
                                        </p:tav>
                                      </p:tavLst>
                                    </p:anim>
                                  </p:childTnLst>
                                </p:cTn>
                              </p:par>
                            </p:childTnLst>
                          </p:cTn>
                        </p:par>
                        <p:par>
                          <p:cTn id="39" fill="hold">
                            <p:stCondLst>
                              <p:cond delay="2000"/>
                            </p:stCondLst>
                            <p:childTnLst>
                              <p:par>
                                <p:cTn id="40" presetID="2" presetClass="entr" presetSubtype="8" fill="hold" nodeType="after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additive="base">
                                        <p:cTn id="42" dur="500" fill="hold"/>
                                        <p:tgtEl>
                                          <p:spTgt spid="28"/>
                                        </p:tgtEl>
                                        <p:attrNameLst>
                                          <p:attrName>ppt_x</p:attrName>
                                        </p:attrNameLst>
                                      </p:cBhvr>
                                      <p:tavLst>
                                        <p:tav tm="0">
                                          <p:val>
                                            <p:strVal val="0-#ppt_w/2"/>
                                          </p:val>
                                        </p:tav>
                                        <p:tav tm="100000">
                                          <p:val>
                                            <p:strVal val="#ppt_x"/>
                                          </p:val>
                                        </p:tav>
                                      </p:tavLst>
                                    </p:anim>
                                    <p:anim calcmode="lin" valueType="num">
                                      <p:cBhvr additive="base">
                                        <p:cTn id="43"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7" name="矩形: 圆角 16">
            <a:extLst>
              <a:ext uri="{FF2B5EF4-FFF2-40B4-BE49-F238E27FC236}">
                <a16:creationId xmlns="" xmlns:a16="http://schemas.microsoft.com/office/drawing/2014/main" id="{DC10009D-0F11-4B49-A600-340E2B2F5D5C}"/>
              </a:ext>
            </a:extLst>
          </p:cNvPr>
          <p:cNvSpPr/>
          <p:nvPr/>
        </p:nvSpPr>
        <p:spPr>
          <a:xfrm>
            <a:off x="115330" y="171965"/>
            <a:ext cx="8863914" cy="4799570"/>
          </a:xfrm>
          <a:prstGeom prst="roundRect">
            <a:avLst>
              <a:gd name="adj" fmla="val 2656"/>
            </a:avLst>
          </a:prstGeom>
          <a:solidFill>
            <a:schemeClr val="bg1">
              <a:alpha val="79000"/>
            </a:schemeClr>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16" name="图片 15">
            <a:extLst>
              <a:ext uri="{FF2B5EF4-FFF2-40B4-BE49-F238E27FC236}">
                <a16:creationId xmlns="" xmlns:a16="http://schemas.microsoft.com/office/drawing/2014/main" id="{1974D556-6AD3-482F-B1FC-EAC56D2C27B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18" name="文本框 17">
            <a:extLst>
              <a:ext uri="{FF2B5EF4-FFF2-40B4-BE49-F238E27FC236}">
                <a16:creationId xmlns="" xmlns:a16="http://schemas.microsoft.com/office/drawing/2014/main" id="{6B42FD50-5758-4066-80DF-B2B965CB9D89}"/>
              </a:ext>
            </a:extLst>
          </p:cNvPr>
          <p:cNvSpPr txBox="1"/>
          <p:nvPr/>
        </p:nvSpPr>
        <p:spPr>
          <a:xfrm>
            <a:off x="836344" y="281318"/>
            <a:ext cx="305083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睡眠常识</a:t>
            </a:r>
            <a:r>
              <a:rPr lang="en-US" altLang="zh-CN" sz="2400" b="1" dirty="0">
                <a:solidFill>
                  <a:srgbClr val="329730"/>
                </a:solidFill>
                <a:cs typeface="+mn-ea"/>
                <a:sym typeface="+mn-lt"/>
              </a:rPr>
              <a:t>---</a:t>
            </a:r>
            <a:r>
              <a:rPr lang="zh-CN" altLang="en-US" sz="2400" b="1" dirty="0">
                <a:solidFill>
                  <a:srgbClr val="329730"/>
                </a:solidFill>
                <a:cs typeface="+mn-ea"/>
                <a:sym typeface="+mn-lt"/>
              </a:rPr>
              <a:t>睡眠问题</a:t>
            </a:r>
          </a:p>
        </p:txBody>
      </p:sp>
      <p:grpSp>
        <p:nvGrpSpPr>
          <p:cNvPr id="19" name="组合 18">
            <a:extLst>
              <a:ext uri="{FF2B5EF4-FFF2-40B4-BE49-F238E27FC236}">
                <a16:creationId xmlns="" xmlns:a16="http://schemas.microsoft.com/office/drawing/2014/main" id="{A4794413-88DF-4C18-B1EF-CC972BCE740F}"/>
              </a:ext>
            </a:extLst>
          </p:cNvPr>
          <p:cNvGrpSpPr/>
          <p:nvPr/>
        </p:nvGrpSpPr>
        <p:grpSpPr>
          <a:xfrm>
            <a:off x="164756" y="329044"/>
            <a:ext cx="565854" cy="400223"/>
            <a:chOff x="164756" y="332656"/>
            <a:chExt cx="565854" cy="596434"/>
          </a:xfrm>
          <a:solidFill>
            <a:srgbClr val="F36969"/>
          </a:solidFill>
        </p:grpSpPr>
        <p:sp>
          <p:nvSpPr>
            <p:cNvPr id="20" name="矩形 19">
              <a:extLst>
                <a:ext uri="{FF2B5EF4-FFF2-40B4-BE49-F238E27FC236}">
                  <a16:creationId xmlns="" xmlns:a16="http://schemas.microsoft.com/office/drawing/2014/main" id="{89F17B27-A503-4DF9-94BE-CF576A77C634}"/>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21" name="矩形 20">
              <a:extLst>
                <a:ext uri="{FF2B5EF4-FFF2-40B4-BE49-F238E27FC236}">
                  <a16:creationId xmlns="" xmlns:a16="http://schemas.microsoft.com/office/drawing/2014/main" id="{C95AC803-1CEE-4588-A48B-8634385ECF28}"/>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3" name="组合 2">
            <a:extLst>
              <a:ext uri="{FF2B5EF4-FFF2-40B4-BE49-F238E27FC236}">
                <a16:creationId xmlns="" xmlns:a16="http://schemas.microsoft.com/office/drawing/2014/main" id="{BBD41411-9DBE-4697-A71E-AD5EF21D6891}"/>
              </a:ext>
            </a:extLst>
          </p:cNvPr>
          <p:cNvGrpSpPr/>
          <p:nvPr/>
        </p:nvGrpSpPr>
        <p:grpSpPr>
          <a:xfrm>
            <a:off x="1204923" y="1411557"/>
            <a:ext cx="3050835" cy="2831602"/>
            <a:chOff x="1010164" y="1442337"/>
            <a:chExt cx="4399713" cy="4103236"/>
          </a:xfrm>
        </p:grpSpPr>
        <p:sp>
          <p:nvSpPr>
            <p:cNvPr id="22" name="ïṡļiḍê">
              <a:extLst>
                <a:ext uri="{FF2B5EF4-FFF2-40B4-BE49-F238E27FC236}">
                  <a16:creationId xmlns="" xmlns:a16="http://schemas.microsoft.com/office/drawing/2014/main" id="{2C738115-2783-4E80-B548-429BCBADC533}"/>
                </a:ext>
              </a:extLst>
            </p:cNvPr>
            <p:cNvSpPr/>
            <p:nvPr/>
          </p:nvSpPr>
          <p:spPr>
            <a:xfrm>
              <a:off x="1010164" y="1442337"/>
              <a:ext cx="4399713" cy="1968949"/>
            </a:xfrm>
            <a:prstGeom prst="rect">
              <a:avLst/>
            </a:prstGeom>
            <a:noFill/>
            <a:ln w="5080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id-ID" dirty="0">
                <a:cs typeface="+mn-ea"/>
                <a:sym typeface="+mn-lt"/>
              </a:endParaRPr>
            </a:p>
          </p:txBody>
        </p:sp>
        <p:sp>
          <p:nvSpPr>
            <p:cNvPr id="23" name="išḻïḍe">
              <a:extLst>
                <a:ext uri="{FF2B5EF4-FFF2-40B4-BE49-F238E27FC236}">
                  <a16:creationId xmlns="" xmlns:a16="http://schemas.microsoft.com/office/drawing/2014/main" id="{6544CDE0-D6FB-45B1-BB88-5D0F7589B0CD}"/>
                </a:ext>
              </a:extLst>
            </p:cNvPr>
            <p:cNvSpPr/>
            <p:nvPr/>
          </p:nvSpPr>
          <p:spPr>
            <a:xfrm>
              <a:off x="1010164" y="3576624"/>
              <a:ext cx="4385026" cy="1968949"/>
            </a:xfrm>
            <a:prstGeom prst="rect">
              <a:avLst/>
            </a:prstGeom>
            <a:noFill/>
            <a:ln w="5080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id-ID">
                <a:cs typeface="+mn-ea"/>
                <a:sym typeface="+mn-lt"/>
              </a:endParaRPr>
            </a:p>
          </p:txBody>
        </p:sp>
      </p:grpSp>
      <p:sp>
        <p:nvSpPr>
          <p:cNvPr id="34" name="文本框 9">
            <a:extLst>
              <a:ext uri="{FF2B5EF4-FFF2-40B4-BE49-F238E27FC236}">
                <a16:creationId xmlns="" xmlns:a16="http://schemas.microsoft.com/office/drawing/2014/main" id="{2F016045-C21C-4CAA-854B-0F3C9F5D60CE}"/>
              </a:ext>
            </a:extLst>
          </p:cNvPr>
          <p:cNvSpPr txBox="1"/>
          <p:nvPr/>
        </p:nvSpPr>
        <p:spPr>
          <a:xfrm>
            <a:off x="1463228" y="1686561"/>
            <a:ext cx="2608437" cy="738664"/>
          </a:xfrm>
          <a:prstGeom prst="rect">
            <a:avLst/>
          </a:prstGeom>
          <a:noFill/>
        </p:spPr>
        <p:txBody>
          <a:bodyPr wrap="square" lIns="0" tIns="0" rIns="0" bIns="0" rtlCol="0">
            <a:spAutoFit/>
          </a:bodyPr>
          <a:lstStyle/>
          <a:p>
            <a:pPr algn="just"/>
            <a:r>
              <a:rPr lang="zh-CN" altLang="en-US" sz="1200" dirty="0">
                <a:solidFill>
                  <a:srgbClr val="329730"/>
                </a:solidFill>
                <a:cs typeface="+mn-ea"/>
                <a:sym typeface="+mn-lt"/>
              </a:rPr>
              <a:t>不想睡觉，或者没时间睡觉，睡眠时长不够6~8小时。可能会有白天萎糜不振、工作效率低下、记忆力减退等。但无入睡困难，也不伴有精神困扰。</a:t>
            </a:r>
          </a:p>
        </p:txBody>
      </p:sp>
      <p:sp>
        <p:nvSpPr>
          <p:cNvPr id="35" name="文本框 9">
            <a:extLst>
              <a:ext uri="{FF2B5EF4-FFF2-40B4-BE49-F238E27FC236}">
                <a16:creationId xmlns="" xmlns:a16="http://schemas.microsoft.com/office/drawing/2014/main" id="{1D55F088-6516-44B8-8E53-3FDBB4773EF2}"/>
              </a:ext>
            </a:extLst>
          </p:cNvPr>
          <p:cNvSpPr txBox="1"/>
          <p:nvPr/>
        </p:nvSpPr>
        <p:spPr>
          <a:xfrm>
            <a:off x="1470894" y="3268813"/>
            <a:ext cx="2608437" cy="738664"/>
          </a:xfrm>
          <a:prstGeom prst="rect">
            <a:avLst/>
          </a:prstGeom>
          <a:noFill/>
        </p:spPr>
        <p:txBody>
          <a:bodyPr wrap="square" lIns="0" tIns="0" rIns="0" bIns="0" rtlCol="0">
            <a:spAutoFit/>
          </a:bodyPr>
          <a:lstStyle/>
          <a:p>
            <a:pPr algn="just">
              <a:spcBef>
                <a:spcPts val="1350"/>
              </a:spcBef>
            </a:pPr>
            <a:r>
              <a:rPr lang="zh-CN" altLang="en-US" sz="1200" dirty="0">
                <a:solidFill>
                  <a:srgbClr val="329730"/>
                </a:solidFill>
                <a:cs typeface="+mn-ea"/>
                <a:sym typeface="+mn-lt"/>
              </a:rPr>
              <a:t>想睡，也有时间睡，但睡不着。表现有，入睡困难、浅睡易醒、醒后难以入睡，以及上述睡眠不足的后果，且往往伴有精神困扰，如头痛、抑郁等。</a:t>
            </a:r>
            <a:endParaRPr lang="en-US" altLang="zh-CN" sz="1200" dirty="0">
              <a:solidFill>
                <a:srgbClr val="329730"/>
              </a:solidFill>
              <a:cs typeface="+mn-ea"/>
              <a:sym typeface="+mn-lt"/>
            </a:endParaRPr>
          </a:p>
        </p:txBody>
      </p:sp>
      <p:pic>
        <p:nvPicPr>
          <p:cNvPr id="9" name="图片 8">
            <a:extLst>
              <a:ext uri="{FF2B5EF4-FFF2-40B4-BE49-F238E27FC236}">
                <a16:creationId xmlns="" xmlns:a16="http://schemas.microsoft.com/office/drawing/2014/main" id="{79D96A7E-2655-4323-9E22-EA7EA34AF921}"/>
              </a:ext>
            </a:extLst>
          </p:cNvPr>
          <p:cNvPicPr>
            <a:picLocks noChangeAspect="1"/>
          </p:cNvPicPr>
          <p:nvPr/>
        </p:nvPicPr>
        <p:blipFill rotWithShape="1">
          <a:blip r:embed="rId5"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rcRect/>
          <a:stretch/>
        </p:blipFill>
        <p:spPr>
          <a:xfrm>
            <a:off x="4345303" y="1417819"/>
            <a:ext cx="3437258" cy="2798307"/>
          </a:xfrm>
          <a:prstGeom prst="rect">
            <a:avLst/>
          </a:prstGeom>
        </p:spPr>
      </p:pic>
    </p:spTree>
    <p:extLst>
      <p:ext uri="{BB962C8B-B14F-4D97-AF65-F5344CB8AC3E}">
        <p14:creationId xmlns:p14="http://schemas.microsoft.com/office/powerpoint/2010/main" val="2256846871"/>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left)">
                                      <p:cBhvr>
                                        <p:cTn id="11" dur="300"/>
                                        <p:tgtEl>
                                          <p:spTgt spid="34"/>
                                        </p:tgtEl>
                                      </p:cBhvr>
                                    </p:animEffect>
                                  </p:childTnLst>
                                </p:cTn>
                              </p:par>
                            </p:childTnLst>
                          </p:cTn>
                        </p:par>
                        <p:par>
                          <p:cTn id="12" fill="hold">
                            <p:stCondLst>
                              <p:cond delay="800"/>
                            </p:stCondLst>
                            <p:childTnLst>
                              <p:par>
                                <p:cTn id="13" presetID="22" presetClass="entr" presetSubtype="8"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3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6" name="圆角矩形 3">
            <a:extLst>
              <a:ext uri="{FF2B5EF4-FFF2-40B4-BE49-F238E27FC236}">
                <a16:creationId xmlns="" xmlns:a16="http://schemas.microsoft.com/office/drawing/2014/main" id="{C8BC84FA-67BD-4010-8E9B-17DAAB80F29A}"/>
              </a:ext>
            </a:extLst>
          </p:cNvPr>
          <p:cNvSpPr/>
          <p:nvPr/>
        </p:nvSpPr>
        <p:spPr>
          <a:xfrm>
            <a:off x="4875674" y="1675891"/>
            <a:ext cx="3601059" cy="503753"/>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a:outerShdw blurRad="50800" dist="50800" dir="5400000" sx="1000" sy="1000" algn="ctr" rotWithShape="0">
              <a:srgbClr val="000000"/>
            </a:outerShdw>
            <a:reflection endPos="0" dist="50800" dir="5400000" sy="-100000" algn="bl" rotWithShape="0"/>
          </a:effectLst>
        </p:spPr>
        <p:txBody>
          <a:bodyPr lIns="99785" tIns="49893" rIns="99785" bIns="49893" rtlCol="0" anchor="ctr"/>
          <a:lstStyle/>
          <a:p>
            <a:r>
              <a:rPr lang="zh-CN" altLang="en-US" sz="2000" b="1" dirty="0">
                <a:solidFill>
                  <a:srgbClr val="000000"/>
                </a:solidFill>
                <a:cs typeface="+mn-ea"/>
                <a:sym typeface="+mn-lt"/>
              </a:rPr>
              <a:t>  </a:t>
            </a:r>
            <a:r>
              <a:rPr lang="zh-CN" altLang="en-US" sz="2000" b="1" kern="0" dirty="0">
                <a:solidFill>
                  <a:srgbClr val="329730"/>
                </a:solidFill>
                <a:cs typeface="+mn-ea"/>
                <a:sym typeface="+mn-lt"/>
              </a:rPr>
              <a:t>慢性病来势汹汹</a:t>
            </a:r>
          </a:p>
        </p:txBody>
      </p:sp>
      <p:sp>
        <p:nvSpPr>
          <p:cNvPr id="17" name="圆角矩形 1">
            <a:extLst>
              <a:ext uri="{FF2B5EF4-FFF2-40B4-BE49-F238E27FC236}">
                <a16:creationId xmlns="" xmlns:a16="http://schemas.microsoft.com/office/drawing/2014/main" id="{44382047-68F8-4263-91A7-73B88363B09A}"/>
              </a:ext>
            </a:extLst>
          </p:cNvPr>
          <p:cNvSpPr/>
          <p:nvPr/>
        </p:nvSpPr>
        <p:spPr>
          <a:xfrm>
            <a:off x="4012004" y="1675891"/>
            <a:ext cx="1007616" cy="503753"/>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329730"/>
          </a:solidFill>
          <a:ln w="25400" cap="flat" cmpd="sng" algn="ctr">
            <a:noFill/>
            <a:prstDash val="solid"/>
          </a:ln>
          <a:effectLst/>
        </p:spPr>
        <p:txBody>
          <a:bodyPr lIns="99785" tIns="49893" rIns="323841" bIns="49893"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r>
              <a:rPr kumimoji="0" lang="en-US" altLang="zh-CN" sz="2399" b="0" i="0" u="none" strike="noStrike" kern="0" cap="none" spc="0" normalizeH="0" baseline="0" noProof="0" dirty="0">
                <a:ln>
                  <a:noFill/>
                </a:ln>
                <a:solidFill>
                  <a:prstClr val="white"/>
                </a:solidFill>
                <a:effectLst/>
                <a:uLnTx/>
                <a:uFillTx/>
                <a:cs typeface="+mn-ea"/>
                <a:sym typeface="+mn-lt"/>
              </a:rPr>
              <a:t>01</a:t>
            </a:r>
          </a:p>
        </p:txBody>
      </p:sp>
      <p:sp>
        <p:nvSpPr>
          <p:cNvPr id="18" name="圆角矩形 3">
            <a:extLst>
              <a:ext uri="{FF2B5EF4-FFF2-40B4-BE49-F238E27FC236}">
                <a16:creationId xmlns="" xmlns:a16="http://schemas.microsoft.com/office/drawing/2014/main" id="{54894ABF-62C7-4507-A5B1-7930C0386BA4}"/>
              </a:ext>
            </a:extLst>
          </p:cNvPr>
          <p:cNvSpPr/>
          <p:nvPr/>
        </p:nvSpPr>
        <p:spPr>
          <a:xfrm>
            <a:off x="4875674" y="2460607"/>
            <a:ext cx="3601059" cy="503753"/>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p:spPr>
        <p:txBody>
          <a:bodyPr lIns="99785" tIns="49893" rIns="99785" bIns="49893" rtlCol="0" anchor="ctr"/>
          <a:lstStyle/>
          <a:p>
            <a:pPr algn="ctr" defTabSz="816159"/>
            <a:r>
              <a:rPr lang="zh-CN" altLang="en-US" sz="2000" b="1" kern="0" dirty="0">
                <a:solidFill>
                  <a:srgbClr val="329730"/>
                </a:solidFill>
                <a:cs typeface="+mn-ea"/>
                <a:sym typeface="+mn-lt"/>
              </a:rPr>
              <a:t> 养成坚持体力活动的好习惯</a:t>
            </a:r>
          </a:p>
        </p:txBody>
      </p:sp>
      <p:sp>
        <p:nvSpPr>
          <p:cNvPr id="19" name="圆角矩形 1">
            <a:extLst>
              <a:ext uri="{FF2B5EF4-FFF2-40B4-BE49-F238E27FC236}">
                <a16:creationId xmlns="" xmlns:a16="http://schemas.microsoft.com/office/drawing/2014/main" id="{24BF7332-0E33-4DA0-A9FA-3106997B40D2}"/>
              </a:ext>
            </a:extLst>
          </p:cNvPr>
          <p:cNvSpPr/>
          <p:nvPr/>
        </p:nvSpPr>
        <p:spPr>
          <a:xfrm>
            <a:off x="4012004" y="2460607"/>
            <a:ext cx="1007616" cy="503753"/>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329730"/>
          </a:solidFill>
          <a:ln w="25400" cap="flat" cmpd="sng" algn="ctr">
            <a:noFill/>
            <a:prstDash val="solid"/>
          </a:ln>
          <a:effectLst/>
        </p:spPr>
        <p:txBody>
          <a:bodyPr lIns="99785" tIns="49893" rIns="323841" bIns="49893"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r>
              <a:rPr kumimoji="0" lang="en-US" altLang="zh-CN" sz="2399" b="0" i="0" u="none" strike="noStrike" kern="0" cap="none" spc="0" normalizeH="0" baseline="0" noProof="0" dirty="0">
                <a:ln>
                  <a:noFill/>
                </a:ln>
                <a:solidFill>
                  <a:prstClr val="white"/>
                </a:solidFill>
                <a:effectLst/>
                <a:uLnTx/>
                <a:uFillTx/>
                <a:cs typeface="+mn-ea"/>
                <a:sym typeface="+mn-lt"/>
              </a:rPr>
              <a:t>02</a:t>
            </a:r>
          </a:p>
        </p:txBody>
      </p:sp>
      <p:sp>
        <p:nvSpPr>
          <p:cNvPr id="20" name="圆角矩形 3">
            <a:extLst>
              <a:ext uri="{FF2B5EF4-FFF2-40B4-BE49-F238E27FC236}">
                <a16:creationId xmlns="" xmlns:a16="http://schemas.microsoft.com/office/drawing/2014/main" id="{88628116-6BB1-45E4-B1A3-4B46074C3A9D}"/>
              </a:ext>
            </a:extLst>
          </p:cNvPr>
          <p:cNvSpPr/>
          <p:nvPr/>
        </p:nvSpPr>
        <p:spPr>
          <a:xfrm>
            <a:off x="4875674" y="3252304"/>
            <a:ext cx="3601059" cy="503753"/>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p:spPr>
        <p:txBody>
          <a:bodyPr lIns="99785" tIns="49893" rIns="99785" bIns="49893" rtlCol="0" anchor="ctr"/>
          <a:lstStyle/>
          <a:p>
            <a:pPr lvl="0" defTabSz="816159"/>
            <a:r>
              <a:rPr lang="zh-CN" altLang="en-US" sz="2000" b="1" kern="0" dirty="0">
                <a:solidFill>
                  <a:srgbClr val="329730"/>
                </a:solidFill>
                <a:cs typeface="+mn-ea"/>
                <a:sym typeface="+mn-lt"/>
              </a:rPr>
              <a:t>   合理休息 保证睡眠</a:t>
            </a:r>
          </a:p>
        </p:txBody>
      </p:sp>
      <p:sp>
        <p:nvSpPr>
          <p:cNvPr id="21" name="圆角矩形 1">
            <a:extLst>
              <a:ext uri="{FF2B5EF4-FFF2-40B4-BE49-F238E27FC236}">
                <a16:creationId xmlns="" xmlns:a16="http://schemas.microsoft.com/office/drawing/2014/main" id="{5D387234-7D3F-42A4-A2E1-2D4C8E5224CE}"/>
              </a:ext>
            </a:extLst>
          </p:cNvPr>
          <p:cNvSpPr/>
          <p:nvPr/>
        </p:nvSpPr>
        <p:spPr>
          <a:xfrm>
            <a:off x="4012004" y="3252304"/>
            <a:ext cx="1007616" cy="503753"/>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329730"/>
          </a:solidFill>
          <a:ln w="25400" cap="flat" cmpd="sng" algn="ctr">
            <a:noFill/>
            <a:prstDash val="solid"/>
          </a:ln>
          <a:effectLst/>
        </p:spPr>
        <p:txBody>
          <a:bodyPr lIns="99785" tIns="49893" rIns="323841" bIns="49893"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r>
              <a:rPr kumimoji="0" lang="en-US" altLang="zh-CN" sz="2399" b="0" i="0" u="none" strike="noStrike" kern="0" cap="none" spc="0" normalizeH="0" baseline="0" noProof="0" dirty="0">
                <a:ln>
                  <a:noFill/>
                </a:ln>
                <a:solidFill>
                  <a:prstClr val="white"/>
                </a:solidFill>
                <a:effectLst/>
                <a:uLnTx/>
                <a:uFillTx/>
                <a:cs typeface="+mn-ea"/>
                <a:sym typeface="+mn-lt"/>
              </a:rPr>
              <a:t>03</a:t>
            </a: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grpSp>
        <p:nvGrpSpPr>
          <p:cNvPr id="32" name="组合 31">
            <a:extLst>
              <a:ext uri="{FF2B5EF4-FFF2-40B4-BE49-F238E27FC236}">
                <a16:creationId xmlns="" xmlns:a16="http://schemas.microsoft.com/office/drawing/2014/main" id="{F9D1997B-4794-4763-A93B-7321D85B3288}"/>
              </a:ext>
            </a:extLst>
          </p:cNvPr>
          <p:cNvGrpSpPr/>
          <p:nvPr/>
        </p:nvGrpSpPr>
        <p:grpSpPr>
          <a:xfrm>
            <a:off x="1490008" y="2179644"/>
            <a:ext cx="1766334" cy="1716478"/>
            <a:chOff x="861536" y="1499129"/>
            <a:chExt cx="2526601" cy="2455286"/>
          </a:xfrm>
        </p:grpSpPr>
        <p:sp>
          <p:nvSpPr>
            <p:cNvPr id="29" name="菱形 28">
              <a:extLst>
                <a:ext uri="{FF2B5EF4-FFF2-40B4-BE49-F238E27FC236}">
                  <a16:creationId xmlns="" xmlns:a16="http://schemas.microsoft.com/office/drawing/2014/main" id="{9F4A5351-7FB1-4FE4-A503-2CD65BCD3DAE}"/>
                </a:ext>
              </a:extLst>
            </p:cNvPr>
            <p:cNvSpPr/>
            <p:nvPr/>
          </p:nvSpPr>
          <p:spPr>
            <a:xfrm>
              <a:off x="863885" y="1499287"/>
              <a:ext cx="2524252" cy="2455128"/>
            </a:xfrm>
            <a:prstGeom prst="diamond">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350" b="0" i="0" u="none" strike="noStrike" kern="1200" cap="none" spc="0" normalizeH="0" baseline="0" noProof="0">
                <a:ln>
                  <a:noFill/>
                </a:ln>
                <a:solidFill>
                  <a:prstClr val="white"/>
                </a:solidFill>
                <a:effectLst/>
                <a:uLnTx/>
                <a:uFillTx/>
                <a:cs typeface="+mn-ea"/>
                <a:sym typeface="+mn-lt"/>
              </a:endParaRPr>
            </a:p>
          </p:txBody>
        </p:sp>
        <p:grpSp>
          <p:nvGrpSpPr>
            <p:cNvPr id="31" name="组合 30">
              <a:extLst>
                <a:ext uri="{FF2B5EF4-FFF2-40B4-BE49-F238E27FC236}">
                  <a16:creationId xmlns="" xmlns:a16="http://schemas.microsoft.com/office/drawing/2014/main" id="{E600B2EF-571D-4CE8-AB50-06FC14096858}"/>
                </a:ext>
              </a:extLst>
            </p:cNvPr>
            <p:cNvGrpSpPr/>
            <p:nvPr/>
          </p:nvGrpSpPr>
          <p:grpSpPr>
            <a:xfrm>
              <a:off x="861536" y="1499129"/>
              <a:ext cx="2514386" cy="2346664"/>
              <a:chOff x="861536" y="1499129"/>
              <a:chExt cx="2514386" cy="2346664"/>
            </a:xfrm>
          </p:grpSpPr>
          <p:sp>
            <p:nvSpPr>
              <p:cNvPr id="30" name="AutoShape 23">
                <a:extLst>
                  <a:ext uri="{FF2B5EF4-FFF2-40B4-BE49-F238E27FC236}">
                    <a16:creationId xmlns="" xmlns:a16="http://schemas.microsoft.com/office/drawing/2014/main" id="{0BFC45C5-FC2A-4E61-8EA1-49BB9CA086A3}"/>
                  </a:ext>
                </a:extLst>
              </p:cNvPr>
              <p:cNvSpPr>
                <a:spLocks noChangeArrowheads="1"/>
              </p:cNvSpPr>
              <p:nvPr/>
            </p:nvSpPr>
            <p:spPr bwMode="auto">
              <a:xfrm>
                <a:off x="861536" y="1499129"/>
                <a:ext cx="2514386" cy="2346664"/>
              </a:xfrm>
              <a:prstGeom prst="diamond">
                <a:avLst/>
              </a:prstGeom>
              <a:noFill/>
              <a:ln w="190500" cmpd="thickThin">
                <a:solidFill>
                  <a:srgbClr val="009900"/>
                </a:solidFill>
                <a:miter lim="800000"/>
                <a:headEnd/>
                <a:tailEnd/>
              </a:ln>
            </p:spPr>
            <p:txBody>
              <a:bodyPr wrap="none" anchor="ctr"/>
              <a:lstStyle/>
              <a:p>
                <a:pPr marL="0" marR="0" lvl="0" indent="0" algn="l" defTabSz="966788" rtl="0" eaLnBrk="1" fontAlgn="base" latinLnBrk="0" hangingPunct="1">
                  <a:lnSpc>
                    <a:spcPct val="100000"/>
                  </a:lnSpc>
                  <a:spcBef>
                    <a:spcPct val="0"/>
                  </a:spcBef>
                  <a:spcAft>
                    <a:spcPct val="0"/>
                  </a:spcAft>
                  <a:buClrTx/>
                  <a:buSzTx/>
                  <a:buFontTx/>
                  <a:buNone/>
                  <a:tabLst/>
                  <a:defRPr/>
                </a:pPr>
                <a:endParaRPr kumimoji="0" lang="zh-CN" altLang="en-US" sz="1900" b="0" i="0" u="none" strike="noStrike" kern="0" cap="none" spc="0" normalizeH="0" baseline="0" noProof="0">
                  <a:ln>
                    <a:noFill/>
                  </a:ln>
                  <a:solidFill>
                    <a:srgbClr val="000000"/>
                  </a:solidFill>
                  <a:effectLst/>
                  <a:uLnTx/>
                  <a:uFillTx/>
                  <a:cs typeface="+mn-ea"/>
                  <a:sym typeface="+mn-lt"/>
                </a:endParaRPr>
              </a:p>
            </p:txBody>
          </p:sp>
          <p:sp>
            <p:nvSpPr>
              <p:cNvPr id="28" name="文本框 27">
                <a:extLst>
                  <a:ext uri="{FF2B5EF4-FFF2-40B4-BE49-F238E27FC236}">
                    <a16:creationId xmlns="" xmlns:a16="http://schemas.microsoft.com/office/drawing/2014/main" id="{FC7FD2B2-DDFC-4B24-BA5C-7482AF4B5918}"/>
                  </a:ext>
                </a:extLst>
              </p:cNvPr>
              <p:cNvSpPr txBox="1"/>
              <p:nvPr/>
            </p:nvSpPr>
            <p:spPr>
              <a:xfrm>
                <a:off x="1344622" y="2200745"/>
                <a:ext cx="1548213" cy="902513"/>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3500" b="1" i="0" u="none" strike="noStrike" kern="1200" cap="none" spc="0" normalizeH="0" baseline="0" noProof="0" dirty="0">
                    <a:ln>
                      <a:noFill/>
                    </a:ln>
                    <a:solidFill>
                      <a:srgbClr val="329730"/>
                    </a:solidFill>
                    <a:effectLst/>
                    <a:uLnTx/>
                    <a:uFillTx/>
                    <a:cs typeface="+mn-ea"/>
                    <a:sym typeface="+mn-lt"/>
                  </a:rPr>
                  <a:t>目录</a:t>
                </a:r>
              </a:p>
            </p:txBody>
          </p:sp>
        </p:grpSp>
      </p:grpSp>
      <p:pic>
        <p:nvPicPr>
          <p:cNvPr id="34" name="图片 33">
            <a:extLst>
              <a:ext uri="{FF2B5EF4-FFF2-40B4-BE49-F238E27FC236}">
                <a16:creationId xmlns="" xmlns:a16="http://schemas.microsoft.com/office/drawing/2014/main" id="{4C27E454-3D0E-434C-8855-304508EEB80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181408" y="442023"/>
            <a:ext cx="2374994" cy="2310823"/>
          </a:xfrm>
          <a:prstGeom prst="rect">
            <a:avLst/>
          </a:prstGeom>
        </p:spPr>
      </p:pic>
    </p:spTree>
    <p:extLst>
      <p:ext uri="{BB962C8B-B14F-4D97-AF65-F5344CB8AC3E}">
        <p14:creationId xmlns:p14="http://schemas.microsoft.com/office/powerpoint/2010/main" val="146789648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childTnLst>
                          </p:cTn>
                        </p:par>
                        <p:par>
                          <p:cTn id="22" fill="hold">
                            <p:stCondLst>
                              <p:cond delay="2000"/>
                            </p:stCondLst>
                            <p:childTnLst>
                              <p:par>
                                <p:cTn id="23" presetID="2" presetClass="entr" presetSubtype="8"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5" name="矩形: 圆角 34">
            <a:extLst>
              <a:ext uri="{FF2B5EF4-FFF2-40B4-BE49-F238E27FC236}">
                <a16:creationId xmlns="" xmlns:a16="http://schemas.microsoft.com/office/drawing/2014/main" id="{7C69618C-A723-483C-9D20-76BFB9C5EA01}"/>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6" name="TextBox 41">
            <a:extLst>
              <a:ext uri="{FF2B5EF4-FFF2-40B4-BE49-F238E27FC236}">
                <a16:creationId xmlns="" xmlns:a16="http://schemas.microsoft.com/office/drawing/2014/main" id="{10014653-7D51-4D6A-B7EC-CA21EDA3BC34}"/>
              </a:ext>
            </a:extLst>
          </p:cNvPr>
          <p:cNvSpPr txBox="1"/>
          <p:nvPr/>
        </p:nvSpPr>
        <p:spPr>
          <a:xfrm>
            <a:off x="1592037" y="1819594"/>
            <a:ext cx="2200193" cy="491994"/>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有损容颜有损容颜</a:t>
            </a:r>
          </a:p>
          <a:p>
            <a:pPr defTabSz="685800">
              <a:lnSpc>
                <a:spcPct val="130000"/>
              </a:lnSpc>
            </a:pPr>
            <a:endParaRPr lang="zh-CN" altLang="en-US" sz="1050" dirty="0">
              <a:solidFill>
                <a:srgbClr val="329730"/>
              </a:solidFill>
              <a:cs typeface="+mn-ea"/>
              <a:sym typeface="+mn-lt"/>
            </a:endParaRPr>
          </a:p>
        </p:txBody>
      </p:sp>
      <p:sp>
        <p:nvSpPr>
          <p:cNvPr id="57" name="TextBox 42">
            <a:extLst>
              <a:ext uri="{FF2B5EF4-FFF2-40B4-BE49-F238E27FC236}">
                <a16:creationId xmlns="" xmlns:a16="http://schemas.microsoft.com/office/drawing/2014/main" id="{115A6AA8-2C7B-4D31-B3E4-DB0EC49C1CE5}"/>
              </a:ext>
            </a:extLst>
          </p:cNvPr>
          <p:cNvSpPr txBox="1"/>
          <p:nvPr/>
        </p:nvSpPr>
        <p:spPr>
          <a:xfrm>
            <a:off x="1592037" y="2759179"/>
            <a:ext cx="1799324" cy="491994"/>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免疫力下降，亚健康，精力体力下降</a:t>
            </a:r>
          </a:p>
        </p:txBody>
      </p:sp>
      <p:sp>
        <p:nvSpPr>
          <p:cNvPr id="58" name="TextBox 43">
            <a:extLst>
              <a:ext uri="{FF2B5EF4-FFF2-40B4-BE49-F238E27FC236}">
                <a16:creationId xmlns="" xmlns:a16="http://schemas.microsoft.com/office/drawing/2014/main" id="{4957897C-5EBA-4107-80F7-2355C2417ABF}"/>
              </a:ext>
            </a:extLst>
          </p:cNvPr>
          <p:cNvSpPr txBox="1"/>
          <p:nvPr/>
        </p:nvSpPr>
        <p:spPr>
          <a:xfrm>
            <a:off x="1592038" y="3631548"/>
            <a:ext cx="1580416" cy="491994"/>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易患糖尿病（美国芝加哥大学报告）</a:t>
            </a:r>
          </a:p>
        </p:txBody>
      </p:sp>
      <p:sp>
        <p:nvSpPr>
          <p:cNvPr id="59" name="TextBox 44">
            <a:extLst>
              <a:ext uri="{FF2B5EF4-FFF2-40B4-BE49-F238E27FC236}">
                <a16:creationId xmlns="" xmlns:a16="http://schemas.microsoft.com/office/drawing/2014/main" id="{91400976-F3EB-4634-989E-ECBEE47369CD}"/>
              </a:ext>
            </a:extLst>
          </p:cNvPr>
          <p:cNvSpPr txBox="1"/>
          <p:nvPr/>
        </p:nvSpPr>
        <p:spPr>
          <a:xfrm>
            <a:off x="5405886" y="1819594"/>
            <a:ext cx="2213188" cy="491994"/>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易患高血压（纽约哥伦比亚大学报告）</a:t>
            </a:r>
          </a:p>
        </p:txBody>
      </p:sp>
      <p:sp>
        <p:nvSpPr>
          <p:cNvPr id="60" name="TextBox 45">
            <a:extLst>
              <a:ext uri="{FF2B5EF4-FFF2-40B4-BE49-F238E27FC236}">
                <a16:creationId xmlns="" xmlns:a16="http://schemas.microsoft.com/office/drawing/2014/main" id="{897D9B43-9932-43EF-801A-521A87AC60E4}"/>
              </a:ext>
            </a:extLst>
          </p:cNvPr>
          <p:cNvSpPr txBox="1"/>
          <p:nvPr/>
        </p:nvSpPr>
        <p:spPr>
          <a:xfrm>
            <a:off x="5481633" y="2759471"/>
            <a:ext cx="1812320" cy="281937"/>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加速衰老（芝加哥大学报告）</a:t>
            </a:r>
          </a:p>
        </p:txBody>
      </p:sp>
      <p:sp>
        <p:nvSpPr>
          <p:cNvPr id="61" name="TextBox 46">
            <a:extLst>
              <a:ext uri="{FF2B5EF4-FFF2-40B4-BE49-F238E27FC236}">
                <a16:creationId xmlns="" xmlns:a16="http://schemas.microsoft.com/office/drawing/2014/main" id="{A9754353-B816-4EF8-AC73-55E7B5B2CFEE}"/>
              </a:ext>
            </a:extLst>
          </p:cNvPr>
          <p:cNvSpPr txBox="1"/>
          <p:nvPr/>
        </p:nvSpPr>
        <p:spPr>
          <a:xfrm>
            <a:off x="5516751" y="3648176"/>
            <a:ext cx="1586676" cy="491994"/>
          </a:xfrm>
          <a:prstGeom prst="rect">
            <a:avLst/>
          </a:prstGeom>
          <a:noFill/>
        </p:spPr>
        <p:txBody>
          <a:bodyPr wrap="square" rtlCol="0">
            <a:spAutoFit/>
          </a:bodyPr>
          <a:lstStyle/>
          <a:p>
            <a:pPr defTabSz="685800">
              <a:lnSpc>
                <a:spcPct val="130000"/>
              </a:lnSpc>
            </a:pPr>
            <a:r>
              <a:rPr lang="zh-CN" altLang="en-US" sz="1050" dirty="0">
                <a:solidFill>
                  <a:srgbClr val="329730"/>
                </a:solidFill>
                <a:cs typeface="+mn-ea"/>
                <a:sym typeface="+mn-lt"/>
              </a:rPr>
              <a:t>易患糖尿病（美国芝加哥大学报告）</a:t>
            </a:r>
          </a:p>
        </p:txBody>
      </p:sp>
      <p:grpSp>
        <p:nvGrpSpPr>
          <p:cNvPr id="62" name="组合 61">
            <a:extLst>
              <a:ext uri="{FF2B5EF4-FFF2-40B4-BE49-F238E27FC236}">
                <a16:creationId xmlns="" xmlns:a16="http://schemas.microsoft.com/office/drawing/2014/main" id="{95381968-055E-4CDC-95B4-4E750133CD59}"/>
              </a:ext>
            </a:extLst>
          </p:cNvPr>
          <p:cNvGrpSpPr/>
          <p:nvPr/>
        </p:nvGrpSpPr>
        <p:grpSpPr>
          <a:xfrm>
            <a:off x="4572000" y="1736256"/>
            <a:ext cx="576262" cy="575332"/>
            <a:chOff x="10370105" y="2202210"/>
            <a:chExt cx="586620" cy="585674"/>
          </a:xfrm>
          <a:solidFill>
            <a:srgbClr val="000000">
              <a:lumMod val="75000"/>
              <a:lumOff val="25000"/>
            </a:srgbClr>
          </a:solidFill>
        </p:grpSpPr>
        <p:sp>
          <p:nvSpPr>
            <p:cNvPr id="63" name="Oval 11">
              <a:extLst>
                <a:ext uri="{FF2B5EF4-FFF2-40B4-BE49-F238E27FC236}">
                  <a16:creationId xmlns="" xmlns:a16="http://schemas.microsoft.com/office/drawing/2014/main" id="{CA48D5E2-AFD6-47F4-A49F-9B0ECC56722C}"/>
                </a:ext>
              </a:extLst>
            </p:cNvPr>
            <p:cNvSpPr>
              <a:spLocks noChangeArrowheads="1"/>
            </p:cNvSpPr>
            <p:nvPr/>
          </p:nvSpPr>
          <p:spPr bwMode="auto">
            <a:xfrm>
              <a:off x="10370105" y="2202210"/>
              <a:ext cx="586620" cy="585674"/>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64" name="Freeform 13">
              <a:extLst>
                <a:ext uri="{FF2B5EF4-FFF2-40B4-BE49-F238E27FC236}">
                  <a16:creationId xmlns="" xmlns:a16="http://schemas.microsoft.com/office/drawing/2014/main" id="{3DB7AC71-FDC7-483D-BD92-95A75888A5A2}"/>
                </a:ext>
              </a:extLst>
            </p:cNvPr>
            <p:cNvSpPr>
              <a:spLocks noEditPoints="1"/>
            </p:cNvSpPr>
            <p:nvPr/>
          </p:nvSpPr>
          <p:spPr bwMode="auto">
            <a:xfrm>
              <a:off x="10451124" y="2353677"/>
              <a:ext cx="356573" cy="305964"/>
            </a:xfrm>
            <a:custGeom>
              <a:avLst/>
              <a:gdLst>
                <a:gd name="T0" fmla="*/ 282 w 766"/>
                <a:gd name="T1" fmla="*/ 304 h 600"/>
                <a:gd name="T2" fmla="*/ 391 w 766"/>
                <a:gd name="T3" fmla="*/ 248 h 600"/>
                <a:gd name="T4" fmla="*/ 596 w 766"/>
                <a:gd name="T5" fmla="*/ 213 h 600"/>
                <a:gd name="T6" fmla="*/ 652 w 766"/>
                <a:gd name="T7" fmla="*/ 129 h 600"/>
                <a:gd name="T8" fmla="*/ 570 w 766"/>
                <a:gd name="T9" fmla="*/ 186 h 600"/>
                <a:gd name="T10" fmla="*/ 391 w 766"/>
                <a:gd name="T11" fmla="*/ 195 h 600"/>
                <a:gd name="T12" fmla="*/ 766 w 766"/>
                <a:gd name="T13" fmla="*/ 80 h 600"/>
                <a:gd name="T14" fmla="*/ 465 w 766"/>
                <a:gd name="T15" fmla="*/ 32 h 600"/>
                <a:gd name="T16" fmla="*/ 437 w 766"/>
                <a:gd name="T17" fmla="*/ 0 h 600"/>
                <a:gd name="T18" fmla="*/ 154 w 766"/>
                <a:gd name="T19" fmla="*/ 32 h 600"/>
                <a:gd name="T20" fmla="*/ 175 w 766"/>
                <a:gd name="T21" fmla="*/ 80 h 600"/>
                <a:gd name="T22" fmla="*/ 216 w 766"/>
                <a:gd name="T23" fmla="*/ 135 h 600"/>
                <a:gd name="T24" fmla="*/ 706 w 766"/>
                <a:gd name="T25" fmla="*/ 80 h 600"/>
                <a:gd name="T26" fmla="*/ 355 w 766"/>
                <a:gd name="T27" fmla="*/ 394 h 600"/>
                <a:gd name="T28" fmla="*/ 706 w 766"/>
                <a:gd name="T29" fmla="*/ 410 h 600"/>
                <a:gd name="T30" fmla="*/ 361 w 766"/>
                <a:gd name="T31" fmla="*/ 427 h 600"/>
                <a:gd name="T32" fmla="*/ 362 w 766"/>
                <a:gd name="T33" fmla="*/ 478 h 600"/>
                <a:gd name="T34" fmla="*/ 437 w 766"/>
                <a:gd name="T35" fmla="*/ 595 h 600"/>
                <a:gd name="T36" fmla="*/ 465 w 766"/>
                <a:gd name="T37" fmla="*/ 478 h 600"/>
                <a:gd name="T38" fmla="*/ 603 w 766"/>
                <a:gd name="T39" fmla="*/ 592 h 600"/>
                <a:gd name="T40" fmla="*/ 591 w 766"/>
                <a:gd name="T41" fmla="*/ 478 h 600"/>
                <a:gd name="T42" fmla="*/ 766 w 766"/>
                <a:gd name="T43" fmla="*/ 427 h 600"/>
                <a:gd name="T44" fmla="*/ 747 w 766"/>
                <a:gd name="T45" fmla="*/ 80 h 600"/>
                <a:gd name="T46" fmla="*/ 161 w 766"/>
                <a:gd name="T47" fmla="*/ 310 h 600"/>
                <a:gd name="T48" fmla="*/ 235 w 766"/>
                <a:gd name="T49" fmla="*/ 236 h 600"/>
                <a:gd name="T50" fmla="*/ 86 w 766"/>
                <a:gd name="T51" fmla="*/ 236 h 600"/>
                <a:gd name="T52" fmla="*/ 208 w 766"/>
                <a:gd name="T53" fmla="*/ 325 h 600"/>
                <a:gd name="T54" fmla="*/ 181 w 766"/>
                <a:gd name="T55" fmla="*/ 325 h 600"/>
                <a:gd name="T56" fmla="*/ 188 w 766"/>
                <a:gd name="T57" fmla="*/ 339 h 600"/>
                <a:gd name="T58" fmla="*/ 196 w 766"/>
                <a:gd name="T59" fmla="*/ 510 h 600"/>
                <a:gd name="T60" fmla="*/ 129 w 766"/>
                <a:gd name="T61" fmla="*/ 510 h 600"/>
                <a:gd name="T62" fmla="*/ 137 w 766"/>
                <a:gd name="T63" fmla="*/ 339 h 600"/>
                <a:gd name="T64" fmla="*/ 145 w 766"/>
                <a:gd name="T65" fmla="*/ 325 h 600"/>
                <a:gd name="T66" fmla="*/ 0 w 766"/>
                <a:gd name="T67" fmla="*/ 438 h 600"/>
                <a:gd name="T68" fmla="*/ 66 w 766"/>
                <a:gd name="T69" fmla="*/ 600 h 600"/>
                <a:gd name="T70" fmla="*/ 89 w 766"/>
                <a:gd name="T71" fmla="*/ 432 h 600"/>
                <a:gd name="T72" fmla="*/ 230 w 766"/>
                <a:gd name="T73" fmla="*/ 600 h 600"/>
                <a:gd name="T74" fmla="*/ 253 w 766"/>
                <a:gd name="T75" fmla="*/ 432 h 600"/>
                <a:gd name="T76" fmla="*/ 321 w 766"/>
                <a:gd name="T77" fmla="*/ 600 h 600"/>
                <a:gd name="T78" fmla="*/ 208 w 766"/>
                <a:gd name="T79" fmla="*/ 325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66" h="600">
                  <a:moveTo>
                    <a:pt x="391" y="195"/>
                  </a:moveTo>
                  <a:lnTo>
                    <a:pt x="282" y="304"/>
                  </a:lnTo>
                  <a:cubicBezTo>
                    <a:pt x="293" y="310"/>
                    <a:pt x="303" y="317"/>
                    <a:pt x="312" y="326"/>
                  </a:cubicBezTo>
                  <a:lnTo>
                    <a:pt x="391" y="248"/>
                  </a:lnTo>
                  <a:lnTo>
                    <a:pt x="476" y="333"/>
                  </a:lnTo>
                  <a:lnTo>
                    <a:pt x="596" y="213"/>
                  </a:lnTo>
                  <a:lnTo>
                    <a:pt x="614" y="259"/>
                  </a:lnTo>
                  <a:lnTo>
                    <a:pt x="652" y="129"/>
                  </a:lnTo>
                  <a:lnTo>
                    <a:pt x="522" y="167"/>
                  </a:lnTo>
                  <a:lnTo>
                    <a:pt x="570" y="186"/>
                  </a:lnTo>
                  <a:lnTo>
                    <a:pt x="476" y="280"/>
                  </a:lnTo>
                  <a:lnTo>
                    <a:pt x="391" y="195"/>
                  </a:lnTo>
                  <a:close/>
                  <a:moveTo>
                    <a:pt x="766" y="80"/>
                  </a:moveTo>
                  <a:lnTo>
                    <a:pt x="766" y="80"/>
                  </a:lnTo>
                  <a:lnTo>
                    <a:pt x="766" y="32"/>
                  </a:lnTo>
                  <a:lnTo>
                    <a:pt x="465" y="32"/>
                  </a:lnTo>
                  <a:lnTo>
                    <a:pt x="465" y="0"/>
                  </a:lnTo>
                  <a:lnTo>
                    <a:pt x="437" y="0"/>
                  </a:lnTo>
                  <a:lnTo>
                    <a:pt x="437" y="32"/>
                  </a:lnTo>
                  <a:lnTo>
                    <a:pt x="154" y="32"/>
                  </a:lnTo>
                  <a:lnTo>
                    <a:pt x="154" y="80"/>
                  </a:lnTo>
                  <a:lnTo>
                    <a:pt x="175" y="80"/>
                  </a:lnTo>
                  <a:lnTo>
                    <a:pt x="175" y="122"/>
                  </a:lnTo>
                  <a:cubicBezTo>
                    <a:pt x="190" y="124"/>
                    <a:pt x="203" y="128"/>
                    <a:pt x="216" y="135"/>
                  </a:cubicBezTo>
                  <a:lnTo>
                    <a:pt x="216" y="80"/>
                  </a:lnTo>
                  <a:lnTo>
                    <a:pt x="706" y="80"/>
                  </a:lnTo>
                  <a:lnTo>
                    <a:pt x="706" y="394"/>
                  </a:lnTo>
                  <a:lnTo>
                    <a:pt x="355" y="394"/>
                  </a:lnTo>
                  <a:cubicBezTo>
                    <a:pt x="356" y="399"/>
                    <a:pt x="358" y="404"/>
                    <a:pt x="359" y="410"/>
                  </a:cubicBezTo>
                  <a:lnTo>
                    <a:pt x="706" y="410"/>
                  </a:lnTo>
                  <a:lnTo>
                    <a:pt x="706" y="427"/>
                  </a:lnTo>
                  <a:lnTo>
                    <a:pt x="361" y="427"/>
                  </a:lnTo>
                  <a:cubicBezTo>
                    <a:pt x="361" y="430"/>
                    <a:pt x="362" y="434"/>
                    <a:pt x="362" y="438"/>
                  </a:cubicBezTo>
                  <a:lnTo>
                    <a:pt x="362" y="478"/>
                  </a:lnTo>
                  <a:lnTo>
                    <a:pt x="437" y="478"/>
                  </a:lnTo>
                  <a:lnTo>
                    <a:pt x="437" y="595"/>
                  </a:lnTo>
                  <a:lnTo>
                    <a:pt x="465" y="595"/>
                  </a:lnTo>
                  <a:lnTo>
                    <a:pt x="465" y="478"/>
                  </a:lnTo>
                  <a:lnTo>
                    <a:pt x="560" y="478"/>
                  </a:lnTo>
                  <a:lnTo>
                    <a:pt x="603" y="592"/>
                  </a:lnTo>
                  <a:lnTo>
                    <a:pt x="631" y="585"/>
                  </a:lnTo>
                  <a:lnTo>
                    <a:pt x="591" y="478"/>
                  </a:lnTo>
                  <a:lnTo>
                    <a:pt x="766" y="478"/>
                  </a:lnTo>
                  <a:lnTo>
                    <a:pt x="766" y="427"/>
                  </a:lnTo>
                  <a:lnTo>
                    <a:pt x="747" y="427"/>
                  </a:lnTo>
                  <a:lnTo>
                    <a:pt x="747" y="80"/>
                  </a:lnTo>
                  <a:lnTo>
                    <a:pt x="766" y="80"/>
                  </a:lnTo>
                  <a:close/>
                  <a:moveTo>
                    <a:pt x="161" y="310"/>
                  </a:moveTo>
                  <a:lnTo>
                    <a:pt x="161" y="310"/>
                  </a:lnTo>
                  <a:cubicBezTo>
                    <a:pt x="202" y="310"/>
                    <a:pt x="235" y="277"/>
                    <a:pt x="235" y="236"/>
                  </a:cubicBezTo>
                  <a:cubicBezTo>
                    <a:pt x="235" y="194"/>
                    <a:pt x="202" y="161"/>
                    <a:pt x="161" y="161"/>
                  </a:cubicBezTo>
                  <a:cubicBezTo>
                    <a:pt x="119" y="161"/>
                    <a:pt x="86" y="194"/>
                    <a:pt x="86" y="236"/>
                  </a:cubicBezTo>
                  <a:cubicBezTo>
                    <a:pt x="86" y="277"/>
                    <a:pt x="119" y="310"/>
                    <a:pt x="161" y="310"/>
                  </a:cubicBezTo>
                  <a:close/>
                  <a:moveTo>
                    <a:pt x="208" y="325"/>
                  </a:moveTo>
                  <a:lnTo>
                    <a:pt x="208" y="325"/>
                  </a:lnTo>
                  <a:lnTo>
                    <a:pt x="181" y="325"/>
                  </a:lnTo>
                  <a:lnTo>
                    <a:pt x="185" y="328"/>
                  </a:lnTo>
                  <a:cubicBezTo>
                    <a:pt x="188" y="331"/>
                    <a:pt x="190" y="336"/>
                    <a:pt x="188" y="339"/>
                  </a:cubicBezTo>
                  <a:lnTo>
                    <a:pt x="178" y="365"/>
                  </a:lnTo>
                  <a:lnTo>
                    <a:pt x="196" y="510"/>
                  </a:lnTo>
                  <a:lnTo>
                    <a:pt x="163" y="540"/>
                  </a:lnTo>
                  <a:lnTo>
                    <a:pt x="129" y="510"/>
                  </a:lnTo>
                  <a:lnTo>
                    <a:pt x="147" y="365"/>
                  </a:lnTo>
                  <a:lnTo>
                    <a:pt x="137" y="339"/>
                  </a:lnTo>
                  <a:cubicBezTo>
                    <a:pt x="135" y="336"/>
                    <a:pt x="137" y="331"/>
                    <a:pt x="140" y="328"/>
                  </a:cubicBezTo>
                  <a:lnTo>
                    <a:pt x="145" y="325"/>
                  </a:lnTo>
                  <a:lnTo>
                    <a:pt x="112" y="325"/>
                  </a:lnTo>
                  <a:cubicBezTo>
                    <a:pt x="50" y="325"/>
                    <a:pt x="0" y="376"/>
                    <a:pt x="0" y="438"/>
                  </a:cubicBezTo>
                  <a:lnTo>
                    <a:pt x="0" y="600"/>
                  </a:lnTo>
                  <a:lnTo>
                    <a:pt x="66" y="600"/>
                  </a:lnTo>
                  <a:lnTo>
                    <a:pt x="66" y="432"/>
                  </a:lnTo>
                  <a:lnTo>
                    <a:pt x="89" y="432"/>
                  </a:lnTo>
                  <a:lnTo>
                    <a:pt x="89" y="600"/>
                  </a:lnTo>
                  <a:lnTo>
                    <a:pt x="230" y="600"/>
                  </a:lnTo>
                  <a:lnTo>
                    <a:pt x="230" y="432"/>
                  </a:lnTo>
                  <a:lnTo>
                    <a:pt x="253" y="432"/>
                  </a:lnTo>
                  <a:lnTo>
                    <a:pt x="253" y="600"/>
                  </a:lnTo>
                  <a:lnTo>
                    <a:pt x="321" y="600"/>
                  </a:lnTo>
                  <a:lnTo>
                    <a:pt x="321" y="438"/>
                  </a:lnTo>
                  <a:cubicBezTo>
                    <a:pt x="321" y="376"/>
                    <a:pt x="271" y="325"/>
                    <a:pt x="208" y="325"/>
                  </a:cubicBez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grpSp>
        <p:nvGrpSpPr>
          <p:cNvPr id="65" name="组合 64">
            <a:extLst>
              <a:ext uri="{FF2B5EF4-FFF2-40B4-BE49-F238E27FC236}">
                <a16:creationId xmlns="" xmlns:a16="http://schemas.microsoft.com/office/drawing/2014/main" id="{20C9EB5E-5025-42A2-8E76-CBA4CA721DE1}"/>
              </a:ext>
            </a:extLst>
          </p:cNvPr>
          <p:cNvGrpSpPr/>
          <p:nvPr/>
        </p:nvGrpSpPr>
        <p:grpSpPr>
          <a:xfrm>
            <a:off x="933770" y="2705569"/>
            <a:ext cx="576262" cy="575332"/>
            <a:chOff x="1196126" y="3459619"/>
            <a:chExt cx="586620" cy="585674"/>
          </a:xfrm>
          <a:solidFill>
            <a:srgbClr val="000000">
              <a:lumMod val="75000"/>
              <a:lumOff val="25000"/>
            </a:srgbClr>
          </a:solidFill>
        </p:grpSpPr>
        <p:sp>
          <p:nvSpPr>
            <p:cNvPr id="66" name="Oval 7">
              <a:extLst>
                <a:ext uri="{FF2B5EF4-FFF2-40B4-BE49-F238E27FC236}">
                  <a16:creationId xmlns="" xmlns:a16="http://schemas.microsoft.com/office/drawing/2014/main" id="{513D2A67-1ECE-403C-8B94-BD9C808A28C8}"/>
                </a:ext>
              </a:extLst>
            </p:cNvPr>
            <p:cNvSpPr>
              <a:spLocks noChangeArrowheads="1"/>
            </p:cNvSpPr>
            <p:nvPr/>
          </p:nvSpPr>
          <p:spPr bwMode="auto">
            <a:xfrm>
              <a:off x="1196126" y="3459619"/>
              <a:ext cx="586620" cy="585674"/>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67" name="Freeform 17">
              <a:extLst>
                <a:ext uri="{FF2B5EF4-FFF2-40B4-BE49-F238E27FC236}">
                  <a16:creationId xmlns="" xmlns:a16="http://schemas.microsoft.com/office/drawing/2014/main" id="{134B8052-E853-4FD0-9843-2B63323D26A2}"/>
                </a:ext>
              </a:extLst>
            </p:cNvPr>
            <p:cNvSpPr>
              <a:spLocks noEditPoints="1"/>
            </p:cNvSpPr>
            <p:nvPr/>
          </p:nvSpPr>
          <p:spPr bwMode="auto">
            <a:xfrm>
              <a:off x="1298275" y="3554870"/>
              <a:ext cx="338274" cy="395172"/>
            </a:xfrm>
            <a:custGeom>
              <a:avLst/>
              <a:gdLst>
                <a:gd name="T0" fmla="*/ 224 w 593"/>
                <a:gd name="T1" fmla="*/ 394 h 633"/>
                <a:gd name="T2" fmla="*/ 213 w 593"/>
                <a:gd name="T3" fmla="*/ 358 h 633"/>
                <a:gd name="T4" fmla="*/ 259 w 593"/>
                <a:gd name="T5" fmla="*/ 173 h 633"/>
                <a:gd name="T6" fmla="*/ 307 w 593"/>
                <a:gd name="T7" fmla="*/ 323 h 633"/>
                <a:gd name="T8" fmla="*/ 367 w 593"/>
                <a:gd name="T9" fmla="*/ 149 h 633"/>
                <a:gd name="T10" fmla="*/ 234 w 593"/>
                <a:gd name="T11" fmla="*/ 296 h 633"/>
                <a:gd name="T12" fmla="*/ 223 w 593"/>
                <a:gd name="T13" fmla="*/ 315 h 633"/>
                <a:gd name="T14" fmla="*/ 304 w 593"/>
                <a:gd name="T15" fmla="*/ 363 h 633"/>
                <a:gd name="T16" fmla="*/ 391 w 593"/>
                <a:gd name="T17" fmla="*/ 127 h 633"/>
                <a:gd name="T18" fmla="*/ 395 w 593"/>
                <a:gd name="T19" fmla="*/ 81 h 633"/>
                <a:gd name="T20" fmla="*/ 391 w 593"/>
                <a:gd name="T21" fmla="*/ 127 h 633"/>
                <a:gd name="T22" fmla="*/ 463 w 593"/>
                <a:gd name="T23" fmla="*/ 149 h 633"/>
                <a:gd name="T24" fmla="*/ 417 w 593"/>
                <a:gd name="T25" fmla="*/ 154 h 633"/>
                <a:gd name="T26" fmla="*/ 338 w 593"/>
                <a:gd name="T27" fmla="*/ 107 h 633"/>
                <a:gd name="T28" fmla="*/ 319 w 593"/>
                <a:gd name="T29" fmla="*/ 65 h 633"/>
                <a:gd name="T30" fmla="*/ 338 w 593"/>
                <a:gd name="T31" fmla="*/ 107 h 633"/>
                <a:gd name="T32" fmla="*/ 261 w 593"/>
                <a:gd name="T33" fmla="*/ 79 h 633"/>
                <a:gd name="T34" fmla="*/ 266 w 593"/>
                <a:gd name="T35" fmla="*/ 125 h 633"/>
                <a:gd name="T36" fmla="*/ 435 w 593"/>
                <a:gd name="T37" fmla="*/ 226 h 633"/>
                <a:gd name="T38" fmla="*/ 477 w 593"/>
                <a:gd name="T39" fmla="*/ 207 h 633"/>
                <a:gd name="T40" fmla="*/ 435 w 593"/>
                <a:gd name="T41" fmla="*/ 226 h 633"/>
                <a:gd name="T42" fmla="*/ 218 w 593"/>
                <a:gd name="T43" fmla="*/ 324 h 633"/>
                <a:gd name="T44" fmla="*/ 206 w 593"/>
                <a:gd name="T45" fmla="*/ 344 h 633"/>
                <a:gd name="T46" fmla="*/ 288 w 593"/>
                <a:gd name="T47" fmla="*/ 391 h 633"/>
                <a:gd name="T48" fmla="*/ 216 w 593"/>
                <a:gd name="T49" fmla="*/ 633 h 633"/>
                <a:gd name="T50" fmla="*/ 231 w 593"/>
                <a:gd name="T51" fmla="*/ 37 h 633"/>
                <a:gd name="T52" fmla="*/ 564 w 593"/>
                <a:gd name="T53" fmla="*/ 180 h 633"/>
                <a:gd name="T54" fmla="*/ 569 w 593"/>
                <a:gd name="T55" fmla="*/ 276 h 633"/>
                <a:gd name="T56" fmla="*/ 586 w 593"/>
                <a:gd name="T57" fmla="*/ 396 h 633"/>
                <a:gd name="T58" fmla="*/ 565 w 593"/>
                <a:gd name="T59" fmla="*/ 498 h 633"/>
                <a:gd name="T60" fmla="*/ 442 w 593"/>
                <a:gd name="T61" fmla="*/ 526 h 633"/>
                <a:gd name="T62" fmla="*/ 216 w 593"/>
                <a:gd name="T63"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93" h="633">
                  <a:moveTo>
                    <a:pt x="213" y="358"/>
                  </a:moveTo>
                  <a:cubicBezTo>
                    <a:pt x="207" y="371"/>
                    <a:pt x="212" y="387"/>
                    <a:pt x="224" y="394"/>
                  </a:cubicBezTo>
                  <a:cubicBezTo>
                    <a:pt x="235" y="400"/>
                    <a:pt x="248" y="398"/>
                    <a:pt x="257" y="391"/>
                  </a:cubicBezTo>
                  <a:lnTo>
                    <a:pt x="213" y="358"/>
                  </a:lnTo>
                  <a:close/>
                  <a:moveTo>
                    <a:pt x="367" y="149"/>
                  </a:moveTo>
                  <a:cubicBezTo>
                    <a:pt x="328" y="126"/>
                    <a:pt x="279" y="137"/>
                    <a:pt x="259" y="173"/>
                  </a:cubicBezTo>
                  <a:cubicBezTo>
                    <a:pt x="238" y="210"/>
                    <a:pt x="265" y="250"/>
                    <a:pt x="246" y="288"/>
                  </a:cubicBezTo>
                  <a:lnTo>
                    <a:pt x="307" y="323"/>
                  </a:lnTo>
                  <a:cubicBezTo>
                    <a:pt x="330" y="288"/>
                    <a:pt x="380" y="291"/>
                    <a:pt x="401" y="255"/>
                  </a:cubicBezTo>
                  <a:cubicBezTo>
                    <a:pt x="421" y="219"/>
                    <a:pt x="406" y="172"/>
                    <a:pt x="367" y="149"/>
                  </a:cubicBezTo>
                  <a:close/>
                  <a:moveTo>
                    <a:pt x="301" y="346"/>
                  </a:moveTo>
                  <a:lnTo>
                    <a:pt x="234" y="296"/>
                  </a:lnTo>
                  <a:cubicBezTo>
                    <a:pt x="229" y="292"/>
                    <a:pt x="223" y="293"/>
                    <a:pt x="219" y="299"/>
                  </a:cubicBezTo>
                  <a:cubicBezTo>
                    <a:pt x="216" y="304"/>
                    <a:pt x="218" y="312"/>
                    <a:pt x="223" y="315"/>
                  </a:cubicBezTo>
                  <a:lnTo>
                    <a:pt x="289" y="366"/>
                  </a:lnTo>
                  <a:cubicBezTo>
                    <a:pt x="295" y="370"/>
                    <a:pt x="301" y="368"/>
                    <a:pt x="304" y="363"/>
                  </a:cubicBezTo>
                  <a:cubicBezTo>
                    <a:pt x="307" y="357"/>
                    <a:pt x="306" y="350"/>
                    <a:pt x="301" y="346"/>
                  </a:cubicBezTo>
                  <a:close/>
                  <a:moveTo>
                    <a:pt x="391" y="127"/>
                  </a:moveTo>
                  <a:lnTo>
                    <a:pt x="412" y="90"/>
                  </a:lnTo>
                  <a:lnTo>
                    <a:pt x="395" y="81"/>
                  </a:lnTo>
                  <a:lnTo>
                    <a:pt x="374" y="117"/>
                  </a:lnTo>
                  <a:lnTo>
                    <a:pt x="391" y="127"/>
                  </a:lnTo>
                  <a:close/>
                  <a:moveTo>
                    <a:pt x="426" y="170"/>
                  </a:moveTo>
                  <a:lnTo>
                    <a:pt x="463" y="149"/>
                  </a:lnTo>
                  <a:lnTo>
                    <a:pt x="453" y="133"/>
                  </a:lnTo>
                  <a:lnTo>
                    <a:pt x="417" y="154"/>
                  </a:lnTo>
                  <a:lnTo>
                    <a:pt x="426" y="170"/>
                  </a:lnTo>
                  <a:close/>
                  <a:moveTo>
                    <a:pt x="338" y="107"/>
                  </a:moveTo>
                  <a:lnTo>
                    <a:pt x="338" y="65"/>
                  </a:lnTo>
                  <a:lnTo>
                    <a:pt x="319" y="65"/>
                  </a:lnTo>
                  <a:lnTo>
                    <a:pt x="319" y="107"/>
                  </a:lnTo>
                  <a:lnTo>
                    <a:pt x="338" y="107"/>
                  </a:lnTo>
                  <a:close/>
                  <a:moveTo>
                    <a:pt x="282" y="116"/>
                  </a:moveTo>
                  <a:lnTo>
                    <a:pt x="261" y="79"/>
                  </a:lnTo>
                  <a:lnTo>
                    <a:pt x="245" y="89"/>
                  </a:lnTo>
                  <a:lnTo>
                    <a:pt x="266" y="125"/>
                  </a:lnTo>
                  <a:lnTo>
                    <a:pt x="282" y="116"/>
                  </a:lnTo>
                  <a:close/>
                  <a:moveTo>
                    <a:pt x="435" y="226"/>
                  </a:moveTo>
                  <a:lnTo>
                    <a:pt x="477" y="226"/>
                  </a:lnTo>
                  <a:lnTo>
                    <a:pt x="477" y="207"/>
                  </a:lnTo>
                  <a:lnTo>
                    <a:pt x="436" y="207"/>
                  </a:lnTo>
                  <a:lnTo>
                    <a:pt x="435" y="226"/>
                  </a:lnTo>
                  <a:close/>
                  <a:moveTo>
                    <a:pt x="284" y="375"/>
                  </a:moveTo>
                  <a:lnTo>
                    <a:pt x="218" y="324"/>
                  </a:lnTo>
                  <a:cubicBezTo>
                    <a:pt x="213" y="320"/>
                    <a:pt x="206" y="322"/>
                    <a:pt x="203" y="327"/>
                  </a:cubicBezTo>
                  <a:cubicBezTo>
                    <a:pt x="200" y="333"/>
                    <a:pt x="201" y="340"/>
                    <a:pt x="206" y="344"/>
                  </a:cubicBezTo>
                  <a:lnTo>
                    <a:pt x="273" y="394"/>
                  </a:lnTo>
                  <a:cubicBezTo>
                    <a:pt x="278" y="398"/>
                    <a:pt x="285" y="397"/>
                    <a:pt x="288" y="391"/>
                  </a:cubicBezTo>
                  <a:cubicBezTo>
                    <a:pt x="291" y="386"/>
                    <a:pt x="289" y="378"/>
                    <a:pt x="284" y="375"/>
                  </a:cubicBezTo>
                  <a:close/>
                  <a:moveTo>
                    <a:pt x="216" y="633"/>
                  </a:moveTo>
                  <a:cubicBezTo>
                    <a:pt x="223" y="583"/>
                    <a:pt x="223" y="530"/>
                    <a:pt x="210" y="483"/>
                  </a:cubicBezTo>
                  <a:cubicBezTo>
                    <a:pt x="0" y="365"/>
                    <a:pt x="55" y="92"/>
                    <a:pt x="231" y="37"/>
                  </a:cubicBezTo>
                  <a:cubicBezTo>
                    <a:pt x="324" y="0"/>
                    <a:pt x="450" y="22"/>
                    <a:pt x="533" y="105"/>
                  </a:cubicBezTo>
                  <a:cubicBezTo>
                    <a:pt x="593" y="165"/>
                    <a:pt x="564" y="180"/>
                    <a:pt x="564" y="180"/>
                  </a:cubicBezTo>
                  <a:lnTo>
                    <a:pt x="551" y="187"/>
                  </a:lnTo>
                  <a:cubicBezTo>
                    <a:pt x="558" y="216"/>
                    <a:pt x="571" y="268"/>
                    <a:pt x="569" y="276"/>
                  </a:cubicBezTo>
                  <a:cubicBezTo>
                    <a:pt x="567" y="285"/>
                    <a:pt x="556" y="295"/>
                    <a:pt x="556" y="295"/>
                  </a:cubicBezTo>
                  <a:lnTo>
                    <a:pt x="586" y="396"/>
                  </a:lnTo>
                  <a:lnTo>
                    <a:pt x="559" y="407"/>
                  </a:lnTo>
                  <a:cubicBezTo>
                    <a:pt x="565" y="439"/>
                    <a:pt x="568" y="466"/>
                    <a:pt x="565" y="498"/>
                  </a:cubicBezTo>
                  <a:cubicBezTo>
                    <a:pt x="565" y="503"/>
                    <a:pt x="547" y="519"/>
                    <a:pt x="532" y="520"/>
                  </a:cubicBezTo>
                  <a:lnTo>
                    <a:pt x="442" y="526"/>
                  </a:lnTo>
                  <a:lnTo>
                    <a:pt x="448" y="633"/>
                  </a:lnTo>
                  <a:lnTo>
                    <a:pt x="216" y="633"/>
                  </a:ln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grpSp>
        <p:nvGrpSpPr>
          <p:cNvPr id="68" name="组合 67">
            <a:extLst>
              <a:ext uri="{FF2B5EF4-FFF2-40B4-BE49-F238E27FC236}">
                <a16:creationId xmlns="" xmlns:a16="http://schemas.microsoft.com/office/drawing/2014/main" id="{83825767-DB85-41AD-9EF8-ACEF64D95B8A}"/>
              </a:ext>
            </a:extLst>
          </p:cNvPr>
          <p:cNvGrpSpPr/>
          <p:nvPr/>
        </p:nvGrpSpPr>
        <p:grpSpPr>
          <a:xfrm>
            <a:off x="933770" y="3648176"/>
            <a:ext cx="576262" cy="575332"/>
            <a:chOff x="1196126" y="4717028"/>
            <a:chExt cx="586620" cy="585674"/>
          </a:xfrm>
          <a:solidFill>
            <a:srgbClr val="000000">
              <a:lumMod val="75000"/>
              <a:lumOff val="25000"/>
            </a:srgbClr>
          </a:solidFill>
        </p:grpSpPr>
        <p:sp>
          <p:nvSpPr>
            <p:cNvPr id="69" name="Oval 55">
              <a:extLst>
                <a:ext uri="{FF2B5EF4-FFF2-40B4-BE49-F238E27FC236}">
                  <a16:creationId xmlns="" xmlns:a16="http://schemas.microsoft.com/office/drawing/2014/main" id="{33AAB6D4-EC98-47AB-8A84-D7F82DD22763}"/>
                </a:ext>
              </a:extLst>
            </p:cNvPr>
            <p:cNvSpPr>
              <a:spLocks noChangeArrowheads="1"/>
            </p:cNvSpPr>
            <p:nvPr/>
          </p:nvSpPr>
          <p:spPr bwMode="auto">
            <a:xfrm>
              <a:off x="1196126" y="4717028"/>
              <a:ext cx="586620" cy="585674"/>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70" name="Freeform 22">
              <a:extLst>
                <a:ext uri="{FF2B5EF4-FFF2-40B4-BE49-F238E27FC236}">
                  <a16:creationId xmlns="" xmlns:a16="http://schemas.microsoft.com/office/drawing/2014/main" id="{CA503670-59BE-43E1-BCD1-6E1C89185352}"/>
                </a:ext>
              </a:extLst>
            </p:cNvPr>
            <p:cNvSpPr>
              <a:spLocks noEditPoints="1"/>
            </p:cNvSpPr>
            <p:nvPr/>
          </p:nvSpPr>
          <p:spPr bwMode="auto">
            <a:xfrm>
              <a:off x="1329973" y="4830825"/>
              <a:ext cx="318840" cy="345550"/>
            </a:xfrm>
            <a:custGeom>
              <a:avLst/>
              <a:gdLst>
                <a:gd name="T0" fmla="*/ 553 w 612"/>
                <a:gd name="T1" fmla="*/ 521 h 605"/>
                <a:gd name="T2" fmla="*/ 490 w 612"/>
                <a:gd name="T3" fmla="*/ 521 h 605"/>
                <a:gd name="T4" fmla="*/ 590 w 612"/>
                <a:gd name="T5" fmla="*/ 59 h 605"/>
                <a:gd name="T6" fmla="*/ 508 w 612"/>
                <a:gd name="T7" fmla="*/ 0 h 605"/>
                <a:gd name="T8" fmla="*/ 288 w 612"/>
                <a:gd name="T9" fmla="*/ 196 h 605"/>
                <a:gd name="T10" fmla="*/ 256 w 612"/>
                <a:gd name="T11" fmla="*/ 241 h 605"/>
                <a:gd name="T12" fmla="*/ 229 w 612"/>
                <a:gd name="T13" fmla="*/ 254 h 605"/>
                <a:gd name="T14" fmla="*/ 232 w 612"/>
                <a:gd name="T15" fmla="*/ 338 h 605"/>
                <a:gd name="T16" fmla="*/ 55 w 612"/>
                <a:gd name="T17" fmla="*/ 492 h 605"/>
                <a:gd name="T18" fmla="*/ 35 w 612"/>
                <a:gd name="T19" fmla="*/ 605 h 605"/>
                <a:gd name="T20" fmla="*/ 127 w 612"/>
                <a:gd name="T21" fmla="*/ 513 h 605"/>
                <a:gd name="T22" fmla="*/ 271 w 612"/>
                <a:gd name="T23" fmla="*/ 377 h 605"/>
                <a:gd name="T24" fmla="*/ 352 w 612"/>
                <a:gd name="T25" fmla="*/ 377 h 605"/>
                <a:gd name="T26" fmla="*/ 375 w 612"/>
                <a:gd name="T27" fmla="*/ 326 h 605"/>
                <a:gd name="T28" fmla="*/ 410 w 612"/>
                <a:gd name="T29" fmla="*/ 319 h 605"/>
                <a:gd name="T30" fmla="*/ 590 w 612"/>
                <a:gd name="T31" fmla="*/ 59 h 605"/>
                <a:gd name="T32" fmla="*/ 239 w 612"/>
                <a:gd name="T33" fmla="*/ 197 h 605"/>
                <a:gd name="T34" fmla="*/ 246 w 612"/>
                <a:gd name="T35" fmla="*/ 190 h 605"/>
                <a:gd name="T36" fmla="*/ 266 w 612"/>
                <a:gd name="T37" fmla="*/ 171 h 605"/>
                <a:gd name="T38" fmla="*/ 131 w 612"/>
                <a:gd name="T39" fmla="*/ 1 h 605"/>
                <a:gd name="T40" fmla="*/ 171 w 612"/>
                <a:gd name="T41" fmla="*/ 97 h 605"/>
                <a:gd name="T42" fmla="*/ 13 w 612"/>
                <a:gd name="T43" fmla="*/ 118 h 605"/>
                <a:gd name="T44" fmla="*/ 141 w 612"/>
                <a:gd name="T45" fmla="*/ 272 h 605"/>
                <a:gd name="T46" fmla="*/ 185 w 612"/>
                <a:gd name="T47" fmla="*/ 263 h 605"/>
                <a:gd name="T48" fmla="*/ 221 w 612"/>
                <a:gd name="T49" fmla="*/ 215 h 605"/>
                <a:gd name="T50" fmla="*/ 409 w 612"/>
                <a:gd name="T51" fmla="*/ 368 h 605"/>
                <a:gd name="T52" fmla="*/ 376 w 612"/>
                <a:gd name="T53" fmla="*/ 401 h 605"/>
                <a:gd name="T54" fmla="*/ 451 w 612"/>
                <a:gd name="T55" fmla="*/ 529 h 605"/>
                <a:gd name="T56" fmla="*/ 529 w 612"/>
                <a:gd name="T57" fmla="*/ 605 h 605"/>
                <a:gd name="T58" fmla="*/ 597 w 612"/>
                <a:gd name="T59" fmla="*/ 502 h 605"/>
                <a:gd name="T60" fmla="*/ 427 w 612"/>
                <a:gd name="T61" fmla="*/ 350 h 605"/>
                <a:gd name="T62" fmla="*/ 401 w 612"/>
                <a:gd name="T63" fmla="*/ 352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2" h="605">
                  <a:moveTo>
                    <a:pt x="522" y="490"/>
                  </a:moveTo>
                  <a:cubicBezTo>
                    <a:pt x="539" y="490"/>
                    <a:pt x="553" y="504"/>
                    <a:pt x="553" y="521"/>
                  </a:cubicBezTo>
                  <a:cubicBezTo>
                    <a:pt x="553" y="539"/>
                    <a:pt x="539" y="553"/>
                    <a:pt x="522" y="553"/>
                  </a:cubicBezTo>
                  <a:cubicBezTo>
                    <a:pt x="504" y="553"/>
                    <a:pt x="490" y="539"/>
                    <a:pt x="490" y="521"/>
                  </a:cubicBezTo>
                  <a:cubicBezTo>
                    <a:pt x="490" y="504"/>
                    <a:pt x="504" y="490"/>
                    <a:pt x="522" y="490"/>
                  </a:cubicBezTo>
                  <a:close/>
                  <a:moveTo>
                    <a:pt x="590" y="59"/>
                  </a:moveTo>
                  <a:lnTo>
                    <a:pt x="548" y="17"/>
                  </a:lnTo>
                  <a:cubicBezTo>
                    <a:pt x="537" y="5"/>
                    <a:pt x="522" y="0"/>
                    <a:pt x="508" y="0"/>
                  </a:cubicBezTo>
                  <a:cubicBezTo>
                    <a:pt x="493" y="0"/>
                    <a:pt x="478" y="5"/>
                    <a:pt x="467" y="17"/>
                  </a:cubicBezTo>
                  <a:lnTo>
                    <a:pt x="288" y="196"/>
                  </a:lnTo>
                  <a:cubicBezTo>
                    <a:pt x="293" y="207"/>
                    <a:pt x="289" y="223"/>
                    <a:pt x="281" y="231"/>
                  </a:cubicBezTo>
                  <a:cubicBezTo>
                    <a:pt x="275" y="237"/>
                    <a:pt x="265" y="241"/>
                    <a:pt x="256" y="241"/>
                  </a:cubicBezTo>
                  <a:cubicBezTo>
                    <a:pt x="252" y="241"/>
                    <a:pt x="249" y="240"/>
                    <a:pt x="245" y="239"/>
                  </a:cubicBezTo>
                  <a:lnTo>
                    <a:pt x="229" y="254"/>
                  </a:lnTo>
                  <a:cubicBezTo>
                    <a:pt x="207" y="277"/>
                    <a:pt x="207" y="313"/>
                    <a:pt x="229" y="335"/>
                  </a:cubicBezTo>
                  <a:lnTo>
                    <a:pt x="232" y="338"/>
                  </a:lnTo>
                  <a:lnTo>
                    <a:pt x="92" y="478"/>
                  </a:lnTo>
                  <a:lnTo>
                    <a:pt x="55" y="492"/>
                  </a:lnTo>
                  <a:lnTo>
                    <a:pt x="0" y="570"/>
                  </a:lnTo>
                  <a:lnTo>
                    <a:pt x="35" y="605"/>
                  </a:lnTo>
                  <a:lnTo>
                    <a:pt x="113" y="551"/>
                  </a:lnTo>
                  <a:lnTo>
                    <a:pt x="127" y="513"/>
                  </a:lnTo>
                  <a:lnTo>
                    <a:pt x="267" y="373"/>
                  </a:lnTo>
                  <a:lnTo>
                    <a:pt x="271" y="377"/>
                  </a:lnTo>
                  <a:cubicBezTo>
                    <a:pt x="283" y="388"/>
                    <a:pt x="297" y="394"/>
                    <a:pt x="312" y="394"/>
                  </a:cubicBezTo>
                  <a:cubicBezTo>
                    <a:pt x="326" y="394"/>
                    <a:pt x="341" y="388"/>
                    <a:pt x="352" y="377"/>
                  </a:cubicBezTo>
                  <a:lnTo>
                    <a:pt x="368" y="361"/>
                  </a:lnTo>
                  <a:cubicBezTo>
                    <a:pt x="363" y="351"/>
                    <a:pt x="367" y="335"/>
                    <a:pt x="375" y="326"/>
                  </a:cubicBezTo>
                  <a:cubicBezTo>
                    <a:pt x="381" y="320"/>
                    <a:pt x="391" y="317"/>
                    <a:pt x="399" y="317"/>
                  </a:cubicBezTo>
                  <a:cubicBezTo>
                    <a:pt x="403" y="317"/>
                    <a:pt x="407" y="317"/>
                    <a:pt x="410" y="319"/>
                  </a:cubicBezTo>
                  <a:lnTo>
                    <a:pt x="590" y="139"/>
                  </a:lnTo>
                  <a:cubicBezTo>
                    <a:pt x="612" y="117"/>
                    <a:pt x="612" y="81"/>
                    <a:pt x="590" y="59"/>
                  </a:cubicBezTo>
                  <a:close/>
                  <a:moveTo>
                    <a:pt x="221" y="215"/>
                  </a:moveTo>
                  <a:lnTo>
                    <a:pt x="239" y="197"/>
                  </a:lnTo>
                  <a:lnTo>
                    <a:pt x="255" y="206"/>
                  </a:lnTo>
                  <a:lnTo>
                    <a:pt x="246" y="190"/>
                  </a:lnTo>
                  <a:lnTo>
                    <a:pt x="264" y="172"/>
                  </a:lnTo>
                  <a:lnTo>
                    <a:pt x="266" y="171"/>
                  </a:lnTo>
                  <a:cubicBezTo>
                    <a:pt x="270" y="161"/>
                    <a:pt x="272" y="151"/>
                    <a:pt x="272" y="141"/>
                  </a:cubicBezTo>
                  <a:cubicBezTo>
                    <a:pt x="272" y="69"/>
                    <a:pt x="203" y="0"/>
                    <a:pt x="131" y="1"/>
                  </a:cubicBezTo>
                  <a:cubicBezTo>
                    <a:pt x="131" y="1"/>
                    <a:pt x="123" y="9"/>
                    <a:pt x="118" y="13"/>
                  </a:cubicBezTo>
                  <a:cubicBezTo>
                    <a:pt x="176" y="71"/>
                    <a:pt x="171" y="62"/>
                    <a:pt x="171" y="97"/>
                  </a:cubicBezTo>
                  <a:cubicBezTo>
                    <a:pt x="171" y="126"/>
                    <a:pt x="125" y="171"/>
                    <a:pt x="97" y="171"/>
                  </a:cubicBezTo>
                  <a:cubicBezTo>
                    <a:pt x="61" y="171"/>
                    <a:pt x="72" y="177"/>
                    <a:pt x="13" y="118"/>
                  </a:cubicBezTo>
                  <a:cubicBezTo>
                    <a:pt x="9" y="123"/>
                    <a:pt x="1" y="131"/>
                    <a:pt x="1" y="131"/>
                  </a:cubicBezTo>
                  <a:cubicBezTo>
                    <a:pt x="2" y="203"/>
                    <a:pt x="70" y="272"/>
                    <a:pt x="141" y="272"/>
                  </a:cubicBezTo>
                  <a:cubicBezTo>
                    <a:pt x="154" y="272"/>
                    <a:pt x="168" y="267"/>
                    <a:pt x="182" y="261"/>
                  </a:cubicBezTo>
                  <a:lnTo>
                    <a:pt x="185" y="263"/>
                  </a:lnTo>
                  <a:cubicBezTo>
                    <a:pt x="189" y="251"/>
                    <a:pt x="196" y="240"/>
                    <a:pt x="206" y="231"/>
                  </a:cubicBezTo>
                  <a:lnTo>
                    <a:pt x="221" y="215"/>
                  </a:lnTo>
                  <a:close/>
                  <a:moveTo>
                    <a:pt x="401" y="352"/>
                  </a:moveTo>
                  <a:lnTo>
                    <a:pt x="409" y="368"/>
                  </a:lnTo>
                  <a:lnTo>
                    <a:pt x="392" y="385"/>
                  </a:lnTo>
                  <a:lnTo>
                    <a:pt x="376" y="401"/>
                  </a:lnTo>
                  <a:cubicBezTo>
                    <a:pt x="367" y="410"/>
                    <a:pt x="356" y="417"/>
                    <a:pt x="343" y="422"/>
                  </a:cubicBezTo>
                  <a:lnTo>
                    <a:pt x="451" y="529"/>
                  </a:lnTo>
                  <a:lnTo>
                    <a:pt x="502" y="597"/>
                  </a:lnTo>
                  <a:lnTo>
                    <a:pt x="529" y="605"/>
                  </a:lnTo>
                  <a:lnTo>
                    <a:pt x="604" y="529"/>
                  </a:lnTo>
                  <a:lnTo>
                    <a:pt x="597" y="502"/>
                  </a:lnTo>
                  <a:lnTo>
                    <a:pt x="529" y="451"/>
                  </a:lnTo>
                  <a:lnTo>
                    <a:pt x="427" y="350"/>
                  </a:lnTo>
                  <a:lnTo>
                    <a:pt x="417" y="360"/>
                  </a:lnTo>
                  <a:lnTo>
                    <a:pt x="401" y="352"/>
                  </a:ln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grpSp>
        <p:nvGrpSpPr>
          <p:cNvPr id="71" name="组合 70">
            <a:extLst>
              <a:ext uri="{FF2B5EF4-FFF2-40B4-BE49-F238E27FC236}">
                <a16:creationId xmlns="" xmlns:a16="http://schemas.microsoft.com/office/drawing/2014/main" id="{2B5A71C9-6EB5-4D8C-94D5-B729F9CD000A}"/>
              </a:ext>
            </a:extLst>
          </p:cNvPr>
          <p:cNvGrpSpPr/>
          <p:nvPr/>
        </p:nvGrpSpPr>
        <p:grpSpPr>
          <a:xfrm>
            <a:off x="933770" y="1762964"/>
            <a:ext cx="576262" cy="575332"/>
            <a:chOff x="1196126" y="2202210"/>
            <a:chExt cx="586620" cy="585674"/>
          </a:xfrm>
          <a:solidFill>
            <a:srgbClr val="000000">
              <a:lumMod val="75000"/>
              <a:lumOff val="25000"/>
            </a:srgbClr>
          </a:solidFill>
        </p:grpSpPr>
        <p:sp>
          <p:nvSpPr>
            <p:cNvPr id="72" name="Oval 18">
              <a:extLst>
                <a:ext uri="{FF2B5EF4-FFF2-40B4-BE49-F238E27FC236}">
                  <a16:creationId xmlns="" xmlns:a16="http://schemas.microsoft.com/office/drawing/2014/main" id="{5E229302-6268-4066-8740-305E4CB8786B}"/>
                </a:ext>
              </a:extLst>
            </p:cNvPr>
            <p:cNvSpPr>
              <a:spLocks noChangeArrowheads="1"/>
            </p:cNvSpPr>
            <p:nvPr/>
          </p:nvSpPr>
          <p:spPr bwMode="auto">
            <a:xfrm>
              <a:off x="1196126" y="2202210"/>
              <a:ext cx="586620" cy="585674"/>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73" name="Freeform 25">
              <a:extLst>
                <a:ext uri="{FF2B5EF4-FFF2-40B4-BE49-F238E27FC236}">
                  <a16:creationId xmlns="" xmlns:a16="http://schemas.microsoft.com/office/drawing/2014/main" id="{937C839D-59A9-4807-BBA3-40DB0B329454}"/>
                </a:ext>
              </a:extLst>
            </p:cNvPr>
            <p:cNvSpPr>
              <a:spLocks noEditPoints="1"/>
            </p:cNvSpPr>
            <p:nvPr/>
          </p:nvSpPr>
          <p:spPr bwMode="auto">
            <a:xfrm>
              <a:off x="1371121" y="2282569"/>
              <a:ext cx="252669" cy="377072"/>
            </a:xfrm>
            <a:custGeom>
              <a:avLst/>
              <a:gdLst>
                <a:gd name="T0" fmla="*/ 58 w 443"/>
                <a:gd name="T1" fmla="*/ 98 h 605"/>
                <a:gd name="T2" fmla="*/ 49 w 443"/>
                <a:gd name="T3" fmla="*/ 605 h 605"/>
                <a:gd name="T4" fmla="*/ 443 w 443"/>
                <a:gd name="T5" fmla="*/ 149 h 605"/>
                <a:gd name="T6" fmla="*/ 410 w 443"/>
                <a:gd name="T7" fmla="*/ 159 h 605"/>
                <a:gd name="T8" fmla="*/ 51 w 443"/>
                <a:gd name="T9" fmla="*/ 570 h 605"/>
                <a:gd name="T10" fmla="*/ 192 w 443"/>
                <a:gd name="T11" fmla="*/ 64 h 605"/>
                <a:gd name="T12" fmla="*/ 252 w 443"/>
                <a:gd name="T13" fmla="*/ 64 h 605"/>
                <a:gd name="T14" fmla="*/ 221 w 443"/>
                <a:gd name="T15" fmla="*/ 96 h 605"/>
                <a:gd name="T16" fmla="*/ 155 w 443"/>
                <a:gd name="T17" fmla="*/ 66 h 605"/>
                <a:gd name="T18" fmla="*/ 81 w 443"/>
                <a:gd name="T19" fmla="*/ 153 h 605"/>
                <a:gd name="T20" fmla="*/ 362 w 443"/>
                <a:gd name="T21" fmla="*/ 153 h 605"/>
                <a:gd name="T22" fmla="*/ 288 w 443"/>
                <a:gd name="T23" fmla="*/ 66 h 605"/>
                <a:gd name="T24" fmla="*/ 155 w 443"/>
                <a:gd name="T25" fmla="*/ 66 h 605"/>
                <a:gd name="T26" fmla="*/ 156 w 443"/>
                <a:gd name="T27" fmla="*/ 459 h 605"/>
                <a:gd name="T28" fmla="*/ 107 w 443"/>
                <a:gd name="T29" fmla="*/ 473 h 605"/>
                <a:gd name="T30" fmla="*/ 97 w 443"/>
                <a:gd name="T31" fmla="*/ 484 h 605"/>
                <a:gd name="T32" fmla="*/ 156 w 443"/>
                <a:gd name="T33" fmla="*/ 489 h 605"/>
                <a:gd name="T34" fmla="*/ 94 w 443"/>
                <a:gd name="T35" fmla="*/ 519 h 605"/>
                <a:gd name="T36" fmla="*/ 172 w 443"/>
                <a:gd name="T37" fmla="*/ 481 h 605"/>
                <a:gd name="T38" fmla="*/ 172 w 443"/>
                <a:gd name="T39" fmla="*/ 456 h 605"/>
                <a:gd name="T40" fmla="*/ 78 w 443"/>
                <a:gd name="T41" fmla="*/ 461 h 605"/>
                <a:gd name="T42" fmla="*/ 152 w 443"/>
                <a:gd name="T43" fmla="*/ 539 h 605"/>
                <a:gd name="T44" fmla="*/ 152 w 443"/>
                <a:gd name="T45" fmla="*/ 237 h 605"/>
                <a:gd name="T46" fmla="*/ 107 w 443"/>
                <a:gd name="T47" fmla="*/ 251 h 605"/>
                <a:gd name="T48" fmla="*/ 123 w 443"/>
                <a:gd name="T49" fmla="*/ 291 h 605"/>
                <a:gd name="T50" fmla="*/ 94 w 443"/>
                <a:gd name="T51" fmla="*/ 302 h 605"/>
                <a:gd name="T52" fmla="*/ 152 w 443"/>
                <a:gd name="T53" fmla="*/ 222 h 605"/>
                <a:gd name="T54" fmla="*/ 78 w 443"/>
                <a:gd name="T55" fmla="*/ 300 h 605"/>
                <a:gd name="T56" fmla="*/ 171 w 443"/>
                <a:gd name="T57" fmla="*/ 255 h 605"/>
                <a:gd name="T58" fmla="*/ 170 w 443"/>
                <a:gd name="T59" fmla="*/ 234 h 605"/>
                <a:gd name="T60" fmla="*/ 156 w 443"/>
                <a:gd name="T61" fmla="*/ 357 h 605"/>
                <a:gd name="T62" fmla="*/ 97 w 443"/>
                <a:gd name="T63" fmla="*/ 372 h 605"/>
                <a:gd name="T64" fmla="*/ 156 w 443"/>
                <a:gd name="T65" fmla="*/ 412 h 605"/>
                <a:gd name="T66" fmla="*/ 171 w 443"/>
                <a:gd name="T67" fmla="*/ 345 h 605"/>
                <a:gd name="T68" fmla="*/ 78 w 443"/>
                <a:gd name="T69" fmla="*/ 349 h 605"/>
                <a:gd name="T70" fmla="*/ 156 w 443"/>
                <a:gd name="T71" fmla="*/ 427 h 605"/>
                <a:gd name="T72" fmla="*/ 205 w 443"/>
                <a:gd name="T73" fmla="*/ 330 h 605"/>
                <a:gd name="T74" fmla="*/ 232 w 443"/>
                <a:gd name="T75" fmla="*/ 513 h 605"/>
                <a:gd name="T76" fmla="*/ 356 w 443"/>
                <a:gd name="T77" fmla="*/ 475 h 605"/>
                <a:gd name="T78" fmla="*/ 227 w 443"/>
                <a:gd name="T79" fmla="*/ 508 h 605"/>
                <a:gd name="T80" fmla="*/ 356 w 443"/>
                <a:gd name="T81" fmla="*/ 360 h 605"/>
                <a:gd name="T82" fmla="*/ 227 w 443"/>
                <a:gd name="T83" fmla="*/ 291 h 605"/>
                <a:gd name="T84" fmla="*/ 227 w 443"/>
                <a:gd name="T85" fmla="*/ 25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43" h="605">
                  <a:moveTo>
                    <a:pt x="34" y="159"/>
                  </a:moveTo>
                  <a:cubicBezTo>
                    <a:pt x="34" y="142"/>
                    <a:pt x="42" y="134"/>
                    <a:pt x="58" y="133"/>
                  </a:cubicBezTo>
                  <a:lnTo>
                    <a:pt x="58" y="98"/>
                  </a:lnTo>
                  <a:cubicBezTo>
                    <a:pt x="27" y="99"/>
                    <a:pt x="0" y="118"/>
                    <a:pt x="0" y="149"/>
                  </a:cubicBezTo>
                  <a:lnTo>
                    <a:pt x="0" y="556"/>
                  </a:lnTo>
                  <a:cubicBezTo>
                    <a:pt x="0" y="581"/>
                    <a:pt x="24" y="605"/>
                    <a:pt x="49" y="605"/>
                  </a:cubicBezTo>
                  <a:lnTo>
                    <a:pt x="394" y="605"/>
                  </a:lnTo>
                  <a:cubicBezTo>
                    <a:pt x="419" y="605"/>
                    <a:pt x="443" y="581"/>
                    <a:pt x="443" y="556"/>
                  </a:cubicBezTo>
                  <a:lnTo>
                    <a:pt x="443" y="149"/>
                  </a:lnTo>
                  <a:cubicBezTo>
                    <a:pt x="443" y="118"/>
                    <a:pt x="416" y="99"/>
                    <a:pt x="385" y="98"/>
                  </a:cubicBezTo>
                  <a:lnTo>
                    <a:pt x="385" y="133"/>
                  </a:lnTo>
                  <a:cubicBezTo>
                    <a:pt x="402" y="134"/>
                    <a:pt x="410" y="142"/>
                    <a:pt x="410" y="159"/>
                  </a:cubicBezTo>
                  <a:lnTo>
                    <a:pt x="410" y="545"/>
                  </a:lnTo>
                  <a:cubicBezTo>
                    <a:pt x="410" y="557"/>
                    <a:pt x="404" y="570"/>
                    <a:pt x="393" y="570"/>
                  </a:cubicBezTo>
                  <a:lnTo>
                    <a:pt x="51" y="570"/>
                  </a:lnTo>
                  <a:cubicBezTo>
                    <a:pt x="37" y="570"/>
                    <a:pt x="34" y="556"/>
                    <a:pt x="34" y="542"/>
                  </a:cubicBezTo>
                  <a:lnTo>
                    <a:pt x="34" y="159"/>
                  </a:lnTo>
                  <a:close/>
                  <a:moveTo>
                    <a:pt x="192" y="64"/>
                  </a:moveTo>
                  <a:cubicBezTo>
                    <a:pt x="192" y="50"/>
                    <a:pt x="205" y="37"/>
                    <a:pt x="219" y="37"/>
                  </a:cubicBezTo>
                  <a:lnTo>
                    <a:pt x="224" y="37"/>
                  </a:lnTo>
                  <a:cubicBezTo>
                    <a:pt x="238" y="37"/>
                    <a:pt x="252" y="50"/>
                    <a:pt x="252" y="64"/>
                  </a:cubicBezTo>
                  <a:lnTo>
                    <a:pt x="252" y="67"/>
                  </a:lnTo>
                  <a:cubicBezTo>
                    <a:pt x="252" y="83"/>
                    <a:pt x="238" y="96"/>
                    <a:pt x="222" y="96"/>
                  </a:cubicBezTo>
                  <a:lnTo>
                    <a:pt x="221" y="96"/>
                  </a:lnTo>
                  <a:cubicBezTo>
                    <a:pt x="205" y="96"/>
                    <a:pt x="192" y="83"/>
                    <a:pt x="192" y="67"/>
                  </a:cubicBezTo>
                  <a:lnTo>
                    <a:pt x="192" y="64"/>
                  </a:lnTo>
                  <a:close/>
                  <a:moveTo>
                    <a:pt x="155" y="66"/>
                  </a:moveTo>
                  <a:lnTo>
                    <a:pt x="106" y="66"/>
                  </a:lnTo>
                  <a:cubicBezTo>
                    <a:pt x="89" y="66"/>
                    <a:pt x="81" y="74"/>
                    <a:pt x="81" y="90"/>
                  </a:cubicBezTo>
                  <a:lnTo>
                    <a:pt x="81" y="153"/>
                  </a:lnTo>
                  <a:cubicBezTo>
                    <a:pt x="81" y="164"/>
                    <a:pt x="88" y="175"/>
                    <a:pt x="98" y="175"/>
                  </a:cubicBezTo>
                  <a:lnTo>
                    <a:pt x="345" y="175"/>
                  </a:lnTo>
                  <a:cubicBezTo>
                    <a:pt x="355" y="175"/>
                    <a:pt x="362" y="164"/>
                    <a:pt x="362" y="153"/>
                  </a:cubicBezTo>
                  <a:lnTo>
                    <a:pt x="362" y="90"/>
                  </a:lnTo>
                  <a:cubicBezTo>
                    <a:pt x="362" y="74"/>
                    <a:pt x="354" y="66"/>
                    <a:pt x="337" y="66"/>
                  </a:cubicBezTo>
                  <a:lnTo>
                    <a:pt x="288" y="66"/>
                  </a:lnTo>
                  <a:cubicBezTo>
                    <a:pt x="288" y="32"/>
                    <a:pt x="260" y="0"/>
                    <a:pt x="227" y="0"/>
                  </a:cubicBezTo>
                  <a:lnTo>
                    <a:pt x="216" y="0"/>
                  </a:lnTo>
                  <a:cubicBezTo>
                    <a:pt x="184" y="0"/>
                    <a:pt x="155" y="32"/>
                    <a:pt x="155" y="66"/>
                  </a:cubicBezTo>
                  <a:close/>
                  <a:moveTo>
                    <a:pt x="94" y="464"/>
                  </a:moveTo>
                  <a:cubicBezTo>
                    <a:pt x="94" y="460"/>
                    <a:pt x="95" y="459"/>
                    <a:pt x="98" y="459"/>
                  </a:cubicBezTo>
                  <a:lnTo>
                    <a:pt x="156" y="459"/>
                  </a:lnTo>
                  <a:lnTo>
                    <a:pt x="156" y="464"/>
                  </a:lnTo>
                  <a:cubicBezTo>
                    <a:pt x="156" y="469"/>
                    <a:pt x="132" y="483"/>
                    <a:pt x="127" y="485"/>
                  </a:cubicBezTo>
                  <a:cubicBezTo>
                    <a:pt x="123" y="482"/>
                    <a:pt x="114" y="473"/>
                    <a:pt x="107" y="473"/>
                  </a:cubicBezTo>
                  <a:lnTo>
                    <a:pt x="106" y="473"/>
                  </a:lnTo>
                  <a:cubicBezTo>
                    <a:pt x="102" y="473"/>
                    <a:pt x="97" y="479"/>
                    <a:pt x="97" y="482"/>
                  </a:cubicBezTo>
                  <a:lnTo>
                    <a:pt x="97" y="484"/>
                  </a:lnTo>
                  <a:cubicBezTo>
                    <a:pt x="97" y="488"/>
                    <a:pt x="118" y="511"/>
                    <a:pt x="123" y="511"/>
                  </a:cubicBezTo>
                  <a:lnTo>
                    <a:pt x="124" y="511"/>
                  </a:lnTo>
                  <a:cubicBezTo>
                    <a:pt x="128" y="511"/>
                    <a:pt x="152" y="492"/>
                    <a:pt x="156" y="489"/>
                  </a:cubicBezTo>
                  <a:cubicBezTo>
                    <a:pt x="156" y="497"/>
                    <a:pt x="160" y="524"/>
                    <a:pt x="152" y="524"/>
                  </a:cubicBezTo>
                  <a:lnTo>
                    <a:pt x="98" y="524"/>
                  </a:lnTo>
                  <a:cubicBezTo>
                    <a:pt x="95" y="524"/>
                    <a:pt x="94" y="523"/>
                    <a:pt x="94" y="519"/>
                  </a:cubicBezTo>
                  <a:lnTo>
                    <a:pt x="94" y="464"/>
                  </a:lnTo>
                  <a:close/>
                  <a:moveTo>
                    <a:pt x="152" y="539"/>
                  </a:moveTo>
                  <a:cubicBezTo>
                    <a:pt x="181" y="539"/>
                    <a:pt x="170" y="508"/>
                    <a:pt x="172" y="481"/>
                  </a:cubicBezTo>
                  <a:cubicBezTo>
                    <a:pt x="173" y="467"/>
                    <a:pt x="207" y="455"/>
                    <a:pt x="210" y="443"/>
                  </a:cubicBezTo>
                  <a:lnTo>
                    <a:pt x="206" y="443"/>
                  </a:lnTo>
                  <a:cubicBezTo>
                    <a:pt x="195" y="443"/>
                    <a:pt x="179" y="452"/>
                    <a:pt x="172" y="456"/>
                  </a:cubicBezTo>
                  <a:cubicBezTo>
                    <a:pt x="168" y="451"/>
                    <a:pt x="164" y="444"/>
                    <a:pt x="155" y="444"/>
                  </a:cubicBezTo>
                  <a:lnTo>
                    <a:pt x="95" y="444"/>
                  </a:lnTo>
                  <a:cubicBezTo>
                    <a:pt x="86" y="444"/>
                    <a:pt x="78" y="452"/>
                    <a:pt x="78" y="461"/>
                  </a:cubicBezTo>
                  <a:lnTo>
                    <a:pt x="78" y="522"/>
                  </a:lnTo>
                  <a:cubicBezTo>
                    <a:pt x="78" y="533"/>
                    <a:pt x="87" y="539"/>
                    <a:pt x="98" y="539"/>
                  </a:cubicBezTo>
                  <a:lnTo>
                    <a:pt x="152" y="539"/>
                  </a:lnTo>
                  <a:close/>
                  <a:moveTo>
                    <a:pt x="94" y="242"/>
                  </a:moveTo>
                  <a:cubicBezTo>
                    <a:pt x="94" y="238"/>
                    <a:pt x="95" y="237"/>
                    <a:pt x="98" y="237"/>
                  </a:cubicBezTo>
                  <a:lnTo>
                    <a:pt x="152" y="237"/>
                  </a:lnTo>
                  <a:cubicBezTo>
                    <a:pt x="155" y="237"/>
                    <a:pt x="156" y="238"/>
                    <a:pt x="156" y="242"/>
                  </a:cubicBezTo>
                  <a:cubicBezTo>
                    <a:pt x="156" y="246"/>
                    <a:pt x="130" y="263"/>
                    <a:pt x="127" y="263"/>
                  </a:cubicBezTo>
                  <a:cubicBezTo>
                    <a:pt x="124" y="263"/>
                    <a:pt x="116" y="251"/>
                    <a:pt x="107" y="251"/>
                  </a:cubicBezTo>
                  <a:cubicBezTo>
                    <a:pt x="103" y="251"/>
                    <a:pt x="97" y="256"/>
                    <a:pt x="97" y="260"/>
                  </a:cubicBezTo>
                  <a:lnTo>
                    <a:pt x="97" y="262"/>
                  </a:lnTo>
                  <a:cubicBezTo>
                    <a:pt x="97" y="268"/>
                    <a:pt x="118" y="288"/>
                    <a:pt x="123" y="291"/>
                  </a:cubicBezTo>
                  <a:lnTo>
                    <a:pt x="156" y="266"/>
                  </a:lnTo>
                  <a:lnTo>
                    <a:pt x="156" y="302"/>
                  </a:lnTo>
                  <a:lnTo>
                    <a:pt x="94" y="302"/>
                  </a:lnTo>
                  <a:lnTo>
                    <a:pt x="94" y="242"/>
                  </a:lnTo>
                  <a:close/>
                  <a:moveTo>
                    <a:pt x="170" y="234"/>
                  </a:moveTo>
                  <a:cubicBezTo>
                    <a:pt x="168" y="226"/>
                    <a:pt x="162" y="222"/>
                    <a:pt x="152" y="222"/>
                  </a:cubicBezTo>
                  <a:lnTo>
                    <a:pt x="98" y="222"/>
                  </a:lnTo>
                  <a:cubicBezTo>
                    <a:pt x="87" y="222"/>
                    <a:pt x="78" y="229"/>
                    <a:pt x="78" y="239"/>
                  </a:cubicBezTo>
                  <a:lnTo>
                    <a:pt x="78" y="300"/>
                  </a:lnTo>
                  <a:cubicBezTo>
                    <a:pt x="78" y="309"/>
                    <a:pt x="86" y="317"/>
                    <a:pt x="95" y="317"/>
                  </a:cubicBezTo>
                  <a:lnTo>
                    <a:pt x="155" y="317"/>
                  </a:lnTo>
                  <a:cubicBezTo>
                    <a:pt x="179" y="317"/>
                    <a:pt x="172" y="279"/>
                    <a:pt x="171" y="255"/>
                  </a:cubicBezTo>
                  <a:lnTo>
                    <a:pt x="210" y="222"/>
                  </a:lnTo>
                  <a:cubicBezTo>
                    <a:pt x="210" y="222"/>
                    <a:pt x="207" y="221"/>
                    <a:pt x="207" y="221"/>
                  </a:cubicBezTo>
                  <a:cubicBezTo>
                    <a:pt x="192" y="221"/>
                    <a:pt x="180" y="234"/>
                    <a:pt x="170" y="234"/>
                  </a:cubicBezTo>
                  <a:close/>
                  <a:moveTo>
                    <a:pt x="94" y="349"/>
                  </a:moveTo>
                  <a:lnTo>
                    <a:pt x="156" y="349"/>
                  </a:lnTo>
                  <a:lnTo>
                    <a:pt x="156" y="357"/>
                  </a:lnTo>
                  <a:lnTo>
                    <a:pt x="127" y="375"/>
                  </a:lnTo>
                  <a:lnTo>
                    <a:pt x="108" y="361"/>
                  </a:lnTo>
                  <a:cubicBezTo>
                    <a:pt x="103" y="364"/>
                    <a:pt x="97" y="365"/>
                    <a:pt x="97" y="372"/>
                  </a:cubicBezTo>
                  <a:cubicBezTo>
                    <a:pt x="97" y="377"/>
                    <a:pt x="118" y="401"/>
                    <a:pt x="123" y="401"/>
                  </a:cubicBezTo>
                  <a:cubicBezTo>
                    <a:pt x="130" y="401"/>
                    <a:pt x="148" y="380"/>
                    <a:pt x="156" y="378"/>
                  </a:cubicBezTo>
                  <a:lnTo>
                    <a:pt x="156" y="412"/>
                  </a:lnTo>
                  <a:lnTo>
                    <a:pt x="94" y="412"/>
                  </a:lnTo>
                  <a:lnTo>
                    <a:pt x="94" y="349"/>
                  </a:lnTo>
                  <a:close/>
                  <a:moveTo>
                    <a:pt x="171" y="345"/>
                  </a:moveTo>
                  <a:cubicBezTo>
                    <a:pt x="169" y="340"/>
                    <a:pt x="165" y="334"/>
                    <a:pt x="156" y="334"/>
                  </a:cubicBezTo>
                  <a:lnTo>
                    <a:pt x="94" y="334"/>
                  </a:lnTo>
                  <a:cubicBezTo>
                    <a:pt x="86" y="334"/>
                    <a:pt x="78" y="341"/>
                    <a:pt x="78" y="349"/>
                  </a:cubicBezTo>
                  <a:lnTo>
                    <a:pt x="78" y="412"/>
                  </a:lnTo>
                  <a:cubicBezTo>
                    <a:pt x="78" y="420"/>
                    <a:pt x="86" y="427"/>
                    <a:pt x="94" y="427"/>
                  </a:cubicBezTo>
                  <a:lnTo>
                    <a:pt x="156" y="427"/>
                  </a:lnTo>
                  <a:cubicBezTo>
                    <a:pt x="179" y="427"/>
                    <a:pt x="172" y="388"/>
                    <a:pt x="171" y="365"/>
                  </a:cubicBezTo>
                  <a:lnTo>
                    <a:pt x="210" y="333"/>
                  </a:lnTo>
                  <a:lnTo>
                    <a:pt x="205" y="330"/>
                  </a:lnTo>
                  <a:lnTo>
                    <a:pt x="171" y="345"/>
                  </a:lnTo>
                  <a:close/>
                  <a:moveTo>
                    <a:pt x="227" y="508"/>
                  </a:moveTo>
                  <a:cubicBezTo>
                    <a:pt x="227" y="512"/>
                    <a:pt x="228" y="513"/>
                    <a:pt x="232" y="513"/>
                  </a:cubicBezTo>
                  <a:lnTo>
                    <a:pt x="351" y="513"/>
                  </a:lnTo>
                  <a:cubicBezTo>
                    <a:pt x="355" y="513"/>
                    <a:pt x="356" y="512"/>
                    <a:pt x="356" y="508"/>
                  </a:cubicBezTo>
                  <a:lnTo>
                    <a:pt x="356" y="475"/>
                  </a:lnTo>
                  <a:cubicBezTo>
                    <a:pt x="356" y="471"/>
                    <a:pt x="355" y="470"/>
                    <a:pt x="351" y="470"/>
                  </a:cubicBezTo>
                  <a:lnTo>
                    <a:pt x="227" y="470"/>
                  </a:lnTo>
                  <a:lnTo>
                    <a:pt x="227" y="508"/>
                  </a:lnTo>
                  <a:close/>
                  <a:moveTo>
                    <a:pt x="227" y="401"/>
                  </a:moveTo>
                  <a:lnTo>
                    <a:pt x="356" y="401"/>
                  </a:lnTo>
                  <a:lnTo>
                    <a:pt x="356" y="360"/>
                  </a:lnTo>
                  <a:lnTo>
                    <a:pt x="227" y="360"/>
                  </a:lnTo>
                  <a:lnTo>
                    <a:pt x="227" y="401"/>
                  </a:lnTo>
                  <a:close/>
                  <a:moveTo>
                    <a:pt x="227" y="291"/>
                  </a:moveTo>
                  <a:lnTo>
                    <a:pt x="321" y="291"/>
                  </a:lnTo>
                  <a:lnTo>
                    <a:pt x="321" y="250"/>
                  </a:lnTo>
                  <a:lnTo>
                    <a:pt x="227" y="250"/>
                  </a:lnTo>
                  <a:lnTo>
                    <a:pt x="227" y="291"/>
                  </a:ln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grpSp>
        <p:nvGrpSpPr>
          <p:cNvPr id="74" name="组合 73">
            <a:extLst>
              <a:ext uri="{FF2B5EF4-FFF2-40B4-BE49-F238E27FC236}">
                <a16:creationId xmlns="" xmlns:a16="http://schemas.microsoft.com/office/drawing/2014/main" id="{899D29A1-8921-4BB2-B438-3CB673DFFDF8}"/>
              </a:ext>
            </a:extLst>
          </p:cNvPr>
          <p:cNvGrpSpPr/>
          <p:nvPr/>
        </p:nvGrpSpPr>
        <p:grpSpPr>
          <a:xfrm>
            <a:off x="4572000" y="3620538"/>
            <a:ext cx="576262" cy="576262"/>
            <a:chOff x="10370105" y="4716082"/>
            <a:chExt cx="586620" cy="586620"/>
          </a:xfrm>
          <a:solidFill>
            <a:srgbClr val="000000">
              <a:lumMod val="75000"/>
              <a:lumOff val="25000"/>
            </a:srgbClr>
          </a:solidFill>
        </p:grpSpPr>
        <p:sp>
          <p:nvSpPr>
            <p:cNvPr id="75" name="Oval 58">
              <a:extLst>
                <a:ext uri="{FF2B5EF4-FFF2-40B4-BE49-F238E27FC236}">
                  <a16:creationId xmlns="" xmlns:a16="http://schemas.microsoft.com/office/drawing/2014/main" id="{81BEF5DB-B125-4E77-A508-8F45AE56C581}"/>
                </a:ext>
              </a:extLst>
            </p:cNvPr>
            <p:cNvSpPr>
              <a:spLocks noChangeArrowheads="1"/>
            </p:cNvSpPr>
            <p:nvPr/>
          </p:nvSpPr>
          <p:spPr bwMode="auto">
            <a:xfrm>
              <a:off x="10370105" y="4716082"/>
              <a:ext cx="586620" cy="586620"/>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76" name="Freeform 8">
              <a:extLst>
                <a:ext uri="{FF2B5EF4-FFF2-40B4-BE49-F238E27FC236}">
                  <a16:creationId xmlns="" xmlns:a16="http://schemas.microsoft.com/office/drawing/2014/main" id="{39750462-6617-4C7D-9449-9FD5F7981EA5}"/>
                </a:ext>
              </a:extLst>
            </p:cNvPr>
            <p:cNvSpPr>
              <a:spLocks noEditPoints="1"/>
            </p:cNvSpPr>
            <p:nvPr/>
          </p:nvSpPr>
          <p:spPr bwMode="auto">
            <a:xfrm>
              <a:off x="10470075" y="4813003"/>
              <a:ext cx="386677" cy="381193"/>
            </a:xfrm>
            <a:custGeom>
              <a:avLst/>
              <a:gdLst>
                <a:gd name="T0" fmla="*/ 170 w 648"/>
                <a:gd name="T1" fmla="*/ 280 h 639"/>
                <a:gd name="T2" fmla="*/ 226 w 648"/>
                <a:gd name="T3" fmla="*/ 183 h 639"/>
                <a:gd name="T4" fmla="*/ 240 w 648"/>
                <a:gd name="T5" fmla="*/ 167 h 639"/>
                <a:gd name="T6" fmla="*/ 366 w 648"/>
                <a:gd name="T7" fmla="*/ 177 h 639"/>
                <a:gd name="T8" fmla="*/ 359 w 648"/>
                <a:gd name="T9" fmla="*/ 162 h 639"/>
                <a:gd name="T10" fmla="*/ 388 w 648"/>
                <a:gd name="T11" fmla="*/ 153 h 639"/>
                <a:gd name="T12" fmla="*/ 408 w 648"/>
                <a:gd name="T13" fmla="*/ 154 h 639"/>
                <a:gd name="T14" fmla="*/ 402 w 648"/>
                <a:gd name="T15" fmla="*/ 183 h 639"/>
                <a:gd name="T16" fmla="*/ 391 w 648"/>
                <a:gd name="T17" fmla="*/ 199 h 639"/>
                <a:gd name="T18" fmla="*/ 319 w 648"/>
                <a:gd name="T19" fmla="*/ 265 h 639"/>
                <a:gd name="T20" fmla="*/ 318 w 648"/>
                <a:gd name="T21" fmla="*/ 266 h 639"/>
                <a:gd name="T22" fmla="*/ 616 w 648"/>
                <a:gd name="T23" fmla="*/ 615 h 639"/>
                <a:gd name="T24" fmla="*/ 497 w 648"/>
                <a:gd name="T25" fmla="*/ 615 h 639"/>
                <a:gd name="T26" fmla="*/ 272 w 648"/>
                <a:gd name="T27" fmla="*/ 546 h 639"/>
                <a:gd name="T28" fmla="*/ 272 w 648"/>
                <a:gd name="T29" fmla="*/ 0 h 639"/>
                <a:gd name="T30" fmla="*/ 515 w 648"/>
                <a:gd name="T31" fmla="*/ 397 h 639"/>
                <a:gd name="T32" fmla="*/ 616 w 648"/>
                <a:gd name="T33" fmla="*/ 615 h 639"/>
                <a:gd name="T34" fmla="*/ 272 w 648"/>
                <a:gd name="T35" fmla="*/ 511 h 639"/>
                <a:gd name="T36" fmla="*/ 272 w 648"/>
                <a:gd name="T37" fmla="*/ 35 h 639"/>
                <a:gd name="T38" fmla="*/ 272 w 648"/>
                <a:gd name="T39" fmla="*/ 511 h 639"/>
                <a:gd name="T40" fmla="*/ 445 w 648"/>
                <a:gd name="T41" fmla="*/ 391 h 639"/>
                <a:gd name="T42" fmla="*/ 409 w 648"/>
                <a:gd name="T43" fmla="*/ 401 h 639"/>
                <a:gd name="T44" fmla="*/ 338 w 648"/>
                <a:gd name="T45" fmla="*/ 401 h 639"/>
                <a:gd name="T46" fmla="*/ 266 w 648"/>
                <a:gd name="T47" fmla="*/ 401 h 639"/>
                <a:gd name="T48" fmla="*/ 194 w 648"/>
                <a:gd name="T49" fmla="*/ 401 h 639"/>
                <a:gd name="T50" fmla="*/ 111 w 648"/>
                <a:gd name="T51" fmla="*/ 401 h 639"/>
                <a:gd name="T52" fmla="*/ 100 w 648"/>
                <a:gd name="T53" fmla="*/ 391 h 639"/>
                <a:gd name="T54" fmla="*/ 111 w 648"/>
                <a:gd name="T55" fmla="*/ 145 h 639"/>
                <a:gd name="T56" fmla="*/ 122 w 648"/>
                <a:gd name="T57" fmla="*/ 380 h 639"/>
                <a:gd name="T58" fmla="*/ 152 w 648"/>
                <a:gd name="T59" fmla="*/ 331 h 639"/>
                <a:gd name="T60" fmla="*/ 183 w 648"/>
                <a:gd name="T61" fmla="*/ 320 h 639"/>
                <a:gd name="T62" fmla="*/ 194 w 648"/>
                <a:gd name="T63" fmla="*/ 380 h 639"/>
                <a:gd name="T64" fmla="*/ 224 w 648"/>
                <a:gd name="T65" fmla="*/ 256 h 639"/>
                <a:gd name="T66" fmla="*/ 255 w 648"/>
                <a:gd name="T67" fmla="*/ 245 h 639"/>
                <a:gd name="T68" fmla="*/ 266 w 648"/>
                <a:gd name="T69" fmla="*/ 380 h 639"/>
                <a:gd name="T70" fmla="*/ 296 w 648"/>
                <a:gd name="T71" fmla="*/ 292 h 639"/>
                <a:gd name="T72" fmla="*/ 327 w 648"/>
                <a:gd name="T73" fmla="*/ 282 h 639"/>
                <a:gd name="T74" fmla="*/ 338 w 648"/>
                <a:gd name="T75" fmla="*/ 380 h 639"/>
                <a:gd name="T76" fmla="*/ 368 w 648"/>
                <a:gd name="T77" fmla="*/ 231 h 639"/>
                <a:gd name="T78" fmla="*/ 399 w 648"/>
                <a:gd name="T79" fmla="*/ 220 h 639"/>
                <a:gd name="T80" fmla="*/ 409 w 648"/>
                <a:gd name="T81" fmla="*/ 380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8" h="639">
                  <a:moveTo>
                    <a:pt x="242" y="199"/>
                  </a:moveTo>
                  <a:lnTo>
                    <a:pt x="170" y="280"/>
                  </a:lnTo>
                  <a:lnTo>
                    <a:pt x="153" y="266"/>
                  </a:lnTo>
                  <a:lnTo>
                    <a:pt x="226" y="183"/>
                  </a:lnTo>
                  <a:lnTo>
                    <a:pt x="226" y="183"/>
                  </a:lnTo>
                  <a:lnTo>
                    <a:pt x="240" y="167"/>
                  </a:lnTo>
                  <a:lnTo>
                    <a:pt x="316" y="234"/>
                  </a:lnTo>
                  <a:lnTo>
                    <a:pt x="366" y="177"/>
                  </a:lnTo>
                  <a:lnTo>
                    <a:pt x="357" y="169"/>
                  </a:lnTo>
                  <a:cubicBezTo>
                    <a:pt x="354" y="167"/>
                    <a:pt x="355" y="163"/>
                    <a:pt x="359" y="162"/>
                  </a:cubicBezTo>
                  <a:lnTo>
                    <a:pt x="373" y="158"/>
                  </a:lnTo>
                  <a:cubicBezTo>
                    <a:pt x="377" y="156"/>
                    <a:pt x="384" y="154"/>
                    <a:pt x="388" y="153"/>
                  </a:cubicBezTo>
                  <a:lnTo>
                    <a:pt x="402" y="149"/>
                  </a:lnTo>
                  <a:cubicBezTo>
                    <a:pt x="406" y="147"/>
                    <a:pt x="409" y="150"/>
                    <a:pt x="408" y="154"/>
                  </a:cubicBezTo>
                  <a:lnTo>
                    <a:pt x="405" y="167"/>
                  </a:lnTo>
                  <a:cubicBezTo>
                    <a:pt x="404" y="172"/>
                    <a:pt x="402" y="179"/>
                    <a:pt x="402" y="183"/>
                  </a:cubicBezTo>
                  <a:lnTo>
                    <a:pt x="399" y="196"/>
                  </a:lnTo>
                  <a:cubicBezTo>
                    <a:pt x="398" y="200"/>
                    <a:pt x="395" y="202"/>
                    <a:pt x="391" y="199"/>
                  </a:cubicBezTo>
                  <a:lnTo>
                    <a:pt x="383" y="192"/>
                  </a:lnTo>
                  <a:lnTo>
                    <a:pt x="319" y="265"/>
                  </a:lnTo>
                  <a:lnTo>
                    <a:pt x="319" y="265"/>
                  </a:lnTo>
                  <a:lnTo>
                    <a:pt x="318" y="266"/>
                  </a:lnTo>
                  <a:lnTo>
                    <a:pt x="242" y="199"/>
                  </a:lnTo>
                  <a:close/>
                  <a:moveTo>
                    <a:pt x="616" y="615"/>
                  </a:moveTo>
                  <a:cubicBezTo>
                    <a:pt x="599" y="631"/>
                    <a:pt x="578" y="639"/>
                    <a:pt x="556" y="639"/>
                  </a:cubicBezTo>
                  <a:cubicBezTo>
                    <a:pt x="535" y="639"/>
                    <a:pt x="513" y="631"/>
                    <a:pt x="497" y="615"/>
                  </a:cubicBezTo>
                  <a:lnTo>
                    <a:pt x="396" y="516"/>
                  </a:lnTo>
                  <a:cubicBezTo>
                    <a:pt x="359" y="535"/>
                    <a:pt x="317" y="546"/>
                    <a:pt x="272" y="546"/>
                  </a:cubicBezTo>
                  <a:cubicBezTo>
                    <a:pt x="122" y="546"/>
                    <a:pt x="0" y="424"/>
                    <a:pt x="0" y="273"/>
                  </a:cubicBezTo>
                  <a:cubicBezTo>
                    <a:pt x="0" y="123"/>
                    <a:pt x="122" y="0"/>
                    <a:pt x="272" y="0"/>
                  </a:cubicBezTo>
                  <a:cubicBezTo>
                    <a:pt x="423" y="0"/>
                    <a:pt x="545" y="123"/>
                    <a:pt x="545" y="273"/>
                  </a:cubicBezTo>
                  <a:cubicBezTo>
                    <a:pt x="545" y="318"/>
                    <a:pt x="534" y="360"/>
                    <a:pt x="515" y="397"/>
                  </a:cubicBezTo>
                  <a:lnTo>
                    <a:pt x="616" y="496"/>
                  </a:lnTo>
                  <a:cubicBezTo>
                    <a:pt x="648" y="529"/>
                    <a:pt x="648" y="582"/>
                    <a:pt x="616" y="615"/>
                  </a:cubicBezTo>
                  <a:close/>
                  <a:moveTo>
                    <a:pt x="272" y="511"/>
                  </a:moveTo>
                  <a:lnTo>
                    <a:pt x="272" y="511"/>
                  </a:lnTo>
                  <a:cubicBezTo>
                    <a:pt x="404" y="511"/>
                    <a:pt x="510" y="405"/>
                    <a:pt x="510" y="273"/>
                  </a:cubicBezTo>
                  <a:cubicBezTo>
                    <a:pt x="510" y="142"/>
                    <a:pt x="404" y="35"/>
                    <a:pt x="272" y="35"/>
                  </a:cubicBezTo>
                  <a:cubicBezTo>
                    <a:pt x="141" y="35"/>
                    <a:pt x="35" y="142"/>
                    <a:pt x="35" y="273"/>
                  </a:cubicBezTo>
                  <a:cubicBezTo>
                    <a:pt x="35" y="405"/>
                    <a:pt x="141" y="511"/>
                    <a:pt x="272" y="511"/>
                  </a:cubicBezTo>
                  <a:close/>
                  <a:moveTo>
                    <a:pt x="434" y="380"/>
                  </a:moveTo>
                  <a:cubicBezTo>
                    <a:pt x="440" y="380"/>
                    <a:pt x="445" y="385"/>
                    <a:pt x="445" y="391"/>
                  </a:cubicBezTo>
                  <a:cubicBezTo>
                    <a:pt x="445" y="397"/>
                    <a:pt x="440" y="401"/>
                    <a:pt x="434" y="401"/>
                  </a:cubicBezTo>
                  <a:lnTo>
                    <a:pt x="409" y="401"/>
                  </a:lnTo>
                  <a:lnTo>
                    <a:pt x="368" y="401"/>
                  </a:lnTo>
                  <a:lnTo>
                    <a:pt x="338" y="401"/>
                  </a:lnTo>
                  <a:lnTo>
                    <a:pt x="296" y="401"/>
                  </a:lnTo>
                  <a:lnTo>
                    <a:pt x="266" y="401"/>
                  </a:lnTo>
                  <a:lnTo>
                    <a:pt x="224" y="401"/>
                  </a:lnTo>
                  <a:lnTo>
                    <a:pt x="194" y="401"/>
                  </a:lnTo>
                  <a:lnTo>
                    <a:pt x="152" y="401"/>
                  </a:lnTo>
                  <a:lnTo>
                    <a:pt x="111" y="401"/>
                  </a:lnTo>
                  <a:lnTo>
                    <a:pt x="111" y="401"/>
                  </a:lnTo>
                  <a:cubicBezTo>
                    <a:pt x="105" y="401"/>
                    <a:pt x="100" y="397"/>
                    <a:pt x="100" y="391"/>
                  </a:cubicBezTo>
                  <a:lnTo>
                    <a:pt x="100" y="155"/>
                  </a:lnTo>
                  <a:cubicBezTo>
                    <a:pt x="100" y="150"/>
                    <a:pt x="105" y="145"/>
                    <a:pt x="111" y="145"/>
                  </a:cubicBezTo>
                  <a:cubicBezTo>
                    <a:pt x="117" y="145"/>
                    <a:pt x="121" y="150"/>
                    <a:pt x="121" y="155"/>
                  </a:cubicBezTo>
                  <a:lnTo>
                    <a:pt x="122" y="380"/>
                  </a:lnTo>
                  <a:lnTo>
                    <a:pt x="152" y="380"/>
                  </a:lnTo>
                  <a:lnTo>
                    <a:pt x="152" y="331"/>
                  </a:lnTo>
                  <a:cubicBezTo>
                    <a:pt x="152" y="325"/>
                    <a:pt x="157" y="320"/>
                    <a:pt x="163" y="320"/>
                  </a:cubicBezTo>
                  <a:lnTo>
                    <a:pt x="183" y="320"/>
                  </a:lnTo>
                  <a:cubicBezTo>
                    <a:pt x="189" y="320"/>
                    <a:pt x="194" y="325"/>
                    <a:pt x="194" y="331"/>
                  </a:cubicBezTo>
                  <a:lnTo>
                    <a:pt x="194" y="380"/>
                  </a:lnTo>
                  <a:lnTo>
                    <a:pt x="224" y="380"/>
                  </a:lnTo>
                  <a:lnTo>
                    <a:pt x="224" y="256"/>
                  </a:lnTo>
                  <a:cubicBezTo>
                    <a:pt x="224" y="250"/>
                    <a:pt x="229" y="245"/>
                    <a:pt x="235" y="245"/>
                  </a:cubicBezTo>
                  <a:lnTo>
                    <a:pt x="255" y="245"/>
                  </a:lnTo>
                  <a:cubicBezTo>
                    <a:pt x="261" y="245"/>
                    <a:pt x="266" y="250"/>
                    <a:pt x="266" y="256"/>
                  </a:cubicBezTo>
                  <a:lnTo>
                    <a:pt x="266" y="380"/>
                  </a:lnTo>
                  <a:lnTo>
                    <a:pt x="296" y="380"/>
                  </a:lnTo>
                  <a:lnTo>
                    <a:pt x="296" y="292"/>
                  </a:lnTo>
                  <a:cubicBezTo>
                    <a:pt x="296" y="286"/>
                    <a:pt x="300" y="282"/>
                    <a:pt x="307" y="282"/>
                  </a:cubicBezTo>
                  <a:lnTo>
                    <a:pt x="327" y="282"/>
                  </a:lnTo>
                  <a:cubicBezTo>
                    <a:pt x="333" y="282"/>
                    <a:pt x="338" y="286"/>
                    <a:pt x="338" y="292"/>
                  </a:cubicBezTo>
                  <a:lnTo>
                    <a:pt x="338" y="380"/>
                  </a:lnTo>
                  <a:lnTo>
                    <a:pt x="368" y="380"/>
                  </a:lnTo>
                  <a:lnTo>
                    <a:pt x="368" y="231"/>
                  </a:lnTo>
                  <a:cubicBezTo>
                    <a:pt x="368" y="225"/>
                    <a:pt x="372" y="220"/>
                    <a:pt x="378" y="220"/>
                  </a:cubicBezTo>
                  <a:lnTo>
                    <a:pt x="399" y="220"/>
                  </a:lnTo>
                  <a:cubicBezTo>
                    <a:pt x="405" y="220"/>
                    <a:pt x="409" y="225"/>
                    <a:pt x="409" y="231"/>
                  </a:cubicBezTo>
                  <a:lnTo>
                    <a:pt x="409" y="380"/>
                  </a:lnTo>
                  <a:lnTo>
                    <a:pt x="434" y="380"/>
                  </a:ln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grpSp>
        <p:nvGrpSpPr>
          <p:cNvPr id="77" name="组合 76">
            <a:extLst>
              <a:ext uri="{FF2B5EF4-FFF2-40B4-BE49-F238E27FC236}">
                <a16:creationId xmlns="" xmlns:a16="http://schemas.microsoft.com/office/drawing/2014/main" id="{EDCE641A-A30B-4B6B-8644-74964666D10F}"/>
              </a:ext>
            </a:extLst>
          </p:cNvPr>
          <p:cNvGrpSpPr/>
          <p:nvPr/>
        </p:nvGrpSpPr>
        <p:grpSpPr>
          <a:xfrm>
            <a:off x="4572000" y="2678861"/>
            <a:ext cx="576262" cy="575332"/>
            <a:chOff x="10370105" y="3459619"/>
            <a:chExt cx="586620" cy="585674"/>
          </a:xfrm>
          <a:solidFill>
            <a:srgbClr val="000000">
              <a:lumMod val="75000"/>
              <a:lumOff val="25000"/>
            </a:srgbClr>
          </a:solidFill>
        </p:grpSpPr>
        <p:sp>
          <p:nvSpPr>
            <p:cNvPr id="78" name="Oval 49">
              <a:extLst>
                <a:ext uri="{FF2B5EF4-FFF2-40B4-BE49-F238E27FC236}">
                  <a16:creationId xmlns="" xmlns:a16="http://schemas.microsoft.com/office/drawing/2014/main" id="{62A3121D-2564-4162-A1AA-BFA849FC420F}"/>
                </a:ext>
              </a:extLst>
            </p:cNvPr>
            <p:cNvSpPr>
              <a:spLocks noChangeArrowheads="1"/>
            </p:cNvSpPr>
            <p:nvPr/>
          </p:nvSpPr>
          <p:spPr bwMode="auto">
            <a:xfrm>
              <a:off x="10370105" y="3459619"/>
              <a:ext cx="586620" cy="585674"/>
            </a:xfrm>
            <a:prstGeom prst="ellipse">
              <a:avLst/>
            </a:prstGeom>
            <a:solidFill>
              <a:srgbClr val="329730"/>
            </a:solidFill>
            <a:ln>
              <a:noFill/>
            </a:ln>
          </p:spPr>
          <p:txBody>
            <a:bodyPr vert="horz" wrap="square" lIns="68547" tIns="34274" rIns="68547" bIns="34274"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dirty="0">
                <a:ln>
                  <a:noFill/>
                </a:ln>
                <a:solidFill>
                  <a:srgbClr val="000000"/>
                </a:solidFill>
                <a:effectLst/>
                <a:uLnTx/>
                <a:uFillTx/>
                <a:cs typeface="+mn-ea"/>
                <a:sym typeface="+mn-lt"/>
              </a:endParaRPr>
            </a:p>
          </p:txBody>
        </p:sp>
        <p:sp>
          <p:nvSpPr>
            <p:cNvPr id="79" name="Freeform 14">
              <a:extLst>
                <a:ext uri="{FF2B5EF4-FFF2-40B4-BE49-F238E27FC236}">
                  <a16:creationId xmlns="" xmlns:a16="http://schemas.microsoft.com/office/drawing/2014/main" id="{715830E9-9243-4D40-8816-47CB058A5B34}"/>
                </a:ext>
              </a:extLst>
            </p:cNvPr>
            <p:cNvSpPr>
              <a:spLocks noEditPoints="1"/>
            </p:cNvSpPr>
            <p:nvPr/>
          </p:nvSpPr>
          <p:spPr bwMode="auto">
            <a:xfrm>
              <a:off x="10519132" y="3571967"/>
              <a:ext cx="288565" cy="360978"/>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8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1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2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8"/>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7"/>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8"/>
                  </a:lnTo>
                  <a:lnTo>
                    <a:pt x="383" y="28"/>
                  </a:lnTo>
                  <a:cubicBezTo>
                    <a:pt x="389" y="28"/>
                    <a:pt x="394" y="32"/>
                    <a:pt x="394" y="38"/>
                  </a:cubicBezTo>
                  <a:lnTo>
                    <a:pt x="394" y="422"/>
                  </a:lnTo>
                  <a:lnTo>
                    <a:pt x="394" y="429"/>
                  </a:lnTo>
                  <a:lnTo>
                    <a:pt x="414" y="449"/>
                  </a:lnTo>
                  <a:lnTo>
                    <a:pt x="414" y="443"/>
                  </a:lnTo>
                  <a:lnTo>
                    <a:pt x="414" y="39"/>
                  </a:lnTo>
                  <a:lnTo>
                    <a:pt x="414" y="32"/>
                  </a:lnTo>
                  <a:cubicBezTo>
                    <a:pt x="414" y="15"/>
                    <a:pt x="400" y="0"/>
                    <a:pt x="383" y="0"/>
                  </a:cubicBezTo>
                  <a:lnTo>
                    <a:pt x="123" y="0"/>
                  </a:lnTo>
                  <a:lnTo>
                    <a:pt x="121" y="2"/>
                  </a:lnTo>
                  <a:lnTo>
                    <a:pt x="1" y="122"/>
                  </a:lnTo>
                  <a:lnTo>
                    <a:pt x="0" y="123"/>
                  </a:lnTo>
                  <a:lnTo>
                    <a:pt x="0" y="130"/>
                  </a:lnTo>
                  <a:lnTo>
                    <a:pt x="0" y="492"/>
                  </a:lnTo>
                  <a:lnTo>
                    <a:pt x="0" y="499"/>
                  </a:lnTo>
                  <a:cubicBezTo>
                    <a:pt x="0" y="516"/>
                    <a:pt x="14" y="530"/>
                    <a:pt x="31" y="530"/>
                  </a:cubicBezTo>
                  <a:lnTo>
                    <a:pt x="326" y="530"/>
                  </a:lnTo>
                  <a:lnTo>
                    <a:pt x="319" y="524"/>
                  </a:lnTo>
                  <a:lnTo>
                    <a:pt x="326" y="524"/>
                  </a:lnTo>
                  <a:lnTo>
                    <a:pt x="305" y="503"/>
                  </a:lnTo>
                  <a:lnTo>
                    <a:pt x="31" y="503"/>
                  </a:lnTo>
                  <a:cubicBezTo>
                    <a:pt x="25" y="503"/>
                    <a:pt x="21" y="498"/>
                    <a:pt x="20" y="492"/>
                  </a:cubicBezTo>
                  <a:lnTo>
                    <a:pt x="20" y="492"/>
                  </a:lnTo>
                  <a:lnTo>
                    <a:pt x="20" y="150"/>
                  </a:lnTo>
                  <a:close/>
                  <a:moveTo>
                    <a:pt x="82" y="322"/>
                  </a:moveTo>
                  <a:lnTo>
                    <a:pt x="156" y="322"/>
                  </a:lnTo>
                  <a:lnTo>
                    <a:pt x="156" y="315"/>
                  </a:lnTo>
                  <a:lnTo>
                    <a:pt x="156" y="301"/>
                  </a:lnTo>
                  <a:lnTo>
                    <a:pt x="156" y="294"/>
                  </a:lnTo>
                  <a:lnTo>
                    <a:pt x="82" y="294"/>
                  </a:lnTo>
                  <a:lnTo>
                    <a:pt x="82" y="301"/>
                  </a:lnTo>
                  <a:lnTo>
                    <a:pt x="82" y="315"/>
                  </a:lnTo>
                  <a:lnTo>
                    <a:pt x="82" y="322"/>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FFFFF"/>
            </a:solidFill>
            <a:ln>
              <a:noFill/>
            </a:ln>
          </p:spPr>
          <p:txBody>
            <a:bodyPr vert="horz" wrap="square" lIns="68528" tIns="34263" rIns="68528" bIns="34263" numCol="1" anchor="t" anchorCtr="0" compatLnSpc="1"/>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016" b="0" i="0" u="none" strike="noStrike" kern="0" cap="none" spc="0" normalizeH="0" baseline="0" noProof="0">
                <a:ln>
                  <a:noFill/>
                </a:ln>
                <a:solidFill>
                  <a:srgbClr val="000000"/>
                </a:solidFill>
                <a:effectLst/>
                <a:uLnTx/>
                <a:uFillTx/>
                <a:cs typeface="+mn-ea"/>
                <a:sym typeface="+mn-lt"/>
              </a:endParaRPr>
            </a:p>
          </p:txBody>
        </p:sp>
      </p:grpSp>
      <p:pic>
        <p:nvPicPr>
          <p:cNvPr id="36" name="图片 35">
            <a:extLst>
              <a:ext uri="{FF2B5EF4-FFF2-40B4-BE49-F238E27FC236}">
                <a16:creationId xmlns="" xmlns:a16="http://schemas.microsoft.com/office/drawing/2014/main" id="{AF1DEEDD-9A94-47A7-84BD-BCD7B5012B1B}"/>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37" name="文本框 36">
            <a:extLst>
              <a:ext uri="{FF2B5EF4-FFF2-40B4-BE49-F238E27FC236}">
                <a16:creationId xmlns="" xmlns:a16="http://schemas.microsoft.com/office/drawing/2014/main" id="{1AB792EA-CE9D-4601-B41B-FE664400EBD9}"/>
              </a:ext>
            </a:extLst>
          </p:cNvPr>
          <p:cNvSpPr txBox="1"/>
          <p:nvPr/>
        </p:nvSpPr>
        <p:spPr>
          <a:xfrm>
            <a:off x="836344" y="281318"/>
            <a:ext cx="397416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睡眠常识</a:t>
            </a:r>
            <a:r>
              <a:rPr lang="en-US" altLang="zh-CN" sz="2400" b="1" dirty="0">
                <a:solidFill>
                  <a:srgbClr val="329730"/>
                </a:solidFill>
                <a:cs typeface="+mn-ea"/>
                <a:sym typeface="+mn-lt"/>
              </a:rPr>
              <a:t>---</a:t>
            </a:r>
            <a:r>
              <a:rPr lang="zh-CN" altLang="en-US" sz="2400" b="1" dirty="0">
                <a:solidFill>
                  <a:srgbClr val="329730"/>
                </a:solidFill>
                <a:cs typeface="+mn-ea"/>
                <a:sym typeface="+mn-lt"/>
              </a:rPr>
              <a:t>睡眠问题的危害</a:t>
            </a:r>
          </a:p>
        </p:txBody>
      </p:sp>
      <p:grpSp>
        <p:nvGrpSpPr>
          <p:cNvPr id="38" name="组合 37">
            <a:extLst>
              <a:ext uri="{FF2B5EF4-FFF2-40B4-BE49-F238E27FC236}">
                <a16:creationId xmlns="" xmlns:a16="http://schemas.microsoft.com/office/drawing/2014/main" id="{053AB25A-4706-4EA3-8505-97C070A513D9}"/>
              </a:ext>
            </a:extLst>
          </p:cNvPr>
          <p:cNvGrpSpPr/>
          <p:nvPr/>
        </p:nvGrpSpPr>
        <p:grpSpPr>
          <a:xfrm>
            <a:off x="164756" y="329044"/>
            <a:ext cx="565854" cy="400223"/>
            <a:chOff x="164756" y="332656"/>
            <a:chExt cx="565854" cy="596434"/>
          </a:xfrm>
          <a:solidFill>
            <a:srgbClr val="F36969"/>
          </a:solidFill>
        </p:grpSpPr>
        <p:sp>
          <p:nvSpPr>
            <p:cNvPr id="39" name="矩形 38">
              <a:extLst>
                <a:ext uri="{FF2B5EF4-FFF2-40B4-BE49-F238E27FC236}">
                  <a16:creationId xmlns="" xmlns:a16="http://schemas.microsoft.com/office/drawing/2014/main" id="{AD5554A3-AB0F-417D-83CB-2DBF999AB010}"/>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40" name="矩形 39">
              <a:extLst>
                <a:ext uri="{FF2B5EF4-FFF2-40B4-BE49-F238E27FC236}">
                  <a16:creationId xmlns="" xmlns:a16="http://schemas.microsoft.com/office/drawing/2014/main" id="{EE32CE60-A053-4AAC-B4ED-D1A090988B86}"/>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Tree>
    <p:extLst>
      <p:ext uri="{BB962C8B-B14F-4D97-AF65-F5344CB8AC3E}">
        <p14:creationId xmlns:p14="http://schemas.microsoft.com/office/powerpoint/2010/main" val="187635072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p:cTn id="7" dur="500" fill="hold"/>
                                        <p:tgtEl>
                                          <p:spTgt spid="71"/>
                                        </p:tgtEl>
                                        <p:attrNameLst>
                                          <p:attrName>ppt_w</p:attrName>
                                        </p:attrNameLst>
                                      </p:cBhvr>
                                      <p:tavLst>
                                        <p:tav tm="0">
                                          <p:val>
                                            <p:fltVal val="0"/>
                                          </p:val>
                                        </p:tav>
                                        <p:tav tm="100000">
                                          <p:val>
                                            <p:strVal val="#ppt_w"/>
                                          </p:val>
                                        </p:tav>
                                      </p:tavLst>
                                    </p:anim>
                                    <p:anim calcmode="lin" valueType="num">
                                      <p:cBhvr>
                                        <p:cTn id="8" dur="500" fill="hold"/>
                                        <p:tgtEl>
                                          <p:spTgt spid="71"/>
                                        </p:tgtEl>
                                        <p:attrNameLst>
                                          <p:attrName>ppt_h</p:attrName>
                                        </p:attrNameLst>
                                      </p:cBhvr>
                                      <p:tavLst>
                                        <p:tav tm="0">
                                          <p:val>
                                            <p:fltVal val="0"/>
                                          </p:val>
                                        </p:tav>
                                        <p:tav tm="100000">
                                          <p:val>
                                            <p:strVal val="#ppt_h"/>
                                          </p:val>
                                        </p:tav>
                                      </p:tavLst>
                                    </p:anim>
                                    <p:animEffect transition="in" filter="fade">
                                      <p:cBhvr>
                                        <p:cTn id="9" dur="500"/>
                                        <p:tgtEl>
                                          <p:spTgt spid="71"/>
                                        </p:tgtEl>
                                      </p:cBhvr>
                                    </p:animEffect>
                                  </p:childTnLst>
                                </p:cTn>
                              </p:par>
                              <p:par>
                                <p:cTn id="10" presetID="12" presetClass="entr" presetSubtype="2" fill="hold" grpId="0"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additive="base">
                                        <p:cTn id="12" dur="500"/>
                                        <p:tgtEl>
                                          <p:spTgt spid="56"/>
                                        </p:tgtEl>
                                        <p:attrNameLst>
                                          <p:attrName>ppt_x</p:attrName>
                                        </p:attrNameLst>
                                      </p:cBhvr>
                                      <p:tavLst>
                                        <p:tav tm="0">
                                          <p:val>
                                            <p:strVal val="#ppt_x+#ppt_w*1.125000"/>
                                          </p:val>
                                        </p:tav>
                                        <p:tav tm="100000">
                                          <p:val>
                                            <p:strVal val="#ppt_x"/>
                                          </p:val>
                                        </p:tav>
                                      </p:tavLst>
                                    </p:anim>
                                    <p:animEffect transition="in" filter="wipe(left)">
                                      <p:cBhvr>
                                        <p:cTn id="13" dur="500"/>
                                        <p:tgtEl>
                                          <p:spTgt spid="56"/>
                                        </p:tgtEl>
                                      </p:cBhvr>
                                    </p:animEffect>
                                  </p:childTnLst>
                                </p:cTn>
                              </p:par>
                            </p:childTnLst>
                          </p:cTn>
                        </p:par>
                        <p:par>
                          <p:cTn id="14" fill="hold">
                            <p:stCondLst>
                              <p:cond delay="500"/>
                            </p:stCondLst>
                            <p:childTnLst>
                              <p:par>
                                <p:cTn id="15" presetID="53" presetClass="entr" presetSubtype="16"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500" fill="hold"/>
                                        <p:tgtEl>
                                          <p:spTgt spid="65"/>
                                        </p:tgtEl>
                                        <p:attrNameLst>
                                          <p:attrName>ppt_w</p:attrName>
                                        </p:attrNameLst>
                                      </p:cBhvr>
                                      <p:tavLst>
                                        <p:tav tm="0">
                                          <p:val>
                                            <p:fltVal val="0"/>
                                          </p:val>
                                        </p:tav>
                                        <p:tav tm="100000">
                                          <p:val>
                                            <p:strVal val="#ppt_w"/>
                                          </p:val>
                                        </p:tav>
                                      </p:tavLst>
                                    </p:anim>
                                    <p:anim calcmode="lin" valueType="num">
                                      <p:cBhvr>
                                        <p:cTn id="18" dur="500" fill="hold"/>
                                        <p:tgtEl>
                                          <p:spTgt spid="65"/>
                                        </p:tgtEl>
                                        <p:attrNameLst>
                                          <p:attrName>ppt_h</p:attrName>
                                        </p:attrNameLst>
                                      </p:cBhvr>
                                      <p:tavLst>
                                        <p:tav tm="0">
                                          <p:val>
                                            <p:fltVal val="0"/>
                                          </p:val>
                                        </p:tav>
                                        <p:tav tm="100000">
                                          <p:val>
                                            <p:strVal val="#ppt_h"/>
                                          </p:val>
                                        </p:tav>
                                      </p:tavLst>
                                    </p:anim>
                                    <p:animEffect transition="in" filter="fade">
                                      <p:cBhvr>
                                        <p:cTn id="19" dur="500"/>
                                        <p:tgtEl>
                                          <p:spTgt spid="65"/>
                                        </p:tgtEl>
                                      </p:cBhvr>
                                    </p:animEffect>
                                  </p:childTnLst>
                                </p:cTn>
                              </p:par>
                              <p:par>
                                <p:cTn id="20" presetID="12" presetClass="entr" presetSubtype="2" fill="hold" grpId="0" nodeType="with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p:tgtEl>
                                          <p:spTgt spid="57"/>
                                        </p:tgtEl>
                                        <p:attrNameLst>
                                          <p:attrName>ppt_x</p:attrName>
                                        </p:attrNameLst>
                                      </p:cBhvr>
                                      <p:tavLst>
                                        <p:tav tm="0">
                                          <p:val>
                                            <p:strVal val="#ppt_x+#ppt_w*1.125000"/>
                                          </p:val>
                                        </p:tav>
                                        <p:tav tm="100000">
                                          <p:val>
                                            <p:strVal val="#ppt_x"/>
                                          </p:val>
                                        </p:tav>
                                      </p:tavLst>
                                    </p:anim>
                                    <p:animEffect transition="in" filter="wipe(left)">
                                      <p:cBhvr>
                                        <p:cTn id="23" dur="500"/>
                                        <p:tgtEl>
                                          <p:spTgt spid="57"/>
                                        </p:tgtEl>
                                      </p:cBhvr>
                                    </p:animEffect>
                                  </p:childTnLst>
                                </p:cTn>
                              </p:par>
                            </p:childTnLst>
                          </p:cTn>
                        </p:par>
                        <p:par>
                          <p:cTn id="24" fill="hold">
                            <p:stCondLst>
                              <p:cond delay="1000"/>
                            </p:stCondLst>
                            <p:childTnLst>
                              <p:par>
                                <p:cTn id="25" presetID="53" presetClass="entr" presetSubtype="16" fill="hold" nodeType="afterEffect">
                                  <p:stCondLst>
                                    <p:cond delay="0"/>
                                  </p:stCondLst>
                                  <p:childTnLst>
                                    <p:set>
                                      <p:cBhvr>
                                        <p:cTn id="26" dur="1" fill="hold">
                                          <p:stCondLst>
                                            <p:cond delay="0"/>
                                          </p:stCondLst>
                                        </p:cTn>
                                        <p:tgtEl>
                                          <p:spTgt spid="68"/>
                                        </p:tgtEl>
                                        <p:attrNameLst>
                                          <p:attrName>style.visibility</p:attrName>
                                        </p:attrNameLst>
                                      </p:cBhvr>
                                      <p:to>
                                        <p:strVal val="visible"/>
                                      </p:to>
                                    </p:set>
                                    <p:anim calcmode="lin" valueType="num">
                                      <p:cBhvr>
                                        <p:cTn id="27" dur="500" fill="hold"/>
                                        <p:tgtEl>
                                          <p:spTgt spid="68"/>
                                        </p:tgtEl>
                                        <p:attrNameLst>
                                          <p:attrName>ppt_w</p:attrName>
                                        </p:attrNameLst>
                                      </p:cBhvr>
                                      <p:tavLst>
                                        <p:tav tm="0">
                                          <p:val>
                                            <p:fltVal val="0"/>
                                          </p:val>
                                        </p:tav>
                                        <p:tav tm="100000">
                                          <p:val>
                                            <p:strVal val="#ppt_w"/>
                                          </p:val>
                                        </p:tav>
                                      </p:tavLst>
                                    </p:anim>
                                    <p:anim calcmode="lin" valueType="num">
                                      <p:cBhvr>
                                        <p:cTn id="28" dur="500" fill="hold"/>
                                        <p:tgtEl>
                                          <p:spTgt spid="68"/>
                                        </p:tgtEl>
                                        <p:attrNameLst>
                                          <p:attrName>ppt_h</p:attrName>
                                        </p:attrNameLst>
                                      </p:cBhvr>
                                      <p:tavLst>
                                        <p:tav tm="0">
                                          <p:val>
                                            <p:fltVal val="0"/>
                                          </p:val>
                                        </p:tav>
                                        <p:tav tm="100000">
                                          <p:val>
                                            <p:strVal val="#ppt_h"/>
                                          </p:val>
                                        </p:tav>
                                      </p:tavLst>
                                    </p:anim>
                                    <p:animEffect transition="in" filter="fade">
                                      <p:cBhvr>
                                        <p:cTn id="29" dur="500"/>
                                        <p:tgtEl>
                                          <p:spTgt spid="68"/>
                                        </p:tgtEl>
                                      </p:cBhvr>
                                    </p:animEffect>
                                  </p:childTnLst>
                                </p:cTn>
                              </p:par>
                              <p:par>
                                <p:cTn id="30" presetID="12" presetClass="entr" presetSubtype="2" fill="hold" grpId="0" nodeType="withEffect">
                                  <p:stCondLst>
                                    <p:cond delay="0"/>
                                  </p:stCondLst>
                                  <p:childTnLst>
                                    <p:set>
                                      <p:cBhvr>
                                        <p:cTn id="31" dur="1" fill="hold">
                                          <p:stCondLst>
                                            <p:cond delay="0"/>
                                          </p:stCondLst>
                                        </p:cTn>
                                        <p:tgtEl>
                                          <p:spTgt spid="58"/>
                                        </p:tgtEl>
                                        <p:attrNameLst>
                                          <p:attrName>style.visibility</p:attrName>
                                        </p:attrNameLst>
                                      </p:cBhvr>
                                      <p:to>
                                        <p:strVal val="visible"/>
                                      </p:to>
                                    </p:set>
                                    <p:anim calcmode="lin" valueType="num">
                                      <p:cBhvr additive="base">
                                        <p:cTn id="32" dur="500"/>
                                        <p:tgtEl>
                                          <p:spTgt spid="58"/>
                                        </p:tgtEl>
                                        <p:attrNameLst>
                                          <p:attrName>ppt_x</p:attrName>
                                        </p:attrNameLst>
                                      </p:cBhvr>
                                      <p:tavLst>
                                        <p:tav tm="0">
                                          <p:val>
                                            <p:strVal val="#ppt_x+#ppt_w*1.125000"/>
                                          </p:val>
                                        </p:tav>
                                        <p:tav tm="100000">
                                          <p:val>
                                            <p:strVal val="#ppt_x"/>
                                          </p:val>
                                        </p:tav>
                                      </p:tavLst>
                                    </p:anim>
                                    <p:animEffect transition="in" filter="wipe(left)">
                                      <p:cBhvr>
                                        <p:cTn id="33" dur="500"/>
                                        <p:tgtEl>
                                          <p:spTgt spid="58"/>
                                        </p:tgtEl>
                                      </p:cBhvr>
                                    </p:animEffect>
                                  </p:childTnLst>
                                </p:cTn>
                              </p:par>
                            </p:childTnLst>
                          </p:cTn>
                        </p:par>
                        <p:par>
                          <p:cTn id="34" fill="hold">
                            <p:stCondLst>
                              <p:cond delay="1500"/>
                            </p:stCondLst>
                            <p:childTnLst>
                              <p:par>
                                <p:cTn id="35" presetID="53" presetClass="entr" presetSubtype="16"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500" fill="hold"/>
                                        <p:tgtEl>
                                          <p:spTgt spid="62"/>
                                        </p:tgtEl>
                                        <p:attrNameLst>
                                          <p:attrName>ppt_w</p:attrName>
                                        </p:attrNameLst>
                                      </p:cBhvr>
                                      <p:tavLst>
                                        <p:tav tm="0">
                                          <p:val>
                                            <p:fltVal val="0"/>
                                          </p:val>
                                        </p:tav>
                                        <p:tav tm="100000">
                                          <p:val>
                                            <p:strVal val="#ppt_w"/>
                                          </p:val>
                                        </p:tav>
                                      </p:tavLst>
                                    </p:anim>
                                    <p:anim calcmode="lin" valueType="num">
                                      <p:cBhvr>
                                        <p:cTn id="38" dur="500" fill="hold"/>
                                        <p:tgtEl>
                                          <p:spTgt spid="62"/>
                                        </p:tgtEl>
                                        <p:attrNameLst>
                                          <p:attrName>ppt_h</p:attrName>
                                        </p:attrNameLst>
                                      </p:cBhvr>
                                      <p:tavLst>
                                        <p:tav tm="0">
                                          <p:val>
                                            <p:fltVal val="0"/>
                                          </p:val>
                                        </p:tav>
                                        <p:tav tm="100000">
                                          <p:val>
                                            <p:strVal val="#ppt_h"/>
                                          </p:val>
                                        </p:tav>
                                      </p:tavLst>
                                    </p:anim>
                                    <p:animEffect transition="in" filter="fade">
                                      <p:cBhvr>
                                        <p:cTn id="39" dur="500"/>
                                        <p:tgtEl>
                                          <p:spTgt spid="62"/>
                                        </p:tgtEl>
                                      </p:cBhvr>
                                    </p:animEffect>
                                  </p:childTnLst>
                                </p:cTn>
                              </p:par>
                              <p:par>
                                <p:cTn id="40" presetID="12" presetClass="entr" presetSubtype="8" fill="hold" grpId="0" nodeType="withEffect">
                                  <p:stCondLst>
                                    <p:cond delay="0"/>
                                  </p:stCondLst>
                                  <p:childTnLst>
                                    <p:set>
                                      <p:cBhvr>
                                        <p:cTn id="41" dur="1" fill="hold">
                                          <p:stCondLst>
                                            <p:cond delay="0"/>
                                          </p:stCondLst>
                                        </p:cTn>
                                        <p:tgtEl>
                                          <p:spTgt spid="59"/>
                                        </p:tgtEl>
                                        <p:attrNameLst>
                                          <p:attrName>style.visibility</p:attrName>
                                        </p:attrNameLst>
                                      </p:cBhvr>
                                      <p:to>
                                        <p:strVal val="visible"/>
                                      </p:to>
                                    </p:set>
                                    <p:anim calcmode="lin" valueType="num">
                                      <p:cBhvr additive="base">
                                        <p:cTn id="42" dur="500"/>
                                        <p:tgtEl>
                                          <p:spTgt spid="59"/>
                                        </p:tgtEl>
                                        <p:attrNameLst>
                                          <p:attrName>ppt_x</p:attrName>
                                        </p:attrNameLst>
                                      </p:cBhvr>
                                      <p:tavLst>
                                        <p:tav tm="0">
                                          <p:val>
                                            <p:strVal val="#ppt_x-#ppt_w*1.125000"/>
                                          </p:val>
                                        </p:tav>
                                        <p:tav tm="100000">
                                          <p:val>
                                            <p:strVal val="#ppt_x"/>
                                          </p:val>
                                        </p:tav>
                                      </p:tavLst>
                                    </p:anim>
                                    <p:animEffect transition="in" filter="wipe(right)">
                                      <p:cBhvr>
                                        <p:cTn id="43" dur="500"/>
                                        <p:tgtEl>
                                          <p:spTgt spid="59"/>
                                        </p:tgtEl>
                                      </p:cBhvr>
                                    </p:animEffect>
                                  </p:childTnLst>
                                </p:cTn>
                              </p:par>
                            </p:childTnLst>
                          </p:cTn>
                        </p:par>
                        <p:par>
                          <p:cTn id="44" fill="hold">
                            <p:stCondLst>
                              <p:cond delay="2000"/>
                            </p:stCondLst>
                            <p:childTnLst>
                              <p:par>
                                <p:cTn id="45" presetID="53" presetClass="entr" presetSubtype="16" fill="hold" nodeType="after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p:cTn id="47" dur="500" fill="hold"/>
                                        <p:tgtEl>
                                          <p:spTgt spid="77"/>
                                        </p:tgtEl>
                                        <p:attrNameLst>
                                          <p:attrName>ppt_w</p:attrName>
                                        </p:attrNameLst>
                                      </p:cBhvr>
                                      <p:tavLst>
                                        <p:tav tm="0">
                                          <p:val>
                                            <p:fltVal val="0"/>
                                          </p:val>
                                        </p:tav>
                                        <p:tav tm="100000">
                                          <p:val>
                                            <p:strVal val="#ppt_w"/>
                                          </p:val>
                                        </p:tav>
                                      </p:tavLst>
                                    </p:anim>
                                    <p:anim calcmode="lin" valueType="num">
                                      <p:cBhvr>
                                        <p:cTn id="48" dur="500" fill="hold"/>
                                        <p:tgtEl>
                                          <p:spTgt spid="77"/>
                                        </p:tgtEl>
                                        <p:attrNameLst>
                                          <p:attrName>ppt_h</p:attrName>
                                        </p:attrNameLst>
                                      </p:cBhvr>
                                      <p:tavLst>
                                        <p:tav tm="0">
                                          <p:val>
                                            <p:fltVal val="0"/>
                                          </p:val>
                                        </p:tav>
                                        <p:tav tm="100000">
                                          <p:val>
                                            <p:strVal val="#ppt_h"/>
                                          </p:val>
                                        </p:tav>
                                      </p:tavLst>
                                    </p:anim>
                                    <p:animEffect transition="in" filter="fade">
                                      <p:cBhvr>
                                        <p:cTn id="49" dur="500"/>
                                        <p:tgtEl>
                                          <p:spTgt spid="77"/>
                                        </p:tgtEl>
                                      </p:cBhvr>
                                    </p:animEffect>
                                  </p:childTnLst>
                                </p:cTn>
                              </p:par>
                              <p:par>
                                <p:cTn id="50" presetID="12" presetClass="entr" presetSubtype="8"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additive="base">
                                        <p:cTn id="52" dur="500"/>
                                        <p:tgtEl>
                                          <p:spTgt spid="60"/>
                                        </p:tgtEl>
                                        <p:attrNameLst>
                                          <p:attrName>ppt_x</p:attrName>
                                        </p:attrNameLst>
                                      </p:cBhvr>
                                      <p:tavLst>
                                        <p:tav tm="0">
                                          <p:val>
                                            <p:strVal val="#ppt_x-#ppt_w*1.125000"/>
                                          </p:val>
                                        </p:tav>
                                        <p:tav tm="100000">
                                          <p:val>
                                            <p:strVal val="#ppt_x"/>
                                          </p:val>
                                        </p:tav>
                                      </p:tavLst>
                                    </p:anim>
                                    <p:animEffect transition="in" filter="wipe(right)">
                                      <p:cBhvr>
                                        <p:cTn id="53" dur="500"/>
                                        <p:tgtEl>
                                          <p:spTgt spid="60"/>
                                        </p:tgtEl>
                                      </p:cBhvr>
                                    </p:animEffect>
                                  </p:childTnLst>
                                </p:cTn>
                              </p:par>
                            </p:childTnLst>
                          </p:cTn>
                        </p:par>
                        <p:par>
                          <p:cTn id="54" fill="hold">
                            <p:stCondLst>
                              <p:cond delay="2500"/>
                            </p:stCondLst>
                            <p:childTnLst>
                              <p:par>
                                <p:cTn id="55" presetID="53" presetClass="entr" presetSubtype="16" fill="hold" nodeType="afterEffect">
                                  <p:stCondLst>
                                    <p:cond delay="0"/>
                                  </p:stCondLst>
                                  <p:childTnLst>
                                    <p:set>
                                      <p:cBhvr>
                                        <p:cTn id="56" dur="1" fill="hold">
                                          <p:stCondLst>
                                            <p:cond delay="0"/>
                                          </p:stCondLst>
                                        </p:cTn>
                                        <p:tgtEl>
                                          <p:spTgt spid="74"/>
                                        </p:tgtEl>
                                        <p:attrNameLst>
                                          <p:attrName>style.visibility</p:attrName>
                                        </p:attrNameLst>
                                      </p:cBhvr>
                                      <p:to>
                                        <p:strVal val="visible"/>
                                      </p:to>
                                    </p:set>
                                    <p:anim calcmode="lin" valueType="num">
                                      <p:cBhvr>
                                        <p:cTn id="57" dur="500" fill="hold"/>
                                        <p:tgtEl>
                                          <p:spTgt spid="74"/>
                                        </p:tgtEl>
                                        <p:attrNameLst>
                                          <p:attrName>ppt_w</p:attrName>
                                        </p:attrNameLst>
                                      </p:cBhvr>
                                      <p:tavLst>
                                        <p:tav tm="0">
                                          <p:val>
                                            <p:fltVal val="0"/>
                                          </p:val>
                                        </p:tav>
                                        <p:tav tm="100000">
                                          <p:val>
                                            <p:strVal val="#ppt_w"/>
                                          </p:val>
                                        </p:tav>
                                      </p:tavLst>
                                    </p:anim>
                                    <p:anim calcmode="lin" valueType="num">
                                      <p:cBhvr>
                                        <p:cTn id="58" dur="500" fill="hold"/>
                                        <p:tgtEl>
                                          <p:spTgt spid="74"/>
                                        </p:tgtEl>
                                        <p:attrNameLst>
                                          <p:attrName>ppt_h</p:attrName>
                                        </p:attrNameLst>
                                      </p:cBhvr>
                                      <p:tavLst>
                                        <p:tav tm="0">
                                          <p:val>
                                            <p:fltVal val="0"/>
                                          </p:val>
                                        </p:tav>
                                        <p:tav tm="100000">
                                          <p:val>
                                            <p:strVal val="#ppt_h"/>
                                          </p:val>
                                        </p:tav>
                                      </p:tavLst>
                                    </p:anim>
                                    <p:animEffect transition="in" filter="fade">
                                      <p:cBhvr>
                                        <p:cTn id="59" dur="500"/>
                                        <p:tgtEl>
                                          <p:spTgt spid="74"/>
                                        </p:tgtEl>
                                      </p:cBhvr>
                                    </p:animEffect>
                                  </p:childTnLst>
                                </p:cTn>
                              </p:par>
                              <p:par>
                                <p:cTn id="60" presetID="12" presetClass="entr" presetSubtype="8" fill="hold" grpId="0" nodeType="withEffect">
                                  <p:stCondLst>
                                    <p:cond delay="0"/>
                                  </p:stCondLst>
                                  <p:childTnLst>
                                    <p:set>
                                      <p:cBhvr>
                                        <p:cTn id="61" dur="1" fill="hold">
                                          <p:stCondLst>
                                            <p:cond delay="0"/>
                                          </p:stCondLst>
                                        </p:cTn>
                                        <p:tgtEl>
                                          <p:spTgt spid="61"/>
                                        </p:tgtEl>
                                        <p:attrNameLst>
                                          <p:attrName>style.visibility</p:attrName>
                                        </p:attrNameLst>
                                      </p:cBhvr>
                                      <p:to>
                                        <p:strVal val="visible"/>
                                      </p:to>
                                    </p:set>
                                    <p:anim calcmode="lin" valueType="num">
                                      <p:cBhvr additive="base">
                                        <p:cTn id="62" dur="500"/>
                                        <p:tgtEl>
                                          <p:spTgt spid="61"/>
                                        </p:tgtEl>
                                        <p:attrNameLst>
                                          <p:attrName>ppt_x</p:attrName>
                                        </p:attrNameLst>
                                      </p:cBhvr>
                                      <p:tavLst>
                                        <p:tav tm="0">
                                          <p:val>
                                            <p:strVal val="#ppt_x-#ppt_w*1.125000"/>
                                          </p:val>
                                        </p:tav>
                                        <p:tav tm="100000">
                                          <p:val>
                                            <p:strVal val="#ppt_x"/>
                                          </p:val>
                                        </p:tav>
                                      </p:tavLst>
                                    </p:anim>
                                    <p:animEffect transition="in" filter="wipe(right)">
                                      <p:cBhvr>
                                        <p:cTn id="63" dur="500"/>
                                        <p:tgtEl>
                                          <p:spTgt spid="61"/>
                                        </p:tgtEl>
                                      </p:cBhvr>
                                    </p:animEffect>
                                  </p:childTnLst>
                                </p:cTn>
                              </p:par>
                              <p:par>
                                <p:cTn id="64" presetID="22" presetClass="entr" presetSubtype="8" fill="hold" nodeType="with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wipe(left)">
                                      <p:cBhvr>
                                        <p:cTn id="6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1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6" name="矩形: 圆角 15">
            <a:extLst>
              <a:ext uri="{FF2B5EF4-FFF2-40B4-BE49-F238E27FC236}">
                <a16:creationId xmlns="" xmlns:a16="http://schemas.microsoft.com/office/drawing/2014/main" id="{8C3B5DBE-B84F-4FCE-A2C0-3F3DD261F78A}"/>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17" name="图片 16">
            <a:extLst>
              <a:ext uri="{FF2B5EF4-FFF2-40B4-BE49-F238E27FC236}">
                <a16:creationId xmlns="" xmlns:a16="http://schemas.microsoft.com/office/drawing/2014/main" id="{52196092-B737-469C-AC59-02A0A0B80CDE}"/>
              </a:ext>
            </a:extLst>
          </p:cNvPr>
          <p:cNvPicPr>
            <a:picLocks noChangeAspect="1"/>
          </p:cNvPicPr>
          <p:nvPr/>
        </p:nvPicPr>
        <p:blipFill>
          <a:blip r:embed="rId1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18" name="文本框 17">
            <a:extLst>
              <a:ext uri="{FF2B5EF4-FFF2-40B4-BE49-F238E27FC236}">
                <a16:creationId xmlns="" xmlns:a16="http://schemas.microsoft.com/office/drawing/2014/main" id="{7EA861E1-763C-497B-8D87-372ED716F90D}"/>
              </a:ext>
            </a:extLst>
          </p:cNvPr>
          <p:cNvSpPr txBox="1"/>
          <p:nvPr/>
        </p:nvSpPr>
        <p:spPr>
          <a:xfrm>
            <a:off x="836344" y="281318"/>
            <a:ext cx="2031325"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倒班者的睡眠</a:t>
            </a:r>
          </a:p>
        </p:txBody>
      </p:sp>
      <p:grpSp>
        <p:nvGrpSpPr>
          <p:cNvPr id="19" name="组合 18">
            <a:extLst>
              <a:ext uri="{FF2B5EF4-FFF2-40B4-BE49-F238E27FC236}">
                <a16:creationId xmlns="" xmlns:a16="http://schemas.microsoft.com/office/drawing/2014/main" id="{F5BB6932-C5DB-455C-AC3D-94E091338C06}"/>
              </a:ext>
            </a:extLst>
          </p:cNvPr>
          <p:cNvGrpSpPr/>
          <p:nvPr/>
        </p:nvGrpSpPr>
        <p:grpSpPr>
          <a:xfrm>
            <a:off x="164756" y="329044"/>
            <a:ext cx="565854" cy="400223"/>
            <a:chOff x="164756" y="332656"/>
            <a:chExt cx="565854" cy="596434"/>
          </a:xfrm>
          <a:solidFill>
            <a:srgbClr val="F36969"/>
          </a:solidFill>
        </p:grpSpPr>
        <p:sp>
          <p:nvSpPr>
            <p:cNvPr id="20" name="矩形 19">
              <a:extLst>
                <a:ext uri="{FF2B5EF4-FFF2-40B4-BE49-F238E27FC236}">
                  <a16:creationId xmlns="" xmlns:a16="http://schemas.microsoft.com/office/drawing/2014/main" id="{F060A53F-FC19-46DF-AE34-143956B97639}"/>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21" name="矩形 20">
              <a:extLst>
                <a:ext uri="{FF2B5EF4-FFF2-40B4-BE49-F238E27FC236}">
                  <a16:creationId xmlns="" xmlns:a16="http://schemas.microsoft.com/office/drawing/2014/main" id="{68C518E5-4A30-43E2-AB83-DA072CF4D961}"/>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49" name="MH_Other_1">
            <a:extLst>
              <a:ext uri="{FF2B5EF4-FFF2-40B4-BE49-F238E27FC236}">
                <a16:creationId xmlns="" xmlns:a16="http://schemas.microsoft.com/office/drawing/2014/main" id="{D5FD0082-3F81-4A7A-9653-61B1346829EB}"/>
              </a:ext>
            </a:extLst>
          </p:cNvPr>
          <p:cNvSpPr/>
          <p:nvPr>
            <p:custDataLst>
              <p:tags r:id="rId1"/>
            </p:custDataLst>
          </p:nvPr>
        </p:nvSpPr>
        <p:spPr>
          <a:xfrm>
            <a:off x="1343025" y="1797050"/>
            <a:ext cx="1412875" cy="696913"/>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rgbClr val="329730"/>
          </a:solidFill>
          <a:ln w="15875" cap="flat" cmpd="sng" algn="ctr">
            <a:solidFill>
              <a:srgbClr val="FFFFFF">
                <a:lumMod val="95000"/>
              </a:srgbClr>
            </a:solidFill>
            <a:prstDash val="solid"/>
            <a:miter lim="800000"/>
          </a:ln>
          <a:effectLst/>
        </p:spPr>
        <p:txBody>
          <a:bodyPr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zh-CN" altLang="en-US" sz="1350" b="0" i="0" u="none" strike="noStrike" kern="0" cap="none" spc="0" normalizeH="0" baseline="0" noProof="0" dirty="0">
              <a:ln>
                <a:noFill/>
              </a:ln>
              <a:solidFill>
                <a:prstClr val="white"/>
              </a:solidFill>
              <a:effectLst/>
              <a:uLnTx/>
              <a:uFillTx/>
              <a:cs typeface="+mn-ea"/>
              <a:sym typeface="+mn-lt"/>
            </a:endParaRPr>
          </a:p>
        </p:txBody>
      </p:sp>
      <p:pic>
        <p:nvPicPr>
          <p:cNvPr id="50" name="MH_Other_2">
            <a:extLst>
              <a:ext uri="{FF2B5EF4-FFF2-40B4-BE49-F238E27FC236}">
                <a16:creationId xmlns="" xmlns:a16="http://schemas.microsoft.com/office/drawing/2014/main" id="{9E6F7FC8-D2B7-4AA7-ADC4-1B81F4A889DC}"/>
              </a:ext>
            </a:extLst>
          </p:cNvPr>
          <p:cNvPicPr>
            <a:picLocks noChangeArrowheads="1"/>
          </p:cNvPicPr>
          <p:nvPr>
            <p:custDataLst>
              <p:tags r:id="rId2"/>
            </p:custDataLst>
          </p:nvPr>
        </p:nvPicPr>
        <p:blipFill>
          <a:blip r:embed="rId14" cstate="screen">
            <a:extLst>
              <a:ext uri="{28A0092B-C50C-407E-A947-70E740481C1C}">
                <a14:useLocalDpi xmlns:a14="http://schemas.microsoft.com/office/drawing/2010/main"/>
              </a:ext>
            </a:extLst>
          </a:blip>
          <a:srcRect/>
          <a:stretch>
            <a:fillRect/>
          </a:stretch>
        </p:blipFill>
        <p:spPr bwMode="auto">
          <a:xfrm>
            <a:off x="877888" y="1797050"/>
            <a:ext cx="234315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MH_Other_4">
            <a:extLst>
              <a:ext uri="{FF2B5EF4-FFF2-40B4-BE49-F238E27FC236}">
                <a16:creationId xmlns="" xmlns:a16="http://schemas.microsoft.com/office/drawing/2014/main" id="{E505A4CC-2319-4B3D-8888-F389F5A3C4D9}"/>
              </a:ext>
            </a:extLst>
          </p:cNvPr>
          <p:cNvSpPr/>
          <p:nvPr>
            <p:custDataLst>
              <p:tags r:id="rId3"/>
            </p:custDataLst>
          </p:nvPr>
        </p:nvSpPr>
        <p:spPr>
          <a:xfrm>
            <a:off x="3797300" y="1797050"/>
            <a:ext cx="1412875" cy="696913"/>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rgbClr val="329730"/>
          </a:solidFill>
          <a:ln w="12700">
            <a:solidFill>
              <a:srgbClr val="FFFFFF">
                <a:lumMod val="95000"/>
              </a:srgbClr>
            </a:solidFill>
          </a:ln>
          <a:effectLst/>
        </p:spPr>
        <p:txBody>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zh-CN" altLang="en-US" sz="1350" b="0" i="0" u="none" strike="noStrike" kern="0" cap="none" spc="0" normalizeH="0" baseline="0" noProof="0" dirty="0">
              <a:ln>
                <a:noFill/>
              </a:ln>
              <a:solidFill>
                <a:prstClr val="black"/>
              </a:solidFill>
              <a:effectLst/>
              <a:uLnTx/>
              <a:uFillTx/>
              <a:cs typeface="+mn-ea"/>
              <a:sym typeface="+mn-lt"/>
            </a:endParaRPr>
          </a:p>
        </p:txBody>
      </p:sp>
      <p:pic>
        <p:nvPicPr>
          <p:cNvPr id="52" name="MH_Other_5">
            <a:extLst>
              <a:ext uri="{FF2B5EF4-FFF2-40B4-BE49-F238E27FC236}">
                <a16:creationId xmlns="" xmlns:a16="http://schemas.microsoft.com/office/drawing/2014/main" id="{F598631F-6F1F-4CE3-BAE1-FACA7187A7BC}"/>
              </a:ext>
            </a:extLst>
          </p:cNvPr>
          <p:cNvPicPr>
            <a:picLocks noChangeArrowheads="1"/>
          </p:cNvPicPr>
          <p:nvPr>
            <p:custDataLst>
              <p:tags r:id="rId4"/>
            </p:custDataLst>
          </p:nvPr>
        </p:nvPicPr>
        <p:blipFill>
          <a:blip r:embed="rId14" cstate="screen">
            <a:extLst>
              <a:ext uri="{28A0092B-C50C-407E-A947-70E740481C1C}">
                <a14:useLocalDpi xmlns:a14="http://schemas.microsoft.com/office/drawing/2010/main"/>
              </a:ext>
            </a:extLst>
          </a:blip>
          <a:srcRect/>
          <a:stretch>
            <a:fillRect/>
          </a:stretch>
        </p:blipFill>
        <p:spPr bwMode="auto">
          <a:xfrm>
            <a:off x="3332163" y="1797050"/>
            <a:ext cx="234315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MH_Other_7">
            <a:extLst>
              <a:ext uri="{FF2B5EF4-FFF2-40B4-BE49-F238E27FC236}">
                <a16:creationId xmlns="" xmlns:a16="http://schemas.microsoft.com/office/drawing/2014/main" id="{5CEAE62D-0AE7-4ABD-AF00-DBC39CFDC621}"/>
              </a:ext>
            </a:extLst>
          </p:cNvPr>
          <p:cNvSpPr/>
          <p:nvPr>
            <p:custDataLst>
              <p:tags r:id="rId5"/>
            </p:custDataLst>
          </p:nvPr>
        </p:nvSpPr>
        <p:spPr>
          <a:xfrm>
            <a:off x="6253163" y="1797050"/>
            <a:ext cx="1412875" cy="696913"/>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rgbClr val="329730"/>
          </a:solidFill>
          <a:ln w="15875" cap="flat" cmpd="sng" algn="ctr">
            <a:solidFill>
              <a:srgbClr val="FFFFFF">
                <a:lumMod val="95000"/>
              </a:srgbClr>
            </a:solidFill>
            <a:prstDash val="solid"/>
            <a:miter lim="800000"/>
          </a:ln>
          <a:effectLst/>
        </p:spPr>
        <p:txBody>
          <a:bodyPr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zh-CN" altLang="en-US" sz="1350" b="0" i="0" u="none" strike="noStrike" kern="0" cap="none" spc="0" normalizeH="0" baseline="0" noProof="0" dirty="0">
              <a:ln>
                <a:noFill/>
              </a:ln>
              <a:solidFill>
                <a:prstClr val="white"/>
              </a:solidFill>
              <a:effectLst/>
              <a:uLnTx/>
              <a:uFillTx/>
              <a:cs typeface="+mn-ea"/>
              <a:sym typeface="+mn-lt"/>
            </a:endParaRPr>
          </a:p>
        </p:txBody>
      </p:sp>
      <p:pic>
        <p:nvPicPr>
          <p:cNvPr id="54" name="MH_Other_8">
            <a:extLst>
              <a:ext uri="{FF2B5EF4-FFF2-40B4-BE49-F238E27FC236}">
                <a16:creationId xmlns="" xmlns:a16="http://schemas.microsoft.com/office/drawing/2014/main" id="{19C66342-C3C3-42FE-97D8-9A2B69A7F2A3}"/>
              </a:ext>
            </a:extLst>
          </p:cNvPr>
          <p:cNvPicPr>
            <a:picLocks noChangeArrowheads="1"/>
          </p:cNvPicPr>
          <p:nvPr>
            <p:custDataLst>
              <p:tags r:id="rId6"/>
            </p:custDataLst>
          </p:nvPr>
        </p:nvPicPr>
        <p:blipFill>
          <a:blip r:embed="rId14" cstate="screen">
            <a:extLst>
              <a:ext uri="{28A0092B-C50C-407E-A947-70E740481C1C}">
                <a14:useLocalDpi xmlns:a14="http://schemas.microsoft.com/office/drawing/2010/main"/>
              </a:ext>
            </a:extLst>
          </a:blip>
          <a:srcRect/>
          <a:stretch>
            <a:fillRect/>
          </a:stretch>
        </p:blipFill>
        <p:spPr bwMode="auto">
          <a:xfrm>
            <a:off x="5788025" y="1797050"/>
            <a:ext cx="23415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MH_Other_2">
            <a:extLst>
              <a:ext uri="{FF2B5EF4-FFF2-40B4-BE49-F238E27FC236}">
                <a16:creationId xmlns="" xmlns:a16="http://schemas.microsoft.com/office/drawing/2014/main" id="{490E56B7-EA5A-46E6-A5EC-F4721025C40D}"/>
              </a:ext>
            </a:extLst>
          </p:cNvPr>
          <p:cNvSpPr txBox="1">
            <a:spLocks noChangeArrowheads="1"/>
          </p:cNvSpPr>
          <p:nvPr>
            <p:custDataLst>
              <p:tags r:id="rId7"/>
            </p:custDataLst>
          </p:nvPr>
        </p:nvSpPr>
        <p:spPr bwMode="auto">
          <a:xfrm>
            <a:off x="4165600" y="1905000"/>
            <a:ext cx="723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defTabSz="685800" fontAlgn="base">
              <a:spcBef>
                <a:spcPct val="0"/>
              </a:spcBef>
              <a:spcAft>
                <a:spcPct val="0"/>
              </a:spcAft>
              <a:buFont typeface="Arial" panose="020B0604020202020204" pitchFamily="34" charset="0"/>
              <a:buNone/>
            </a:pPr>
            <a:r>
              <a:rPr lang="en-US" altLang="zh-CN" sz="2800">
                <a:solidFill>
                  <a:srgbClr val="FFFFFF"/>
                </a:solidFill>
                <a:cs typeface="+mn-ea"/>
                <a:sym typeface="+mn-lt"/>
              </a:rPr>
              <a:t>02</a:t>
            </a:r>
            <a:endParaRPr lang="zh-CN" altLang="en-US" sz="2800">
              <a:solidFill>
                <a:srgbClr val="FFFFFF"/>
              </a:solidFill>
              <a:cs typeface="+mn-ea"/>
              <a:sym typeface="+mn-lt"/>
            </a:endParaRPr>
          </a:p>
        </p:txBody>
      </p:sp>
      <p:sp>
        <p:nvSpPr>
          <p:cNvPr id="56" name="MH_Other_4">
            <a:extLst>
              <a:ext uri="{FF2B5EF4-FFF2-40B4-BE49-F238E27FC236}">
                <a16:creationId xmlns="" xmlns:a16="http://schemas.microsoft.com/office/drawing/2014/main" id="{201DDE83-D351-41DD-AD8C-F190EC10098B}"/>
              </a:ext>
            </a:extLst>
          </p:cNvPr>
          <p:cNvSpPr txBox="1">
            <a:spLocks noChangeArrowheads="1"/>
          </p:cNvSpPr>
          <p:nvPr>
            <p:custDataLst>
              <p:tags r:id="rId8"/>
            </p:custDataLst>
          </p:nvPr>
        </p:nvSpPr>
        <p:spPr bwMode="auto">
          <a:xfrm>
            <a:off x="6635750" y="1905000"/>
            <a:ext cx="723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defTabSz="685800" fontAlgn="base">
              <a:spcBef>
                <a:spcPct val="0"/>
              </a:spcBef>
              <a:spcAft>
                <a:spcPct val="0"/>
              </a:spcAft>
              <a:buFont typeface="Arial" panose="020B0604020202020204" pitchFamily="34" charset="0"/>
              <a:buNone/>
            </a:pPr>
            <a:r>
              <a:rPr lang="en-US" altLang="zh-CN" sz="2800">
                <a:solidFill>
                  <a:srgbClr val="FFFFFF"/>
                </a:solidFill>
                <a:cs typeface="+mn-ea"/>
                <a:sym typeface="+mn-lt"/>
              </a:rPr>
              <a:t>03</a:t>
            </a:r>
            <a:endParaRPr lang="zh-CN" altLang="en-US" sz="2800">
              <a:solidFill>
                <a:srgbClr val="FFFFFF"/>
              </a:solidFill>
              <a:cs typeface="+mn-ea"/>
              <a:sym typeface="+mn-lt"/>
            </a:endParaRPr>
          </a:p>
        </p:txBody>
      </p:sp>
      <p:sp>
        <p:nvSpPr>
          <p:cNvPr id="57" name="MH_Other_5">
            <a:extLst>
              <a:ext uri="{FF2B5EF4-FFF2-40B4-BE49-F238E27FC236}">
                <a16:creationId xmlns="" xmlns:a16="http://schemas.microsoft.com/office/drawing/2014/main" id="{F2D79504-DE2E-49D1-B574-89578FDAF0D0}"/>
              </a:ext>
            </a:extLst>
          </p:cNvPr>
          <p:cNvSpPr txBox="1">
            <a:spLocks noChangeArrowheads="1"/>
          </p:cNvSpPr>
          <p:nvPr>
            <p:custDataLst>
              <p:tags r:id="rId9"/>
            </p:custDataLst>
          </p:nvPr>
        </p:nvSpPr>
        <p:spPr bwMode="auto">
          <a:xfrm>
            <a:off x="1679575" y="1905000"/>
            <a:ext cx="72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defTabSz="685800" fontAlgn="base">
              <a:spcBef>
                <a:spcPct val="0"/>
              </a:spcBef>
              <a:spcAft>
                <a:spcPct val="0"/>
              </a:spcAft>
              <a:buFont typeface="Arial" panose="020B0604020202020204" pitchFamily="34" charset="0"/>
              <a:buNone/>
            </a:pPr>
            <a:r>
              <a:rPr lang="en-US" altLang="zh-CN" sz="2800">
                <a:solidFill>
                  <a:srgbClr val="FFFFFF"/>
                </a:solidFill>
                <a:cs typeface="+mn-ea"/>
                <a:sym typeface="+mn-lt"/>
              </a:rPr>
              <a:t>01</a:t>
            </a:r>
            <a:endParaRPr lang="zh-CN" altLang="en-US" sz="2800">
              <a:solidFill>
                <a:srgbClr val="FFFFFF"/>
              </a:solidFill>
              <a:cs typeface="+mn-ea"/>
              <a:sym typeface="+mn-lt"/>
            </a:endParaRPr>
          </a:p>
        </p:txBody>
      </p:sp>
      <p:sp>
        <p:nvSpPr>
          <p:cNvPr id="64" name="文本框 63">
            <a:extLst>
              <a:ext uri="{FF2B5EF4-FFF2-40B4-BE49-F238E27FC236}">
                <a16:creationId xmlns="" xmlns:a16="http://schemas.microsoft.com/office/drawing/2014/main" id="{77932D66-2BC8-406B-BA2F-052FBBBA473D}"/>
              </a:ext>
            </a:extLst>
          </p:cNvPr>
          <p:cNvSpPr txBox="1"/>
          <p:nvPr/>
        </p:nvSpPr>
        <p:spPr>
          <a:xfrm>
            <a:off x="939630" y="2764130"/>
            <a:ext cx="2338977" cy="295145"/>
          </a:xfrm>
          <a:prstGeom prst="rect">
            <a:avLst/>
          </a:prstGeom>
          <a:noFill/>
        </p:spPr>
        <p:txBody>
          <a:bodyPr wrap="square" rtlCol="0">
            <a:spAutoFit/>
          </a:bodyPr>
          <a:lstStyle/>
          <a:p>
            <a:pPr algn="just" defTabSz="914400">
              <a:lnSpc>
                <a:spcPct val="120000"/>
              </a:lnSpc>
            </a:pPr>
            <a:r>
              <a:rPr lang="zh-CN" altLang="en-US" sz="1200" b="1" dirty="0">
                <a:solidFill>
                  <a:srgbClr val="329730"/>
                </a:solidFill>
                <a:cs typeface="+mn-ea"/>
                <a:sym typeface="+mn-lt"/>
              </a:rPr>
              <a:t>在非传统的固定时间工作</a:t>
            </a:r>
            <a:endParaRPr lang="en-US" altLang="zh-CN" sz="1200" b="1" dirty="0">
              <a:solidFill>
                <a:srgbClr val="329730"/>
              </a:solidFill>
              <a:cs typeface="+mn-ea"/>
              <a:sym typeface="+mn-lt"/>
            </a:endParaRPr>
          </a:p>
        </p:txBody>
      </p:sp>
      <p:sp>
        <p:nvSpPr>
          <p:cNvPr id="65" name="矩形 64">
            <a:extLst>
              <a:ext uri="{FF2B5EF4-FFF2-40B4-BE49-F238E27FC236}">
                <a16:creationId xmlns="" xmlns:a16="http://schemas.microsoft.com/office/drawing/2014/main" id="{0DBD960C-8894-4E1B-AD80-CF1EF1CD3219}"/>
              </a:ext>
            </a:extLst>
          </p:cNvPr>
          <p:cNvSpPr/>
          <p:nvPr/>
        </p:nvSpPr>
        <p:spPr>
          <a:xfrm>
            <a:off x="1052447" y="3263616"/>
            <a:ext cx="2073886" cy="483337"/>
          </a:xfrm>
          <a:prstGeom prst="rect">
            <a:avLst/>
          </a:prstGeom>
        </p:spPr>
        <p:txBody>
          <a:bodyPr wrap="square">
            <a:spAutoFit/>
          </a:bodyPr>
          <a:lstStyle/>
          <a:p>
            <a:pPr>
              <a:lnSpc>
                <a:spcPct val="150000"/>
              </a:lnSpc>
            </a:pPr>
            <a:r>
              <a:rPr lang="zh-CN" altLang="en-US" sz="900" dirty="0">
                <a:solidFill>
                  <a:srgbClr val="329730"/>
                </a:solidFill>
                <a:cs typeface="+mn-ea"/>
                <a:sym typeface="+mn-lt"/>
              </a:rPr>
              <a:t>在非传统的固定时间工作，如下午</a:t>
            </a:r>
            <a:r>
              <a:rPr lang="en-US" altLang="zh-CN" sz="900" dirty="0">
                <a:solidFill>
                  <a:srgbClr val="329730"/>
                </a:solidFill>
                <a:cs typeface="+mn-ea"/>
                <a:sym typeface="+mn-lt"/>
              </a:rPr>
              <a:t>11</a:t>
            </a:r>
            <a:r>
              <a:rPr lang="zh-CN" altLang="en-US" sz="900" dirty="0">
                <a:solidFill>
                  <a:srgbClr val="329730"/>
                </a:solidFill>
                <a:cs typeface="+mn-ea"/>
                <a:sym typeface="+mn-lt"/>
              </a:rPr>
              <a:t>点</a:t>
            </a:r>
            <a:r>
              <a:rPr lang="en-US" altLang="zh-CN" sz="900" dirty="0">
                <a:solidFill>
                  <a:srgbClr val="329730"/>
                </a:solidFill>
                <a:cs typeface="+mn-ea"/>
                <a:sym typeface="+mn-lt"/>
              </a:rPr>
              <a:t>-</a:t>
            </a:r>
            <a:r>
              <a:rPr lang="zh-CN" altLang="en-US" sz="900" dirty="0">
                <a:solidFill>
                  <a:srgbClr val="329730"/>
                </a:solidFill>
                <a:cs typeface="+mn-ea"/>
                <a:sym typeface="+mn-lt"/>
              </a:rPr>
              <a:t>上午</a:t>
            </a:r>
            <a:r>
              <a:rPr lang="en-US" altLang="zh-CN" sz="900" dirty="0">
                <a:solidFill>
                  <a:srgbClr val="329730"/>
                </a:solidFill>
                <a:cs typeface="+mn-ea"/>
                <a:sym typeface="+mn-lt"/>
              </a:rPr>
              <a:t>7</a:t>
            </a:r>
            <a:r>
              <a:rPr lang="zh-CN" altLang="en-US" sz="900" dirty="0">
                <a:solidFill>
                  <a:srgbClr val="329730"/>
                </a:solidFill>
                <a:cs typeface="+mn-ea"/>
                <a:sym typeface="+mn-lt"/>
              </a:rPr>
              <a:t>点——对睡眠影响较小</a:t>
            </a:r>
          </a:p>
        </p:txBody>
      </p:sp>
      <p:cxnSp>
        <p:nvCxnSpPr>
          <p:cNvPr id="66" name="直接连接符 7">
            <a:extLst>
              <a:ext uri="{FF2B5EF4-FFF2-40B4-BE49-F238E27FC236}">
                <a16:creationId xmlns="" xmlns:a16="http://schemas.microsoft.com/office/drawing/2014/main" id="{A24C2B09-87E8-490B-B3FC-DFEC53BE1FA3}"/>
              </a:ext>
            </a:extLst>
          </p:cNvPr>
          <p:cNvCxnSpPr/>
          <p:nvPr/>
        </p:nvCxnSpPr>
        <p:spPr>
          <a:xfrm>
            <a:off x="1033098" y="3148480"/>
            <a:ext cx="2073887"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67" name="文本框 66">
            <a:extLst>
              <a:ext uri="{FF2B5EF4-FFF2-40B4-BE49-F238E27FC236}">
                <a16:creationId xmlns="" xmlns:a16="http://schemas.microsoft.com/office/drawing/2014/main" id="{EF19471E-CCC5-48C4-A6D2-80FB6B4AE253}"/>
              </a:ext>
            </a:extLst>
          </p:cNvPr>
          <p:cNvSpPr txBox="1"/>
          <p:nvPr/>
        </p:nvSpPr>
        <p:spPr>
          <a:xfrm>
            <a:off x="3514294" y="2764130"/>
            <a:ext cx="2338977" cy="295145"/>
          </a:xfrm>
          <a:prstGeom prst="rect">
            <a:avLst/>
          </a:prstGeom>
          <a:noFill/>
        </p:spPr>
        <p:txBody>
          <a:bodyPr wrap="square" rtlCol="0">
            <a:spAutoFit/>
          </a:bodyPr>
          <a:lstStyle/>
          <a:p>
            <a:pPr algn="just" defTabSz="914400">
              <a:lnSpc>
                <a:spcPct val="120000"/>
              </a:lnSpc>
            </a:pPr>
            <a:r>
              <a:rPr lang="zh-CN" altLang="en-US" sz="1200" b="1" dirty="0">
                <a:solidFill>
                  <a:srgbClr val="329730"/>
                </a:solidFill>
                <a:cs typeface="+mn-ea"/>
                <a:sym typeface="+mn-lt"/>
              </a:rPr>
              <a:t>在非传统的固定时间工作</a:t>
            </a:r>
          </a:p>
        </p:txBody>
      </p:sp>
      <p:sp>
        <p:nvSpPr>
          <p:cNvPr id="68" name="矩形 67">
            <a:extLst>
              <a:ext uri="{FF2B5EF4-FFF2-40B4-BE49-F238E27FC236}">
                <a16:creationId xmlns="" xmlns:a16="http://schemas.microsoft.com/office/drawing/2014/main" id="{4705C76E-1A09-4C43-A53B-0BE8294427FE}"/>
              </a:ext>
            </a:extLst>
          </p:cNvPr>
          <p:cNvSpPr/>
          <p:nvPr/>
        </p:nvSpPr>
        <p:spPr>
          <a:xfrm>
            <a:off x="3525382" y="3263616"/>
            <a:ext cx="2073887" cy="483337"/>
          </a:xfrm>
          <a:prstGeom prst="rect">
            <a:avLst/>
          </a:prstGeom>
        </p:spPr>
        <p:txBody>
          <a:bodyPr wrap="square">
            <a:spAutoFit/>
          </a:bodyPr>
          <a:lstStyle/>
          <a:p>
            <a:pPr>
              <a:lnSpc>
                <a:spcPct val="150000"/>
              </a:lnSpc>
            </a:pPr>
            <a:r>
              <a:rPr lang="zh-CN" altLang="en-US" sz="900" dirty="0">
                <a:solidFill>
                  <a:srgbClr val="329730"/>
                </a:solidFill>
                <a:cs typeface="+mn-ea"/>
                <a:sym typeface="+mn-lt"/>
              </a:rPr>
              <a:t>在三种不同的工作时间之间变换上班（“三班倒”）——对睡眠影响较大</a:t>
            </a:r>
          </a:p>
        </p:txBody>
      </p:sp>
      <p:cxnSp>
        <p:nvCxnSpPr>
          <p:cNvPr id="69" name="直接连接符 17">
            <a:extLst>
              <a:ext uri="{FF2B5EF4-FFF2-40B4-BE49-F238E27FC236}">
                <a16:creationId xmlns="" xmlns:a16="http://schemas.microsoft.com/office/drawing/2014/main" id="{77C2751C-5821-4D56-85AA-5466A0CD6C35}"/>
              </a:ext>
            </a:extLst>
          </p:cNvPr>
          <p:cNvCxnSpPr/>
          <p:nvPr/>
        </p:nvCxnSpPr>
        <p:spPr>
          <a:xfrm>
            <a:off x="3525382" y="3148480"/>
            <a:ext cx="2073887"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70" name="文本框 69">
            <a:extLst>
              <a:ext uri="{FF2B5EF4-FFF2-40B4-BE49-F238E27FC236}">
                <a16:creationId xmlns="" xmlns:a16="http://schemas.microsoft.com/office/drawing/2014/main" id="{640CF108-4979-4BED-8E09-089342CED613}"/>
              </a:ext>
            </a:extLst>
          </p:cNvPr>
          <p:cNvSpPr txBox="1"/>
          <p:nvPr/>
        </p:nvSpPr>
        <p:spPr>
          <a:xfrm>
            <a:off x="6039531" y="2764130"/>
            <a:ext cx="2338977" cy="295145"/>
          </a:xfrm>
          <a:prstGeom prst="rect">
            <a:avLst/>
          </a:prstGeom>
          <a:noFill/>
        </p:spPr>
        <p:txBody>
          <a:bodyPr wrap="square" rtlCol="0">
            <a:spAutoFit/>
          </a:bodyPr>
          <a:lstStyle/>
          <a:p>
            <a:pPr algn="just" defTabSz="914400">
              <a:lnSpc>
                <a:spcPct val="120000"/>
              </a:lnSpc>
            </a:pPr>
            <a:r>
              <a:rPr lang="zh-CN" altLang="en-US" sz="1200" b="1" dirty="0">
                <a:solidFill>
                  <a:srgbClr val="329730"/>
                </a:solidFill>
                <a:cs typeface="+mn-ea"/>
                <a:sym typeface="+mn-lt"/>
              </a:rPr>
              <a:t>在非传统的固定时间工作</a:t>
            </a:r>
          </a:p>
        </p:txBody>
      </p:sp>
      <p:sp>
        <p:nvSpPr>
          <p:cNvPr id="71" name="矩形 70">
            <a:extLst>
              <a:ext uri="{FF2B5EF4-FFF2-40B4-BE49-F238E27FC236}">
                <a16:creationId xmlns="" xmlns:a16="http://schemas.microsoft.com/office/drawing/2014/main" id="{B7B53326-B815-45F9-B7F9-2179B14FF27E}"/>
              </a:ext>
            </a:extLst>
          </p:cNvPr>
          <p:cNvSpPr/>
          <p:nvPr/>
        </p:nvSpPr>
        <p:spPr>
          <a:xfrm>
            <a:off x="6017667" y="3263616"/>
            <a:ext cx="2073887" cy="483337"/>
          </a:xfrm>
          <a:prstGeom prst="rect">
            <a:avLst/>
          </a:prstGeom>
        </p:spPr>
        <p:txBody>
          <a:bodyPr wrap="square">
            <a:spAutoFit/>
          </a:bodyPr>
          <a:lstStyle/>
          <a:p>
            <a:pPr>
              <a:lnSpc>
                <a:spcPct val="150000"/>
              </a:lnSpc>
            </a:pPr>
            <a:r>
              <a:rPr lang="zh-CN" altLang="en-US" sz="900" dirty="0">
                <a:solidFill>
                  <a:srgbClr val="329730"/>
                </a:solidFill>
                <a:cs typeface="+mn-ea"/>
                <a:sym typeface="+mn-lt"/>
              </a:rPr>
              <a:t>在非传统的固定时间工作，如下午</a:t>
            </a:r>
            <a:r>
              <a:rPr lang="en-US" altLang="zh-CN" sz="900" dirty="0">
                <a:solidFill>
                  <a:srgbClr val="329730"/>
                </a:solidFill>
                <a:cs typeface="+mn-ea"/>
                <a:sym typeface="+mn-lt"/>
              </a:rPr>
              <a:t>11</a:t>
            </a:r>
            <a:r>
              <a:rPr lang="zh-CN" altLang="en-US" sz="900" dirty="0">
                <a:solidFill>
                  <a:srgbClr val="329730"/>
                </a:solidFill>
                <a:cs typeface="+mn-ea"/>
                <a:sym typeface="+mn-lt"/>
              </a:rPr>
              <a:t>点</a:t>
            </a:r>
            <a:r>
              <a:rPr lang="en-US" altLang="zh-CN" sz="900" dirty="0">
                <a:solidFill>
                  <a:srgbClr val="329730"/>
                </a:solidFill>
                <a:cs typeface="+mn-ea"/>
                <a:sym typeface="+mn-lt"/>
              </a:rPr>
              <a:t>-</a:t>
            </a:r>
            <a:r>
              <a:rPr lang="zh-CN" altLang="en-US" sz="900" dirty="0">
                <a:solidFill>
                  <a:srgbClr val="329730"/>
                </a:solidFill>
                <a:cs typeface="+mn-ea"/>
                <a:sym typeface="+mn-lt"/>
              </a:rPr>
              <a:t>上午</a:t>
            </a:r>
            <a:r>
              <a:rPr lang="en-US" altLang="zh-CN" sz="900" dirty="0">
                <a:solidFill>
                  <a:srgbClr val="329730"/>
                </a:solidFill>
                <a:cs typeface="+mn-ea"/>
                <a:sym typeface="+mn-lt"/>
              </a:rPr>
              <a:t>7</a:t>
            </a:r>
            <a:r>
              <a:rPr lang="zh-CN" altLang="en-US" sz="900" dirty="0">
                <a:solidFill>
                  <a:srgbClr val="329730"/>
                </a:solidFill>
                <a:cs typeface="+mn-ea"/>
                <a:sym typeface="+mn-lt"/>
              </a:rPr>
              <a:t>点——对睡眠影响较小</a:t>
            </a:r>
          </a:p>
        </p:txBody>
      </p:sp>
      <p:cxnSp>
        <p:nvCxnSpPr>
          <p:cNvPr id="72" name="直接连接符 21">
            <a:extLst>
              <a:ext uri="{FF2B5EF4-FFF2-40B4-BE49-F238E27FC236}">
                <a16:creationId xmlns="" xmlns:a16="http://schemas.microsoft.com/office/drawing/2014/main" id="{414A6822-11CC-413F-9071-9849C3D48C36}"/>
              </a:ext>
            </a:extLst>
          </p:cNvPr>
          <p:cNvCxnSpPr/>
          <p:nvPr/>
        </p:nvCxnSpPr>
        <p:spPr>
          <a:xfrm>
            <a:off x="6017667" y="3148480"/>
            <a:ext cx="2073887"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538338"/>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17" presetClass="entr" presetSubtype="10" fill="hold" grpId="0" nodeType="afterEffect">
                                  <p:stCondLst>
                                    <p:cond delay="0"/>
                                  </p:stCondLst>
                                  <p:iterate type="lt">
                                    <p:tmPct val="10000"/>
                                  </p:iterate>
                                  <p:childTnLst>
                                    <p:set>
                                      <p:cBhvr>
                                        <p:cTn id="10" dur="1" fill="hold">
                                          <p:stCondLst>
                                            <p:cond delay="0"/>
                                          </p:stCondLst>
                                        </p:cTn>
                                        <p:tgtEl>
                                          <p:spTgt spid="64"/>
                                        </p:tgtEl>
                                        <p:attrNameLst>
                                          <p:attrName>style.visibility</p:attrName>
                                        </p:attrNameLst>
                                      </p:cBhvr>
                                      <p:to>
                                        <p:strVal val="visible"/>
                                      </p:to>
                                    </p:set>
                                    <p:anim calcmode="lin" valueType="num">
                                      <p:cBhvr>
                                        <p:cTn id="11" dur="500" fill="hold"/>
                                        <p:tgtEl>
                                          <p:spTgt spid="64"/>
                                        </p:tgtEl>
                                        <p:attrNameLst>
                                          <p:attrName>ppt_w</p:attrName>
                                        </p:attrNameLst>
                                      </p:cBhvr>
                                      <p:tavLst>
                                        <p:tav tm="0">
                                          <p:val>
                                            <p:fltVal val="0"/>
                                          </p:val>
                                        </p:tav>
                                        <p:tav tm="100000">
                                          <p:val>
                                            <p:strVal val="#ppt_w"/>
                                          </p:val>
                                        </p:tav>
                                      </p:tavLst>
                                    </p:anim>
                                    <p:anim calcmode="lin" valueType="num">
                                      <p:cBhvr>
                                        <p:cTn id="12" dur="500" fill="hold"/>
                                        <p:tgtEl>
                                          <p:spTgt spid="64"/>
                                        </p:tgtEl>
                                        <p:attrNameLst>
                                          <p:attrName>ppt_h</p:attrName>
                                        </p:attrNameLst>
                                      </p:cBhvr>
                                      <p:tavLst>
                                        <p:tav tm="0">
                                          <p:val>
                                            <p:strVal val="#ppt_h"/>
                                          </p:val>
                                        </p:tav>
                                        <p:tav tm="100000">
                                          <p:val>
                                            <p:strVal val="#ppt_h"/>
                                          </p:val>
                                        </p:tav>
                                      </p:tavLst>
                                    </p:anim>
                                  </p:childTnLst>
                                </p:cTn>
                              </p:par>
                            </p:childTnLst>
                          </p:cTn>
                        </p:par>
                        <p:par>
                          <p:cTn id="13" fill="hold">
                            <p:stCondLst>
                              <p:cond delay="1500"/>
                            </p:stCondLst>
                            <p:childTnLst>
                              <p:par>
                                <p:cTn id="14" presetID="22" presetClass="entr" presetSubtype="8" fill="hold" nodeType="after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wipe(left)">
                                      <p:cBhvr>
                                        <p:cTn id="16" dur="800"/>
                                        <p:tgtEl>
                                          <p:spTgt spid="66"/>
                                        </p:tgtEl>
                                      </p:cBhvr>
                                    </p:animEffect>
                                  </p:childTnLst>
                                </p:cTn>
                              </p:par>
                            </p:childTnLst>
                          </p:cTn>
                        </p:par>
                        <p:par>
                          <p:cTn id="17" fill="hold">
                            <p:stCondLst>
                              <p:cond delay="2300"/>
                            </p:stCondLst>
                            <p:childTnLst>
                              <p:par>
                                <p:cTn id="18" presetID="10" presetClass="entr" presetSubtype="0" fill="hold" grpId="0"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500"/>
                                        <p:tgtEl>
                                          <p:spTgt spid="65"/>
                                        </p:tgtEl>
                                      </p:cBhvr>
                                    </p:animEffect>
                                  </p:childTnLst>
                                </p:cTn>
                              </p:par>
                              <p:par>
                                <p:cTn id="21" presetID="35" presetClass="path" presetSubtype="0" decel="100000" fill="hold" grpId="1" nodeType="withEffect">
                                  <p:stCondLst>
                                    <p:cond delay="0"/>
                                  </p:stCondLst>
                                  <p:childTnLst>
                                    <p:animMotion origin="layout" path="M -2.22222E-6 -1.48148E-6 L -2.22222E-6 0.0571 " pathEditMode="relative" rAng="0" ptsTypes="AA">
                                      <p:cBhvr>
                                        <p:cTn id="22" dur="1500" spd="-100000" fill="hold"/>
                                        <p:tgtEl>
                                          <p:spTgt spid="65"/>
                                        </p:tgtEl>
                                        <p:attrNameLst>
                                          <p:attrName>ppt_x</p:attrName>
                                          <p:attrName>ppt_y</p:attrName>
                                        </p:attrNameLst>
                                      </p:cBhvr>
                                      <p:rCtr x="0" y="2840"/>
                                    </p:animMotion>
                                  </p:childTnLst>
                                </p:cTn>
                              </p:par>
                            </p:childTnLst>
                          </p:cTn>
                        </p:par>
                        <p:par>
                          <p:cTn id="23" fill="hold">
                            <p:stCondLst>
                              <p:cond delay="3800"/>
                            </p:stCondLst>
                            <p:childTnLst>
                              <p:par>
                                <p:cTn id="24" presetID="17" presetClass="entr" presetSubtype="10" fill="hold" grpId="0" nodeType="afterEffect">
                                  <p:stCondLst>
                                    <p:cond delay="0"/>
                                  </p:stCondLst>
                                  <p:iterate type="lt">
                                    <p:tmPct val="10000"/>
                                  </p:iterate>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strVal val="#ppt_h"/>
                                          </p:val>
                                        </p:tav>
                                        <p:tav tm="100000">
                                          <p:val>
                                            <p:strVal val="#ppt_h"/>
                                          </p:val>
                                        </p:tav>
                                      </p:tavLst>
                                    </p:anim>
                                  </p:childTnLst>
                                </p:cTn>
                              </p:par>
                            </p:childTnLst>
                          </p:cTn>
                        </p:par>
                        <p:par>
                          <p:cTn id="28" fill="hold">
                            <p:stCondLst>
                              <p:cond delay="4800"/>
                            </p:stCondLst>
                            <p:childTnLst>
                              <p:par>
                                <p:cTn id="29" presetID="22" presetClass="entr" presetSubtype="8" fill="hold"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wipe(left)">
                                      <p:cBhvr>
                                        <p:cTn id="31" dur="800"/>
                                        <p:tgtEl>
                                          <p:spTgt spid="69"/>
                                        </p:tgtEl>
                                      </p:cBhvr>
                                    </p:animEffect>
                                  </p:childTnLst>
                                </p:cTn>
                              </p:par>
                            </p:childTnLst>
                          </p:cTn>
                        </p:par>
                        <p:par>
                          <p:cTn id="32" fill="hold">
                            <p:stCondLst>
                              <p:cond delay="5600"/>
                            </p:stCondLst>
                            <p:childTnLst>
                              <p:par>
                                <p:cTn id="33" presetID="10" presetClass="entr" presetSubtype="0" fill="hold" grpId="0" nodeType="after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1500"/>
                                        <p:tgtEl>
                                          <p:spTgt spid="68"/>
                                        </p:tgtEl>
                                      </p:cBhvr>
                                    </p:animEffect>
                                  </p:childTnLst>
                                </p:cTn>
                              </p:par>
                              <p:par>
                                <p:cTn id="36" presetID="35" presetClass="path" presetSubtype="0" decel="100000" fill="hold" grpId="1" nodeType="withEffect">
                                  <p:stCondLst>
                                    <p:cond delay="0"/>
                                  </p:stCondLst>
                                  <p:childTnLst>
                                    <p:animMotion origin="layout" path="M 1.66667E-6 -1.48148E-6 L 1.66667E-6 0.0571 " pathEditMode="relative" rAng="0" ptsTypes="AA">
                                      <p:cBhvr>
                                        <p:cTn id="37" dur="1500" spd="-100000" fill="hold"/>
                                        <p:tgtEl>
                                          <p:spTgt spid="68"/>
                                        </p:tgtEl>
                                        <p:attrNameLst>
                                          <p:attrName>ppt_x</p:attrName>
                                          <p:attrName>ppt_y</p:attrName>
                                        </p:attrNameLst>
                                      </p:cBhvr>
                                      <p:rCtr x="0" y="2840"/>
                                    </p:animMotion>
                                  </p:childTnLst>
                                </p:cTn>
                              </p:par>
                            </p:childTnLst>
                          </p:cTn>
                        </p:par>
                        <p:par>
                          <p:cTn id="38" fill="hold">
                            <p:stCondLst>
                              <p:cond delay="7100"/>
                            </p:stCondLst>
                            <p:childTnLst>
                              <p:par>
                                <p:cTn id="39" presetID="17" presetClass="entr" presetSubtype="10" fill="hold" grpId="0" nodeType="afterEffect">
                                  <p:stCondLst>
                                    <p:cond delay="0"/>
                                  </p:stCondLst>
                                  <p:iterate type="lt">
                                    <p:tmPct val="10000"/>
                                  </p:iterate>
                                  <p:childTnLst>
                                    <p:set>
                                      <p:cBhvr>
                                        <p:cTn id="40" dur="1" fill="hold">
                                          <p:stCondLst>
                                            <p:cond delay="0"/>
                                          </p:stCondLst>
                                        </p:cTn>
                                        <p:tgtEl>
                                          <p:spTgt spid="70"/>
                                        </p:tgtEl>
                                        <p:attrNameLst>
                                          <p:attrName>style.visibility</p:attrName>
                                        </p:attrNameLst>
                                      </p:cBhvr>
                                      <p:to>
                                        <p:strVal val="visible"/>
                                      </p:to>
                                    </p:set>
                                    <p:anim calcmode="lin" valueType="num">
                                      <p:cBhvr>
                                        <p:cTn id="41" dur="500" fill="hold"/>
                                        <p:tgtEl>
                                          <p:spTgt spid="70"/>
                                        </p:tgtEl>
                                        <p:attrNameLst>
                                          <p:attrName>ppt_w</p:attrName>
                                        </p:attrNameLst>
                                      </p:cBhvr>
                                      <p:tavLst>
                                        <p:tav tm="0">
                                          <p:val>
                                            <p:fltVal val="0"/>
                                          </p:val>
                                        </p:tav>
                                        <p:tav tm="100000">
                                          <p:val>
                                            <p:strVal val="#ppt_w"/>
                                          </p:val>
                                        </p:tav>
                                      </p:tavLst>
                                    </p:anim>
                                    <p:anim calcmode="lin" valueType="num">
                                      <p:cBhvr>
                                        <p:cTn id="42" dur="500" fill="hold"/>
                                        <p:tgtEl>
                                          <p:spTgt spid="70"/>
                                        </p:tgtEl>
                                        <p:attrNameLst>
                                          <p:attrName>ppt_h</p:attrName>
                                        </p:attrNameLst>
                                      </p:cBhvr>
                                      <p:tavLst>
                                        <p:tav tm="0">
                                          <p:val>
                                            <p:strVal val="#ppt_h"/>
                                          </p:val>
                                        </p:tav>
                                        <p:tav tm="100000">
                                          <p:val>
                                            <p:strVal val="#ppt_h"/>
                                          </p:val>
                                        </p:tav>
                                      </p:tavLst>
                                    </p:anim>
                                  </p:childTnLst>
                                </p:cTn>
                              </p:par>
                            </p:childTnLst>
                          </p:cTn>
                        </p:par>
                        <p:par>
                          <p:cTn id="43" fill="hold">
                            <p:stCondLst>
                              <p:cond delay="8100"/>
                            </p:stCondLst>
                            <p:childTnLst>
                              <p:par>
                                <p:cTn id="44" presetID="22" presetClass="entr" presetSubtype="8" fill="hold" nodeType="afterEffect">
                                  <p:stCondLst>
                                    <p:cond delay="0"/>
                                  </p:stCondLst>
                                  <p:childTnLst>
                                    <p:set>
                                      <p:cBhvr>
                                        <p:cTn id="45" dur="1" fill="hold">
                                          <p:stCondLst>
                                            <p:cond delay="0"/>
                                          </p:stCondLst>
                                        </p:cTn>
                                        <p:tgtEl>
                                          <p:spTgt spid="72"/>
                                        </p:tgtEl>
                                        <p:attrNameLst>
                                          <p:attrName>style.visibility</p:attrName>
                                        </p:attrNameLst>
                                      </p:cBhvr>
                                      <p:to>
                                        <p:strVal val="visible"/>
                                      </p:to>
                                    </p:set>
                                    <p:animEffect transition="in" filter="wipe(left)">
                                      <p:cBhvr>
                                        <p:cTn id="46" dur="800"/>
                                        <p:tgtEl>
                                          <p:spTgt spid="72"/>
                                        </p:tgtEl>
                                      </p:cBhvr>
                                    </p:animEffect>
                                  </p:childTnLst>
                                </p:cTn>
                              </p:par>
                            </p:childTnLst>
                          </p:cTn>
                        </p:par>
                        <p:par>
                          <p:cTn id="47" fill="hold">
                            <p:stCondLst>
                              <p:cond delay="8900"/>
                            </p:stCondLst>
                            <p:childTnLst>
                              <p:par>
                                <p:cTn id="48" presetID="10" presetClass="entr" presetSubtype="0" fill="hold" grpId="0" nodeType="afterEffect">
                                  <p:stCondLst>
                                    <p:cond delay="0"/>
                                  </p:stCondLst>
                                  <p:childTnLst>
                                    <p:set>
                                      <p:cBhvr>
                                        <p:cTn id="49" dur="1" fill="hold">
                                          <p:stCondLst>
                                            <p:cond delay="0"/>
                                          </p:stCondLst>
                                        </p:cTn>
                                        <p:tgtEl>
                                          <p:spTgt spid="71"/>
                                        </p:tgtEl>
                                        <p:attrNameLst>
                                          <p:attrName>style.visibility</p:attrName>
                                        </p:attrNameLst>
                                      </p:cBhvr>
                                      <p:to>
                                        <p:strVal val="visible"/>
                                      </p:to>
                                    </p:set>
                                    <p:animEffect transition="in" filter="fade">
                                      <p:cBhvr>
                                        <p:cTn id="50" dur="1500"/>
                                        <p:tgtEl>
                                          <p:spTgt spid="71"/>
                                        </p:tgtEl>
                                      </p:cBhvr>
                                    </p:animEffect>
                                  </p:childTnLst>
                                </p:cTn>
                              </p:par>
                              <p:par>
                                <p:cTn id="51" presetID="35" presetClass="path" presetSubtype="0" decel="100000" fill="hold" grpId="1" nodeType="withEffect">
                                  <p:stCondLst>
                                    <p:cond delay="0"/>
                                  </p:stCondLst>
                                  <p:childTnLst>
                                    <p:animMotion origin="layout" path="M 2.22222E-6 -1.48148E-6 L 2.22222E-6 0.0571 " pathEditMode="relative" rAng="0" ptsTypes="AA">
                                      <p:cBhvr>
                                        <p:cTn id="52" dur="1500" spd="-100000" fill="hold"/>
                                        <p:tgtEl>
                                          <p:spTgt spid="71"/>
                                        </p:tgtEl>
                                        <p:attrNameLst>
                                          <p:attrName>ppt_x</p:attrName>
                                          <p:attrName>ppt_y</p:attrName>
                                        </p:attrNameLst>
                                      </p:cBhvr>
                                      <p:rCtr x="0" y="284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5" grpId="1"/>
      <p:bldP spid="67" grpId="0"/>
      <p:bldP spid="68" grpId="0"/>
      <p:bldP spid="68" grpId="1"/>
      <p:bldP spid="70" grpId="0"/>
      <p:bldP spid="71" grpId="0"/>
      <p:bldP spid="71" grpId="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8" name="矩形: 圆角 17">
            <a:extLst>
              <a:ext uri="{FF2B5EF4-FFF2-40B4-BE49-F238E27FC236}">
                <a16:creationId xmlns="" xmlns:a16="http://schemas.microsoft.com/office/drawing/2014/main" id="{A7A315E4-3C72-4259-9579-865292AC2587}"/>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4" name="组合 6">
            <a:extLst>
              <a:ext uri="{FF2B5EF4-FFF2-40B4-BE49-F238E27FC236}">
                <a16:creationId xmlns="" xmlns:a16="http://schemas.microsoft.com/office/drawing/2014/main" id="{BE8436A5-D68E-424F-8F4B-86C48068A73E}"/>
              </a:ext>
            </a:extLst>
          </p:cNvPr>
          <p:cNvGrpSpPr/>
          <p:nvPr/>
        </p:nvGrpSpPr>
        <p:grpSpPr>
          <a:xfrm>
            <a:off x="1034653" y="1267691"/>
            <a:ext cx="1743184" cy="1448870"/>
            <a:chOff x="839787" y="1690255"/>
            <a:chExt cx="2324245" cy="1931826"/>
          </a:xfrm>
          <a:noFill/>
        </p:grpSpPr>
        <p:sp>
          <p:nvSpPr>
            <p:cNvPr id="5" name="矩形 4">
              <a:extLst>
                <a:ext uri="{FF2B5EF4-FFF2-40B4-BE49-F238E27FC236}">
                  <a16:creationId xmlns="" xmlns:a16="http://schemas.microsoft.com/office/drawing/2014/main" id="{696B7CDA-FF80-49E0-81B1-7EE6527711F5}"/>
                </a:ext>
              </a:extLst>
            </p:cNvPr>
            <p:cNvSpPr/>
            <p:nvPr/>
          </p:nvSpPr>
          <p:spPr>
            <a:xfrm>
              <a:off x="839787" y="1690255"/>
              <a:ext cx="2324245" cy="193182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050" dirty="0">
                <a:solidFill>
                  <a:schemeClr val="bg1"/>
                </a:solidFill>
                <a:cs typeface="+mn-ea"/>
                <a:sym typeface="+mn-lt"/>
              </a:endParaRPr>
            </a:p>
          </p:txBody>
        </p:sp>
        <p:grpSp>
          <p:nvGrpSpPr>
            <p:cNvPr id="6" name="组合 8">
              <a:extLst>
                <a:ext uri="{FF2B5EF4-FFF2-40B4-BE49-F238E27FC236}">
                  <a16:creationId xmlns="" xmlns:a16="http://schemas.microsoft.com/office/drawing/2014/main" id="{D9B5509C-3517-471A-A58F-C0CE525F5BB3}"/>
                </a:ext>
              </a:extLst>
            </p:cNvPr>
            <p:cNvGrpSpPr/>
            <p:nvPr/>
          </p:nvGrpSpPr>
          <p:grpSpPr>
            <a:xfrm>
              <a:off x="1111304" y="2110620"/>
              <a:ext cx="1968772" cy="1188019"/>
              <a:chOff x="1126853" y="2110620"/>
              <a:chExt cx="1968772" cy="1188019"/>
            </a:xfrm>
            <a:grpFill/>
          </p:grpSpPr>
          <p:sp>
            <p:nvSpPr>
              <p:cNvPr id="7" name="文本框 6">
                <a:extLst>
                  <a:ext uri="{FF2B5EF4-FFF2-40B4-BE49-F238E27FC236}">
                    <a16:creationId xmlns="" xmlns:a16="http://schemas.microsoft.com/office/drawing/2014/main" id="{6A754ED7-C12F-4F33-A046-CAABABBE19C8}"/>
                  </a:ext>
                </a:extLst>
              </p:cNvPr>
              <p:cNvSpPr txBox="1"/>
              <p:nvPr/>
            </p:nvSpPr>
            <p:spPr>
              <a:xfrm>
                <a:off x="1126853" y="2110620"/>
                <a:ext cx="1419952" cy="430887"/>
              </a:xfrm>
              <a:prstGeom prst="rect">
                <a:avLst/>
              </a:prstGeom>
              <a:grpFill/>
            </p:spPr>
            <p:txBody>
              <a:bodyPr wrap="square" rtlCol="0">
                <a:spAutoFit/>
              </a:bodyPr>
              <a:lstStyle/>
              <a:p>
                <a:r>
                  <a:rPr lang="zh-CN" altLang="en-US" sz="1500" b="1" dirty="0">
                    <a:solidFill>
                      <a:srgbClr val="329730"/>
                    </a:solidFill>
                    <a:cs typeface="+mn-ea"/>
                    <a:sym typeface="+mn-lt"/>
                  </a:rPr>
                  <a:t>倒班模式</a:t>
                </a:r>
              </a:p>
            </p:txBody>
          </p:sp>
          <p:sp>
            <p:nvSpPr>
              <p:cNvPr id="8" name="矩形 7">
                <a:extLst>
                  <a:ext uri="{FF2B5EF4-FFF2-40B4-BE49-F238E27FC236}">
                    <a16:creationId xmlns="" xmlns:a16="http://schemas.microsoft.com/office/drawing/2014/main" id="{A25003A2-23AB-485D-B936-3C6F8A3CFA61}"/>
                  </a:ext>
                </a:extLst>
              </p:cNvPr>
              <p:cNvSpPr/>
              <p:nvPr/>
            </p:nvSpPr>
            <p:spPr>
              <a:xfrm>
                <a:off x="1126853" y="2510731"/>
                <a:ext cx="1968772" cy="787908"/>
              </a:xfrm>
              <a:prstGeom prst="rect">
                <a:avLst/>
              </a:prstGeom>
              <a:grpFill/>
            </p:spPr>
            <p:txBody>
              <a:bodyPr wrap="square">
                <a:spAutoFit/>
              </a:bodyPr>
              <a:lstStyle/>
              <a:p>
                <a:pPr>
                  <a:lnSpc>
                    <a:spcPct val="120000"/>
                  </a:lnSpc>
                </a:pPr>
                <a:r>
                  <a:rPr lang="zh-CN" altLang="en-US" sz="900" b="1" dirty="0">
                    <a:solidFill>
                      <a:srgbClr val="329730"/>
                    </a:solidFill>
                    <a:cs typeface="+mn-ea"/>
                    <a:sym typeface="+mn-lt"/>
                  </a:rPr>
                  <a:t>此处添加详细文本描述，建议与标题相关并符合整体语言风格。</a:t>
                </a:r>
              </a:p>
            </p:txBody>
          </p:sp>
        </p:grpSp>
      </p:grpSp>
      <p:sp>
        <p:nvSpPr>
          <p:cNvPr id="15" name="矩形 14">
            <a:extLst>
              <a:ext uri="{FF2B5EF4-FFF2-40B4-BE49-F238E27FC236}">
                <a16:creationId xmlns="" xmlns:a16="http://schemas.microsoft.com/office/drawing/2014/main" id="{86851193-2423-43C0-91B2-D3B9455025A9}"/>
              </a:ext>
            </a:extLst>
          </p:cNvPr>
          <p:cNvSpPr/>
          <p:nvPr/>
        </p:nvSpPr>
        <p:spPr>
          <a:xfrm>
            <a:off x="6401746" y="1602957"/>
            <a:ext cx="1476579" cy="923330"/>
          </a:xfrm>
          <a:prstGeom prst="rect">
            <a:avLst/>
          </a:prstGeom>
          <a:noFill/>
        </p:spPr>
        <p:txBody>
          <a:bodyPr wrap="square">
            <a:spAutoFit/>
          </a:bodyPr>
          <a:lstStyle/>
          <a:p>
            <a:pPr>
              <a:lnSpc>
                <a:spcPct val="120000"/>
              </a:lnSpc>
            </a:pPr>
            <a:r>
              <a:rPr lang="zh-CN" altLang="en-US" sz="900" dirty="0">
                <a:solidFill>
                  <a:srgbClr val="329730"/>
                </a:solidFill>
                <a:cs typeface="+mn-ea"/>
                <a:sym typeface="+mn-lt"/>
              </a:rPr>
              <a:t>其他社会活动。例如，没有人会在凌晨</a:t>
            </a:r>
            <a:r>
              <a:rPr lang="en-US" altLang="zh-CN" sz="900" dirty="0">
                <a:solidFill>
                  <a:srgbClr val="329730"/>
                </a:solidFill>
                <a:cs typeface="+mn-ea"/>
                <a:sym typeface="+mn-lt"/>
              </a:rPr>
              <a:t>2</a:t>
            </a:r>
            <a:r>
              <a:rPr lang="zh-CN" altLang="en-US" sz="900" dirty="0">
                <a:solidFill>
                  <a:srgbClr val="329730"/>
                </a:solidFill>
                <a:cs typeface="+mn-ea"/>
                <a:sym typeface="+mn-lt"/>
              </a:rPr>
              <a:t>点钟打电话给白班工作者，但在下午</a:t>
            </a:r>
            <a:r>
              <a:rPr lang="en-US" altLang="zh-CN" sz="900" dirty="0">
                <a:solidFill>
                  <a:srgbClr val="329730"/>
                </a:solidFill>
                <a:cs typeface="+mn-ea"/>
                <a:sym typeface="+mn-lt"/>
              </a:rPr>
              <a:t>2</a:t>
            </a:r>
            <a:r>
              <a:rPr lang="zh-CN" altLang="en-US" sz="900" dirty="0">
                <a:solidFill>
                  <a:srgbClr val="329730"/>
                </a:solidFill>
                <a:cs typeface="+mn-ea"/>
                <a:sym typeface="+mn-lt"/>
              </a:rPr>
              <a:t>点给夜班工作者打电话就很平常。</a:t>
            </a:r>
          </a:p>
        </p:txBody>
      </p:sp>
      <p:sp>
        <p:nvSpPr>
          <p:cNvPr id="20" name="矩形 19">
            <a:extLst>
              <a:ext uri="{FF2B5EF4-FFF2-40B4-BE49-F238E27FC236}">
                <a16:creationId xmlns="" xmlns:a16="http://schemas.microsoft.com/office/drawing/2014/main" id="{EDFA678B-4E3D-4F05-A3A5-38D0E9BD3F59}"/>
              </a:ext>
            </a:extLst>
          </p:cNvPr>
          <p:cNvSpPr/>
          <p:nvPr/>
        </p:nvSpPr>
        <p:spPr>
          <a:xfrm>
            <a:off x="4838194" y="3334550"/>
            <a:ext cx="1476579" cy="590931"/>
          </a:xfrm>
          <a:prstGeom prst="rect">
            <a:avLst/>
          </a:prstGeom>
          <a:noFill/>
        </p:spPr>
        <p:txBody>
          <a:bodyPr wrap="square">
            <a:spAutoFit/>
          </a:bodyPr>
          <a:lstStyle/>
          <a:p>
            <a:pPr>
              <a:lnSpc>
                <a:spcPct val="120000"/>
              </a:lnSpc>
            </a:pPr>
            <a:r>
              <a:rPr lang="zh-CN" altLang="en-US" sz="900" dirty="0">
                <a:solidFill>
                  <a:srgbClr val="329730"/>
                </a:solidFill>
                <a:cs typeface="+mn-ea"/>
                <a:sym typeface="+mn-lt"/>
              </a:rPr>
              <a:t>可能因为家庭职责的原因而减少睡眠，例如要陪伴妻子、照看小孩或老人。</a:t>
            </a:r>
          </a:p>
        </p:txBody>
      </p:sp>
      <p:pic>
        <p:nvPicPr>
          <p:cNvPr id="2" name="图片 1">
            <a:extLst>
              <a:ext uri="{FF2B5EF4-FFF2-40B4-BE49-F238E27FC236}">
                <a16:creationId xmlns="" xmlns:a16="http://schemas.microsoft.com/office/drawing/2014/main" id="{23385A6D-DE09-4FB8-A937-A2B1E1886DF1}"/>
              </a:ext>
            </a:extLst>
          </p:cNvPr>
          <p:cNvPicPr>
            <a:picLocks noChangeAspect="1"/>
          </p:cNvPicPr>
          <p:nvPr/>
        </p:nvPicPr>
        <p:blipFill rotWithShape="1">
          <a:blip r:embed="rId4"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rcRect/>
          <a:stretch/>
        </p:blipFill>
        <p:spPr>
          <a:xfrm>
            <a:off x="6606389" y="2874001"/>
            <a:ext cx="1475574" cy="1501194"/>
          </a:xfrm>
          <a:prstGeom prst="rect">
            <a:avLst/>
          </a:prstGeom>
        </p:spPr>
      </p:pic>
      <p:pic>
        <p:nvPicPr>
          <p:cNvPr id="3" name="图片 2">
            <a:extLst>
              <a:ext uri="{FF2B5EF4-FFF2-40B4-BE49-F238E27FC236}">
                <a16:creationId xmlns="" xmlns:a16="http://schemas.microsoft.com/office/drawing/2014/main" id="{5B257319-4D93-4EC4-B67C-D759D93EC670}"/>
              </a:ext>
            </a:extLst>
          </p:cNvPr>
          <p:cNvPicPr>
            <a:picLocks noChangeAspect="1"/>
          </p:cNvPicPr>
          <p:nvPr/>
        </p:nvPicPr>
        <p:blipFill>
          <a:blip r:embed="rId5" cstate="screen">
            <a:extLst>
              <a:ext uri="{BEBA8EAE-BF5A-486C-A8C5-ECC9F3942E4B}">
                <a14:imgProps xmlns:a14="http://schemas.microsoft.com/office/drawing/2010/main">
                  <a14:imgLayer>
                    <a14:imgEffect>
                      <a14:artisticBlur/>
                    </a14:imgEffect>
                  </a14:imgLayer>
                </a14:imgProps>
              </a:ext>
              <a:ext uri="{28A0092B-C50C-407E-A947-70E740481C1C}">
                <a14:useLocalDpi xmlns:a14="http://schemas.microsoft.com/office/drawing/2010/main"/>
              </a:ext>
            </a:extLst>
          </a:blip>
          <a:stretch>
            <a:fillRect/>
          </a:stretch>
        </p:blipFill>
        <p:spPr>
          <a:xfrm>
            <a:off x="2811304" y="1259738"/>
            <a:ext cx="3334124" cy="1456823"/>
          </a:xfrm>
          <a:prstGeom prst="rect">
            <a:avLst/>
          </a:prstGeom>
        </p:spPr>
      </p:pic>
      <p:pic>
        <p:nvPicPr>
          <p:cNvPr id="24" name="图片 23">
            <a:extLst>
              <a:ext uri="{FF2B5EF4-FFF2-40B4-BE49-F238E27FC236}">
                <a16:creationId xmlns="" xmlns:a16="http://schemas.microsoft.com/office/drawing/2014/main" id="{E1C1AFC7-EBA8-4C2C-A97D-5354FA81FF9D}"/>
              </a:ext>
            </a:extLst>
          </p:cNvPr>
          <p:cNvPicPr>
            <a:picLocks noChangeAspect="1"/>
          </p:cNvPicPr>
          <p:nvPr/>
        </p:nvPicPr>
        <p:blipFill>
          <a:blip r:embed="rId6">
            <a:extLst>
              <a:ext uri="{BEBA8EAE-BF5A-486C-A8C5-ECC9F3942E4B}">
                <a14:imgProps xmlns:a14="http://schemas.microsoft.com/office/drawing/2010/main">
                  <a14:imgLayer>
                    <a14:imgEffect>
                      <a14:artisticBlur/>
                    </a14:imgEffect>
                  </a14:imgLayer>
                </a14:imgProps>
              </a:ext>
            </a:extLst>
          </a:blip>
          <a:stretch>
            <a:fillRect/>
          </a:stretch>
        </p:blipFill>
        <p:spPr>
          <a:xfrm>
            <a:off x="1034654" y="2844714"/>
            <a:ext cx="3511926" cy="1530482"/>
          </a:xfrm>
          <a:prstGeom prst="rect">
            <a:avLst/>
          </a:prstGeom>
        </p:spPr>
      </p:pic>
      <p:pic>
        <p:nvPicPr>
          <p:cNvPr id="19" name="图片 18">
            <a:extLst>
              <a:ext uri="{FF2B5EF4-FFF2-40B4-BE49-F238E27FC236}">
                <a16:creationId xmlns="" xmlns:a16="http://schemas.microsoft.com/office/drawing/2014/main" id="{CD5E4560-F9DA-452A-ADCB-ACB542F3B84A}"/>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21" name="文本框 20">
            <a:extLst>
              <a:ext uri="{FF2B5EF4-FFF2-40B4-BE49-F238E27FC236}">
                <a16:creationId xmlns="" xmlns:a16="http://schemas.microsoft.com/office/drawing/2014/main" id="{586B298C-8FCA-4ECF-9563-FA436B0C26FD}"/>
              </a:ext>
            </a:extLst>
          </p:cNvPr>
          <p:cNvSpPr txBox="1"/>
          <p:nvPr/>
        </p:nvSpPr>
        <p:spPr>
          <a:xfrm>
            <a:off x="836344" y="281318"/>
            <a:ext cx="5859296"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倒班者的睡眠</a:t>
            </a:r>
            <a:r>
              <a:rPr lang="en-US" altLang="zh-CN" sz="2400" b="1" dirty="0">
                <a:solidFill>
                  <a:srgbClr val="329730"/>
                </a:solidFill>
                <a:cs typeface="+mn-ea"/>
                <a:sym typeface="+mn-lt"/>
              </a:rPr>
              <a:t>-</a:t>
            </a:r>
            <a:r>
              <a:rPr lang="zh-CN" altLang="en-US" sz="2400" b="1" dirty="0">
                <a:solidFill>
                  <a:srgbClr val="329730"/>
                </a:solidFill>
                <a:cs typeface="+mn-ea"/>
                <a:sym typeface="+mn-lt"/>
              </a:rPr>
              <a:t>影响倒班者睡眠质量的因素</a:t>
            </a:r>
          </a:p>
        </p:txBody>
      </p:sp>
      <p:grpSp>
        <p:nvGrpSpPr>
          <p:cNvPr id="22" name="组合 21">
            <a:extLst>
              <a:ext uri="{FF2B5EF4-FFF2-40B4-BE49-F238E27FC236}">
                <a16:creationId xmlns="" xmlns:a16="http://schemas.microsoft.com/office/drawing/2014/main" id="{AA5FEEE0-2010-423A-9132-11DD6EAA2370}"/>
              </a:ext>
            </a:extLst>
          </p:cNvPr>
          <p:cNvGrpSpPr/>
          <p:nvPr/>
        </p:nvGrpSpPr>
        <p:grpSpPr>
          <a:xfrm>
            <a:off x="164756" y="329044"/>
            <a:ext cx="565854" cy="400223"/>
            <a:chOff x="164756" y="332656"/>
            <a:chExt cx="565854" cy="596434"/>
          </a:xfrm>
          <a:solidFill>
            <a:srgbClr val="F36969"/>
          </a:solidFill>
        </p:grpSpPr>
        <p:sp>
          <p:nvSpPr>
            <p:cNvPr id="23" name="矩形 22">
              <a:extLst>
                <a:ext uri="{FF2B5EF4-FFF2-40B4-BE49-F238E27FC236}">
                  <a16:creationId xmlns="" xmlns:a16="http://schemas.microsoft.com/office/drawing/2014/main" id="{853D271F-2A42-43AD-8AF9-6CB10895CC63}"/>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25" name="矩形 24">
              <a:extLst>
                <a:ext uri="{FF2B5EF4-FFF2-40B4-BE49-F238E27FC236}">
                  <a16:creationId xmlns="" xmlns:a16="http://schemas.microsoft.com/office/drawing/2014/main" id="{CFB7D2BB-4F58-4D80-9300-F6A4E36A99C0}"/>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9" name="矩形 8">
            <a:extLst>
              <a:ext uri="{FF2B5EF4-FFF2-40B4-BE49-F238E27FC236}">
                <a16:creationId xmlns="" xmlns:a16="http://schemas.microsoft.com/office/drawing/2014/main" id="{1508D947-3BF4-43F8-8180-E5049179D5AF}"/>
              </a:ext>
            </a:extLst>
          </p:cNvPr>
          <p:cNvSpPr/>
          <p:nvPr/>
        </p:nvSpPr>
        <p:spPr>
          <a:xfrm>
            <a:off x="1034653" y="1259738"/>
            <a:ext cx="1743184" cy="1448870"/>
          </a:xfrm>
          <a:prstGeom prst="rect">
            <a:avLst/>
          </a:prstGeom>
          <a:no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矩形 26">
            <a:extLst>
              <a:ext uri="{FF2B5EF4-FFF2-40B4-BE49-F238E27FC236}">
                <a16:creationId xmlns="" xmlns:a16="http://schemas.microsoft.com/office/drawing/2014/main" id="{C5D8C3B3-49B7-45AE-8B00-B1250808E3E3}"/>
              </a:ext>
            </a:extLst>
          </p:cNvPr>
          <p:cNvSpPr/>
          <p:nvPr/>
        </p:nvSpPr>
        <p:spPr>
          <a:xfrm>
            <a:off x="6162525" y="1259738"/>
            <a:ext cx="1919438" cy="1448870"/>
          </a:xfrm>
          <a:prstGeom prst="rect">
            <a:avLst/>
          </a:prstGeom>
          <a:no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矩形 27">
            <a:extLst>
              <a:ext uri="{FF2B5EF4-FFF2-40B4-BE49-F238E27FC236}">
                <a16:creationId xmlns="" xmlns:a16="http://schemas.microsoft.com/office/drawing/2014/main" id="{A0FA695E-E93B-4F13-A769-589626FE1E84}"/>
              </a:ext>
            </a:extLst>
          </p:cNvPr>
          <p:cNvSpPr/>
          <p:nvPr/>
        </p:nvSpPr>
        <p:spPr>
          <a:xfrm>
            <a:off x="4616765" y="2893596"/>
            <a:ext cx="1919438" cy="1448870"/>
          </a:xfrm>
          <a:prstGeom prst="rect">
            <a:avLst/>
          </a:prstGeom>
          <a:no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838656085"/>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35" presetClass="path" presetSubtype="0" decel="100000" fill="hold" nodeType="withEffect">
                                  <p:stCondLst>
                                    <p:cond delay="0"/>
                                  </p:stCondLst>
                                  <p:childTnLst>
                                    <p:animMotion origin="layout" path="M 3.125E-6 -3.33333E-6 L 3.125E-6 0.11111 " pathEditMode="relative" rAng="0" ptsTypes="AA">
                                      <p:cBhvr>
                                        <p:cTn id="9" dur="1500" spd="-100000" fill="hold"/>
                                        <p:tgtEl>
                                          <p:spTgt spid="4"/>
                                        </p:tgtEl>
                                        <p:attrNameLst>
                                          <p:attrName>ppt_x</p:attrName>
                                          <p:attrName>ppt_y</p:attrName>
                                        </p:attrNameLst>
                                      </p:cBhvr>
                                      <p:rCtr x="0" y="5556"/>
                                    </p:animMotion>
                                  </p:childTnLst>
                                </p:cTn>
                              </p:par>
                              <p:par>
                                <p:cTn id="10" presetID="10" presetClass="entr" presetSubtype="0" fill="hold" nodeType="withEffect">
                                  <p:stCondLst>
                                    <p:cond delay="60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500"/>
                                        <p:tgtEl>
                                          <p:spTgt spid="2"/>
                                        </p:tgtEl>
                                      </p:cBhvr>
                                    </p:animEffect>
                                  </p:childTnLst>
                                </p:cTn>
                              </p:par>
                              <p:par>
                                <p:cTn id="13" presetID="35" presetClass="path" presetSubtype="0" decel="100000" fill="hold" nodeType="withEffect">
                                  <p:stCondLst>
                                    <p:cond delay="600"/>
                                  </p:stCondLst>
                                  <p:childTnLst>
                                    <p:animMotion origin="layout" path="M 5E-6 3.7037E-7 L 5E-6 0.11111 " pathEditMode="relative" rAng="0" ptsTypes="AA">
                                      <p:cBhvr>
                                        <p:cTn id="14" dur="1500" spd="-100000" fill="hold"/>
                                        <p:tgtEl>
                                          <p:spTgt spid="2"/>
                                        </p:tgtEl>
                                        <p:attrNameLst>
                                          <p:attrName>ppt_x</p:attrName>
                                          <p:attrName>ppt_y</p:attrName>
                                        </p:attrNameLst>
                                      </p:cBhvr>
                                      <p:rCtr x="0" y="5556"/>
                                    </p:animMotion>
                                  </p:childTnLst>
                                </p:cTn>
                              </p:par>
                              <p:par>
                                <p:cTn id="15" presetID="10" presetClass="entr" presetSubtype="0" fill="hold" nodeType="withEffect">
                                  <p:stCondLst>
                                    <p:cond delay="60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500"/>
                                        <p:tgtEl>
                                          <p:spTgt spid="3"/>
                                        </p:tgtEl>
                                      </p:cBhvr>
                                    </p:animEffect>
                                  </p:childTnLst>
                                </p:cTn>
                              </p:par>
                              <p:par>
                                <p:cTn id="18" presetID="35" presetClass="path" presetSubtype="0" decel="100000" fill="hold" nodeType="withEffect">
                                  <p:stCondLst>
                                    <p:cond delay="600"/>
                                  </p:stCondLst>
                                  <p:childTnLst>
                                    <p:animMotion origin="layout" path="M -2.77778E-7 3.7037E-6 L -2.77778E-7 0.11111 " pathEditMode="relative" rAng="0" ptsTypes="AA">
                                      <p:cBhvr>
                                        <p:cTn id="19" dur="1500" spd="-100000" fill="hold"/>
                                        <p:tgtEl>
                                          <p:spTgt spid="3"/>
                                        </p:tgtEl>
                                        <p:attrNameLst>
                                          <p:attrName>ppt_x</p:attrName>
                                          <p:attrName>ppt_y</p:attrName>
                                        </p:attrNameLst>
                                      </p:cBhvr>
                                      <p:rCtr x="0" y="5556"/>
                                    </p:animMotion>
                                  </p:childTnLst>
                                </p:cTn>
                              </p:par>
                              <p:par>
                                <p:cTn id="20" presetID="22" presetClass="entr" presetSubtype="8"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1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8" name="矩形: 圆角 37">
            <a:extLst>
              <a:ext uri="{FF2B5EF4-FFF2-40B4-BE49-F238E27FC236}">
                <a16:creationId xmlns="" xmlns:a16="http://schemas.microsoft.com/office/drawing/2014/main" id="{1F0B4D84-6B98-4E78-B1D9-D060F309B50A}"/>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39" name="图片 38">
            <a:extLst>
              <a:ext uri="{FF2B5EF4-FFF2-40B4-BE49-F238E27FC236}">
                <a16:creationId xmlns="" xmlns:a16="http://schemas.microsoft.com/office/drawing/2014/main" id="{D171B319-A7B9-4D2F-AF2C-0473E7B54670}"/>
              </a:ext>
            </a:extLst>
          </p:cNvPr>
          <p:cNvPicPr>
            <a:picLocks noChangeAspect="1"/>
          </p:cNvPicPr>
          <p:nvPr/>
        </p:nvPicPr>
        <p:blipFill>
          <a:blip r:embed="rId1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0" name="文本框 39">
            <a:extLst>
              <a:ext uri="{FF2B5EF4-FFF2-40B4-BE49-F238E27FC236}">
                <a16:creationId xmlns="" xmlns:a16="http://schemas.microsoft.com/office/drawing/2014/main" id="{1EBE89AD-ED87-494D-9CC9-779E9B89D4C3}"/>
              </a:ext>
            </a:extLst>
          </p:cNvPr>
          <p:cNvSpPr txBox="1"/>
          <p:nvPr/>
        </p:nvSpPr>
        <p:spPr>
          <a:xfrm>
            <a:off x="836344" y="281318"/>
            <a:ext cx="4817344"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倒班者的睡眠</a:t>
            </a:r>
            <a:r>
              <a:rPr lang="en-US" altLang="zh-CN" sz="2400" b="1" dirty="0">
                <a:solidFill>
                  <a:srgbClr val="329730"/>
                </a:solidFill>
                <a:cs typeface="+mn-ea"/>
                <a:sym typeface="+mn-lt"/>
              </a:rPr>
              <a:t>-</a:t>
            </a:r>
            <a:r>
              <a:rPr lang="zh-CN" altLang="en-US" sz="2400" b="1" dirty="0">
                <a:solidFill>
                  <a:srgbClr val="329730"/>
                </a:solidFill>
                <a:cs typeface="+mn-ea"/>
                <a:sym typeface="+mn-lt"/>
              </a:rPr>
              <a:t>合理安排倒班模式</a:t>
            </a:r>
            <a:r>
              <a:rPr lang="en-US" altLang="zh-CN" sz="2400" b="1" dirty="0">
                <a:solidFill>
                  <a:srgbClr val="329730"/>
                </a:solidFill>
                <a:cs typeface="+mn-ea"/>
                <a:sym typeface="+mn-lt"/>
              </a:rPr>
              <a:t>1</a:t>
            </a:r>
          </a:p>
        </p:txBody>
      </p:sp>
      <p:grpSp>
        <p:nvGrpSpPr>
          <p:cNvPr id="41" name="组合 40">
            <a:extLst>
              <a:ext uri="{FF2B5EF4-FFF2-40B4-BE49-F238E27FC236}">
                <a16:creationId xmlns="" xmlns:a16="http://schemas.microsoft.com/office/drawing/2014/main" id="{4728DC07-0579-416A-9F1A-00A9572D802C}"/>
              </a:ext>
            </a:extLst>
          </p:cNvPr>
          <p:cNvGrpSpPr/>
          <p:nvPr/>
        </p:nvGrpSpPr>
        <p:grpSpPr>
          <a:xfrm>
            <a:off x="164756" y="329044"/>
            <a:ext cx="565854" cy="400223"/>
            <a:chOff x="164756" y="332656"/>
            <a:chExt cx="565854" cy="596434"/>
          </a:xfrm>
          <a:solidFill>
            <a:srgbClr val="F36969"/>
          </a:solidFill>
        </p:grpSpPr>
        <p:sp>
          <p:nvSpPr>
            <p:cNvPr id="42" name="矩形 41">
              <a:extLst>
                <a:ext uri="{FF2B5EF4-FFF2-40B4-BE49-F238E27FC236}">
                  <a16:creationId xmlns="" xmlns:a16="http://schemas.microsoft.com/office/drawing/2014/main" id="{AA1CE70D-3B29-4E64-A578-2EE23E48A98A}"/>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43" name="矩形 42">
              <a:extLst>
                <a:ext uri="{FF2B5EF4-FFF2-40B4-BE49-F238E27FC236}">
                  <a16:creationId xmlns="" xmlns:a16="http://schemas.microsoft.com/office/drawing/2014/main" id="{E61B4A33-FC89-4337-A929-C9081D35A412}"/>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44" name="MH_Other_1">
            <a:extLst>
              <a:ext uri="{FF2B5EF4-FFF2-40B4-BE49-F238E27FC236}">
                <a16:creationId xmlns="" xmlns:a16="http://schemas.microsoft.com/office/drawing/2014/main" id="{E47CCC3B-127C-4173-BA63-09C55BFBDA5F}"/>
              </a:ext>
            </a:extLst>
          </p:cNvPr>
          <p:cNvSpPr/>
          <p:nvPr>
            <p:custDataLst>
              <p:tags r:id="rId1"/>
            </p:custDataLst>
          </p:nvPr>
        </p:nvSpPr>
        <p:spPr>
          <a:xfrm>
            <a:off x="5180120" y="1604856"/>
            <a:ext cx="1082675" cy="1244600"/>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329730"/>
          </a:solidFill>
          <a:ln w="15875">
            <a:noFill/>
          </a:ln>
          <a:effectLst>
            <a:outerShdw blurRad="635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cs typeface="+mn-ea"/>
              <a:sym typeface="+mn-lt"/>
            </a:endParaRPr>
          </a:p>
        </p:txBody>
      </p:sp>
      <p:sp>
        <p:nvSpPr>
          <p:cNvPr id="45" name="MH_Other_2">
            <a:extLst>
              <a:ext uri="{FF2B5EF4-FFF2-40B4-BE49-F238E27FC236}">
                <a16:creationId xmlns="" xmlns:a16="http://schemas.microsoft.com/office/drawing/2014/main" id="{348F77D6-93B6-48CB-8BD6-7B586C5C5BAA}"/>
              </a:ext>
            </a:extLst>
          </p:cNvPr>
          <p:cNvSpPr/>
          <p:nvPr>
            <p:custDataLst>
              <p:tags r:id="rId2"/>
            </p:custDataLst>
          </p:nvPr>
        </p:nvSpPr>
        <p:spPr>
          <a:xfrm>
            <a:off x="3425933" y="2662131"/>
            <a:ext cx="1082675" cy="1244600"/>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329730"/>
          </a:solidFill>
          <a:ln w="15875">
            <a:noFill/>
          </a:ln>
          <a:effectLst>
            <a:outerShdw blurRad="635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cs typeface="+mn-ea"/>
              <a:sym typeface="+mn-lt"/>
            </a:endParaRPr>
          </a:p>
        </p:txBody>
      </p:sp>
      <p:sp>
        <p:nvSpPr>
          <p:cNvPr id="46" name="MH_Other_3">
            <a:extLst>
              <a:ext uri="{FF2B5EF4-FFF2-40B4-BE49-F238E27FC236}">
                <a16:creationId xmlns="" xmlns:a16="http://schemas.microsoft.com/office/drawing/2014/main" id="{7DC3C5A5-8C03-4AC4-A631-6E1E90A318C8}"/>
              </a:ext>
            </a:extLst>
          </p:cNvPr>
          <p:cNvSpPr>
            <a:spLocks noEditPoints="1"/>
          </p:cNvSpPr>
          <p:nvPr>
            <p:custDataLst>
              <p:tags r:id="rId3"/>
            </p:custDataLst>
          </p:nvPr>
        </p:nvSpPr>
        <p:spPr bwMode="auto">
          <a:xfrm>
            <a:off x="3773595" y="3090756"/>
            <a:ext cx="388938" cy="387350"/>
          </a:xfrm>
          <a:custGeom>
            <a:avLst/>
            <a:gdLst>
              <a:gd name="T0" fmla="*/ 2147483646 w 128"/>
              <a:gd name="T1" fmla="*/ 2147483646 h 128"/>
              <a:gd name="T2" fmla="*/ 2147483646 w 128"/>
              <a:gd name="T3" fmla="*/ 2147483646 h 128"/>
              <a:gd name="T4" fmla="*/ 2147483646 w 128"/>
              <a:gd name="T5" fmla="*/ 2147483646 h 128"/>
              <a:gd name="T6" fmla="*/ 2147483646 w 128"/>
              <a:gd name="T7" fmla="*/ 2147483646 h 128"/>
              <a:gd name="T8" fmla="*/ 2147483646 w 128"/>
              <a:gd name="T9" fmla="*/ 2147483646 h 128"/>
              <a:gd name="T10" fmla="*/ 2147483646 w 128"/>
              <a:gd name="T11" fmla="*/ 2147483646 h 128"/>
              <a:gd name="T12" fmla="*/ 2147483646 w 128"/>
              <a:gd name="T13" fmla="*/ 2147483646 h 128"/>
              <a:gd name="T14" fmla="*/ 2147483646 w 128"/>
              <a:gd name="T15" fmla="*/ 2147483646 h 128"/>
              <a:gd name="T16" fmla="*/ 2147483646 w 128"/>
              <a:gd name="T17" fmla="*/ 2147483646 h 128"/>
              <a:gd name="T18" fmla="*/ 2147483646 w 128"/>
              <a:gd name="T19" fmla="*/ 2147483646 h 128"/>
              <a:gd name="T20" fmla="*/ 2147483646 w 128"/>
              <a:gd name="T21" fmla="*/ 2147483646 h 128"/>
              <a:gd name="T22" fmla="*/ 2147483646 w 128"/>
              <a:gd name="T23" fmla="*/ 2147483646 h 128"/>
              <a:gd name="T24" fmla="*/ 2147483646 w 128"/>
              <a:gd name="T25" fmla="*/ 2147483646 h 128"/>
              <a:gd name="T26" fmla="*/ 2147483646 w 128"/>
              <a:gd name="T27" fmla="*/ 0 h 128"/>
              <a:gd name="T28" fmla="*/ 0 w 128"/>
              <a:gd name="T29" fmla="*/ 2147483646 h 128"/>
              <a:gd name="T30" fmla="*/ 2147483646 w 128"/>
              <a:gd name="T31" fmla="*/ 2147483646 h 128"/>
              <a:gd name="T32" fmla="*/ 2147483646 w 128"/>
              <a:gd name="T33" fmla="*/ 2147483646 h 128"/>
              <a:gd name="T34" fmla="*/ 2147483646 w 128"/>
              <a:gd name="T35" fmla="*/ 2147483646 h 128"/>
              <a:gd name="T36" fmla="*/ 2147483646 w 128"/>
              <a:gd name="T37" fmla="*/ 2147483646 h 128"/>
              <a:gd name="T38" fmla="*/ 2147483646 w 128"/>
              <a:gd name="T39" fmla="*/ 2147483646 h 128"/>
              <a:gd name="T40" fmla="*/ 2147483646 w 128"/>
              <a:gd name="T41" fmla="*/ 2147483646 h 128"/>
              <a:gd name="T42" fmla="*/ 2147483646 w 128"/>
              <a:gd name="T43" fmla="*/ 2147483646 h 128"/>
              <a:gd name="T44" fmla="*/ 2147483646 w 128"/>
              <a:gd name="T45" fmla="*/ 2147483646 h 128"/>
              <a:gd name="T46" fmla="*/ 2147483646 w 128"/>
              <a:gd name="T47" fmla="*/ 2147483646 h 128"/>
              <a:gd name="T48" fmla="*/ 2147483646 w 128"/>
              <a:gd name="T49" fmla="*/ 2147483646 h 128"/>
              <a:gd name="T50" fmla="*/ 2147483646 w 128"/>
              <a:gd name="T51" fmla="*/ 2147483646 h 128"/>
              <a:gd name="T52" fmla="*/ 2147483646 w 128"/>
              <a:gd name="T53" fmla="*/ 2147483646 h 128"/>
              <a:gd name="T54" fmla="*/ 2147483646 w 128"/>
              <a:gd name="T55" fmla="*/ 2147483646 h 128"/>
              <a:gd name="T56" fmla="*/ 2147483646 w 128"/>
              <a:gd name="T57" fmla="*/ 2147483646 h 128"/>
              <a:gd name="T58" fmla="*/ 2147483646 w 128"/>
              <a:gd name="T59" fmla="*/ 2147483646 h 128"/>
              <a:gd name="T60" fmla="*/ 2147483646 w 128"/>
              <a:gd name="T61" fmla="*/ 2147483646 h 128"/>
              <a:gd name="T62" fmla="*/ 2147483646 w 128"/>
              <a:gd name="T63" fmla="*/ 2147483646 h 128"/>
              <a:gd name="T64" fmla="*/ 2147483646 w 128"/>
              <a:gd name="T65" fmla="*/ 2147483646 h 128"/>
              <a:gd name="T66" fmla="*/ 2147483646 w 128"/>
              <a:gd name="T67" fmla="*/ 2147483646 h 128"/>
              <a:gd name="T68" fmla="*/ 2147483646 w 128"/>
              <a:gd name="T69" fmla="*/ 2147483646 h 128"/>
              <a:gd name="T70" fmla="*/ 2147483646 w 128"/>
              <a:gd name="T71" fmla="*/ 2147483646 h 128"/>
              <a:gd name="T72" fmla="*/ 2147483646 w 128"/>
              <a:gd name="T73" fmla="*/ 2147483646 h 128"/>
              <a:gd name="T74" fmla="*/ 2147483646 w 128"/>
              <a:gd name="T75" fmla="*/ 2147483646 h 128"/>
              <a:gd name="T76" fmla="*/ 2147483646 w 128"/>
              <a:gd name="T77" fmla="*/ 2147483646 h 128"/>
              <a:gd name="T78" fmla="*/ 2147483646 w 128"/>
              <a:gd name="T79" fmla="*/ 2147483646 h 128"/>
              <a:gd name="T80" fmla="*/ 2147483646 w 128"/>
              <a:gd name="T81" fmla="*/ 2147483646 h 128"/>
              <a:gd name="T82" fmla="*/ 2147483646 w 128"/>
              <a:gd name="T83" fmla="*/ 2147483646 h 128"/>
              <a:gd name="T84" fmla="*/ 2147483646 w 128"/>
              <a:gd name="T85" fmla="*/ 2147483646 h 128"/>
              <a:gd name="T86" fmla="*/ 2147483646 w 128"/>
              <a:gd name="T87" fmla="*/ 2147483646 h 128"/>
              <a:gd name="T88" fmla="*/ 2147483646 w 128"/>
              <a:gd name="T89" fmla="*/ 2147483646 h 128"/>
              <a:gd name="T90" fmla="*/ 2147483646 w 128"/>
              <a:gd name="T91" fmla="*/ 2147483646 h 128"/>
              <a:gd name="T92" fmla="*/ 2147483646 w 128"/>
              <a:gd name="T93" fmla="*/ 2147483646 h 128"/>
              <a:gd name="T94" fmla="*/ 2147483646 w 128"/>
              <a:gd name="T95" fmla="*/ 2147483646 h 128"/>
              <a:gd name="T96" fmla="*/ 2147483646 w 128"/>
              <a:gd name="T97" fmla="*/ 2147483646 h 128"/>
              <a:gd name="T98" fmla="*/ 2147483646 w 128"/>
              <a:gd name="T99" fmla="*/ 2147483646 h 128"/>
              <a:gd name="T100" fmla="*/ 2147483646 w 128"/>
              <a:gd name="T101" fmla="*/ 2147483646 h 128"/>
              <a:gd name="T102" fmla="*/ 2147483646 w 128"/>
              <a:gd name="T103" fmla="*/ 2147483646 h 128"/>
              <a:gd name="T104" fmla="*/ 2147483646 w 128"/>
              <a:gd name="T105" fmla="*/ 2147483646 h 128"/>
              <a:gd name="T106" fmla="*/ 2147483646 w 128"/>
              <a:gd name="T107" fmla="*/ 2147483646 h 1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28" h="128">
                <a:moveTo>
                  <a:pt x="54" y="52"/>
                </a:moveTo>
                <a:cubicBezTo>
                  <a:pt x="57" y="52"/>
                  <a:pt x="60" y="49"/>
                  <a:pt x="60" y="46"/>
                </a:cubicBezTo>
                <a:cubicBezTo>
                  <a:pt x="60" y="43"/>
                  <a:pt x="57" y="40"/>
                  <a:pt x="54" y="40"/>
                </a:cubicBezTo>
                <a:cubicBezTo>
                  <a:pt x="51" y="40"/>
                  <a:pt x="48" y="43"/>
                  <a:pt x="48" y="46"/>
                </a:cubicBezTo>
                <a:cubicBezTo>
                  <a:pt x="48" y="49"/>
                  <a:pt x="51" y="52"/>
                  <a:pt x="54" y="52"/>
                </a:cubicBezTo>
                <a:close/>
                <a:moveTo>
                  <a:pt x="78" y="52"/>
                </a:moveTo>
                <a:cubicBezTo>
                  <a:pt x="81" y="52"/>
                  <a:pt x="84" y="49"/>
                  <a:pt x="84" y="46"/>
                </a:cubicBezTo>
                <a:cubicBezTo>
                  <a:pt x="84" y="43"/>
                  <a:pt x="81" y="40"/>
                  <a:pt x="78" y="40"/>
                </a:cubicBezTo>
                <a:cubicBezTo>
                  <a:pt x="75" y="40"/>
                  <a:pt x="72" y="43"/>
                  <a:pt x="72" y="46"/>
                </a:cubicBezTo>
                <a:cubicBezTo>
                  <a:pt x="72" y="49"/>
                  <a:pt x="75" y="52"/>
                  <a:pt x="78" y="52"/>
                </a:cubicBezTo>
                <a:close/>
                <a:moveTo>
                  <a:pt x="42" y="90"/>
                </a:moveTo>
                <a:cubicBezTo>
                  <a:pt x="46" y="91"/>
                  <a:pt x="49" y="91"/>
                  <a:pt x="52" y="91"/>
                </a:cubicBezTo>
                <a:cubicBezTo>
                  <a:pt x="81" y="91"/>
                  <a:pt x="104" y="71"/>
                  <a:pt x="104" y="45"/>
                </a:cubicBezTo>
                <a:cubicBezTo>
                  <a:pt x="104" y="20"/>
                  <a:pt x="81" y="0"/>
                  <a:pt x="52" y="0"/>
                </a:cubicBezTo>
                <a:cubicBezTo>
                  <a:pt x="23" y="0"/>
                  <a:pt x="0" y="20"/>
                  <a:pt x="0" y="45"/>
                </a:cubicBezTo>
                <a:cubicBezTo>
                  <a:pt x="0" y="60"/>
                  <a:pt x="8" y="73"/>
                  <a:pt x="20" y="81"/>
                </a:cubicBezTo>
                <a:cubicBezTo>
                  <a:pt x="20" y="104"/>
                  <a:pt x="20" y="104"/>
                  <a:pt x="20" y="104"/>
                </a:cubicBezTo>
                <a:lnTo>
                  <a:pt x="42" y="90"/>
                </a:lnTo>
                <a:close/>
                <a:moveTo>
                  <a:pt x="8" y="46"/>
                </a:moveTo>
                <a:cubicBezTo>
                  <a:pt x="8" y="25"/>
                  <a:pt x="28" y="8"/>
                  <a:pt x="52" y="8"/>
                </a:cubicBezTo>
                <a:cubicBezTo>
                  <a:pt x="76" y="8"/>
                  <a:pt x="96" y="25"/>
                  <a:pt x="96" y="46"/>
                </a:cubicBezTo>
                <a:cubicBezTo>
                  <a:pt x="96" y="67"/>
                  <a:pt x="76" y="84"/>
                  <a:pt x="52" y="84"/>
                </a:cubicBezTo>
                <a:cubicBezTo>
                  <a:pt x="48" y="84"/>
                  <a:pt x="45" y="84"/>
                  <a:pt x="42" y="83"/>
                </a:cubicBezTo>
                <a:cubicBezTo>
                  <a:pt x="34" y="88"/>
                  <a:pt x="34" y="88"/>
                  <a:pt x="34" y="88"/>
                </a:cubicBezTo>
                <a:cubicBezTo>
                  <a:pt x="34" y="88"/>
                  <a:pt x="34" y="88"/>
                  <a:pt x="34" y="88"/>
                </a:cubicBezTo>
                <a:cubicBezTo>
                  <a:pt x="28" y="92"/>
                  <a:pt x="28" y="92"/>
                  <a:pt x="28" y="92"/>
                </a:cubicBezTo>
                <a:cubicBezTo>
                  <a:pt x="28" y="86"/>
                  <a:pt x="28" y="86"/>
                  <a:pt x="28" y="86"/>
                </a:cubicBezTo>
                <a:cubicBezTo>
                  <a:pt x="28" y="78"/>
                  <a:pt x="28" y="78"/>
                  <a:pt x="28" y="78"/>
                </a:cubicBezTo>
                <a:cubicBezTo>
                  <a:pt x="16" y="71"/>
                  <a:pt x="8" y="59"/>
                  <a:pt x="8" y="46"/>
                </a:cubicBezTo>
                <a:close/>
                <a:moveTo>
                  <a:pt x="36" y="46"/>
                </a:moveTo>
                <a:cubicBezTo>
                  <a:pt x="36" y="43"/>
                  <a:pt x="33" y="40"/>
                  <a:pt x="30" y="40"/>
                </a:cubicBezTo>
                <a:cubicBezTo>
                  <a:pt x="27" y="40"/>
                  <a:pt x="24" y="43"/>
                  <a:pt x="24" y="46"/>
                </a:cubicBezTo>
                <a:cubicBezTo>
                  <a:pt x="24" y="49"/>
                  <a:pt x="27" y="52"/>
                  <a:pt x="30" y="52"/>
                </a:cubicBezTo>
                <a:cubicBezTo>
                  <a:pt x="33" y="52"/>
                  <a:pt x="36" y="49"/>
                  <a:pt x="36" y="46"/>
                </a:cubicBezTo>
                <a:close/>
                <a:moveTo>
                  <a:pt x="112" y="37"/>
                </a:moveTo>
                <a:cubicBezTo>
                  <a:pt x="112" y="38"/>
                  <a:pt x="112" y="39"/>
                  <a:pt x="112" y="40"/>
                </a:cubicBezTo>
                <a:cubicBezTo>
                  <a:pt x="112" y="43"/>
                  <a:pt x="112" y="45"/>
                  <a:pt x="111" y="47"/>
                </a:cubicBezTo>
                <a:cubicBezTo>
                  <a:pt x="117" y="54"/>
                  <a:pt x="120" y="62"/>
                  <a:pt x="120" y="70"/>
                </a:cubicBezTo>
                <a:cubicBezTo>
                  <a:pt x="120" y="83"/>
                  <a:pt x="112" y="95"/>
                  <a:pt x="100" y="102"/>
                </a:cubicBezTo>
                <a:cubicBezTo>
                  <a:pt x="100" y="110"/>
                  <a:pt x="100" y="110"/>
                  <a:pt x="100" y="110"/>
                </a:cubicBezTo>
                <a:cubicBezTo>
                  <a:pt x="100" y="116"/>
                  <a:pt x="100" y="116"/>
                  <a:pt x="100" y="116"/>
                </a:cubicBezTo>
                <a:cubicBezTo>
                  <a:pt x="94" y="112"/>
                  <a:pt x="94" y="112"/>
                  <a:pt x="94" y="112"/>
                </a:cubicBezTo>
                <a:cubicBezTo>
                  <a:pt x="94" y="112"/>
                  <a:pt x="94" y="112"/>
                  <a:pt x="94" y="112"/>
                </a:cubicBezTo>
                <a:cubicBezTo>
                  <a:pt x="86" y="107"/>
                  <a:pt x="86" y="107"/>
                  <a:pt x="86" y="107"/>
                </a:cubicBezTo>
                <a:cubicBezTo>
                  <a:pt x="83" y="108"/>
                  <a:pt x="80" y="108"/>
                  <a:pt x="76" y="108"/>
                </a:cubicBezTo>
                <a:cubicBezTo>
                  <a:pt x="66" y="108"/>
                  <a:pt x="56" y="105"/>
                  <a:pt x="49" y="100"/>
                </a:cubicBezTo>
                <a:cubicBezTo>
                  <a:pt x="46" y="100"/>
                  <a:pt x="44" y="100"/>
                  <a:pt x="42" y="100"/>
                </a:cubicBezTo>
                <a:cubicBezTo>
                  <a:pt x="40" y="100"/>
                  <a:pt x="39" y="100"/>
                  <a:pt x="37" y="100"/>
                </a:cubicBezTo>
                <a:cubicBezTo>
                  <a:pt x="47" y="109"/>
                  <a:pt x="61" y="115"/>
                  <a:pt x="76" y="115"/>
                </a:cubicBezTo>
                <a:cubicBezTo>
                  <a:pt x="79" y="115"/>
                  <a:pt x="82" y="115"/>
                  <a:pt x="86" y="114"/>
                </a:cubicBezTo>
                <a:cubicBezTo>
                  <a:pt x="108" y="128"/>
                  <a:pt x="108" y="128"/>
                  <a:pt x="108" y="128"/>
                </a:cubicBezTo>
                <a:cubicBezTo>
                  <a:pt x="108" y="105"/>
                  <a:pt x="108" y="105"/>
                  <a:pt x="108" y="105"/>
                </a:cubicBezTo>
                <a:cubicBezTo>
                  <a:pt x="120" y="97"/>
                  <a:pt x="128" y="84"/>
                  <a:pt x="128" y="69"/>
                </a:cubicBezTo>
                <a:cubicBezTo>
                  <a:pt x="128" y="57"/>
                  <a:pt x="122" y="45"/>
                  <a:pt x="112" y="37"/>
                </a:cubicBezTo>
                <a:close/>
              </a:path>
            </a:pathLst>
          </a:custGeom>
          <a:solidFill>
            <a:srgbClr val="FEFFFF"/>
          </a:solidFill>
          <a:ln>
            <a:noFill/>
          </a:ln>
          <a:extLst>
            <a:ext uri="{91240B29-F687-4F45-9708-019B960494DF}">
              <a14:hiddenLine xmlns:a14="http://schemas.microsoft.com/office/drawing/2010/main" w="9525">
                <a:solidFill>
                  <a:srgbClr val="000000"/>
                </a:solidFill>
                <a:round/>
              </a14:hiddenLine>
            </a:ext>
          </a:extLst>
        </p:spPr>
        <p:txBody>
          <a:bodyPr anchor="ctr"/>
          <a:lstStyle/>
          <a:p>
            <a:pPr eaLnBrk="1" fontAlgn="auto" hangingPunct="1">
              <a:spcBef>
                <a:spcPts val="0"/>
              </a:spcBef>
              <a:spcAft>
                <a:spcPts val="0"/>
              </a:spcAft>
              <a:defRPr/>
            </a:pPr>
            <a:endParaRPr lang="zh-CN" altLang="en-US" sz="975">
              <a:cs typeface="+mn-ea"/>
              <a:sym typeface="+mn-lt"/>
            </a:endParaRPr>
          </a:p>
        </p:txBody>
      </p:sp>
      <p:sp>
        <p:nvSpPr>
          <p:cNvPr id="47" name="MH_Other_4">
            <a:extLst>
              <a:ext uri="{FF2B5EF4-FFF2-40B4-BE49-F238E27FC236}">
                <a16:creationId xmlns="" xmlns:a16="http://schemas.microsoft.com/office/drawing/2014/main" id="{B6322F9F-6032-4ECC-A666-7459481AFDE0}"/>
              </a:ext>
            </a:extLst>
          </p:cNvPr>
          <p:cNvSpPr>
            <a:spLocks noEditPoints="1"/>
          </p:cNvSpPr>
          <p:nvPr>
            <p:custDataLst>
              <p:tags r:id="rId4"/>
            </p:custDataLst>
          </p:nvPr>
        </p:nvSpPr>
        <p:spPr bwMode="auto">
          <a:xfrm>
            <a:off x="5526195" y="2050944"/>
            <a:ext cx="387350" cy="388937"/>
          </a:xfrm>
          <a:custGeom>
            <a:avLst/>
            <a:gdLst>
              <a:gd name="T0" fmla="*/ 2147483646 w 128"/>
              <a:gd name="T1" fmla="*/ 0 h 128"/>
              <a:gd name="T2" fmla="*/ 2147483646 w 128"/>
              <a:gd name="T3" fmla="*/ 2147483646 h 128"/>
              <a:gd name="T4" fmla="*/ 2147483646 w 128"/>
              <a:gd name="T5" fmla="*/ 2147483646 h 128"/>
              <a:gd name="T6" fmla="*/ 2147483646 w 128"/>
              <a:gd name="T7" fmla="*/ 0 h 128"/>
              <a:gd name="T8" fmla="*/ 0 w 128"/>
              <a:gd name="T9" fmla="*/ 2147483646 h 128"/>
              <a:gd name="T10" fmla="*/ 0 w 128"/>
              <a:gd name="T11" fmla="*/ 2147483646 h 128"/>
              <a:gd name="T12" fmla="*/ 2147483646 w 128"/>
              <a:gd name="T13" fmla="*/ 2147483646 h 128"/>
              <a:gd name="T14" fmla="*/ 2147483646 w 128"/>
              <a:gd name="T15" fmla="*/ 2147483646 h 128"/>
              <a:gd name="T16" fmla="*/ 2147483646 w 128"/>
              <a:gd name="T17" fmla="*/ 2147483646 h 128"/>
              <a:gd name="T18" fmla="*/ 2147483646 w 128"/>
              <a:gd name="T19" fmla="*/ 2147483646 h 128"/>
              <a:gd name="T20" fmla="*/ 2147483646 w 128"/>
              <a:gd name="T21" fmla="*/ 2147483646 h 128"/>
              <a:gd name="T22" fmla="*/ 2147483646 w 128"/>
              <a:gd name="T23" fmla="*/ 2147483646 h 128"/>
              <a:gd name="T24" fmla="*/ 2147483646 w 128"/>
              <a:gd name="T25" fmla="*/ 0 h 128"/>
              <a:gd name="T26" fmla="*/ 2147483646 w 128"/>
              <a:gd name="T27" fmla="*/ 2147483646 h 128"/>
              <a:gd name="T28" fmla="*/ 2147483646 w 128"/>
              <a:gd name="T29" fmla="*/ 2147483646 h 128"/>
              <a:gd name="T30" fmla="*/ 2147483646 w 128"/>
              <a:gd name="T31" fmla="*/ 2147483646 h 128"/>
              <a:gd name="T32" fmla="*/ 2147483646 w 128"/>
              <a:gd name="T33" fmla="*/ 2147483646 h 128"/>
              <a:gd name="T34" fmla="*/ 2147483646 w 128"/>
              <a:gd name="T35" fmla="*/ 2147483646 h 128"/>
              <a:gd name="T36" fmla="*/ 2147483646 w 128"/>
              <a:gd name="T37" fmla="*/ 2147483646 h 128"/>
              <a:gd name="T38" fmla="*/ 2147483646 w 128"/>
              <a:gd name="T39" fmla="*/ 2147483646 h 128"/>
              <a:gd name="T40" fmla="*/ 2147483646 w 128"/>
              <a:gd name="T41" fmla="*/ 2147483646 h 128"/>
              <a:gd name="T42" fmla="*/ 2147483646 w 128"/>
              <a:gd name="T43" fmla="*/ 2147483646 h 128"/>
              <a:gd name="T44" fmla="*/ 2147483646 w 128"/>
              <a:gd name="T45" fmla="*/ 2147483646 h 128"/>
              <a:gd name="T46" fmla="*/ 2147483646 w 128"/>
              <a:gd name="T47" fmla="*/ 2147483646 h 128"/>
              <a:gd name="T48" fmla="*/ 2147483646 w 128"/>
              <a:gd name="T49" fmla="*/ 2147483646 h 128"/>
              <a:gd name="T50" fmla="*/ 2147483646 w 128"/>
              <a:gd name="T51" fmla="*/ 2147483646 h 128"/>
              <a:gd name="T52" fmla="*/ 2147483646 w 128"/>
              <a:gd name="T53" fmla="*/ 2147483646 h 1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8" h="128">
                <a:moveTo>
                  <a:pt x="112" y="0"/>
                </a:moveTo>
                <a:cubicBezTo>
                  <a:pt x="112" y="0"/>
                  <a:pt x="89" y="6"/>
                  <a:pt x="68" y="12"/>
                </a:cubicBezTo>
                <a:cubicBezTo>
                  <a:pt x="65" y="12"/>
                  <a:pt x="63" y="12"/>
                  <a:pt x="60" y="12"/>
                </a:cubicBezTo>
                <a:cubicBezTo>
                  <a:pt x="40" y="7"/>
                  <a:pt x="16" y="0"/>
                  <a:pt x="16" y="0"/>
                </a:cubicBezTo>
                <a:cubicBezTo>
                  <a:pt x="7" y="0"/>
                  <a:pt x="0" y="7"/>
                  <a:pt x="0" y="16"/>
                </a:cubicBezTo>
                <a:cubicBezTo>
                  <a:pt x="0" y="100"/>
                  <a:pt x="0" y="100"/>
                  <a:pt x="0" y="100"/>
                </a:cubicBezTo>
                <a:cubicBezTo>
                  <a:pt x="0" y="109"/>
                  <a:pt x="8" y="113"/>
                  <a:pt x="16" y="116"/>
                </a:cubicBezTo>
                <a:cubicBezTo>
                  <a:pt x="16" y="116"/>
                  <a:pt x="38" y="122"/>
                  <a:pt x="60" y="128"/>
                </a:cubicBezTo>
                <a:cubicBezTo>
                  <a:pt x="63" y="128"/>
                  <a:pt x="65" y="128"/>
                  <a:pt x="68" y="128"/>
                </a:cubicBezTo>
                <a:cubicBezTo>
                  <a:pt x="90" y="122"/>
                  <a:pt x="112" y="116"/>
                  <a:pt x="112" y="116"/>
                </a:cubicBezTo>
                <a:cubicBezTo>
                  <a:pt x="120" y="114"/>
                  <a:pt x="128" y="109"/>
                  <a:pt x="128" y="100"/>
                </a:cubicBezTo>
                <a:cubicBezTo>
                  <a:pt x="128" y="16"/>
                  <a:pt x="128" y="16"/>
                  <a:pt x="128" y="16"/>
                </a:cubicBezTo>
                <a:cubicBezTo>
                  <a:pt x="128" y="7"/>
                  <a:pt x="121" y="0"/>
                  <a:pt x="112" y="0"/>
                </a:cubicBezTo>
                <a:close/>
                <a:moveTo>
                  <a:pt x="60" y="120"/>
                </a:moveTo>
                <a:cubicBezTo>
                  <a:pt x="38" y="114"/>
                  <a:pt x="16" y="108"/>
                  <a:pt x="16" y="108"/>
                </a:cubicBezTo>
                <a:cubicBezTo>
                  <a:pt x="11" y="107"/>
                  <a:pt x="8" y="104"/>
                  <a:pt x="8" y="100"/>
                </a:cubicBezTo>
                <a:cubicBezTo>
                  <a:pt x="8" y="16"/>
                  <a:pt x="8" y="16"/>
                  <a:pt x="8" y="16"/>
                </a:cubicBezTo>
                <a:cubicBezTo>
                  <a:pt x="8" y="12"/>
                  <a:pt x="12" y="8"/>
                  <a:pt x="16" y="8"/>
                </a:cubicBezTo>
                <a:cubicBezTo>
                  <a:pt x="60" y="20"/>
                  <a:pt x="60" y="20"/>
                  <a:pt x="60" y="20"/>
                </a:cubicBezTo>
                <a:lnTo>
                  <a:pt x="60" y="120"/>
                </a:lnTo>
                <a:close/>
                <a:moveTo>
                  <a:pt x="120" y="100"/>
                </a:moveTo>
                <a:cubicBezTo>
                  <a:pt x="120" y="104"/>
                  <a:pt x="116" y="107"/>
                  <a:pt x="112" y="108"/>
                </a:cubicBezTo>
                <a:cubicBezTo>
                  <a:pt x="112" y="108"/>
                  <a:pt x="90" y="114"/>
                  <a:pt x="68" y="120"/>
                </a:cubicBezTo>
                <a:cubicBezTo>
                  <a:pt x="68" y="20"/>
                  <a:pt x="68" y="20"/>
                  <a:pt x="68" y="20"/>
                </a:cubicBezTo>
                <a:cubicBezTo>
                  <a:pt x="112" y="8"/>
                  <a:pt x="112" y="8"/>
                  <a:pt x="112" y="8"/>
                </a:cubicBezTo>
                <a:cubicBezTo>
                  <a:pt x="116" y="8"/>
                  <a:pt x="120" y="12"/>
                  <a:pt x="120" y="16"/>
                </a:cubicBezTo>
                <a:lnTo>
                  <a:pt x="120" y="100"/>
                </a:lnTo>
                <a:close/>
              </a:path>
            </a:pathLst>
          </a:custGeom>
          <a:solidFill>
            <a:srgbClr val="FEFFFF"/>
          </a:solidFill>
          <a:ln>
            <a:noFill/>
          </a:ln>
          <a:extLst>
            <a:ext uri="{91240B29-F687-4F45-9708-019B960494DF}">
              <a14:hiddenLine xmlns:a14="http://schemas.microsoft.com/office/drawing/2010/main" w="9525">
                <a:solidFill>
                  <a:srgbClr val="000000"/>
                </a:solidFill>
                <a:round/>
              </a14:hiddenLine>
            </a:ext>
          </a:extLst>
        </p:spPr>
        <p:txBody>
          <a:bodyPr anchor="ctr"/>
          <a:lstStyle/>
          <a:p>
            <a:pPr eaLnBrk="1" fontAlgn="auto" hangingPunct="1">
              <a:spcBef>
                <a:spcPts val="0"/>
              </a:spcBef>
              <a:spcAft>
                <a:spcPts val="0"/>
              </a:spcAft>
              <a:defRPr/>
            </a:pPr>
            <a:endParaRPr lang="zh-CN" altLang="en-US" sz="975">
              <a:cs typeface="+mn-ea"/>
              <a:sym typeface="+mn-lt"/>
            </a:endParaRPr>
          </a:p>
        </p:txBody>
      </p:sp>
      <p:sp>
        <p:nvSpPr>
          <p:cNvPr id="48" name="MH_Other_5">
            <a:extLst>
              <a:ext uri="{FF2B5EF4-FFF2-40B4-BE49-F238E27FC236}">
                <a16:creationId xmlns="" xmlns:a16="http://schemas.microsoft.com/office/drawing/2014/main" id="{5E7AA26A-9FE3-4BA6-A846-6A203F52F757}"/>
              </a:ext>
            </a:extLst>
          </p:cNvPr>
          <p:cNvSpPr/>
          <p:nvPr>
            <p:custDataLst>
              <p:tags r:id="rId5"/>
            </p:custDataLst>
          </p:nvPr>
        </p:nvSpPr>
        <p:spPr>
          <a:xfrm>
            <a:off x="4591158" y="2655781"/>
            <a:ext cx="1084262" cy="1244600"/>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329730"/>
          </a:solidFill>
          <a:ln w="15875">
            <a:noFill/>
          </a:ln>
          <a:effectLst>
            <a:outerShdw blurRad="635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cs typeface="+mn-ea"/>
              <a:sym typeface="+mn-lt"/>
            </a:endParaRPr>
          </a:p>
        </p:txBody>
      </p:sp>
      <p:sp>
        <p:nvSpPr>
          <p:cNvPr id="49" name="MH_Other_6">
            <a:extLst>
              <a:ext uri="{FF2B5EF4-FFF2-40B4-BE49-F238E27FC236}">
                <a16:creationId xmlns="" xmlns:a16="http://schemas.microsoft.com/office/drawing/2014/main" id="{78D00E59-659A-407B-A7F3-BCC2749E66AC}"/>
              </a:ext>
            </a:extLst>
          </p:cNvPr>
          <p:cNvSpPr/>
          <p:nvPr>
            <p:custDataLst>
              <p:tags r:id="rId6"/>
            </p:custDataLst>
          </p:nvPr>
        </p:nvSpPr>
        <p:spPr>
          <a:xfrm>
            <a:off x="2840145" y="1604856"/>
            <a:ext cx="1081088" cy="1244600"/>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329730"/>
          </a:solidFill>
          <a:ln w="15875">
            <a:noFill/>
          </a:ln>
          <a:effectLst>
            <a:outerShdw blurRad="635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cs typeface="+mn-ea"/>
              <a:sym typeface="+mn-lt"/>
            </a:endParaRPr>
          </a:p>
        </p:txBody>
      </p:sp>
      <p:sp>
        <p:nvSpPr>
          <p:cNvPr id="50" name="MH_Title_1">
            <a:extLst>
              <a:ext uri="{FF2B5EF4-FFF2-40B4-BE49-F238E27FC236}">
                <a16:creationId xmlns="" xmlns:a16="http://schemas.microsoft.com/office/drawing/2014/main" id="{FF48B0AE-0E57-4FD1-9CE0-6DAA5DD2C86B}"/>
              </a:ext>
            </a:extLst>
          </p:cNvPr>
          <p:cNvSpPr/>
          <p:nvPr>
            <p:custDataLst>
              <p:tags r:id="rId7"/>
            </p:custDataLst>
          </p:nvPr>
        </p:nvSpPr>
        <p:spPr>
          <a:xfrm>
            <a:off x="4013308" y="1604856"/>
            <a:ext cx="1082675" cy="1244600"/>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329730"/>
          </a:solidFill>
          <a:ln w="12700">
            <a:noFill/>
          </a:ln>
          <a:effectLst>
            <a:outerShdw blurRad="63500" dist="12700" dir="2700000" algn="tl" rotWithShape="0">
              <a:prstClr val="black">
                <a:alpha val="40000"/>
              </a:prstClr>
            </a:outerShdw>
          </a:effectLst>
        </p:spPr>
        <p:txBody>
          <a:bodyPr/>
          <a:lstStyle/>
          <a:p>
            <a:pPr eaLnBrk="1" fontAlgn="auto" hangingPunct="1">
              <a:spcBef>
                <a:spcPts val="0"/>
              </a:spcBef>
              <a:spcAft>
                <a:spcPts val="0"/>
              </a:spcAft>
              <a:defRPr/>
            </a:pPr>
            <a:endParaRPr lang="en-US" altLang="zh-CN" sz="1350" dirty="0">
              <a:solidFill>
                <a:prstClr val="black"/>
              </a:solidFill>
              <a:cs typeface="+mn-ea"/>
              <a:sym typeface="+mn-lt"/>
            </a:endParaRPr>
          </a:p>
        </p:txBody>
      </p:sp>
      <p:sp>
        <p:nvSpPr>
          <p:cNvPr id="51" name="MH_Other_7">
            <a:extLst>
              <a:ext uri="{FF2B5EF4-FFF2-40B4-BE49-F238E27FC236}">
                <a16:creationId xmlns="" xmlns:a16="http://schemas.microsoft.com/office/drawing/2014/main" id="{CDD8E0A9-7042-4FE8-A926-623343E6F9D5}"/>
              </a:ext>
            </a:extLst>
          </p:cNvPr>
          <p:cNvSpPr/>
          <p:nvPr>
            <p:custDataLst>
              <p:tags r:id="rId8"/>
            </p:custDataLst>
          </p:nvPr>
        </p:nvSpPr>
        <p:spPr>
          <a:xfrm>
            <a:off x="3224320" y="2046181"/>
            <a:ext cx="312738" cy="374650"/>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sz="1200" dirty="0">
              <a:solidFill>
                <a:srgbClr val="FFFFFF"/>
              </a:solidFill>
              <a:cs typeface="+mn-ea"/>
              <a:sym typeface="+mn-lt"/>
            </a:endParaRPr>
          </a:p>
        </p:txBody>
      </p:sp>
      <p:sp>
        <p:nvSpPr>
          <p:cNvPr id="52" name="MH_Other_8">
            <a:extLst>
              <a:ext uri="{FF2B5EF4-FFF2-40B4-BE49-F238E27FC236}">
                <a16:creationId xmlns="" xmlns:a16="http://schemas.microsoft.com/office/drawing/2014/main" id="{698522DC-84B9-451C-A553-0C046C76C467}"/>
              </a:ext>
            </a:extLst>
          </p:cNvPr>
          <p:cNvSpPr/>
          <p:nvPr>
            <p:custDataLst>
              <p:tags r:id="rId9"/>
            </p:custDataLst>
          </p:nvPr>
        </p:nvSpPr>
        <p:spPr bwMode="auto">
          <a:xfrm>
            <a:off x="4945170" y="3084406"/>
            <a:ext cx="374650" cy="387350"/>
          </a:xfrm>
          <a:custGeom>
            <a:avLst/>
            <a:gdLst>
              <a:gd name="T0" fmla="*/ 2147483646 w 90"/>
              <a:gd name="T1" fmla="*/ 2147483646 h 93"/>
              <a:gd name="T2" fmla="*/ 2147483646 w 90"/>
              <a:gd name="T3" fmla="*/ 2147483646 h 93"/>
              <a:gd name="T4" fmla="*/ 2147483646 w 90"/>
              <a:gd name="T5" fmla="*/ 2147483646 h 93"/>
              <a:gd name="T6" fmla="*/ 2147483646 w 90"/>
              <a:gd name="T7" fmla="*/ 2147483646 h 93"/>
              <a:gd name="T8" fmla="*/ 2147483646 w 90"/>
              <a:gd name="T9" fmla="*/ 2147483646 h 93"/>
              <a:gd name="T10" fmla="*/ 0 w 90"/>
              <a:gd name="T11" fmla="*/ 2147483646 h 93"/>
              <a:gd name="T12" fmla="*/ 0 w 90"/>
              <a:gd name="T13" fmla="*/ 2147483646 h 93"/>
              <a:gd name="T14" fmla="*/ 2147483646 w 90"/>
              <a:gd name="T15" fmla="*/ 2147483646 h 93"/>
              <a:gd name="T16" fmla="*/ 2147483646 w 90"/>
              <a:gd name="T17" fmla="*/ 2147483646 h 93"/>
              <a:gd name="T18" fmla="*/ 2147483646 w 90"/>
              <a:gd name="T19" fmla="*/ 2147483646 h 93"/>
              <a:gd name="T20" fmla="*/ 2147483646 w 90"/>
              <a:gd name="T21" fmla="*/ 2147483646 h 93"/>
              <a:gd name="T22" fmla="*/ 2147483646 w 90"/>
              <a:gd name="T23" fmla="*/ 2147483646 h 93"/>
              <a:gd name="T24" fmla="*/ 2147483646 w 90"/>
              <a:gd name="T25" fmla="*/ 2147483646 h 93"/>
              <a:gd name="T26" fmla="*/ 2147483646 w 90"/>
              <a:gd name="T27" fmla="*/ 2147483646 h 93"/>
              <a:gd name="T28" fmla="*/ 2147483646 w 90"/>
              <a:gd name="T29" fmla="*/ 2147483646 h 93"/>
              <a:gd name="T30" fmla="*/ 2147483646 w 90"/>
              <a:gd name="T31" fmla="*/ 2147483646 h 93"/>
              <a:gd name="T32" fmla="*/ 2147483646 w 90"/>
              <a:gd name="T33" fmla="*/ 2147483646 h 93"/>
              <a:gd name="T34" fmla="*/ 2147483646 w 90"/>
              <a:gd name="T35" fmla="*/ 2147483646 h 93"/>
              <a:gd name="T36" fmla="*/ 2147483646 w 90"/>
              <a:gd name="T37" fmla="*/ 2147483646 h 93"/>
              <a:gd name="T38" fmla="*/ 2147483646 w 90"/>
              <a:gd name="T39" fmla="*/ 2147483646 h 93"/>
              <a:gd name="T40" fmla="*/ 2147483646 w 90"/>
              <a:gd name="T41" fmla="*/ 2147483646 h 93"/>
              <a:gd name="T42" fmla="*/ 2147483646 w 90"/>
              <a:gd name="T43" fmla="*/ 2147483646 h 93"/>
              <a:gd name="T44" fmla="*/ 2147483646 w 90"/>
              <a:gd name="T45" fmla="*/ 2147483646 h 93"/>
              <a:gd name="T46" fmla="*/ 2147483646 w 90"/>
              <a:gd name="T47" fmla="*/ 2147483646 h 93"/>
              <a:gd name="T48" fmla="*/ 2147483646 w 90"/>
              <a:gd name="T49" fmla="*/ 2147483646 h 93"/>
              <a:gd name="T50" fmla="*/ 2147483646 w 90"/>
              <a:gd name="T51" fmla="*/ 2147483646 h 93"/>
              <a:gd name="T52" fmla="*/ 2147483646 w 90"/>
              <a:gd name="T53" fmla="*/ 2147483646 h 93"/>
              <a:gd name="T54" fmla="*/ 2147483646 w 90"/>
              <a:gd name="T55" fmla="*/ 2147483646 h 93"/>
              <a:gd name="T56" fmla="*/ 2147483646 w 90"/>
              <a:gd name="T57" fmla="*/ 2147483646 h 93"/>
              <a:gd name="T58" fmla="*/ 2147483646 w 90"/>
              <a:gd name="T59" fmla="*/ 2147483646 h 93"/>
              <a:gd name="T60" fmla="*/ 2147483646 w 90"/>
              <a:gd name="T61" fmla="*/ 2147483646 h 93"/>
              <a:gd name="T62" fmla="*/ 2147483646 w 90"/>
              <a:gd name="T63" fmla="*/ 2147483646 h 93"/>
              <a:gd name="T64" fmla="*/ 2147483646 w 90"/>
              <a:gd name="T65" fmla="*/ 2147483646 h 93"/>
              <a:gd name="T66" fmla="*/ 2147483646 w 90"/>
              <a:gd name="T67" fmla="*/ 2147483646 h 93"/>
              <a:gd name="T68" fmla="*/ 2147483646 w 90"/>
              <a:gd name="T69" fmla="*/ 2147483646 h 93"/>
              <a:gd name="T70" fmla="*/ 2147483646 w 90"/>
              <a:gd name="T71" fmla="*/ 2147483646 h 93"/>
              <a:gd name="T72" fmla="*/ 2147483646 w 90"/>
              <a:gd name="T73" fmla="*/ 2147483646 h 93"/>
              <a:gd name="T74" fmla="*/ 2147483646 w 90"/>
              <a:gd name="T75" fmla="*/ 2147483646 h 93"/>
              <a:gd name="T76" fmla="*/ 2147483646 w 90"/>
              <a:gd name="T77" fmla="*/ 2147483646 h 93"/>
              <a:gd name="T78" fmla="*/ 2147483646 w 90"/>
              <a:gd name="T79" fmla="*/ 2147483646 h 93"/>
              <a:gd name="T80" fmla="*/ 2147483646 w 90"/>
              <a:gd name="T81" fmla="*/ 2147483646 h 93"/>
              <a:gd name="T82" fmla="*/ 2147483646 w 90"/>
              <a:gd name="T83" fmla="*/ 2147483646 h 93"/>
              <a:gd name="T84" fmla="*/ 2147483646 w 90"/>
              <a:gd name="T85" fmla="*/ 2147483646 h 93"/>
              <a:gd name="T86" fmla="*/ 2147483646 w 90"/>
              <a:gd name="T87" fmla="*/ 2147483646 h 93"/>
              <a:gd name="T88" fmla="*/ 2147483646 w 90"/>
              <a:gd name="T89" fmla="*/ 2147483646 h 93"/>
              <a:gd name="T90" fmla="*/ 2147483646 w 90"/>
              <a:gd name="T91" fmla="*/ 2147483646 h 93"/>
              <a:gd name="T92" fmla="*/ 2147483646 w 90"/>
              <a:gd name="T93" fmla="*/ 2147483646 h 93"/>
              <a:gd name="T94" fmla="*/ 2147483646 w 90"/>
              <a:gd name="T95" fmla="*/ 2147483646 h 93"/>
              <a:gd name="T96" fmla="*/ 2147483646 w 90"/>
              <a:gd name="T97" fmla="*/ 2147483646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rgbClr val="FFFFFF"/>
          </a:solidFill>
          <a:ln>
            <a:noFill/>
          </a:ln>
        </p:spPr>
        <p:txBody>
          <a:bodyPr anchor="ctr">
            <a:normAutofit/>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sz="1200">
              <a:solidFill>
                <a:srgbClr val="FFFFFF"/>
              </a:solidFill>
              <a:cs typeface="+mn-ea"/>
              <a:sym typeface="+mn-lt"/>
            </a:endParaRPr>
          </a:p>
        </p:txBody>
      </p:sp>
      <p:sp>
        <p:nvSpPr>
          <p:cNvPr id="53" name="文本框 3">
            <a:extLst>
              <a:ext uri="{FF2B5EF4-FFF2-40B4-BE49-F238E27FC236}">
                <a16:creationId xmlns="" xmlns:a16="http://schemas.microsoft.com/office/drawing/2014/main" id="{44F6DBE2-D251-484E-9901-94FDF45EC07E}"/>
              </a:ext>
            </a:extLst>
          </p:cNvPr>
          <p:cNvSpPr txBox="1">
            <a:spLocks noChangeArrowheads="1"/>
          </p:cNvSpPr>
          <p:nvPr/>
        </p:nvSpPr>
        <p:spPr bwMode="auto">
          <a:xfrm>
            <a:off x="3981558" y="2071581"/>
            <a:ext cx="11842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zh-CN" altLang="en-US" sz="1600" b="1">
                <a:solidFill>
                  <a:schemeClr val="bg1"/>
                </a:solidFill>
                <a:cs typeface="+mn-ea"/>
                <a:sym typeface="+mn-lt"/>
              </a:rPr>
              <a:t>添加标题</a:t>
            </a:r>
          </a:p>
        </p:txBody>
      </p:sp>
      <p:sp>
        <p:nvSpPr>
          <p:cNvPr id="66" name="文本框 17">
            <a:extLst>
              <a:ext uri="{FF2B5EF4-FFF2-40B4-BE49-F238E27FC236}">
                <a16:creationId xmlns="" xmlns:a16="http://schemas.microsoft.com/office/drawing/2014/main" id="{AA2900D1-568C-4EE8-B708-FAE83758AB48}"/>
              </a:ext>
            </a:extLst>
          </p:cNvPr>
          <p:cNvSpPr txBox="1"/>
          <p:nvPr/>
        </p:nvSpPr>
        <p:spPr>
          <a:xfrm>
            <a:off x="713228" y="2261974"/>
            <a:ext cx="1842997" cy="318292"/>
          </a:xfrm>
          <a:prstGeom prst="rect">
            <a:avLst/>
          </a:prstGeom>
        </p:spPr>
        <p:txBody>
          <a:bodyPr vert="horz" wrap="square" lIns="0" tIns="0" rIns="0" bIns="0" anchor="ctr">
            <a:spAutoFit/>
          </a:bodyPr>
          <a:lstStyle>
            <a:defPPr>
              <a:defRPr lang="zh-CN"/>
            </a:defPPr>
            <a:lvl1pPr>
              <a:lnSpc>
                <a:spcPct val="120000"/>
              </a:lnSpc>
              <a:defRPr sz="1200">
                <a:solidFill>
                  <a:schemeClr val="tx2"/>
                </a:solidFill>
                <a:latin typeface="+mn-ea"/>
              </a:defRPr>
            </a:lvl1pPr>
          </a:lstStyle>
          <a:p>
            <a:pPr defTabSz="685800">
              <a:defRPr/>
            </a:pPr>
            <a:r>
              <a:rPr lang="zh-CN" altLang="en-US" sz="900" dirty="0">
                <a:solidFill>
                  <a:srgbClr val="329730"/>
                </a:solidFill>
                <a:latin typeface="+mn-lt"/>
                <a:cs typeface="+mn-ea"/>
                <a:sym typeface="+mn-lt"/>
              </a:rPr>
              <a:t>在这里输入内容在这里输入内容在这里输入内容在这里输入内容</a:t>
            </a:r>
          </a:p>
        </p:txBody>
      </p:sp>
      <p:sp>
        <p:nvSpPr>
          <p:cNvPr id="67" name="矩形 66">
            <a:extLst>
              <a:ext uri="{FF2B5EF4-FFF2-40B4-BE49-F238E27FC236}">
                <a16:creationId xmlns="" xmlns:a16="http://schemas.microsoft.com/office/drawing/2014/main" id="{BC5D157A-8C71-435B-8DCD-DD80A714699C}"/>
              </a:ext>
            </a:extLst>
          </p:cNvPr>
          <p:cNvSpPr/>
          <p:nvPr/>
        </p:nvSpPr>
        <p:spPr>
          <a:xfrm>
            <a:off x="713228" y="1963859"/>
            <a:ext cx="2196114" cy="215444"/>
          </a:xfrm>
          <a:prstGeom prst="rect">
            <a:avLst/>
          </a:prstGeom>
          <a:noFill/>
        </p:spPr>
        <p:txBody>
          <a:bodyPr wrap="none" lIns="0" tIns="0" rIns="0" bIns="0" anchor="b" anchorCtr="0">
            <a:spAutoFit/>
          </a:bodyPr>
          <a:lstStyle/>
          <a:p>
            <a:r>
              <a:rPr lang="zh-CN" altLang="en-US" sz="1400" b="1" dirty="0">
                <a:solidFill>
                  <a:srgbClr val="329730"/>
                </a:solidFill>
                <a:cs typeface="+mn-ea"/>
                <a:sym typeface="+mn-lt"/>
              </a:rPr>
              <a:t>两班倒（工作时间</a:t>
            </a:r>
            <a:r>
              <a:rPr lang="en-US" altLang="zh-CN" sz="1400" b="1" dirty="0">
                <a:solidFill>
                  <a:srgbClr val="329730"/>
                </a:solidFill>
                <a:cs typeface="+mn-ea"/>
                <a:sym typeface="+mn-lt"/>
              </a:rPr>
              <a:t>12</a:t>
            </a:r>
            <a:r>
              <a:rPr lang="zh-CN" altLang="en-US" sz="1400" b="1" dirty="0">
                <a:solidFill>
                  <a:srgbClr val="329730"/>
                </a:solidFill>
                <a:cs typeface="+mn-ea"/>
                <a:sym typeface="+mn-lt"/>
              </a:rPr>
              <a:t>小时）</a:t>
            </a:r>
          </a:p>
        </p:txBody>
      </p:sp>
      <p:sp>
        <p:nvSpPr>
          <p:cNvPr id="68" name="文本框 17">
            <a:extLst>
              <a:ext uri="{FF2B5EF4-FFF2-40B4-BE49-F238E27FC236}">
                <a16:creationId xmlns="" xmlns:a16="http://schemas.microsoft.com/office/drawing/2014/main" id="{22AA7DD7-243F-4BE4-8E13-D65C832B59F6}"/>
              </a:ext>
            </a:extLst>
          </p:cNvPr>
          <p:cNvSpPr txBox="1"/>
          <p:nvPr/>
        </p:nvSpPr>
        <p:spPr>
          <a:xfrm>
            <a:off x="6457014" y="2345074"/>
            <a:ext cx="1842997" cy="152093"/>
          </a:xfrm>
          <a:prstGeom prst="rect">
            <a:avLst/>
          </a:prstGeom>
        </p:spPr>
        <p:txBody>
          <a:bodyPr vert="horz" wrap="square" lIns="0" tIns="0" rIns="0" bIns="0" anchor="ctr">
            <a:spAutoFit/>
          </a:bodyPr>
          <a:lstStyle>
            <a:defPPr>
              <a:defRPr lang="zh-CN"/>
            </a:defPPr>
            <a:lvl1pPr>
              <a:lnSpc>
                <a:spcPct val="120000"/>
              </a:lnSpc>
              <a:defRPr sz="1200">
                <a:solidFill>
                  <a:schemeClr val="tx2"/>
                </a:solidFill>
                <a:latin typeface="+mn-ea"/>
              </a:defRPr>
            </a:lvl1pPr>
          </a:lstStyle>
          <a:p>
            <a:pPr defTabSz="685800">
              <a:defRPr/>
            </a:pPr>
            <a:r>
              <a:rPr lang="zh-CN" altLang="en-US" sz="900" dirty="0">
                <a:solidFill>
                  <a:srgbClr val="329730"/>
                </a:solidFill>
                <a:latin typeface="+mn-lt"/>
                <a:cs typeface="+mn-ea"/>
                <a:sym typeface="+mn-lt"/>
              </a:rPr>
              <a:t>连续上夜班的天数限制在</a:t>
            </a:r>
            <a:r>
              <a:rPr lang="en-US" altLang="zh-CN" sz="900" dirty="0">
                <a:solidFill>
                  <a:srgbClr val="329730"/>
                </a:solidFill>
                <a:latin typeface="+mn-lt"/>
                <a:cs typeface="+mn-ea"/>
                <a:sym typeface="+mn-lt"/>
              </a:rPr>
              <a:t>4</a:t>
            </a:r>
            <a:r>
              <a:rPr lang="zh-CN" altLang="en-US" sz="900" dirty="0">
                <a:solidFill>
                  <a:srgbClr val="329730"/>
                </a:solidFill>
                <a:latin typeface="+mn-lt"/>
                <a:cs typeface="+mn-ea"/>
                <a:sym typeface="+mn-lt"/>
              </a:rPr>
              <a:t>天之内。</a:t>
            </a:r>
          </a:p>
        </p:txBody>
      </p:sp>
      <p:sp>
        <p:nvSpPr>
          <p:cNvPr id="69" name="矩形 68">
            <a:extLst>
              <a:ext uri="{FF2B5EF4-FFF2-40B4-BE49-F238E27FC236}">
                <a16:creationId xmlns="" xmlns:a16="http://schemas.microsoft.com/office/drawing/2014/main" id="{C3491436-4C40-4503-B59F-44377D64279F}"/>
              </a:ext>
            </a:extLst>
          </p:cNvPr>
          <p:cNvSpPr/>
          <p:nvPr/>
        </p:nvSpPr>
        <p:spPr>
          <a:xfrm>
            <a:off x="6457014" y="1963859"/>
            <a:ext cx="2196114" cy="215444"/>
          </a:xfrm>
          <a:prstGeom prst="rect">
            <a:avLst/>
          </a:prstGeom>
          <a:noFill/>
        </p:spPr>
        <p:txBody>
          <a:bodyPr wrap="none" lIns="0" tIns="0" rIns="0" bIns="0" anchor="b" anchorCtr="0">
            <a:spAutoFit/>
          </a:bodyPr>
          <a:lstStyle/>
          <a:p>
            <a:r>
              <a:rPr lang="zh-CN" altLang="en-US" sz="1400" b="1" dirty="0">
                <a:solidFill>
                  <a:srgbClr val="329730"/>
                </a:solidFill>
                <a:cs typeface="+mn-ea"/>
                <a:sym typeface="+mn-lt"/>
              </a:rPr>
              <a:t>两班倒（工作时间</a:t>
            </a:r>
            <a:r>
              <a:rPr lang="en-US" altLang="zh-CN" sz="1400" b="1" dirty="0">
                <a:solidFill>
                  <a:srgbClr val="329730"/>
                </a:solidFill>
                <a:cs typeface="+mn-ea"/>
                <a:sym typeface="+mn-lt"/>
              </a:rPr>
              <a:t>12</a:t>
            </a:r>
            <a:r>
              <a:rPr lang="zh-CN" altLang="en-US" sz="1400" b="1" dirty="0">
                <a:solidFill>
                  <a:srgbClr val="329730"/>
                </a:solidFill>
                <a:cs typeface="+mn-ea"/>
                <a:sym typeface="+mn-lt"/>
              </a:rPr>
              <a:t>小时）</a:t>
            </a:r>
          </a:p>
        </p:txBody>
      </p:sp>
      <p:sp>
        <p:nvSpPr>
          <p:cNvPr id="70" name="文本框 17">
            <a:extLst>
              <a:ext uri="{FF2B5EF4-FFF2-40B4-BE49-F238E27FC236}">
                <a16:creationId xmlns="" xmlns:a16="http://schemas.microsoft.com/office/drawing/2014/main" id="{91E8BCD5-7FA4-4E13-9D8A-C3F916538025}"/>
              </a:ext>
            </a:extLst>
          </p:cNvPr>
          <p:cNvSpPr txBox="1"/>
          <p:nvPr/>
        </p:nvSpPr>
        <p:spPr>
          <a:xfrm>
            <a:off x="1268291" y="3339516"/>
            <a:ext cx="1842997" cy="318292"/>
          </a:xfrm>
          <a:prstGeom prst="rect">
            <a:avLst/>
          </a:prstGeom>
        </p:spPr>
        <p:txBody>
          <a:bodyPr vert="horz" wrap="square" lIns="0" tIns="0" rIns="0" bIns="0" anchor="ctr">
            <a:spAutoFit/>
          </a:bodyPr>
          <a:lstStyle>
            <a:defPPr>
              <a:defRPr lang="zh-CN"/>
            </a:defPPr>
            <a:lvl1pPr>
              <a:lnSpc>
                <a:spcPct val="120000"/>
              </a:lnSpc>
              <a:defRPr sz="1200">
                <a:solidFill>
                  <a:schemeClr val="tx2"/>
                </a:solidFill>
                <a:latin typeface="+mn-ea"/>
              </a:defRPr>
            </a:lvl1pPr>
          </a:lstStyle>
          <a:p>
            <a:pPr defTabSz="685800">
              <a:defRPr/>
            </a:pPr>
            <a:r>
              <a:rPr lang="zh-CN" altLang="en-US" sz="900" dirty="0">
                <a:solidFill>
                  <a:srgbClr val="329730"/>
                </a:solidFill>
                <a:latin typeface="+mn-lt"/>
                <a:cs typeface="+mn-ea"/>
                <a:sym typeface="+mn-lt"/>
              </a:rPr>
              <a:t>在连续上夜班之后最好能有</a:t>
            </a:r>
            <a:r>
              <a:rPr lang="en-US" altLang="zh-CN" sz="900" dirty="0">
                <a:solidFill>
                  <a:srgbClr val="329730"/>
                </a:solidFill>
                <a:latin typeface="+mn-lt"/>
                <a:cs typeface="+mn-ea"/>
                <a:sym typeface="+mn-lt"/>
              </a:rPr>
              <a:t>48</a:t>
            </a:r>
            <a:r>
              <a:rPr lang="zh-CN" altLang="en-US" sz="900" dirty="0">
                <a:solidFill>
                  <a:srgbClr val="329730"/>
                </a:solidFill>
                <a:latin typeface="+mn-lt"/>
                <a:cs typeface="+mn-ea"/>
                <a:sym typeface="+mn-lt"/>
              </a:rPr>
              <a:t>小时的休息时间。</a:t>
            </a:r>
          </a:p>
        </p:txBody>
      </p:sp>
      <p:sp>
        <p:nvSpPr>
          <p:cNvPr id="71" name="矩形 70">
            <a:extLst>
              <a:ext uri="{FF2B5EF4-FFF2-40B4-BE49-F238E27FC236}">
                <a16:creationId xmlns="" xmlns:a16="http://schemas.microsoft.com/office/drawing/2014/main" id="{D283427B-89B2-4C99-B8A9-DB18C1C9282A}"/>
              </a:ext>
            </a:extLst>
          </p:cNvPr>
          <p:cNvSpPr/>
          <p:nvPr/>
        </p:nvSpPr>
        <p:spPr>
          <a:xfrm>
            <a:off x="1268291" y="3041401"/>
            <a:ext cx="2196114" cy="215444"/>
          </a:xfrm>
          <a:prstGeom prst="rect">
            <a:avLst/>
          </a:prstGeom>
          <a:noFill/>
        </p:spPr>
        <p:txBody>
          <a:bodyPr wrap="none" lIns="0" tIns="0" rIns="0" bIns="0" anchor="b" anchorCtr="0">
            <a:spAutoFit/>
          </a:bodyPr>
          <a:lstStyle/>
          <a:p>
            <a:r>
              <a:rPr lang="zh-CN" altLang="en-US" sz="1400" b="1" dirty="0">
                <a:solidFill>
                  <a:srgbClr val="329730"/>
                </a:solidFill>
                <a:cs typeface="+mn-ea"/>
                <a:sym typeface="+mn-lt"/>
              </a:rPr>
              <a:t>两班倒（工作时间</a:t>
            </a:r>
            <a:r>
              <a:rPr lang="en-US" altLang="zh-CN" sz="1400" b="1" dirty="0">
                <a:solidFill>
                  <a:srgbClr val="329730"/>
                </a:solidFill>
                <a:cs typeface="+mn-ea"/>
                <a:sym typeface="+mn-lt"/>
              </a:rPr>
              <a:t>12</a:t>
            </a:r>
            <a:r>
              <a:rPr lang="zh-CN" altLang="en-US" sz="1400" b="1" dirty="0">
                <a:solidFill>
                  <a:srgbClr val="329730"/>
                </a:solidFill>
                <a:cs typeface="+mn-ea"/>
                <a:sym typeface="+mn-lt"/>
              </a:rPr>
              <a:t>小时）</a:t>
            </a:r>
          </a:p>
        </p:txBody>
      </p:sp>
      <p:sp>
        <p:nvSpPr>
          <p:cNvPr id="72" name="文本框 17">
            <a:extLst>
              <a:ext uri="{FF2B5EF4-FFF2-40B4-BE49-F238E27FC236}">
                <a16:creationId xmlns="" xmlns:a16="http://schemas.microsoft.com/office/drawing/2014/main" id="{9B7D8D70-02E0-48D3-BC8A-40F37272C766}"/>
              </a:ext>
            </a:extLst>
          </p:cNvPr>
          <p:cNvSpPr txBox="1"/>
          <p:nvPr/>
        </p:nvSpPr>
        <p:spPr>
          <a:xfrm>
            <a:off x="5849872" y="3339516"/>
            <a:ext cx="1842997" cy="318292"/>
          </a:xfrm>
          <a:prstGeom prst="rect">
            <a:avLst/>
          </a:prstGeom>
        </p:spPr>
        <p:txBody>
          <a:bodyPr vert="horz" wrap="square" lIns="0" tIns="0" rIns="0" bIns="0" anchor="ctr">
            <a:spAutoFit/>
          </a:bodyPr>
          <a:lstStyle>
            <a:defPPr>
              <a:defRPr lang="zh-CN"/>
            </a:defPPr>
            <a:lvl1pPr>
              <a:lnSpc>
                <a:spcPct val="120000"/>
              </a:lnSpc>
              <a:defRPr sz="1200">
                <a:solidFill>
                  <a:schemeClr val="tx2"/>
                </a:solidFill>
                <a:latin typeface="+mn-ea"/>
              </a:defRPr>
            </a:lvl1pPr>
          </a:lstStyle>
          <a:p>
            <a:pPr defTabSz="685800">
              <a:defRPr/>
            </a:pPr>
            <a:r>
              <a:rPr lang="zh-CN" altLang="en-US" sz="900" dirty="0">
                <a:solidFill>
                  <a:srgbClr val="329730"/>
                </a:solidFill>
                <a:latin typeface="+mn-lt"/>
                <a:cs typeface="+mn-ea"/>
                <a:sym typeface="+mn-lt"/>
              </a:rPr>
              <a:t>在一周之内最多安排</a:t>
            </a:r>
            <a:r>
              <a:rPr lang="en-US" altLang="zh-CN" sz="900" dirty="0">
                <a:solidFill>
                  <a:srgbClr val="329730"/>
                </a:solidFill>
                <a:latin typeface="+mn-lt"/>
                <a:cs typeface="+mn-ea"/>
                <a:sym typeface="+mn-lt"/>
              </a:rPr>
              <a:t>1</a:t>
            </a:r>
            <a:r>
              <a:rPr lang="zh-CN" altLang="en-US" sz="900" dirty="0">
                <a:solidFill>
                  <a:srgbClr val="329730"/>
                </a:solidFill>
                <a:latin typeface="+mn-lt"/>
                <a:cs typeface="+mn-ea"/>
                <a:sym typeface="+mn-lt"/>
              </a:rPr>
              <a:t>次黑、白倒班，而不是</a:t>
            </a:r>
            <a:r>
              <a:rPr lang="en-US" altLang="zh-CN" sz="900" dirty="0">
                <a:solidFill>
                  <a:srgbClr val="329730"/>
                </a:solidFill>
                <a:latin typeface="+mn-lt"/>
                <a:cs typeface="+mn-ea"/>
                <a:sym typeface="+mn-lt"/>
              </a:rPr>
              <a:t>2</a:t>
            </a:r>
            <a:r>
              <a:rPr lang="zh-CN" altLang="en-US" sz="900" dirty="0">
                <a:solidFill>
                  <a:srgbClr val="329730"/>
                </a:solidFill>
                <a:latin typeface="+mn-lt"/>
                <a:cs typeface="+mn-ea"/>
                <a:sym typeface="+mn-lt"/>
              </a:rPr>
              <a:t>次或更多。 </a:t>
            </a:r>
          </a:p>
        </p:txBody>
      </p:sp>
      <p:sp>
        <p:nvSpPr>
          <p:cNvPr id="73" name="矩形 72">
            <a:extLst>
              <a:ext uri="{FF2B5EF4-FFF2-40B4-BE49-F238E27FC236}">
                <a16:creationId xmlns="" xmlns:a16="http://schemas.microsoft.com/office/drawing/2014/main" id="{8C6A7B29-7100-4784-8380-A3097479C61F}"/>
              </a:ext>
            </a:extLst>
          </p:cNvPr>
          <p:cNvSpPr/>
          <p:nvPr/>
        </p:nvSpPr>
        <p:spPr>
          <a:xfrm>
            <a:off x="5849872" y="3041401"/>
            <a:ext cx="2196114" cy="215444"/>
          </a:xfrm>
          <a:prstGeom prst="rect">
            <a:avLst/>
          </a:prstGeom>
          <a:noFill/>
        </p:spPr>
        <p:txBody>
          <a:bodyPr wrap="none" lIns="0" tIns="0" rIns="0" bIns="0" anchor="b" anchorCtr="0">
            <a:spAutoFit/>
          </a:bodyPr>
          <a:lstStyle/>
          <a:p>
            <a:r>
              <a:rPr lang="zh-CN" altLang="en-US" sz="1400" b="1" dirty="0">
                <a:solidFill>
                  <a:srgbClr val="329730"/>
                </a:solidFill>
                <a:cs typeface="+mn-ea"/>
                <a:sym typeface="+mn-lt"/>
              </a:rPr>
              <a:t>两班倒（工作时间</a:t>
            </a:r>
            <a:r>
              <a:rPr lang="en-US" altLang="zh-CN" sz="1400" b="1" dirty="0">
                <a:solidFill>
                  <a:srgbClr val="329730"/>
                </a:solidFill>
                <a:cs typeface="+mn-ea"/>
                <a:sym typeface="+mn-lt"/>
              </a:rPr>
              <a:t>12</a:t>
            </a:r>
            <a:r>
              <a:rPr lang="zh-CN" altLang="en-US" sz="1400" b="1" dirty="0">
                <a:solidFill>
                  <a:srgbClr val="329730"/>
                </a:solidFill>
                <a:cs typeface="+mn-ea"/>
                <a:sym typeface="+mn-lt"/>
              </a:rPr>
              <a:t>小时）</a:t>
            </a:r>
          </a:p>
        </p:txBody>
      </p:sp>
    </p:spTree>
    <p:extLst>
      <p:ext uri="{BB962C8B-B14F-4D97-AF65-F5344CB8AC3E}">
        <p14:creationId xmlns:p14="http://schemas.microsoft.com/office/powerpoint/2010/main" val="2369938875"/>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additive="base">
                                        <p:cTn id="12" dur="500" fill="hold"/>
                                        <p:tgtEl>
                                          <p:spTgt spid="44"/>
                                        </p:tgtEl>
                                        <p:attrNameLst>
                                          <p:attrName>ppt_x</p:attrName>
                                        </p:attrNameLst>
                                      </p:cBhvr>
                                      <p:tavLst>
                                        <p:tav tm="0">
                                          <p:val>
                                            <p:strVal val="#ppt_x"/>
                                          </p:val>
                                        </p:tav>
                                        <p:tav tm="100000">
                                          <p:val>
                                            <p:strVal val="#ppt_x"/>
                                          </p:val>
                                        </p:tav>
                                      </p:tavLst>
                                    </p:anim>
                                    <p:anim calcmode="lin" valueType="num">
                                      <p:cBhvr additive="base">
                                        <p:cTn id="13" dur="500" fill="hold"/>
                                        <p:tgtEl>
                                          <p:spTgt spid="44"/>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 calcmode="lin" valueType="num">
                                      <p:cBhvr additive="base">
                                        <p:cTn id="16" dur="500" fill="hold"/>
                                        <p:tgtEl>
                                          <p:spTgt spid="45"/>
                                        </p:tgtEl>
                                        <p:attrNameLst>
                                          <p:attrName>ppt_x</p:attrName>
                                        </p:attrNameLst>
                                      </p:cBhvr>
                                      <p:tavLst>
                                        <p:tav tm="0">
                                          <p:val>
                                            <p:strVal val="#ppt_x"/>
                                          </p:val>
                                        </p:tav>
                                        <p:tav tm="100000">
                                          <p:val>
                                            <p:strVal val="#ppt_x"/>
                                          </p:val>
                                        </p:tav>
                                      </p:tavLst>
                                    </p:anim>
                                    <p:anim calcmode="lin" valueType="num">
                                      <p:cBhvr additive="base">
                                        <p:cTn id="17" dur="500" fill="hold"/>
                                        <p:tgtEl>
                                          <p:spTgt spid="4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fill="hold"/>
                                        <p:tgtEl>
                                          <p:spTgt spid="46"/>
                                        </p:tgtEl>
                                        <p:attrNameLst>
                                          <p:attrName>ppt_x</p:attrName>
                                        </p:attrNameLst>
                                      </p:cBhvr>
                                      <p:tavLst>
                                        <p:tav tm="0">
                                          <p:val>
                                            <p:strVal val="#ppt_x"/>
                                          </p:val>
                                        </p:tav>
                                        <p:tav tm="100000">
                                          <p:val>
                                            <p:strVal val="#ppt_x"/>
                                          </p:val>
                                        </p:tav>
                                      </p:tavLst>
                                    </p:anim>
                                    <p:anim calcmode="lin" valueType="num">
                                      <p:cBhvr additive="base">
                                        <p:cTn id="21" dur="500" fill="hold"/>
                                        <p:tgtEl>
                                          <p:spTgt spid="4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additive="base">
                                        <p:cTn id="24" dur="500" fill="hold"/>
                                        <p:tgtEl>
                                          <p:spTgt spid="47"/>
                                        </p:tgtEl>
                                        <p:attrNameLst>
                                          <p:attrName>ppt_x</p:attrName>
                                        </p:attrNameLst>
                                      </p:cBhvr>
                                      <p:tavLst>
                                        <p:tav tm="0">
                                          <p:val>
                                            <p:strVal val="#ppt_x"/>
                                          </p:val>
                                        </p:tav>
                                        <p:tav tm="100000">
                                          <p:val>
                                            <p:strVal val="#ppt_x"/>
                                          </p:val>
                                        </p:tav>
                                      </p:tavLst>
                                    </p:anim>
                                    <p:anim calcmode="lin" valueType="num">
                                      <p:cBhvr additive="base">
                                        <p:cTn id="25" dur="500" fill="hold"/>
                                        <p:tgtEl>
                                          <p:spTgt spid="4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additive="base">
                                        <p:cTn id="28" dur="500" fill="hold"/>
                                        <p:tgtEl>
                                          <p:spTgt spid="48"/>
                                        </p:tgtEl>
                                        <p:attrNameLst>
                                          <p:attrName>ppt_x</p:attrName>
                                        </p:attrNameLst>
                                      </p:cBhvr>
                                      <p:tavLst>
                                        <p:tav tm="0">
                                          <p:val>
                                            <p:strVal val="#ppt_x"/>
                                          </p:val>
                                        </p:tav>
                                        <p:tav tm="100000">
                                          <p:val>
                                            <p:strVal val="#ppt_x"/>
                                          </p:val>
                                        </p:tav>
                                      </p:tavLst>
                                    </p:anim>
                                    <p:anim calcmode="lin" valueType="num">
                                      <p:cBhvr additive="base">
                                        <p:cTn id="29" dur="500" fill="hold"/>
                                        <p:tgtEl>
                                          <p:spTgt spid="4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 calcmode="lin" valueType="num">
                                      <p:cBhvr additive="base">
                                        <p:cTn id="32" dur="500" fill="hold"/>
                                        <p:tgtEl>
                                          <p:spTgt spid="49"/>
                                        </p:tgtEl>
                                        <p:attrNameLst>
                                          <p:attrName>ppt_x</p:attrName>
                                        </p:attrNameLst>
                                      </p:cBhvr>
                                      <p:tavLst>
                                        <p:tav tm="0">
                                          <p:val>
                                            <p:strVal val="#ppt_x"/>
                                          </p:val>
                                        </p:tav>
                                        <p:tav tm="100000">
                                          <p:val>
                                            <p:strVal val="#ppt_x"/>
                                          </p:val>
                                        </p:tav>
                                      </p:tavLst>
                                    </p:anim>
                                    <p:anim calcmode="lin" valueType="num">
                                      <p:cBhvr additive="base">
                                        <p:cTn id="33" dur="500" fill="hold"/>
                                        <p:tgtEl>
                                          <p:spTgt spid="49"/>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anim calcmode="lin" valueType="num">
                                      <p:cBhvr additive="base">
                                        <p:cTn id="36" dur="500" fill="hold"/>
                                        <p:tgtEl>
                                          <p:spTgt spid="50"/>
                                        </p:tgtEl>
                                        <p:attrNameLst>
                                          <p:attrName>ppt_x</p:attrName>
                                        </p:attrNameLst>
                                      </p:cBhvr>
                                      <p:tavLst>
                                        <p:tav tm="0">
                                          <p:val>
                                            <p:strVal val="#ppt_x"/>
                                          </p:val>
                                        </p:tav>
                                        <p:tav tm="100000">
                                          <p:val>
                                            <p:strVal val="#ppt_x"/>
                                          </p:val>
                                        </p:tav>
                                      </p:tavLst>
                                    </p:anim>
                                    <p:anim calcmode="lin" valueType="num">
                                      <p:cBhvr additive="base">
                                        <p:cTn id="37" dur="500" fill="hold"/>
                                        <p:tgtEl>
                                          <p:spTgt spid="5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51"/>
                                        </p:tgtEl>
                                        <p:attrNameLst>
                                          <p:attrName>style.visibility</p:attrName>
                                        </p:attrNameLst>
                                      </p:cBhvr>
                                      <p:to>
                                        <p:strVal val="visible"/>
                                      </p:to>
                                    </p:set>
                                    <p:anim calcmode="lin" valueType="num">
                                      <p:cBhvr additive="base">
                                        <p:cTn id="40" dur="500" fill="hold"/>
                                        <p:tgtEl>
                                          <p:spTgt spid="51"/>
                                        </p:tgtEl>
                                        <p:attrNameLst>
                                          <p:attrName>ppt_x</p:attrName>
                                        </p:attrNameLst>
                                      </p:cBhvr>
                                      <p:tavLst>
                                        <p:tav tm="0">
                                          <p:val>
                                            <p:strVal val="#ppt_x"/>
                                          </p:val>
                                        </p:tav>
                                        <p:tav tm="100000">
                                          <p:val>
                                            <p:strVal val="#ppt_x"/>
                                          </p:val>
                                        </p:tav>
                                      </p:tavLst>
                                    </p:anim>
                                    <p:anim calcmode="lin" valueType="num">
                                      <p:cBhvr additive="base">
                                        <p:cTn id="41" dur="500" fill="hold"/>
                                        <p:tgtEl>
                                          <p:spTgt spid="51"/>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additive="base">
                                        <p:cTn id="44" dur="500" fill="hold"/>
                                        <p:tgtEl>
                                          <p:spTgt spid="52"/>
                                        </p:tgtEl>
                                        <p:attrNameLst>
                                          <p:attrName>ppt_x</p:attrName>
                                        </p:attrNameLst>
                                      </p:cBhvr>
                                      <p:tavLst>
                                        <p:tav tm="0">
                                          <p:val>
                                            <p:strVal val="#ppt_x"/>
                                          </p:val>
                                        </p:tav>
                                        <p:tav tm="100000">
                                          <p:val>
                                            <p:strVal val="#ppt_x"/>
                                          </p:val>
                                        </p:tav>
                                      </p:tavLst>
                                    </p:anim>
                                    <p:anim calcmode="lin" valueType="num">
                                      <p:cBhvr additive="base">
                                        <p:cTn id="45" dur="500" fill="hold"/>
                                        <p:tgtEl>
                                          <p:spTgt spid="52"/>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 calcmode="lin" valueType="num">
                                      <p:cBhvr additive="base">
                                        <p:cTn id="48" dur="500" fill="hold"/>
                                        <p:tgtEl>
                                          <p:spTgt spid="53"/>
                                        </p:tgtEl>
                                        <p:attrNameLst>
                                          <p:attrName>ppt_x</p:attrName>
                                        </p:attrNameLst>
                                      </p:cBhvr>
                                      <p:tavLst>
                                        <p:tav tm="0">
                                          <p:val>
                                            <p:strVal val="#ppt_x"/>
                                          </p:val>
                                        </p:tav>
                                        <p:tav tm="100000">
                                          <p:val>
                                            <p:strVal val="#ppt_x"/>
                                          </p:val>
                                        </p:tav>
                                      </p:tavLst>
                                    </p:anim>
                                    <p:anim calcmode="lin" valueType="num">
                                      <p:cBhvr additive="base">
                                        <p:cTn id="49" dur="500" fill="hold"/>
                                        <p:tgtEl>
                                          <p:spTgt spid="53"/>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additive="base">
                                        <p:cTn id="52" dur="500" fill="hold"/>
                                        <p:tgtEl>
                                          <p:spTgt spid="66"/>
                                        </p:tgtEl>
                                        <p:attrNameLst>
                                          <p:attrName>ppt_x</p:attrName>
                                        </p:attrNameLst>
                                      </p:cBhvr>
                                      <p:tavLst>
                                        <p:tav tm="0">
                                          <p:val>
                                            <p:strVal val="#ppt_x"/>
                                          </p:val>
                                        </p:tav>
                                        <p:tav tm="100000">
                                          <p:val>
                                            <p:strVal val="#ppt_x"/>
                                          </p:val>
                                        </p:tav>
                                      </p:tavLst>
                                    </p:anim>
                                    <p:anim calcmode="lin" valueType="num">
                                      <p:cBhvr additive="base">
                                        <p:cTn id="53" dur="500" fill="hold"/>
                                        <p:tgtEl>
                                          <p:spTgt spid="66"/>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67"/>
                                        </p:tgtEl>
                                        <p:attrNameLst>
                                          <p:attrName>style.visibility</p:attrName>
                                        </p:attrNameLst>
                                      </p:cBhvr>
                                      <p:to>
                                        <p:strVal val="visible"/>
                                      </p:to>
                                    </p:set>
                                    <p:anim calcmode="lin" valueType="num">
                                      <p:cBhvr additive="base">
                                        <p:cTn id="56" dur="500" fill="hold"/>
                                        <p:tgtEl>
                                          <p:spTgt spid="67"/>
                                        </p:tgtEl>
                                        <p:attrNameLst>
                                          <p:attrName>ppt_x</p:attrName>
                                        </p:attrNameLst>
                                      </p:cBhvr>
                                      <p:tavLst>
                                        <p:tav tm="0">
                                          <p:val>
                                            <p:strVal val="#ppt_x"/>
                                          </p:val>
                                        </p:tav>
                                        <p:tav tm="100000">
                                          <p:val>
                                            <p:strVal val="#ppt_x"/>
                                          </p:val>
                                        </p:tav>
                                      </p:tavLst>
                                    </p:anim>
                                    <p:anim calcmode="lin" valueType="num">
                                      <p:cBhvr additive="base">
                                        <p:cTn id="57" dur="500" fill="hold"/>
                                        <p:tgtEl>
                                          <p:spTgt spid="67"/>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68"/>
                                        </p:tgtEl>
                                        <p:attrNameLst>
                                          <p:attrName>style.visibility</p:attrName>
                                        </p:attrNameLst>
                                      </p:cBhvr>
                                      <p:to>
                                        <p:strVal val="visible"/>
                                      </p:to>
                                    </p:set>
                                    <p:anim calcmode="lin" valueType="num">
                                      <p:cBhvr additive="base">
                                        <p:cTn id="60" dur="500" fill="hold"/>
                                        <p:tgtEl>
                                          <p:spTgt spid="68"/>
                                        </p:tgtEl>
                                        <p:attrNameLst>
                                          <p:attrName>ppt_x</p:attrName>
                                        </p:attrNameLst>
                                      </p:cBhvr>
                                      <p:tavLst>
                                        <p:tav tm="0">
                                          <p:val>
                                            <p:strVal val="#ppt_x"/>
                                          </p:val>
                                        </p:tav>
                                        <p:tav tm="100000">
                                          <p:val>
                                            <p:strVal val="#ppt_x"/>
                                          </p:val>
                                        </p:tav>
                                      </p:tavLst>
                                    </p:anim>
                                    <p:anim calcmode="lin" valueType="num">
                                      <p:cBhvr additive="base">
                                        <p:cTn id="61" dur="500" fill="hold"/>
                                        <p:tgtEl>
                                          <p:spTgt spid="68"/>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69"/>
                                        </p:tgtEl>
                                        <p:attrNameLst>
                                          <p:attrName>style.visibility</p:attrName>
                                        </p:attrNameLst>
                                      </p:cBhvr>
                                      <p:to>
                                        <p:strVal val="visible"/>
                                      </p:to>
                                    </p:set>
                                    <p:anim calcmode="lin" valueType="num">
                                      <p:cBhvr additive="base">
                                        <p:cTn id="64" dur="500" fill="hold"/>
                                        <p:tgtEl>
                                          <p:spTgt spid="69"/>
                                        </p:tgtEl>
                                        <p:attrNameLst>
                                          <p:attrName>ppt_x</p:attrName>
                                        </p:attrNameLst>
                                      </p:cBhvr>
                                      <p:tavLst>
                                        <p:tav tm="0">
                                          <p:val>
                                            <p:strVal val="#ppt_x"/>
                                          </p:val>
                                        </p:tav>
                                        <p:tav tm="100000">
                                          <p:val>
                                            <p:strVal val="#ppt_x"/>
                                          </p:val>
                                        </p:tav>
                                      </p:tavLst>
                                    </p:anim>
                                    <p:anim calcmode="lin" valueType="num">
                                      <p:cBhvr additive="base">
                                        <p:cTn id="65" dur="500" fill="hold"/>
                                        <p:tgtEl>
                                          <p:spTgt spid="69"/>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70"/>
                                        </p:tgtEl>
                                        <p:attrNameLst>
                                          <p:attrName>style.visibility</p:attrName>
                                        </p:attrNameLst>
                                      </p:cBhvr>
                                      <p:to>
                                        <p:strVal val="visible"/>
                                      </p:to>
                                    </p:set>
                                    <p:anim calcmode="lin" valueType="num">
                                      <p:cBhvr additive="base">
                                        <p:cTn id="68" dur="500" fill="hold"/>
                                        <p:tgtEl>
                                          <p:spTgt spid="70"/>
                                        </p:tgtEl>
                                        <p:attrNameLst>
                                          <p:attrName>ppt_x</p:attrName>
                                        </p:attrNameLst>
                                      </p:cBhvr>
                                      <p:tavLst>
                                        <p:tav tm="0">
                                          <p:val>
                                            <p:strVal val="#ppt_x"/>
                                          </p:val>
                                        </p:tav>
                                        <p:tav tm="100000">
                                          <p:val>
                                            <p:strVal val="#ppt_x"/>
                                          </p:val>
                                        </p:tav>
                                      </p:tavLst>
                                    </p:anim>
                                    <p:anim calcmode="lin" valueType="num">
                                      <p:cBhvr additive="base">
                                        <p:cTn id="69" dur="500" fill="hold"/>
                                        <p:tgtEl>
                                          <p:spTgt spid="70"/>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71"/>
                                        </p:tgtEl>
                                        <p:attrNameLst>
                                          <p:attrName>style.visibility</p:attrName>
                                        </p:attrNameLst>
                                      </p:cBhvr>
                                      <p:to>
                                        <p:strVal val="visible"/>
                                      </p:to>
                                    </p:set>
                                    <p:anim calcmode="lin" valueType="num">
                                      <p:cBhvr additive="base">
                                        <p:cTn id="72" dur="500" fill="hold"/>
                                        <p:tgtEl>
                                          <p:spTgt spid="71"/>
                                        </p:tgtEl>
                                        <p:attrNameLst>
                                          <p:attrName>ppt_x</p:attrName>
                                        </p:attrNameLst>
                                      </p:cBhvr>
                                      <p:tavLst>
                                        <p:tav tm="0">
                                          <p:val>
                                            <p:strVal val="#ppt_x"/>
                                          </p:val>
                                        </p:tav>
                                        <p:tav tm="100000">
                                          <p:val>
                                            <p:strVal val="#ppt_x"/>
                                          </p:val>
                                        </p:tav>
                                      </p:tavLst>
                                    </p:anim>
                                    <p:anim calcmode="lin" valueType="num">
                                      <p:cBhvr additive="base">
                                        <p:cTn id="73" dur="500" fill="hold"/>
                                        <p:tgtEl>
                                          <p:spTgt spid="71"/>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72"/>
                                        </p:tgtEl>
                                        <p:attrNameLst>
                                          <p:attrName>style.visibility</p:attrName>
                                        </p:attrNameLst>
                                      </p:cBhvr>
                                      <p:to>
                                        <p:strVal val="visible"/>
                                      </p:to>
                                    </p:set>
                                    <p:anim calcmode="lin" valueType="num">
                                      <p:cBhvr additive="base">
                                        <p:cTn id="76" dur="500" fill="hold"/>
                                        <p:tgtEl>
                                          <p:spTgt spid="72"/>
                                        </p:tgtEl>
                                        <p:attrNameLst>
                                          <p:attrName>ppt_x</p:attrName>
                                        </p:attrNameLst>
                                      </p:cBhvr>
                                      <p:tavLst>
                                        <p:tav tm="0">
                                          <p:val>
                                            <p:strVal val="#ppt_x"/>
                                          </p:val>
                                        </p:tav>
                                        <p:tav tm="100000">
                                          <p:val>
                                            <p:strVal val="#ppt_x"/>
                                          </p:val>
                                        </p:tav>
                                      </p:tavLst>
                                    </p:anim>
                                    <p:anim calcmode="lin" valueType="num">
                                      <p:cBhvr additive="base">
                                        <p:cTn id="77" dur="500" fill="hold"/>
                                        <p:tgtEl>
                                          <p:spTgt spid="72"/>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73"/>
                                        </p:tgtEl>
                                        <p:attrNameLst>
                                          <p:attrName>style.visibility</p:attrName>
                                        </p:attrNameLst>
                                      </p:cBhvr>
                                      <p:to>
                                        <p:strVal val="visible"/>
                                      </p:to>
                                    </p:set>
                                    <p:anim calcmode="lin" valueType="num">
                                      <p:cBhvr additive="base">
                                        <p:cTn id="80" dur="500" fill="hold"/>
                                        <p:tgtEl>
                                          <p:spTgt spid="73"/>
                                        </p:tgtEl>
                                        <p:attrNameLst>
                                          <p:attrName>ppt_x</p:attrName>
                                        </p:attrNameLst>
                                      </p:cBhvr>
                                      <p:tavLst>
                                        <p:tav tm="0">
                                          <p:val>
                                            <p:strVal val="#ppt_x"/>
                                          </p:val>
                                        </p:tav>
                                        <p:tav tm="100000">
                                          <p:val>
                                            <p:strVal val="#ppt_x"/>
                                          </p:val>
                                        </p:tav>
                                      </p:tavLst>
                                    </p:anim>
                                    <p:anim calcmode="lin" valueType="num">
                                      <p:cBhvr additive="base">
                                        <p:cTn id="81"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P spid="48" grpId="0" animBg="1"/>
      <p:bldP spid="49" grpId="0" animBg="1"/>
      <p:bldP spid="50" grpId="0" animBg="1"/>
      <p:bldP spid="51" grpId="0" animBg="1"/>
      <p:bldP spid="52" grpId="0" animBg="1"/>
      <p:bldP spid="53" grpId="0"/>
      <p:bldP spid="66" grpId="0"/>
      <p:bldP spid="67" grpId="0"/>
      <p:bldP spid="68" grpId="0"/>
      <p:bldP spid="69" grpId="0"/>
      <p:bldP spid="70" grpId="0"/>
      <p:bldP spid="71" grpId="0"/>
      <p:bldP spid="72" grpId="0"/>
      <p:bldP spid="7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8" name="矩形: 圆角 27">
            <a:extLst>
              <a:ext uri="{FF2B5EF4-FFF2-40B4-BE49-F238E27FC236}">
                <a16:creationId xmlns="" xmlns:a16="http://schemas.microsoft.com/office/drawing/2014/main" id="{4D0E5557-638A-4534-87C2-A734E2E0CC22}"/>
              </a:ext>
            </a:extLst>
          </p:cNvPr>
          <p:cNvSpPr/>
          <p:nvPr/>
        </p:nvSpPr>
        <p:spPr>
          <a:xfrm>
            <a:off x="164756" y="171965"/>
            <a:ext cx="8863914" cy="4799570"/>
          </a:xfrm>
          <a:prstGeom prst="roundRect">
            <a:avLst>
              <a:gd name="adj" fmla="val 2656"/>
            </a:avLst>
          </a:prstGeom>
          <a:solidFill>
            <a:schemeClr val="bg1">
              <a:alpha val="79000"/>
            </a:schemeClr>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9" name="图片 28">
            <a:extLst>
              <a:ext uri="{FF2B5EF4-FFF2-40B4-BE49-F238E27FC236}">
                <a16:creationId xmlns="" xmlns:a16="http://schemas.microsoft.com/office/drawing/2014/main" id="{034C6E92-1D2C-44B4-9B03-87F817D3A0B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30" name="文本框 29">
            <a:extLst>
              <a:ext uri="{FF2B5EF4-FFF2-40B4-BE49-F238E27FC236}">
                <a16:creationId xmlns="" xmlns:a16="http://schemas.microsoft.com/office/drawing/2014/main" id="{8EEBC030-4730-4CB5-BE0A-DEDAC37FD268}"/>
              </a:ext>
            </a:extLst>
          </p:cNvPr>
          <p:cNvSpPr txBox="1"/>
          <p:nvPr/>
        </p:nvSpPr>
        <p:spPr>
          <a:xfrm>
            <a:off x="836344" y="281318"/>
            <a:ext cx="4817344"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倒班者的睡眠</a:t>
            </a:r>
            <a:r>
              <a:rPr lang="en-US" altLang="zh-CN" sz="2400" b="1" dirty="0">
                <a:solidFill>
                  <a:srgbClr val="329730"/>
                </a:solidFill>
                <a:cs typeface="+mn-ea"/>
                <a:sym typeface="+mn-lt"/>
              </a:rPr>
              <a:t>-</a:t>
            </a:r>
            <a:r>
              <a:rPr lang="zh-CN" altLang="en-US" sz="2400" b="1" dirty="0">
                <a:solidFill>
                  <a:srgbClr val="329730"/>
                </a:solidFill>
                <a:cs typeface="+mn-ea"/>
                <a:sym typeface="+mn-lt"/>
              </a:rPr>
              <a:t>合理安排倒班模式</a:t>
            </a:r>
            <a:r>
              <a:rPr lang="en-US" altLang="zh-CN" sz="2400" b="1" dirty="0">
                <a:solidFill>
                  <a:srgbClr val="329730"/>
                </a:solidFill>
                <a:cs typeface="+mn-ea"/>
                <a:sym typeface="+mn-lt"/>
              </a:rPr>
              <a:t>2</a:t>
            </a:r>
          </a:p>
        </p:txBody>
      </p:sp>
      <p:grpSp>
        <p:nvGrpSpPr>
          <p:cNvPr id="31" name="组合 30">
            <a:extLst>
              <a:ext uri="{FF2B5EF4-FFF2-40B4-BE49-F238E27FC236}">
                <a16:creationId xmlns="" xmlns:a16="http://schemas.microsoft.com/office/drawing/2014/main" id="{A39A9907-F1E1-475F-A01D-2BC350D67518}"/>
              </a:ext>
            </a:extLst>
          </p:cNvPr>
          <p:cNvGrpSpPr/>
          <p:nvPr/>
        </p:nvGrpSpPr>
        <p:grpSpPr>
          <a:xfrm>
            <a:off x="164756" y="329044"/>
            <a:ext cx="565854" cy="400223"/>
            <a:chOff x="164756" y="332656"/>
            <a:chExt cx="565854" cy="596434"/>
          </a:xfrm>
          <a:solidFill>
            <a:srgbClr val="F36969"/>
          </a:solidFill>
        </p:grpSpPr>
        <p:sp>
          <p:nvSpPr>
            <p:cNvPr id="32" name="矩形 31">
              <a:extLst>
                <a:ext uri="{FF2B5EF4-FFF2-40B4-BE49-F238E27FC236}">
                  <a16:creationId xmlns="" xmlns:a16="http://schemas.microsoft.com/office/drawing/2014/main" id="{B680B72A-9045-4025-A450-250B38421D81}"/>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33" name="矩形 32">
              <a:extLst>
                <a:ext uri="{FF2B5EF4-FFF2-40B4-BE49-F238E27FC236}">
                  <a16:creationId xmlns="" xmlns:a16="http://schemas.microsoft.com/office/drawing/2014/main" id="{873CE9E9-5D0B-49D7-92FE-C06D6A734E6B}"/>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9" name="组合 8">
            <a:extLst>
              <a:ext uri="{FF2B5EF4-FFF2-40B4-BE49-F238E27FC236}">
                <a16:creationId xmlns="" xmlns:a16="http://schemas.microsoft.com/office/drawing/2014/main" id="{F00803A6-A49E-458D-8A80-257247510ED0}"/>
              </a:ext>
            </a:extLst>
          </p:cNvPr>
          <p:cNvGrpSpPr/>
          <p:nvPr/>
        </p:nvGrpSpPr>
        <p:grpSpPr>
          <a:xfrm>
            <a:off x="676601" y="1541686"/>
            <a:ext cx="7801294" cy="1965302"/>
            <a:chOff x="1132013" y="1437847"/>
            <a:chExt cx="9413687" cy="2371496"/>
          </a:xfrm>
        </p:grpSpPr>
        <p:cxnSp>
          <p:nvCxnSpPr>
            <p:cNvPr id="38" name="直接连接符 37">
              <a:extLst>
                <a:ext uri="{FF2B5EF4-FFF2-40B4-BE49-F238E27FC236}">
                  <a16:creationId xmlns="" xmlns:a16="http://schemas.microsoft.com/office/drawing/2014/main" id="{E75FFB6F-7CCA-429E-B8E9-19DB28260B3C}"/>
                </a:ext>
              </a:extLst>
            </p:cNvPr>
            <p:cNvCxnSpPr/>
            <p:nvPr/>
          </p:nvCxnSpPr>
          <p:spPr>
            <a:xfrm>
              <a:off x="1261122" y="2119867"/>
              <a:ext cx="1620056" cy="0"/>
            </a:xfrm>
            <a:prstGeom prst="line">
              <a:avLst/>
            </a:prstGeom>
            <a:noFill/>
            <a:ln w="1524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cxnSp>
        <p:grpSp>
          <p:nvGrpSpPr>
            <p:cNvPr id="3" name="组合 2">
              <a:extLst>
                <a:ext uri="{FF2B5EF4-FFF2-40B4-BE49-F238E27FC236}">
                  <a16:creationId xmlns="" xmlns:a16="http://schemas.microsoft.com/office/drawing/2014/main" id="{034BBD9D-4447-49C8-801D-070401888137}"/>
                </a:ext>
              </a:extLst>
            </p:cNvPr>
            <p:cNvGrpSpPr/>
            <p:nvPr/>
          </p:nvGrpSpPr>
          <p:grpSpPr>
            <a:xfrm>
              <a:off x="1132013" y="1437847"/>
              <a:ext cx="9413687" cy="2371496"/>
              <a:chOff x="1132013" y="1437847"/>
              <a:chExt cx="9413687" cy="2371496"/>
            </a:xfrm>
          </p:grpSpPr>
          <p:sp>
            <p:nvSpPr>
              <p:cNvPr id="35" name="išḻïďe">
                <a:extLst>
                  <a:ext uri="{FF2B5EF4-FFF2-40B4-BE49-F238E27FC236}">
                    <a16:creationId xmlns="" xmlns:a16="http://schemas.microsoft.com/office/drawing/2014/main" id="{2ABEBCF3-C525-4336-86CD-50C32373A507}"/>
                  </a:ext>
                </a:extLst>
              </p:cNvPr>
              <p:cNvSpPr>
                <a:spLocks/>
              </p:cNvSpPr>
              <p:nvPr/>
            </p:nvSpPr>
            <p:spPr bwMode="auto">
              <a:xfrm>
                <a:off x="5159367" y="1437848"/>
                <a:ext cx="539981" cy="539981"/>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29730"/>
              </a:solidFill>
              <a:ln w="63500">
                <a:noFill/>
              </a:ln>
            </p:spPr>
            <p:style>
              <a:lnRef idx="2">
                <a:schemeClr val="accent1">
                  <a:shade val="50000"/>
                </a:schemeClr>
              </a:lnRef>
              <a:fillRef idx="1">
                <a:schemeClr val="accent1"/>
              </a:fillRef>
              <a:effectRef idx="0">
                <a:schemeClr val="accent1"/>
              </a:effectRef>
              <a:fontRef idx="minor">
                <a:schemeClr val="lt1"/>
              </a:fontRef>
            </p:style>
            <p:txBody>
              <a:bodyPr wrap="square" lIns="0" tIns="540000" rIns="0" bIns="0" anchor="t" anchorCtr="1">
                <a:normAutofit fontScale="25000" lnSpcReduction="20000"/>
              </a:bodyPr>
              <a:lstStyle/>
              <a:p>
                <a:pPr algn="ctr">
                  <a:lnSpc>
                    <a:spcPct val="120000"/>
                  </a:lnSpc>
                </a:pPr>
                <a:r>
                  <a:rPr lang="en-US" altLang="zh-CN" sz="825">
                    <a:solidFill>
                      <a:schemeClr val="bg1"/>
                    </a:solidFill>
                    <a:cs typeface="+mn-ea"/>
                    <a:sym typeface="+mn-lt"/>
                  </a:rPr>
                  <a:t>2</a:t>
                </a:r>
                <a:endParaRPr lang="en-US" altLang="zh-CN" sz="825" dirty="0">
                  <a:solidFill>
                    <a:schemeClr val="bg1"/>
                  </a:solidFill>
                  <a:cs typeface="+mn-ea"/>
                  <a:sym typeface="+mn-lt"/>
                </a:endParaRPr>
              </a:p>
            </p:txBody>
          </p:sp>
          <p:sp>
            <p:nvSpPr>
              <p:cNvPr id="37" name="ï$ľïďè">
                <a:extLst>
                  <a:ext uri="{FF2B5EF4-FFF2-40B4-BE49-F238E27FC236}">
                    <a16:creationId xmlns="" xmlns:a16="http://schemas.microsoft.com/office/drawing/2014/main" id="{F99B2DA9-00CF-4948-8738-E4144E262F6F}"/>
                  </a:ext>
                </a:extLst>
              </p:cNvPr>
              <p:cNvSpPr>
                <a:spLocks/>
              </p:cNvSpPr>
              <p:nvPr/>
            </p:nvSpPr>
            <p:spPr bwMode="auto">
              <a:xfrm>
                <a:off x="2732305" y="1437848"/>
                <a:ext cx="539981" cy="539981"/>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29730"/>
              </a:solidFill>
              <a:ln w="63500">
                <a:noFill/>
              </a:ln>
            </p:spPr>
            <p:style>
              <a:lnRef idx="2">
                <a:schemeClr val="accent1">
                  <a:shade val="50000"/>
                </a:schemeClr>
              </a:lnRef>
              <a:fillRef idx="1">
                <a:schemeClr val="accent1"/>
              </a:fillRef>
              <a:effectRef idx="0">
                <a:schemeClr val="accent1"/>
              </a:effectRef>
              <a:fontRef idx="minor">
                <a:schemeClr val="lt1"/>
              </a:fontRef>
            </p:style>
            <p:txBody>
              <a:bodyPr wrap="square" lIns="0" tIns="540000" rIns="0" bIns="0" anchor="t" anchorCtr="1">
                <a:normAutofit fontScale="25000" lnSpcReduction="20000"/>
              </a:bodyPr>
              <a:lstStyle/>
              <a:p>
                <a:pPr algn="ctr">
                  <a:lnSpc>
                    <a:spcPct val="120000"/>
                  </a:lnSpc>
                </a:pPr>
                <a:r>
                  <a:rPr lang="en-US" altLang="ko-KR" sz="825">
                    <a:solidFill>
                      <a:schemeClr val="bg1"/>
                    </a:solidFill>
                    <a:cs typeface="+mn-ea"/>
                    <a:sym typeface="+mn-lt"/>
                  </a:rPr>
                  <a:t>1</a:t>
                </a:r>
                <a:endParaRPr lang="en-US" altLang="ko-KR" sz="825" dirty="0">
                  <a:solidFill>
                    <a:schemeClr val="bg1"/>
                  </a:solidFill>
                  <a:cs typeface="+mn-ea"/>
                  <a:sym typeface="+mn-lt"/>
                </a:endParaRPr>
              </a:p>
            </p:txBody>
          </p:sp>
          <p:sp>
            <p:nvSpPr>
              <p:cNvPr id="40" name="íşḻidè">
                <a:extLst>
                  <a:ext uri="{FF2B5EF4-FFF2-40B4-BE49-F238E27FC236}">
                    <a16:creationId xmlns="" xmlns:a16="http://schemas.microsoft.com/office/drawing/2014/main" id="{3F9DE482-C038-40BC-ABD6-D8FE905D6067}"/>
                  </a:ext>
                </a:extLst>
              </p:cNvPr>
              <p:cNvSpPr>
                <a:spLocks/>
              </p:cNvSpPr>
              <p:nvPr/>
            </p:nvSpPr>
            <p:spPr bwMode="auto">
              <a:xfrm>
                <a:off x="7586432" y="1437848"/>
                <a:ext cx="539981" cy="539981"/>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29730"/>
              </a:solidFill>
              <a:ln w="63500">
                <a:noFill/>
              </a:ln>
            </p:spPr>
            <p:style>
              <a:lnRef idx="2">
                <a:schemeClr val="accent1">
                  <a:shade val="50000"/>
                </a:schemeClr>
              </a:lnRef>
              <a:fillRef idx="1">
                <a:schemeClr val="accent1"/>
              </a:fillRef>
              <a:effectRef idx="0">
                <a:schemeClr val="accent1"/>
              </a:effectRef>
              <a:fontRef idx="minor">
                <a:schemeClr val="lt1"/>
              </a:fontRef>
            </p:style>
            <p:txBody>
              <a:bodyPr wrap="square" lIns="0" tIns="540000" rIns="0" bIns="0" anchor="t" anchorCtr="1">
                <a:normAutofit fontScale="25000" lnSpcReduction="20000"/>
              </a:bodyPr>
              <a:lstStyle/>
              <a:p>
                <a:pPr algn="ctr">
                  <a:lnSpc>
                    <a:spcPct val="120000"/>
                  </a:lnSpc>
                </a:pPr>
                <a:r>
                  <a:rPr lang="en-US" altLang="ko-KR" sz="825">
                    <a:solidFill>
                      <a:schemeClr val="bg1"/>
                    </a:solidFill>
                    <a:cs typeface="+mn-ea"/>
                    <a:sym typeface="+mn-lt"/>
                  </a:rPr>
                  <a:t>1</a:t>
                </a:r>
                <a:endParaRPr lang="en-US" altLang="ko-KR" sz="825" dirty="0">
                  <a:solidFill>
                    <a:schemeClr val="bg1"/>
                  </a:solidFill>
                  <a:cs typeface="+mn-ea"/>
                  <a:sym typeface="+mn-lt"/>
                </a:endParaRPr>
              </a:p>
            </p:txBody>
          </p:sp>
          <p:grpSp>
            <p:nvGrpSpPr>
              <p:cNvPr id="2" name="组合 1">
                <a:extLst>
                  <a:ext uri="{FF2B5EF4-FFF2-40B4-BE49-F238E27FC236}">
                    <a16:creationId xmlns="" xmlns:a16="http://schemas.microsoft.com/office/drawing/2014/main" id="{4AABD9DB-C775-4730-A577-B615F13412A9}"/>
                  </a:ext>
                </a:extLst>
              </p:cNvPr>
              <p:cNvGrpSpPr/>
              <p:nvPr/>
            </p:nvGrpSpPr>
            <p:grpSpPr>
              <a:xfrm>
                <a:off x="1132013" y="1437847"/>
                <a:ext cx="9413686" cy="2371496"/>
                <a:chOff x="1132013" y="1437847"/>
                <a:chExt cx="9413686" cy="2371496"/>
              </a:xfrm>
            </p:grpSpPr>
            <p:sp>
              <p:nvSpPr>
                <p:cNvPr id="34" name="ïṧľïḓe">
                  <a:extLst>
                    <a:ext uri="{FF2B5EF4-FFF2-40B4-BE49-F238E27FC236}">
                      <a16:creationId xmlns="" xmlns:a16="http://schemas.microsoft.com/office/drawing/2014/main" id="{A01EC6F0-DE73-41AD-AA5A-B2B32E80874A}"/>
                    </a:ext>
                  </a:extLst>
                </p:cNvPr>
                <p:cNvSpPr/>
                <p:nvPr/>
              </p:nvSpPr>
              <p:spPr>
                <a:xfrm>
                  <a:off x="3559075" y="1437847"/>
                  <a:ext cx="2140271" cy="2371496"/>
                </a:xfrm>
                <a:prstGeom prst="snip1Rect">
                  <a:avLst>
                    <a:gd name="adj" fmla="val 29383"/>
                  </a:avLst>
                </a:prstGeom>
                <a:solidFill>
                  <a:schemeClr val="bg1"/>
                </a:solidFill>
                <a:ln w="3175">
                  <a:solidFill>
                    <a:srgbClr val="329730"/>
                  </a:solidFill>
                </a:ln>
                <a:effectLst>
                  <a:reflection blurRad="6350" stA="19000" endPos="19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solidFill>
                      <a:schemeClr val="tx1">
                        <a:lumMod val="75000"/>
                        <a:lumOff val="25000"/>
                      </a:schemeClr>
                    </a:solidFill>
                    <a:cs typeface="+mn-ea"/>
                    <a:sym typeface="+mn-lt"/>
                  </a:endParaRPr>
                </a:p>
              </p:txBody>
            </p:sp>
            <p:sp>
              <p:nvSpPr>
                <p:cNvPr id="36" name="ï$ľîḑé">
                  <a:extLst>
                    <a:ext uri="{FF2B5EF4-FFF2-40B4-BE49-F238E27FC236}">
                      <a16:creationId xmlns="" xmlns:a16="http://schemas.microsoft.com/office/drawing/2014/main" id="{92835004-6197-413B-8ABB-30DB3CA67BF3}"/>
                    </a:ext>
                  </a:extLst>
                </p:cNvPr>
                <p:cNvSpPr/>
                <p:nvPr/>
              </p:nvSpPr>
              <p:spPr>
                <a:xfrm>
                  <a:off x="1132013" y="1437847"/>
                  <a:ext cx="2140270" cy="2371496"/>
                </a:xfrm>
                <a:prstGeom prst="snip1Rect">
                  <a:avLst>
                    <a:gd name="adj" fmla="val 29383"/>
                  </a:avLst>
                </a:prstGeom>
                <a:solidFill>
                  <a:schemeClr val="bg1"/>
                </a:solidFill>
                <a:ln w="3175">
                  <a:solidFill>
                    <a:srgbClr val="329730"/>
                  </a:solidFill>
                </a:ln>
                <a:effectLst>
                  <a:reflection blurRad="6350" stA="19000" endPos="19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sp>
              <p:nvSpPr>
                <p:cNvPr id="39" name="işľïḑè">
                  <a:extLst>
                    <a:ext uri="{FF2B5EF4-FFF2-40B4-BE49-F238E27FC236}">
                      <a16:creationId xmlns="" xmlns:a16="http://schemas.microsoft.com/office/drawing/2014/main" id="{2B383907-35EA-48EF-8E97-A63E1B1F3B68}"/>
                    </a:ext>
                  </a:extLst>
                </p:cNvPr>
                <p:cNvSpPr/>
                <p:nvPr/>
              </p:nvSpPr>
              <p:spPr>
                <a:xfrm>
                  <a:off x="5986141" y="1437847"/>
                  <a:ext cx="2140271" cy="2371496"/>
                </a:xfrm>
                <a:prstGeom prst="snip1Rect">
                  <a:avLst>
                    <a:gd name="adj" fmla="val 29383"/>
                  </a:avLst>
                </a:prstGeom>
                <a:solidFill>
                  <a:schemeClr val="bg1"/>
                </a:solidFill>
                <a:ln w="3175">
                  <a:solidFill>
                    <a:srgbClr val="329730"/>
                  </a:solidFill>
                </a:ln>
                <a:effectLst>
                  <a:reflection blurRad="6350" stA="19000" endPos="19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dirty="0">
                    <a:solidFill>
                      <a:schemeClr val="tx1">
                        <a:lumMod val="75000"/>
                        <a:lumOff val="25000"/>
                      </a:schemeClr>
                    </a:solidFill>
                    <a:cs typeface="+mn-ea"/>
                    <a:sym typeface="+mn-lt"/>
                  </a:endParaRPr>
                </a:p>
              </p:txBody>
            </p:sp>
            <p:sp>
              <p:nvSpPr>
                <p:cNvPr id="41" name="矩形 40">
                  <a:extLst>
                    <a:ext uri="{FF2B5EF4-FFF2-40B4-BE49-F238E27FC236}">
                      <a16:creationId xmlns="" xmlns:a16="http://schemas.microsoft.com/office/drawing/2014/main" id="{EF2323D6-DEF5-461B-8548-39C2ACF5979D}"/>
                    </a:ext>
                  </a:extLst>
                </p:cNvPr>
                <p:cNvSpPr/>
                <p:nvPr/>
              </p:nvSpPr>
              <p:spPr>
                <a:xfrm>
                  <a:off x="1409152" y="2366686"/>
                  <a:ext cx="1637017" cy="891333"/>
                </a:xfrm>
                <a:prstGeom prst="rect">
                  <a:avLst/>
                </a:prstGeom>
              </p:spPr>
              <p:txBody>
                <a:bodyPr wrap="square">
                  <a:spAutoFit/>
                </a:bodyPr>
                <a:lstStyle/>
                <a:p>
                  <a:pPr defTabSz="685800"/>
                  <a:r>
                    <a:rPr lang="zh-CN" altLang="en-US" sz="1400" dirty="0">
                      <a:solidFill>
                        <a:srgbClr val="329730"/>
                      </a:solidFill>
                      <a:cs typeface="+mn-ea"/>
                      <a:sym typeface="+mn-lt"/>
                    </a:rPr>
                    <a:t>连续上第</a:t>
                  </a:r>
                  <a:r>
                    <a:rPr lang="en-US" altLang="zh-CN" sz="1400" dirty="0">
                      <a:solidFill>
                        <a:srgbClr val="329730"/>
                      </a:solidFill>
                      <a:cs typeface="+mn-ea"/>
                      <a:sym typeface="+mn-lt"/>
                    </a:rPr>
                    <a:t>3</a:t>
                  </a:r>
                  <a:r>
                    <a:rPr lang="zh-CN" altLang="en-US" sz="1400" dirty="0">
                      <a:solidFill>
                        <a:srgbClr val="329730"/>
                      </a:solidFill>
                      <a:cs typeface="+mn-ea"/>
                      <a:sym typeface="+mn-lt"/>
                    </a:rPr>
                    <a:t>班的次数限制在</a:t>
                  </a:r>
                  <a:r>
                    <a:rPr lang="en-US" altLang="zh-CN" sz="1400" dirty="0">
                      <a:solidFill>
                        <a:srgbClr val="329730"/>
                      </a:solidFill>
                      <a:cs typeface="+mn-ea"/>
                      <a:sym typeface="+mn-lt"/>
                    </a:rPr>
                    <a:t>5</a:t>
                  </a:r>
                  <a:r>
                    <a:rPr lang="zh-CN" altLang="en-US" sz="1400" dirty="0">
                      <a:solidFill>
                        <a:srgbClr val="329730"/>
                      </a:solidFill>
                      <a:cs typeface="+mn-ea"/>
                      <a:sym typeface="+mn-lt"/>
                    </a:rPr>
                    <a:t>次之内</a:t>
                  </a:r>
                </a:p>
              </p:txBody>
            </p:sp>
            <p:sp>
              <p:nvSpPr>
                <p:cNvPr id="67" name="işľïḑè">
                  <a:extLst>
                    <a:ext uri="{FF2B5EF4-FFF2-40B4-BE49-F238E27FC236}">
                      <a16:creationId xmlns="" xmlns:a16="http://schemas.microsoft.com/office/drawing/2014/main" id="{313BD433-5B0A-439E-8C38-DC494FAC1B08}"/>
                    </a:ext>
                  </a:extLst>
                </p:cNvPr>
                <p:cNvSpPr/>
                <p:nvPr/>
              </p:nvSpPr>
              <p:spPr>
                <a:xfrm>
                  <a:off x="8405428" y="1437847"/>
                  <a:ext cx="2140271" cy="2371496"/>
                </a:xfrm>
                <a:prstGeom prst="snip1Rect">
                  <a:avLst>
                    <a:gd name="adj" fmla="val 29383"/>
                  </a:avLst>
                </a:prstGeom>
                <a:solidFill>
                  <a:schemeClr val="bg1"/>
                </a:solidFill>
                <a:ln w="3175">
                  <a:solidFill>
                    <a:srgbClr val="329730"/>
                  </a:solidFill>
                </a:ln>
                <a:effectLst>
                  <a:reflection blurRad="6350" stA="19000" endPos="19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dirty="0">
                    <a:solidFill>
                      <a:schemeClr val="tx1">
                        <a:lumMod val="75000"/>
                        <a:lumOff val="25000"/>
                      </a:schemeClr>
                    </a:solidFill>
                    <a:cs typeface="+mn-ea"/>
                    <a:sym typeface="+mn-lt"/>
                  </a:endParaRPr>
                </a:p>
              </p:txBody>
            </p:sp>
          </p:grpSp>
          <p:sp>
            <p:nvSpPr>
              <p:cNvPr id="66" name="íşḻidè">
                <a:extLst>
                  <a:ext uri="{FF2B5EF4-FFF2-40B4-BE49-F238E27FC236}">
                    <a16:creationId xmlns="" xmlns:a16="http://schemas.microsoft.com/office/drawing/2014/main" id="{2699B09F-4B83-4ECB-B72A-3CCE5DCF49F7}"/>
                  </a:ext>
                </a:extLst>
              </p:cNvPr>
              <p:cNvSpPr>
                <a:spLocks/>
              </p:cNvSpPr>
              <p:nvPr/>
            </p:nvSpPr>
            <p:spPr bwMode="auto">
              <a:xfrm>
                <a:off x="10005719" y="1437848"/>
                <a:ext cx="539981" cy="539981"/>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29730"/>
              </a:solidFill>
              <a:ln w="63500">
                <a:noFill/>
              </a:ln>
            </p:spPr>
            <p:style>
              <a:lnRef idx="2">
                <a:schemeClr val="accent1">
                  <a:shade val="50000"/>
                </a:schemeClr>
              </a:lnRef>
              <a:fillRef idx="1">
                <a:schemeClr val="accent1"/>
              </a:fillRef>
              <a:effectRef idx="0">
                <a:schemeClr val="accent1"/>
              </a:effectRef>
              <a:fontRef idx="minor">
                <a:schemeClr val="lt1"/>
              </a:fontRef>
            </p:style>
            <p:txBody>
              <a:bodyPr wrap="square" lIns="0" tIns="540000" rIns="0" bIns="0" anchor="t" anchorCtr="1">
                <a:normAutofit fontScale="25000" lnSpcReduction="20000"/>
              </a:bodyPr>
              <a:lstStyle/>
              <a:p>
                <a:pPr algn="ctr">
                  <a:lnSpc>
                    <a:spcPct val="120000"/>
                  </a:lnSpc>
                </a:pPr>
                <a:r>
                  <a:rPr lang="en-US" altLang="ko-KR" sz="825">
                    <a:solidFill>
                      <a:schemeClr val="bg1"/>
                    </a:solidFill>
                    <a:cs typeface="+mn-ea"/>
                    <a:sym typeface="+mn-lt"/>
                  </a:rPr>
                  <a:t>1</a:t>
                </a:r>
                <a:endParaRPr lang="en-US" altLang="ko-KR" sz="825" dirty="0">
                  <a:solidFill>
                    <a:schemeClr val="bg1"/>
                  </a:solidFill>
                  <a:cs typeface="+mn-ea"/>
                  <a:sym typeface="+mn-lt"/>
                </a:endParaRPr>
              </a:p>
            </p:txBody>
          </p:sp>
        </p:grpSp>
        <p:cxnSp>
          <p:nvCxnSpPr>
            <p:cNvPr id="43" name="直接连接符 42">
              <a:extLst>
                <a:ext uri="{FF2B5EF4-FFF2-40B4-BE49-F238E27FC236}">
                  <a16:creationId xmlns="" xmlns:a16="http://schemas.microsoft.com/office/drawing/2014/main" id="{9F9DE321-972C-4641-8A56-6323B388AD2A}"/>
                </a:ext>
              </a:extLst>
            </p:cNvPr>
            <p:cNvCxnSpPr/>
            <p:nvPr/>
          </p:nvCxnSpPr>
          <p:spPr>
            <a:xfrm>
              <a:off x="3744441" y="2119866"/>
              <a:ext cx="1620056" cy="0"/>
            </a:xfrm>
            <a:prstGeom prst="line">
              <a:avLst/>
            </a:prstGeom>
            <a:noFill/>
            <a:ln w="1524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cxnSp>
        <p:sp>
          <p:nvSpPr>
            <p:cNvPr id="44" name="矩形 43">
              <a:extLst>
                <a:ext uri="{FF2B5EF4-FFF2-40B4-BE49-F238E27FC236}">
                  <a16:creationId xmlns="" xmlns:a16="http://schemas.microsoft.com/office/drawing/2014/main" id="{08A8B51B-5B1D-4A61-A867-027CFAB2A6F8}"/>
                </a:ext>
              </a:extLst>
            </p:cNvPr>
            <p:cNvSpPr/>
            <p:nvPr/>
          </p:nvSpPr>
          <p:spPr>
            <a:xfrm>
              <a:off x="3744441" y="1739959"/>
              <a:ext cx="1476270" cy="362104"/>
            </a:xfrm>
            <a:prstGeom prst="rect">
              <a:avLst/>
            </a:prstGeom>
          </p:spPr>
          <p:txBody>
            <a:bodyPr wrap="none">
              <a:spAutoFit/>
            </a:bodyPr>
            <a:lstStyle/>
            <a:p>
              <a:r>
                <a:rPr lang="zh-CN" altLang="en-US" sz="1350" dirty="0">
                  <a:solidFill>
                    <a:srgbClr val="329730"/>
                  </a:solidFill>
                  <a:cs typeface="+mn-ea"/>
                  <a:sym typeface="+mn-lt"/>
                </a:rPr>
                <a:t>添加您的标题</a:t>
              </a:r>
            </a:p>
          </p:txBody>
        </p:sp>
        <p:cxnSp>
          <p:nvCxnSpPr>
            <p:cNvPr id="46" name="直接连接符 45">
              <a:extLst>
                <a:ext uri="{FF2B5EF4-FFF2-40B4-BE49-F238E27FC236}">
                  <a16:creationId xmlns="" xmlns:a16="http://schemas.microsoft.com/office/drawing/2014/main" id="{483A8E7C-7732-4785-83B7-7D06C7D09292}"/>
                </a:ext>
              </a:extLst>
            </p:cNvPr>
            <p:cNvCxnSpPr/>
            <p:nvPr/>
          </p:nvCxnSpPr>
          <p:spPr>
            <a:xfrm>
              <a:off x="6178200" y="2119867"/>
              <a:ext cx="1620056" cy="0"/>
            </a:xfrm>
            <a:prstGeom prst="line">
              <a:avLst/>
            </a:prstGeom>
            <a:noFill/>
            <a:ln w="1524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cxnSp>
        <p:sp>
          <p:nvSpPr>
            <p:cNvPr id="47" name="矩形 46">
              <a:extLst>
                <a:ext uri="{FF2B5EF4-FFF2-40B4-BE49-F238E27FC236}">
                  <a16:creationId xmlns="" xmlns:a16="http://schemas.microsoft.com/office/drawing/2014/main" id="{EC4D4F4F-F1B5-4AF3-B37D-1E0480B0E061}"/>
                </a:ext>
              </a:extLst>
            </p:cNvPr>
            <p:cNvSpPr/>
            <p:nvPr/>
          </p:nvSpPr>
          <p:spPr>
            <a:xfrm>
              <a:off x="6178200" y="1739959"/>
              <a:ext cx="1476270" cy="362104"/>
            </a:xfrm>
            <a:prstGeom prst="rect">
              <a:avLst/>
            </a:prstGeom>
          </p:spPr>
          <p:txBody>
            <a:bodyPr wrap="none">
              <a:spAutoFit/>
            </a:bodyPr>
            <a:lstStyle/>
            <a:p>
              <a:r>
                <a:rPr lang="zh-CN" altLang="en-US" sz="1350" dirty="0">
                  <a:solidFill>
                    <a:srgbClr val="329730"/>
                  </a:solidFill>
                  <a:cs typeface="+mn-ea"/>
                  <a:sym typeface="+mn-lt"/>
                </a:rPr>
                <a:t>添加您的标题</a:t>
              </a:r>
            </a:p>
          </p:txBody>
        </p:sp>
        <p:sp>
          <p:nvSpPr>
            <p:cNvPr id="49" name="矩形 48">
              <a:extLst>
                <a:ext uri="{FF2B5EF4-FFF2-40B4-BE49-F238E27FC236}">
                  <a16:creationId xmlns="" xmlns:a16="http://schemas.microsoft.com/office/drawing/2014/main" id="{07C0EF42-2038-47C4-943B-DE163BAC8D14}"/>
                </a:ext>
              </a:extLst>
            </p:cNvPr>
            <p:cNvSpPr/>
            <p:nvPr/>
          </p:nvSpPr>
          <p:spPr>
            <a:xfrm>
              <a:off x="3727127" y="2366686"/>
              <a:ext cx="1675878" cy="891333"/>
            </a:xfrm>
            <a:prstGeom prst="rect">
              <a:avLst/>
            </a:prstGeom>
          </p:spPr>
          <p:txBody>
            <a:bodyPr wrap="square">
              <a:spAutoFit/>
            </a:bodyPr>
            <a:lstStyle/>
            <a:p>
              <a:pPr defTabSz="685800"/>
              <a:r>
                <a:rPr lang="zh-CN" altLang="en-US" sz="1400" dirty="0">
                  <a:solidFill>
                    <a:srgbClr val="329730"/>
                  </a:solidFill>
                  <a:cs typeface="+mn-ea"/>
                  <a:sym typeface="+mn-lt"/>
                </a:rPr>
                <a:t>在连续上第</a:t>
              </a:r>
              <a:r>
                <a:rPr lang="en-US" altLang="zh-CN" sz="1400" dirty="0">
                  <a:solidFill>
                    <a:srgbClr val="329730"/>
                  </a:solidFill>
                  <a:cs typeface="+mn-ea"/>
                  <a:sym typeface="+mn-lt"/>
                </a:rPr>
                <a:t>3</a:t>
              </a:r>
              <a:r>
                <a:rPr lang="zh-CN" altLang="en-US" sz="1400" dirty="0">
                  <a:solidFill>
                    <a:srgbClr val="329730"/>
                  </a:solidFill>
                  <a:cs typeface="+mn-ea"/>
                  <a:sym typeface="+mn-lt"/>
                </a:rPr>
                <a:t>班之后要有</a:t>
              </a:r>
              <a:r>
                <a:rPr lang="en-US" altLang="zh-CN" sz="1400" dirty="0">
                  <a:solidFill>
                    <a:srgbClr val="329730"/>
                  </a:solidFill>
                  <a:cs typeface="+mn-ea"/>
                  <a:sym typeface="+mn-lt"/>
                </a:rPr>
                <a:t>48</a:t>
              </a:r>
              <a:r>
                <a:rPr lang="zh-CN" altLang="en-US" sz="1400" dirty="0">
                  <a:solidFill>
                    <a:srgbClr val="329730"/>
                  </a:solidFill>
                  <a:cs typeface="+mn-ea"/>
                  <a:sym typeface="+mn-lt"/>
                </a:rPr>
                <a:t>小时休息时间。</a:t>
              </a:r>
            </a:p>
          </p:txBody>
        </p:sp>
        <p:sp>
          <p:nvSpPr>
            <p:cNvPr id="50" name="矩形 49">
              <a:extLst>
                <a:ext uri="{FF2B5EF4-FFF2-40B4-BE49-F238E27FC236}">
                  <a16:creationId xmlns="" xmlns:a16="http://schemas.microsoft.com/office/drawing/2014/main" id="{70673ADE-ACFF-4611-945B-B90E11C3A8A8}"/>
                </a:ext>
              </a:extLst>
            </p:cNvPr>
            <p:cNvSpPr/>
            <p:nvPr/>
          </p:nvSpPr>
          <p:spPr>
            <a:xfrm>
              <a:off x="6186519" y="2366686"/>
              <a:ext cx="1697494" cy="631361"/>
            </a:xfrm>
            <a:prstGeom prst="rect">
              <a:avLst/>
            </a:prstGeom>
          </p:spPr>
          <p:txBody>
            <a:bodyPr wrap="square">
              <a:spAutoFit/>
            </a:bodyPr>
            <a:lstStyle/>
            <a:p>
              <a:pPr defTabSz="685800"/>
              <a:r>
                <a:rPr lang="zh-CN" altLang="en-US" sz="1400" dirty="0">
                  <a:solidFill>
                    <a:srgbClr val="329730"/>
                  </a:solidFill>
                  <a:cs typeface="+mn-ea"/>
                  <a:sym typeface="+mn-lt"/>
                </a:rPr>
                <a:t>在一周之内最多变换</a:t>
              </a:r>
              <a:r>
                <a:rPr lang="en-US" altLang="zh-CN" sz="1400" dirty="0">
                  <a:solidFill>
                    <a:srgbClr val="329730"/>
                  </a:solidFill>
                  <a:cs typeface="+mn-ea"/>
                  <a:sym typeface="+mn-lt"/>
                </a:rPr>
                <a:t>1</a:t>
              </a:r>
              <a:r>
                <a:rPr lang="zh-CN" altLang="en-US" sz="1400" dirty="0">
                  <a:solidFill>
                    <a:srgbClr val="329730"/>
                  </a:solidFill>
                  <a:cs typeface="+mn-ea"/>
                  <a:sym typeface="+mn-lt"/>
                </a:rPr>
                <a:t>次班型。</a:t>
              </a:r>
            </a:p>
          </p:txBody>
        </p:sp>
        <p:sp>
          <p:nvSpPr>
            <p:cNvPr id="68" name="矩形 67">
              <a:extLst>
                <a:ext uri="{FF2B5EF4-FFF2-40B4-BE49-F238E27FC236}">
                  <a16:creationId xmlns="" xmlns:a16="http://schemas.microsoft.com/office/drawing/2014/main" id="{CBE10DA8-BA25-412C-8581-63D4C14E8017}"/>
                </a:ext>
              </a:extLst>
            </p:cNvPr>
            <p:cNvSpPr/>
            <p:nvPr/>
          </p:nvSpPr>
          <p:spPr>
            <a:xfrm>
              <a:off x="8597487" y="1739959"/>
              <a:ext cx="1476270" cy="362104"/>
            </a:xfrm>
            <a:prstGeom prst="rect">
              <a:avLst/>
            </a:prstGeom>
          </p:spPr>
          <p:txBody>
            <a:bodyPr wrap="none">
              <a:spAutoFit/>
            </a:bodyPr>
            <a:lstStyle/>
            <a:p>
              <a:r>
                <a:rPr lang="zh-CN" altLang="en-US" sz="1350" dirty="0">
                  <a:solidFill>
                    <a:srgbClr val="329730"/>
                  </a:solidFill>
                  <a:cs typeface="+mn-ea"/>
                  <a:sym typeface="+mn-lt"/>
                </a:rPr>
                <a:t>添加您的标题</a:t>
              </a:r>
            </a:p>
          </p:txBody>
        </p:sp>
        <p:sp>
          <p:nvSpPr>
            <p:cNvPr id="69" name="矩形 68">
              <a:extLst>
                <a:ext uri="{FF2B5EF4-FFF2-40B4-BE49-F238E27FC236}">
                  <a16:creationId xmlns="" xmlns:a16="http://schemas.microsoft.com/office/drawing/2014/main" id="{955FD378-73B0-47B4-B748-638EABD47DF2}"/>
                </a:ext>
              </a:extLst>
            </p:cNvPr>
            <p:cNvSpPr/>
            <p:nvPr/>
          </p:nvSpPr>
          <p:spPr>
            <a:xfrm>
              <a:off x="8605807" y="2366686"/>
              <a:ext cx="1356757" cy="631361"/>
            </a:xfrm>
            <a:prstGeom prst="rect">
              <a:avLst/>
            </a:prstGeom>
          </p:spPr>
          <p:txBody>
            <a:bodyPr wrap="square">
              <a:spAutoFit/>
            </a:bodyPr>
            <a:lstStyle/>
            <a:p>
              <a:pPr defTabSz="685800"/>
              <a:r>
                <a:rPr lang="zh-CN" altLang="en-US" sz="1400" dirty="0">
                  <a:solidFill>
                    <a:srgbClr val="329730"/>
                  </a:solidFill>
                  <a:cs typeface="+mn-ea"/>
                  <a:sym typeface="+mn-lt"/>
                </a:rPr>
                <a:t>倒班次序也相当重要</a:t>
              </a:r>
            </a:p>
          </p:txBody>
        </p:sp>
        <p:cxnSp>
          <p:nvCxnSpPr>
            <p:cNvPr id="70" name="直接连接符 69">
              <a:extLst>
                <a:ext uri="{FF2B5EF4-FFF2-40B4-BE49-F238E27FC236}">
                  <a16:creationId xmlns="" xmlns:a16="http://schemas.microsoft.com/office/drawing/2014/main" id="{D818B9DE-10CD-4FE8-8AC5-0B9EC3B7D803}"/>
                </a:ext>
              </a:extLst>
            </p:cNvPr>
            <p:cNvCxnSpPr/>
            <p:nvPr/>
          </p:nvCxnSpPr>
          <p:spPr>
            <a:xfrm>
              <a:off x="1355442" y="2119866"/>
              <a:ext cx="1620056" cy="0"/>
            </a:xfrm>
            <a:prstGeom prst="line">
              <a:avLst/>
            </a:prstGeom>
            <a:noFill/>
            <a:ln w="1524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cxnSp>
        <p:sp>
          <p:nvSpPr>
            <p:cNvPr id="71" name="矩形 70">
              <a:extLst>
                <a:ext uri="{FF2B5EF4-FFF2-40B4-BE49-F238E27FC236}">
                  <a16:creationId xmlns="" xmlns:a16="http://schemas.microsoft.com/office/drawing/2014/main" id="{24634F6F-3421-4CFD-8F94-BCB87D85B217}"/>
                </a:ext>
              </a:extLst>
            </p:cNvPr>
            <p:cNvSpPr/>
            <p:nvPr/>
          </p:nvSpPr>
          <p:spPr>
            <a:xfrm>
              <a:off x="1355442" y="1739959"/>
              <a:ext cx="1476270" cy="362104"/>
            </a:xfrm>
            <a:prstGeom prst="rect">
              <a:avLst/>
            </a:prstGeom>
          </p:spPr>
          <p:txBody>
            <a:bodyPr wrap="none">
              <a:spAutoFit/>
            </a:bodyPr>
            <a:lstStyle/>
            <a:p>
              <a:r>
                <a:rPr lang="zh-CN" altLang="en-US" sz="1350" dirty="0">
                  <a:solidFill>
                    <a:srgbClr val="329730"/>
                  </a:solidFill>
                  <a:cs typeface="+mn-ea"/>
                  <a:sym typeface="+mn-lt"/>
                </a:rPr>
                <a:t>添加您的标题</a:t>
              </a:r>
            </a:p>
          </p:txBody>
        </p:sp>
        <p:cxnSp>
          <p:nvCxnSpPr>
            <p:cNvPr id="76" name="直接连接符 75">
              <a:extLst>
                <a:ext uri="{FF2B5EF4-FFF2-40B4-BE49-F238E27FC236}">
                  <a16:creationId xmlns="" xmlns:a16="http://schemas.microsoft.com/office/drawing/2014/main" id="{6970E521-4E75-40EB-BA6F-A70E7349CA52}"/>
                </a:ext>
              </a:extLst>
            </p:cNvPr>
            <p:cNvCxnSpPr/>
            <p:nvPr/>
          </p:nvCxnSpPr>
          <p:spPr>
            <a:xfrm>
              <a:off x="8572967" y="2119866"/>
              <a:ext cx="1620056" cy="0"/>
            </a:xfrm>
            <a:prstGeom prst="line">
              <a:avLst/>
            </a:prstGeom>
            <a:noFill/>
            <a:ln w="15240" cap="flat" cmpd="sng" algn="ctr">
              <a:solidFill>
                <a:srgbClr val="32973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3849032947"/>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57C42B5E-DC8A-4410-B4D4-592522831915}"/>
              </a:ext>
            </a:extLst>
          </p:cNvPr>
          <p:cNvSpPr txBox="1"/>
          <p:nvPr/>
        </p:nvSpPr>
        <p:spPr>
          <a:xfrm>
            <a:off x="4572000" y="1971585"/>
            <a:ext cx="4842992" cy="1200329"/>
          </a:xfrm>
          <a:prstGeom prst="rect">
            <a:avLst/>
          </a:prstGeom>
          <a:noFill/>
        </p:spPr>
        <p:txBody>
          <a:bodyPr wrap="none" rtlCol="0">
            <a:spAutoFit/>
          </a:bodyPr>
          <a:lstStyle/>
          <a:p>
            <a:pPr fontAlgn="base">
              <a:spcBef>
                <a:spcPct val="0"/>
              </a:spcBef>
              <a:spcAft>
                <a:spcPct val="0"/>
              </a:spcAft>
            </a:pPr>
            <a:r>
              <a:rPr lang="zh-CN" altLang="en-US" sz="7200" b="1" spc="40" dirty="0">
                <a:solidFill>
                  <a:srgbClr val="329730"/>
                </a:solidFill>
                <a:cs typeface="+mn-ea"/>
                <a:sym typeface="+mn-lt"/>
              </a:rPr>
              <a:t>谢谢大家！</a:t>
            </a:r>
          </a:p>
        </p:txBody>
      </p:sp>
      <p:grpSp>
        <p:nvGrpSpPr>
          <p:cNvPr id="31" name="组合 30">
            <a:extLst>
              <a:ext uri="{FF2B5EF4-FFF2-40B4-BE49-F238E27FC236}">
                <a16:creationId xmlns="" xmlns:a16="http://schemas.microsoft.com/office/drawing/2014/main" id="{0C722F67-4ACA-4B36-8CEF-D2E70F986B74}"/>
              </a:ext>
            </a:extLst>
          </p:cNvPr>
          <p:cNvGrpSpPr/>
          <p:nvPr/>
        </p:nvGrpSpPr>
        <p:grpSpPr>
          <a:xfrm>
            <a:off x="3909508" y="3162883"/>
            <a:ext cx="4609217" cy="287928"/>
            <a:chOff x="2339752" y="3793417"/>
            <a:chExt cx="4032448" cy="288032"/>
          </a:xfrm>
          <a:solidFill>
            <a:srgbClr val="329730"/>
          </a:solidFill>
        </p:grpSpPr>
        <p:sp>
          <p:nvSpPr>
            <p:cNvPr id="32" name="矩形 31">
              <a:extLst>
                <a:ext uri="{FF2B5EF4-FFF2-40B4-BE49-F238E27FC236}">
                  <a16:creationId xmlns="" xmlns:a16="http://schemas.microsoft.com/office/drawing/2014/main" id="{F775B40D-C620-4A4F-9C3D-A6295BFD0923}"/>
                </a:ext>
              </a:extLst>
            </p:cNvPr>
            <p:cNvSpPr/>
            <p:nvPr/>
          </p:nvSpPr>
          <p:spPr>
            <a:xfrm>
              <a:off x="2555776" y="3793417"/>
              <a:ext cx="3636000" cy="288032"/>
            </a:xfrm>
            <a:prstGeom prst="rect">
              <a:avLst/>
            </a:prstGeom>
            <a:grp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sp>
          <p:nvSpPr>
            <p:cNvPr id="34" name="五边形 24">
              <a:extLst>
                <a:ext uri="{FF2B5EF4-FFF2-40B4-BE49-F238E27FC236}">
                  <a16:creationId xmlns="" xmlns:a16="http://schemas.microsoft.com/office/drawing/2014/main" id="{901AB37A-9068-4F90-9A19-058E486F983C}"/>
                </a:ext>
              </a:extLst>
            </p:cNvPr>
            <p:cNvSpPr/>
            <p:nvPr/>
          </p:nvSpPr>
          <p:spPr>
            <a:xfrm>
              <a:off x="6084168" y="3793417"/>
              <a:ext cx="288032" cy="288032"/>
            </a:xfrm>
            <a:prstGeom prst="homePlate">
              <a:avLst/>
            </a:prstGeom>
            <a:grp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a:ln>
                  <a:noFill/>
                </a:ln>
                <a:solidFill>
                  <a:prstClr val="white"/>
                </a:solidFill>
                <a:effectLst/>
                <a:uLnTx/>
                <a:uFillTx/>
                <a:cs typeface="+mn-ea"/>
                <a:sym typeface="+mn-lt"/>
              </a:endParaRPr>
            </a:p>
          </p:txBody>
        </p:sp>
        <p:sp>
          <p:nvSpPr>
            <p:cNvPr id="35" name="五边形 25">
              <a:extLst>
                <a:ext uri="{FF2B5EF4-FFF2-40B4-BE49-F238E27FC236}">
                  <a16:creationId xmlns="" xmlns:a16="http://schemas.microsoft.com/office/drawing/2014/main" id="{80DCA826-A501-431A-ACC2-F2C544DD9F36}"/>
                </a:ext>
              </a:extLst>
            </p:cNvPr>
            <p:cNvSpPr/>
            <p:nvPr/>
          </p:nvSpPr>
          <p:spPr>
            <a:xfrm flipH="1">
              <a:off x="2339752" y="3793417"/>
              <a:ext cx="288032" cy="288032"/>
            </a:xfrm>
            <a:prstGeom prst="homePlate">
              <a:avLst/>
            </a:prstGeom>
            <a:grp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a:ln>
                  <a:noFill/>
                </a:ln>
                <a:solidFill>
                  <a:prstClr val="white"/>
                </a:solidFill>
                <a:effectLst/>
                <a:uLnTx/>
                <a:uFillTx/>
                <a:cs typeface="+mn-ea"/>
                <a:sym typeface="+mn-lt"/>
              </a:endParaRPr>
            </a:p>
          </p:txBody>
        </p:sp>
      </p:grpSp>
      <p:grpSp>
        <p:nvGrpSpPr>
          <p:cNvPr id="36" name="组合 15">
            <a:extLst>
              <a:ext uri="{FF2B5EF4-FFF2-40B4-BE49-F238E27FC236}">
                <a16:creationId xmlns="" xmlns:a16="http://schemas.microsoft.com/office/drawing/2014/main" id="{78F40B93-2D30-452F-A349-3D587340A429}"/>
              </a:ext>
            </a:extLst>
          </p:cNvPr>
          <p:cNvGrpSpPr/>
          <p:nvPr/>
        </p:nvGrpSpPr>
        <p:grpSpPr>
          <a:xfrm>
            <a:off x="4417202" y="3177730"/>
            <a:ext cx="3635831" cy="276899"/>
            <a:chOff x="5076056" y="2119957"/>
            <a:chExt cx="3636304" cy="276999"/>
          </a:xfrm>
          <a:noFill/>
        </p:grpSpPr>
        <p:sp>
          <p:nvSpPr>
            <p:cNvPr id="37" name="TextBox 36">
              <a:extLst>
                <a:ext uri="{FF2B5EF4-FFF2-40B4-BE49-F238E27FC236}">
                  <a16:creationId xmlns="" xmlns:a16="http://schemas.microsoft.com/office/drawing/2014/main" id="{45C89A42-6CEA-4917-8E80-901A47268243}"/>
                </a:ext>
              </a:extLst>
            </p:cNvPr>
            <p:cNvSpPr txBox="1"/>
            <p:nvPr/>
          </p:nvSpPr>
          <p:spPr>
            <a:xfrm>
              <a:off x="5976256" y="2119957"/>
              <a:ext cx="900000" cy="276999"/>
            </a:xfrm>
            <a:prstGeom prst="rect">
              <a:avLst/>
            </a:prstGeom>
            <a:grpFill/>
            <a:ln>
              <a:noFill/>
            </a:ln>
          </p:spPr>
          <p:txBody>
            <a:bodyPr wrap="square" rtlCol="0">
              <a:spAutoFit/>
            </a:bodyPr>
            <a:lstStyle/>
            <a:p>
              <a:pPr marL="0" marR="0" lvl="0" indent="0" algn="ctr" defTabSz="1088502" eaLnBrk="1" fontAlgn="auto" latinLnBrk="0" hangingPunct="1">
                <a:lnSpc>
                  <a:spcPct val="100000"/>
                </a:lnSpc>
                <a:spcBef>
                  <a:spcPts val="0"/>
                </a:spcBef>
                <a:spcAft>
                  <a:spcPts val="0"/>
                </a:spcAft>
                <a:buClrTx/>
                <a:buSzTx/>
                <a:buFontTx/>
                <a:buNone/>
                <a:tabLst/>
                <a:defRPr/>
              </a:pPr>
              <a:r>
                <a:rPr kumimoji="0" lang="zh-CN" altLang="en-US" sz="1200" b="1" i="0" u="none" strike="noStrike" kern="0" cap="none" spc="0" normalizeH="0" baseline="0" noProof="0" dirty="0">
                  <a:ln>
                    <a:noFill/>
                  </a:ln>
                  <a:solidFill>
                    <a:prstClr val="white"/>
                  </a:solidFill>
                  <a:effectLst/>
                  <a:uLnTx/>
                  <a:uFillTx/>
                  <a:cs typeface="+mn-ea"/>
                  <a:sym typeface="+mn-lt"/>
                </a:rPr>
                <a:t>健康管理</a:t>
              </a:r>
            </a:p>
          </p:txBody>
        </p:sp>
        <p:sp>
          <p:nvSpPr>
            <p:cNvPr id="38" name="TextBox 37">
              <a:extLst>
                <a:ext uri="{FF2B5EF4-FFF2-40B4-BE49-F238E27FC236}">
                  <a16:creationId xmlns="" xmlns:a16="http://schemas.microsoft.com/office/drawing/2014/main" id="{BEC43413-B64E-4A11-8B82-5F707118FD97}"/>
                </a:ext>
              </a:extLst>
            </p:cNvPr>
            <p:cNvSpPr txBox="1"/>
            <p:nvPr/>
          </p:nvSpPr>
          <p:spPr>
            <a:xfrm>
              <a:off x="6876136" y="2119957"/>
              <a:ext cx="900000" cy="276999"/>
            </a:xfrm>
            <a:prstGeom prst="rect">
              <a:avLst/>
            </a:prstGeom>
            <a:grpFill/>
            <a:ln>
              <a:noFill/>
            </a:ln>
          </p:spPr>
          <p:txBody>
            <a:bodyPr wrap="square" rtlCol="0">
              <a:spAutoFit/>
            </a:bodyPr>
            <a:lstStyle/>
            <a:p>
              <a:pPr lvl="0" algn="ctr" defTabSz="1088502">
                <a:defRPr/>
              </a:pPr>
              <a:r>
                <a:rPr lang="zh-CN" altLang="en-US" sz="1200" b="1" kern="0" dirty="0">
                  <a:solidFill>
                    <a:prstClr val="white"/>
                  </a:solidFill>
                  <a:cs typeface="+mn-ea"/>
                  <a:sym typeface="+mn-lt"/>
                </a:rPr>
                <a:t>运动健康</a:t>
              </a:r>
            </a:p>
          </p:txBody>
        </p:sp>
        <p:sp>
          <p:nvSpPr>
            <p:cNvPr id="39" name="TextBox 38">
              <a:extLst>
                <a:ext uri="{FF2B5EF4-FFF2-40B4-BE49-F238E27FC236}">
                  <a16:creationId xmlns="" xmlns:a16="http://schemas.microsoft.com/office/drawing/2014/main" id="{D873AC00-92F6-48B4-A514-2E0C5F3EFC68}"/>
                </a:ext>
              </a:extLst>
            </p:cNvPr>
            <p:cNvSpPr txBox="1"/>
            <p:nvPr/>
          </p:nvSpPr>
          <p:spPr>
            <a:xfrm>
              <a:off x="7812360" y="2119957"/>
              <a:ext cx="900000" cy="276999"/>
            </a:xfrm>
            <a:prstGeom prst="rect">
              <a:avLst/>
            </a:prstGeom>
            <a:grpFill/>
            <a:ln>
              <a:noFill/>
            </a:ln>
          </p:spPr>
          <p:txBody>
            <a:bodyPr wrap="square" rtlCol="0">
              <a:spAutoFit/>
            </a:bodyPr>
            <a:lstStyle/>
            <a:p>
              <a:pPr lvl="0" algn="ctr" defTabSz="1088502">
                <a:defRPr/>
              </a:pPr>
              <a:r>
                <a:rPr lang="zh-CN" altLang="en-US" sz="1200" b="1" kern="0" dirty="0">
                  <a:solidFill>
                    <a:prstClr val="white"/>
                  </a:solidFill>
                  <a:cs typeface="+mn-ea"/>
                  <a:sym typeface="+mn-lt"/>
                </a:rPr>
                <a:t>健康管理</a:t>
              </a:r>
            </a:p>
          </p:txBody>
        </p:sp>
        <p:sp>
          <p:nvSpPr>
            <p:cNvPr id="40" name="TextBox 39">
              <a:extLst>
                <a:ext uri="{FF2B5EF4-FFF2-40B4-BE49-F238E27FC236}">
                  <a16:creationId xmlns="" xmlns:a16="http://schemas.microsoft.com/office/drawing/2014/main" id="{BF542BEC-34FE-42AE-857C-FDCBE40087C6}"/>
                </a:ext>
              </a:extLst>
            </p:cNvPr>
            <p:cNvSpPr txBox="1"/>
            <p:nvPr/>
          </p:nvSpPr>
          <p:spPr>
            <a:xfrm>
              <a:off x="5076056" y="2119957"/>
              <a:ext cx="900000" cy="276999"/>
            </a:xfrm>
            <a:prstGeom prst="rect">
              <a:avLst/>
            </a:prstGeom>
            <a:grpFill/>
            <a:ln>
              <a:noFill/>
            </a:ln>
          </p:spPr>
          <p:txBody>
            <a:bodyPr wrap="square" rtlCol="0">
              <a:spAutoFit/>
            </a:bodyPr>
            <a:lstStyle/>
            <a:p>
              <a:pPr marL="0" marR="0" lvl="0" indent="0" algn="ctr" defTabSz="1088502" eaLnBrk="1" fontAlgn="auto" latinLnBrk="0" hangingPunct="1">
                <a:lnSpc>
                  <a:spcPct val="100000"/>
                </a:lnSpc>
                <a:spcBef>
                  <a:spcPts val="0"/>
                </a:spcBef>
                <a:spcAft>
                  <a:spcPts val="0"/>
                </a:spcAft>
                <a:buClrTx/>
                <a:buSzTx/>
                <a:buFontTx/>
                <a:buNone/>
                <a:tabLst/>
                <a:defRPr/>
              </a:pPr>
              <a:r>
                <a:rPr kumimoji="0" lang="zh-CN" altLang="en-US" sz="1200" b="1" i="0" u="none" strike="noStrike" kern="0" cap="none" spc="0" normalizeH="0" baseline="0" noProof="0" dirty="0">
                  <a:ln>
                    <a:noFill/>
                  </a:ln>
                  <a:solidFill>
                    <a:prstClr val="white"/>
                  </a:solidFill>
                  <a:effectLst/>
                  <a:uLnTx/>
                  <a:uFillTx/>
                  <a:cs typeface="+mn-ea"/>
                  <a:sym typeface="+mn-lt"/>
                </a:rPr>
                <a:t>运动健康</a:t>
              </a:r>
            </a:p>
          </p:txBody>
        </p:sp>
        <p:cxnSp>
          <p:nvCxnSpPr>
            <p:cNvPr id="41" name="直接连接符 40">
              <a:extLst>
                <a:ext uri="{FF2B5EF4-FFF2-40B4-BE49-F238E27FC236}">
                  <a16:creationId xmlns="" xmlns:a16="http://schemas.microsoft.com/office/drawing/2014/main" id="{4C94FCFB-A29F-4B16-8DFB-08FBF1DC980E}"/>
                </a:ext>
              </a:extLst>
            </p:cNvPr>
            <p:cNvCxnSpPr/>
            <p:nvPr/>
          </p:nvCxnSpPr>
          <p:spPr>
            <a:xfrm>
              <a:off x="6012160" y="2165845"/>
              <a:ext cx="0" cy="216000"/>
            </a:xfrm>
            <a:prstGeom prst="line">
              <a:avLst/>
            </a:prstGeom>
            <a:grpFill/>
            <a:ln w="19050" cap="flat" cmpd="sng" algn="ctr">
              <a:solidFill>
                <a:sysClr val="window" lastClr="FFFFFF"/>
              </a:solidFill>
              <a:prstDash val="solid"/>
            </a:ln>
            <a:effectLst/>
          </p:spPr>
        </p:cxnSp>
        <p:cxnSp>
          <p:nvCxnSpPr>
            <p:cNvPr id="42" name="直接连接符 41">
              <a:extLst>
                <a:ext uri="{FF2B5EF4-FFF2-40B4-BE49-F238E27FC236}">
                  <a16:creationId xmlns="" xmlns:a16="http://schemas.microsoft.com/office/drawing/2014/main" id="{00804531-81DE-4BB7-84B9-73DCA155EFD9}"/>
                </a:ext>
              </a:extLst>
            </p:cNvPr>
            <p:cNvCxnSpPr/>
            <p:nvPr/>
          </p:nvCxnSpPr>
          <p:spPr>
            <a:xfrm>
              <a:off x="6876256" y="2165845"/>
              <a:ext cx="0" cy="216000"/>
            </a:xfrm>
            <a:prstGeom prst="line">
              <a:avLst/>
            </a:prstGeom>
            <a:grpFill/>
            <a:ln w="19050" cap="flat" cmpd="sng" algn="ctr">
              <a:solidFill>
                <a:sysClr val="window" lastClr="FFFFFF"/>
              </a:solidFill>
              <a:prstDash val="solid"/>
            </a:ln>
            <a:effectLst/>
          </p:spPr>
        </p:cxnSp>
        <p:cxnSp>
          <p:nvCxnSpPr>
            <p:cNvPr id="43" name="直接连接符 42">
              <a:extLst>
                <a:ext uri="{FF2B5EF4-FFF2-40B4-BE49-F238E27FC236}">
                  <a16:creationId xmlns="" xmlns:a16="http://schemas.microsoft.com/office/drawing/2014/main" id="{2434AF83-8B2F-463C-853A-0B224791EB37}"/>
                </a:ext>
              </a:extLst>
            </p:cNvPr>
            <p:cNvCxnSpPr/>
            <p:nvPr/>
          </p:nvCxnSpPr>
          <p:spPr>
            <a:xfrm>
              <a:off x="7812360" y="2165845"/>
              <a:ext cx="0" cy="216000"/>
            </a:xfrm>
            <a:prstGeom prst="line">
              <a:avLst/>
            </a:prstGeom>
            <a:grpFill/>
            <a:ln w="19050" cap="flat" cmpd="sng" algn="ctr">
              <a:solidFill>
                <a:sysClr val="window" lastClr="FFFFFF"/>
              </a:solidFill>
              <a:prstDash val="solid"/>
            </a:ln>
            <a:effectLst/>
          </p:spPr>
        </p:cxnSp>
      </p:grpSp>
    </p:spTree>
    <p:extLst>
      <p:ext uri="{BB962C8B-B14F-4D97-AF65-F5344CB8AC3E}">
        <p14:creationId xmlns:p14="http://schemas.microsoft.com/office/powerpoint/2010/main" val="97422781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6" presetClass="entr" presetSubtype="37" fill="hold"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arn(outVertical)">
                                      <p:cBhvr>
                                        <p:cTn id="13" dur="500"/>
                                        <p:tgtEl>
                                          <p:spTgt spid="31"/>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defTabSz="685800">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685800">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45547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4" name="矩形: 圆角 43">
            <a:extLst>
              <a:ext uri="{FF2B5EF4-FFF2-40B4-BE49-F238E27FC236}">
                <a16:creationId xmlns="" xmlns:a16="http://schemas.microsoft.com/office/drawing/2014/main" id="{A21FA182-DEAE-471D-A239-E25922796E9A}"/>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37" name="圆角矩形 3">
            <a:extLst>
              <a:ext uri="{FF2B5EF4-FFF2-40B4-BE49-F238E27FC236}">
                <a16:creationId xmlns="" xmlns:a16="http://schemas.microsoft.com/office/drawing/2014/main" id="{1309F376-6758-4DE9-BB76-E8CA22F83743}"/>
              </a:ext>
            </a:extLst>
          </p:cNvPr>
          <p:cNvSpPr/>
          <p:nvPr/>
        </p:nvSpPr>
        <p:spPr>
          <a:xfrm>
            <a:off x="3063350" y="2106152"/>
            <a:ext cx="4984221" cy="812146"/>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a:outerShdw blurRad="50800" dist="50800" dir="5400000" sx="1000" sy="1000" algn="ctr" rotWithShape="0">
              <a:srgbClr val="000000"/>
            </a:outerShdw>
            <a:reflection endPos="0" dist="50800" dir="5400000" sy="-100000" algn="bl" rotWithShape="0"/>
          </a:effectLst>
        </p:spPr>
        <p:txBody>
          <a:bodyPr lIns="99785" tIns="49893" rIns="99785" bIns="49893" rtlCol="0" anchor="ctr"/>
          <a:lstStyle/>
          <a:p>
            <a:r>
              <a:rPr lang="zh-CN" altLang="en-US" sz="3400" b="1" dirty="0">
                <a:solidFill>
                  <a:srgbClr val="000000"/>
                </a:solidFill>
                <a:cs typeface="+mn-ea"/>
                <a:sym typeface="+mn-lt"/>
              </a:rPr>
              <a:t>    </a:t>
            </a:r>
            <a:r>
              <a:rPr lang="zh-CN" altLang="en-US" sz="3400" b="1" kern="0" dirty="0">
                <a:solidFill>
                  <a:srgbClr val="329730"/>
                </a:solidFill>
                <a:cs typeface="+mn-ea"/>
                <a:sym typeface="+mn-lt"/>
              </a:rPr>
              <a:t>慢性病来势汹汹</a:t>
            </a:r>
          </a:p>
        </p:txBody>
      </p:sp>
      <p:grpSp>
        <p:nvGrpSpPr>
          <p:cNvPr id="39" name="组合 38">
            <a:extLst>
              <a:ext uri="{FF2B5EF4-FFF2-40B4-BE49-F238E27FC236}">
                <a16:creationId xmlns="" xmlns:a16="http://schemas.microsoft.com/office/drawing/2014/main" id="{AC2AFECD-9D54-4370-B4EF-FBEAD5FCA45A}"/>
              </a:ext>
            </a:extLst>
          </p:cNvPr>
          <p:cNvGrpSpPr/>
          <p:nvPr/>
        </p:nvGrpSpPr>
        <p:grpSpPr>
          <a:xfrm>
            <a:off x="1424105" y="1652422"/>
            <a:ext cx="1766334" cy="1716478"/>
            <a:chOff x="861536" y="1499129"/>
            <a:chExt cx="2526601" cy="2455286"/>
          </a:xfrm>
        </p:grpSpPr>
        <p:sp>
          <p:nvSpPr>
            <p:cNvPr id="40" name="菱形 39">
              <a:extLst>
                <a:ext uri="{FF2B5EF4-FFF2-40B4-BE49-F238E27FC236}">
                  <a16:creationId xmlns="" xmlns:a16="http://schemas.microsoft.com/office/drawing/2014/main" id="{D2962030-3F81-4EA2-8AD5-5EBA9F80C1D4}"/>
                </a:ext>
              </a:extLst>
            </p:cNvPr>
            <p:cNvSpPr/>
            <p:nvPr/>
          </p:nvSpPr>
          <p:spPr>
            <a:xfrm>
              <a:off x="863885" y="1499287"/>
              <a:ext cx="2524252" cy="2455128"/>
            </a:xfrm>
            <a:prstGeom prst="diamond">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350" b="0" i="0" u="none" strike="noStrike" kern="1200" cap="none" spc="0" normalizeH="0" baseline="0" noProof="0">
                <a:ln>
                  <a:noFill/>
                </a:ln>
                <a:solidFill>
                  <a:prstClr val="white"/>
                </a:solidFill>
                <a:effectLst/>
                <a:uLnTx/>
                <a:uFillTx/>
                <a:cs typeface="+mn-ea"/>
                <a:sym typeface="+mn-lt"/>
              </a:endParaRPr>
            </a:p>
          </p:txBody>
        </p:sp>
        <p:grpSp>
          <p:nvGrpSpPr>
            <p:cNvPr id="41" name="组合 40">
              <a:extLst>
                <a:ext uri="{FF2B5EF4-FFF2-40B4-BE49-F238E27FC236}">
                  <a16:creationId xmlns="" xmlns:a16="http://schemas.microsoft.com/office/drawing/2014/main" id="{B1A43FFF-B9CE-4128-A427-E14CC3DE17CD}"/>
                </a:ext>
              </a:extLst>
            </p:cNvPr>
            <p:cNvGrpSpPr/>
            <p:nvPr/>
          </p:nvGrpSpPr>
          <p:grpSpPr>
            <a:xfrm>
              <a:off x="861536" y="1499129"/>
              <a:ext cx="2514386" cy="2346664"/>
              <a:chOff x="861536" y="1499129"/>
              <a:chExt cx="2514386" cy="2346664"/>
            </a:xfrm>
          </p:grpSpPr>
          <p:sp>
            <p:nvSpPr>
              <p:cNvPr id="42" name="AutoShape 23">
                <a:extLst>
                  <a:ext uri="{FF2B5EF4-FFF2-40B4-BE49-F238E27FC236}">
                    <a16:creationId xmlns="" xmlns:a16="http://schemas.microsoft.com/office/drawing/2014/main" id="{FD573D3D-31B7-4A24-AB2B-F536AC09107A}"/>
                  </a:ext>
                </a:extLst>
              </p:cNvPr>
              <p:cNvSpPr>
                <a:spLocks noChangeArrowheads="1"/>
              </p:cNvSpPr>
              <p:nvPr/>
            </p:nvSpPr>
            <p:spPr bwMode="auto">
              <a:xfrm>
                <a:off x="861536" y="1499129"/>
                <a:ext cx="2514386" cy="2346664"/>
              </a:xfrm>
              <a:prstGeom prst="diamond">
                <a:avLst/>
              </a:prstGeom>
              <a:noFill/>
              <a:ln w="190500" cmpd="thickThin">
                <a:solidFill>
                  <a:srgbClr val="009900"/>
                </a:solidFill>
                <a:miter lim="800000"/>
                <a:headEnd/>
                <a:tailEnd/>
              </a:ln>
            </p:spPr>
            <p:txBody>
              <a:bodyPr wrap="none" anchor="ctr"/>
              <a:lstStyle/>
              <a:p>
                <a:pPr marL="0" marR="0" lvl="0" indent="0" algn="l" defTabSz="966788" rtl="0" eaLnBrk="1" fontAlgn="base" latinLnBrk="0" hangingPunct="1">
                  <a:lnSpc>
                    <a:spcPct val="100000"/>
                  </a:lnSpc>
                  <a:spcBef>
                    <a:spcPct val="0"/>
                  </a:spcBef>
                  <a:spcAft>
                    <a:spcPct val="0"/>
                  </a:spcAft>
                  <a:buClrTx/>
                  <a:buSzTx/>
                  <a:buFontTx/>
                  <a:buNone/>
                  <a:tabLst/>
                  <a:defRPr/>
                </a:pPr>
                <a:endParaRPr kumimoji="0" lang="zh-CN" altLang="en-US" sz="1900" b="0" i="0" u="none" strike="noStrike" kern="0" cap="none" spc="0" normalizeH="0" baseline="0" noProof="0">
                  <a:ln>
                    <a:noFill/>
                  </a:ln>
                  <a:solidFill>
                    <a:srgbClr val="000000"/>
                  </a:solidFill>
                  <a:effectLst/>
                  <a:uLnTx/>
                  <a:uFillTx/>
                  <a:cs typeface="+mn-ea"/>
                  <a:sym typeface="+mn-lt"/>
                </a:endParaRPr>
              </a:p>
            </p:txBody>
          </p:sp>
          <p:sp>
            <p:nvSpPr>
              <p:cNvPr id="43" name="文本框 42">
                <a:extLst>
                  <a:ext uri="{FF2B5EF4-FFF2-40B4-BE49-F238E27FC236}">
                    <a16:creationId xmlns="" xmlns:a16="http://schemas.microsoft.com/office/drawing/2014/main" id="{06C15A07-56AB-4A13-98BD-AC30F6A9ABEE}"/>
                  </a:ext>
                </a:extLst>
              </p:cNvPr>
              <p:cNvSpPr txBox="1"/>
              <p:nvPr/>
            </p:nvSpPr>
            <p:spPr>
              <a:xfrm>
                <a:off x="1618896" y="2275594"/>
                <a:ext cx="1057517" cy="902513"/>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3500" b="1" i="0" u="none" strike="noStrike" kern="1200" cap="none" spc="0" normalizeH="0" baseline="0" noProof="0" dirty="0">
                    <a:ln>
                      <a:noFill/>
                    </a:ln>
                    <a:solidFill>
                      <a:srgbClr val="329730"/>
                    </a:solidFill>
                    <a:effectLst/>
                    <a:uLnTx/>
                    <a:uFillTx/>
                    <a:cs typeface="+mn-ea"/>
                    <a:sym typeface="+mn-lt"/>
                  </a:rPr>
                  <a:t>01</a:t>
                </a:r>
                <a:endParaRPr kumimoji="0" lang="zh-CN" altLang="en-US" sz="3500" b="1" i="0" u="none" strike="noStrike" kern="1200" cap="none" spc="0" normalizeH="0" baseline="0" noProof="0" dirty="0">
                  <a:ln>
                    <a:noFill/>
                  </a:ln>
                  <a:solidFill>
                    <a:srgbClr val="329730"/>
                  </a:solidFill>
                  <a:effectLst/>
                  <a:uLnTx/>
                  <a:uFillTx/>
                  <a:cs typeface="+mn-ea"/>
                  <a:sym typeface="+mn-lt"/>
                </a:endParaRPr>
              </a:p>
            </p:txBody>
          </p:sp>
        </p:grpSp>
      </p:grpSp>
      <p:pic>
        <p:nvPicPr>
          <p:cNvPr id="45" name="图片 44">
            <a:extLst>
              <a:ext uri="{FF2B5EF4-FFF2-40B4-BE49-F238E27FC236}">
                <a16:creationId xmlns="" xmlns:a16="http://schemas.microsoft.com/office/drawing/2014/main" id="{9BE68994-A9AF-42F4-81C5-37FD592823D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962102" y="288042"/>
            <a:ext cx="1839130" cy="1789438"/>
          </a:xfrm>
          <a:prstGeom prst="rect">
            <a:avLst/>
          </a:prstGeom>
        </p:spPr>
      </p:pic>
      <p:sp>
        <p:nvSpPr>
          <p:cNvPr id="2" name="文本框 1"/>
          <p:cNvSpPr txBox="1"/>
          <p:nvPr/>
        </p:nvSpPr>
        <p:spPr>
          <a:xfrm>
            <a:off x="3751042" y="3944601"/>
            <a:ext cx="1414984" cy="215444"/>
          </a:xfrm>
          <a:prstGeom prst="rect">
            <a:avLst/>
          </a:prstGeom>
          <a:noFill/>
        </p:spPr>
        <p:txBody>
          <a:bodyPr wrap="square" rtlCol="0">
            <a:spAutoFit/>
          </a:bodyPr>
          <a:lstStyle/>
          <a:p>
            <a:r>
              <a:rPr lang="en-US" altLang="zh-CN" sz="800" dirty="0">
                <a:solidFill>
                  <a:srgbClr val="FCFEFD"/>
                </a:solidFill>
              </a:rPr>
              <a:t>https://www.ypppt.com/</a:t>
            </a:r>
            <a:endParaRPr lang="zh-CN" altLang="en-US" sz="800" dirty="0">
              <a:solidFill>
                <a:srgbClr val="FCFEFD"/>
              </a:solidFill>
            </a:endParaRPr>
          </a:p>
        </p:txBody>
      </p:sp>
    </p:spTree>
    <p:extLst>
      <p:ext uri="{BB962C8B-B14F-4D97-AF65-F5344CB8AC3E}">
        <p14:creationId xmlns:p14="http://schemas.microsoft.com/office/powerpoint/2010/main" val="281623456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2000"/>
                                        <p:tgtEl>
                                          <p:spTgt spid="39"/>
                                        </p:tgtEl>
                                      </p:cBhvr>
                                    </p:animEffect>
                                    <p:anim calcmode="lin" valueType="num">
                                      <p:cBhvr>
                                        <p:cTn id="8" dur="2000" fill="hold"/>
                                        <p:tgtEl>
                                          <p:spTgt spid="39"/>
                                        </p:tgtEl>
                                        <p:attrNameLst>
                                          <p:attrName>ppt_w</p:attrName>
                                        </p:attrNameLst>
                                      </p:cBhvr>
                                      <p:tavLst>
                                        <p:tav tm="0" fmla="#ppt_w*sin(2.5*pi*$)">
                                          <p:val>
                                            <p:fltVal val="0"/>
                                          </p:val>
                                        </p:tav>
                                        <p:tav tm="100000">
                                          <p:val>
                                            <p:fltVal val="1"/>
                                          </p:val>
                                        </p:tav>
                                      </p:tavLst>
                                    </p:anim>
                                    <p:anim calcmode="lin" valueType="num">
                                      <p:cBhvr>
                                        <p:cTn id="9" dur="2000" fill="hold"/>
                                        <p:tgtEl>
                                          <p:spTgt spid="3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additive="base">
                                        <p:cTn id="18" dur="500" fill="hold"/>
                                        <p:tgtEl>
                                          <p:spTgt spid="45"/>
                                        </p:tgtEl>
                                        <p:attrNameLst>
                                          <p:attrName>ppt_x</p:attrName>
                                        </p:attrNameLst>
                                      </p:cBhvr>
                                      <p:tavLst>
                                        <p:tav tm="0">
                                          <p:val>
                                            <p:strVal val="1+#ppt_w/2"/>
                                          </p:val>
                                        </p:tav>
                                        <p:tav tm="100000">
                                          <p:val>
                                            <p:strVal val="#ppt_x"/>
                                          </p:val>
                                        </p:tav>
                                      </p:tavLst>
                                    </p:anim>
                                    <p:anim calcmode="lin" valueType="num">
                                      <p:cBhvr additive="base">
                                        <p:cTn id="19"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25" name="矩形 24">
            <a:extLst>
              <a:ext uri="{FF2B5EF4-FFF2-40B4-BE49-F238E27FC236}">
                <a16:creationId xmlns="" xmlns:a16="http://schemas.microsoft.com/office/drawing/2014/main" id="{4060F255-D84A-4F31-A161-057C81B6EFE2}"/>
              </a:ext>
            </a:extLst>
          </p:cNvPr>
          <p:cNvSpPr/>
          <p:nvPr/>
        </p:nvSpPr>
        <p:spPr>
          <a:xfrm>
            <a:off x="3175446" y="1417332"/>
            <a:ext cx="2794302" cy="2794302"/>
          </a:xfrm>
          <a:prstGeom prst="rect">
            <a:avLst/>
          </a:prstGeom>
          <a:noFill/>
          <a:ln w="57150" cap="flat" cmpd="sng" algn="ctr">
            <a:solidFill>
              <a:srgbClr val="329730"/>
            </a:solid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grpSp>
        <p:nvGrpSpPr>
          <p:cNvPr id="27" name="组合 26">
            <a:extLst>
              <a:ext uri="{FF2B5EF4-FFF2-40B4-BE49-F238E27FC236}">
                <a16:creationId xmlns="" xmlns:a16="http://schemas.microsoft.com/office/drawing/2014/main" id="{DEECB58C-EB71-41F3-ACB5-A8775D86EB34}"/>
              </a:ext>
            </a:extLst>
          </p:cNvPr>
          <p:cNvGrpSpPr/>
          <p:nvPr/>
        </p:nvGrpSpPr>
        <p:grpSpPr>
          <a:xfrm>
            <a:off x="3322582" y="1588569"/>
            <a:ext cx="1173067" cy="1173067"/>
            <a:chOff x="4428929" y="1833167"/>
            <a:chExt cx="1564452" cy="1564452"/>
          </a:xfrm>
          <a:solidFill>
            <a:schemeClr val="bg1">
              <a:lumMod val="95000"/>
            </a:schemeClr>
          </a:solidFill>
        </p:grpSpPr>
        <p:sp>
          <p:nvSpPr>
            <p:cNvPr id="28" name="矩形 27">
              <a:extLst>
                <a:ext uri="{FF2B5EF4-FFF2-40B4-BE49-F238E27FC236}">
                  <a16:creationId xmlns="" xmlns:a16="http://schemas.microsoft.com/office/drawing/2014/main" id="{011F0E76-BBE6-4256-9491-CB5D9834F4C8}"/>
                </a:ext>
              </a:extLst>
            </p:cNvPr>
            <p:cNvSpPr/>
            <p:nvPr/>
          </p:nvSpPr>
          <p:spPr>
            <a:xfrm>
              <a:off x="4428929" y="1833167"/>
              <a:ext cx="1564452" cy="1564452"/>
            </a:xfrm>
            <a:prstGeom prst="rect">
              <a:avLst/>
            </a:prstGeom>
            <a:grp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29" name="TextBox 35">
              <a:extLst>
                <a:ext uri="{FF2B5EF4-FFF2-40B4-BE49-F238E27FC236}">
                  <a16:creationId xmlns="" xmlns:a16="http://schemas.microsoft.com/office/drawing/2014/main" id="{55C3C74C-4A84-4D8A-8BD8-3A24EB3FBC68}"/>
                </a:ext>
              </a:extLst>
            </p:cNvPr>
            <p:cNvSpPr txBox="1"/>
            <p:nvPr/>
          </p:nvSpPr>
          <p:spPr>
            <a:xfrm>
              <a:off x="4875128" y="2230672"/>
              <a:ext cx="863048" cy="697788"/>
            </a:xfrm>
            <a:prstGeom prst="rect">
              <a:avLst/>
            </a:prstGeom>
            <a:grpFill/>
          </p:spPr>
          <p:txBody>
            <a:bodyPr wrap="square" rtlCol="0">
              <a:spAutoFit/>
            </a:bodyPr>
            <a:lstStyle/>
            <a:p>
              <a:pPr marL="0" marR="0" lvl="0" indent="0" defTabSz="816159"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rgbClr val="329730"/>
                  </a:solidFill>
                  <a:effectLst/>
                  <a:uLnTx/>
                  <a:uFillTx/>
                  <a:cs typeface="+mn-ea"/>
                  <a:sym typeface="+mn-lt"/>
                </a:rPr>
                <a:t>01</a:t>
              </a:r>
              <a:endParaRPr kumimoji="0" lang="zh-CN" altLang="en-US" sz="2800" b="0" i="0" u="none" strike="noStrike" kern="0" cap="none" spc="0" normalizeH="0" baseline="0" noProof="0" dirty="0">
                <a:ln>
                  <a:noFill/>
                </a:ln>
                <a:solidFill>
                  <a:srgbClr val="329730"/>
                </a:solidFill>
                <a:effectLst/>
                <a:uLnTx/>
                <a:uFillTx/>
                <a:cs typeface="+mn-ea"/>
                <a:sym typeface="+mn-lt"/>
              </a:endParaRPr>
            </a:p>
          </p:txBody>
        </p:sp>
      </p:grpSp>
      <p:grpSp>
        <p:nvGrpSpPr>
          <p:cNvPr id="30" name="组合 29">
            <a:extLst>
              <a:ext uri="{FF2B5EF4-FFF2-40B4-BE49-F238E27FC236}">
                <a16:creationId xmlns="" xmlns:a16="http://schemas.microsoft.com/office/drawing/2014/main" id="{7AF4E732-EAF2-465D-AA22-455DE28855C0}"/>
              </a:ext>
            </a:extLst>
          </p:cNvPr>
          <p:cNvGrpSpPr/>
          <p:nvPr/>
        </p:nvGrpSpPr>
        <p:grpSpPr>
          <a:xfrm>
            <a:off x="4649544" y="1588569"/>
            <a:ext cx="1173067" cy="1173067"/>
            <a:chOff x="6198622" y="1833167"/>
            <a:chExt cx="1564452" cy="1564452"/>
          </a:xfrm>
          <a:solidFill>
            <a:srgbClr val="329730"/>
          </a:solidFill>
        </p:grpSpPr>
        <p:sp>
          <p:nvSpPr>
            <p:cNvPr id="31" name="矩形 30">
              <a:extLst>
                <a:ext uri="{FF2B5EF4-FFF2-40B4-BE49-F238E27FC236}">
                  <a16:creationId xmlns="" xmlns:a16="http://schemas.microsoft.com/office/drawing/2014/main" id="{4E20F78E-E73A-43CF-8260-C4EB840CAACE}"/>
                </a:ext>
              </a:extLst>
            </p:cNvPr>
            <p:cNvSpPr/>
            <p:nvPr/>
          </p:nvSpPr>
          <p:spPr>
            <a:xfrm>
              <a:off x="6198622" y="1833167"/>
              <a:ext cx="1564452" cy="1564452"/>
            </a:xfrm>
            <a:prstGeom prst="rect">
              <a:avLst/>
            </a:prstGeom>
            <a:grp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32" name="TextBox 35">
              <a:extLst>
                <a:ext uri="{FF2B5EF4-FFF2-40B4-BE49-F238E27FC236}">
                  <a16:creationId xmlns="" xmlns:a16="http://schemas.microsoft.com/office/drawing/2014/main" id="{BEC8F426-EE9E-4145-87AC-7D378FEA7C20}"/>
                </a:ext>
              </a:extLst>
            </p:cNvPr>
            <p:cNvSpPr txBox="1"/>
            <p:nvPr/>
          </p:nvSpPr>
          <p:spPr>
            <a:xfrm>
              <a:off x="6589791" y="2171061"/>
              <a:ext cx="863048" cy="697788"/>
            </a:xfrm>
            <a:prstGeom prst="rect">
              <a:avLst/>
            </a:prstGeom>
            <a:grpFill/>
          </p:spPr>
          <p:txBody>
            <a:bodyPr wrap="square" rtlCol="0">
              <a:spAutoFit/>
            </a:bodyPr>
            <a:lstStyle/>
            <a:p>
              <a:pPr marL="0" marR="0" lvl="0" indent="0" defTabSz="816159"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white"/>
                  </a:solidFill>
                  <a:effectLst/>
                  <a:uLnTx/>
                  <a:uFillTx/>
                  <a:cs typeface="+mn-ea"/>
                  <a:sym typeface="+mn-lt"/>
                </a:rPr>
                <a:t>02</a:t>
              </a:r>
              <a:endParaRPr kumimoji="0" lang="zh-CN" altLang="en-US" sz="2800" b="0" i="0" u="none" strike="noStrike" kern="0" cap="none" spc="0" normalizeH="0" baseline="0" noProof="0" dirty="0">
                <a:ln>
                  <a:noFill/>
                </a:ln>
                <a:solidFill>
                  <a:prstClr val="white"/>
                </a:solidFill>
                <a:effectLst/>
                <a:uLnTx/>
                <a:uFillTx/>
                <a:cs typeface="+mn-ea"/>
                <a:sym typeface="+mn-lt"/>
              </a:endParaRPr>
            </a:p>
          </p:txBody>
        </p:sp>
      </p:grpSp>
      <p:grpSp>
        <p:nvGrpSpPr>
          <p:cNvPr id="34" name="组合 33">
            <a:extLst>
              <a:ext uri="{FF2B5EF4-FFF2-40B4-BE49-F238E27FC236}">
                <a16:creationId xmlns="" xmlns:a16="http://schemas.microsoft.com/office/drawing/2014/main" id="{E0AADA26-F009-4437-BF07-AABEDCADCF02}"/>
              </a:ext>
            </a:extLst>
          </p:cNvPr>
          <p:cNvGrpSpPr/>
          <p:nvPr/>
        </p:nvGrpSpPr>
        <p:grpSpPr>
          <a:xfrm>
            <a:off x="4649544" y="2907932"/>
            <a:ext cx="1173067" cy="1173067"/>
            <a:chOff x="6198622" y="3592725"/>
            <a:chExt cx="1564452" cy="1564452"/>
          </a:xfrm>
          <a:solidFill>
            <a:schemeClr val="bg1">
              <a:lumMod val="95000"/>
            </a:schemeClr>
          </a:solidFill>
        </p:grpSpPr>
        <p:sp>
          <p:nvSpPr>
            <p:cNvPr id="35" name="矩形 34">
              <a:extLst>
                <a:ext uri="{FF2B5EF4-FFF2-40B4-BE49-F238E27FC236}">
                  <a16:creationId xmlns="" xmlns:a16="http://schemas.microsoft.com/office/drawing/2014/main" id="{CDAB4235-1560-4D07-93F6-E98A8EA64AB3}"/>
                </a:ext>
              </a:extLst>
            </p:cNvPr>
            <p:cNvSpPr/>
            <p:nvPr/>
          </p:nvSpPr>
          <p:spPr>
            <a:xfrm>
              <a:off x="6198622" y="3592725"/>
              <a:ext cx="1564452" cy="1564452"/>
            </a:xfrm>
            <a:prstGeom prst="rect">
              <a:avLst/>
            </a:prstGeom>
            <a:grp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36" name="TextBox 35">
              <a:extLst>
                <a:ext uri="{FF2B5EF4-FFF2-40B4-BE49-F238E27FC236}">
                  <a16:creationId xmlns="" xmlns:a16="http://schemas.microsoft.com/office/drawing/2014/main" id="{909E25C2-4F5F-4865-A0FF-D62AC4220DDA}"/>
                </a:ext>
              </a:extLst>
            </p:cNvPr>
            <p:cNvSpPr txBox="1"/>
            <p:nvPr/>
          </p:nvSpPr>
          <p:spPr>
            <a:xfrm>
              <a:off x="6549325" y="3952743"/>
              <a:ext cx="863048" cy="697788"/>
            </a:xfrm>
            <a:prstGeom prst="rect">
              <a:avLst/>
            </a:prstGeom>
            <a:grpFill/>
          </p:spPr>
          <p:txBody>
            <a:bodyPr wrap="square" rtlCol="0">
              <a:spAutoFit/>
            </a:bodyPr>
            <a:lstStyle/>
            <a:p>
              <a:pPr marL="0" marR="0" lvl="0" indent="0" defTabSz="816159"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rgbClr val="329730"/>
                  </a:solidFill>
                  <a:effectLst/>
                  <a:uLnTx/>
                  <a:uFillTx/>
                  <a:cs typeface="+mn-ea"/>
                  <a:sym typeface="+mn-lt"/>
                </a:rPr>
                <a:t>03</a:t>
              </a:r>
              <a:endParaRPr kumimoji="0" lang="zh-CN" altLang="en-US" sz="2800" b="0" i="0" u="none" strike="noStrike" kern="0" cap="none" spc="0" normalizeH="0" baseline="0" noProof="0" dirty="0">
                <a:ln>
                  <a:noFill/>
                </a:ln>
                <a:solidFill>
                  <a:srgbClr val="329730"/>
                </a:solidFill>
                <a:effectLst/>
                <a:uLnTx/>
                <a:uFillTx/>
                <a:cs typeface="+mn-ea"/>
                <a:sym typeface="+mn-lt"/>
              </a:endParaRPr>
            </a:p>
          </p:txBody>
        </p:sp>
      </p:grpSp>
      <p:grpSp>
        <p:nvGrpSpPr>
          <p:cNvPr id="37" name="组合 36">
            <a:extLst>
              <a:ext uri="{FF2B5EF4-FFF2-40B4-BE49-F238E27FC236}">
                <a16:creationId xmlns="" xmlns:a16="http://schemas.microsoft.com/office/drawing/2014/main" id="{00C01CD1-DF98-4222-A3ED-8CEB35B87359}"/>
              </a:ext>
            </a:extLst>
          </p:cNvPr>
          <p:cNvGrpSpPr/>
          <p:nvPr/>
        </p:nvGrpSpPr>
        <p:grpSpPr>
          <a:xfrm>
            <a:off x="3322582" y="2907932"/>
            <a:ext cx="1173067" cy="1173067"/>
            <a:chOff x="4428929" y="3592725"/>
            <a:chExt cx="1564452" cy="1564452"/>
          </a:xfrm>
          <a:solidFill>
            <a:srgbClr val="329730"/>
          </a:solidFill>
        </p:grpSpPr>
        <p:sp>
          <p:nvSpPr>
            <p:cNvPr id="38" name="矩形 37">
              <a:extLst>
                <a:ext uri="{FF2B5EF4-FFF2-40B4-BE49-F238E27FC236}">
                  <a16:creationId xmlns="" xmlns:a16="http://schemas.microsoft.com/office/drawing/2014/main" id="{CBBE5E78-D3DA-4998-8ABA-38AF29C7425B}"/>
                </a:ext>
              </a:extLst>
            </p:cNvPr>
            <p:cNvSpPr/>
            <p:nvPr/>
          </p:nvSpPr>
          <p:spPr>
            <a:xfrm>
              <a:off x="4428929" y="3592725"/>
              <a:ext cx="1564452" cy="1564452"/>
            </a:xfrm>
            <a:prstGeom prst="rect">
              <a:avLst/>
            </a:prstGeom>
            <a:grpFill/>
            <a:ln w="25400" cap="flat" cmpd="sng" algn="ctr">
              <a:noFill/>
              <a:prstDash val="solid"/>
            </a:ln>
            <a:effectLst/>
          </p:spPr>
          <p:txBody>
            <a:bodyPr rtlCol="0" anchor="ct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39" name="TextBox 35">
              <a:extLst>
                <a:ext uri="{FF2B5EF4-FFF2-40B4-BE49-F238E27FC236}">
                  <a16:creationId xmlns="" xmlns:a16="http://schemas.microsoft.com/office/drawing/2014/main" id="{3A64B5D9-58D5-4F61-B37C-BF629D2279D5}"/>
                </a:ext>
              </a:extLst>
            </p:cNvPr>
            <p:cNvSpPr txBox="1"/>
            <p:nvPr/>
          </p:nvSpPr>
          <p:spPr>
            <a:xfrm>
              <a:off x="4871790" y="3952742"/>
              <a:ext cx="863048" cy="697789"/>
            </a:xfrm>
            <a:prstGeom prst="rect">
              <a:avLst/>
            </a:prstGeom>
            <a:grpFill/>
          </p:spPr>
          <p:txBody>
            <a:bodyPr wrap="square" rtlCol="0">
              <a:spAutoFit/>
            </a:bodyPr>
            <a:lstStyle/>
            <a:p>
              <a:pPr marL="0" marR="0" lvl="0" indent="0" defTabSz="816159"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white"/>
                  </a:solidFill>
                  <a:effectLst/>
                  <a:uLnTx/>
                  <a:uFillTx/>
                  <a:cs typeface="+mn-ea"/>
                  <a:sym typeface="+mn-lt"/>
                </a:rPr>
                <a:t>04</a:t>
              </a:r>
              <a:endParaRPr kumimoji="0" lang="zh-CN" altLang="en-US" sz="2800" b="0" i="0" u="none" strike="noStrike" kern="0" cap="none" spc="0" normalizeH="0" baseline="0" noProof="0" dirty="0">
                <a:ln>
                  <a:noFill/>
                </a:ln>
                <a:solidFill>
                  <a:prstClr val="white"/>
                </a:solidFill>
                <a:effectLst/>
                <a:uLnTx/>
                <a:uFillTx/>
                <a:cs typeface="+mn-ea"/>
                <a:sym typeface="+mn-lt"/>
              </a:endParaRPr>
            </a:p>
          </p:txBody>
        </p:sp>
      </p:grpSp>
      <p:sp>
        <p:nvSpPr>
          <p:cNvPr id="40" name="文本框 39">
            <a:extLst>
              <a:ext uri="{FF2B5EF4-FFF2-40B4-BE49-F238E27FC236}">
                <a16:creationId xmlns="" xmlns:a16="http://schemas.microsoft.com/office/drawing/2014/main" id="{028FF54E-5E25-4E4A-BD1A-7024BD629443}"/>
              </a:ext>
            </a:extLst>
          </p:cNvPr>
          <p:cNvSpPr txBox="1"/>
          <p:nvPr/>
        </p:nvSpPr>
        <p:spPr>
          <a:xfrm>
            <a:off x="458046" y="1751566"/>
            <a:ext cx="1316677" cy="369332"/>
          </a:xfrm>
          <a:prstGeom prst="rect">
            <a:avLst/>
          </a:prstGeom>
          <a:noFill/>
        </p:spPr>
        <p:txBody>
          <a:bodyPr wrap="square" rtlCol="0">
            <a:spAutoFit/>
          </a:bodyPr>
          <a:lstStyle/>
          <a:p>
            <a:r>
              <a:rPr lang="zh-CN" altLang="en-US" b="1" dirty="0">
                <a:solidFill>
                  <a:srgbClr val="329730"/>
                </a:solidFill>
                <a:cs typeface="+mn-ea"/>
                <a:sym typeface="+mn-lt"/>
              </a:rPr>
              <a:t>第</a:t>
            </a:r>
            <a:r>
              <a:rPr lang="en-US" altLang="zh-CN" b="1" dirty="0">
                <a:solidFill>
                  <a:srgbClr val="329730"/>
                </a:solidFill>
                <a:cs typeface="+mn-ea"/>
                <a:sym typeface="+mn-lt"/>
              </a:rPr>
              <a:t>1</a:t>
            </a:r>
            <a:endParaRPr lang="zh-CN" altLang="en-US" b="1" dirty="0">
              <a:solidFill>
                <a:srgbClr val="329730"/>
              </a:solidFill>
              <a:cs typeface="+mn-ea"/>
              <a:sym typeface="+mn-lt"/>
            </a:endParaRPr>
          </a:p>
        </p:txBody>
      </p:sp>
      <p:sp>
        <p:nvSpPr>
          <p:cNvPr id="41" name="文本框 40">
            <a:extLst>
              <a:ext uri="{FF2B5EF4-FFF2-40B4-BE49-F238E27FC236}">
                <a16:creationId xmlns="" xmlns:a16="http://schemas.microsoft.com/office/drawing/2014/main" id="{5F965EA7-E0A5-431E-8695-342841582F97}"/>
              </a:ext>
            </a:extLst>
          </p:cNvPr>
          <p:cNvSpPr txBox="1"/>
          <p:nvPr/>
        </p:nvSpPr>
        <p:spPr>
          <a:xfrm>
            <a:off x="449596" y="2068753"/>
            <a:ext cx="2514684" cy="548548"/>
          </a:xfrm>
          <a:prstGeom prst="rect">
            <a:avLst/>
          </a:prstGeom>
          <a:noFill/>
        </p:spPr>
        <p:txBody>
          <a:bodyPr wrap="square" rtlCol="0">
            <a:spAutoFit/>
          </a:bodyPr>
          <a:lstStyle/>
          <a:p>
            <a:pPr>
              <a:lnSpc>
                <a:spcPct val="150000"/>
              </a:lnSpc>
            </a:pPr>
            <a:r>
              <a:rPr lang="zh-CN" altLang="en-US" sz="1050" dirty="0">
                <a:solidFill>
                  <a:srgbClr val="329730"/>
                </a:solidFill>
                <a:cs typeface="+mn-ea"/>
                <a:sym typeface="+mn-lt"/>
              </a:rPr>
              <a:t>慢性疾病已成为中国城乡居民的第</a:t>
            </a:r>
            <a:r>
              <a:rPr lang="en-US" altLang="zh-CN" sz="1050" dirty="0">
                <a:solidFill>
                  <a:srgbClr val="329730"/>
                </a:solidFill>
                <a:cs typeface="+mn-ea"/>
                <a:sym typeface="+mn-lt"/>
              </a:rPr>
              <a:t>1</a:t>
            </a:r>
            <a:r>
              <a:rPr lang="zh-CN" altLang="en-US" sz="1050" dirty="0">
                <a:solidFill>
                  <a:srgbClr val="329730"/>
                </a:solidFill>
                <a:cs typeface="+mn-ea"/>
                <a:sym typeface="+mn-lt"/>
              </a:rPr>
              <a:t>位死亡原因</a:t>
            </a:r>
          </a:p>
        </p:txBody>
      </p:sp>
      <p:sp>
        <p:nvSpPr>
          <p:cNvPr id="42" name="文本框 41">
            <a:extLst>
              <a:ext uri="{FF2B5EF4-FFF2-40B4-BE49-F238E27FC236}">
                <a16:creationId xmlns="" xmlns:a16="http://schemas.microsoft.com/office/drawing/2014/main" id="{1805DBD2-2DC4-42F8-B1F4-5812BDC57A4D}"/>
              </a:ext>
            </a:extLst>
          </p:cNvPr>
          <p:cNvSpPr txBox="1"/>
          <p:nvPr/>
        </p:nvSpPr>
        <p:spPr>
          <a:xfrm>
            <a:off x="7859129" y="1644016"/>
            <a:ext cx="1316677" cy="369332"/>
          </a:xfrm>
          <a:prstGeom prst="rect">
            <a:avLst/>
          </a:prstGeom>
          <a:noFill/>
        </p:spPr>
        <p:txBody>
          <a:bodyPr wrap="square" rtlCol="0">
            <a:spAutoFit/>
          </a:bodyPr>
          <a:lstStyle/>
          <a:p>
            <a:r>
              <a:rPr lang="en-US" altLang="zh-CN" b="1" dirty="0">
                <a:solidFill>
                  <a:srgbClr val="329730"/>
                </a:solidFill>
                <a:cs typeface="+mn-ea"/>
                <a:sym typeface="+mn-lt"/>
              </a:rPr>
              <a:t>2.6</a:t>
            </a:r>
            <a:r>
              <a:rPr lang="zh-CN" altLang="en-US" b="1" dirty="0">
                <a:solidFill>
                  <a:srgbClr val="329730"/>
                </a:solidFill>
                <a:cs typeface="+mn-ea"/>
                <a:sym typeface="+mn-lt"/>
              </a:rPr>
              <a:t>亿</a:t>
            </a:r>
          </a:p>
        </p:txBody>
      </p:sp>
      <p:sp>
        <p:nvSpPr>
          <p:cNvPr id="43" name="文本框 42">
            <a:extLst>
              <a:ext uri="{FF2B5EF4-FFF2-40B4-BE49-F238E27FC236}">
                <a16:creationId xmlns="" xmlns:a16="http://schemas.microsoft.com/office/drawing/2014/main" id="{A2190C62-F2BE-4F06-8180-D71C3C6EBCE0}"/>
              </a:ext>
            </a:extLst>
          </p:cNvPr>
          <p:cNvSpPr txBox="1"/>
          <p:nvPr/>
        </p:nvSpPr>
        <p:spPr>
          <a:xfrm>
            <a:off x="6115921" y="2036498"/>
            <a:ext cx="2514684" cy="577081"/>
          </a:xfrm>
          <a:prstGeom prst="rect">
            <a:avLst/>
          </a:prstGeom>
          <a:noFill/>
        </p:spPr>
        <p:txBody>
          <a:bodyPr wrap="square" rtlCol="0">
            <a:spAutoFit/>
          </a:bodyPr>
          <a:lstStyle/>
          <a:p>
            <a:pPr>
              <a:lnSpc>
                <a:spcPct val="150000"/>
              </a:lnSpc>
            </a:pPr>
            <a:r>
              <a:rPr lang="zh-CN" altLang="en-US" sz="1050" dirty="0">
                <a:solidFill>
                  <a:srgbClr val="329730"/>
                </a:solidFill>
                <a:cs typeface="+mn-ea"/>
                <a:sym typeface="+mn-lt"/>
              </a:rPr>
              <a:t>中国目前有</a:t>
            </a:r>
            <a:r>
              <a:rPr lang="en-US" altLang="zh-CN" sz="1050" dirty="0">
                <a:solidFill>
                  <a:srgbClr val="329730"/>
                </a:solidFill>
                <a:cs typeface="+mn-ea"/>
                <a:sym typeface="+mn-lt"/>
              </a:rPr>
              <a:t>2.6</a:t>
            </a:r>
            <a:r>
              <a:rPr lang="zh-CN" altLang="en-US" sz="1050" dirty="0">
                <a:solidFill>
                  <a:srgbClr val="329730"/>
                </a:solidFill>
                <a:cs typeface="+mn-ea"/>
                <a:sym typeface="+mn-lt"/>
              </a:rPr>
              <a:t>亿人患有糖尿病、肺病、癌症、心血管病等慢性疾病。</a:t>
            </a:r>
          </a:p>
        </p:txBody>
      </p:sp>
      <p:sp>
        <p:nvSpPr>
          <p:cNvPr id="44" name="文本框 43">
            <a:extLst>
              <a:ext uri="{FF2B5EF4-FFF2-40B4-BE49-F238E27FC236}">
                <a16:creationId xmlns="" xmlns:a16="http://schemas.microsoft.com/office/drawing/2014/main" id="{AA5824BA-AF6A-48DC-99D7-BEA592ED3132}"/>
              </a:ext>
            </a:extLst>
          </p:cNvPr>
          <p:cNvSpPr txBox="1"/>
          <p:nvPr/>
        </p:nvSpPr>
        <p:spPr>
          <a:xfrm>
            <a:off x="7914709" y="2961223"/>
            <a:ext cx="1316677" cy="369332"/>
          </a:xfrm>
          <a:prstGeom prst="rect">
            <a:avLst/>
          </a:prstGeom>
          <a:noFill/>
        </p:spPr>
        <p:txBody>
          <a:bodyPr wrap="square" rtlCol="0">
            <a:spAutoFit/>
          </a:bodyPr>
          <a:lstStyle/>
          <a:p>
            <a:r>
              <a:rPr lang="en-US" altLang="zh-CN" b="1" dirty="0">
                <a:solidFill>
                  <a:srgbClr val="329730"/>
                </a:solidFill>
                <a:cs typeface="+mn-ea"/>
                <a:sym typeface="+mn-lt"/>
              </a:rPr>
              <a:t>85%</a:t>
            </a:r>
            <a:endParaRPr lang="zh-CN" altLang="en-US" b="1" dirty="0">
              <a:solidFill>
                <a:srgbClr val="329730"/>
              </a:solidFill>
              <a:cs typeface="+mn-ea"/>
              <a:sym typeface="+mn-lt"/>
            </a:endParaRPr>
          </a:p>
        </p:txBody>
      </p:sp>
      <p:sp>
        <p:nvSpPr>
          <p:cNvPr id="45" name="文本框 44">
            <a:extLst>
              <a:ext uri="{FF2B5EF4-FFF2-40B4-BE49-F238E27FC236}">
                <a16:creationId xmlns="" xmlns:a16="http://schemas.microsoft.com/office/drawing/2014/main" id="{061509FA-0EC1-497A-8197-173BD77F53A2}"/>
              </a:ext>
            </a:extLst>
          </p:cNvPr>
          <p:cNvSpPr txBox="1"/>
          <p:nvPr/>
        </p:nvSpPr>
        <p:spPr>
          <a:xfrm>
            <a:off x="6232713" y="3362505"/>
            <a:ext cx="2514684" cy="548548"/>
          </a:xfrm>
          <a:prstGeom prst="rect">
            <a:avLst/>
          </a:prstGeom>
          <a:noFill/>
        </p:spPr>
        <p:txBody>
          <a:bodyPr wrap="square" rtlCol="0">
            <a:spAutoFit/>
          </a:bodyPr>
          <a:lstStyle/>
          <a:p>
            <a:pPr>
              <a:lnSpc>
                <a:spcPct val="150000"/>
              </a:lnSpc>
            </a:pPr>
            <a:r>
              <a:rPr lang="zh-CN" altLang="en-US" sz="1050" dirty="0">
                <a:solidFill>
                  <a:srgbClr val="329730"/>
                </a:solidFill>
                <a:cs typeface="+mn-ea"/>
                <a:sym typeface="+mn-lt"/>
              </a:rPr>
              <a:t>用于慢性疾病防治的费用已占中国总体疾病治疗支出的</a:t>
            </a:r>
            <a:r>
              <a:rPr lang="en-US" altLang="zh-CN" sz="1050" dirty="0">
                <a:solidFill>
                  <a:srgbClr val="329730"/>
                </a:solidFill>
                <a:cs typeface="+mn-ea"/>
                <a:sym typeface="+mn-lt"/>
              </a:rPr>
              <a:t>85%</a:t>
            </a:r>
            <a:r>
              <a:rPr lang="zh-CN" altLang="en-US" sz="1050" dirty="0">
                <a:solidFill>
                  <a:srgbClr val="329730"/>
                </a:solidFill>
                <a:cs typeface="+mn-ea"/>
                <a:sym typeface="+mn-lt"/>
              </a:rPr>
              <a:t>。</a:t>
            </a:r>
          </a:p>
        </p:txBody>
      </p:sp>
      <p:sp>
        <p:nvSpPr>
          <p:cNvPr id="46" name="文本框 45">
            <a:extLst>
              <a:ext uri="{FF2B5EF4-FFF2-40B4-BE49-F238E27FC236}">
                <a16:creationId xmlns="" xmlns:a16="http://schemas.microsoft.com/office/drawing/2014/main" id="{4916361A-BDC0-4A96-A8D6-A1CD0EA77C5F}"/>
              </a:ext>
            </a:extLst>
          </p:cNvPr>
          <p:cNvSpPr txBox="1"/>
          <p:nvPr/>
        </p:nvSpPr>
        <p:spPr>
          <a:xfrm>
            <a:off x="500069" y="2936958"/>
            <a:ext cx="1316677" cy="369332"/>
          </a:xfrm>
          <a:prstGeom prst="rect">
            <a:avLst/>
          </a:prstGeom>
          <a:noFill/>
        </p:spPr>
        <p:txBody>
          <a:bodyPr wrap="square" rtlCol="0">
            <a:spAutoFit/>
          </a:bodyPr>
          <a:lstStyle/>
          <a:p>
            <a:r>
              <a:rPr lang="en-US" altLang="zh-CN" b="1" dirty="0">
                <a:solidFill>
                  <a:srgbClr val="329730"/>
                </a:solidFill>
                <a:cs typeface="+mn-ea"/>
                <a:sym typeface="+mn-lt"/>
              </a:rPr>
              <a:t>1000</a:t>
            </a:r>
            <a:r>
              <a:rPr lang="zh-CN" altLang="en-US" b="1" dirty="0">
                <a:solidFill>
                  <a:srgbClr val="329730"/>
                </a:solidFill>
                <a:cs typeface="+mn-ea"/>
                <a:sym typeface="+mn-lt"/>
              </a:rPr>
              <a:t>万</a:t>
            </a:r>
          </a:p>
        </p:txBody>
      </p:sp>
      <p:sp>
        <p:nvSpPr>
          <p:cNvPr id="47" name="文本框 46">
            <a:extLst>
              <a:ext uri="{FF2B5EF4-FFF2-40B4-BE49-F238E27FC236}">
                <a16:creationId xmlns="" xmlns:a16="http://schemas.microsoft.com/office/drawing/2014/main" id="{989B8937-0E31-4250-A891-948844110EF9}"/>
              </a:ext>
            </a:extLst>
          </p:cNvPr>
          <p:cNvSpPr txBox="1"/>
          <p:nvPr/>
        </p:nvSpPr>
        <p:spPr>
          <a:xfrm>
            <a:off x="458046" y="3309353"/>
            <a:ext cx="2514684" cy="548548"/>
          </a:xfrm>
          <a:prstGeom prst="rect">
            <a:avLst/>
          </a:prstGeom>
          <a:noFill/>
        </p:spPr>
        <p:txBody>
          <a:bodyPr wrap="square" rtlCol="0">
            <a:spAutoFit/>
          </a:bodyPr>
          <a:lstStyle/>
          <a:p>
            <a:pPr>
              <a:lnSpc>
                <a:spcPct val="150000"/>
              </a:lnSpc>
            </a:pPr>
            <a:r>
              <a:rPr lang="zh-CN" altLang="en-US" sz="1050" dirty="0">
                <a:solidFill>
                  <a:srgbClr val="329730"/>
                </a:solidFill>
                <a:cs typeface="+mn-ea"/>
                <a:sym typeface="+mn-lt"/>
              </a:rPr>
              <a:t>过去</a:t>
            </a:r>
            <a:r>
              <a:rPr lang="en-US" altLang="zh-CN" sz="1050" dirty="0">
                <a:solidFill>
                  <a:srgbClr val="329730"/>
                </a:solidFill>
                <a:cs typeface="+mn-ea"/>
                <a:sym typeface="+mn-lt"/>
              </a:rPr>
              <a:t>10</a:t>
            </a:r>
            <a:r>
              <a:rPr lang="zh-CN" altLang="en-US" sz="1050" dirty="0">
                <a:solidFill>
                  <a:srgbClr val="329730"/>
                </a:solidFill>
                <a:cs typeface="+mn-ea"/>
                <a:sym typeface="+mn-lt"/>
              </a:rPr>
              <a:t>年，中国每年增加</a:t>
            </a:r>
            <a:r>
              <a:rPr lang="en-US" altLang="zh-CN" sz="1050" dirty="0">
                <a:solidFill>
                  <a:srgbClr val="329730"/>
                </a:solidFill>
                <a:cs typeface="+mn-ea"/>
                <a:sym typeface="+mn-lt"/>
              </a:rPr>
              <a:t>1000</a:t>
            </a:r>
            <a:r>
              <a:rPr lang="zh-CN" altLang="en-US" sz="1050" dirty="0">
                <a:solidFill>
                  <a:srgbClr val="329730"/>
                </a:solidFill>
                <a:cs typeface="+mn-ea"/>
                <a:sym typeface="+mn-lt"/>
              </a:rPr>
              <a:t>万慢性疾病患者。</a:t>
            </a:r>
          </a:p>
        </p:txBody>
      </p:sp>
      <p:sp>
        <p:nvSpPr>
          <p:cNvPr id="48" name="文本框 47">
            <a:extLst>
              <a:ext uri="{FF2B5EF4-FFF2-40B4-BE49-F238E27FC236}">
                <a16:creationId xmlns="" xmlns:a16="http://schemas.microsoft.com/office/drawing/2014/main" id="{3F31E529-B87F-4594-B4F4-E5A42CEA9525}"/>
              </a:ext>
            </a:extLst>
          </p:cNvPr>
          <p:cNvSpPr txBox="1"/>
          <p:nvPr/>
        </p:nvSpPr>
        <p:spPr>
          <a:xfrm>
            <a:off x="836344" y="281318"/>
            <a:ext cx="2339102"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慢性病来势汹汹</a:t>
            </a:r>
          </a:p>
        </p:txBody>
      </p:sp>
      <p:grpSp>
        <p:nvGrpSpPr>
          <p:cNvPr id="62" name="组合 61">
            <a:extLst>
              <a:ext uri="{FF2B5EF4-FFF2-40B4-BE49-F238E27FC236}">
                <a16:creationId xmlns="" xmlns:a16="http://schemas.microsoft.com/office/drawing/2014/main" id="{8FEEF358-D09A-4E6F-96DB-D870BF33C780}"/>
              </a:ext>
            </a:extLst>
          </p:cNvPr>
          <p:cNvGrpSpPr/>
          <p:nvPr/>
        </p:nvGrpSpPr>
        <p:grpSpPr>
          <a:xfrm>
            <a:off x="164756" y="329044"/>
            <a:ext cx="565854" cy="400223"/>
            <a:chOff x="164756" y="332656"/>
            <a:chExt cx="565854" cy="596434"/>
          </a:xfrm>
          <a:solidFill>
            <a:srgbClr val="F36969"/>
          </a:solidFill>
        </p:grpSpPr>
        <p:sp>
          <p:nvSpPr>
            <p:cNvPr id="63" name="矩形 62">
              <a:extLst>
                <a:ext uri="{FF2B5EF4-FFF2-40B4-BE49-F238E27FC236}">
                  <a16:creationId xmlns="" xmlns:a16="http://schemas.microsoft.com/office/drawing/2014/main" id="{CE63E427-D07F-4989-9D4C-6967F1373256}"/>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64" name="矩形 63">
              <a:extLst>
                <a:ext uri="{FF2B5EF4-FFF2-40B4-BE49-F238E27FC236}">
                  <a16:creationId xmlns="" xmlns:a16="http://schemas.microsoft.com/office/drawing/2014/main" id="{1AF1DA04-4F0F-44E9-80B5-625879FCD856}"/>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Tree>
    <p:extLst>
      <p:ext uri="{BB962C8B-B14F-4D97-AF65-F5344CB8AC3E}">
        <p14:creationId xmlns:p14="http://schemas.microsoft.com/office/powerpoint/2010/main" val="4017937213"/>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heel(1)">
                                      <p:cBhvr>
                                        <p:cTn id="7" dur="1500"/>
                                        <p:tgtEl>
                                          <p:spTgt spid="25"/>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2500"/>
                            </p:stCondLst>
                            <p:childTnLst>
                              <p:par>
                                <p:cTn id="21" presetID="53" presetClass="entr" presetSubtype="16" fill="hold"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fade">
                                      <p:cBhvr>
                                        <p:cTn id="35" dur="500"/>
                                        <p:tgtEl>
                                          <p:spTgt spid="40"/>
                                        </p:tgtEl>
                                      </p:cBhvr>
                                    </p:animEffect>
                                  </p:childTnLst>
                                </p:cTn>
                              </p:par>
                            </p:childTnLst>
                          </p:cTn>
                        </p:par>
                        <p:par>
                          <p:cTn id="36" fill="hold">
                            <p:stCondLst>
                              <p:cond delay="4000"/>
                            </p:stCondLst>
                            <p:childTnLst>
                              <p:par>
                                <p:cTn id="37" presetID="10" presetClass="entr" presetSubtype="0" fill="hold" grpId="0" nodeType="afterEffect">
                                  <p:stCondLst>
                                    <p:cond delay="0"/>
                                  </p:stCondLst>
                                  <p:iterate type="lt">
                                    <p:tmPct val="10000"/>
                                  </p:iterate>
                                  <p:childTnLst>
                                    <p:set>
                                      <p:cBhvr>
                                        <p:cTn id="38" dur="1" fill="hold">
                                          <p:stCondLst>
                                            <p:cond delay="0"/>
                                          </p:stCondLst>
                                        </p:cTn>
                                        <p:tgtEl>
                                          <p:spTgt spid="41"/>
                                        </p:tgtEl>
                                        <p:attrNameLst>
                                          <p:attrName>style.visibility</p:attrName>
                                        </p:attrNameLst>
                                      </p:cBhvr>
                                      <p:to>
                                        <p:strVal val="visible"/>
                                      </p:to>
                                    </p:set>
                                    <p:animEffect transition="in" filter="fade">
                                      <p:cBhvr>
                                        <p:cTn id="39" dur="250"/>
                                        <p:tgtEl>
                                          <p:spTgt spid="41"/>
                                        </p:tgtEl>
                                      </p:cBhvr>
                                    </p:animEffect>
                                  </p:childTnLst>
                                </p:cTn>
                              </p:par>
                            </p:childTnLst>
                          </p:cTn>
                        </p:par>
                        <p:par>
                          <p:cTn id="40" fill="hold">
                            <p:stCondLst>
                              <p:cond delay="4750"/>
                            </p:stCondLst>
                            <p:childTnLst>
                              <p:par>
                                <p:cTn id="41" presetID="10" presetClass="entr" presetSubtype="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500"/>
                                        <p:tgtEl>
                                          <p:spTgt spid="42"/>
                                        </p:tgtEl>
                                      </p:cBhvr>
                                    </p:animEffect>
                                  </p:childTnLst>
                                </p:cTn>
                              </p:par>
                            </p:childTnLst>
                          </p:cTn>
                        </p:par>
                        <p:par>
                          <p:cTn id="44" fill="hold">
                            <p:stCondLst>
                              <p:cond delay="5250"/>
                            </p:stCondLst>
                            <p:childTnLst>
                              <p:par>
                                <p:cTn id="45" presetID="10" presetClass="entr" presetSubtype="0" fill="hold" grpId="0" nodeType="afterEffect">
                                  <p:stCondLst>
                                    <p:cond delay="0"/>
                                  </p:stCondLst>
                                  <p:iterate type="lt">
                                    <p:tmPct val="10000"/>
                                  </p:iterate>
                                  <p:childTnLst>
                                    <p:set>
                                      <p:cBhvr>
                                        <p:cTn id="46" dur="1" fill="hold">
                                          <p:stCondLst>
                                            <p:cond delay="0"/>
                                          </p:stCondLst>
                                        </p:cTn>
                                        <p:tgtEl>
                                          <p:spTgt spid="43"/>
                                        </p:tgtEl>
                                        <p:attrNameLst>
                                          <p:attrName>style.visibility</p:attrName>
                                        </p:attrNameLst>
                                      </p:cBhvr>
                                      <p:to>
                                        <p:strVal val="visible"/>
                                      </p:to>
                                    </p:set>
                                    <p:animEffect transition="in" filter="fade">
                                      <p:cBhvr>
                                        <p:cTn id="47" dur="250"/>
                                        <p:tgtEl>
                                          <p:spTgt spid="43"/>
                                        </p:tgtEl>
                                      </p:cBhvr>
                                    </p:animEffect>
                                  </p:childTnLst>
                                </p:cTn>
                              </p:par>
                            </p:childTnLst>
                          </p:cTn>
                        </p:par>
                        <p:par>
                          <p:cTn id="48" fill="hold">
                            <p:stCondLst>
                              <p:cond delay="6275"/>
                            </p:stCondLst>
                            <p:childTnLst>
                              <p:par>
                                <p:cTn id="49" presetID="10" presetClass="entr" presetSubtype="0"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childTnLst>
                          </p:cTn>
                        </p:par>
                        <p:par>
                          <p:cTn id="52" fill="hold">
                            <p:stCondLst>
                              <p:cond delay="6775"/>
                            </p:stCondLst>
                            <p:childTnLst>
                              <p:par>
                                <p:cTn id="53" presetID="10" presetClass="entr" presetSubtype="0" fill="hold" grpId="0" nodeType="afterEffect">
                                  <p:stCondLst>
                                    <p:cond delay="0"/>
                                  </p:stCondLst>
                                  <p:iterate type="lt">
                                    <p:tmPct val="10000"/>
                                  </p:iterate>
                                  <p:childTnLst>
                                    <p:set>
                                      <p:cBhvr>
                                        <p:cTn id="54" dur="1" fill="hold">
                                          <p:stCondLst>
                                            <p:cond delay="0"/>
                                          </p:stCondLst>
                                        </p:cTn>
                                        <p:tgtEl>
                                          <p:spTgt spid="45"/>
                                        </p:tgtEl>
                                        <p:attrNameLst>
                                          <p:attrName>style.visibility</p:attrName>
                                        </p:attrNameLst>
                                      </p:cBhvr>
                                      <p:to>
                                        <p:strVal val="visible"/>
                                      </p:to>
                                    </p:set>
                                    <p:animEffect transition="in" filter="fade">
                                      <p:cBhvr>
                                        <p:cTn id="55" dur="250"/>
                                        <p:tgtEl>
                                          <p:spTgt spid="45"/>
                                        </p:tgtEl>
                                      </p:cBhvr>
                                    </p:animEffect>
                                  </p:childTnLst>
                                </p:cTn>
                              </p:par>
                            </p:childTnLst>
                          </p:cTn>
                        </p:par>
                        <p:par>
                          <p:cTn id="56" fill="hold">
                            <p:stCondLst>
                              <p:cond delay="7700"/>
                            </p:stCondLst>
                            <p:childTnLst>
                              <p:par>
                                <p:cTn id="57" presetID="10"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childTnLst>
                          </p:cTn>
                        </p:par>
                        <p:par>
                          <p:cTn id="60" fill="hold">
                            <p:stCondLst>
                              <p:cond delay="8200"/>
                            </p:stCondLst>
                            <p:childTnLst>
                              <p:par>
                                <p:cTn id="61" presetID="10" presetClass="entr" presetSubtype="0" fill="hold" grpId="0" nodeType="afterEffect">
                                  <p:stCondLst>
                                    <p:cond delay="0"/>
                                  </p:stCondLst>
                                  <p:iterate type="lt">
                                    <p:tmPct val="10000"/>
                                  </p:iterate>
                                  <p:childTnLst>
                                    <p:set>
                                      <p:cBhvr>
                                        <p:cTn id="62" dur="1" fill="hold">
                                          <p:stCondLst>
                                            <p:cond delay="0"/>
                                          </p:stCondLst>
                                        </p:cTn>
                                        <p:tgtEl>
                                          <p:spTgt spid="47"/>
                                        </p:tgtEl>
                                        <p:attrNameLst>
                                          <p:attrName>style.visibility</p:attrName>
                                        </p:attrNameLst>
                                      </p:cBhvr>
                                      <p:to>
                                        <p:strVal val="visible"/>
                                      </p:to>
                                    </p:set>
                                    <p:animEffect transition="in" filter="fade">
                                      <p:cBhvr>
                                        <p:cTn id="63" dur="250"/>
                                        <p:tgtEl>
                                          <p:spTgt spid="47"/>
                                        </p:tgtEl>
                                      </p:cBhvr>
                                    </p:animEffect>
                                  </p:childTnLst>
                                </p:cTn>
                              </p:par>
                              <p:par>
                                <p:cTn id="64" presetID="22" presetClass="entr" presetSubtype="8" fill="hold" nodeType="with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wipe(left)">
                                      <p:cBhvr>
                                        <p:cTn id="66"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40" grpId="0"/>
      <p:bldP spid="41" grpId="0"/>
      <p:bldP spid="42" grpId="0"/>
      <p:bldP spid="43" grpId="0"/>
      <p:bldP spid="44" grpId="0"/>
      <p:bldP spid="45" grpId="0"/>
      <p:bldP spid="46" grpId="0"/>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91AE8EB2-92CC-473D-8763-7B830A15811A}"/>
              </a:ext>
            </a:extLst>
          </p:cNvPr>
          <p:cNvSpPr txBox="1"/>
          <p:nvPr/>
        </p:nvSpPr>
        <p:spPr>
          <a:xfrm>
            <a:off x="802618" y="298322"/>
            <a:ext cx="1415772"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癌症剧增</a:t>
            </a:r>
          </a:p>
        </p:txBody>
      </p:sp>
      <p:grpSp>
        <p:nvGrpSpPr>
          <p:cNvPr id="23" name="组合 22">
            <a:extLst>
              <a:ext uri="{FF2B5EF4-FFF2-40B4-BE49-F238E27FC236}">
                <a16:creationId xmlns="" xmlns:a16="http://schemas.microsoft.com/office/drawing/2014/main" id="{819F9670-B67F-4FC8-BB84-3783481FD379}"/>
              </a:ext>
            </a:extLst>
          </p:cNvPr>
          <p:cNvGrpSpPr/>
          <p:nvPr/>
        </p:nvGrpSpPr>
        <p:grpSpPr>
          <a:xfrm>
            <a:off x="164756" y="329044"/>
            <a:ext cx="565854" cy="400223"/>
            <a:chOff x="164756" y="332656"/>
            <a:chExt cx="565854" cy="596434"/>
          </a:xfrm>
          <a:solidFill>
            <a:srgbClr val="F36969"/>
          </a:solidFill>
        </p:grpSpPr>
        <p:sp>
          <p:nvSpPr>
            <p:cNvPr id="24" name="矩形 23">
              <a:extLst>
                <a:ext uri="{FF2B5EF4-FFF2-40B4-BE49-F238E27FC236}">
                  <a16:creationId xmlns="" xmlns:a16="http://schemas.microsoft.com/office/drawing/2014/main" id="{364760DB-4A3F-4799-9E4E-0D70BF7CD87F}"/>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25" name="矩形 24">
              <a:extLst>
                <a:ext uri="{FF2B5EF4-FFF2-40B4-BE49-F238E27FC236}">
                  <a16:creationId xmlns="" xmlns:a16="http://schemas.microsoft.com/office/drawing/2014/main" id="{573A3F92-C6DB-441B-8A76-A1B176376CB0}"/>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27" name="Freeform 42">
            <a:extLst>
              <a:ext uri="{FF2B5EF4-FFF2-40B4-BE49-F238E27FC236}">
                <a16:creationId xmlns="" xmlns:a16="http://schemas.microsoft.com/office/drawing/2014/main" id="{9A8D178C-DAD1-495A-A0F4-8879D7DC1C59}"/>
              </a:ext>
            </a:extLst>
          </p:cNvPr>
          <p:cNvSpPr>
            <a:spLocks/>
          </p:cNvSpPr>
          <p:nvPr/>
        </p:nvSpPr>
        <p:spPr bwMode="auto">
          <a:xfrm>
            <a:off x="1389878" y="1435592"/>
            <a:ext cx="2203725" cy="502828"/>
          </a:xfrm>
          <a:custGeom>
            <a:avLst/>
            <a:gdLst>
              <a:gd name="T0" fmla="*/ 0 w 4673"/>
              <a:gd name="T1" fmla="*/ 739775 h 1547"/>
              <a:gd name="T2" fmla="*/ 0 w 4673"/>
              <a:gd name="T3" fmla="*/ 0 h 1547"/>
              <a:gd name="T4" fmla="*/ 3246437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329730"/>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62084" tIns="31042" rIns="62084" bIns="31042"/>
          <a:lstStyle/>
          <a:p>
            <a:endParaRPr lang="zh-CN" altLang="en-US">
              <a:cs typeface="+mn-ea"/>
              <a:sym typeface="+mn-lt"/>
            </a:endParaRPr>
          </a:p>
        </p:txBody>
      </p:sp>
      <p:sp>
        <p:nvSpPr>
          <p:cNvPr id="28" name="Freeform 42">
            <a:extLst>
              <a:ext uri="{FF2B5EF4-FFF2-40B4-BE49-F238E27FC236}">
                <a16:creationId xmlns="" xmlns:a16="http://schemas.microsoft.com/office/drawing/2014/main" id="{84B5CA91-85B7-4B4F-AE15-C60C4F703E66}"/>
              </a:ext>
            </a:extLst>
          </p:cNvPr>
          <p:cNvSpPr>
            <a:spLocks/>
          </p:cNvSpPr>
          <p:nvPr/>
        </p:nvSpPr>
        <p:spPr bwMode="auto">
          <a:xfrm flipH="1">
            <a:off x="5512630" y="1435592"/>
            <a:ext cx="2203725" cy="502828"/>
          </a:xfrm>
          <a:custGeom>
            <a:avLst/>
            <a:gdLst>
              <a:gd name="T0" fmla="*/ 0 w 4673"/>
              <a:gd name="T1" fmla="*/ 739775 h 1547"/>
              <a:gd name="T2" fmla="*/ 0 w 4673"/>
              <a:gd name="T3" fmla="*/ 0 h 1547"/>
              <a:gd name="T4" fmla="*/ 3246438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329730"/>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62084" tIns="31042" rIns="62084" bIns="31042"/>
          <a:lstStyle/>
          <a:p>
            <a:endParaRPr lang="zh-CN" altLang="en-US">
              <a:cs typeface="+mn-ea"/>
              <a:sym typeface="+mn-lt"/>
            </a:endParaRPr>
          </a:p>
        </p:txBody>
      </p:sp>
      <p:sp>
        <p:nvSpPr>
          <p:cNvPr id="29" name="Freeform 42">
            <a:extLst>
              <a:ext uri="{FF2B5EF4-FFF2-40B4-BE49-F238E27FC236}">
                <a16:creationId xmlns="" xmlns:a16="http://schemas.microsoft.com/office/drawing/2014/main" id="{E735EF2C-3346-46BF-8195-EC6FEE665110}"/>
              </a:ext>
            </a:extLst>
          </p:cNvPr>
          <p:cNvSpPr>
            <a:spLocks/>
          </p:cNvSpPr>
          <p:nvPr/>
        </p:nvSpPr>
        <p:spPr bwMode="auto">
          <a:xfrm flipV="1">
            <a:off x="1389878" y="3700475"/>
            <a:ext cx="2203725" cy="501748"/>
          </a:xfrm>
          <a:custGeom>
            <a:avLst/>
            <a:gdLst>
              <a:gd name="T0" fmla="*/ 0 w 4673"/>
              <a:gd name="T1" fmla="*/ 738187 h 1547"/>
              <a:gd name="T2" fmla="*/ 0 w 4673"/>
              <a:gd name="T3" fmla="*/ 0 h 1547"/>
              <a:gd name="T4" fmla="*/ 3246437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329730"/>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62084" tIns="31042" rIns="62084" bIns="31042"/>
          <a:lstStyle/>
          <a:p>
            <a:endParaRPr lang="zh-CN" altLang="en-US">
              <a:cs typeface="+mn-ea"/>
              <a:sym typeface="+mn-lt"/>
            </a:endParaRPr>
          </a:p>
        </p:txBody>
      </p:sp>
      <p:sp>
        <p:nvSpPr>
          <p:cNvPr id="30" name="Freeform 42">
            <a:extLst>
              <a:ext uri="{FF2B5EF4-FFF2-40B4-BE49-F238E27FC236}">
                <a16:creationId xmlns="" xmlns:a16="http://schemas.microsoft.com/office/drawing/2014/main" id="{7F84F2AE-C3BC-438B-B600-D2AD4641A85C}"/>
              </a:ext>
            </a:extLst>
          </p:cNvPr>
          <p:cNvSpPr>
            <a:spLocks/>
          </p:cNvSpPr>
          <p:nvPr/>
        </p:nvSpPr>
        <p:spPr bwMode="auto">
          <a:xfrm flipH="1" flipV="1">
            <a:off x="5512630" y="3700475"/>
            <a:ext cx="2203725" cy="501748"/>
          </a:xfrm>
          <a:custGeom>
            <a:avLst/>
            <a:gdLst>
              <a:gd name="T0" fmla="*/ 0 w 4673"/>
              <a:gd name="T1" fmla="*/ 738187 h 1547"/>
              <a:gd name="T2" fmla="*/ 0 w 4673"/>
              <a:gd name="T3" fmla="*/ 0 h 1547"/>
              <a:gd name="T4" fmla="*/ 3246438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329730"/>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62084" tIns="31042" rIns="62084" bIns="31042"/>
          <a:lstStyle/>
          <a:p>
            <a:endParaRPr lang="zh-CN" altLang="en-US">
              <a:cs typeface="+mn-ea"/>
              <a:sym typeface="+mn-lt"/>
            </a:endParaRPr>
          </a:p>
        </p:txBody>
      </p:sp>
      <p:grpSp>
        <p:nvGrpSpPr>
          <p:cNvPr id="34" name="组合 34">
            <a:extLst>
              <a:ext uri="{FF2B5EF4-FFF2-40B4-BE49-F238E27FC236}">
                <a16:creationId xmlns="" xmlns:a16="http://schemas.microsoft.com/office/drawing/2014/main" id="{8EB06395-17E5-4371-860B-F9D639FD5268}"/>
              </a:ext>
            </a:extLst>
          </p:cNvPr>
          <p:cNvGrpSpPr>
            <a:grpSpLocks/>
          </p:cNvGrpSpPr>
          <p:nvPr/>
        </p:nvGrpSpPr>
        <p:grpSpPr bwMode="auto">
          <a:xfrm>
            <a:off x="1009479" y="1889864"/>
            <a:ext cx="783427" cy="785533"/>
            <a:chOff x="0" y="0"/>
            <a:chExt cx="1154113" cy="1155699"/>
          </a:xfrm>
          <a:solidFill>
            <a:schemeClr val="bg1">
              <a:lumMod val="65000"/>
            </a:schemeClr>
          </a:solidFill>
        </p:grpSpPr>
        <p:sp>
          <p:nvSpPr>
            <p:cNvPr id="35" name="Oval 30">
              <a:extLst>
                <a:ext uri="{FF2B5EF4-FFF2-40B4-BE49-F238E27FC236}">
                  <a16:creationId xmlns="" xmlns:a16="http://schemas.microsoft.com/office/drawing/2014/main" id="{8CAE0F37-E04A-434E-8C91-5ABBDF91B2F3}"/>
                </a:ext>
              </a:extLst>
            </p:cNvPr>
            <p:cNvSpPr>
              <a:spLocks noChangeArrowheads="1"/>
            </p:cNvSpPr>
            <p:nvPr/>
          </p:nvSpPr>
          <p:spPr bwMode="auto">
            <a:xfrm>
              <a:off x="0" y="0"/>
              <a:ext cx="1154113" cy="1155699"/>
            </a:xfrm>
            <a:prstGeom prst="ellipse">
              <a:avLst/>
            </a:prstGeom>
            <a:solidFill>
              <a:srgbClr val="329730"/>
            </a:solidFill>
            <a:ln w="63500">
              <a:solidFill>
                <a:schemeClr val="bg1"/>
              </a:solidFill>
              <a:round/>
              <a:headEnd/>
              <a:tailEnd/>
            </a:ln>
            <a:effectLst>
              <a:outerShdw blurRad="101600" dist="38100" dir="8100000" algn="tr" rotWithShape="0">
                <a:prstClr val="black">
                  <a:alpha val="40000"/>
                </a:prstClr>
              </a:outerShdw>
            </a:effectLs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200">
                <a:solidFill>
                  <a:schemeClr val="tx1"/>
                </a:solidFill>
                <a:latin typeface="+mn-lt"/>
                <a:ea typeface="+mn-ea"/>
                <a:cs typeface="+mn-ea"/>
                <a:sym typeface="+mn-lt"/>
              </a:endParaRPr>
            </a:p>
          </p:txBody>
        </p:sp>
        <p:sp>
          <p:nvSpPr>
            <p:cNvPr id="36" name="Freeform 34">
              <a:extLst>
                <a:ext uri="{FF2B5EF4-FFF2-40B4-BE49-F238E27FC236}">
                  <a16:creationId xmlns="" xmlns:a16="http://schemas.microsoft.com/office/drawing/2014/main" id="{0BB221AD-01EE-44A3-BCA5-2ED70459C0E2}"/>
                </a:ext>
              </a:extLst>
            </p:cNvPr>
            <p:cNvSpPr>
              <a:spLocks noEditPoints="1"/>
            </p:cNvSpPr>
            <p:nvPr/>
          </p:nvSpPr>
          <p:spPr bwMode="auto">
            <a:xfrm>
              <a:off x="266700" y="128587"/>
              <a:ext cx="638175" cy="868362"/>
            </a:xfrm>
            <a:custGeom>
              <a:avLst/>
              <a:gdLst>
                <a:gd name="T0" fmla="*/ 128715 w 709"/>
                <a:gd name="T1" fmla="*/ 322149 h 965"/>
                <a:gd name="T2" fmla="*/ 196223 w 709"/>
                <a:gd name="T3" fmla="*/ 480524 h 965"/>
                <a:gd name="T4" fmla="*/ 251130 w 709"/>
                <a:gd name="T5" fmla="*/ 607403 h 965"/>
                <a:gd name="T6" fmla="*/ 374444 w 709"/>
                <a:gd name="T7" fmla="*/ 611003 h 965"/>
                <a:gd name="T8" fmla="*/ 401447 w 709"/>
                <a:gd name="T9" fmla="*/ 560611 h 965"/>
                <a:gd name="T10" fmla="*/ 469855 w 709"/>
                <a:gd name="T11" fmla="*/ 432831 h 965"/>
                <a:gd name="T12" fmla="*/ 319538 w 709"/>
                <a:gd name="T13" fmla="*/ 132279 h 965"/>
                <a:gd name="T14" fmla="*/ 264631 w 709"/>
                <a:gd name="T15" fmla="*/ 650597 h 965"/>
                <a:gd name="T16" fmla="*/ 201624 w 709"/>
                <a:gd name="T17" fmla="*/ 578608 h 965"/>
                <a:gd name="T18" fmla="*/ 135916 w 709"/>
                <a:gd name="T19" fmla="*/ 455328 h 965"/>
                <a:gd name="T20" fmla="*/ 319538 w 709"/>
                <a:gd name="T21" fmla="*/ 91785 h 965"/>
                <a:gd name="T22" fmla="*/ 503159 w 709"/>
                <a:gd name="T23" fmla="*/ 455328 h 965"/>
                <a:gd name="T24" fmla="*/ 436551 w 709"/>
                <a:gd name="T25" fmla="*/ 578608 h 965"/>
                <a:gd name="T26" fmla="*/ 374444 w 709"/>
                <a:gd name="T27" fmla="*/ 650597 h 965"/>
                <a:gd name="T28" fmla="*/ 228627 w 709"/>
                <a:gd name="T29" fmla="*/ 778376 h 965"/>
                <a:gd name="T30" fmla="*/ 383445 w 709"/>
                <a:gd name="T31" fmla="*/ 807172 h 965"/>
                <a:gd name="T32" fmla="*/ 383445 w 709"/>
                <a:gd name="T33" fmla="*/ 748681 h 965"/>
                <a:gd name="T34" fmla="*/ 246629 w 709"/>
                <a:gd name="T35" fmla="*/ 796373 h 965"/>
                <a:gd name="T36" fmla="*/ 395146 w 709"/>
                <a:gd name="T37" fmla="*/ 796373 h 965"/>
                <a:gd name="T38" fmla="*/ 413149 w 709"/>
                <a:gd name="T39" fmla="*/ 778376 h 965"/>
                <a:gd name="T40" fmla="*/ 228627 w 709"/>
                <a:gd name="T41" fmla="*/ 685691 h 965"/>
                <a:gd name="T42" fmla="*/ 413149 w 709"/>
                <a:gd name="T43" fmla="*/ 778376 h 965"/>
                <a:gd name="T44" fmla="*/ 411348 w 709"/>
                <a:gd name="T45" fmla="*/ 362642 h 965"/>
                <a:gd name="T46" fmla="*/ 349241 w 709"/>
                <a:gd name="T47" fmla="*/ 424733 h 965"/>
                <a:gd name="T48" fmla="*/ 288934 w 709"/>
                <a:gd name="T49" fmla="*/ 424733 h 965"/>
                <a:gd name="T50" fmla="*/ 226827 w 709"/>
                <a:gd name="T51" fmla="*/ 362642 h 965"/>
                <a:gd name="T52" fmla="*/ 226827 w 709"/>
                <a:gd name="T53" fmla="*/ 302352 h 965"/>
                <a:gd name="T54" fmla="*/ 288934 w 709"/>
                <a:gd name="T55" fmla="*/ 239362 h 965"/>
                <a:gd name="T56" fmla="*/ 349241 w 709"/>
                <a:gd name="T57" fmla="*/ 239362 h 965"/>
                <a:gd name="T58" fmla="*/ 411348 w 709"/>
                <a:gd name="T59" fmla="*/ 302352 h 965"/>
                <a:gd name="T60" fmla="*/ 612972 w 709"/>
                <a:gd name="T61" fmla="*/ 293353 h 965"/>
                <a:gd name="T62" fmla="*/ 580568 w 709"/>
                <a:gd name="T63" fmla="*/ 322149 h 965"/>
                <a:gd name="T64" fmla="*/ 612972 w 709"/>
                <a:gd name="T65" fmla="*/ 341046 h 965"/>
                <a:gd name="T66" fmla="*/ 612972 w 709"/>
                <a:gd name="T67" fmla="*/ 293353 h 965"/>
                <a:gd name="T68" fmla="*/ 542764 w 709"/>
                <a:gd name="T69" fmla="*/ 127780 h 965"/>
                <a:gd name="T70" fmla="*/ 509460 w 709"/>
                <a:gd name="T71" fmla="*/ 94485 h 965"/>
                <a:gd name="T72" fmla="*/ 518461 w 709"/>
                <a:gd name="T73" fmla="*/ 152976 h 965"/>
                <a:gd name="T74" fmla="*/ 342040 w 709"/>
                <a:gd name="T75" fmla="*/ 61190 h 965"/>
                <a:gd name="T76" fmla="*/ 318637 w 709"/>
                <a:gd name="T77" fmla="*/ 0 h 965"/>
                <a:gd name="T78" fmla="*/ 294335 w 709"/>
                <a:gd name="T79" fmla="*/ 61190 h 965"/>
                <a:gd name="T80" fmla="*/ 117014 w 709"/>
                <a:gd name="T81" fmla="*/ 155675 h 965"/>
                <a:gd name="T82" fmla="*/ 127815 w 709"/>
                <a:gd name="T83" fmla="*/ 98084 h 965"/>
                <a:gd name="T84" fmla="*/ 93611 w 709"/>
                <a:gd name="T85" fmla="*/ 132279 h 965"/>
                <a:gd name="T86" fmla="*/ 57607 w 709"/>
                <a:gd name="T87" fmla="*/ 322149 h 965"/>
                <a:gd name="T88" fmla="*/ 25203 w 709"/>
                <a:gd name="T89" fmla="*/ 293353 h 965"/>
                <a:gd name="T90" fmla="*/ 25203 w 709"/>
                <a:gd name="T91" fmla="*/ 341046 h 965"/>
                <a:gd name="T92" fmla="*/ 57607 w 709"/>
                <a:gd name="T93" fmla="*/ 322149 h 9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09" h="965">
                  <a:moveTo>
                    <a:pt x="355" y="147"/>
                  </a:moveTo>
                  <a:cubicBezTo>
                    <a:pt x="238" y="147"/>
                    <a:pt x="143" y="241"/>
                    <a:pt x="143" y="358"/>
                  </a:cubicBezTo>
                  <a:cubicBezTo>
                    <a:pt x="143" y="414"/>
                    <a:pt x="187" y="481"/>
                    <a:pt x="188" y="481"/>
                  </a:cubicBezTo>
                  <a:cubicBezTo>
                    <a:pt x="197" y="496"/>
                    <a:pt x="210" y="519"/>
                    <a:pt x="218" y="534"/>
                  </a:cubicBezTo>
                  <a:lnTo>
                    <a:pt x="264" y="623"/>
                  </a:lnTo>
                  <a:cubicBezTo>
                    <a:pt x="272" y="639"/>
                    <a:pt x="279" y="662"/>
                    <a:pt x="279" y="675"/>
                  </a:cubicBezTo>
                  <a:cubicBezTo>
                    <a:pt x="279" y="675"/>
                    <a:pt x="284" y="679"/>
                    <a:pt x="294" y="679"/>
                  </a:cubicBezTo>
                  <a:lnTo>
                    <a:pt x="416" y="679"/>
                  </a:lnTo>
                  <a:cubicBezTo>
                    <a:pt x="425" y="679"/>
                    <a:pt x="430" y="675"/>
                    <a:pt x="431" y="674"/>
                  </a:cubicBezTo>
                  <a:cubicBezTo>
                    <a:pt x="430" y="662"/>
                    <a:pt x="437" y="639"/>
                    <a:pt x="446" y="623"/>
                  </a:cubicBezTo>
                  <a:lnTo>
                    <a:pt x="491" y="534"/>
                  </a:lnTo>
                  <a:cubicBezTo>
                    <a:pt x="499" y="519"/>
                    <a:pt x="513" y="495"/>
                    <a:pt x="522" y="481"/>
                  </a:cubicBezTo>
                  <a:cubicBezTo>
                    <a:pt x="537" y="458"/>
                    <a:pt x="566" y="402"/>
                    <a:pt x="566" y="358"/>
                  </a:cubicBezTo>
                  <a:cubicBezTo>
                    <a:pt x="566" y="241"/>
                    <a:pt x="471" y="147"/>
                    <a:pt x="355" y="147"/>
                  </a:cubicBezTo>
                  <a:close/>
                  <a:moveTo>
                    <a:pt x="416" y="723"/>
                  </a:moveTo>
                  <a:lnTo>
                    <a:pt x="294" y="723"/>
                  </a:lnTo>
                  <a:cubicBezTo>
                    <a:pt x="261" y="723"/>
                    <a:pt x="235" y="702"/>
                    <a:pt x="235" y="675"/>
                  </a:cubicBezTo>
                  <a:cubicBezTo>
                    <a:pt x="235" y="671"/>
                    <a:pt x="231" y="656"/>
                    <a:pt x="224" y="643"/>
                  </a:cubicBezTo>
                  <a:lnTo>
                    <a:pt x="179" y="554"/>
                  </a:lnTo>
                  <a:cubicBezTo>
                    <a:pt x="172" y="540"/>
                    <a:pt x="159" y="519"/>
                    <a:pt x="151" y="506"/>
                  </a:cubicBezTo>
                  <a:cubicBezTo>
                    <a:pt x="145" y="498"/>
                    <a:pt x="99" y="425"/>
                    <a:pt x="99" y="358"/>
                  </a:cubicBezTo>
                  <a:cubicBezTo>
                    <a:pt x="99" y="217"/>
                    <a:pt x="214" y="102"/>
                    <a:pt x="355" y="102"/>
                  </a:cubicBezTo>
                  <a:cubicBezTo>
                    <a:pt x="495" y="102"/>
                    <a:pt x="610" y="217"/>
                    <a:pt x="610" y="358"/>
                  </a:cubicBezTo>
                  <a:cubicBezTo>
                    <a:pt x="610" y="425"/>
                    <a:pt x="564" y="498"/>
                    <a:pt x="559" y="506"/>
                  </a:cubicBezTo>
                  <a:cubicBezTo>
                    <a:pt x="550" y="518"/>
                    <a:pt x="537" y="541"/>
                    <a:pt x="530" y="554"/>
                  </a:cubicBezTo>
                  <a:lnTo>
                    <a:pt x="485" y="643"/>
                  </a:lnTo>
                  <a:cubicBezTo>
                    <a:pt x="478" y="656"/>
                    <a:pt x="475" y="671"/>
                    <a:pt x="475" y="675"/>
                  </a:cubicBezTo>
                  <a:cubicBezTo>
                    <a:pt x="475" y="702"/>
                    <a:pt x="449" y="723"/>
                    <a:pt x="416" y="723"/>
                  </a:cubicBezTo>
                  <a:close/>
                  <a:moveTo>
                    <a:pt x="287" y="832"/>
                  </a:moveTo>
                  <a:cubicBezTo>
                    <a:pt x="269" y="832"/>
                    <a:pt x="254" y="846"/>
                    <a:pt x="254" y="865"/>
                  </a:cubicBezTo>
                  <a:cubicBezTo>
                    <a:pt x="254" y="883"/>
                    <a:pt x="269" y="897"/>
                    <a:pt x="287" y="897"/>
                  </a:cubicBezTo>
                  <a:lnTo>
                    <a:pt x="426" y="897"/>
                  </a:lnTo>
                  <a:cubicBezTo>
                    <a:pt x="444" y="897"/>
                    <a:pt x="459" y="883"/>
                    <a:pt x="459" y="865"/>
                  </a:cubicBezTo>
                  <a:cubicBezTo>
                    <a:pt x="459" y="846"/>
                    <a:pt x="444" y="832"/>
                    <a:pt x="426" y="832"/>
                  </a:cubicBezTo>
                  <a:lnTo>
                    <a:pt x="287" y="832"/>
                  </a:lnTo>
                  <a:close/>
                  <a:moveTo>
                    <a:pt x="274" y="885"/>
                  </a:moveTo>
                  <a:cubicBezTo>
                    <a:pt x="276" y="929"/>
                    <a:pt x="312" y="965"/>
                    <a:pt x="356" y="965"/>
                  </a:cubicBezTo>
                  <a:cubicBezTo>
                    <a:pt x="401" y="965"/>
                    <a:pt x="437" y="929"/>
                    <a:pt x="439" y="885"/>
                  </a:cubicBezTo>
                  <a:lnTo>
                    <a:pt x="274" y="885"/>
                  </a:lnTo>
                  <a:close/>
                  <a:moveTo>
                    <a:pt x="459" y="865"/>
                  </a:moveTo>
                  <a:lnTo>
                    <a:pt x="254" y="865"/>
                  </a:lnTo>
                  <a:lnTo>
                    <a:pt x="254" y="762"/>
                  </a:lnTo>
                  <a:lnTo>
                    <a:pt x="459" y="762"/>
                  </a:lnTo>
                  <a:lnTo>
                    <a:pt x="459" y="865"/>
                  </a:lnTo>
                  <a:close/>
                  <a:moveTo>
                    <a:pt x="491" y="369"/>
                  </a:moveTo>
                  <a:cubicBezTo>
                    <a:pt x="491" y="388"/>
                    <a:pt x="476" y="403"/>
                    <a:pt x="457" y="403"/>
                  </a:cubicBezTo>
                  <a:lnTo>
                    <a:pt x="388" y="403"/>
                  </a:lnTo>
                  <a:lnTo>
                    <a:pt x="388" y="472"/>
                  </a:lnTo>
                  <a:cubicBezTo>
                    <a:pt x="388" y="491"/>
                    <a:pt x="373" y="506"/>
                    <a:pt x="355" y="506"/>
                  </a:cubicBezTo>
                  <a:cubicBezTo>
                    <a:pt x="336" y="506"/>
                    <a:pt x="321" y="491"/>
                    <a:pt x="321" y="472"/>
                  </a:cubicBezTo>
                  <a:lnTo>
                    <a:pt x="321" y="403"/>
                  </a:lnTo>
                  <a:lnTo>
                    <a:pt x="252" y="403"/>
                  </a:lnTo>
                  <a:cubicBezTo>
                    <a:pt x="233" y="403"/>
                    <a:pt x="218" y="388"/>
                    <a:pt x="218" y="369"/>
                  </a:cubicBezTo>
                  <a:cubicBezTo>
                    <a:pt x="218" y="351"/>
                    <a:pt x="233" y="336"/>
                    <a:pt x="252" y="336"/>
                  </a:cubicBezTo>
                  <a:lnTo>
                    <a:pt x="321" y="336"/>
                  </a:lnTo>
                  <a:lnTo>
                    <a:pt x="321" y="266"/>
                  </a:lnTo>
                  <a:cubicBezTo>
                    <a:pt x="321" y="248"/>
                    <a:pt x="336" y="233"/>
                    <a:pt x="355" y="233"/>
                  </a:cubicBezTo>
                  <a:cubicBezTo>
                    <a:pt x="373" y="233"/>
                    <a:pt x="388" y="248"/>
                    <a:pt x="388" y="266"/>
                  </a:cubicBezTo>
                  <a:lnTo>
                    <a:pt x="388" y="336"/>
                  </a:lnTo>
                  <a:lnTo>
                    <a:pt x="457" y="336"/>
                  </a:lnTo>
                  <a:cubicBezTo>
                    <a:pt x="476" y="336"/>
                    <a:pt x="491" y="351"/>
                    <a:pt x="491" y="369"/>
                  </a:cubicBezTo>
                  <a:close/>
                  <a:moveTo>
                    <a:pt x="681" y="326"/>
                  </a:moveTo>
                  <a:lnTo>
                    <a:pt x="643" y="326"/>
                  </a:lnTo>
                  <a:cubicBezTo>
                    <a:pt x="644" y="336"/>
                    <a:pt x="645" y="347"/>
                    <a:pt x="645" y="358"/>
                  </a:cubicBezTo>
                  <a:cubicBezTo>
                    <a:pt x="645" y="365"/>
                    <a:pt x="644" y="372"/>
                    <a:pt x="643" y="379"/>
                  </a:cubicBezTo>
                  <a:lnTo>
                    <a:pt x="681" y="379"/>
                  </a:lnTo>
                  <a:cubicBezTo>
                    <a:pt x="696" y="379"/>
                    <a:pt x="709" y="367"/>
                    <a:pt x="709" y="352"/>
                  </a:cubicBezTo>
                  <a:cubicBezTo>
                    <a:pt x="709" y="338"/>
                    <a:pt x="696" y="326"/>
                    <a:pt x="681" y="326"/>
                  </a:cubicBezTo>
                  <a:close/>
                  <a:moveTo>
                    <a:pt x="576" y="170"/>
                  </a:moveTo>
                  <a:lnTo>
                    <a:pt x="603" y="142"/>
                  </a:lnTo>
                  <a:cubicBezTo>
                    <a:pt x="614" y="131"/>
                    <a:pt x="614" y="114"/>
                    <a:pt x="604" y="104"/>
                  </a:cubicBezTo>
                  <a:cubicBezTo>
                    <a:pt x="594" y="94"/>
                    <a:pt x="577" y="94"/>
                    <a:pt x="566" y="105"/>
                  </a:cubicBezTo>
                  <a:lnTo>
                    <a:pt x="538" y="132"/>
                  </a:lnTo>
                  <a:cubicBezTo>
                    <a:pt x="552" y="144"/>
                    <a:pt x="564" y="156"/>
                    <a:pt x="576" y="170"/>
                  </a:cubicBezTo>
                  <a:close/>
                  <a:moveTo>
                    <a:pt x="354" y="67"/>
                  </a:moveTo>
                  <a:cubicBezTo>
                    <a:pt x="363" y="67"/>
                    <a:pt x="372" y="68"/>
                    <a:pt x="380" y="68"/>
                  </a:cubicBezTo>
                  <a:lnTo>
                    <a:pt x="380" y="27"/>
                  </a:lnTo>
                  <a:cubicBezTo>
                    <a:pt x="380" y="12"/>
                    <a:pt x="368" y="0"/>
                    <a:pt x="354" y="0"/>
                  </a:cubicBezTo>
                  <a:cubicBezTo>
                    <a:pt x="339" y="0"/>
                    <a:pt x="327" y="12"/>
                    <a:pt x="327" y="27"/>
                  </a:cubicBezTo>
                  <a:lnTo>
                    <a:pt x="327" y="68"/>
                  </a:lnTo>
                  <a:cubicBezTo>
                    <a:pt x="336" y="68"/>
                    <a:pt x="345" y="67"/>
                    <a:pt x="354" y="67"/>
                  </a:cubicBezTo>
                  <a:close/>
                  <a:moveTo>
                    <a:pt x="130" y="173"/>
                  </a:moveTo>
                  <a:cubicBezTo>
                    <a:pt x="142" y="159"/>
                    <a:pt x="154" y="147"/>
                    <a:pt x="168" y="135"/>
                  </a:cubicBezTo>
                  <a:lnTo>
                    <a:pt x="142" y="109"/>
                  </a:lnTo>
                  <a:cubicBezTo>
                    <a:pt x="131" y="99"/>
                    <a:pt x="114" y="98"/>
                    <a:pt x="104" y="109"/>
                  </a:cubicBezTo>
                  <a:cubicBezTo>
                    <a:pt x="93" y="119"/>
                    <a:pt x="94" y="136"/>
                    <a:pt x="104" y="147"/>
                  </a:cubicBezTo>
                  <a:lnTo>
                    <a:pt x="130" y="173"/>
                  </a:lnTo>
                  <a:close/>
                  <a:moveTo>
                    <a:pt x="64" y="358"/>
                  </a:moveTo>
                  <a:cubicBezTo>
                    <a:pt x="64" y="347"/>
                    <a:pt x="64" y="336"/>
                    <a:pt x="66" y="326"/>
                  </a:cubicBezTo>
                  <a:lnTo>
                    <a:pt x="28" y="326"/>
                  </a:lnTo>
                  <a:cubicBezTo>
                    <a:pt x="13" y="326"/>
                    <a:pt x="0" y="338"/>
                    <a:pt x="0" y="352"/>
                  </a:cubicBezTo>
                  <a:cubicBezTo>
                    <a:pt x="0" y="367"/>
                    <a:pt x="13" y="379"/>
                    <a:pt x="28" y="379"/>
                  </a:cubicBezTo>
                  <a:lnTo>
                    <a:pt x="65" y="379"/>
                  </a:lnTo>
                  <a:cubicBezTo>
                    <a:pt x="64" y="372"/>
                    <a:pt x="64" y="365"/>
                    <a:pt x="64" y="35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cs typeface="+mn-ea"/>
                <a:sym typeface="+mn-lt"/>
              </a:endParaRPr>
            </a:p>
          </p:txBody>
        </p:sp>
      </p:grpSp>
      <p:grpSp>
        <p:nvGrpSpPr>
          <p:cNvPr id="37" name="组合 37">
            <a:extLst>
              <a:ext uri="{FF2B5EF4-FFF2-40B4-BE49-F238E27FC236}">
                <a16:creationId xmlns="" xmlns:a16="http://schemas.microsoft.com/office/drawing/2014/main" id="{C2AF13C9-99AE-4B0B-A9AE-8B4516856D5B}"/>
              </a:ext>
            </a:extLst>
          </p:cNvPr>
          <p:cNvGrpSpPr>
            <a:grpSpLocks/>
          </p:cNvGrpSpPr>
          <p:nvPr/>
        </p:nvGrpSpPr>
        <p:grpSpPr bwMode="auto">
          <a:xfrm>
            <a:off x="1026721" y="2960261"/>
            <a:ext cx="783427" cy="785533"/>
            <a:chOff x="0" y="0"/>
            <a:chExt cx="1154113" cy="1155698"/>
          </a:xfrm>
          <a:solidFill>
            <a:schemeClr val="bg1">
              <a:lumMod val="65000"/>
            </a:schemeClr>
          </a:solidFill>
        </p:grpSpPr>
        <p:sp>
          <p:nvSpPr>
            <p:cNvPr id="38" name="Oval 31">
              <a:extLst>
                <a:ext uri="{FF2B5EF4-FFF2-40B4-BE49-F238E27FC236}">
                  <a16:creationId xmlns="" xmlns:a16="http://schemas.microsoft.com/office/drawing/2014/main" id="{2CE0D2CD-76D2-4B1C-B8FB-167E6D8B9C08}"/>
                </a:ext>
              </a:extLst>
            </p:cNvPr>
            <p:cNvSpPr>
              <a:spLocks noChangeArrowheads="1"/>
            </p:cNvSpPr>
            <p:nvPr/>
          </p:nvSpPr>
          <p:spPr bwMode="auto">
            <a:xfrm>
              <a:off x="0" y="0"/>
              <a:ext cx="1154113" cy="1155699"/>
            </a:xfrm>
            <a:prstGeom prst="ellipse">
              <a:avLst/>
            </a:prstGeom>
            <a:solidFill>
              <a:srgbClr val="329730"/>
            </a:solidFill>
            <a:ln w="63500">
              <a:solidFill>
                <a:schemeClr val="bg1"/>
              </a:solidFill>
              <a:round/>
              <a:headEnd/>
              <a:tailEnd/>
            </a:ln>
            <a:effectLst>
              <a:outerShdw blurRad="101600" dist="38100" dir="8100000" algn="tr" rotWithShape="0">
                <a:prstClr val="black">
                  <a:alpha val="40000"/>
                </a:prstClr>
              </a:outerShdw>
            </a:effectLs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200">
                <a:solidFill>
                  <a:schemeClr val="tx1"/>
                </a:solidFill>
                <a:latin typeface="+mn-lt"/>
                <a:ea typeface="+mn-ea"/>
                <a:cs typeface="+mn-ea"/>
                <a:sym typeface="+mn-lt"/>
              </a:endParaRPr>
            </a:p>
          </p:txBody>
        </p:sp>
        <p:sp>
          <p:nvSpPr>
            <p:cNvPr id="39" name="Freeform 35">
              <a:extLst>
                <a:ext uri="{FF2B5EF4-FFF2-40B4-BE49-F238E27FC236}">
                  <a16:creationId xmlns="" xmlns:a16="http://schemas.microsoft.com/office/drawing/2014/main" id="{EE04CE73-D673-451C-B640-03223030D3B8}"/>
                </a:ext>
              </a:extLst>
            </p:cNvPr>
            <p:cNvSpPr>
              <a:spLocks noEditPoints="1"/>
            </p:cNvSpPr>
            <p:nvPr/>
          </p:nvSpPr>
          <p:spPr bwMode="auto">
            <a:xfrm>
              <a:off x="269875" y="169862"/>
              <a:ext cx="563563" cy="766762"/>
            </a:xfrm>
            <a:custGeom>
              <a:avLst/>
              <a:gdLst>
                <a:gd name="T0" fmla="*/ 73939 w 625"/>
                <a:gd name="T1" fmla="*/ 124194 h 852"/>
                <a:gd name="T2" fmla="*/ 62217 w 625"/>
                <a:gd name="T3" fmla="*/ 766762 h 852"/>
                <a:gd name="T4" fmla="*/ 563563 w 625"/>
                <a:gd name="T5" fmla="*/ 188091 h 852"/>
                <a:gd name="T6" fmla="*/ 520281 w 625"/>
                <a:gd name="T7" fmla="*/ 201590 h 852"/>
                <a:gd name="T8" fmla="*/ 64021 w 625"/>
                <a:gd name="T9" fmla="*/ 722664 h 852"/>
                <a:gd name="T10" fmla="*/ 243459 w 625"/>
                <a:gd name="T11" fmla="*/ 81896 h 852"/>
                <a:gd name="T12" fmla="*/ 320104 w 625"/>
                <a:gd name="T13" fmla="*/ 81896 h 852"/>
                <a:gd name="T14" fmla="*/ 280429 w 625"/>
                <a:gd name="T15" fmla="*/ 122394 h 852"/>
                <a:gd name="T16" fmla="*/ 196571 w 625"/>
                <a:gd name="T17" fmla="*/ 83696 h 852"/>
                <a:gd name="T18" fmla="*/ 103696 w 625"/>
                <a:gd name="T19" fmla="*/ 194390 h 852"/>
                <a:gd name="T20" fmla="*/ 459867 w 625"/>
                <a:gd name="T21" fmla="*/ 194390 h 852"/>
                <a:gd name="T22" fmla="*/ 366992 w 625"/>
                <a:gd name="T23" fmla="*/ 83696 h 852"/>
                <a:gd name="T24" fmla="*/ 196571 w 625"/>
                <a:gd name="T25" fmla="*/ 83696 h 852"/>
                <a:gd name="T26" fmla="*/ 199276 w 625"/>
                <a:gd name="T27" fmla="*/ 582271 h 852"/>
                <a:gd name="T28" fmla="*/ 136157 w 625"/>
                <a:gd name="T29" fmla="*/ 600270 h 852"/>
                <a:gd name="T30" fmla="*/ 122631 w 625"/>
                <a:gd name="T31" fmla="*/ 613770 h 852"/>
                <a:gd name="T32" fmla="*/ 199276 w 625"/>
                <a:gd name="T33" fmla="*/ 619169 h 852"/>
                <a:gd name="T34" fmla="*/ 119025 w 625"/>
                <a:gd name="T35" fmla="*/ 658767 h 852"/>
                <a:gd name="T36" fmla="*/ 218212 w 625"/>
                <a:gd name="T37" fmla="*/ 610170 h 852"/>
                <a:gd name="T38" fmla="*/ 218212 w 625"/>
                <a:gd name="T39" fmla="*/ 578671 h 852"/>
                <a:gd name="T40" fmla="*/ 99187 w 625"/>
                <a:gd name="T41" fmla="*/ 584971 h 852"/>
                <a:gd name="T42" fmla="*/ 192964 w 625"/>
                <a:gd name="T43" fmla="*/ 683966 h 852"/>
                <a:gd name="T44" fmla="*/ 192964 w 625"/>
                <a:gd name="T45" fmla="*/ 301485 h 852"/>
                <a:gd name="T46" fmla="*/ 136157 w 625"/>
                <a:gd name="T47" fmla="*/ 318584 h 852"/>
                <a:gd name="T48" fmla="*/ 155994 w 625"/>
                <a:gd name="T49" fmla="*/ 368982 h 852"/>
                <a:gd name="T50" fmla="*/ 119025 w 625"/>
                <a:gd name="T51" fmla="*/ 382481 h 852"/>
                <a:gd name="T52" fmla="*/ 192964 w 625"/>
                <a:gd name="T53" fmla="*/ 281686 h 852"/>
                <a:gd name="T54" fmla="*/ 99187 w 625"/>
                <a:gd name="T55" fmla="*/ 380681 h 852"/>
                <a:gd name="T56" fmla="*/ 217310 w 625"/>
                <a:gd name="T57" fmla="*/ 323084 h 852"/>
                <a:gd name="T58" fmla="*/ 216408 w 625"/>
                <a:gd name="T59" fmla="*/ 296985 h 852"/>
                <a:gd name="T60" fmla="*/ 199276 w 625"/>
                <a:gd name="T61" fmla="*/ 452678 h 852"/>
                <a:gd name="T62" fmla="*/ 122631 w 625"/>
                <a:gd name="T63" fmla="*/ 471577 h 852"/>
                <a:gd name="T64" fmla="*/ 199276 w 625"/>
                <a:gd name="T65" fmla="*/ 522874 h 852"/>
                <a:gd name="T66" fmla="*/ 218212 w 625"/>
                <a:gd name="T67" fmla="*/ 438278 h 852"/>
                <a:gd name="T68" fmla="*/ 99187 w 625"/>
                <a:gd name="T69" fmla="*/ 442778 h 852"/>
                <a:gd name="T70" fmla="*/ 199276 w 625"/>
                <a:gd name="T71" fmla="*/ 541773 h 852"/>
                <a:gd name="T72" fmla="*/ 260592 w 625"/>
                <a:gd name="T73" fmla="*/ 418479 h 852"/>
                <a:gd name="T74" fmla="*/ 294856 w 625"/>
                <a:gd name="T75" fmla="*/ 650668 h 852"/>
                <a:gd name="T76" fmla="*/ 452654 w 625"/>
                <a:gd name="T77" fmla="*/ 602070 h 852"/>
                <a:gd name="T78" fmla="*/ 288544 w 625"/>
                <a:gd name="T79" fmla="*/ 644368 h 852"/>
                <a:gd name="T80" fmla="*/ 452654 w 625"/>
                <a:gd name="T81" fmla="*/ 456277 h 852"/>
                <a:gd name="T82" fmla="*/ 288544 w 625"/>
                <a:gd name="T83" fmla="*/ 368982 h 852"/>
                <a:gd name="T84" fmla="*/ 288544 w 625"/>
                <a:gd name="T85" fmla="*/ 316784 h 8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 h="852">
                  <a:moveTo>
                    <a:pt x="48" y="224"/>
                  </a:moveTo>
                  <a:cubicBezTo>
                    <a:pt x="48" y="200"/>
                    <a:pt x="59" y="188"/>
                    <a:pt x="82" y="188"/>
                  </a:cubicBezTo>
                  <a:lnTo>
                    <a:pt x="82" y="138"/>
                  </a:lnTo>
                  <a:cubicBezTo>
                    <a:pt x="39" y="139"/>
                    <a:pt x="0" y="167"/>
                    <a:pt x="0" y="209"/>
                  </a:cubicBezTo>
                  <a:lnTo>
                    <a:pt x="0" y="783"/>
                  </a:lnTo>
                  <a:cubicBezTo>
                    <a:pt x="0" y="818"/>
                    <a:pt x="34" y="852"/>
                    <a:pt x="69" y="852"/>
                  </a:cubicBezTo>
                  <a:lnTo>
                    <a:pt x="556" y="852"/>
                  </a:lnTo>
                  <a:cubicBezTo>
                    <a:pt x="591" y="852"/>
                    <a:pt x="625" y="818"/>
                    <a:pt x="625" y="783"/>
                  </a:cubicBezTo>
                  <a:lnTo>
                    <a:pt x="625" y="209"/>
                  </a:lnTo>
                  <a:cubicBezTo>
                    <a:pt x="625" y="167"/>
                    <a:pt x="586" y="139"/>
                    <a:pt x="543" y="138"/>
                  </a:cubicBezTo>
                  <a:lnTo>
                    <a:pt x="543" y="188"/>
                  </a:lnTo>
                  <a:cubicBezTo>
                    <a:pt x="566" y="188"/>
                    <a:pt x="577" y="200"/>
                    <a:pt x="577" y="224"/>
                  </a:cubicBezTo>
                  <a:lnTo>
                    <a:pt x="577" y="768"/>
                  </a:lnTo>
                  <a:cubicBezTo>
                    <a:pt x="577" y="785"/>
                    <a:pt x="570" y="803"/>
                    <a:pt x="554" y="803"/>
                  </a:cubicBezTo>
                  <a:lnTo>
                    <a:pt x="71" y="803"/>
                  </a:lnTo>
                  <a:cubicBezTo>
                    <a:pt x="53" y="803"/>
                    <a:pt x="48" y="783"/>
                    <a:pt x="48" y="764"/>
                  </a:cubicBezTo>
                  <a:lnTo>
                    <a:pt x="48" y="224"/>
                  </a:lnTo>
                  <a:close/>
                  <a:moveTo>
                    <a:pt x="270" y="91"/>
                  </a:moveTo>
                  <a:cubicBezTo>
                    <a:pt x="270" y="71"/>
                    <a:pt x="289" y="52"/>
                    <a:pt x="309" y="52"/>
                  </a:cubicBezTo>
                  <a:lnTo>
                    <a:pt x="316" y="52"/>
                  </a:lnTo>
                  <a:cubicBezTo>
                    <a:pt x="336" y="52"/>
                    <a:pt x="355" y="71"/>
                    <a:pt x="355" y="91"/>
                  </a:cubicBezTo>
                  <a:lnTo>
                    <a:pt x="355" y="95"/>
                  </a:lnTo>
                  <a:cubicBezTo>
                    <a:pt x="355" y="117"/>
                    <a:pt x="336" y="136"/>
                    <a:pt x="314" y="136"/>
                  </a:cubicBezTo>
                  <a:lnTo>
                    <a:pt x="311" y="136"/>
                  </a:lnTo>
                  <a:cubicBezTo>
                    <a:pt x="289" y="136"/>
                    <a:pt x="270" y="117"/>
                    <a:pt x="270" y="95"/>
                  </a:cubicBezTo>
                  <a:lnTo>
                    <a:pt x="270" y="91"/>
                  </a:lnTo>
                  <a:close/>
                  <a:moveTo>
                    <a:pt x="218" y="93"/>
                  </a:moveTo>
                  <a:lnTo>
                    <a:pt x="149" y="93"/>
                  </a:lnTo>
                  <a:cubicBezTo>
                    <a:pt x="126" y="93"/>
                    <a:pt x="115" y="104"/>
                    <a:pt x="115" y="127"/>
                  </a:cubicBezTo>
                  <a:lnTo>
                    <a:pt x="115" y="216"/>
                  </a:lnTo>
                  <a:cubicBezTo>
                    <a:pt x="115" y="231"/>
                    <a:pt x="124" y="246"/>
                    <a:pt x="138" y="246"/>
                  </a:cubicBezTo>
                  <a:lnTo>
                    <a:pt x="487" y="246"/>
                  </a:lnTo>
                  <a:cubicBezTo>
                    <a:pt x="501" y="246"/>
                    <a:pt x="510" y="231"/>
                    <a:pt x="510" y="216"/>
                  </a:cubicBezTo>
                  <a:lnTo>
                    <a:pt x="510" y="127"/>
                  </a:lnTo>
                  <a:cubicBezTo>
                    <a:pt x="510" y="104"/>
                    <a:pt x="499" y="93"/>
                    <a:pt x="476" y="93"/>
                  </a:cubicBezTo>
                  <a:lnTo>
                    <a:pt x="407" y="93"/>
                  </a:lnTo>
                  <a:cubicBezTo>
                    <a:pt x="407" y="45"/>
                    <a:pt x="366" y="0"/>
                    <a:pt x="320" y="0"/>
                  </a:cubicBezTo>
                  <a:lnTo>
                    <a:pt x="305" y="0"/>
                  </a:lnTo>
                  <a:cubicBezTo>
                    <a:pt x="259" y="0"/>
                    <a:pt x="218" y="45"/>
                    <a:pt x="218" y="93"/>
                  </a:cubicBezTo>
                  <a:close/>
                  <a:moveTo>
                    <a:pt x="132" y="654"/>
                  </a:moveTo>
                  <a:cubicBezTo>
                    <a:pt x="132" y="649"/>
                    <a:pt x="133" y="647"/>
                    <a:pt x="138" y="647"/>
                  </a:cubicBezTo>
                  <a:lnTo>
                    <a:pt x="221" y="647"/>
                  </a:lnTo>
                  <a:lnTo>
                    <a:pt x="221" y="654"/>
                  </a:lnTo>
                  <a:cubicBezTo>
                    <a:pt x="221" y="661"/>
                    <a:pt x="186" y="680"/>
                    <a:pt x="180" y="684"/>
                  </a:cubicBezTo>
                  <a:cubicBezTo>
                    <a:pt x="174" y="679"/>
                    <a:pt x="161" y="667"/>
                    <a:pt x="151" y="667"/>
                  </a:cubicBezTo>
                  <a:lnTo>
                    <a:pt x="149" y="667"/>
                  </a:lnTo>
                  <a:cubicBezTo>
                    <a:pt x="144" y="667"/>
                    <a:pt x="136" y="675"/>
                    <a:pt x="136" y="680"/>
                  </a:cubicBezTo>
                  <a:lnTo>
                    <a:pt x="136" y="682"/>
                  </a:lnTo>
                  <a:cubicBezTo>
                    <a:pt x="136" y="688"/>
                    <a:pt x="167" y="721"/>
                    <a:pt x="173" y="721"/>
                  </a:cubicBezTo>
                  <a:lnTo>
                    <a:pt x="175" y="721"/>
                  </a:lnTo>
                  <a:cubicBezTo>
                    <a:pt x="180" y="721"/>
                    <a:pt x="214" y="693"/>
                    <a:pt x="221" y="688"/>
                  </a:cubicBezTo>
                  <a:cubicBezTo>
                    <a:pt x="221" y="700"/>
                    <a:pt x="225" y="738"/>
                    <a:pt x="214" y="738"/>
                  </a:cubicBezTo>
                  <a:lnTo>
                    <a:pt x="138" y="738"/>
                  </a:lnTo>
                  <a:cubicBezTo>
                    <a:pt x="133" y="738"/>
                    <a:pt x="132" y="737"/>
                    <a:pt x="132" y="732"/>
                  </a:cubicBezTo>
                  <a:lnTo>
                    <a:pt x="132" y="654"/>
                  </a:lnTo>
                  <a:close/>
                  <a:moveTo>
                    <a:pt x="214" y="760"/>
                  </a:moveTo>
                  <a:cubicBezTo>
                    <a:pt x="255" y="760"/>
                    <a:pt x="240" y="715"/>
                    <a:pt x="242" y="678"/>
                  </a:cubicBezTo>
                  <a:cubicBezTo>
                    <a:pt x="243" y="658"/>
                    <a:pt x="292" y="642"/>
                    <a:pt x="296" y="624"/>
                  </a:cubicBezTo>
                  <a:lnTo>
                    <a:pt x="290" y="624"/>
                  </a:lnTo>
                  <a:cubicBezTo>
                    <a:pt x="275" y="624"/>
                    <a:pt x="253" y="637"/>
                    <a:pt x="242" y="643"/>
                  </a:cubicBezTo>
                  <a:cubicBezTo>
                    <a:pt x="237" y="635"/>
                    <a:pt x="232" y="626"/>
                    <a:pt x="218" y="626"/>
                  </a:cubicBezTo>
                  <a:lnTo>
                    <a:pt x="134" y="626"/>
                  </a:lnTo>
                  <a:cubicBezTo>
                    <a:pt x="122" y="626"/>
                    <a:pt x="110" y="637"/>
                    <a:pt x="110" y="650"/>
                  </a:cubicBezTo>
                  <a:lnTo>
                    <a:pt x="110" y="736"/>
                  </a:lnTo>
                  <a:cubicBezTo>
                    <a:pt x="110" y="750"/>
                    <a:pt x="123" y="760"/>
                    <a:pt x="138" y="760"/>
                  </a:cubicBezTo>
                  <a:lnTo>
                    <a:pt x="214" y="760"/>
                  </a:lnTo>
                  <a:close/>
                  <a:moveTo>
                    <a:pt x="132" y="341"/>
                  </a:moveTo>
                  <a:cubicBezTo>
                    <a:pt x="132" y="336"/>
                    <a:pt x="133" y="335"/>
                    <a:pt x="138" y="335"/>
                  </a:cubicBezTo>
                  <a:lnTo>
                    <a:pt x="214" y="335"/>
                  </a:lnTo>
                  <a:cubicBezTo>
                    <a:pt x="219" y="335"/>
                    <a:pt x="221" y="336"/>
                    <a:pt x="221" y="341"/>
                  </a:cubicBezTo>
                  <a:cubicBezTo>
                    <a:pt x="221" y="346"/>
                    <a:pt x="184" y="371"/>
                    <a:pt x="180" y="371"/>
                  </a:cubicBezTo>
                  <a:cubicBezTo>
                    <a:pt x="175" y="371"/>
                    <a:pt x="164" y="354"/>
                    <a:pt x="151" y="354"/>
                  </a:cubicBezTo>
                  <a:cubicBezTo>
                    <a:pt x="145" y="354"/>
                    <a:pt x="136" y="361"/>
                    <a:pt x="136" y="367"/>
                  </a:cubicBezTo>
                  <a:lnTo>
                    <a:pt x="136" y="369"/>
                  </a:lnTo>
                  <a:cubicBezTo>
                    <a:pt x="136" y="378"/>
                    <a:pt x="166" y="406"/>
                    <a:pt x="173" y="410"/>
                  </a:cubicBezTo>
                  <a:lnTo>
                    <a:pt x="221" y="376"/>
                  </a:lnTo>
                  <a:lnTo>
                    <a:pt x="221"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2" y="447"/>
                    <a:pt x="134" y="447"/>
                  </a:cubicBezTo>
                  <a:lnTo>
                    <a:pt x="218" y="447"/>
                  </a:lnTo>
                  <a:cubicBezTo>
                    <a:pt x="252" y="447"/>
                    <a:pt x="242" y="393"/>
                    <a:pt x="241" y="359"/>
                  </a:cubicBezTo>
                  <a:lnTo>
                    <a:pt x="296" y="313"/>
                  </a:lnTo>
                  <a:cubicBezTo>
                    <a:pt x="296" y="313"/>
                    <a:pt x="292" y="311"/>
                    <a:pt x="292" y="311"/>
                  </a:cubicBezTo>
                  <a:cubicBezTo>
                    <a:pt x="271" y="311"/>
                    <a:pt x="253" y="329"/>
                    <a:pt x="240" y="330"/>
                  </a:cubicBezTo>
                  <a:close/>
                  <a:moveTo>
                    <a:pt x="132" y="492"/>
                  </a:moveTo>
                  <a:lnTo>
                    <a:pt x="221" y="492"/>
                  </a:lnTo>
                  <a:lnTo>
                    <a:pt x="221" y="503"/>
                  </a:lnTo>
                  <a:lnTo>
                    <a:pt x="180" y="529"/>
                  </a:lnTo>
                  <a:lnTo>
                    <a:pt x="152" y="508"/>
                  </a:lnTo>
                  <a:cubicBezTo>
                    <a:pt x="145" y="513"/>
                    <a:pt x="136" y="515"/>
                    <a:pt x="136" y="524"/>
                  </a:cubicBezTo>
                  <a:cubicBezTo>
                    <a:pt x="136" y="531"/>
                    <a:pt x="167" y="565"/>
                    <a:pt x="173" y="565"/>
                  </a:cubicBezTo>
                  <a:cubicBezTo>
                    <a:pt x="183" y="565"/>
                    <a:pt x="209" y="536"/>
                    <a:pt x="221" y="533"/>
                  </a:cubicBezTo>
                  <a:lnTo>
                    <a:pt x="221" y="581"/>
                  </a:lnTo>
                  <a:lnTo>
                    <a:pt x="132" y="581"/>
                  </a:lnTo>
                  <a:lnTo>
                    <a:pt x="132" y="492"/>
                  </a:lnTo>
                  <a:close/>
                  <a:moveTo>
                    <a:pt x="242" y="487"/>
                  </a:moveTo>
                  <a:cubicBezTo>
                    <a:pt x="238" y="480"/>
                    <a:pt x="233" y="470"/>
                    <a:pt x="221" y="470"/>
                  </a:cubicBezTo>
                  <a:lnTo>
                    <a:pt x="132" y="470"/>
                  </a:lnTo>
                  <a:cubicBezTo>
                    <a:pt x="121" y="470"/>
                    <a:pt x="110" y="481"/>
                    <a:pt x="110" y="492"/>
                  </a:cubicBezTo>
                  <a:lnTo>
                    <a:pt x="110" y="581"/>
                  </a:lnTo>
                  <a:cubicBezTo>
                    <a:pt x="110" y="591"/>
                    <a:pt x="121" y="602"/>
                    <a:pt x="132" y="602"/>
                  </a:cubicBezTo>
                  <a:lnTo>
                    <a:pt x="221" y="602"/>
                  </a:lnTo>
                  <a:cubicBezTo>
                    <a:pt x="252" y="602"/>
                    <a:pt x="242" y="547"/>
                    <a:pt x="242" y="515"/>
                  </a:cubicBezTo>
                  <a:lnTo>
                    <a:pt x="296" y="469"/>
                  </a:lnTo>
                  <a:lnTo>
                    <a:pt x="289" y="465"/>
                  </a:lnTo>
                  <a:lnTo>
                    <a:pt x="242" y="487"/>
                  </a:lnTo>
                  <a:close/>
                  <a:moveTo>
                    <a:pt x="320" y="716"/>
                  </a:moveTo>
                  <a:cubicBezTo>
                    <a:pt x="320" y="721"/>
                    <a:pt x="322" y="723"/>
                    <a:pt x="327" y="723"/>
                  </a:cubicBezTo>
                  <a:lnTo>
                    <a:pt x="495" y="723"/>
                  </a:lnTo>
                  <a:cubicBezTo>
                    <a:pt x="500" y="723"/>
                    <a:pt x="502" y="721"/>
                    <a:pt x="502" y="716"/>
                  </a:cubicBezTo>
                  <a:lnTo>
                    <a:pt x="502" y="669"/>
                  </a:lnTo>
                  <a:cubicBezTo>
                    <a:pt x="502" y="664"/>
                    <a:pt x="500" y="663"/>
                    <a:pt x="495" y="663"/>
                  </a:cubicBezTo>
                  <a:lnTo>
                    <a:pt x="320" y="663"/>
                  </a:lnTo>
                  <a:lnTo>
                    <a:pt x="320" y="716"/>
                  </a:lnTo>
                  <a:close/>
                  <a:moveTo>
                    <a:pt x="320" y="565"/>
                  </a:moveTo>
                  <a:lnTo>
                    <a:pt x="502" y="565"/>
                  </a:lnTo>
                  <a:lnTo>
                    <a:pt x="502" y="507"/>
                  </a:lnTo>
                  <a:lnTo>
                    <a:pt x="320" y="507"/>
                  </a:lnTo>
                  <a:lnTo>
                    <a:pt x="320" y="565"/>
                  </a:lnTo>
                  <a:close/>
                  <a:moveTo>
                    <a:pt x="320" y="410"/>
                  </a:moveTo>
                  <a:lnTo>
                    <a:pt x="452" y="410"/>
                  </a:lnTo>
                  <a:lnTo>
                    <a:pt x="452" y="352"/>
                  </a:lnTo>
                  <a:lnTo>
                    <a:pt x="320" y="352"/>
                  </a:lnTo>
                  <a:lnTo>
                    <a:pt x="320" y="4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cs typeface="+mn-ea"/>
                <a:sym typeface="+mn-lt"/>
              </a:endParaRPr>
            </a:p>
          </p:txBody>
        </p:sp>
      </p:grpSp>
      <p:grpSp>
        <p:nvGrpSpPr>
          <p:cNvPr id="40" name="组合 40">
            <a:extLst>
              <a:ext uri="{FF2B5EF4-FFF2-40B4-BE49-F238E27FC236}">
                <a16:creationId xmlns="" xmlns:a16="http://schemas.microsoft.com/office/drawing/2014/main" id="{3B0E12D2-3803-4041-917F-4BBCD4760A99}"/>
              </a:ext>
            </a:extLst>
          </p:cNvPr>
          <p:cNvGrpSpPr>
            <a:grpSpLocks/>
          </p:cNvGrpSpPr>
          <p:nvPr/>
        </p:nvGrpSpPr>
        <p:grpSpPr bwMode="auto">
          <a:xfrm>
            <a:off x="7292850" y="1911444"/>
            <a:ext cx="784505" cy="785533"/>
            <a:chOff x="0" y="0"/>
            <a:chExt cx="1155700" cy="1155698"/>
          </a:xfrm>
          <a:solidFill>
            <a:schemeClr val="bg1">
              <a:lumMod val="65000"/>
            </a:schemeClr>
          </a:solidFill>
        </p:grpSpPr>
        <p:sp>
          <p:nvSpPr>
            <p:cNvPr id="41" name="Oval 33">
              <a:extLst>
                <a:ext uri="{FF2B5EF4-FFF2-40B4-BE49-F238E27FC236}">
                  <a16:creationId xmlns="" xmlns:a16="http://schemas.microsoft.com/office/drawing/2014/main" id="{03EC0E2C-EFE5-4425-B2F2-584EB68F5285}"/>
                </a:ext>
              </a:extLst>
            </p:cNvPr>
            <p:cNvSpPr>
              <a:spLocks noChangeArrowheads="1"/>
            </p:cNvSpPr>
            <p:nvPr/>
          </p:nvSpPr>
          <p:spPr bwMode="auto">
            <a:xfrm>
              <a:off x="0" y="0"/>
              <a:ext cx="1155700" cy="1155698"/>
            </a:xfrm>
            <a:prstGeom prst="ellipse">
              <a:avLst/>
            </a:prstGeom>
            <a:solidFill>
              <a:srgbClr val="329730"/>
            </a:solidFill>
            <a:ln w="63500">
              <a:solidFill>
                <a:schemeClr val="bg1"/>
              </a:solidFill>
              <a:round/>
              <a:headEnd/>
              <a:tailEnd/>
            </a:ln>
            <a:effectLst>
              <a:outerShdw blurRad="101600" dist="38100" dir="8100000" algn="tr" rotWithShape="0">
                <a:prstClr val="black">
                  <a:alpha val="40000"/>
                </a:prstClr>
              </a:outerShdw>
            </a:effectLs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200" dirty="0">
                <a:solidFill>
                  <a:schemeClr val="tx1"/>
                </a:solidFill>
                <a:latin typeface="+mn-lt"/>
                <a:ea typeface="+mn-ea"/>
                <a:cs typeface="+mn-ea"/>
                <a:sym typeface="+mn-lt"/>
              </a:endParaRPr>
            </a:p>
          </p:txBody>
        </p:sp>
        <p:sp>
          <p:nvSpPr>
            <p:cNvPr id="42" name="Freeform 36">
              <a:extLst>
                <a:ext uri="{FF2B5EF4-FFF2-40B4-BE49-F238E27FC236}">
                  <a16:creationId xmlns="" xmlns:a16="http://schemas.microsoft.com/office/drawing/2014/main" id="{7F77473C-D7E2-4F49-AE83-8DBD42FC7940}"/>
                </a:ext>
              </a:extLst>
            </p:cNvPr>
            <p:cNvSpPr>
              <a:spLocks noEditPoints="1"/>
            </p:cNvSpPr>
            <p:nvPr/>
          </p:nvSpPr>
          <p:spPr bwMode="auto">
            <a:xfrm>
              <a:off x="261937" y="217487"/>
              <a:ext cx="712788" cy="701675"/>
            </a:xfrm>
            <a:custGeom>
              <a:avLst/>
              <a:gdLst>
                <a:gd name="T0" fmla="*/ 188097 w 792"/>
                <a:gd name="T1" fmla="*/ 307152 h 779"/>
                <a:gd name="T2" fmla="*/ 249296 w 792"/>
                <a:gd name="T3" fmla="*/ 200865 h 779"/>
                <a:gd name="T4" fmla="*/ 350994 w 792"/>
                <a:gd name="T5" fmla="*/ 290938 h 779"/>
                <a:gd name="T6" fmla="*/ 264596 w 792"/>
                <a:gd name="T7" fmla="*/ 182850 h 779"/>
                <a:gd name="T8" fmla="*/ 350994 w 792"/>
                <a:gd name="T9" fmla="*/ 290938 h 779"/>
                <a:gd name="T10" fmla="*/ 350994 w 792"/>
                <a:gd name="T11" fmla="*/ 290938 h 779"/>
                <a:gd name="T12" fmla="*/ 420293 w 792"/>
                <a:gd name="T13" fmla="*/ 174743 h 779"/>
                <a:gd name="T14" fmla="*/ 442793 w 792"/>
                <a:gd name="T15" fmla="*/ 163034 h 779"/>
                <a:gd name="T16" fmla="*/ 445493 w 792"/>
                <a:gd name="T17" fmla="*/ 182850 h 779"/>
                <a:gd name="T18" fmla="*/ 439193 w 792"/>
                <a:gd name="T19" fmla="*/ 215276 h 779"/>
                <a:gd name="T20" fmla="*/ 418493 w 792"/>
                <a:gd name="T21" fmla="*/ 207170 h 779"/>
                <a:gd name="T22" fmla="*/ 393293 w 792"/>
                <a:gd name="T23" fmla="*/ 185552 h 779"/>
                <a:gd name="T24" fmla="*/ 410393 w 792"/>
                <a:gd name="T25" fmla="*/ 172942 h 779"/>
                <a:gd name="T26" fmla="*/ 442793 w 792"/>
                <a:gd name="T27" fmla="*/ 163034 h 779"/>
                <a:gd name="T28" fmla="*/ 337494 w 792"/>
                <a:gd name="T29" fmla="*/ 308953 h 779"/>
                <a:gd name="T30" fmla="*/ 325795 w 792"/>
                <a:gd name="T31" fmla="*/ 440461 h 779"/>
                <a:gd name="T32" fmla="*/ 371694 w 792"/>
                <a:gd name="T33" fmla="*/ 320663 h 779"/>
                <a:gd name="T34" fmla="*/ 280795 w 792"/>
                <a:gd name="T35" fmla="*/ 268420 h 779"/>
                <a:gd name="T36" fmla="*/ 246596 w 792"/>
                <a:gd name="T37" fmla="*/ 280130 h 779"/>
                <a:gd name="T38" fmla="*/ 292495 w 792"/>
                <a:gd name="T39" fmla="*/ 440461 h 779"/>
                <a:gd name="T40" fmla="*/ 280795 w 792"/>
                <a:gd name="T41" fmla="*/ 268420 h 779"/>
                <a:gd name="T42" fmla="*/ 416693 w 792"/>
                <a:gd name="T43" fmla="*/ 240497 h 779"/>
                <a:gd name="T44" fmla="*/ 404993 w 792"/>
                <a:gd name="T45" fmla="*/ 440461 h 779"/>
                <a:gd name="T46" fmla="*/ 450892 w 792"/>
                <a:gd name="T47" fmla="*/ 253107 h 779"/>
                <a:gd name="T48" fmla="*/ 201597 w 792"/>
                <a:gd name="T49" fmla="*/ 351288 h 779"/>
                <a:gd name="T50" fmla="*/ 167397 w 792"/>
                <a:gd name="T51" fmla="*/ 362997 h 779"/>
                <a:gd name="T52" fmla="*/ 213296 w 792"/>
                <a:gd name="T53" fmla="*/ 440461 h 779"/>
                <a:gd name="T54" fmla="*/ 201597 w 792"/>
                <a:gd name="T55" fmla="*/ 351288 h 779"/>
                <a:gd name="T56" fmla="*/ 122398 w 792"/>
                <a:gd name="T57" fmla="*/ 440461 h 779"/>
                <a:gd name="T58" fmla="*/ 110698 w 792"/>
                <a:gd name="T59" fmla="*/ 170240 h 779"/>
                <a:gd name="T60" fmla="*/ 134098 w 792"/>
                <a:gd name="T61" fmla="*/ 170240 h 779"/>
                <a:gd name="T62" fmla="*/ 477892 w 792"/>
                <a:gd name="T63" fmla="*/ 417042 h 779"/>
                <a:gd name="T64" fmla="*/ 477892 w 792"/>
                <a:gd name="T65" fmla="*/ 440461 h 779"/>
                <a:gd name="T66" fmla="*/ 110698 w 792"/>
                <a:gd name="T67" fmla="*/ 428751 h 779"/>
                <a:gd name="T68" fmla="*/ 477892 w 792"/>
                <a:gd name="T69" fmla="*/ 417042 h 779"/>
                <a:gd name="T70" fmla="*/ 611990 w 792"/>
                <a:gd name="T71" fmla="*/ 701675 h 779"/>
                <a:gd name="T72" fmla="*/ 436493 w 792"/>
                <a:gd name="T73" fmla="*/ 566564 h 779"/>
                <a:gd name="T74" fmla="*/ 0 w 792"/>
                <a:gd name="T75" fmla="*/ 299045 h 779"/>
                <a:gd name="T76" fmla="*/ 599390 w 792"/>
                <a:gd name="T77" fmla="*/ 299045 h 779"/>
                <a:gd name="T78" fmla="*/ 677689 w 792"/>
                <a:gd name="T79" fmla="*/ 544947 h 779"/>
                <a:gd name="T80" fmla="*/ 300595 w 792"/>
                <a:gd name="T81" fmla="*/ 561160 h 779"/>
                <a:gd name="T82" fmla="*/ 561591 w 792"/>
                <a:gd name="T83" fmla="*/ 299045 h 779"/>
                <a:gd name="T84" fmla="*/ 38699 w 792"/>
                <a:gd name="T85" fmla="*/ 299045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cs typeface="+mn-ea"/>
                <a:sym typeface="+mn-lt"/>
              </a:endParaRPr>
            </a:p>
          </p:txBody>
        </p:sp>
      </p:grpSp>
      <p:grpSp>
        <p:nvGrpSpPr>
          <p:cNvPr id="43" name="组合 43">
            <a:extLst>
              <a:ext uri="{FF2B5EF4-FFF2-40B4-BE49-F238E27FC236}">
                <a16:creationId xmlns="" xmlns:a16="http://schemas.microsoft.com/office/drawing/2014/main" id="{DC99000B-92CB-4B1A-A584-C3944C8C773E}"/>
              </a:ext>
            </a:extLst>
          </p:cNvPr>
          <p:cNvGrpSpPr>
            <a:grpSpLocks/>
          </p:cNvGrpSpPr>
          <p:nvPr/>
        </p:nvGrpSpPr>
        <p:grpSpPr bwMode="auto">
          <a:xfrm>
            <a:off x="7325179" y="2980763"/>
            <a:ext cx="783427" cy="785533"/>
            <a:chOff x="0" y="0"/>
            <a:chExt cx="1154113" cy="1155698"/>
          </a:xfrm>
          <a:solidFill>
            <a:schemeClr val="bg1">
              <a:lumMod val="65000"/>
            </a:schemeClr>
          </a:solidFill>
        </p:grpSpPr>
        <p:sp>
          <p:nvSpPr>
            <p:cNvPr id="44" name="Oval 32">
              <a:extLst>
                <a:ext uri="{FF2B5EF4-FFF2-40B4-BE49-F238E27FC236}">
                  <a16:creationId xmlns="" xmlns:a16="http://schemas.microsoft.com/office/drawing/2014/main" id="{0DBB9186-335F-4AAE-B45E-829EB305DFD3}"/>
                </a:ext>
              </a:extLst>
            </p:cNvPr>
            <p:cNvSpPr>
              <a:spLocks noChangeArrowheads="1"/>
            </p:cNvSpPr>
            <p:nvPr/>
          </p:nvSpPr>
          <p:spPr bwMode="auto">
            <a:xfrm>
              <a:off x="0" y="0"/>
              <a:ext cx="1154113" cy="1155698"/>
            </a:xfrm>
            <a:prstGeom prst="ellipse">
              <a:avLst/>
            </a:prstGeom>
            <a:solidFill>
              <a:srgbClr val="329730"/>
            </a:solidFill>
            <a:ln w="63500">
              <a:solidFill>
                <a:schemeClr val="bg1"/>
              </a:solidFill>
              <a:round/>
              <a:headEnd/>
              <a:tailEnd/>
            </a:ln>
            <a:effectLst>
              <a:outerShdw blurRad="101600" dist="38100" dir="8100000" algn="tr" rotWithShape="0">
                <a:prstClr val="black">
                  <a:alpha val="40000"/>
                </a:prstClr>
              </a:outerShdw>
            </a:effectLs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200" dirty="0">
                <a:solidFill>
                  <a:schemeClr val="tx1"/>
                </a:solidFill>
                <a:latin typeface="+mn-lt"/>
                <a:ea typeface="+mn-ea"/>
                <a:cs typeface="+mn-ea"/>
                <a:sym typeface="+mn-lt"/>
              </a:endParaRPr>
            </a:p>
          </p:txBody>
        </p:sp>
        <p:sp>
          <p:nvSpPr>
            <p:cNvPr id="45" name="Freeform 37">
              <a:extLst>
                <a:ext uri="{FF2B5EF4-FFF2-40B4-BE49-F238E27FC236}">
                  <a16:creationId xmlns="" xmlns:a16="http://schemas.microsoft.com/office/drawing/2014/main" id="{9406A203-21BC-4A15-A9CE-AE807ACD1B91}"/>
                </a:ext>
              </a:extLst>
            </p:cNvPr>
            <p:cNvSpPr>
              <a:spLocks noEditPoints="1"/>
            </p:cNvSpPr>
            <p:nvPr/>
          </p:nvSpPr>
          <p:spPr bwMode="auto">
            <a:xfrm>
              <a:off x="268287" y="254000"/>
              <a:ext cx="658813" cy="652462"/>
            </a:xfrm>
            <a:custGeom>
              <a:avLst/>
              <a:gdLst>
                <a:gd name="T0" fmla="*/ 594912 w 732"/>
                <a:gd name="T1" fmla="*/ 562343 h 724"/>
                <a:gd name="T2" fmla="*/ 526510 w 732"/>
                <a:gd name="T3" fmla="*/ 562343 h 724"/>
                <a:gd name="T4" fmla="*/ 431109 w 732"/>
                <a:gd name="T5" fmla="*/ 379401 h 724"/>
                <a:gd name="T6" fmla="*/ 421208 w 732"/>
                <a:gd name="T7" fmla="*/ 415449 h 724"/>
                <a:gd name="T8" fmla="*/ 369007 w 732"/>
                <a:gd name="T9" fmla="*/ 455101 h 724"/>
                <a:gd name="T10" fmla="*/ 540011 w 732"/>
                <a:gd name="T11" fmla="*/ 644351 h 724"/>
                <a:gd name="T12" fmla="*/ 649813 w 732"/>
                <a:gd name="T13" fmla="*/ 570454 h 724"/>
                <a:gd name="T14" fmla="*/ 568811 w 732"/>
                <a:gd name="T15" fmla="*/ 486643 h 724"/>
                <a:gd name="T16" fmla="*/ 449109 w 732"/>
                <a:gd name="T17" fmla="*/ 388413 h 724"/>
                <a:gd name="T18" fmla="*/ 237605 w 732"/>
                <a:gd name="T19" fmla="*/ 231606 h 724"/>
                <a:gd name="T20" fmla="*/ 273605 w 732"/>
                <a:gd name="T21" fmla="*/ 221693 h 724"/>
                <a:gd name="T22" fmla="*/ 283506 w 732"/>
                <a:gd name="T23" fmla="*/ 186546 h 724"/>
                <a:gd name="T24" fmla="*/ 292506 w 732"/>
                <a:gd name="T25" fmla="*/ 153202 h 724"/>
                <a:gd name="T26" fmla="*/ 126903 w 732"/>
                <a:gd name="T27" fmla="*/ 14419 h 724"/>
                <a:gd name="T28" fmla="*/ 104402 w 732"/>
                <a:gd name="T29" fmla="*/ 184744 h 724"/>
                <a:gd name="T30" fmla="*/ 900 w 732"/>
                <a:gd name="T31" fmla="*/ 141487 h 724"/>
                <a:gd name="T32" fmla="*/ 196204 w 732"/>
                <a:gd name="T33" fmla="*/ 281171 h 724"/>
                <a:gd name="T34" fmla="*/ 221404 w 732"/>
                <a:gd name="T35" fmla="*/ 248729 h 724"/>
                <a:gd name="T36" fmla="*/ 634513 w 732"/>
                <a:gd name="T37" fmla="*/ 63985 h 724"/>
                <a:gd name="T38" fmla="*/ 546311 w 732"/>
                <a:gd name="T39" fmla="*/ 0 h 724"/>
                <a:gd name="T40" fmla="*/ 309606 w 732"/>
                <a:gd name="T41" fmla="*/ 211780 h 724"/>
                <a:gd name="T42" fmla="*/ 275405 w 732"/>
                <a:gd name="T43" fmla="*/ 260444 h 724"/>
                <a:gd name="T44" fmla="*/ 246605 w 732"/>
                <a:gd name="T45" fmla="*/ 274863 h 724"/>
                <a:gd name="T46" fmla="*/ 250205 w 732"/>
                <a:gd name="T47" fmla="*/ 364982 h 724"/>
                <a:gd name="T48" fmla="*/ 58501 w 732"/>
                <a:gd name="T49" fmla="*/ 530801 h 724"/>
                <a:gd name="T50" fmla="*/ 37801 w 732"/>
                <a:gd name="T51" fmla="*/ 652462 h 724"/>
                <a:gd name="T52" fmla="*/ 136803 w 732"/>
                <a:gd name="T53" fmla="*/ 553331 h 724"/>
                <a:gd name="T54" fmla="*/ 291606 w 732"/>
                <a:gd name="T55" fmla="*/ 406437 h 724"/>
                <a:gd name="T56" fmla="*/ 378907 w 732"/>
                <a:gd name="T57" fmla="*/ 406437 h 724"/>
                <a:gd name="T58" fmla="*/ 404108 w 732"/>
                <a:gd name="T59" fmla="*/ 352366 h 724"/>
                <a:gd name="T60" fmla="*/ 441009 w 732"/>
                <a:gd name="T61" fmla="*/ 344255 h 724"/>
                <a:gd name="T62" fmla="*/ 634513 w 732"/>
                <a:gd name="T63" fmla="*/ 63985 h 7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2" h="724">
                  <a:moveTo>
                    <a:pt x="623" y="586"/>
                  </a:moveTo>
                  <a:cubicBezTo>
                    <a:pt x="644" y="586"/>
                    <a:pt x="661" y="603"/>
                    <a:pt x="661" y="624"/>
                  </a:cubicBezTo>
                  <a:cubicBezTo>
                    <a:pt x="661" y="645"/>
                    <a:pt x="644" y="662"/>
                    <a:pt x="623" y="662"/>
                  </a:cubicBezTo>
                  <a:cubicBezTo>
                    <a:pt x="602" y="662"/>
                    <a:pt x="585" y="645"/>
                    <a:pt x="585" y="624"/>
                  </a:cubicBezTo>
                  <a:cubicBezTo>
                    <a:pt x="585" y="603"/>
                    <a:pt x="602" y="586"/>
                    <a:pt x="623" y="586"/>
                  </a:cubicBezTo>
                  <a:close/>
                  <a:moveTo>
                    <a:pt x="479" y="421"/>
                  </a:moveTo>
                  <a:lnTo>
                    <a:pt x="489" y="441"/>
                  </a:lnTo>
                  <a:lnTo>
                    <a:pt x="468" y="461"/>
                  </a:lnTo>
                  <a:lnTo>
                    <a:pt x="449" y="480"/>
                  </a:lnTo>
                  <a:cubicBezTo>
                    <a:pt x="438" y="491"/>
                    <a:pt x="425" y="500"/>
                    <a:pt x="410" y="505"/>
                  </a:cubicBezTo>
                  <a:lnTo>
                    <a:pt x="539" y="633"/>
                  </a:lnTo>
                  <a:lnTo>
                    <a:pt x="600" y="715"/>
                  </a:lnTo>
                  <a:lnTo>
                    <a:pt x="632" y="724"/>
                  </a:lnTo>
                  <a:lnTo>
                    <a:pt x="722" y="633"/>
                  </a:lnTo>
                  <a:lnTo>
                    <a:pt x="713" y="600"/>
                  </a:lnTo>
                  <a:lnTo>
                    <a:pt x="632" y="540"/>
                  </a:lnTo>
                  <a:lnTo>
                    <a:pt x="511" y="419"/>
                  </a:lnTo>
                  <a:lnTo>
                    <a:pt x="499" y="431"/>
                  </a:lnTo>
                  <a:lnTo>
                    <a:pt x="479" y="421"/>
                  </a:lnTo>
                  <a:close/>
                  <a:moveTo>
                    <a:pt x="264" y="257"/>
                  </a:moveTo>
                  <a:lnTo>
                    <a:pt x="285" y="237"/>
                  </a:lnTo>
                  <a:lnTo>
                    <a:pt x="304" y="246"/>
                  </a:lnTo>
                  <a:lnTo>
                    <a:pt x="294" y="227"/>
                  </a:lnTo>
                  <a:lnTo>
                    <a:pt x="315" y="207"/>
                  </a:lnTo>
                  <a:lnTo>
                    <a:pt x="317" y="205"/>
                  </a:lnTo>
                  <a:cubicBezTo>
                    <a:pt x="322" y="193"/>
                    <a:pt x="325" y="181"/>
                    <a:pt x="325" y="170"/>
                  </a:cubicBezTo>
                  <a:cubicBezTo>
                    <a:pt x="325" y="84"/>
                    <a:pt x="242" y="0"/>
                    <a:pt x="156" y="1"/>
                  </a:cubicBezTo>
                  <a:cubicBezTo>
                    <a:pt x="156" y="1"/>
                    <a:pt x="146" y="11"/>
                    <a:pt x="141" y="16"/>
                  </a:cubicBezTo>
                  <a:cubicBezTo>
                    <a:pt x="210" y="85"/>
                    <a:pt x="204" y="74"/>
                    <a:pt x="204" y="116"/>
                  </a:cubicBezTo>
                  <a:cubicBezTo>
                    <a:pt x="204" y="151"/>
                    <a:pt x="149" y="205"/>
                    <a:pt x="116" y="205"/>
                  </a:cubicBezTo>
                  <a:cubicBezTo>
                    <a:pt x="72" y="205"/>
                    <a:pt x="86" y="212"/>
                    <a:pt x="16" y="142"/>
                  </a:cubicBezTo>
                  <a:cubicBezTo>
                    <a:pt x="10" y="147"/>
                    <a:pt x="1" y="157"/>
                    <a:pt x="1" y="157"/>
                  </a:cubicBezTo>
                  <a:cubicBezTo>
                    <a:pt x="2" y="243"/>
                    <a:pt x="83" y="325"/>
                    <a:pt x="169" y="325"/>
                  </a:cubicBezTo>
                  <a:cubicBezTo>
                    <a:pt x="185" y="325"/>
                    <a:pt x="201" y="320"/>
                    <a:pt x="218" y="312"/>
                  </a:cubicBezTo>
                  <a:lnTo>
                    <a:pt x="221" y="315"/>
                  </a:lnTo>
                  <a:cubicBezTo>
                    <a:pt x="226" y="301"/>
                    <a:pt x="234" y="288"/>
                    <a:pt x="246" y="276"/>
                  </a:cubicBezTo>
                  <a:lnTo>
                    <a:pt x="264" y="257"/>
                  </a:lnTo>
                  <a:close/>
                  <a:moveTo>
                    <a:pt x="705" y="71"/>
                  </a:moveTo>
                  <a:lnTo>
                    <a:pt x="655" y="20"/>
                  </a:lnTo>
                  <a:cubicBezTo>
                    <a:pt x="642" y="7"/>
                    <a:pt x="624" y="0"/>
                    <a:pt x="607" y="0"/>
                  </a:cubicBezTo>
                  <a:cubicBezTo>
                    <a:pt x="589" y="0"/>
                    <a:pt x="572" y="7"/>
                    <a:pt x="558" y="20"/>
                  </a:cubicBezTo>
                  <a:lnTo>
                    <a:pt x="344" y="235"/>
                  </a:lnTo>
                  <a:cubicBezTo>
                    <a:pt x="350" y="248"/>
                    <a:pt x="345" y="267"/>
                    <a:pt x="335" y="277"/>
                  </a:cubicBezTo>
                  <a:cubicBezTo>
                    <a:pt x="328" y="284"/>
                    <a:pt x="317" y="289"/>
                    <a:pt x="306" y="289"/>
                  </a:cubicBezTo>
                  <a:cubicBezTo>
                    <a:pt x="302" y="289"/>
                    <a:pt x="297" y="288"/>
                    <a:pt x="293" y="286"/>
                  </a:cubicBezTo>
                  <a:lnTo>
                    <a:pt x="274" y="305"/>
                  </a:lnTo>
                  <a:cubicBezTo>
                    <a:pt x="247" y="331"/>
                    <a:pt x="247" y="375"/>
                    <a:pt x="274" y="401"/>
                  </a:cubicBezTo>
                  <a:lnTo>
                    <a:pt x="278" y="405"/>
                  </a:lnTo>
                  <a:lnTo>
                    <a:pt x="110" y="572"/>
                  </a:lnTo>
                  <a:lnTo>
                    <a:pt x="65" y="589"/>
                  </a:lnTo>
                  <a:lnTo>
                    <a:pt x="0" y="682"/>
                  </a:lnTo>
                  <a:lnTo>
                    <a:pt x="42" y="724"/>
                  </a:lnTo>
                  <a:lnTo>
                    <a:pt x="135" y="659"/>
                  </a:lnTo>
                  <a:lnTo>
                    <a:pt x="152" y="614"/>
                  </a:lnTo>
                  <a:lnTo>
                    <a:pt x="319" y="447"/>
                  </a:lnTo>
                  <a:lnTo>
                    <a:pt x="324" y="451"/>
                  </a:lnTo>
                  <a:cubicBezTo>
                    <a:pt x="338" y="465"/>
                    <a:pt x="355" y="471"/>
                    <a:pt x="373" y="471"/>
                  </a:cubicBezTo>
                  <a:cubicBezTo>
                    <a:pt x="390" y="471"/>
                    <a:pt x="408" y="465"/>
                    <a:pt x="421" y="451"/>
                  </a:cubicBezTo>
                  <a:lnTo>
                    <a:pt x="440" y="433"/>
                  </a:lnTo>
                  <a:cubicBezTo>
                    <a:pt x="434" y="420"/>
                    <a:pt x="438" y="401"/>
                    <a:pt x="449" y="391"/>
                  </a:cubicBezTo>
                  <a:cubicBezTo>
                    <a:pt x="456" y="384"/>
                    <a:pt x="467" y="379"/>
                    <a:pt x="477" y="379"/>
                  </a:cubicBezTo>
                  <a:cubicBezTo>
                    <a:pt x="482" y="379"/>
                    <a:pt x="487" y="380"/>
                    <a:pt x="490" y="382"/>
                  </a:cubicBezTo>
                  <a:lnTo>
                    <a:pt x="705" y="167"/>
                  </a:lnTo>
                  <a:cubicBezTo>
                    <a:pt x="732" y="140"/>
                    <a:pt x="732" y="97"/>
                    <a:pt x="705"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cs typeface="+mn-ea"/>
                <a:sym typeface="+mn-lt"/>
              </a:endParaRPr>
            </a:p>
          </p:txBody>
        </p:sp>
      </p:grpSp>
      <p:sp>
        <p:nvSpPr>
          <p:cNvPr id="47" name="TextBox 47">
            <a:extLst>
              <a:ext uri="{FF2B5EF4-FFF2-40B4-BE49-F238E27FC236}">
                <a16:creationId xmlns="" xmlns:a16="http://schemas.microsoft.com/office/drawing/2014/main" id="{74CE8311-5419-4823-A2E6-FF5C3535E4F1}"/>
              </a:ext>
            </a:extLst>
          </p:cNvPr>
          <p:cNvSpPr txBox="1">
            <a:spLocks noChangeArrowheads="1"/>
          </p:cNvSpPr>
          <p:nvPr/>
        </p:nvSpPr>
        <p:spPr bwMode="auto">
          <a:xfrm>
            <a:off x="1792297" y="1519620"/>
            <a:ext cx="1759747" cy="739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084" tIns="31042" rIns="62084" bIns="31042">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r>
              <a:rPr lang="zh-CN" altLang="en-US" sz="1100" dirty="0">
                <a:solidFill>
                  <a:srgbClr val="329730"/>
                </a:solidFill>
                <a:latin typeface="+mn-lt"/>
                <a:ea typeface="+mn-ea"/>
                <a:cs typeface="+mn-ea"/>
                <a:sym typeface="+mn-lt"/>
              </a:rPr>
              <a:t>上海市疾病预防中心公布的最新癌情监测数据显示：</a:t>
            </a:r>
            <a:r>
              <a:rPr lang="en-US" altLang="zh-CN" sz="1100" dirty="0">
                <a:solidFill>
                  <a:srgbClr val="329730"/>
                </a:solidFill>
                <a:latin typeface="+mn-lt"/>
                <a:ea typeface="+mn-ea"/>
                <a:cs typeface="+mn-ea"/>
                <a:sym typeface="+mn-lt"/>
              </a:rPr>
              <a:t>2007</a:t>
            </a:r>
            <a:r>
              <a:rPr lang="zh-CN" altLang="en-US" sz="1100" dirty="0">
                <a:solidFill>
                  <a:srgbClr val="329730"/>
                </a:solidFill>
                <a:latin typeface="+mn-lt"/>
                <a:ea typeface="+mn-ea"/>
                <a:cs typeface="+mn-ea"/>
                <a:sym typeface="+mn-lt"/>
              </a:rPr>
              <a:t>年，上海共诊断新发癌症病例</a:t>
            </a:r>
            <a:r>
              <a:rPr lang="en-US" altLang="zh-CN" sz="1100" dirty="0">
                <a:solidFill>
                  <a:srgbClr val="329730"/>
                </a:solidFill>
                <a:latin typeface="+mn-lt"/>
                <a:ea typeface="+mn-ea"/>
                <a:cs typeface="+mn-ea"/>
                <a:sym typeface="+mn-lt"/>
              </a:rPr>
              <a:t>4.8</a:t>
            </a:r>
            <a:r>
              <a:rPr lang="zh-CN" altLang="en-US" sz="1100" dirty="0">
                <a:solidFill>
                  <a:srgbClr val="329730"/>
                </a:solidFill>
                <a:latin typeface="+mn-lt"/>
                <a:ea typeface="+mn-ea"/>
                <a:cs typeface="+mn-ea"/>
                <a:sym typeface="+mn-lt"/>
              </a:rPr>
              <a:t>万例。</a:t>
            </a:r>
            <a:endParaRPr lang="zh-CN" altLang="en-US" sz="1100" dirty="0">
              <a:solidFill>
                <a:schemeClr val="tx1"/>
              </a:solidFill>
              <a:latin typeface="+mn-lt"/>
              <a:ea typeface="+mn-ea"/>
              <a:cs typeface="+mn-ea"/>
              <a:sym typeface="+mn-lt"/>
            </a:endParaRPr>
          </a:p>
        </p:txBody>
      </p:sp>
      <p:sp>
        <p:nvSpPr>
          <p:cNvPr id="49" name="TextBox 49">
            <a:extLst>
              <a:ext uri="{FF2B5EF4-FFF2-40B4-BE49-F238E27FC236}">
                <a16:creationId xmlns="" xmlns:a16="http://schemas.microsoft.com/office/drawing/2014/main" id="{EDF85CD5-451C-4F3C-9FFC-EAB1975400AC}"/>
              </a:ext>
            </a:extLst>
          </p:cNvPr>
          <p:cNvSpPr txBox="1">
            <a:spLocks noChangeArrowheads="1"/>
          </p:cNvSpPr>
          <p:nvPr/>
        </p:nvSpPr>
        <p:spPr bwMode="auto">
          <a:xfrm>
            <a:off x="5516940" y="1519620"/>
            <a:ext cx="1759747" cy="909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084" tIns="31042" rIns="62084" bIns="31042">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r" eaLnBrk="1" hangingPunct="1">
              <a:spcBef>
                <a:spcPct val="0"/>
              </a:spcBef>
              <a:buFontTx/>
              <a:buNone/>
            </a:pPr>
            <a:r>
              <a:rPr lang="zh-CN" altLang="en-US" sz="1100" dirty="0">
                <a:solidFill>
                  <a:srgbClr val="329730"/>
                </a:solidFill>
                <a:latin typeface="+mn-lt"/>
                <a:ea typeface="+mn-ea"/>
                <a:cs typeface="+mn-ea"/>
                <a:sym typeface="+mn-lt"/>
              </a:rPr>
              <a:t>目前，上海累计约有</a:t>
            </a:r>
            <a:r>
              <a:rPr lang="en-US" altLang="zh-CN" sz="1100" dirty="0">
                <a:solidFill>
                  <a:srgbClr val="329730"/>
                </a:solidFill>
                <a:latin typeface="+mn-lt"/>
                <a:ea typeface="+mn-ea"/>
                <a:cs typeface="+mn-ea"/>
                <a:sym typeface="+mn-lt"/>
              </a:rPr>
              <a:t>21</a:t>
            </a:r>
            <a:r>
              <a:rPr lang="zh-CN" altLang="en-US" sz="1100" dirty="0">
                <a:solidFill>
                  <a:srgbClr val="329730"/>
                </a:solidFill>
                <a:latin typeface="+mn-lt"/>
                <a:ea typeface="+mn-ea"/>
                <a:cs typeface="+mn-ea"/>
                <a:sym typeface="+mn-lt"/>
              </a:rPr>
              <a:t>万存活着的癌症患者，即每</a:t>
            </a:r>
            <a:r>
              <a:rPr lang="en-US" altLang="zh-CN" sz="1100" dirty="0">
                <a:solidFill>
                  <a:srgbClr val="329730"/>
                </a:solidFill>
                <a:latin typeface="+mn-lt"/>
                <a:ea typeface="+mn-ea"/>
                <a:cs typeface="+mn-ea"/>
                <a:sym typeface="+mn-lt"/>
              </a:rPr>
              <a:t>100</a:t>
            </a:r>
            <a:r>
              <a:rPr lang="zh-CN" altLang="en-US" sz="1100" dirty="0">
                <a:solidFill>
                  <a:srgbClr val="329730"/>
                </a:solidFill>
                <a:latin typeface="+mn-lt"/>
                <a:ea typeface="+mn-ea"/>
                <a:cs typeface="+mn-ea"/>
                <a:sym typeface="+mn-lt"/>
              </a:rPr>
              <a:t>个上海人中，就有超过</a:t>
            </a:r>
            <a:r>
              <a:rPr lang="en-US" altLang="zh-CN" sz="1100" dirty="0">
                <a:solidFill>
                  <a:srgbClr val="329730"/>
                </a:solidFill>
                <a:latin typeface="+mn-lt"/>
                <a:ea typeface="+mn-ea"/>
                <a:cs typeface="+mn-ea"/>
                <a:sym typeface="+mn-lt"/>
              </a:rPr>
              <a:t>1</a:t>
            </a:r>
            <a:r>
              <a:rPr lang="zh-CN" altLang="en-US" sz="1100" dirty="0">
                <a:solidFill>
                  <a:srgbClr val="329730"/>
                </a:solidFill>
                <a:latin typeface="+mn-lt"/>
                <a:ea typeface="+mn-ea"/>
                <a:cs typeface="+mn-ea"/>
                <a:sym typeface="+mn-lt"/>
              </a:rPr>
              <a:t>人是癌症患者。（文汇报）</a:t>
            </a:r>
            <a:endParaRPr lang="zh-CN" altLang="en-US" sz="1100" dirty="0">
              <a:solidFill>
                <a:schemeClr val="tx1"/>
              </a:solidFill>
              <a:latin typeface="+mn-lt"/>
              <a:ea typeface="+mn-ea"/>
              <a:cs typeface="+mn-ea"/>
              <a:sym typeface="+mn-lt"/>
            </a:endParaRPr>
          </a:p>
        </p:txBody>
      </p:sp>
      <p:sp>
        <p:nvSpPr>
          <p:cNvPr id="51" name="TextBox 51">
            <a:extLst>
              <a:ext uri="{FF2B5EF4-FFF2-40B4-BE49-F238E27FC236}">
                <a16:creationId xmlns="" xmlns:a16="http://schemas.microsoft.com/office/drawing/2014/main" id="{9989BF5B-3409-4EE1-928C-62AA9F45319D}"/>
              </a:ext>
            </a:extLst>
          </p:cNvPr>
          <p:cNvSpPr txBox="1">
            <a:spLocks noChangeArrowheads="1"/>
          </p:cNvSpPr>
          <p:nvPr/>
        </p:nvSpPr>
        <p:spPr bwMode="auto">
          <a:xfrm>
            <a:off x="1792297" y="3414397"/>
            <a:ext cx="1759747" cy="909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084" tIns="31042" rIns="62084" bIns="31042">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r>
              <a:rPr lang="zh-CN" altLang="en-US" sz="1100" dirty="0">
                <a:solidFill>
                  <a:srgbClr val="329730"/>
                </a:solidFill>
                <a:latin typeface="+mn-lt"/>
                <a:ea typeface="+mn-ea"/>
                <a:cs typeface="+mn-ea"/>
                <a:sym typeface="+mn-lt"/>
              </a:rPr>
              <a:t>我国每年新发肿瘤病人约</a:t>
            </a:r>
            <a:r>
              <a:rPr lang="en-US" altLang="zh-CN" sz="1100" dirty="0">
                <a:solidFill>
                  <a:srgbClr val="329730"/>
                </a:solidFill>
                <a:latin typeface="+mn-lt"/>
                <a:ea typeface="+mn-ea"/>
                <a:cs typeface="+mn-ea"/>
                <a:sym typeface="+mn-lt"/>
              </a:rPr>
              <a:t>250</a:t>
            </a:r>
            <a:r>
              <a:rPr lang="zh-CN" altLang="en-US" sz="1100" dirty="0">
                <a:solidFill>
                  <a:srgbClr val="329730"/>
                </a:solidFill>
                <a:latin typeface="+mn-lt"/>
                <a:ea typeface="+mn-ea"/>
                <a:cs typeface="+mn-ea"/>
                <a:sym typeface="+mn-lt"/>
              </a:rPr>
              <a:t>万，因癌症死亡人数为</a:t>
            </a:r>
            <a:r>
              <a:rPr lang="en-US" altLang="zh-CN" sz="1100" dirty="0">
                <a:solidFill>
                  <a:srgbClr val="329730"/>
                </a:solidFill>
                <a:latin typeface="+mn-lt"/>
                <a:ea typeface="+mn-ea"/>
                <a:cs typeface="+mn-ea"/>
                <a:sym typeface="+mn-lt"/>
              </a:rPr>
              <a:t>140</a:t>
            </a:r>
            <a:r>
              <a:rPr lang="zh-CN" altLang="en-US" sz="1100" dirty="0">
                <a:solidFill>
                  <a:srgbClr val="329730"/>
                </a:solidFill>
                <a:latin typeface="+mn-lt"/>
                <a:ea typeface="+mn-ea"/>
                <a:cs typeface="+mn-ea"/>
                <a:sym typeface="+mn-lt"/>
              </a:rPr>
              <a:t>万，即每死亡</a:t>
            </a:r>
            <a:r>
              <a:rPr lang="en-US" altLang="zh-CN" sz="1100" dirty="0">
                <a:solidFill>
                  <a:srgbClr val="329730"/>
                </a:solidFill>
                <a:latin typeface="+mn-lt"/>
                <a:ea typeface="+mn-ea"/>
                <a:cs typeface="+mn-ea"/>
                <a:sym typeface="+mn-lt"/>
              </a:rPr>
              <a:t>5</a:t>
            </a:r>
            <a:r>
              <a:rPr lang="zh-CN" altLang="en-US" sz="1100" dirty="0">
                <a:solidFill>
                  <a:srgbClr val="329730"/>
                </a:solidFill>
                <a:latin typeface="+mn-lt"/>
                <a:ea typeface="+mn-ea"/>
                <a:cs typeface="+mn-ea"/>
                <a:sym typeface="+mn-lt"/>
              </a:rPr>
              <a:t>人中就有</a:t>
            </a:r>
            <a:r>
              <a:rPr lang="en-US" altLang="zh-CN" sz="1100" dirty="0">
                <a:solidFill>
                  <a:srgbClr val="329730"/>
                </a:solidFill>
                <a:latin typeface="+mn-lt"/>
                <a:ea typeface="+mn-ea"/>
                <a:cs typeface="+mn-ea"/>
                <a:sym typeface="+mn-lt"/>
              </a:rPr>
              <a:t>1</a:t>
            </a:r>
            <a:r>
              <a:rPr lang="zh-CN" altLang="en-US" sz="1100" dirty="0">
                <a:solidFill>
                  <a:srgbClr val="329730"/>
                </a:solidFill>
                <a:latin typeface="+mn-lt"/>
                <a:ea typeface="+mn-ea"/>
                <a:cs typeface="+mn-ea"/>
                <a:sym typeface="+mn-lt"/>
              </a:rPr>
              <a:t>人死于癌症。（新华网）</a:t>
            </a:r>
          </a:p>
        </p:txBody>
      </p:sp>
      <p:sp>
        <p:nvSpPr>
          <p:cNvPr id="53" name="TextBox 53">
            <a:extLst>
              <a:ext uri="{FF2B5EF4-FFF2-40B4-BE49-F238E27FC236}">
                <a16:creationId xmlns="" xmlns:a16="http://schemas.microsoft.com/office/drawing/2014/main" id="{A71274A0-D14B-414B-BFF1-84A01A1CD823}"/>
              </a:ext>
            </a:extLst>
          </p:cNvPr>
          <p:cNvSpPr txBox="1">
            <a:spLocks noChangeArrowheads="1"/>
          </p:cNvSpPr>
          <p:nvPr/>
        </p:nvSpPr>
        <p:spPr bwMode="auto">
          <a:xfrm>
            <a:off x="5516940" y="3414397"/>
            <a:ext cx="1759747" cy="909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084" tIns="31042" rIns="62084" bIns="31042">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r" eaLnBrk="1" hangingPunct="1">
              <a:spcBef>
                <a:spcPct val="0"/>
              </a:spcBef>
              <a:buFontTx/>
              <a:buNone/>
            </a:pPr>
            <a:r>
              <a:rPr lang="zh-CN" altLang="en-US" sz="1100" dirty="0">
                <a:solidFill>
                  <a:srgbClr val="329730"/>
                </a:solidFill>
                <a:latin typeface="+mn-lt"/>
                <a:ea typeface="+mn-ea"/>
                <a:cs typeface="+mn-ea"/>
                <a:sym typeface="+mn-lt"/>
              </a:rPr>
              <a:t>我国每年新发肿瘤病人约</a:t>
            </a:r>
            <a:r>
              <a:rPr lang="en-US" altLang="zh-CN" sz="1100" dirty="0">
                <a:solidFill>
                  <a:srgbClr val="329730"/>
                </a:solidFill>
                <a:latin typeface="+mn-lt"/>
                <a:ea typeface="+mn-ea"/>
                <a:cs typeface="+mn-ea"/>
                <a:sym typeface="+mn-lt"/>
              </a:rPr>
              <a:t>250</a:t>
            </a:r>
            <a:r>
              <a:rPr lang="zh-CN" altLang="en-US" sz="1100" dirty="0">
                <a:solidFill>
                  <a:srgbClr val="329730"/>
                </a:solidFill>
                <a:latin typeface="+mn-lt"/>
                <a:ea typeface="+mn-ea"/>
                <a:cs typeface="+mn-ea"/>
                <a:sym typeface="+mn-lt"/>
              </a:rPr>
              <a:t>万，因癌症死亡人数为</a:t>
            </a:r>
            <a:r>
              <a:rPr lang="en-US" altLang="zh-CN" sz="1100" dirty="0">
                <a:solidFill>
                  <a:srgbClr val="329730"/>
                </a:solidFill>
                <a:latin typeface="+mn-lt"/>
                <a:ea typeface="+mn-ea"/>
                <a:cs typeface="+mn-ea"/>
                <a:sym typeface="+mn-lt"/>
              </a:rPr>
              <a:t>140</a:t>
            </a:r>
            <a:r>
              <a:rPr lang="zh-CN" altLang="en-US" sz="1100" dirty="0">
                <a:solidFill>
                  <a:srgbClr val="329730"/>
                </a:solidFill>
                <a:latin typeface="+mn-lt"/>
                <a:ea typeface="+mn-ea"/>
                <a:cs typeface="+mn-ea"/>
                <a:sym typeface="+mn-lt"/>
              </a:rPr>
              <a:t>万，即每死亡</a:t>
            </a:r>
            <a:r>
              <a:rPr lang="en-US" altLang="zh-CN" sz="1100" dirty="0">
                <a:solidFill>
                  <a:srgbClr val="329730"/>
                </a:solidFill>
                <a:latin typeface="+mn-lt"/>
                <a:ea typeface="+mn-ea"/>
                <a:cs typeface="+mn-ea"/>
                <a:sym typeface="+mn-lt"/>
              </a:rPr>
              <a:t>5</a:t>
            </a:r>
            <a:r>
              <a:rPr lang="zh-CN" altLang="en-US" sz="1100" dirty="0">
                <a:solidFill>
                  <a:srgbClr val="329730"/>
                </a:solidFill>
                <a:latin typeface="+mn-lt"/>
                <a:ea typeface="+mn-ea"/>
                <a:cs typeface="+mn-ea"/>
                <a:sym typeface="+mn-lt"/>
              </a:rPr>
              <a:t>人中就有</a:t>
            </a:r>
            <a:r>
              <a:rPr lang="en-US" altLang="zh-CN" sz="1100" dirty="0">
                <a:solidFill>
                  <a:srgbClr val="329730"/>
                </a:solidFill>
                <a:latin typeface="+mn-lt"/>
                <a:ea typeface="+mn-ea"/>
                <a:cs typeface="+mn-ea"/>
                <a:sym typeface="+mn-lt"/>
              </a:rPr>
              <a:t>1</a:t>
            </a:r>
            <a:r>
              <a:rPr lang="zh-CN" altLang="en-US" sz="1100" dirty="0">
                <a:solidFill>
                  <a:srgbClr val="329730"/>
                </a:solidFill>
                <a:latin typeface="+mn-lt"/>
                <a:ea typeface="+mn-ea"/>
                <a:cs typeface="+mn-ea"/>
                <a:sym typeface="+mn-lt"/>
              </a:rPr>
              <a:t>人死于癌症。（新华网）</a:t>
            </a:r>
          </a:p>
        </p:txBody>
      </p:sp>
      <p:pic>
        <p:nvPicPr>
          <p:cNvPr id="55" name="图片 54">
            <a:extLst>
              <a:ext uri="{FF2B5EF4-FFF2-40B4-BE49-F238E27FC236}">
                <a16:creationId xmlns="" xmlns:a16="http://schemas.microsoft.com/office/drawing/2014/main" id="{5FB7D314-1D5C-4032-AC2D-14D41AB0FFA2}"/>
              </a:ext>
            </a:extLst>
          </p:cNvPr>
          <p:cNvPicPr>
            <a:picLocks noChangeAspect="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a14:imgEffect>
                      <a14:backgroundRemoval t="9890" b="89835" l="9975" r="95511"/>
                    </a14:imgEffect>
                  </a14:imgLayer>
                </a14:imgProps>
              </a:ext>
            </a:extLst>
          </a:blip>
          <a:stretch>
            <a:fillRect/>
          </a:stretch>
        </p:blipFill>
        <p:spPr>
          <a:xfrm>
            <a:off x="2528327" y="1338536"/>
            <a:ext cx="3285907" cy="2982719"/>
          </a:xfrm>
          <a:prstGeom prst="rect">
            <a:avLst/>
          </a:prstGeom>
        </p:spPr>
      </p:pic>
    </p:spTree>
    <p:extLst>
      <p:ext uri="{BB962C8B-B14F-4D97-AF65-F5344CB8AC3E}">
        <p14:creationId xmlns:p14="http://schemas.microsoft.com/office/powerpoint/2010/main" val="124713251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56" presetClass="path" presetSubtype="0" accel="50000" decel="50000" fill="hold" nodeType="withEffect">
                                  <p:stCondLst>
                                    <p:cond delay="0"/>
                                  </p:stCondLst>
                                  <p:childTnLst>
                                    <p:animMotion origin="layout" path="M -3.61111E-6 -4.19753E-6 L -0.31302 -0.10864 " pathEditMode="relative" rAng="0" ptsTypes="AA">
                                      <p:cBhvr>
                                        <p:cTn id="18" dur="1000" spd="-99900" fill="hold"/>
                                        <p:tgtEl>
                                          <p:spTgt spid="43"/>
                                        </p:tgtEl>
                                        <p:attrNameLst>
                                          <p:attrName>ppt_x,ppt_y</p:attrName>
                                        </p:attrNameLst>
                                      </p:cBhvr>
                                      <p:rCtr x="-15660" y="-5432"/>
                                    </p:animMotion>
                                  </p:childTnLst>
                                </p:cTn>
                              </p:par>
                              <p:par>
                                <p:cTn id="19" presetID="56" presetClass="path" presetSubtype="0" accel="50000" decel="50000" fill="hold" nodeType="withEffect">
                                  <p:stCondLst>
                                    <p:cond delay="0"/>
                                  </p:stCondLst>
                                  <p:childTnLst>
                                    <p:animMotion origin="layout" path="M 5E-6 1.48148E-6 L 0.30834 0.12531 " pathEditMode="relative" rAng="0" ptsTypes="AA">
                                      <p:cBhvr>
                                        <p:cTn id="20" dur="1000" spd="-99900" fill="hold"/>
                                        <p:tgtEl>
                                          <p:spTgt spid="34"/>
                                        </p:tgtEl>
                                        <p:attrNameLst>
                                          <p:attrName>ppt_x,ppt_y</p:attrName>
                                        </p:attrNameLst>
                                      </p:cBhvr>
                                      <p:rCtr x="15417" y="6265"/>
                                    </p:animMotion>
                                  </p:childTnLst>
                                </p:cTn>
                              </p:par>
                              <p:par>
                                <p:cTn id="21" presetID="56" presetClass="path" presetSubtype="0" accel="50000" decel="50000" fill="hold" nodeType="withEffect">
                                  <p:stCondLst>
                                    <p:cond delay="0"/>
                                  </p:stCondLst>
                                  <p:childTnLst>
                                    <p:animMotion origin="layout" path="M -4.72222E-6 -1.85185E-6 L 0.30625 -0.10401 " pathEditMode="relative" rAng="0" ptsTypes="AA">
                                      <p:cBhvr>
                                        <p:cTn id="22" dur="1000" spd="-99900" fill="hold"/>
                                        <p:tgtEl>
                                          <p:spTgt spid="37"/>
                                        </p:tgtEl>
                                        <p:attrNameLst>
                                          <p:attrName>ppt_x,ppt_y</p:attrName>
                                        </p:attrNameLst>
                                      </p:cBhvr>
                                      <p:rCtr x="15313" y="-5216"/>
                                    </p:animMotion>
                                  </p:childTnLst>
                                </p:cTn>
                              </p:par>
                              <p:par>
                                <p:cTn id="23" presetID="56" presetClass="path" presetSubtype="0" accel="50000" decel="50000" fill="hold" nodeType="withEffect">
                                  <p:stCondLst>
                                    <p:cond delay="0"/>
                                  </p:stCondLst>
                                  <p:childTnLst>
                                    <p:animMotion origin="layout" path="M -1.38889E-6 4.93827E-7 L -0.3092 0.12099 " pathEditMode="relative" rAng="0" ptsTypes="AA">
                                      <p:cBhvr>
                                        <p:cTn id="24" dur="1000" spd="-99900" fill="hold"/>
                                        <p:tgtEl>
                                          <p:spTgt spid="40"/>
                                        </p:tgtEl>
                                        <p:attrNameLst>
                                          <p:attrName>ppt_x,ppt_y</p:attrName>
                                        </p:attrNameLst>
                                      </p:cBhvr>
                                      <p:rCtr x="-15469" y="6049"/>
                                    </p:animMotion>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left)">
                                      <p:cBhvr>
                                        <p:cTn id="28" dur="500"/>
                                        <p:tgtEl>
                                          <p:spTgt spid="27"/>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right)">
                                      <p:cBhvr>
                                        <p:cTn id="31" dur="500"/>
                                        <p:tgtEl>
                                          <p:spTgt spid="28"/>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right)">
                                      <p:cBhvr>
                                        <p:cTn id="34" dur="500"/>
                                        <p:tgtEl>
                                          <p:spTgt spid="30"/>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left)">
                                      <p:cBhvr>
                                        <p:cTn id="37" dur="500"/>
                                        <p:tgtEl>
                                          <p:spTgt spid="29"/>
                                        </p:tgtEl>
                                      </p:cBhvr>
                                    </p:animEffect>
                                  </p:childTnLst>
                                </p:cTn>
                              </p:par>
                            </p:childTnLst>
                          </p:cTn>
                        </p:par>
                        <p:par>
                          <p:cTn id="38" fill="hold">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wipe(up)">
                                      <p:cBhvr>
                                        <p:cTn id="41" dur="500"/>
                                        <p:tgtEl>
                                          <p:spTgt spid="47"/>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wipe(up)">
                                      <p:cBhvr>
                                        <p:cTn id="44" dur="500"/>
                                        <p:tgtEl>
                                          <p:spTgt spid="49"/>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wipe(down)">
                                      <p:cBhvr>
                                        <p:cTn id="47" dur="500"/>
                                        <p:tgtEl>
                                          <p:spTgt spid="5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wipe(down)">
                                      <p:cBhvr>
                                        <p:cTn id="50" dur="500"/>
                                        <p:tgtEl>
                                          <p:spTgt spid="53"/>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47" grpId="0" autoUpdateAnimBg="0"/>
      <p:bldP spid="49" grpId="0" autoUpdateAnimBg="0"/>
      <p:bldP spid="51" grpId="0" autoUpdateAnimBg="0"/>
      <p:bldP spid="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6" name="文本框 5">
            <a:extLst>
              <a:ext uri="{FF2B5EF4-FFF2-40B4-BE49-F238E27FC236}">
                <a16:creationId xmlns="" xmlns:a16="http://schemas.microsoft.com/office/drawing/2014/main" id="{2106D317-1AC5-416C-93A0-B0A79F45F0B6}"/>
              </a:ext>
            </a:extLst>
          </p:cNvPr>
          <p:cNvSpPr txBox="1"/>
          <p:nvPr/>
        </p:nvSpPr>
        <p:spPr>
          <a:xfrm>
            <a:off x="802618" y="298322"/>
            <a:ext cx="4185761"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不健康的生活方式是罪魁祸首</a:t>
            </a:r>
          </a:p>
        </p:txBody>
      </p:sp>
      <p:grpSp>
        <p:nvGrpSpPr>
          <p:cNvPr id="7" name="组合 6">
            <a:extLst>
              <a:ext uri="{FF2B5EF4-FFF2-40B4-BE49-F238E27FC236}">
                <a16:creationId xmlns="" xmlns:a16="http://schemas.microsoft.com/office/drawing/2014/main" id="{CEC85B51-F43B-49CD-8FF0-7C20320B1252}"/>
              </a:ext>
            </a:extLst>
          </p:cNvPr>
          <p:cNvGrpSpPr/>
          <p:nvPr/>
        </p:nvGrpSpPr>
        <p:grpSpPr>
          <a:xfrm>
            <a:off x="164756" y="329044"/>
            <a:ext cx="565854" cy="400223"/>
            <a:chOff x="164756" y="332656"/>
            <a:chExt cx="565854" cy="596434"/>
          </a:xfrm>
          <a:solidFill>
            <a:srgbClr val="F36969"/>
          </a:solidFill>
        </p:grpSpPr>
        <p:sp>
          <p:nvSpPr>
            <p:cNvPr id="8" name="矩形 7">
              <a:extLst>
                <a:ext uri="{FF2B5EF4-FFF2-40B4-BE49-F238E27FC236}">
                  <a16:creationId xmlns="" xmlns:a16="http://schemas.microsoft.com/office/drawing/2014/main" id="{96B2A407-5553-40B0-8656-E646E9B9967E}"/>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9" name="矩形 8">
              <a:extLst>
                <a:ext uri="{FF2B5EF4-FFF2-40B4-BE49-F238E27FC236}">
                  <a16:creationId xmlns="" xmlns:a16="http://schemas.microsoft.com/office/drawing/2014/main" id="{0A11ED56-E69B-479D-86A0-FB22B7D7BEAD}"/>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2" name="组合 1">
            <a:extLst>
              <a:ext uri="{FF2B5EF4-FFF2-40B4-BE49-F238E27FC236}">
                <a16:creationId xmlns="" xmlns:a16="http://schemas.microsoft.com/office/drawing/2014/main" id="{6343D94D-85E7-4EFE-A3FF-4411269038E7}"/>
              </a:ext>
            </a:extLst>
          </p:cNvPr>
          <p:cNvGrpSpPr/>
          <p:nvPr/>
        </p:nvGrpSpPr>
        <p:grpSpPr>
          <a:xfrm>
            <a:off x="6506228" y="2929705"/>
            <a:ext cx="1810512" cy="1577840"/>
            <a:chOff x="6655360" y="2970106"/>
            <a:chExt cx="1921756" cy="1833892"/>
          </a:xfrm>
        </p:grpSpPr>
        <p:sp>
          <p:nvSpPr>
            <p:cNvPr id="24" name="圆角矩形 45">
              <a:extLst>
                <a:ext uri="{FF2B5EF4-FFF2-40B4-BE49-F238E27FC236}">
                  <a16:creationId xmlns="" xmlns:a16="http://schemas.microsoft.com/office/drawing/2014/main" id="{AD8AD36C-933D-40FA-8C72-DBFC41E45D7D}"/>
                </a:ext>
              </a:extLst>
            </p:cNvPr>
            <p:cNvSpPr/>
            <p:nvPr/>
          </p:nvSpPr>
          <p:spPr>
            <a:xfrm>
              <a:off x="6655360" y="2970106"/>
              <a:ext cx="1921756" cy="1833892"/>
            </a:xfrm>
            <a:prstGeom prst="roundRect">
              <a:avLst>
                <a:gd name="adj" fmla="val 8057"/>
              </a:avLst>
            </a:prstGeom>
            <a:solidFill>
              <a:srgbClr val="329730"/>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原创设计师QQ598969553        _17">
              <a:extLst>
                <a:ext uri="{FF2B5EF4-FFF2-40B4-BE49-F238E27FC236}">
                  <a16:creationId xmlns="" xmlns:a16="http://schemas.microsoft.com/office/drawing/2014/main" id="{F5B7C53A-5679-4F88-918E-799062A53E51}"/>
                </a:ext>
              </a:extLst>
            </p:cNvPr>
            <p:cNvSpPr/>
            <p:nvPr/>
          </p:nvSpPr>
          <p:spPr>
            <a:xfrm>
              <a:off x="6858128" y="3488184"/>
              <a:ext cx="575534" cy="341189"/>
            </a:xfrm>
            <a:prstGeom prst="rect">
              <a:avLst/>
            </a:prstGeom>
          </p:spPr>
          <p:txBody>
            <a:bodyPr wrap="none" lIns="62112" tIns="31056" rIns="62112" bIns="31056">
              <a:spAutoFit/>
            </a:bodyPr>
            <a:lstStyle/>
            <a:p>
              <a:r>
                <a:rPr lang="en-US" altLang="zh-CN" sz="1500" b="1" dirty="0">
                  <a:solidFill>
                    <a:schemeClr val="bg1"/>
                  </a:solidFill>
                  <a:cs typeface="+mn-ea"/>
                  <a:sym typeface="+mn-lt"/>
                </a:rPr>
                <a:t>50%</a:t>
              </a:r>
            </a:p>
          </p:txBody>
        </p:sp>
        <p:sp>
          <p:nvSpPr>
            <p:cNvPr id="32" name="原创设计师QQ598969553        _18">
              <a:extLst>
                <a:ext uri="{FF2B5EF4-FFF2-40B4-BE49-F238E27FC236}">
                  <a16:creationId xmlns="" xmlns:a16="http://schemas.microsoft.com/office/drawing/2014/main" id="{CA4F1040-16DB-4B24-93D8-678A570D3434}"/>
                </a:ext>
              </a:extLst>
            </p:cNvPr>
            <p:cNvSpPr>
              <a:spLocks noChangeArrowheads="1"/>
            </p:cNvSpPr>
            <p:nvPr/>
          </p:nvSpPr>
          <p:spPr bwMode="auto">
            <a:xfrm>
              <a:off x="6790173" y="3809096"/>
              <a:ext cx="1652130" cy="460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112" tIns="31056" rIns="62112" bIns="3105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ts val="1300"/>
                </a:lnSpc>
                <a:buNone/>
              </a:pPr>
              <a:r>
                <a:rPr lang="zh-CN" altLang="en-US" sz="900" dirty="0">
                  <a:solidFill>
                    <a:schemeClr val="bg1"/>
                  </a:solidFill>
                  <a:latin typeface="+mn-lt"/>
                  <a:ea typeface="+mn-ea"/>
                  <a:cs typeface="+mn-ea"/>
                  <a:sym typeface="+mn-lt"/>
                </a:rPr>
                <a:t>中国</a:t>
              </a:r>
              <a:r>
                <a:rPr lang="en-US" altLang="zh-CN" sz="900" dirty="0">
                  <a:solidFill>
                    <a:schemeClr val="bg1"/>
                  </a:solidFill>
                  <a:latin typeface="+mn-lt"/>
                  <a:ea typeface="+mn-ea"/>
                  <a:cs typeface="+mn-ea"/>
                  <a:sym typeface="+mn-lt"/>
                </a:rPr>
                <a:t>50%</a:t>
              </a:r>
              <a:r>
                <a:rPr lang="zh-CN" altLang="en-US" sz="900" dirty="0">
                  <a:solidFill>
                    <a:schemeClr val="bg1"/>
                  </a:solidFill>
                  <a:latin typeface="+mn-lt"/>
                  <a:ea typeface="+mn-ea"/>
                  <a:cs typeface="+mn-ea"/>
                  <a:sym typeface="+mn-lt"/>
                </a:rPr>
                <a:t>的成年男性酗酒或者饮酒过量。</a:t>
              </a:r>
            </a:p>
          </p:txBody>
        </p:sp>
      </p:grpSp>
      <p:pic>
        <p:nvPicPr>
          <p:cNvPr id="34" name="图片 33">
            <a:extLst>
              <a:ext uri="{FF2B5EF4-FFF2-40B4-BE49-F238E27FC236}">
                <a16:creationId xmlns="" xmlns:a16="http://schemas.microsoft.com/office/drawing/2014/main" id="{FBC9C96C-46E1-498C-99BF-506EDC0783CF}"/>
              </a:ext>
            </a:extLst>
          </p:cNvPr>
          <p:cNvPicPr>
            <a:picLocks noChangeAspect="1"/>
          </p:cNvPicPr>
          <p:nvPr/>
        </p:nvPicPr>
        <p:blipFill rotWithShape="1">
          <a:blip r:embed="rId4" cstate="screen">
            <a:extLst>
              <a:ext uri="{BEBA8EAE-BF5A-486C-A8C5-ECC9F3942E4B}">
                <a14:imgProps xmlns:a14="http://schemas.microsoft.com/office/drawing/2010/main">
                  <a14:imgLayer>
                    <a14:imgEffect>
                      <a14:artisticBlur radius="8"/>
                    </a14:imgEffect>
                  </a14:imgLayer>
                </a14:imgProps>
              </a:ext>
              <a:ext uri="{28A0092B-C50C-407E-A947-70E740481C1C}">
                <a14:useLocalDpi xmlns:a14="http://schemas.microsoft.com/office/drawing/2010/main"/>
              </a:ext>
            </a:extLst>
          </a:blip>
          <a:srcRect/>
          <a:stretch/>
        </p:blipFill>
        <p:spPr>
          <a:xfrm>
            <a:off x="676604" y="1279280"/>
            <a:ext cx="2033778" cy="1493649"/>
          </a:xfrm>
          <a:prstGeom prst="rect">
            <a:avLst/>
          </a:prstGeom>
        </p:spPr>
      </p:pic>
      <p:pic>
        <p:nvPicPr>
          <p:cNvPr id="35" name="图片 34">
            <a:extLst>
              <a:ext uri="{FF2B5EF4-FFF2-40B4-BE49-F238E27FC236}">
                <a16:creationId xmlns="" xmlns:a16="http://schemas.microsoft.com/office/drawing/2014/main" id="{2643B63A-BA1D-4976-AE82-1915FAD8DA36}"/>
              </a:ext>
            </a:extLst>
          </p:cNvPr>
          <p:cNvPicPr>
            <a:picLocks noChangeAspect="1"/>
          </p:cNvPicPr>
          <p:nvPr/>
        </p:nvPicPr>
        <p:blipFill rotWithShape="1">
          <a:blip r:embed="rId5" cstate="screen">
            <a:extLst>
              <a:ext uri="{BEBA8EAE-BF5A-486C-A8C5-ECC9F3942E4B}">
                <a14:imgProps xmlns:a14="http://schemas.microsoft.com/office/drawing/2010/main">
                  <a14:imgLayer>
                    <a14:imgEffect>
                      <a14:artisticBlur radius="8"/>
                    </a14:imgEffect>
                  </a14:imgLayer>
                </a14:imgProps>
              </a:ext>
              <a:ext uri="{28A0092B-C50C-407E-A947-70E740481C1C}">
                <a14:useLocalDpi xmlns:a14="http://schemas.microsoft.com/office/drawing/2010/main"/>
              </a:ext>
            </a:extLst>
          </a:blip>
          <a:srcRect/>
          <a:stretch/>
        </p:blipFill>
        <p:spPr>
          <a:xfrm>
            <a:off x="2572102" y="3006667"/>
            <a:ext cx="3860988" cy="1493649"/>
          </a:xfrm>
          <a:prstGeom prst="rect">
            <a:avLst/>
          </a:prstGeom>
        </p:spPr>
      </p:pic>
      <p:pic>
        <p:nvPicPr>
          <p:cNvPr id="36" name="图片 35">
            <a:extLst>
              <a:ext uri="{FF2B5EF4-FFF2-40B4-BE49-F238E27FC236}">
                <a16:creationId xmlns="" xmlns:a16="http://schemas.microsoft.com/office/drawing/2014/main" id="{F8934E95-A6C5-4723-B0C9-9E3771FFB85E}"/>
              </a:ext>
            </a:extLst>
          </p:cNvPr>
          <p:cNvPicPr>
            <a:picLocks noChangeAspect="1"/>
          </p:cNvPicPr>
          <p:nvPr/>
        </p:nvPicPr>
        <p:blipFill rotWithShape="1">
          <a:blip r:embed="rId6" cstate="screen">
            <a:extLst>
              <a:ext uri="{BEBA8EAE-BF5A-486C-A8C5-ECC9F3942E4B}">
                <a14:imgProps xmlns:a14="http://schemas.microsoft.com/office/drawing/2010/main">
                  <a14:imgLayer>
                    <a14:imgEffect>
                      <a14:artisticBlur radius="8"/>
                    </a14:imgEffect>
                  </a14:imgLayer>
                </a14:imgProps>
              </a:ext>
              <a:ext uri="{28A0092B-C50C-407E-A947-70E740481C1C}">
                <a14:useLocalDpi xmlns:a14="http://schemas.microsoft.com/office/drawing/2010/main"/>
              </a:ext>
            </a:extLst>
          </a:blip>
          <a:srcRect/>
          <a:stretch/>
        </p:blipFill>
        <p:spPr>
          <a:xfrm>
            <a:off x="6389979" y="1279280"/>
            <a:ext cx="1984461" cy="1493649"/>
          </a:xfrm>
          <a:prstGeom prst="rect">
            <a:avLst/>
          </a:prstGeom>
        </p:spPr>
      </p:pic>
      <p:sp>
        <p:nvSpPr>
          <p:cNvPr id="21" name="圆角矩形 34">
            <a:extLst>
              <a:ext uri="{FF2B5EF4-FFF2-40B4-BE49-F238E27FC236}">
                <a16:creationId xmlns="" xmlns:a16="http://schemas.microsoft.com/office/drawing/2014/main" id="{DF909C52-E7B7-41F5-A316-446833DD49C0}"/>
              </a:ext>
            </a:extLst>
          </p:cNvPr>
          <p:cNvSpPr/>
          <p:nvPr/>
        </p:nvSpPr>
        <p:spPr>
          <a:xfrm>
            <a:off x="2685714" y="1308168"/>
            <a:ext cx="3679616" cy="1464761"/>
          </a:xfrm>
          <a:prstGeom prst="roundRect">
            <a:avLst>
              <a:gd name="adj" fmla="val 4324"/>
            </a:avLst>
          </a:prstGeom>
          <a:solidFill>
            <a:srgbClr val="329730"/>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57">
            <a:extLst>
              <a:ext uri="{FF2B5EF4-FFF2-40B4-BE49-F238E27FC236}">
                <a16:creationId xmlns="" xmlns:a16="http://schemas.microsoft.com/office/drawing/2014/main" id="{097807EE-6940-40F4-ADB6-5C32648754F2}"/>
              </a:ext>
            </a:extLst>
          </p:cNvPr>
          <p:cNvSpPr txBox="1"/>
          <p:nvPr/>
        </p:nvSpPr>
        <p:spPr>
          <a:xfrm>
            <a:off x="2915397" y="1475838"/>
            <a:ext cx="3323981" cy="300082"/>
          </a:xfrm>
          <a:prstGeom prst="rect">
            <a:avLst/>
          </a:prstGeom>
          <a:noFill/>
        </p:spPr>
        <p:txBody>
          <a:bodyPr wrap="square" lIns="68580" tIns="34290" rIns="68580" bIns="34290" rtlCol="0">
            <a:spAutoFit/>
          </a:bodyPr>
          <a:lstStyle/>
          <a:p>
            <a:pPr algn="ctr"/>
            <a:r>
              <a:rPr lang="zh-CN" altLang="en-US" sz="1500" b="1" dirty="0">
                <a:solidFill>
                  <a:schemeClr val="bg1"/>
                </a:solidFill>
                <a:cs typeface="+mn-ea"/>
                <a:sym typeface="+mn-lt"/>
              </a:rPr>
              <a:t> </a:t>
            </a:r>
            <a:r>
              <a:rPr lang="en-US" altLang="zh-CN" sz="1500" b="1" dirty="0">
                <a:solidFill>
                  <a:schemeClr val="bg1"/>
                </a:solidFill>
                <a:cs typeface="+mn-ea"/>
                <a:sym typeface="+mn-lt"/>
              </a:rPr>
              <a:t>40%</a:t>
            </a:r>
          </a:p>
        </p:txBody>
      </p:sp>
      <p:sp>
        <p:nvSpPr>
          <p:cNvPr id="25" name="文本框 18">
            <a:extLst>
              <a:ext uri="{FF2B5EF4-FFF2-40B4-BE49-F238E27FC236}">
                <a16:creationId xmlns="" xmlns:a16="http://schemas.microsoft.com/office/drawing/2014/main" id="{5DA503D2-5313-4FF0-91C3-B78B2DF80E45}"/>
              </a:ext>
            </a:extLst>
          </p:cNvPr>
          <p:cNvSpPr txBox="1"/>
          <p:nvPr/>
        </p:nvSpPr>
        <p:spPr>
          <a:xfrm>
            <a:off x="2915314" y="1861511"/>
            <a:ext cx="3324145" cy="736099"/>
          </a:xfrm>
          <a:prstGeom prst="rect">
            <a:avLst/>
          </a:prstGeom>
          <a:noFill/>
        </p:spPr>
        <p:txBody>
          <a:bodyPr wrap="square" lIns="68580" tIns="34290" rIns="68580" bIns="34290" rtlCol="0">
            <a:spAutoFit/>
          </a:bodyPr>
          <a:lstStyle/>
          <a:p>
            <a:pPr>
              <a:lnSpc>
                <a:spcPts val="1300"/>
              </a:lnSpc>
            </a:pPr>
            <a:r>
              <a:rPr lang="zh-CN" altLang="en-US" sz="900" dirty="0">
                <a:solidFill>
                  <a:schemeClr val="bg1"/>
                </a:solidFill>
                <a:cs typeface="+mn-ea"/>
                <a:sym typeface="+mn-lt"/>
              </a:rPr>
              <a:t>中国</a:t>
            </a:r>
            <a:r>
              <a:rPr lang="en-US" altLang="zh-CN" sz="900" dirty="0">
                <a:solidFill>
                  <a:schemeClr val="bg1"/>
                </a:solidFill>
                <a:cs typeface="+mn-ea"/>
                <a:sym typeface="+mn-lt"/>
              </a:rPr>
              <a:t>40%</a:t>
            </a:r>
            <a:r>
              <a:rPr lang="zh-CN" altLang="en-US" sz="900" dirty="0">
                <a:solidFill>
                  <a:schemeClr val="bg1"/>
                </a:solidFill>
                <a:cs typeface="+mn-ea"/>
                <a:sym typeface="+mn-lt"/>
              </a:rPr>
              <a:t>的人群体重超标或者肥胖。中国</a:t>
            </a:r>
            <a:r>
              <a:rPr lang="en-US" altLang="zh-CN" sz="900" dirty="0">
                <a:solidFill>
                  <a:schemeClr val="bg1"/>
                </a:solidFill>
                <a:cs typeface="+mn-ea"/>
                <a:sym typeface="+mn-lt"/>
              </a:rPr>
              <a:t>40%</a:t>
            </a:r>
            <a:r>
              <a:rPr lang="zh-CN" altLang="en-US" sz="900" dirty="0">
                <a:solidFill>
                  <a:schemeClr val="bg1"/>
                </a:solidFill>
                <a:cs typeface="+mn-ea"/>
                <a:sym typeface="+mn-lt"/>
              </a:rPr>
              <a:t>的人群体重超标或者肥胖。中国</a:t>
            </a:r>
            <a:r>
              <a:rPr lang="en-US" altLang="zh-CN" sz="900" dirty="0">
                <a:solidFill>
                  <a:schemeClr val="bg1"/>
                </a:solidFill>
                <a:cs typeface="+mn-ea"/>
                <a:sym typeface="+mn-lt"/>
              </a:rPr>
              <a:t>40%</a:t>
            </a:r>
            <a:r>
              <a:rPr lang="zh-CN" altLang="en-US" sz="900" dirty="0">
                <a:solidFill>
                  <a:schemeClr val="bg1"/>
                </a:solidFill>
                <a:cs typeface="+mn-ea"/>
                <a:sym typeface="+mn-lt"/>
              </a:rPr>
              <a:t>的人群体重超标或者肥胖。中国</a:t>
            </a:r>
            <a:r>
              <a:rPr lang="en-US" altLang="zh-CN" sz="900" dirty="0">
                <a:solidFill>
                  <a:schemeClr val="bg1"/>
                </a:solidFill>
                <a:cs typeface="+mn-ea"/>
                <a:sym typeface="+mn-lt"/>
              </a:rPr>
              <a:t>40%</a:t>
            </a:r>
            <a:r>
              <a:rPr lang="zh-CN" altLang="en-US" sz="900" dirty="0">
                <a:solidFill>
                  <a:schemeClr val="bg1"/>
                </a:solidFill>
                <a:cs typeface="+mn-ea"/>
                <a:sym typeface="+mn-lt"/>
              </a:rPr>
              <a:t>的人群体重超标或者肥胖。</a:t>
            </a:r>
          </a:p>
          <a:p>
            <a:pPr>
              <a:lnSpc>
                <a:spcPts val="1300"/>
              </a:lnSpc>
            </a:pPr>
            <a:endParaRPr lang="zh-CN" altLang="en-US" sz="900" dirty="0">
              <a:solidFill>
                <a:schemeClr val="bg1"/>
              </a:solidFill>
              <a:cs typeface="+mn-ea"/>
              <a:sym typeface="+mn-lt"/>
            </a:endParaRPr>
          </a:p>
        </p:txBody>
      </p:sp>
      <p:sp>
        <p:nvSpPr>
          <p:cNvPr id="37" name="圆角矩形 5">
            <a:extLst>
              <a:ext uri="{FF2B5EF4-FFF2-40B4-BE49-F238E27FC236}">
                <a16:creationId xmlns="" xmlns:a16="http://schemas.microsoft.com/office/drawing/2014/main" id="{3E3899A1-94E0-4B0C-90DE-7F29CA3184B7}"/>
              </a:ext>
            </a:extLst>
          </p:cNvPr>
          <p:cNvSpPr/>
          <p:nvPr/>
        </p:nvSpPr>
        <p:spPr>
          <a:xfrm>
            <a:off x="676604" y="2929705"/>
            <a:ext cx="1810512" cy="1577840"/>
          </a:xfrm>
          <a:prstGeom prst="roundRect">
            <a:avLst>
              <a:gd name="adj" fmla="val 9345"/>
            </a:avLst>
          </a:prstGeom>
          <a:solidFill>
            <a:srgbClr val="329730"/>
          </a:solidFill>
          <a:ln>
            <a:solidFill>
              <a:srgbClr val="329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原创设计师QQ598969553        _17">
            <a:extLst>
              <a:ext uri="{FF2B5EF4-FFF2-40B4-BE49-F238E27FC236}">
                <a16:creationId xmlns="" xmlns:a16="http://schemas.microsoft.com/office/drawing/2014/main" id="{8827F4F3-5F87-443A-9A67-5CFC67C88F56}"/>
              </a:ext>
            </a:extLst>
          </p:cNvPr>
          <p:cNvSpPr/>
          <p:nvPr/>
        </p:nvSpPr>
        <p:spPr>
          <a:xfrm>
            <a:off x="827260" y="3217279"/>
            <a:ext cx="1286011" cy="293551"/>
          </a:xfrm>
          <a:prstGeom prst="rect">
            <a:avLst/>
          </a:prstGeom>
        </p:spPr>
        <p:txBody>
          <a:bodyPr wrap="none" lIns="62112" tIns="31056" rIns="62112" bIns="31056">
            <a:spAutoFit/>
          </a:bodyPr>
          <a:lstStyle/>
          <a:p>
            <a:r>
              <a:rPr lang="en-US" altLang="zh-CN" sz="1500" b="1" dirty="0">
                <a:solidFill>
                  <a:schemeClr val="bg1"/>
                </a:solidFill>
                <a:cs typeface="+mn-ea"/>
                <a:sym typeface="+mn-lt"/>
              </a:rPr>
              <a:t>3.5</a:t>
            </a:r>
            <a:r>
              <a:rPr lang="zh-CN" altLang="en-US" sz="1500" b="1" dirty="0">
                <a:solidFill>
                  <a:schemeClr val="bg1"/>
                </a:solidFill>
                <a:cs typeface="+mn-ea"/>
                <a:sym typeface="+mn-lt"/>
              </a:rPr>
              <a:t>亿和</a:t>
            </a:r>
            <a:r>
              <a:rPr lang="en-US" altLang="zh-CN" sz="1500" b="1" dirty="0">
                <a:solidFill>
                  <a:schemeClr val="bg1"/>
                </a:solidFill>
                <a:cs typeface="+mn-ea"/>
                <a:sym typeface="+mn-lt"/>
              </a:rPr>
              <a:t>7.4</a:t>
            </a:r>
            <a:r>
              <a:rPr lang="zh-CN" altLang="en-US" sz="1500" b="1" dirty="0">
                <a:solidFill>
                  <a:schemeClr val="bg1"/>
                </a:solidFill>
                <a:cs typeface="+mn-ea"/>
                <a:sym typeface="+mn-lt"/>
              </a:rPr>
              <a:t>亿</a:t>
            </a:r>
          </a:p>
        </p:txBody>
      </p:sp>
      <p:sp>
        <p:nvSpPr>
          <p:cNvPr id="39" name="原创设计师QQ598969553        _18">
            <a:extLst>
              <a:ext uri="{FF2B5EF4-FFF2-40B4-BE49-F238E27FC236}">
                <a16:creationId xmlns="" xmlns:a16="http://schemas.microsoft.com/office/drawing/2014/main" id="{2E49C514-13D2-487C-BEA1-9F24634B0C7C}"/>
              </a:ext>
            </a:extLst>
          </p:cNvPr>
          <p:cNvSpPr>
            <a:spLocks noChangeArrowheads="1"/>
          </p:cNvSpPr>
          <p:nvPr/>
        </p:nvSpPr>
        <p:spPr bwMode="auto">
          <a:xfrm>
            <a:off x="816103" y="3651553"/>
            <a:ext cx="1556494" cy="39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112" tIns="31056" rIns="62112" bIns="3105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ts val="1300"/>
              </a:lnSpc>
              <a:buNone/>
            </a:pPr>
            <a:r>
              <a:rPr lang="zh-CN" altLang="en-US" sz="900" dirty="0">
                <a:solidFill>
                  <a:schemeClr val="bg1"/>
                </a:solidFill>
                <a:latin typeface="+mn-lt"/>
                <a:ea typeface="+mn-ea"/>
                <a:cs typeface="+mn-ea"/>
                <a:sym typeface="+mn-lt"/>
              </a:rPr>
              <a:t>中国有</a:t>
            </a:r>
            <a:r>
              <a:rPr lang="en-US" altLang="zh-CN" sz="900" dirty="0">
                <a:solidFill>
                  <a:schemeClr val="bg1"/>
                </a:solidFill>
                <a:latin typeface="+mn-lt"/>
                <a:ea typeface="+mn-ea"/>
                <a:cs typeface="+mn-ea"/>
                <a:sym typeface="+mn-lt"/>
              </a:rPr>
              <a:t>3.5</a:t>
            </a:r>
            <a:r>
              <a:rPr lang="zh-CN" altLang="en-US" sz="900" dirty="0">
                <a:solidFill>
                  <a:schemeClr val="bg1"/>
                </a:solidFill>
                <a:latin typeface="+mn-lt"/>
                <a:ea typeface="+mn-ea"/>
                <a:cs typeface="+mn-ea"/>
                <a:sym typeface="+mn-lt"/>
              </a:rPr>
              <a:t>亿烟民，另有</a:t>
            </a:r>
            <a:r>
              <a:rPr lang="en-US" altLang="zh-CN" sz="900" dirty="0">
                <a:solidFill>
                  <a:schemeClr val="bg1"/>
                </a:solidFill>
                <a:latin typeface="+mn-lt"/>
                <a:ea typeface="+mn-ea"/>
                <a:cs typeface="+mn-ea"/>
                <a:sym typeface="+mn-lt"/>
              </a:rPr>
              <a:t>7.4</a:t>
            </a:r>
            <a:r>
              <a:rPr lang="zh-CN" altLang="en-US" sz="900" dirty="0">
                <a:solidFill>
                  <a:schemeClr val="bg1"/>
                </a:solidFill>
                <a:latin typeface="+mn-lt"/>
                <a:ea typeface="+mn-ea"/>
                <a:cs typeface="+mn-ea"/>
                <a:sym typeface="+mn-lt"/>
              </a:rPr>
              <a:t>亿人受二手烟危害。</a:t>
            </a:r>
          </a:p>
        </p:txBody>
      </p:sp>
    </p:spTree>
    <p:extLst>
      <p:ext uri="{BB962C8B-B14F-4D97-AF65-F5344CB8AC3E}">
        <p14:creationId xmlns:p14="http://schemas.microsoft.com/office/powerpoint/2010/main" val="49662508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 calcmode="lin" valueType="num">
                                      <p:cBhvr>
                                        <p:cTn id="38" dur="500" fill="hold"/>
                                        <p:tgtEl>
                                          <p:spTgt spid="35"/>
                                        </p:tgtEl>
                                        <p:attrNameLst>
                                          <p:attrName>ppt_w</p:attrName>
                                        </p:attrNameLst>
                                      </p:cBhvr>
                                      <p:tavLst>
                                        <p:tav tm="0">
                                          <p:val>
                                            <p:fltVal val="0"/>
                                          </p:val>
                                        </p:tav>
                                        <p:tav tm="100000">
                                          <p:val>
                                            <p:strVal val="#ppt_w"/>
                                          </p:val>
                                        </p:tav>
                                      </p:tavLst>
                                    </p:anim>
                                    <p:anim calcmode="lin" valueType="num">
                                      <p:cBhvr>
                                        <p:cTn id="39" dur="500" fill="hold"/>
                                        <p:tgtEl>
                                          <p:spTgt spid="35"/>
                                        </p:tgtEl>
                                        <p:attrNameLst>
                                          <p:attrName>ppt_h</p:attrName>
                                        </p:attrNameLst>
                                      </p:cBhvr>
                                      <p:tavLst>
                                        <p:tav tm="0">
                                          <p:val>
                                            <p:fltVal val="0"/>
                                          </p:val>
                                        </p:tav>
                                        <p:tav tm="100000">
                                          <p:val>
                                            <p:strVal val="#ppt_h"/>
                                          </p:val>
                                        </p:tav>
                                      </p:tavLst>
                                    </p:anim>
                                    <p:animEffect transition="in" filter="fade">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36"/>
                                        </p:tgtEl>
                                        <p:attrNameLst>
                                          <p:attrName>style.visibility</p:attrName>
                                        </p:attrNameLst>
                                      </p:cBhvr>
                                      <p:to>
                                        <p:strVal val="visible"/>
                                      </p:to>
                                    </p:set>
                                    <p:anim calcmode="lin" valueType="num">
                                      <p:cBhvr>
                                        <p:cTn id="45" dur="500" fill="hold"/>
                                        <p:tgtEl>
                                          <p:spTgt spid="36"/>
                                        </p:tgtEl>
                                        <p:attrNameLst>
                                          <p:attrName>ppt_w</p:attrName>
                                        </p:attrNameLst>
                                      </p:cBhvr>
                                      <p:tavLst>
                                        <p:tav tm="0">
                                          <p:val>
                                            <p:fltVal val="0"/>
                                          </p:val>
                                        </p:tav>
                                        <p:tav tm="100000">
                                          <p:val>
                                            <p:strVal val="#ppt_w"/>
                                          </p:val>
                                        </p:tav>
                                      </p:tavLst>
                                    </p:anim>
                                    <p:anim calcmode="lin" valueType="num">
                                      <p:cBhvr>
                                        <p:cTn id="46" dur="500" fill="hold"/>
                                        <p:tgtEl>
                                          <p:spTgt spid="36"/>
                                        </p:tgtEl>
                                        <p:attrNameLst>
                                          <p:attrName>ppt_h</p:attrName>
                                        </p:attrNameLst>
                                      </p:cBhvr>
                                      <p:tavLst>
                                        <p:tav tm="0">
                                          <p:val>
                                            <p:fltVal val="0"/>
                                          </p:val>
                                        </p:tav>
                                        <p:tav tm="100000">
                                          <p:val>
                                            <p:strVal val="#ppt_h"/>
                                          </p:val>
                                        </p:tav>
                                      </p:tavLst>
                                    </p:anim>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5" grpId="0"/>
      <p:bldP spid="37" grpId="0" animBg="1"/>
      <p:bldP spid="38" grpId="0"/>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A98EFA58-DB41-4C91-8E56-609857C898C3}"/>
              </a:ext>
            </a:extLst>
          </p:cNvPr>
          <p:cNvSpPr txBox="1"/>
          <p:nvPr/>
        </p:nvSpPr>
        <p:spPr>
          <a:xfrm>
            <a:off x="802618" y="298322"/>
            <a:ext cx="1415772"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主要对策</a:t>
            </a:r>
          </a:p>
        </p:txBody>
      </p:sp>
      <p:grpSp>
        <p:nvGrpSpPr>
          <p:cNvPr id="5" name="组合 4">
            <a:extLst>
              <a:ext uri="{FF2B5EF4-FFF2-40B4-BE49-F238E27FC236}">
                <a16:creationId xmlns="" xmlns:a16="http://schemas.microsoft.com/office/drawing/2014/main" id="{1E4FCA71-CFA2-4826-B053-F159162EE465}"/>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14089B4B-A7DE-4570-BB68-CAAEC84A5516}"/>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5D5C8C9C-3BFB-497F-B985-5007D006EAB6}"/>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sp>
        <p:nvSpPr>
          <p:cNvPr id="36" name="Oval 3">
            <a:extLst>
              <a:ext uri="{FF2B5EF4-FFF2-40B4-BE49-F238E27FC236}">
                <a16:creationId xmlns="" xmlns:a16="http://schemas.microsoft.com/office/drawing/2014/main" id="{D1CC3827-FBF3-4459-A969-8700C7C210EB}"/>
              </a:ext>
            </a:extLst>
          </p:cNvPr>
          <p:cNvSpPr/>
          <p:nvPr/>
        </p:nvSpPr>
        <p:spPr>
          <a:xfrm>
            <a:off x="730610" y="1631846"/>
            <a:ext cx="1541302" cy="1540707"/>
          </a:xfrm>
          <a:prstGeom prst="ellipse">
            <a:avLst/>
          </a:prstGeom>
          <a:solidFill>
            <a:srgbClr val="329730">
              <a:alpha val="90000"/>
            </a:srgbClr>
          </a:solidFill>
          <a:ln w="38100" cap="flat" cmpd="sng" algn="ctr">
            <a:noFill/>
            <a:prstDash val="solid"/>
          </a:ln>
          <a:effectLst/>
        </p:spPr>
        <p:txBody>
          <a:bodyPr lIns="91411" tIns="45706" rIns="91411" bIns="45706" anchor="ctr"/>
          <a:lstStyle>
            <a:lvl1pPr>
              <a:defRPr sz="4300">
                <a:solidFill>
                  <a:schemeClr val="tx1"/>
                </a:solidFill>
                <a:latin typeface="Calibri" panose="020F0502020204030204" pitchFamily="34" charset="0"/>
                <a:ea typeface="MS PGothic" panose="020B0600070205080204" pitchFamily="34" charset="-128"/>
              </a:defRPr>
            </a:lvl1pPr>
            <a:lvl2pPr marL="742950" indent="-285750">
              <a:defRPr sz="4300">
                <a:solidFill>
                  <a:schemeClr val="tx1"/>
                </a:solidFill>
                <a:latin typeface="Calibri" panose="020F0502020204030204" pitchFamily="34" charset="0"/>
                <a:ea typeface="MS PGothic" panose="020B0600070205080204" pitchFamily="34" charset="-128"/>
              </a:defRPr>
            </a:lvl2pPr>
            <a:lvl3pPr marL="1143000" indent="-228600">
              <a:defRPr sz="4300">
                <a:solidFill>
                  <a:schemeClr val="tx1"/>
                </a:solidFill>
                <a:latin typeface="Calibri" panose="020F0502020204030204" pitchFamily="34" charset="0"/>
                <a:ea typeface="MS PGothic" panose="020B0600070205080204" pitchFamily="34" charset="-128"/>
              </a:defRPr>
            </a:lvl3pPr>
            <a:lvl4pPr marL="1600200" indent="-228600">
              <a:defRPr sz="4300">
                <a:solidFill>
                  <a:schemeClr val="tx1"/>
                </a:solidFill>
                <a:latin typeface="Calibri" panose="020F0502020204030204" pitchFamily="34" charset="0"/>
                <a:ea typeface="MS PGothic" panose="020B0600070205080204" pitchFamily="34" charset="-128"/>
              </a:defRPr>
            </a:lvl4pPr>
            <a:lvl5pPr marL="2057400" indent="-228600">
              <a:defRPr sz="4300">
                <a:solidFill>
                  <a:schemeClr val="tx1"/>
                </a:solidFill>
                <a:latin typeface="Calibri" panose="020F0502020204030204" pitchFamily="34" charset="0"/>
                <a:ea typeface="MS PGothic" panose="020B0600070205080204" pitchFamily="34" charset="-128"/>
              </a:defRPr>
            </a:lvl5pPr>
            <a:lvl6pPr marL="25146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zh-CN" sz="1612" b="0" i="0" u="none" strike="noStrike" kern="0" cap="none" spc="0" normalizeH="0" baseline="0" noProof="0">
              <a:ln>
                <a:noFill/>
              </a:ln>
              <a:solidFill>
                <a:srgbClr val="FFFFFF"/>
              </a:solidFill>
              <a:effectLst/>
              <a:uLnTx/>
              <a:uFillTx/>
              <a:latin typeface="+mn-lt"/>
              <a:ea typeface="+mn-ea"/>
              <a:cs typeface="+mn-ea"/>
              <a:sym typeface="+mn-lt"/>
            </a:endParaRPr>
          </a:p>
        </p:txBody>
      </p:sp>
      <p:sp>
        <p:nvSpPr>
          <p:cNvPr id="40" name="Oval 14">
            <a:extLst>
              <a:ext uri="{FF2B5EF4-FFF2-40B4-BE49-F238E27FC236}">
                <a16:creationId xmlns="" xmlns:a16="http://schemas.microsoft.com/office/drawing/2014/main" id="{31DDF972-5FE3-4553-8D2A-836807EF341D}"/>
              </a:ext>
            </a:extLst>
          </p:cNvPr>
          <p:cNvSpPr/>
          <p:nvPr/>
        </p:nvSpPr>
        <p:spPr>
          <a:xfrm>
            <a:off x="2851537" y="1637797"/>
            <a:ext cx="1540707" cy="1540707"/>
          </a:xfrm>
          <a:prstGeom prst="ellipse">
            <a:avLst/>
          </a:prstGeom>
          <a:solidFill>
            <a:srgbClr val="329730">
              <a:alpha val="90000"/>
            </a:srgbClr>
          </a:solidFill>
          <a:ln w="38100" cap="flat" cmpd="sng" algn="ctr">
            <a:noFill/>
            <a:prstDash val="solid"/>
          </a:ln>
          <a:effectLst/>
        </p:spPr>
        <p:txBody>
          <a:bodyPr lIns="91411" tIns="45706" rIns="91411" bIns="45706" anchor="ctr"/>
          <a:lstStyle>
            <a:lvl1pPr>
              <a:defRPr sz="4300">
                <a:solidFill>
                  <a:schemeClr val="tx1"/>
                </a:solidFill>
                <a:latin typeface="Calibri" panose="020F0502020204030204" pitchFamily="34" charset="0"/>
                <a:ea typeface="MS PGothic" panose="020B0600070205080204" pitchFamily="34" charset="-128"/>
              </a:defRPr>
            </a:lvl1pPr>
            <a:lvl2pPr marL="742950" indent="-285750">
              <a:defRPr sz="4300">
                <a:solidFill>
                  <a:schemeClr val="tx1"/>
                </a:solidFill>
                <a:latin typeface="Calibri" panose="020F0502020204030204" pitchFamily="34" charset="0"/>
                <a:ea typeface="MS PGothic" panose="020B0600070205080204" pitchFamily="34" charset="-128"/>
              </a:defRPr>
            </a:lvl2pPr>
            <a:lvl3pPr marL="1143000" indent="-228600">
              <a:defRPr sz="4300">
                <a:solidFill>
                  <a:schemeClr val="tx1"/>
                </a:solidFill>
                <a:latin typeface="Calibri" panose="020F0502020204030204" pitchFamily="34" charset="0"/>
                <a:ea typeface="MS PGothic" panose="020B0600070205080204" pitchFamily="34" charset="-128"/>
              </a:defRPr>
            </a:lvl3pPr>
            <a:lvl4pPr marL="1600200" indent="-228600">
              <a:defRPr sz="4300">
                <a:solidFill>
                  <a:schemeClr val="tx1"/>
                </a:solidFill>
                <a:latin typeface="Calibri" panose="020F0502020204030204" pitchFamily="34" charset="0"/>
                <a:ea typeface="MS PGothic" panose="020B0600070205080204" pitchFamily="34" charset="-128"/>
              </a:defRPr>
            </a:lvl4pPr>
            <a:lvl5pPr marL="2057400" indent="-228600">
              <a:defRPr sz="4300">
                <a:solidFill>
                  <a:schemeClr val="tx1"/>
                </a:solidFill>
                <a:latin typeface="Calibri" panose="020F0502020204030204" pitchFamily="34" charset="0"/>
                <a:ea typeface="MS PGothic" panose="020B0600070205080204" pitchFamily="34" charset="-128"/>
              </a:defRPr>
            </a:lvl5pPr>
            <a:lvl6pPr marL="25146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gn="ctr"/>
            <a:r>
              <a:rPr lang="zh-CN" altLang="en-US" sz="1600" b="1" dirty="0">
                <a:solidFill>
                  <a:schemeClr val="bg1"/>
                </a:solidFill>
                <a:latin typeface="+mn-lt"/>
                <a:ea typeface="+mn-ea"/>
                <a:cs typeface="+mn-ea"/>
                <a:sym typeface="+mn-lt"/>
              </a:rPr>
              <a:t>改造膳食结构（避  免高脂肪）</a:t>
            </a:r>
          </a:p>
        </p:txBody>
      </p:sp>
      <p:sp>
        <p:nvSpPr>
          <p:cNvPr id="45" name="Oval 17">
            <a:extLst>
              <a:ext uri="{FF2B5EF4-FFF2-40B4-BE49-F238E27FC236}">
                <a16:creationId xmlns="" xmlns:a16="http://schemas.microsoft.com/office/drawing/2014/main" id="{1994B4D6-89CF-40BF-A0A7-7312C4028C56}"/>
              </a:ext>
            </a:extLst>
          </p:cNvPr>
          <p:cNvSpPr/>
          <p:nvPr/>
        </p:nvSpPr>
        <p:spPr>
          <a:xfrm>
            <a:off x="5009721" y="1631846"/>
            <a:ext cx="1540707" cy="1540707"/>
          </a:xfrm>
          <a:prstGeom prst="ellipse">
            <a:avLst/>
          </a:prstGeom>
          <a:solidFill>
            <a:srgbClr val="329730"/>
          </a:solidFill>
          <a:ln w="38100" cap="flat" cmpd="sng" algn="ctr">
            <a:noFill/>
            <a:prstDash val="solid"/>
          </a:ln>
          <a:effectLst/>
        </p:spPr>
        <p:txBody>
          <a:bodyPr lIns="91411" tIns="45706" rIns="91411" bIns="45706" anchor="ctr"/>
          <a:lstStyle>
            <a:lvl1pPr>
              <a:defRPr sz="4300">
                <a:solidFill>
                  <a:schemeClr val="tx1"/>
                </a:solidFill>
                <a:latin typeface="Calibri" panose="020F0502020204030204" pitchFamily="34" charset="0"/>
                <a:ea typeface="MS PGothic" panose="020B0600070205080204" pitchFamily="34" charset="-128"/>
              </a:defRPr>
            </a:lvl1pPr>
            <a:lvl2pPr marL="742950" indent="-285750">
              <a:defRPr sz="4300">
                <a:solidFill>
                  <a:schemeClr val="tx1"/>
                </a:solidFill>
                <a:latin typeface="Calibri" panose="020F0502020204030204" pitchFamily="34" charset="0"/>
                <a:ea typeface="MS PGothic" panose="020B0600070205080204" pitchFamily="34" charset="-128"/>
              </a:defRPr>
            </a:lvl2pPr>
            <a:lvl3pPr marL="1143000" indent="-228600">
              <a:defRPr sz="4300">
                <a:solidFill>
                  <a:schemeClr val="tx1"/>
                </a:solidFill>
                <a:latin typeface="Calibri" panose="020F0502020204030204" pitchFamily="34" charset="0"/>
                <a:ea typeface="MS PGothic" panose="020B0600070205080204" pitchFamily="34" charset="-128"/>
              </a:defRPr>
            </a:lvl3pPr>
            <a:lvl4pPr marL="1600200" indent="-228600">
              <a:defRPr sz="4300">
                <a:solidFill>
                  <a:schemeClr val="tx1"/>
                </a:solidFill>
                <a:latin typeface="Calibri" panose="020F0502020204030204" pitchFamily="34" charset="0"/>
                <a:ea typeface="MS PGothic" panose="020B0600070205080204" pitchFamily="34" charset="-128"/>
              </a:defRPr>
            </a:lvl4pPr>
            <a:lvl5pPr marL="2057400" indent="-228600">
              <a:defRPr sz="4300">
                <a:solidFill>
                  <a:schemeClr val="tx1"/>
                </a:solidFill>
                <a:latin typeface="Calibri" panose="020F0502020204030204" pitchFamily="34" charset="0"/>
                <a:ea typeface="MS PGothic" panose="020B0600070205080204" pitchFamily="34" charset="-128"/>
              </a:defRPr>
            </a:lvl5pPr>
            <a:lvl6pPr marL="25146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zh-CN" sz="1612" b="0" i="0" u="none" strike="noStrike" kern="0" cap="none" spc="0" normalizeH="0" baseline="0" noProof="0" dirty="0">
              <a:ln>
                <a:noFill/>
              </a:ln>
              <a:solidFill>
                <a:srgbClr val="FFFFFF"/>
              </a:solidFill>
              <a:effectLst/>
              <a:uLnTx/>
              <a:uFillTx/>
              <a:latin typeface="+mn-lt"/>
              <a:ea typeface="+mn-ea"/>
              <a:cs typeface="+mn-ea"/>
              <a:sym typeface="+mn-lt"/>
            </a:endParaRPr>
          </a:p>
        </p:txBody>
      </p:sp>
      <p:sp>
        <p:nvSpPr>
          <p:cNvPr id="54" name="Oval 20">
            <a:extLst>
              <a:ext uri="{FF2B5EF4-FFF2-40B4-BE49-F238E27FC236}">
                <a16:creationId xmlns="" xmlns:a16="http://schemas.microsoft.com/office/drawing/2014/main" id="{A31E37E8-C52F-4DC2-ADCD-78A4E7B26065}"/>
              </a:ext>
            </a:extLst>
          </p:cNvPr>
          <p:cNvSpPr/>
          <p:nvPr/>
        </p:nvSpPr>
        <p:spPr>
          <a:xfrm>
            <a:off x="7096364" y="1637796"/>
            <a:ext cx="1540707" cy="1540707"/>
          </a:xfrm>
          <a:prstGeom prst="ellipse">
            <a:avLst/>
          </a:prstGeom>
          <a:solidFill>
            <a:srgbClr val="329730">
              <a:alpha val="90000"/>
            </a:srgbClr>
          </a:solidFill>
          <a:ln w="38100" cap="flat" cmpd="sng" algn="ctr">
            <a:noFill/>
            <a:prstDash val="solid"/>
          </a:ln>
          <a:effectLst/>
        </p:spPr>
        <p:txBody>
          <a:bodyPr lIns="91411" tIns="45706" rIns="91411" bIns="45706" anchor="ctr"/>
          <a:lstStyle>
            <a:lvl1pPr>
              <a:defRPr sz="4300">
                <a:solidFill>
                  <a:schemeClr val="tx1"/>
                </a:solidFill>
                <a:latin typeface="Calibri" panose="020F0502020204030204" pitchFamily="34" charset="0"/>
                <a:ea typeface="MS PGothic" panose="020B0600070205080204" pitchFamily="34" charset="-128"/>
              </a:defRPr>
            </a:lvl1pPr>
            <a:lvl2pPr marL="742950" indent="-285750">
              <a:defRPr sz="4300">
                <a:solidFill>
                  <a:schemeClr val="tx1"/>
                </a:solidFill>
                <a:latin typeface="Calibri" panose="020F0502020204030204" pitchFamily="34" charset="0"/>
                <a:ea typeface="MS PGothic" panose="020B0600070205080204" pitchFamily="34" charset="-128"/>
              </a:defRPr>
            </a:lvl2pPr>
            <a:lvl3pPr marL="1143000" indent="-228600">
              <a:defRPr sz="4300">
                <a:solidFill>
                  <a:schemeClr val="tx1"/>
                </a:solidFill>
                <a:latin typeface="Calibri" panose="020F0502020204030204" pitchFamily="34" charset="0"/>
                <a:ea typeface="MS PGothic" panose="020B0600070205080204" pitchFamily="34" charset="-128"/>
              </a:defRPr>
            </a:lvl3pPr>
            <a:lvl4pPr marL="1600200" indent="-228600">
              <a:defRPr sz="4300">
                <a:solidFill>
                  <a:schemeClr val="tx1"/>
                </a:solidFill>
                <a:latin typeface="Calibri" panose="020F0502020204030204" pitchFamily="34" charset="0"/>
                <a:ea typeface="MS PGothic" panose="020B0600070205080204" pitchFamily="34" charset="-128"/>
              </a:defRPr>
            </a:lvl4pPr>
            <a:lvl5pPr marL="2057400" indent="-228600">
              <a:defRPr sz="4300">
                <a:solidFill>
                  <a:schemeClr val="tx1"/>
                </a:solidFill>
                <a:latin typeface="Calibri" panose="020F0502020204030204" pitchFamily="34" charset="0"/>
                <a:ea typeface="MS PGothic" panose="020B0600070205080204" pitchFamily="34" charset="-128"/>
              </a:defRPr>
            </a:lvl5pPr>
            <a:lvl6pPr marL="25146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1087438"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marL="0" marR="0" lvl="0" indent="0" algn="ctr" defTabSz="816159" eaLnBrk="1" fontAlgn="auto" latinLnBrk="0" hangingPunct="1">
              <a:lnSpc>
                <a:spcPct val="100000"/>
              </a:lnSpc>
              <a:spcBef>
                <a:spcPts val="0"/>
              </a:spcBef>
              <a:spcAft>
                <a:spcPts val="0"/>
              </a:spcAft>
              <a:buClrTx/>
              <a:buSzTx/>
              <a:buFontTx/>
              <a:buNone/>
              <a:tabLst/>
              <a:defRPr/>
            </a:pPr>
            <a:endParaRPr kumimoji="0" lang="zh-CN" altLang="zh-CN" sz="1612" b="0" i="0" u="none" strike="noStrike" kern="0" cap="none" spc="0" normalizeH="0" baseline="0" noProof="0">
              <a:ln>
                <a:noFill/>
              </a:ln>
              <a:solidFill>
                <a:srgbClr val="FFFFFF"/>
              </a:solidFill>
              <a:effectLst/>
              <a:uLnTx/>
              <a:uFillTx/>
              <a:latin typeface="+mn-lt"/>
              <a:ea typeface="+mn-ea"/>
              <a:cs typeface="+mn-ea"/>
              <a:sym typeface="+mn-lt"/>
            </a:endParaRPr>
          </a:p>
        </p:txBody>
      </p:sp>
      <p:sp>
        <p:nvSpPr>
          <p:cNvPr id="60" name="矩形 59">
            <a:extLst>
              <a:ext uri="{FF2B5EF4-FFF2-40B4-BE49-F238E27FC236}">
                <a16:creationId xmlns="" xmlns:a16="http://schemas.microsoft.com/office/drawing/2014/main" id="{F9D90757-7051-4ED7-9836-A0169338D707}"/>
              </a:ext>
            </a:extLst>
          </p:cNvPr>
          <p:cNvSpPr/>
          <p:nvPr/>
        </p:nvSpPr>
        <p:spPr>
          <a:xfrm>
            <a:off x="945881" y="1986700"/>
            <a:ext cx="1059429" cy="830997"/>
          </a:xfrm>
          <a:prstGeom prst="rect">
            <a:avLst/>
          </a:prstGeom>
          <a:noFill/>
        </p:spPr>
        <p:txBody>
          <a:bodyPr wrap="square">
            <a:spAutoFit/>
          </a:bodyPr>
          <a:lstStyle/>
          <a:p>
            <a:pPr algn="ctr"/>
            <a:r>
              <a:rPr lang="zh-CN" altLang="en-US" sz="1600" b="1" dirty="0">
                <a:solidFill>
                  <a:schemeClr val="bg1"/>
                </a:solidFill>
                <a:cs typeface="+mn-ea"/>
                <a:sym typeface="+mn-lt"/>
              </a:rPr>
              <a:t>保持适宜体重（减肥）</a:t>
            </a:r>
          </a:p>
        </p:txBody>
      </p:sp>
      <p:sp>
        <p:nvSpPr>
          <p:cNvPr id="61" name="文本框 60">
            <a:extLst>
              <a:ext uri="{FF2B5EF4-FFF2-40B4-BE49-F238E27FC236}">
                <a16:creationId xmlns="" xmlns:a16="http://schemas.microsoft.com/office/drawing/2014/main" id="{2609D7A0-33A6-4E6A-BC59-C19C3927CBB9}"/>
              </a:ext>
            </a:extLst>
          </p:cNvPr>
          <p:cNvSpPr txBox="1"/>
          <p:nvPr/>
        </p:nvSpPr>
        <p:spPr>
          <a:xfrm>
            <a:off x="5182260" y="2047598"/>
            <a:ext cx="1208188" cy="584775"/>
          </a:xfrm>
          <a:prstGeom prst="rect">
            <a:avLst/>
          </a:prstGeom>
          <a:noFill/>
        </p:spPr>
        <p:txBody>
          <a:bodyPr wrap="square" rtlCol="0">
            <a:spAutoFit/>
          </a:bodyPr>
          <a:lstStyle/>
          <a:p>
            <a:pPr algn="ctr"/>
            <a:r>
              <a:rPr lang="zh-CN" altLang="en-US" sz="1600" b="1" dirty="0">
                <a:solidFill>
                  <a:schemeClr val="bg1"/>
                </a:solidFill>
                <a:cs typeface="+mn-ea"/>
                <a:sym typeface="+mn-lt"/>
              </a:rPr>
              <a:t>增加体力活动（运动）</a:t>
            </a:r>
          </a:p>
        </p:txBody>
      </p:sp>
      <p:sp>
        <p:nvSpPr>
          <p:cNvPr id="62" name="文本框 61">
            <a:extLst>
              <a:ext uri="{FF2B5EF4-FFF2-40B4-BE49-F238E27FC236}">
                <a16:creationId xmlns="" xmlns:a16="http://schemas.microsoft.com/office/drawing/2014/main" id="{4A363931-4B91-42D5-9666-14B114275E99}"/>
              </a:ext>
            </a:extLst>
          </p:cNvPr>
          <p:cNvSpPr txBox="1"/>
          <p:nvPr/>
        </p:nvSpPr>
        <p:spPr>
          <a:xfrm>
            <a:off x="7300008" y="2109810"/>
            <a:ext cx="1208188" cy="584775"/>
          </a:xfrm>
          <a:prstGeom prst="rect">
            <a:avLst/>
          </a:prstGeom>
          <a:noFill/>
        </p:spPr>
        <p:txBody>
          <a:bodyPr wrap="square" rtlCol="0">
            <a:spAutoFit/>
          </a:bodyPr>
          <a:lstStyle/>
          <a:p>
            <a:pPr algn="ctr"/>
            <a:r>
              <a:rPr lang="zh-CN" altLang="en-US" sz="1600" b="1" dirty="0">
                <a:solidFill>
                  <a:schemeClr val="bg1"/>
                </a:solidFill>
                <a:cs typeface="+mn-ea"/>
                <a:sym typeface="+mn-lt"/>
              </a:rPr>
              <a:t>  合理休息，保证睡眠</a:t>
            </a:r>
          </a:p>
        </p:txBody>
      </p:sp>
      <p:sp>
        <p:nvSpPr>
          <p:cNvPr id="67" name="AutoShape 50">
            <a:extLst>
              <a:ext uri="{FF2B5EF4-FFF2-40B4-BE49-F238E27FC236}">
                <a16:creationId xmlns="" xmlns:a16="http://schemas.microsoft.com/office/drawing/2014/main" id="{0ECABA66-D470-4437-AA9E-1B851FA5635F}"/>
              </a:ext>
            </a:extLst>
          </p:cNvPr>
          <p:cNvSpPr>
            <a:spLocks noChangeArrowheads="1"/>
          </p:cNvSpPr>
          <p:nvPr/>
        </p:nvSpPr>
        <p:spPr bwMode="gray">
          <a:xfrm>
            <a:off x="4575063" y="2205102"/>
            <a:ext cx="347902" cy="394189"/>
          </a:xfrm>
          <a:prstGeom prst="chevron">
            <a:avLst>
              <a:gd name="adj" fmla="val 52514"/>
            </a:avLst>
          </a:prstGeom>
          <a:solidFill>
            <a:srgbClr val="007200"/>
          </a:solidFill>
          <a:ln w="9525">
            <a:noFill/>
            <a:miter lim="800000"/>
            <a:headEnd/>
            <a:tailEnd/>
          </a:ln>
        </p:spPr>
        <p:txBody>
          <a:bodyPr wrap="none" lIns="68271" tIns="34136" rIns="68271" bIns="34136" anchor="ctr"/>
          <a:lstStyle/>
          <a:p>
            <a:pPr marL="0" marR="0" lvl="0" indent="0"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000000"/>
              </a:solidFill>
              <a:effectLst/>
              <a:uLnTx/>
              <a:uFillTx/>
              <a:cs typeface="+mn-ea"/>
              <a:sym typeface="+mn-lt"/>
            </a:endParaRPr>
          </a:p>
        </p:txBody>
      </p:sp>
      <p:sp>
        <p:nvSpPr>
          <p:cNvPr id="68" name="AutoShape 51">
            <a:extLst>
              <a:ext uri="{FF2B5EF4-FFF2-40B4-BE49-F238E27FC236}">
                <a16:creationId xmlns="" xmlns:a16="http://schemas.microsoft.com/office/drawing/2014/main" id="{38E83D75-0611-4FFD-BE86-29E4DDB467BA}"/>
              </a:ext>
            </a:extLst>
          </p:cNvPr>
          <p:cNvSpPr>
            <a:spLocks noChangeArrowheads="1"/>
          </p:cNvSpPr>
          <p:nvPr/>
        </p:nvSpPr>
        <p:spPr bwMode="gray">
          <a:xfrm>
            <a:off x="2411220" y="2211720"/>
            <a:ext cx="349395" cy="394189"/>
          </a:xfrm>
          <a:prstGeom prst="chevron">
            <a:avLst>
              <a:gd name="adj" fmla="val 52514"/>
            </a:avLst>
          </a:prstGeom>
          <a:solidFill>
            <a:srgbClr val="007200"/>
          </a:solidFill>
          <a:ln w="9525">
            <a:noFill/>
            <a:miter lim="800000"/>
            <a:headEnd/>
            <a:tailEnd/>
          </a:ln>
        </p:spPr>
        <p:txBody>
          <a:bodyPr wrap="none" lIns="68271" tIns="34136" rIns="68271" bIns="34136" anchor="ctr"/>
          <a:lstStyle/>
          <a:p>
            <a:pPr marL="0" marR="0" lvl="0" indent="0"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000000"/>
              </a:solidFill>
              <a:effectLst/>
              <a:uLnTx/>
              <a:uFillTx/>
              <a:cs typeface="+mn-ea"/>
              <a:sym typeface="+mn-lt"/>
            </a:endParaRPr>
          </a:p>
        </p:txBody>
      </p:sp>
      <p:sp>
        <p:nvSpPr>
          <p:cNvPr id="69" name="AutoShape 50">
            <a:extLst>
              <a:ext uri="{FF2B5EF4-FFF2-40B4-BE49-F238E27FC236}">
                <a16:creationId xmlns="" xmlns:a16="http://schemas.microsoft.com/office/drawing/2014/main" id="{C49F0759-770C-4F96-BF35-C90569B3C56E}"/>
              </a:ext>
            </a:extLst>
          </p:cNvPr>
          <p:cNvSpPr>
            <a:spLocks noChangeArrowheads="1"/>
          </p:cNvSpPr>
          <p:nvPr/>
        </p:nvSpPr>
        <p:spPr bwMode="gray">
          <a:xfrm>
            <a:off x="6674094" y="2204915"/>
            <a:ext cx="349395" cy="339831"/>
          </a:xfrm>
          <a:prstGeom prst="chevron">
            <a:avLst>
              <a:gd name="adj" fmla="val 52514"/>
            </a:avLst>
          </a:prstGeom>
          <a:solidFill>
            <a:srgbClr val="007200"/>
          </a:solidFill>
          <a:ln w="9525">
            <a:noFill/>
            <a:miter lim="800000"/>
            <a:headEnd/>
            <a:tailEnd/>
          </a:ln>
        </p:spPr>
        <p:txBody>
          <a:bodyPr wrap="none" lIns="68271" tIns="34136" rIns="68271" bIns="34136" anchor="ctr"/>
          <a:lstStyle/>
          <a:p>
            <a:pPr marL="0" marR="0" lvl="0" indent="0" defTabSz="682394" eaLnBrk="1" fontAlgn="base" latinLnBrk="0" hangingPunct="1">
              <a:lnSpc>
                <a:spcPct val="100000"/>
              </a:lnSpc>
              <a:spcBef>
                <a:spcPct val="0"/>
              </a:spcBef>
              <a:spcAft>
                <a:spcPct val="0"/>
              </a:spcAft>
              <a:buClrTx/>
              <a:buSzTx/>
              <a:buFontTx/>
              <a:buNone/>
              <a:tabLst/>
              <a:defRPr/>
            </a:pPr>
            <a:endParaRPr kumimoji="0" lang="zh-CN" altLang="en-US" sz="1317" b="0" i="0" u="none" strike="noStrike" kern="0" cap="none" spc="0" normalizeH="0" baseline="0" noProof="0">
              <a:ln>
                <a:noFill/>
              </a:ln>
              <a:solidFill>
                <a:srgbClr val="000000"/>
              </a:solidFill>
              <a:effectLst/>
              <a:uLnTx/>
              <a:uFillTx/>
              <a:cs typeface="+mn-ea"/>
              <a:sym typeface="+mn-lt"/>
            </a:endParaRPr>
          </a:p>
        </p:txBody>
      </p:sp>
    </p:spTree>
    <p:extLst>
      <p:ext uri="{BB962C8B-B14F-4D97-AF65-F5344CB8AC3E}">
        <p14:creationId xmlns:p14="http://schemas.microsoft.com/office/powerpoint/2010/main" val="416191185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2"/>
                                        </p:tgtEl>
                                        <p:attrNameLst>
                                          <p:attrName>style.visibility</p:attrName>
                                        </p:attrNameLst>
                                      </p:cBhvr>
                                      <p:to>
                                        <p:strVal val="visible"/>
                                      </p:to>
                                    </p:set>
                                  </p:childTnLst>
                                </p:cTn>
                              </p:par>
                            </p:childTnLst>
                          </p:cTn>
                        </p:par>
                        <p:par>
                          <p:cTn id="22" fill="hold">
                            <p:stCondLst>
                              <p:cond delay="0"/>
                            </p:stCondLst>
                            <p:childTnLst>
                              <p:par>
                                <p:cTn id="23" presetID="10" presetClass="entr" presetSubtype="0" fill="hold" grpId="0" nodeType="after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500"/>
                                        <p:tgtEl>
                                          <p:spTgt spid="68"/>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fade">
                                      <p:cBhvr>
                                        <p:cTn id="29" dur="500"/>
                                        <p:tgtEl>
                                          <p:spTgt spid="67"/>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69"/>
                                        </p:tgtEl>
                                        <p:attrNameLst>
                                          <p:attrName>style.visibility</p:attrName>
                                        </p:attrNameLst>
                                      </p:cBhvr>
                                      <p:to>
                                        <p:strVal val="visible"/>
                                      </p:to>
                                    </p:set>
                                    <p:animEffect transition="in" filter="fade">
                                      <p:cBhvr>
                                        <p:cTn id="33" dur="500"/>
                                        <p:tgtEl>
                                          <p:spTgt spid="69"/>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0" grpId="0" animBg="1"/>
      <p:bldP spid="45" grpId="0" animBg="1"/>
      <p:bldP spid="54" grpId="0" animBg="1"/>
      <p:bldP spid="60" grpId="0"/>
      <p:bldP spid="61" grpId="0"/>
      <p:bldP spid="62" grpId="0"/>
      <p:bldP spid="67" grpId="0" animBg="1"/>
      <p:bldP spid="68" grpId="0" animBg="1"/>
      <p:bldP spid="6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4" name="矩形: 圆角 43">
            <a:extLst>
              <a:ext uri="{FF2B5EF4-FFF2-40B4-BE49-F238E27FC236}">
                <a16:creationId xmlns="" xmlns:a16="http://schemas.microsoft.com/office/drawing/2014/main" id="{A21FA182-DEAE-471D-A239-E25922796E9A}"/>
              </a:ext>
            </a:extLst>
          </p:cNvPr>
          <p:cNvSpPr/>
          <p:nvPr/>
        </p:nvSpPr>
        <p:spPr>
          <a:xfrm>
            <a:off x="164756" y="171965"/>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37" name="圆角矩形 3">
            <a:extLst>
              <a:ext uri="{FF2B5EF4-FFF2-40B4-BE49-F238E27FC236}">
                <a16:creationId xmlns="" xmlns:a16="http://schemas.microsoft.com/office/drawing/2014/main" id="{1309F376-6758-4DE9-BB76-E8CA22F83743}"/>
              </a:ext>
            </a:extLst>
          </p:cNvPr>
          <p:cNvSpPr/>
          <p:nvPr/>
        </p:nvSpPr>
        <p:spPr>
          <a:xfrm>
            <a:off x="2363822" y="2106152"/>
            <a:ext cx="5817140" cy="812146"/>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solidFill>
            <a:schemeClr val="bg1">
              <a:alpha val="78000"/>
            </a:schemeClr>
          </a:solidFill>
          <a:ln w="25400" cap="flat" cmpd="sng" algn="ctr">
            <a:solidFill>
              <a:srgbClr val="329730"/>
            </a:solidFill>
            <a:prstDash val="solid"/>
          </a:ln>
          <a:effectLst>
            <a:outerShdw blurRad="50800" dist="50800" dir="5400000" sx="1000" sy="1000" algn="ctr" rotWithShape="0">
              <a:srgbClr val="000000"/>
            </a:outerShdw>
            <a:reflection endPos="0" dist="50800" dir="5400000" sy="-100000" algn="bl" rotWithShape="0"/>
          </a:effectLst>
        </p:spPr>
        <p:txBody>
          <a:bodyPr lIns="99785" tIns="49893" rIns="99785" bIns="49893" rtlCol="0" anchor="ctr"/>
          <a:lstStyle/>
          <a:p>
            <a:r>
              <a:rPr lang="zh-CN" altLang="en-US" sz="3400" b="1" kern="0" dirty="0">
                <a:solidFill>
                  <a:srgbClr val="329730"/>
                </a:solidFill>
                <a:cs typeface="+mn-ea"/>
                <a:sym typeface="+mn-lt"/>
              </a:rPr>
              <a:t>   养成坚持体力活动的好习惯</a:t>
            </a:r>
          </a:p>
        </p:txBody>
      </p:sp>
      <p:grpSp>
        <p:nvGrpSpPr>
          <p:cNvPr id="39" name="组合 38">
            <a:extLst>
              <a:ext uri="{FF2B5EF4-FFF2-40B4-BE49-F238E27FC236}">
                <a16:creationId xmlns="" xmlns:a16="http://schemas.microsoft.com/office/drawing/2014/main" id="{AC2AFECD-9D54-4370-B4EF-FBEAD5FCA45A}"/>
              </a:ext>
            </a:extLst>
          </p:cNvPr>
          <p:cNvGrpSpPr/>
          <p:nvPr/>
        </p:nvGrpSpPr>
        <p:grpSpPr>
          <a:xfrm>
            <a:off x="733441" y="1683170"/>
            <a:ext cx="1766334" cy="1716478"/>
            <a:chOff x="861536" y="1499129"/>
            <a:chExt cx="2526601" cy="2455286"/>
          </a:xfrm>
        </p:grpSpPr>
        <p:sp>
          <p:nvSpPr>
            <p:cNvPr id="40" name="菱形 39">
              <a:extLst>
                <a:ext uri="{FF2B5EF4-FFF2-40B4-BE49-F238E27FC236}">
                  <a16:creationId xmlns="" xmlns:a16="http://schemas.microsoft.com/office/drawing/2014/main" id="{D2962030-3F81-4EA2-8AD5-5EBA9F80C1D4}"/>
                </a:ext>
              </a:extLst>
            </p:cNvPr>
            <p:cNvSpPr/>
            <p:nvPr/>
          </p:nvSpPr>
          <p:spPr>
            <a:xfrm>
              <a:off x="863885" y="1499287"/>
              <a:ext cx="2524252" cy="2455128"/>
            </a:xfrm>
            <a:prstGeom prst="diamond">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350" b="0" i="0" u="none" strike="noStrike" kern="1200" cap="none" spc="0" normalizeH="0" baseline="0" noProof="0">
                <a:ln>
                  <a:noFill/>
                </a:ln>
                <a:solidFill>
                  <a:prstClr val="white"/>
                </a:solidFill>
                <a:effectLst/>
                <a:uLnTx/>
                <a:uFillTx/>
                <a:cs typeface="+mn-ea"/>
                <a:sym typeface="+mn-lt"/>
              </a:endParaRPr>
            </a:p>
          </p:txBody>
        </p:sp>
        <p:grpSp>
          <p:nvGrpSpPr>
            <p:cNvPr id="41" name="组合 40">
              <a:extLst>
                <a:ext uri="{FF2B5EF4-FFF2-40B4-BE49-F238E27FC236}">
                  <a16:creationId xmlns="" xmlns:a16="http://schemas.microsoft.com/office/drawing/2014/main" id="{B1A43FFF-B9CE-4128-A427-E14CC3DE17CD}"/>
                </a:ext>
              </a:extLst>
            </p:cNvPr>
            <p:cNvGrpSpPr/>
            <p:nvPr/>
          </p:nvGrpSpPr>
          <p:grpSpPr>
            <a:xfrm>
              <a:off x="861536" y="1499129"/>
              <a:ext cx="2514386" cy="2346664"/>
              <a:chOff x="861536" y="1499129"/>
              <a:chExt cx="2514386" cy="2346664"/>
            </a:xfrm>
          </p:grpSpPr>
          <p:sp>
            <p:nvSpPr>
              <p:cNvPr id="42" name="AutoShape 23">
                <a:extLst>
                  <a:ext uri="{FF2B5EF4-FFF2-40B4-BE49-F238E27FC236}">
                    <a16:creationId xmlns="" xmlns:a16="http://schemas.microsoft.com/office/drawing/2014/main" id="{FD573D3D-31B7-4A24-AB2B-F536AC09107A}"/>
                  </a:ext>
                </a:extLst>
              </p:cNvPr>
              <p:cNvSpPr>
                <a:spLocks noChangeArrowheads="1"/>
              </p:cNvSpPr>
              <p:nvPr/>
            </p:nvSpPr>
            <p:spPr bwMode="auto">
              <a:xfrm>
                <a:off x="861536" y="1499129"/>
                <a:ext cx="2514386" cy="2346664"/>
              </a:xfrm>
              <a:prstGeom prst="diamond">
                <a:avLst/>
              </a:prstGeom>
              <a:noFill/>
              <a:ln w="190500" cmpd="thickThin">
                <a:solidFill>
                  <a:srgbClr val="009900"/>
                </a:solidFill>
                <a:miter lim="800000"/>
                <a:headEnd/>
                <a:tailEnd/>
              </a:ln>
            </p:spPr>
            <p:txBody>
              <a:bodyPr wrap="none" anchor="ctr"/>
              <a:lstStyle/>
              <a:p>
                <a:pPr marL="0" marR="0" lvl="0" indent="0" algn="l" defTabSz="966788" rtl="0" eaLnBrk="1" fontAlgn="base" latinLnBrk="0" hangingPunct="1">
                  <a:lnSpc>
                    <a:spcPct val="100000"/>
                  </a:lnSpc>
                  <a:spcBef>
                    <a:spcPct val="0"/>
                  </a:spcBef>
                  <a:spcAft>
                    <a:spcPct val="0"/>
                  </a:spcAft>
                  <a:buClrTx/>
                  <a:buSzTx/>
                  <a:buFontTx/>
                  <a:buNone/>
                  <a:tabLst/>
                  <a:defRPr/>
                </a:pPr>
                <a:endParaRPr kumimoji="0" lang="zh-CN" altLang="en-US" sz="1900" b="0" i="0" u="none" strike="noStrike" kern="0" cap="none" spc="0" normalizeH="0" baseline="0" noProof="0">
                  <a:ln>
                    <a:noFill/>
                  </a:ln>
                  <a:solidFill>
                    <a:srgbClr val="000000"/>
                  </a:solidFill>
                  <a:effectLst/>
                  <a:uLnTx/>
                  <a:uFillTx/>
                  <a:cs typeface="+mn-ea"/>
                  <a:sym typeface="+mn-lt"/>
                </a:endParaRPr>
              </a:p>
            </p:txBody>
          </p:sp>
          <p:sp>
            <p:nvSpPr>
              <p:cNvPr id="43" name="文本框 42">
                <a:extLst>
                  <a:ext uri="{FF2B5EF4-FFF2-40B4-BE49-F238E27FC236}">
                    <a16:creationId xmlns="" xmlns:a16="http://schemas.microsoft.com/office/drawing/2014/main" id="{06C15A07-56AB-4A13-98BD-AC30F6A9ABEE}"/>
                  </a:ext>
                </a:extLst>
              </p:cNvPr>
              <p:cNvSpPr txBox="1"/>
              <p:nvPr/>
            </p:nvSpPr>
            <p:spPr>
              <a:xfrm>
                <a:off x="1618896" y="2275594"/>
                <a:ext cx="1057517" cy="902513"/>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3500" b="1" i="0" u="none" strike="noStrike" kern="1200" cap="none" spc="0" normalizeH="0" baseline="0" noProof="0" dirty="0">
                    <a:ln>
                      <a:noFill/>
                    </a:ln>
                    <a:solidFill>
                      <a:srgbClr val="329730"/>
                    </a:solidFill>
                    <a:effectLst/>
                    <a:uLnTx/>
                    <a:uFillTx/>
                    <a:cs typeface="+mn-ea"/>
                    <a:sym typeface="+mn-lt"/>
                  </a:rPr>
                  <a:t>02</a:t>
                </a:r>
                <a:endParaRPr kumimoji="0" lang="zh-CN" altLang="en-US" sz="3500" b="1" i="0" u="none" strike="noStrike" kern="1200" cap="none" spc="0" normalizeH="0" baseline="0" noProof="0" dirty="0">
                  <a:ln>
                    <a:noFill/>
                  </a:ln>
                  <a:solidFill>
                    <a:srgbClr val="329730"/>
                  </a:solidFill>
                  <a:effectLst/>
                  <a:uLnTx/>
                  <a:uFillTx/>
                  <a:cs typeface="+mn-ea"/>
                  <a:sym typeface="+mn-lt"/>
                </a:endParaRPr>
              </a:p>
            </p:txBody>
          </p:sp>
        </p:grpSp>
      </p:grpSp>
      <p:pic>
        <p:nvPicPr>
          <p:cNvPr id="45" name="图片 44">
            <a:extLst>
              <a:ext uri="{FF2B5EF4-FFF2-40B4-BE49-F238E27FC236}">
                <a16:creationId xmlns="" xmlns:a16="http://schemas.microsoft.com/office/drawing/2014/main" id="{9BE68994-A9AF-42F4-81C5-37FD592823D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442970" y="249359"/>
            <a:ext cx="1839130" cy="1789438"/>
          </a:xfrm>
          <a:prstGeom prst="rect">
            <a:avLst/>
          </a:prstGeom>
        </p:spPr>
      </p:pic>
    </p:spTree>
    <p:extLst>
      <p:ext uri="{BB962C8B-B14F-4D97-AF65-F5344CB8AC3E}">
        <p14:creationId xmlns:p14="http://schemas.microsoft.com/office/powerpoint/2010/main" val="211680354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2000"/>
                                        <p:tgtEl>
                                          <p:spTgt spid="39"/>
                                        </p:tgtEl>
                                      </p:cBhvr>
                                    </p:animEffect>
                                    <p:anim calcmode="lin" valueType="num">
                                      <p:cBhvr>
                                        <p:cTn id="8" dur="2000" fill="hold"/>
                                        <p:tgtEl>
                                          <p:spTgt spid="39"/>
                                        </p:tgtEl>
                                        <p:attrNameLst>
                                          <p:attrName>ppt_w</p:attrName>
                                        </p:attrNameLst>
                                      </p:cBhvr>
                                      <p:tavLst>
                                        <p:tav tm="0" fmla="#ppt_w*sin(2.5*pi*$)">
                                          <p:val>
                                            <p:fltVal val="0"/>
                                          </p:val>
                                        </p:tav>
                                        <p:tav tm="100000">
                                          <p:val>
                                            <p:fltVal val="1"/>
                                          </p:val>
                                        </p:tav>
                                      </p:tavLst>
                                    </p:anim>
                                    <p:anim calcmode="lin" valueType="num">
                                      <p:cBhvr>
                                        <p:cTn id="9" dur="2000" fill="hold"/>
                                        <p:tgtEl>
                                          <p:spTgt spid="3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additive="base">
                                        <p:cTn id="18" dur="500" fill="hold"/>
                                        <p:tgtEl>
                                          <p:spTgt spid="45"/>
                                        </p:tgtEl>
                                        <p:attrNameLst>
                                          <p:attrName>ppt_x</p:attrName>
                                        </p:attrNameLst>
                                      </p:cBhvr>
                                      <p:tavLst>
                                        <p:tav tm="0">
                                          <p:val>
                                            <p:strVal val="1+#ppt_w/2"/>
                                          </p:val>
                                        </p:tav>
                                        <p:tav tm="100000">
                                          <p:val>
                                            <p:strVal val="#ppt_x"/>
                                          </p:val>
                                        </p:tav>
                                      </p:tavLst>
                                    </p:anim>
                                    <p:anim calcmode="lin" valueType="num">
                                      <p:cBhvr additive="base">
                                        <p:cTn id="19"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3" name="矩形: 圆角 32">
            <a:extLst>
              <a:ext uri="{FF2B5EF4-FFF2-40B4-BE49-F238E27FC236}">
                <a16:creationId xmlns="" xmlns:a16="http://schemas.microsoft.com/office/drawing/2014/main" id="{CFEE8B6D-CB56-474E-BD32-4FB4EEBB2A6E}"/>
              </a:ext>
            </a:extLst>
          </p:cNvPr>
          <p:cNvSpPr/>
          <p:nvPr/>
        </p:nvSpPr>
        <p:spPr>
          <a:xfrm>
            <a:off x="158550" y="134522"/>
            <a:ext cx="8863914" cy="4799570"/>
          </a:xfrm>
          <a:prstGeom prst="roundRect">
            <a:avLst>
              <a:gd name="adj" fmla="val 2656"/>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a:extLst>
              <a:ext uri="{FF2B5EF4-FFF2-40B4-BE49-F238E27FC236}">
                <a16:creationId xmlns="" xmlns:a16="http://schemas.microsoft.com/office/drawing/2014/main" id="{B9EBC258-2A12-4B9B-AA5F-4CF3A4F3CF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62854" y="-19980"/>
            <a:ext cx="4081146" cy="1270372"/>
          </a:xfrm>
          <a:prstGeom prst="rect">
            <a:avLst/>
          </a:prstGeom>
        </p:spPr>
      </p:pic>
      <p:sp>
        <p:nvSpPr>
          <p:cNvPr id="4" name="文本框 3">
            <a:extLst>
              <a:ext uri="{FF2B5EF4-FFF2-40B4-BE49-F238E27FC236}">
                <a16:creationId xmlns="" xmlns:a16="http://schemas.microsoft.com/office/drawing/2014/main" id="{281EA24A-5487-4713-8C78-2518591626AC}"/>
              </a:ext>
            </a:extLst>
          </p:cNvPr>
          <p:cNvSpPr txBox="1"/>
          <p:nvPr/>
        </p:nvSpPr>
        <p:spPr>
          <a:xfrm>
            <a:off x="836344" y="281318"/>
            <a:ext cx="3570208" cy="461665"/>
          </a:xfrm>
          <a:prstGeom prst="rect">
            <a:avLst/>
          </a:prstGeom>
          <a:noFill/>
        </p:spPr>
        <p:txBody>
          <a:bodyPr wrap="none" rtlCol="0">
            <a:spAutoFit/>
          </a:bodyPr>
          <a:lstStyle/>
          <a:p>
            <a:pPr defTabSz="914400"/>
            <a:r>
              <a:rPr lang="zh-CN" altLang="en-US" sz="2400" b="1" dirty="0">
                <a:solidFill>
                  <a:srgbClr val="329730"/>
                </a:solidFill>
                <a:cs typeface="+mn-ea"/>
                <a:sym typeface="+mn-lt"/>
              </a:rPr>
              <a:t>体力活动（运动）的好处</a:t>
            </a:r>
          </a:p>
        </p:txBody>
      </p:sp>
      <p:grpSp>
        <p:nvGrpSpPr>
          <p:cNvPr id="5" name="组合 4">
            <a:extLst>
              <a:ext uri="{FF2B5EF4-FFF2-40B4-BE49-F238E27FC236}">
                <a16:creationId xmlns="" xmlns:a16="http://schemas.microsoft.com/office/drawing/2014/main" id="{DC6BEED2-5503-4757-842E-8B88073B1300}"/>
              </a:ext>
            </a:extLst>
          </p:cNvPr>
          <p:cNvGrpSpPr/>
          <p:nvPr/>
        </p:nvGrpSpPr>
        <p:grpSpPr>
          <a:xfrm>
            <a:off x="164756" y="329044"/>
            <a:ext cx="565854" cy="400223"/>
            <a:chOff x="164756" y="332656"/>
            <a:chExt cx="565854" cy="596434"/>
          </a:xfrm>
          <a:solidFill>
            <a:srgbClr val="F36969"/>
          </a:solidFill>
        </p:grpSpPr>
        <p:sp>
          <p:nvSpPr>
            <p:cNvPr id="6" name="矩形 5">
              <a:extLst>
                <a:ext uri="{FF2B5EF4-FFF2-40B4-BE49-F238E27FC236}">
                  <a16:creationId xmlns="" xmlns:a16="http://schemas.microsoft.com/office/drawing/2014/main" id="{19457992-1830-4AC2-9469-7CB568DA106D}"/>
                </a:ext>
              </a:extLst>
            </p:cNvPr>
            <p:cNvSpPr/>
            <p:nvPr userDrawn="1"/>
          </p:nvSpPr>
          <p:spPr>
            <a:xfrm>
              <a:off x="164756" y="332656"/>
              <a:ext cx="385834"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srgbClr val="329730"/>
                </a:solidFill>
                <a:effectLst/>
                <a:uLnTx/>
                <a:uFillTx/>
                <a:cs typeface="+mn-ea"/>
                <a:sym typeface="+mn-lt"/>
              </a:endParaRPr>
            </a:p>
          </p:txBody>
        </p:sp>
        <p:sp>
          <p:nvSpPr>
            <p:cNvPr id="7" name="矩形 6">
              <a:extLst>
                <a:ext uri="{FF2B5EF4-FFF2-40B4-BE49-F238E27FC236}">
                  <a16:creationId xmlns="" xmlns:a16="http://schemas.microsoft.com/office/drawing/2014/main" id="{8D765113-6CCF-4E02-B249-5BB7B12148A9}"/>
                </a:ext>
              </a:extLst>
            </p:cNvPr>
            <p:cNvSpPr/>
            <p:nvPr userDrawn="1"/>
          </p:nvSpPr>
          <p:spPr>
            <a:xfrm>
              <a:off x="622598" y="332656"/>
              <a:ext cx="108012" cy="596434"/>
            </a:xfrm>
            <a:prstGeom prst="rect">
              <a:avLst/>
            </a:prstGeom>
            <a:solidFill>
              <a:srgbClr val="329730"/>
            </a:solidFill>
            <a:ln w="25400" cap="flat" cmpd="sng" algn="ctr">
              <a:noFill/>
              <a:prstDash val="solid"/>
            </a:ln>
            <a:effectLst/>
          </p:spPr>
          <p:txBody>
            <a:bodyPr rtlCol="0" anchor="ctr"/>
            <a:lstStyle/>
            <a:p>
              <a:pPr marL="0" marR="0" lvl="0" indent="0" algn="ctr" defTabSz="1088502" eaLnBrk="1" fontAlgn="auto" latinLnBrk="0" hangingPunct="1">
                <a:lnSpc>
                  <a:spcPct val="100000"/>
                </a:lnSpc>
                <a:spcBef>
                  <a:spcPts val="0"/>
                </a:spcBef>
                <a:spcAft>
                  <a:spcPts val="0"/>
                </a:spcAft>
                <a:buClrTx/>
                <a:buSzTx/>
                <a:buFontTx/>
                <a:buNone/>
                <a:tabLst/>
                <a:defRPr/>
              </a:pPr>
              <a:endParaRPr kumimoji="0" lang="zh-CN" altLang="en-US" sz="2100" b="0" i="0" u="none" strike="noStrike" kern="0" cap="none" spc="0" normalizeH="0" baseline="0" noProof="0" dirty="0">
                <a:ln>
                  <a:noFill/>
                </a:ln>
                <a:solidFill>
                  <a:prstClr val="white"/>
                </a:solidFill>
                <a:effectLst/>
                <a:uLnTx/>
                <a:uFillTx/>
                <a:cs typeface="+mn-ea"/>
                <a:sym typeface="+mn-lt"/>
              </a:endParaRPr>
            </a:p>
          </p:txBody>
        </p:sp>
      </p:grpSp>
      <p:grpSp>
        <p:nvGrpSpPr>
          <p:cNvPr id="8" name="组合 7">
            <a:extLst>
              <a:ext uri="{FF2B5EF4-FFF2-40B4-BE49-F238E27FC236}">
                <a16:creationId xmlns="" xmlns:a16="http://schemas.microsoft.com/office/drawing/2014/main" id="{2E37667C-1E19-4727-97B6-C1F602C70685}"/>
              </a:ext>
            </a:extLst>
          </p:cNvPr>
          <p:cNvGrpSpPr/>
          <p:nvPr/>
        </p:nvGrpSpPr>
        <p:grpSpPr>
          <a:xfrm>
            <a:off x="690904" y="1314027"/>
            <a:ext cx="8620538" cy="3124169"/>
            <a:chOff x="690904" y="1314027"/>
            <a:chExt cx="8620538" cy="3124169"/>
          </a:xfrm>
        </p:grpSpPr>
        <p:grpSp>
          <p:nvGrpSpPr>
            <p:cNvPr id="34" name="Group 117">
              <a:extLst>
                <a:ext uri="{FF2B5EF4-FFF2-40B4-BE49-F238E27FC236}">
                  <a16:creationId xmlns="" xmlns:a16="http://schemas.microsoft.com/office/drawing/2014/main" id="{CCCE7EEE-503D-40E4-A990-AB61D1D1E69C}"/>
                </a:ext>
              </a:extLst>
            </p:cNvPr>
            <p:cNvGrpSpPr/>
            <p:nvPr/>
          </p:nvGrpSpPr>
          <p:grpSpPr>
            <a:xfrm>
              <a:off x="6574207" y="3319676"/>
              <a:ext cx="2737235" cy="395850"/>
              <a:chOff x="8657822" y="2704651"/>
              <a:chExt cx="3649647" cy="527800"/>
            </a:xfrm>
          </p:grpSpPr>
          <p:sp>
            <p:nvSpPr>
              <p:cNvPr id="35" name="Text Placeholder 2">
                <a:extLst>
                  <a:ext uri="{FF2B5EF4-FFF2-40B4-BE49-F238E27FC236}">
                    <a16:creationId xmlns="" xmlns:a16="http://schemas.microsoft.com/office/drawing/2014/main" id="{4A7B0ADD-BF28-4EC3-8CF0-A4D3ACF104E9}"/>
                  </a:ext>
                </a:extLst>
              </p:cNvPr>
              <p:cNvSpPr txBox="1"/>
              <p:nvPr/>
            </p:nvSpPr>
            <p:spPr>
              <a:xfrm>
                <a:off x="8657822" y="2704651"/>
                <a:ext cx="27369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500" b="1" dirty="0">
                    <a:solidFill>
                      <a:srgbClr val="329730"/>
                    </a:solidFill>
                    <a:cs typeface="+mn-ea"/>
                    <a:sym typeface="+mn-lt"/>
                  </a:rPr>
                  <a:t>添加标题</a:t>
                </a:r>
                <a:endParaRPr lang="en-US" altLang="zh-CN" sz="1500" b="1" dirty="0">
                  <a:solidFill>
                    <a:srgbClr val="329730"/>
                  </a:solidFill>
                  <a:cs typeface="+mn-ea"/>
                  <a:sym typeface="+mn-lt"/>
                </a:endParaRPr>
              </a:p>
            </p:txBody>
          </p:sp>
          <p:sp>
            <p:nvSpPr>
              <p:cNvPr id="36" name="TextBox 48">
                <a:extLst>
                  <a:ext uri="{FF2B5EF4-FFF2-40B4-BE49-F238E27FC236}">
                    <a16:creationId xmlns="" xmlns:a16="http://schemas.microsoft.com/office/drawing/2014/main" id="{A10ACF27-9A0B-40E5-B5DD-986F71252255}"/>
                  </a:ext>
                </a:extLst>
              </p:cNvPr>
              <p:cNvSpPr txBox="1"/>
              <p:nvPr/>
            </p:nvSpPr>
            <p:spPr>
              <a:xfrm>
                <a:off x="9651190" y="3068303"/>
                <a:ext cx="2656279" cy="164148"/>
              </a:xfrm>
              <a:prstGeom prst="rect">
                <a:avLst/>
              </a:prstGeom>
              <a:noFill/>
            </p:spPr>
            <p:txBody>
              <a:bodyPr wrap="square" lIns="0" tIns="0" rIns="0" bIns="0" rtlCol="0">
                <a:spAutoFit/>
              </a:bodyPr>
              <a:lstStyle/>
              <a:p>
                <a:r>
                  <a:rPr lang="zh-CN" altLang="en-US" sz="800" b="1" dirty="0">
                    <a:solidFill>
                      <a:srgbClr val="329730"/>
                    </a:solidFill>
                    <a:cs typeface="+mn-ea"/>
                    <a:sym typeface="+mn-lt"/>
                  </a:rPr>
                  <a:t>提高性能力</a:t>
                </a:r>
              </a:p>
            </p:txBody>
          </p:sp>
        </p:grpSp>
        <p:grpSp>
          <p:nvGrpSpPr>
            <p:cNvPr id="3" name="组合 2">
              <a:extLst>
                <a:ext uri="{FF2B5EF4-FFF2-40B4-BE49-F238E27FC236}">
                  <a16:creationId xmlns="" xmlns:a16="http://schemas.microsoft.com/office/drawing/2014/main" id="{10FB898C-4AD6-4878-8044-81D00F262453}"/>
                </a:ext>
              </a:extLst>
            </p:cNvPr>
            <p:cNvGrpSpPr/>
            <p:nvPr/>
          </p:nvGrpSpPr>
          <p:grpSpPr>
            <a:xfrm>
              <a:off x="690904" y="1314027"/>
              <a:ext cx="7504407" cy="3124169"/>
              <a:chOff x="677357" y="1281056"/>
              <a:chExt cx="7827653" cy="3258740"/>
            </a:xfrm>
          </p:grpSpPr>
          <p:sp>
            <p:nvSpPr>
              <p:cNvPr id="39" name="Freeform 29">
                <a:extLst>
                  <a:ext uri="{FF2B5EF4-FFF2-40B4-BE49-F238E27FC236}">
                    <a16:creationId xmlns="" xmlns:a16="http://schemas.microsoft.com/office/drawing/2014/main" id="{5414508B-96BA-4399-9EBA-84A0AE2B1912}"/>
                  </a:ext>
                </a:extLst>
              </p:cNvPr>
              <p:cNvSpPr/>
              <p:nvPr/>
            </p:nvSpPr>
            <p:spPr bwMode="auto">
              <a:xfrm>
                <a:off x="4242367" y="2768146"/>
                <a:ext cx="650081" cy="1771650"/>
              </a:xfrm>
              <a:custGeom>
                <a:avLst/>
                <a:gdLst>
                  <a:gd name="T0" fmla="*/ 183 w 278"/>
                  <a:gd name="T1" fmla="*/ 249 h 757"/>
                  <a:gd name="T2" fmla="*/ 156 w 278"/>
                  <a:gd name="T3" fmla="*/ 0 h 757"/>
                  <a:gd name="T4" fmla="*/ 143 w 278"/>
                  <a:gd name="T5" fmla="*/ 2 h 757"/>
                  <a:gd name="T6" fmla="*/ 122 w 278"/>
                  <a:gd name="T7" fmla="*/ 257 h 757"/>
                  <a:gd name="T8" fmla="*/ 14 w 278"/>
                  <a:gd name="T9" fmla="*/ 198 h 757"/>
                  <a:gd name="T10" fmla="*/ 0 w 278"/>
                  <a:gd name="T11" fmla="*/ 231 h 757"/>
                  <a:gd name="T12" fmla="*/ 111 w 278"/>
                  <a:gd name="T13" fmla="*/ 352 h 757"/>
                  <a:gd name="T14" fmla="*/ 82 w 278"/>
                  <a:gd name="T15" fmla="*/ 753 h 757"/>
                  <a:gd name="T16" fmla="*/ 239 w 278"/>
                  <a:gd name="T17" fmla="*/ 757 h 757"/>
                  <a:gd name="T18" fmla="*/ 194 w 278"/>
                  <a:gd name="T19" fmla="*/ 351 h 757"/>
                  <a:gd name="T20" fmla="*/ 278 w 278"/>
                  <a:gd name="T21" fmla="*/ 238 h 757"/>
                  <a:gd name="T22" fmla="*/ 259 w 278"/>
                  <a:gd name="T23" fmla="*/ 195 h 757"/>
                  <a:gd name="T24" fmla="*/ 183 w 278"/>
                  <a:gd name="T25" fmla="*/ 249 h 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8" h="757">
                    <a:moveTo>
                      <a:pt x="183" y="249"/>
                    </a:moveTo>
                    <a:cubicBezTo>
                      <a:pt x="183" y="249"/>
                      <a:pt x="178" y="167"/>
                      <a:pt x="156" y="0"/>
                    </a:cubicBezTo>
                    <a:cubicBezTo>
                      <a:pt x="152" y="1"/>
                      <a:pt x="148" y="2"/>
                      <a:pt x="143" y="2"/>
                    </a:cubicBezTo>
                    <a:cubicBezTo>
                      <a:pt x="136" y="75"/>
                      <a:pt x="124" y="201"/>
                      <a:pt x="122" y="257"/>
                    </a:cubicBezTo>
                    <a:cubicBezTo>
                      <a:pt x="121" y="263"/>
                      <a:pt x="85" y="221"/>
                      <a:pt x="14" y="198"/>
                    </a:cubicBezTo>
                    <a:cubicBezTo>
                      <a:pt x="10" y="209"/>
                      <a:pt x="5" y="220"/>
                      <a:pt x="0" y="231"/>
                    </a:cubicBezTo>
                    <a:cubicBezTo>
                      <a:pt x="46" y="263"/>
                      <a:pt x="98" y="308"/>
                      <a:pt x="111" y="352"/>
                    </a:cubicBezTo>
                    <a:cubicBezTo>
                      <a:pt x="111" y="352"/>
                      <a:pt x="110" y="624"/>
                      <a:pt x="82" y="753"/>
                    </a:cubicBezTo>
                    <a:cubicBezTo>
                      <a:pt x="82" y="753"/>
                      <a:pt x="179" y="727"/>
                      <a:pt x="239" y="757"/>
                    </a:cubicBezTo>
                    <a:cubicBezTo>
                      <a:pt x="203" y="698"/>
                      <a:pt x="194" y="351"/>
                      <a:pt x="194" y="351"/>
                    </a:cubicBezTo>
                    <a:cubicBezTo>
                      <a:pt x="207" y="304"/>
                      <a:pt x="241" y="266"/>
                      <a:pt x="278" y="238"/>
                    </a:cubicBezTo>
                    <a:cubicBezTo>
                      <a:pt x="271" y="224"/>
                      <a:pt x="264" y="209"/>
                      <a:pt x="259" y="195"/>
                    </a:cubicBezTo>
                    <a:cubicBezTo>
                      <a:pt x="231" y="206"/>
                      <a:pt x="203" y="223"/>
                      <a:pt x="183" y="249"/>
                    </a:cubicBezTo>
                    <a:close/>
                  </a:path>
                </a:pathLst>
              </a:custGeom>
              <a:solidFill>
                <a:srgbClr val="329730"/>
              </a:solidFill>
              <a:ln>
                <a:noFill/>
              </a:ln>
            </p:spPr>
            <p:txBody>
              <a:bodyPr vert="horz" wrap="square" lIns="68580" tIns="34290" rIns="68580" bIns="34290" numCol="1" anchor="t" anchorCtr="0" compatLnSpc="1"/>
              <a:lstStyle/>
              <a:p>
                <a:endParaRPr lang="id-ID" dirty="0">
                  <a:cs typeface="+mn-ea"/>
                  <a:sym typeface="+mn-lt"/>
                </a:endParaRPr>
              </a:p>
            </p:txBody>
          </p:sp>
          <p:grpSp>
            <p:nvGrpSpPr>
              <p:cNvPr id="2" name="组合 1">
                <a:extLst>
                  <a:ext uri="{FF2B5EF4-FFF2-40B4-BE49-F238E27FC236}">
                    <a16:creationId xmlns="" xmlns:a16="http://schemas.microsoft.com/office/drawing/2014/main" id="{342B0CE1-04BA-464A-AD7E-A2C49C9D1FC3}"/>
                  </a:ext>
                </a:extLst>
              </p:cNvPr>
              <p:cNvGrpSpPr/>
              <p:nvPr/>
            </p:nvGrpSpPr>
            <p:grpSpPr>
              <a:xfrm>
                <a:off x="677357" y="1281056"/>
                <a:ext cx="7827653" cy="2871885"/>
                <a:chOff x="677357" y="1281056"/>
                <a:chExt cx="7827653" cy="2871885"/>
              </a:xfrm>
            </p:grpSpPr>
            <p:grpSp>
              <p:nvGrpSpPr>
                <p:cNvPr id="21" name="Group 116">
                  <a:extLst>
                    <a:ext uri="{FF2B5EF4-FFF2-40B4-BE49-F238E27FC236}">
                      <a16:creationId xmlns="" xmlns:a16="http://schemas.microsoft.com/office/drawing/2014/main" id="{2B58E467-B003-4E65-A769-C0E1FDC8322C}"/>
                    </a:ext>
                  </a:extLst>
                </p:cNvPr>
                <p:cNvGrpSpPr/>
                <p:nvPr/>
              </p:nvGrpSpPr>
              <p:grpSpPr>
                <a:xfrm>
                  <a:off x="6574211" y="1512533"/>
                  <a:ext cx="1930799" cy="382868"/>
                  <a:chOff x="8657822" y="2704651"/>
                  <a:chExt cx="2574398" cy="510491"/>
                </a:xfrm>
              </p:grpSpPr>
              <p:sp>
                <p:nvSpPr>
                  <p:cNvPr id="22" name="Text Placeholder 2">
                    <a:extLst>
                      <a:ext uri="{FF2B5EF4-FFF2-40B4-BE49-F238E27FC236}">
                        <a16:creationId xmlns="" xmlns:a16="http://schemas.microsoft.com/office/drawing/2014/main" id="{187759D3-B020-4AA6-B975-91611FC8C2D4}"/>
                      </a:ext>
                    </a:extLst>
                  </p:cNvPr>
                  <p:cNvSpPr txBox="1"/>
                  <p:nvPr/>
                </p:nvSpPr>
                <p:spPr>
                  <a:xfrm>
                    <a:off x="8657822" y="2704651"/>
                    <a:ext cx="2574398"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500" b="1" dirty="0">
                        <a:solidFill>
                          <a:srgbClr val="329730"/>
                        </a:solidFill>
                        <a:cs typeface="+mn-ea"/>
                        <a:sym typeface="+mn-lt"/>
                      </a:rPr>
                      <a:t>添加标题</a:t>
                    </a:r>
                    <a:endParaRPr lang="en-US" altLang="zh-CN" sz="1500" b="1" dirty="0">
                      <a:solidFill>
                        <a:srgbClr val="329730"/>
                      </a:solidFill>
                      <a:cs typeface="+mn-ea"/>
                      <a:sym typeface="+mn-lt"/>
                    </a:endParaRPr>
                  </a:p>
                </p:txBody>
              </p:sp>
              <p:sp>
                <p:nvSpPr>
                  <p:cNvPr id="23" name="TextBox 37">
                    <a:extLst>
                      <a:ext uri="{FF2B5EF4-FFF2-40B4-BE49-F238E27FC236}">
                        <a16:creationId xmlns="" xmlns:a16="http://schemas.microsoft.com/office/drawing/2014/main" id="{D3D0D250-3937-4C84-85BE-7AC122E4F933}"/>
                      </a:ext>
                    </a:extLst>
                  </p:cNvPr>
                  <p:cNvSpPr txBox="1"/>
                  <p:nvPr/>
                </p:nvSpPr>
                <p:spPr>
                  <a:xfrm>
                    <a:off x="8738504" y="3043923"/>
                    <a:ext cx="2493716" cy="171219"/>
                  </a:xfrm>
                  <a:prstGeom prst="rect">
                    <a:avLst/>
                  </a:prstGeom>
                  <a:noFill/>
                </p:spPr>
                <p:txBody>
                  <a:bodyPr wrap="square" lIns="0" tIns="0" rIns="0" bIns="0" rtlCol="0">
                    <a:spAutoFit/>
                  </a:bodyPr>
                  <a:lstStyle/>
                  <a:p>
                    <a:pPr algn="ctr"/>
                    <a:r>
                      <a:rPr lang="zh-CN" altLang="en-US" sz="800" b="1" dirty="0">
                        <a:solidFill>
                          <a:srgbClr val="329730"/>
                        </a:solidFill>
                        <a:cs typeface="+mn-ea"/>
                        <a:sym typeface="+mn-lt"/>
                      </a:rPr>
                      <a:t>改善心脏、血管、肺的功能</a:t>
                    </a:r>
                  </a:p>
                </p:txBody>
              </p:sp>
            </p:grpSp>
            <p:grpSp>
              <p:nvGrpSpPr>
                <p:cNvPr id="24" name="Group 122">
                  <a:extLst>
                    <a:ext uri="{FF2B5EF4-FFF2-40B4-BE49-F238E27FC236}">
                      <a16:creationId xmlns="" xmlns:a16="http://schemas.microsoft.com/office/drawing/2014/main" id="{4C0C5984-3573-4396-96B4-C1F0C6ACE546}"/>
                    </a:ext>
                  </a:extLst>
                </p:cNvPr>
                <p:cNvGrpSpPr/>
                <p:nvPr/>
              </p:nvGrpSpPr>
              <p:grpSpPr>
                <a:xfrm>
                  <a:off x="677358" y="1512529"/>
                  <a:ext cx="1924973" cy="511284"/>
                  <a:chOff x="1319151" y="2220559"/>
                  <a:chExt cx="2566629" cy="681714"/>
                </a:xfrm>
              </p:grpSpPr>
              <p:sp>
                <p:nvSpPr>
                  <p:cNvPr id="25" name="Text Placeholder 2">
                    <a:extLst>
                      <a:ext uri="{FF2B5EF4-FFF2-40B4-BE49-F238E27FC236}">
                        <a16:creationId xmlns="" xmlns:a16="http://schemas.microsoft.com/office/drawing/2014/main" id="{439DE0BA-836A-4C1B-B38B-0F63D0AE5B20}"/>
                      </a:ext>
                    </a:extLst>
                  </p:cNvPr>
                  <p:cNvSpPr txBox="1"/>
                  <p:nvPr/>
                </p:nvSpPr>
                <p:spPr>
                  <a:xfrm>
                    <a:off x="1319151" y="2220559"/>
                    <a:ext cx="2566629"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500" b="1" dirty="0">
                        <a:solidFill>
                          <a:srgbClr val="329730"/>
                        </a:solidFill>
                        <a:cs typeface="+mn-ea"/>
                        <a:sym typeface="+mn-lt"/>
                      </a:rPr>
                      <a:t>添加标题</a:t>
                    </a:r>
                    <a:endParaRPr lang="en-US" altLang="zh-CN" sz="1500" b="1" dirty="0">
                      <a:solidFill>
                        <a:srgbClr val="329730"/>
                      </a:solidFill>
                      <a:cs typeface="+mn-ea"/>
                      <a:sym typeface="+mn-lt"/>
                    </a:endParaRPr>
                  </a:p>
                </p:txBody>
              </p:sp>
              <p:sp>
                <p:nvSpPr>
                  <p:cNvPr id="27" name="TextBox 40">
                    <a:extLst>
                      <a:ext uri="{FF2B5EF4-FFF2-40B4-BE49-F238E27FC236}">
                        <a16:creationId xmlns="" xmlns:a16="http://schemas.microsoft.com/office/drawing/2014/main" id="{9660A585-AB4C-4351-B2A0-ED501242FA5D}"/>
                      </a:ext>
                    </a:extLst>
                  </p:cNvPr>
                  <p:cNvSpPr txBox="1"/>
                  <p:nvPr/>
                </p:nvSpPr>
                <p:spPr>
                  <a:xfrm>
                    <a:off x="1578296" y="2559836"/>
                    <a:ext cx="2240356" cy="342437"/>
                  </a:xfrm>
                  <a:prstGeom prst="rect">
                    <a:avLst/>
                  </a:prstGeom>
                  <a:noFill/>
                </p:spPr>
                <p:txBody>
                  <a:bodyPr wrap="square" lIns="0" tIns="0" rIns="0" bIns="0" rtlCol="0">
                    <a:spAutoFit/>
                  </a:bodyPr>
                  <a:lstStyle/>
                  <a:p>
                    <a:r>
                      <a:rPr lang="zh-CN" altLang="en-US" sz="800" b="1" dirty="0">
                        <a:solidFill>
                          <a:srgbClr val="329730"/>
                        </a:solidFill>
                        <a:cs typeface="+mn-ea"/>
                        <a:sym typeface="+mn-lt"/>
                      </a:rPr>
                      <a:t>防治高血压、高血脂、糖尿病、脂肪肝、动脉硬化、肿瘤等慢性病</a:t>
                    </a:r>
                  </a:p>
                </p:txBody>
              </p:sp>
            </p:grpSp>
            <p:grpSp>
              <p:nvGrpSpPr>
                <p:cNvPr id="30" name="Group 121">
                  <a:extLst>
                    <a:ext uri="{FF2B5EF4-FFF2-40B4-BE49-F238E27FC236}">
                      <a16:creationId xmlns="" xmlns:a16="http://schemas.microsoft.com/office/drawing/2014/main" id="{83ACA2D8-F684-48C3-8154-B372088B2276}"/>
                    </a:ext>
                  </a:extLst>
                </p:cNvPr>
                <p:cNvGrpSpPr/>
                <p:nvPr/>
              </p:nvGrpSpPr>
              <p:grpSpPr>
                <a:xfrm>
                  <a:off x="677357" y="3319684"/>
                  <a:ext cx="2544138" cy="421096"/>
                  <a:chOff x="1348179" y="4952809"/>
                  <a:chExt cx="3392184" cy="561460"/>
                </a:xfrm>
              </p:grpSpPr>
              <p:sp>
                <p:nvSpPr>
                  <p:cNvPr id="31" name="Text Placeholder 2">
                    <a:extLst>
                      <a:ext uri="{FF2B5EF4-FFF2-40B4-BE49-F238E27FC236}">
                        <a16:creationId xmlns="" xmlns:a16="http://schemas.microsoft.com/office/drawing/2014/main" id="{B56EB00D-CB4C-4023-82E0-16432AEED6B4}"/>
                      </a:ext>
                    </a:extLst>
                  </p:cNvPr>
                  <p:cNvSpPr txBox="1"/>
                  <p:nvPr/>
                </p:nvSpPr>
                <p:spPr>
                  <a:xfrm>
                    <a:off x="1348179" y="4952809"/>
                    <a:ext cx="253760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500" b="1" dirty="0">
                        <a:solidFill>
                          <a:srgbClr val="329730"/>
                        </a:solidFill>
                        <a:cs typeface="+mn-ea"/>
                        <a:sym typeface="+mn-lt"/>
                      </a:rPr>
                      <a:t>添加标题</a:t>
                    </a:r>
                    <a:endParaRPr lang="en-US" altLang="zh-CN" sz="1500" b="1" dirty="0">
                      <a:solidFill>
                        <a:srgbClr val="329730"/>
                      </a:solidFill>
                      <a:cs typeface="+mn-ea"/>
                      <a:sym typeface="+mn-lt"/>
                    </a:endParaRPr>
                  </a:p>
                </p:txBody>
              </p:sp>
              <p:sp>
                <p:nvSpPr>
                  <p:cNvPr id="32" name="TextBox 45">
                    <a:extLst>
                      <a:ext uri="{FF2B5EF4-FFF2-40B4-BE49-F238E27FC236}">
                        <a16:creationId xmlns="" xmlns:a16="http://schemas.microsoft.com/office/drawing/2014/main" id="{7640D2CA-D246-4F6D-B5C2-E0DE1C303707}"/>
                      </a:ext>
                    </a:extLst>
                  </p:cNvPr>
                  <p:cNvSpPr txBox="1"/>
                  <p:nvPr/>
                </p:nvSpPr>
                <p:spPr>
                  <a:xfrm>
                    <a:off x="2235535" y="5343051"/>
                    <a:ext cx="2504828" cy="171218"/>
                  </a:xfrm>
                  <a:prstGeom prst="rect">
                    <a:avLst/>
                  </a:prstGeom>
                  <a:noFill/>
                </p:spPr>
                <p:txBody>
                  <a:bodyPr wrap="square" lIns="0" tIns="0" rIns="0" bIns="0" rtlCol="0">
                    <a:spAutoFit/>
                  </a:bodyPr>
                  <a:lstStyle/>
                  <a:p>
                    <a:r>
                      <a:rPr lang="zh-CN" altLang="en-US" sz="800" b="1" dirty="0">
                        <a:solidFill>
                          <a:srgbClr val="329730"/>
                        </a:solidFill>
                        <a:cs typeface="+mn-ea"/>
                        <a:sym typeface="+mn-lt"/>
                      </a:rPr>
                      <a:t>控制体重</a:t>
                    </a:r>
                  </a:p>
                </p:txBody>
              </p:sp>
            </p:grpSp>
            <p:grpSp>
              <p:nvGrpSpPr>
                <p:cNvPr id="40" name="Group 2">
                  <a:extLst>
                    <a:ext uri="{FF2B5EF4-FFF2-40B4-BE49-F238E27FC236}">
                      <a16:creationId xmlns="" xmlns:a16="http://schemas.microsoft.com/office/drawing/2014/main" id="{20F92243-E3B3-410A-9134-F7B62130F857}"/>
                    </a:ext>
                  </a:extLst>
                </p:cNvPr>
                <p:cNvGrpSpPr/>
                <p:nvPr/>
              </p:nvGrpSpPr>
              <p:grpSpPr>
                <a:xfrm>
                  <a:off x="2870767" y="1281056"/>
                  <a:ext cx="3426619" cy="2350294"/>
                  <a:chOff x="3827689" y="1979157"/>
                  <a:chExt cx="4568825" cy="3133726"/>
                </a:xfrm>
                <a:solidFill>
                  <a:srgbClr val="329730"/>
                </a:solidFill>
              </p:grpSpPr>
              <p:sp>
                <p:nvSpPr>
                  <p:cNvPr id="41" name="Freeform 54">
                    <a:extLst>
                      <a:ext uri="{FF2B5EF4-FFF2-40B4-BE49-F238E27FC236}">
                        <a16:creationId xmlns="" xmlns:a16="http://schemas.microsoft.com/office/drawing/2014/main" id="{6A22AFCD-D8A2-4FEF-A832-43BDAEAAE22F}"/>
                      </a:ext>
                    </a:extLst>
                  </p:cNvPr>
                  <p:cNvSpPr/>
                  <p:nvPr/>
                </p:nvSpPr>
                <p:spPr bwMode="auto">
                  <a:xfrm rot="2700000">
                    <a:off x="5632959" y="1938676"/>
                    <a:ext cx="968375" cy="1049337"/>
                  </a:xfrm>
                  <a:custGeom>
                    <a:avLst/>
                    <a:gdLst>
                      <a:gd name="T0" fmla="*/ 1 w 310"/>
                      <a:gd name="T1" fmla="*/ 13 h 336"/>
                      <a:gd name="T2" fmla="*/ 0 w 310"/>
                      <a:gd name="T3" fmla="*/ 38 h 336"/>
                      <a:gd name="T4" fmla="*/ 73 w 310"/>
                      <a:gd name="T5" fmla="*/ 251 h 336"/>
                      <a:gd name="T6" fmla="*/ 310 w 310"/>
                      <a:gd name="T7" fmla="*/ 323 h 336"/>
                      <a:gd name="T8" fmla="*/ 310 w 310"/>
                      <a:gd name="T9" fmla="*/ 298 h 336"/>
                      <a:gd name="T10" fmla="*/ 238 w 310"/>
                      <a:gd name="T11" fmla="*/ 85 h 336"/>
                      <a:gd name="T12" fmla="*/ 1 w 310"/>
                      <a:gd name="T13" fmla="*/ 13 h 336"/>
                    </a:gdLst>
                    <a:ahLst/>
                    <a:cxnLst>
                      <a:cxn ang="0">
                        <a:pos x="T0" y="T1"/>
                      </a:cxn>
                      <a:cxn ang="0">
                        <a:pos x="T2" y="T3"/>
                      </a:cxn>
                      <a:cxn ang="0">
                        <a:pos x="T4" y="T5"/>
                      </a:cxn>
                      <a:cxn ang="0">
                        <a:pos x="T6" y="T7"/>
                      </a:cxn>
                      <a:cxn ang="0">
                        <a:pos x="T8" y="T9"/>
                      </a:cxn>
                      <a:cxn ang="0">
                        <a:pos x="T10" y="T11"/>
                      </a:cxn>
                      <a:cxn ang="0">
                        <a:pos x="T12" y="T13"/>
                      </a:cxn>
                    </a:cxnLst>
                    <a:rect l="0" t="0" r="r" b="b"/>
                    <a:pathLst>
                      <a:path w="310" h="336">
                        <a:moveTo>
                          <a:pt x="1" y="13"/>
                        </a:moveTo>
                        <a:cubicBezTo>
                          <a:pt x="1" y="13"/>
                          <a:pt x="0" y="22"/>
                          <a:pt x="0" y="38"/>
                        </a:cubicBezTo>
                        <a:cubicBezTo>
                          <a:pt x="1" y="84"/>
                          <a:pt x="9" y="186"/>
                          <a:pt x="73" y="251"/>
                        </a:cubicBezTo>
                        <a:cubicBezTo>
                          <a:pt x="158" y="336"/>
                          <a:pt x="310" y="323"/>
                          <a:pt x="310" y="323"/>
                        </a:cubicBezTo>
                        <a:cubicBezTo>
                          <a:pt x="310" y="323"/>
                          <a:pt x="310" y="313"/>
                          <a:pt x="310" y="298"/>
                        </a:cubicBezTo>
                        <a:cubicBezTo>
                          <a:pt x="310" y="251"/>
                          <a:pt x="301" y="149"/>
                          <a:pt x="238" y="85"/>
                        </a:cubicBezTo>
                        <a:cubicBezTo>
                          <a:pt x="153" y="0"/>
                          <a:pt x="1" y="13"/>
                          <a:pt x="1" y="13"/>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45" name="Freeform 31">
                    <a:extLst>
                      <a:ext uri="{FF2B5EF4-FFF2-40B4-BE49-F238E27FC236}">
                        <a16:creationId xmlns="" xmlns:a16="http://schemas.microsoft.com/office/drawing/2014/main" id="{34538BF0-A496-4F24-AADF-B52537CBE6E0}"/>
                      </a:ext>
                    </a:extLst>
                  </p:cNvPr>
                  <p:cNvSpPr/>
                  <p:nvPr/>
                </p:nvSpPr>
                <p:spPr bwMode="auto">
                  <a:xfrm>
                    <a:off x="7459889" y="4195308"/>
                    <a:ext cx="936625" cy="693738"/>
                  </a:xfrm>
                  <a:custGeom>
                    <a:avLst/>
                    <a:gdLst>
                      <a:gd name="T0" fmla="*/ 180 w 300"/>
                      <a:gd name="T1" fmla="*/ 31 h 222"/>
                      <a:gd name="T2" fmla="*/ 0 w 300"/>
                      <a:gd name="T3" fmla="*/ 55 h 222"/>
                      <a:gd name="T4" fmla="*/ 120 w 300"/>
                      <a:gd name="T5" fmla="*/ 191 h 222"/>
                      <a:gd name="T6" fmla="*/ 300 w 300"/>
                      <a:gd name="T7" fmla="*/ 167 h 222"/>
                      <a:gd name="T8" fmla="*/ 180 w 300"/>
                      <a:gd name="T9" fmla="*/ 31 h 222"/>
                    </a:gdLst>
                    <a:ahLst/>
                    <a:cxnLst>
                      <a:cxn ang="0">
                        <a:pos x="T0" y="T1"/>
                      </a:cxn>
                      <a:cxn ang="0">
                        <a:pos x="T2" y="T3"/>
                      </a:cxn>
                      <a:cxn ang="0">
                        <a:pos x="T4" y="T5"/>
                      </a:cxn>
                      <a:cxn ang="0">
                        <a:pos x="T6" y="T7"/>
                      </a:cxn>
                      <a:cxn ang="0">
                        <a:pos x="T8" y="T9"/>
                      </a:cxn>
                    </a:cxnLst>
                    <a:rect l="0" t="0" r="r" b="b"/>
                    <a:pathLst>
                      <a:path w="300" h="222">
                        <a:moveTo>
                          <a:pt x="180" y="31"/>
                        </a:moveTo>
                        <a:cubicBezTo>
                          <a:pt x="97" y="0"/>
                          <a:pt x="0" y="55"/>
                          <a:pt x="0" y="55"/>
                        </a:cubicBezTo>
                        <a:cubicBezTo>
                          <a:pt x="0" y="55"/>
                          <a:pt x="37" y="160"/>
                          <a:pt x="120" y="191"/>
                        </a:cubicBezTo>
                        <a:cubicBezTo>
                          <a:pt x="202" y="222"/>
                          <a:pt x="300" y="167"/>
                          <a:pt x="300" y="167"/>
                        </a:cubicBezTo>
                        <a:cubicBezTo>
                          <a:pt x="300" y="167"/>
                          <a:pt x="263" y="62"/>
                          <a:pt x="180" y="31"/>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46" name="Freeform 32">
                    <a:extLst>
                      <a:ext uri="{FF2B5EF4-FFF2-40B4-BE49-F238E27FC236}">
                        <a16:creationId xmlns="" xmlns:a16="http://schemas.microsoft.com/office/drawing/2014/main" id="{E84B1BC7-3993-42E3-A179-F59ECFB0A3D6}"/>
                      </a:ext>
                    </a:extLst>
                  </p:cNvPr>
                  <p:cNvSpPr/>
                  <p:nvPr/>
                </p:nvSpPr>
                <p:spPr bwMode="auto">
                  <a:xfrm>
                    <a:off x="7472589" y="2682420"/>
                    <a:ext cx="908050" cy="714375"/>
                  </a:xfrm>
                  <a:custGeom>
                    <a:avLst/>
                    <a:gdLst>
                      <a:gd name="T0" fmla="*/ 181 w 291"/>
                      <a:gd name="T1" fmla="*/ 192 h 229"/>
                      <a:gd name="T2" fmla="*/ 291 w 291"/>
                      <a:gd name="T3" fmla="*/ 48 h 229"/>
                      <a:gd name="T4" fmla="*/ 110 w 291"/>
                      <a:gd name="T5" fmla="*/ 36 h 229"/>
                      <a:gd name="T6" fmla="*/ 0 w 291"/>
                      <a:gd name="T7" fmla="*/ 180 h 229"/>
                      <a:gd name="T8" fmla="*/ 181 w 291"/>
                      <a:gd name="T9" fmla="*/ 192 h 229"/>
                    </a:gdLst>
                    <a:ahLst/>
                    <a:cxnLst>
                      <a:cxn ang="0">
                        <a:pos x="T0" y="T1"/>
                      </a:cxn>
                      <a:cxn ang="0">
                        <a:pos x="T2" y="T3"/>
                      </a:cxn>
                      <a:cxn ang="0">
                        <a:pos x="T4" y="T5"/>
                      </a:cxn>
                      <a:cxn ang="0">
                        <a:pos x="T6" y="T7"/>
                      </a:cxn>
                      <a:cxn ang="0">
                        <a:pos x="T8" y="T9"/>
                      </a:cxn>
                    </a:cxnLst>
                    <a:rect l="0" t="0" r="r" b="b"/>
                    <a:pathLst>
                      <a:path w="291" h="229">
                        <a:moveTo>
                          <a:pt x="181" y="192"/>
                        </a:moveTo>
                        <a:cubicBezTo>
                          <a:pt x="261" y="156"/>
                          <a:pt x="291" y="48"/>
                          <a:pt x="291" y="48"/>
                        </a:cubicBezTo>
                        <a:cubicBezTo>
                          <a:pt x="291" y="48"/>
                          <a:pt x="191" y="0"/>
                          <a:pt x="110" y="36"/>
                        </a:cubicBezTo>
                        <a:cubicBezTo>
                          <a:pt x="30" y="73"/>
                          <a:pt x="0" y="180"/>
                          <a:pt x="0" y="180"/>
                        </a:cubicBezTo>
                        <a:cubicBezTo>
                          <a:pt x="0" y="180"/>
                          <a:pt x="100" y="229"/>
                          <a:pt x="181" y="192"/>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47" name="Freeform 32">
                    <a:extLst>
                      <a:ext uri="{FF2B5EF4-FFF2-40B4-BE49-F238E27FC236}">
                        <a16:creationId xmlns="" xmlns:a16="http://schemas.microsoft.com/office/drawing/2014/main" id="{712EFE86-D547-4328-AC48-136B65EFD1D2}"/>
                      </a:ext>
                    </a:extLst>
                  </p:cNvPr>
                  <p:cNvSpPr/>
                  <p:nvPr/>
                </p:nvSpPr>
                <p:spPr bwMode="auto">
                  <a:xfrm>
                    <a:off x="6386739" y="4068308"/>
                    <a:ext cx="1023938" cy="1044575"/>
                  </a:xfrm>
                  <a:custGeom>
                    <a:avLst/>
                    <a:gdLst>
                      <a:gd name="T0" fmla="*/ 7 w 328"/>
                      <a:gd name="T1" fmla="*/ 13 h 335"/>
                      <a:gd name="T2" fmla="*/ 25 w 328"/>
                      <a:gd name="T3" fmla="*/ 161 h 335"/>
                      <a:gd name="T4" fmla="*/ 44 w 328"/>
                      <a:gd name="T5" fmla="*/ 204 h 335"/>
                      <a:gd name="T6" fmla="*/ 79 w 328"/>
                      <a:gd name="T7" fmla="*/ 250 h 335"/>
                      <a:gd name="T8" fmla="*/ 315 w 328"/>
                      <a:gd name="T9" fmla="*/ 321 h 335"/>
                      <a:gd name="T10" fmla="*/ 243 w 328"/>
                      <a:gd name="T11" fmla="*/ 85 h 335"/>
                      <a:gd name="T12" fmla="*/ 7 w 328"/>
                      <a:gd name="T13" fmla="*/ 13 h 335"/>
                    </a:gdLst>
                    <a:ahLst/>
                    <a:cxnLst>
                      <a:cxn ang="0">
                        <a:pos x="T0" y="T1"/>
                      </a:cxn>
                      <a:cxn ang="0">
                        <a:pos x="T2" y="T3"/>
                      </a:cxn>
                      <a:cxn ang="0">
                        <a:pos x="T4" y="T5"/>
                      </a:cxn>
                      <a:cxn ang="0">
                        <a:pos x="T6" y="T7"/>
                      </a:cxn>
                      <a:cxn ang="0">
                        <a:pos x="T8" y="T9"/>
                      </a:cxn>
                      <a:cxn ang="0">
                        <a:pos x="T10" y="T11"/>
                      </a:cxn>
                      <a:cxn ang="0">
                        <a:pos x="T12" y="T13"/>
                      </a:cxn>
                    </a:cxnLst>
                    <a:rect l="0" t="0" r="r" b="b"/>
                    <a:pathLst>
                      <a:path w="328" h="335">
                        <a:moveTo>
                          <a:pt x="7" y="13"/>
                        </a:moveTo>
                        <a:cubicBezTo>
                          <a:pt x="7" y="13"/>
                          <a:pt x="0" y="87"/>
                          <a:pt x="25" y="161"/>
                        </a:cubicBezTo>
                        <a:cubicBezTo>
                          <a:pt x="30" y="175"/>
                          <a:pt x="37" y="190"/>
                          <a:pt x="44" y="204"/>
                        </a:cubicBezTo>
                        <a:cubicBezTo>
                          <a:pt x="54" y="220"/>
                          <a:pt x="65" y="236"/>
                          <a:pt x="79" y="250"/>
                        </a:cubicBezTo>
                        <a:cubicBezTo>
                          <a:pt x="164" y="335"/>
                          <a:pt x="315" y="321"/>
                          <a:pt x="315" y="321"/>
                        </a:cubicBezTo>
                        <a:cubicBezTo>
                          <a:pt x="315" y="321"/>
                          <a:pt x="328" y="170"/>
                          <a:pt x="243" y="85"/>
                        </a:cubicBezTo>
                        <a:cubicBezTo>
                          <a:pt x="158" y="0"/>
                          <a:pt x="7" y="13"/>
                          <a:pt x="7" y="13"/>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48" name="Freeform 34">
                    <a:extLst>
                      <a:ext uri="{FF2B5EF4-FFF2-40B4-BE49-F238E27FC236}">
                        <a16:creationId xmlns="" xmlns:a16="http://schemas.microsoft.com/office/drawing/2014/main" id="{43453E1A-255C-4FA2-99AE-E4E155B84D68}"/>
                      </a:ext>
                    </a:extLst>
                  </p:cNvPr>
                  <p:cNvSpPr/>
                  <p:nvPr/>
                </p:nvSpPr>
                <p:spPr bwMode="auto">
                  <a:xfrm>
                    <a:off x="6386739" y="2463345"/>
                    <a:ext cx="1044575" cy="1046163"/>
                  </a:xfrm>
                  <a:custGeom>
                    <a:avLst/>
                    <a:gdLst>
                      <a:gd name="T0" fmla="*/ 13 w 335"/>
                      <a:gd name="T1" fmla="*/ 321 h 335"/>
                      <a:gd name="T2" fmla="*/ 250 w 335"/>
                      <a:gd name="T3" fmla="*/ 249 h 335"/>
                      <a:gd name="T4" fmla="*/ 322 w 335"/>
                      <a:gd name="T5" fmla="*/ 13 h 335"/>
                      <a:gd name="T6" fmla="*/ 85 w 335"/>
                      <a:gd name="T7" fmla="*/ 85 h 335"/>
                      <a:gd name="T8" fmla="*/ 13 w 335"/>
                      <a:gd name="T9" fmla="*/ 321 h 335"/>
                    </a:gdLst>
                    <a:ahLst/>
                    <a:cxnLst>
                      <a:cxn ang="0">
                        <a:pos x="T0" y="T1"/>
                      </a:cxn>
                      <a:cxn ang="0">
                        <a:pos x="T2" y="T3"/>
                      </a:cxn>
                      <a:cxn ang="0">
                        <a:pos x="T4" y="T5"/>
                      </a:cxn>
                      <a:cxn ang="0">
                        <a:pos x="T6" y="T7"/>
                      </a:cxn>
                      <a:cxn ang="0">
                        <a:pos x="T8" y="T9"/>
                      </a:cxn>
                    </a:cxnLst>
                    <a:rect l="0" t="0" r="r" b="b"/>
                    <a:pathLst>
                      <a:path w="335" h="335">
                        <a:moveTo>
                          <a:pt x="13" y="321"/>
                        </a:moveTo>
                        <a:cubicBezTo>
                          <a:pt x="13" y="321"/>
                          <a:pt x="165" y="335"/>
                          <a:pt x="250" y="249"/>
                        </a:cubicBezTo>
                        <a:cubicBezTo>
                          <a:pt x="335" y="164"/>
                          <a:pt x="322" y="13"/>
                          <a:pt x="322" y="13"/>
                        </a:cubicBezTo>
                        <a:cubicBezTo>
                          <a:pt x="322" y="13"/>
                          <a:pt x="170" y="0"/>
                          <a:pt x="85" y="85"/>
                        </a:cubicBezTo>
                        <a:cubicBezTo>
                          <a:pt x="0" y="170"/>
                          <a:pt x="13" y="321"/>
                          <a:pt x="13" y="321"/>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49" name="Freeform 52">
                    <a:extLst>
                      <a:ext uri="{FF2B5EF4-FFF2-40B4-BE49-F238E27FC236}">
                        <a16:creationId xmlns="" xmlns:a16="http://schemas.microsoft.com/office/drawing/2014/main" id="{67508C53-7DE9-41E0-AE11-FC05A29B9A78}"/>
                      </a:ext>
                    </a:extLst>
                  </p:cNvPr>
                  <p:cNvSpPr/>
                  <p:nvPr/>
                </p:nvSpPr>
                <p:spPr bwMode="auto">
                  <a:xfrm>
                    <a:off x="3827689" y="2699883"/>
                    <a:ext cx="936625" cy="693738"/>
                  </a:xfrm>
                  <a:custGeom>
                    <a:avLst/>
                    <a:gdLst>
                      <a:gd name="T0" fmla="*/ 180 w 300"/>
                      <a:gd name="T1" fmla="*/ 30 h 222"/>
                      <a:gd name="T2" fmla="*/ 0 w 300"/>
                      <a:gd name="T3" fmla="*/ 54 h 222"/>
                      <a:gd name="T4" fmla="*/ 0 w 300"/>
                      <a:gd name="T5" fmla="*/ 54 h 222"/>
                      <a:gd name="T6" fmla="*/ 120 w 300"/>
                      <a:gd name="T7" fmla="*/ 191 h 222"/>
                      <a:gd name="T8" fmla="*/ 300 w 300"/>
                      <a:gd name="T9" fmla="*/ 167 h 222"/>
                      <a:gd name="T10" fmla="*/ 299 w 300"/>
                      <a:gd name="T11" fmla="*/ 165 h 222"/>
                      <a:gd name="T12" fmla="*/ 180 w 300"/>
                      <a:gd name="T13" fmla="*/ 30 h 222"/>
                    </a:gdLst>
                    <a:ahLst/>
                    <a:cxnLst>
                      <a:cxn ang="0">
                        <a:pos x="T0" y="T1"/>
                      </a:cxn>
                      <a:cxn ang="0">
                        <a:pos x="T2" y="T3"/>
                      </a:cxn>
                      <a:cxn ang="0">
                        <a:pos x="T4" y="T5"/>
                      </a:cxn>
                      <a:cxn ang="0">
                        <a:pos x="T6" y="T7"/>
                      </a:cxn>
                      <a:cxn ang="0">
                        <a:pos x="T8" y="T9"/>
                      </a:cxn>
                      <a:cxn ang="0">
                        <a:pos x="T10" y="T11"/>
                      </a:cxn>
                      <a:cxn ang="0">
                        <a:pos x="T12" y="T13"/>
                      </a:cxn>
                    </a:cxnLst>
                    <a:rect l="0" t="0" r="r" b="b"/>
                    <a:pathLst>
                      <a:path w="300" h="222">
                        <a:moveTo>
                          <a:pt x="180" y="30"/>
                        </a:moveTo>
                        <a:cubicBezTo>
                          <a:pt x="99" y="0"/>
                          <a:pt x="5" y="51"/>
                          <a:pt x="0" y="54"/>
                        </a:cubicBezTo>
                        <a:cubicBezTo>
                          <a:pt x="0" y="54"/>
                          <a:pt x="0" y="54"/>
                          <a:pt x="0" y="54"/>
                        </a:cubicBezTo>
                        <a:cubicBezTo>
                          <a:pt x="0" y="54"/>
                          <a:pt x="37" y="160"/>
                          <a:pt x="120" y="191"/>
                        </a:cubicBezTo>
                        <a:cubicBezTo>
                          <a:pt x="203" y="222"/>
                          <a:pt x="300" y="167"/>
                          <a:pt x="300" y="167"/>
                        </a:cubicBezTo>
                        <a:cubicBezTo>
                          <a:pt x="300" y="167"/>
                          <a:pt x="299" y="166"/>
                          <a:pt x="299" y="165"/>
                        </a:cubicBezTo>
                        <a:cubicBezTo>
                          <a:pt x="294" y="153"/>
                          <a:pt x="257" y="59"/>
                          <a:pt x="180" y="30"/>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50" name="Freeform 53">
                    <a:extLst>
                      <a:ext uri="{FF2B5EF4-FFF2-40B4-BE49-F238E27FC236}">
                        <a16:creationId xmlns="" xmlns:a16="http://schemas.microsoft.com/office/drawing/2014/main" id="{C2FAA8C6-F55D-4107-A296-1AFBE5DD07FA}"/>
                      </a:ext>
                    </a:extLst>
                  </p:cNvPr>
                  <p:cNvSpPr/>
                  <p:nvPr/>
                </p:nvSpPr>
                <p:spPr bwMode="auto">
                  <a:xfrm>
                    <a:off x="3840389" y="4201758"/>
                    <a:ext cx="911225" cy="711200"/>
                  </a:xfrm>
                  <a:custGeom>
                    <a:avLst/>
                    <a:gdLst>
                      <a:gd name="T0" fmla="*/ 111 w 292"/>
                      <a:gd name="T1" fmla="*/ 35 h 228"/>
                      <a:gd name="T2" fmla="*/ 1 w 292"/>
                      <a:gd name="T3" fmla="*/ 177 h 228"/>
                      <a:gd name="T4" fmla="*/ 0 w 292"/>
                      <a:gd name="T5" fmla="*/ 180 h 228"/>
                      <a:gd name="T6" fmla="*/ 181 w 292"/>
                      <a:gd name="T7" fmla="*/ 192 h 228"/>
                      <a:gd name="T8" fmla="*/ 292 w 292"/>
                      <a:gd name="T9" fmla="*/ 47 h 228"/>
                      <a:gd name="T10" fmla="*/ 291 w 292"/>
                      <a:gd name="T11" fmla="*/ 47 h 228"/>
                      <a:gd name="T12" fmla="*/ 111 w 292"/>
                      <a:gd name="T13" fmla="*/ 35 h 228"/>
                    </a:gdLst>
                    <a:ahLst/>
                    <a:cxnLst>
                      <a:cxn ang="0">
                        <a:pos x="T0" y="T1"/>
                      </a:cxn>
                      <a:cxn ang="0">
                        <a:pos x="T2" y="T3"/>
                      </a:cxn>
                      <a:cxn ang="0">
                        <a:pos x="T4" y="T5"/>
                      </a:cxn>
                      <a:cxn ang="0">
                        <a:pos x="T6" y="T7"/>
                      </a:cxn>
                      <a:cxn ang="0">
                        <a:pos x="T8" y="T9"/>
                      </a:cxn>
                      <a:cxn ang="0">
                        <a:pos x="T10" y="T11"/>
                      </a:cxn>
                      <a:cxn ang="0">
                        <a:pos x="T12" y="T13"/>
                      </a:cxn>
                    </a:cxnLst>
                    <a:rect l="0" t="0" r="r" b="b"/>
                    <a:pathLst>
                      <a:path w="292" h="228">
                        <a:moveTo>
                          <a:pt x="111" y="35"/>
                        </a:moveTo>
                        <a:cubicBezTo>
                          <a:pt x="39" y="68"/>
                          <a:pt x="7" y="158"/>
                          <a:pt x="1" y="177"/>
                        </a:cubicBezTo>
                        <a:cubicBezTo>
                          <a:pt x="1" y="179"/>
                          <a:pt x="0" y="180"/>
                          <a:pt x="0" y="180"/>
                        </a:cubicBezTo>
                        <a:cubicBezTo>
                          <a:pt x="0" y="180"/>
                          <a:pt x="101" y="228"/>
                          <a:pt x="181" y="192"/>
                        </a:cubicBezTo>
                        <a:cubicBezTo>
                          <a:pt x="262" y="155"/>
                          <a:pt x="292" y="47"/>
                          <a:pt x="292" y="47"/>
                        </a:cubicBezTo>
                        <a:cubicBezTo>
                          <a:pt x="292" y="47"/>
                          <a:pt x="291" y="47"/>
                          <a:pt x="291" y="47"/>
                        </a:cubicBezTo>
                        <a:cubicBezTo>
                          <a:pt x="282" y="43"/>
                          <a:pt x="187" y="0"/>
                          <a:pt x="111" y="35"/>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51" name="Freeform 54">
                    <a:extLst>
                      <a:ext uri="{FF2B5EF4-FFF2-40B4-BE49-F238E27FC236}">
                        <a16:creationId xmlns="" xmlns:a16="http://schemas.microsoft.com/office/drawing/2014/main" id="{690E3DF2-81DD-49D2-B9B3-535DFAEF3218}"/>
                      </a:ext>
                    </a:extLst>
                  </p:cNvPr>
                  <p:cNvSpPr/>
                  <p:nvPr/>
                </p:nvSpPr>
                <p:spPr bwMode="auto">
                  <a:xfrm>
                    <a:off x="4819877" y="2444295"/>
                    <a:ext cx="968375" cy="1049337"/>
                  </a:xfrm>
                  <a:custGeom>
                    <a:avLst/>
                    <a:gdLst>
                      <a:gd name="T0" fmla="*/ 1 w 310"/>
                      <a:gd name="T1" fmla="*/ 13 h 336"/>
                      <a:gd name="T2" fmla="*/ 0 w 310"/>
                      <a:gd name="T3" fmla="*/ 38 h 336"/>
                      <a:gd name="T4" fmla="*/ 73 w 310"/>
                      <a:gd name="T5" fmla="*/ 251 h 336"/>
                      <a:gd name="T6" fmla="*/ 310 w 310"/>
                      <a:gd name="T7" fmla="*/ 323 h 336"/>
                      <a:gd name="T8" fmla="*/ 310 w 310"/>
                      <a:gd name="T9" fmla="*/ 298 h 336"/>
                      <a:gd name="T10" fmla="*/ 238 w 310"/>
                      <a:gd name="T11" fmla="*/ 85 h 336"/>
                      <a:gd name="T12" fmla="*/ 1 w 310"/>
                      <a:gd name="T13" fmla="*/ 13 h 336"/>
                    </a:gdLst>
                    <a:ahLst/>
                    <a:cxnLst>
                      <a:cxn ang="0">
                        <a:pos x="T0" y="T1"/>
                      </a:cxn>
                      <a:cxn ang="0">
                        <a:pos x="T2" y="T3"/>
                      </a:cxn>
                      <a:cxn ang="0">
                        <a:pos x="T4" y="T5"/>
                      </a:cxn>
                      <a:cxn ang="0">
                        <a:pos x="T6" y="T7"/>
                      </a:cxn>
                      <a:cxn ang="0">
                        <a:pos x="T8" y="T9"/>
                      </a:cxn>
                      <a:cxn ang="0">
                        <a:pos x="T10" y="T11"/>
                      </a:cxn>
                      <a:cxn ang="0">
                        <a:pos x="T12" y="T13"/>
                      </a:cxn>
                    </a:cxnLst>
                    <a:rect l="0" t="0" r="r" b="b"/>
                    <a:pathLst>
                      <a:path w="310" h="336">
                        <a:moveTo>
                          <a:pt x="1" y="13"/>
                        </a:moveTo>
                        <a:cubicBezTo>
                          <a:pt x="1" y="13"/>
                          <a:pt x="0" y="22"/>
                          <a:pt x="0" y="38"/>
                        </a:cubicBezTo>
                        <a:cubicBezTo>
                          <a:pt x="1" y="84"/>
                          <a:pt x="9" y="186"/>
                          <a:pt x="73" y="251"/>
                        </a:cubicBezTo>
                        <a:cubicBezTo>
                          <a:pt x="158" y="336"/>
                          <a:pt x="310" y="323"/>
                          <a:pt x="310" y="323"/>
                        </a:cubicBezTo>
                        <a:cubicBezTo>
                          <a:pt x="310" y="323"/>
                          <a:pt x="310" y="313"/>
                          <a:pt x="310" y="298"/>
                        </a:cubicBezTo>
                        <a:cubicBezTo>
                          <a:pt x="310" y="251"/>
                          <a:pt x="301" y="149"/>
                          <a:pt x="238" y="85"/>
                        </a:cubicBezTo>
                        <a:cubicBezTo>
                          <a:pt x="153" y="0"/>
                          <a:pt x="1" y="13"/>
                          <a:pt x="1" y="13"/>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52" name="Freeform 55">
                    <a:extLst>
                      <a:ext uri="{FF2B5EF4-FFF2-40B4-BE49-F238E27FC236}">
                        <a16:creationId xmlns="" xmlns:a16="http://schemas.microsoft.com/office/drawing/2014/main" id="{367606C9-1674-4D14-8D28-E05EFA81B3A4}"/>
                      </a:ext>
                    </a:extLst>
                  </p:cNvPr>
                  <p:cNvSpPr/>
                  <p:nvPr/>
                </p:nvSpPr>
                <p:spPr bwMode="auto">
                  <a:xfrm>
                    <a:off x="4283302" y="3406320"/>
                    <a:ext cx="1360488" cy="730250"/>
                  </a:xfrm>
                  <a:custGeom>
                    <a:avLst/>
                    <a:gdLst>
                      <a:gd name="T0" fmla="*/ 218 w 436"/>
                      <a:gd name="T1" fmla="*/ 0 h 234"/>
                      <a:gd name="T2" fmla="*/ 1 w 436"/>
                      <a:gd name="T3" fmla="*/ 116 h 234"/>
                      <a:gd name="T4" fmla="*/ 0 w 436"/>
                      <a:gd name="T5" fmla="*/ 117 h 234"/>
                      <a:gd name="T6" fmla="*/ 218 w 436"/>
                      <a:gd name="T7" fmla="*/ 234 h 234"/>
                      <a:gd name="T8" fmla="*/ 436 w 436"/>
                      <a:gd name="T9" fmla="*/ 117 h 234"/>
                      <a:gd name="T10" fmla="*/ 434 w 436"/>
                      <a:gd name="T11" fmla="*/ 116 h 234"/>
                      <a:gd name="T12" fmla="*/ 218 w 436"/>
                      <a:gd name="T13" fmla="*/ 0 h 234"/>
                    </a:gdLst>
                    <a:ahLst/>
                    <a:cxnLst>
                      <a:cxn ang="0">
                        <a:pos x="T0" y="T1"/>
                      </a:cxn>
                      <a:cxn ang="0">
                        <a:pos x="T2" y="T3"/>
                      </a:cxn>
                      <a:cxn ang="0">
                        <a:pos x="T4" y="T5"/>
                      </a:cxn>
                      <a:cxn ang="0">
                        <a:pos x="T6" y="T7"/>
                      </a:cxn>
                      <a:cxn ang="0">
                        <a:pos x="T8" y="T9"/>
                      </a:cxn>
                      <a:cxn ang="0">
                        <a:pos x="T10" y="T11"/>
                      </a:cxn>
                      <a:cxn ang="0">
                        <a:pos x="T12" y="T13"/>
                      </a:cxn>
                    </a:cxnLst>
                    <a:rect l="0" t="0" r="r" b="b"/>
                    <a:pathLst>
                      <a:path w="436" h="234">
                        <a:moveTo>
                          <a:pt x="218" y="0"/>
                        </a:moveTo>
                        <a:cubicBezTo>
                          <a:pt x="104" y="0"/>
                          <a:pt x="12" y="103"/>
                          <a:pt x="1" y="116"/>
                        </a:cubicBezTo>
                        <a:cubicBezTo>
                          <a:pt x="0" y="116"/>
                          <a:pt x="0" y="117"/>
                          <a:pt x="0" y="117"/>
                        </a:cubicBezTo>
                        <a:cubicBezTo>
                          <a:pt x="0" y="117"/>
                          <a:pt x="97" y="234"/>
                          <a:pt x="218" y="234"/>
                        </a:cubicBezTo>
                        <a:cubicBezTo>
                          <a:pt x="338" y="234"/>
                          <a:pt x="436" y="117"/>
                          <a:pt x="436" y="117"/>
                        </a:cubicBezTo>
                        <a:cubicBezTo>
                          <a:pt x="436" y="117"/>
                          <a:pt x="435" y="116"/>
                          <a:pt x="434" y="116"/>
                        </a:cubicBezTo>
                        <a:cubicBezTo>
                          <a:pt x="424" y="103"/>
                          <a:pt x="331" y="0"/>
                          <a:pt x="218" y="0"/>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53" name="Freeform 56">
                    <a:extLst>
                      <a:ext uri="{FF2B5EF4-FFF2-40B4-BE49-F238E27FC236}">
                        <a16:creationId xmlns="" xmlns:a16="http://schemas.microsoft.com/office/drawing/2014/main" id="{295FD2E7-2B24-477B-A8C7-099EAC563B55}"/>
                      </a:ext>
                    </a:extLst>
                  </p:cNvPr>
                  <p:cNvSpPr/>
                  <p:nvPr/>
                </p:nvSpPr>
                <p:spPr bwMode="auto">
                  <a:xfrm>
                    <a:off x="4800827" y="4055608"/>
                    <a:ext cx="968375" cy="1050925"/>
                  </a:xfrm>
                  <a:custGeom>
                    <a:avLst/>
                    <a:gdLst>
                      <a:gd name="T0" fmla="*/ 310 w 310"/>
                      <a:gd name="T1" fmla="*/ 36 h 337"/>
                      <a:gd name="T2" fmla="*/ 309 w 310"/>
                      <a:gd name="T3" fmla="*/ 14 h 337"/>
                      <a:gd name="T4" fmla="*/ 72 w 310"/>
                      <a:gd name="T5" fmla="*/ 86 h 337"/>
                      <a:gd name="T6" fmla="*/ 0 w 310"/>
                      <a:gd name="T7" fmla="*/ 298 h 337"/>
                      <a:gd name="T8" fmla="*/ 1 w 310"/>
                      <a:gd name="T9" fmla="*/ 323 h 337"/>
                      <a:gd name="T10" fmla="*/ 237 w 310"/>
                      <a:gd name="T11" fmla="*/ 251 h 337"/>
                      <a:gd name="T12" fmla="*/ 274 w 310"/>
                      <a:gd name="T13" fmla="*/ 201 h 337"/>
                      <a:gd name="T14" fmla="*/ 288 w 310"/>
                      <a:gd name="T15" fmla="*/ 168 h 337"/>
                      <a:gd name="T16" fmla="*/ 310 w 310"/>
                      <a:gd name="T17" fmla="*/ 36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 h="337">
                        <a:moveTo>
                          <a:pt x="310" y="36"/>
                        </a:moveTo>
                        <a:cubicBezTo>
                          <a:pt x="310" y="22"/>
                          <a:pt x="309" y="14"/>
                          <a:pt x="309" y="14"/>
                        </a:cubicBezTo>
                        <a:cubicBezTo>
                          <a:pt x="309" y="14"/>
                          <a:pt x="158" y="0"/>
                          <a:pt x="72" y="86"/>
                        </a:cubicBezTo>
                        <a:cubicBezTo>
                          <a:pt x="9" y="150"/>
                          <a:pt x="0" y="251"/>
                          <a:pt x="0" y="298"/>
                        </a:cubicBezTo>
                        <a:cubicBezTo>
                          <a:pt x="0" y="313"/>
                          <a:pt x="1" y="323"/>
                          <a:pt x="1" y="323"/>
                        </a:cubicBezTo>
                        <a:cubicBezTo>
                          <a:pt x="1" y="323"/>
                          <a:pt x="152" y="337"/>
                          <a:pt x="237" y="251"/>
                        </a:cubicBezTo>
                        <a:cubicBezTo>
                          <a:pt x="252" y="236"/>
                          <a:pt x="264" y="219"/>
                          <a:pt x="274" y="201"/>
                        </a:cubicBezTo>
                        <a:cubicBezTo>
                          <a:pt x="279" y="190"/>
                          <a:pt x="284" y="179"/>
                          <a:pt x="288" y="168"/>
                        </a:cubicBezTo>
                        <a:cubicBezTo>
                          <a:pt x="307" y="117"/>
                          <a:pt x="310" y="65"/>
                          <a:pt x="310" y="36"/>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54" name="Freeform 55">
                    <a:extLst>
                      <a:ext uri="{FF2B5EF4-FFF2-40B4-BE49-F238E27FC236}">
                        <a16:creationId xmlns="" xmlns:a16="http://schemas.microsoft.com/office/drawing/2014/main" id="{21468C87-DDFF-4030-8A2E-EF90A01ED5D2}"/>
                      </a:ext>
                    </a:extLst>
                  </p:cNvPr>
                  <p:cNvSpPr/>
                  <p:nvPr/>
                </p:nvSpPr>
                <p:spPr bwMode="auto">
                  <a:xfrm>
                    <a:off x="6547642" y="3406320"/>
                    <a:ext cx="1360488" cy="730250"/>
                  </a:xfrm>
                  <a:custGeom>
                    <a:avLst/>
                    <a:gdLst>
                      <a:gd name="T0" fmla="*/ 218 w 436"/>
                      <a:gd name="T1" fmla="*/ 0 h 234"/>
                      <a:gd name="T2" fmla="*/ 1 w 436"/>
                      <a:gd name="T3" fmla="*/ 116 h 234"/>
                      <a:gd name="T4" fmla="*/ 0 w 436"/>
                      <a:gd name="T5" fmla="*/ 117 h 234"/>
                      <a:gd name="T6" fmla="*/ 218 w 436"/>
                      <a:gd name="T7" fmla="*/ 234 h 234"/>
                      <a:gd name="T8" fmla="*/ 436 w 436"/>
                      <a:gd name="T9" fmla="*/ 117 h 234"/>
                      <a:gd name="T10" fmla="*/ 434 w 436"/>
                      <a:gd name="T11" fmla="*/ 116 h 234"/>
                      <a:gd name="T12" fmla="*/ 218 w 436"/>
                      <a:gd name="T13" fmla="*/ 0 h 234"/>
                    </a:gdLst>
                    <a:ahLst/>
                    <a:cxnLst>
                      <a:cxn ang="0">
                        <a:pos x="T0" y="T1"/>
                      </a:cxn>
                      <a:cxn ang="0">
                        <a:pos x="T2" y="T3"/>
                      </a:cxn>
                      <a:cxn ang="0">
                        <a:pos x="T4" y="T5"/>
                      </a:cxn>
                      <a:cxn ang="0">
                        <a:pos x="T6" y="T7"/>
                      </a:cxn>
                      <a:cxn ang="0">
                        <a:pos x="T8" y="T9"/>
                      </a:cxn>
                      <a:cxn ang="0">
                        <a:pos x="T10" y="T11"/>
                      </a:cxn>
                      <a:cxn ang="0">
                        <a:pos x="T12" y="T13"/>
                      </a:cxn>
                    </a:cxnLst>
                    <a:rect l="0" t="0" r="r" b="b"/>
                    <a:pathLst>
                      <a:path w="436" h="234">
                        <a:moveTo>
                          <a:pt x="218" y="0"/>
                        </a:moveTo>
                        <a:cubicBezTo>
                          <a:pt x="104" y="0"/>
                          <a:pt x="12" y="103"/>
                          <a:pt x="1" y="116"/>
                        </a:cubicBezTo>
                        <a:cubicBezTo>
                          <a:pt x="0" y="116"/>
                          <a:pt x="0" y="117"/>
                          <a:pt x="0" y="117"/>
                        </a:cubicBezTo>
                        <a:cubicBezTo>
                          <a:pt x="0" y="117"/>
                          <a:pt x="97" y="234"/>
                          <a:pt x="218" y="234"/>
                        </a:cubicBezTo>
                        <a:cubicBezTo>
                          <a:pt x="338" y="234"/>
                          <a:pt x="436" y="117"/>
                          <a:pt x="436" y="117"/>
                        </a:cubicBezTo>
                        <a:cubicBezTo>
                          <a:pt x="436" y="117"/>
                          <a:pt x="435" y="116"/>
                          <a:pt x="434" y="116"/>
                        </a:cubicBezTo>
                        <a:cubicBezTo>
                          <a:pt x="424" y="103"/>
                          <a:pt x="331" y="0"/>
                          <a:pt x="218" y="0"/>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grpSp>
                <p:nvGrpSpPr>
                  <p:cNvPr id="55" name="Group 53">
                    <a:extLst>
                      <a:ext uri="{FF2B5EF4-FFF2-40B4-BE49-F238E27FC236}">
                        <a16:creationId xmlns="" xmlns:a16="http://schemas.microsoft.com/office/drawing/2014/main" id="{D0ED43D7-4408-47C1-8404-82A47EA2FC8F}"/>
                      </a:ext>
                    </a:extLst>
                  </p:cNvPr>
                  <p:cNvGrpSpPr/>
                  <p:nvPr/>
                </p:nvGrpSpPr>
                <p:grpSpPr>
                  <a:xfrm>
                    <a:off x="5933746" y="3684603"/>
                    <a:ext cx="331039" cy="290513"/>
                    <a:chOff x="5909424" y="4418013"/>
                    <a:chExt cx="331039" cy="290513"/>
                  </a:xfrm>
                  <a:grpFill/>
                </p:grpSpPr>
                <p:sp>
                  <p:nvSpPr>
                    <p:cNvPr id="56" name="Freeform 41">
                      <a:extLst>
                        <a:ext uri="{FF2B5EF4-FFF2-40B4-BE49-F238E27FC236}">
                          <a16:creationId xmlns="" xmlns:a16="http://schemas.microsoft.com/office/drawing/2014/main" id="{8B528D9F-C5E5-49B1-81AB-A42110793406}"/>
                        </a:ext>
                      </a:extLst>
                    </p:cNvPr>
                    <p:cNvSpPr/>
                    <p:nvPr/>
                  </p:nvSpPr>
                  <p:spPr bwMode="auto">
                    <a:xfrm>
                      <a:off x="5945188" y="4418013"/>
                      <a:ext cx="295275" cy="290513"/>
                    </a:xfrm>
                    <a:custGeom>
                      <a:avLst/>
                      <a:gdLst>
                        <a:gd name="T0" fmla="*/ 77 w 95"/>
                        <a:gd name="T1" fmla="*/ 80 h 93"/>
                        <a:gd name="T2" fmla="*/ 77 w 95"/>
                        <a:gd name="T3" fmla="*/ 17 h 93"/>
                        <a:gd name="T4" fmla="*/ 15 w 95"/>
                        <a:gd name="T5" fmla="*/ 17 h 93"/>
                        <a:gd name="T6" fmla="*/ 2 w 95"/>
                        <a:gd name="T7" fmla="*/ 50 h 93"/>
                        <a:gd name="T8" fmla="*/ 8 w 95"/>
                        <a:gd name="T9" fmla="*/ 20 h 93"/>
                        <a:gd name="T10" fmla="*/ 31 w 95"/>
                        <a:gd name="T11" fmla="*/ 7 h 93"/>
                        <a:gd name="T12" fmla="*/ 31 w 95"/>
                        <a:gd name="T13" fmla="*/ 93 h 93"/>
                        <a:gd name="T14" fmla="*/ 40 w 95"/>
                        <a:gd name="T15" fmla="*/ 93 h 93"/>
                        <a:gd name="T16" fmla="*/ 56 w 95"/>
                        <a:gd name="T17" fmla="*/ 91 h 93"/>
                        <a:gd name="T18" fmla="*/ 77 w 95"/>
                        <a:gd name="T19" fmla="*/ 8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3">
                          <a:moveTo>
                            <a:pt x="77" y="80"/>
                          </a:moveTo>
                          <a:cubicBezTo>
                            <a:pt x="95" y="63"/>
                            <a:pt x="95" y="35"/>
                            <a:pt x="77" y="17"/>
                          </a:cubicBezTo>
                          <a:cubicBezTo>
                            <a:pt x="60" y="0"/>
                            <a:pt x="32" y="0"/>
                            <a:pt x="15" y="17"/>
                          </a:cubicBezTo>
                          <a:cubicBezTo>
                            <a:pt x="6" y="26"/>
                            <a:pt x="1" y="38"/>
                            <a:pt x="2" y="50"/>
                          </a:cubicBezTo>
                          <a:cubicBezTo>
                            <a:pt x="2" y="39"/>
                            <a:pt x="0" y="28"/>
                            <a:pt x="8" y="20"/>
                          </a:cubicBezTo>
                          <a:cubicBezTo>
                            <a:pt x="16" y="12"/>
                            <a:pt x="31" y="7"/>
                            <a:pt x="31" y="7"/>
                          </a:cubicBezTo>
                          <a:cubicBezTo>
                            <a:pt x="31" y="93"/>
                            <a:pt x="31" y="93"/>
                            <a:pt x="31" y="93"/>
                          </a:cubicBezTo>
                          <a:cubicBezTo>
                            <a:pt x="31" y="93"/>
                            <a:pt x="39" y="93"/>
                            <a:pt x="40" y="93"/>
                          </a:cubicBezTo>
                          <a:cubicBezTo>
                            <a:pt x="44" y="93"/>
                            <a:pt x="52" y="92"/>
                            <a:pt x="56" y="91"/>
                          </a:cubicBezTo>
                          <a:cubicBezTo>
                            <a:pt x="63" y="89"/>
                            <a:pt x="72" y="85"/>
                            <a:pt x="77" y="80"/>
                          </a:cubicBezTo>
                          <a:close/>
                        </a:path>
                      </a:pathLst>
                    </a:custGeom>
                    <a:grpFill/>
                    <a:ln>
                      <a:noFill/>
                    </a:ln>
                  </p:spPr>
                  <p:txBody>
                    <a:bodyPr vert="horz" wrap="square" lIns="91440" tIns="45720" rIns="91440" bIns="45720" numCol="1" anchor="t" anchorCtr="0" compatLnSpc="1"/>
                    <a:lstStyle/>
                    <a:p>
                      <a:endParaRPr lang="id-ID" dirty="0">
                        <a:cs typeface="+mn-ea"/>
                        <a:sym typeface="+mn-lt"/>
                      </a:endParaRPr>
                    </a:p>
                  </p:txBody>
                </p:sp>
                <p:sp>
                  <p:nvSpPr>
                    <p:cNvPr id="57" name="Freeform 60">
                      <a:extLst>
                        <a:ext uri="{FF2B5EF4-FFF2-40B4-BE49-F238E27FC236}">
                          <a16:creationId xmlns="" xmlns:a16="http://schemas.microsoft.com/office/drawing/2014/main" id="{8663169E-6FE8-40AD-91BA-337E20A930F9}"/>
                        </a:ext>
                      </a:extLst>
                    </p:cNvPr>
                    <p:cNvSpPr/>
                    <p:nvPr/>
                  </p:nvSpPr>
                  <p:spPr bwMode="auto">
                    <a:xfrm>
                      <a:off x="5909424" y="4443413"/>
                      <a:ext cx="134163" cy="265113"/>
                    </a:xfrm>
                    <a:custGeom>
                      <a:avLst/>
                      <a:gdLst>
                        <a:gd name="T0" fmla="*/ 11 w 34"/>
                        <a:gd name="T1" fmla="*/ 13 h 89"/>
                        <a:gd name="T2" fmla="*/ 1 w 34"/>
                        <a:gd name="T3" fmla="*/ 43 h 89"/>
                        <a:gd name="T4" fmla="*/ 9 w 34"/>
                        <a:gd name="T5" fmla="*/ 76 h 89"/>
                        <a:gd name="T6" fmla="*/ 34 w 34"/>
                        <a:gd name="T7" fmla="*/ 89 h 89"/>
                        <a:gd name="T8" fmla="*/ 34 w 34"/>
                        <a:gd name="T9" fmla="*/ 86 h 89"/>
                        <a:gd name="T10" fmla="*/ 34 w 34"/>
                        <a:gd name="T11" fmla="*/ 0 h 89"/>
                        <a:gd name="T12" fmla="*/ 11 w 34"/>
                        <a:gd name="T13" fmla="*/ 13 h 89"/>
                      </a:gdLst>
                      <a:ahLst/>
                      <a:cxnLst>
                        <a:cxn ang="0">
                          <a:pos x="T0" y="T1"/>
                        </a:cxn>
                        <a:cxn ang="0">
                          <a:pos x="T2" y="T3"/>
                        </a:cxn>
                        <a:cxn ang="0">
                          <a:pos x="T4" y="T5"/>
                        </a:cxn>
                        <a:cxn ang="0">
                          <a:pos x="T6" y="T7"/>
                        </a:cxn>
                        <a:cxn ang="0">
                          <a:pos x="T8" y="T9"/>
                        </a:cxn>
                        <a:cxn ang="0">
                          <a:pos x="T10" y="T11"/>
                        </a:cxn>
                        <a:cxn ang="0">
                          <a:pos x="T12" y="T13"/>
                        </a:cxn>
                      </a:cxnLst>
                      <a:rect l="0" t="0" r="r" b="b"/>
                      <a:pathLst>
                        <a:path w="34" h="89">
                          <a:moveTo>
                            <a:pt x="11" y="13"/>
                          </a:moveTo>
                          <a:cubicBezTo>
                            <a:pt x="3" y="21"/>
                            <a:pt x="2" y="32"/>
                            <a:pt x="1" y="43"/>
                          </a:cubicBezTo>
                          <a:cubicBezTo>
                            <a:pt x="1" y="55"/>
                            <a:pt x="0" y="67"/>
                            <a:pt x="9" y="76"/>
                          </a:cubicBezTo>
                          <a:cubicBezTo>
                            <a:pt x="18" y="84"/>
                            <a:pt x="34" y="88"/>
                            <a:pt x="34" y="89"/>
                          </a:cubicBezTo>
                          <a:cubicBezTo>
                            <a:pt x="34" y="86"/>
                            <a:pt x="34" y="86"/>
                            <a:pt x="34" y="86"/>
                          </a:cubicBezTo>
                          <a:cubicBezTo>
                            <a:pt x="34" y="0"/>
                            <a:pt x="34" y="0"/>
                            <a:pt x="34" y="0"/>
                          </a:cubicBezTo>
                          <a:cubicBezTo>
                            <a:pt x="34" y="0"/>
                            <a:pt x="19" y="5"/>
                            <a:pt x="11" y="13"/>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grpSp>
            </p:grpSp>
            <p:sp>
              <p:nvSpPr>
                <p:cNvPr id="58" name="Shape 4159">
                  <a:extLst>
                    <a:ext uri="{FF2B5EF4-FFF2-40B4-BE49-F238E27FC236}">
                      <a16:creationId xmlns="" xmlns:a16="http://schemas.microsoft.com/office/drawing/2014/main" id="{E6F06B93-BED5-47E6-98D9-1C37CA775731}"/>
                    </a:ext>
                  </a:extLst>
                </p:cNvPr>
                <p:cNvSpPr/>
                <p:nvPr/>
              </p:nvSpPr>
              <p:spPr>
                <a:xfrm rot="2218901">
                  <a:off x="5861512" y="1330902"/>
                  <a:ext cx="952116" cy="9022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161" y="606"/>
                        <a:pt x="1961" y="7806"/>
                        <a:pt x="0" y="21600"/>
                      </a:cubicBezTo>
                    </a:path>
                  </a:pathLst>
                </a:custGeom>
                <a:ln w="3175">
                  <a:solidFill>
                    <a:srgbClr val="329730"/>
                  </a:solidFill>
                  <a:miter lim="400000"/>
                  <a:headEnd type="triangle"/>
                  <a:tailEnd type="oval"/>
                </a:ln>
              </p:spPr>
              <p:txBody>
                <a:bodyPr lIns="68580" tIns="34290" rIns="68580" bIns="34290"/>
                <a:lstStyle/>
                <a:p>
                  <a:pPr lvl="0"/>
                  <a:endParaRPr>
                    <a:cs typeface="+mn-ea"/>
                    <a:sym typeface="+mn-lt"/>
                  </a:endParaRPr>
                </a:p>
              </p:txBody>
            </p:sp>
            <p:sp>
              <p:nvSpPr>
                <p:cNvPr id="59" name="Shape 4159">
                  <a:extLst>
                    <a:ext uri="{FF2B5EF4-FFF2-40B4-BE49-F238E27FC236}">
                      <a16:creationId xmlns="" xmlns:a16="http://schemas.microsoft.com/office/drawing/2014/main" id="{F0F3994C-5B44-494A-B9EC-FD87EC1796D4}"/>
                    </a:ext>
                  </a:extLst>
                </p:cNvPr>
                <p:cNvSpPr/>
                <p:nvPr/>
              </p:nvSpPr>
              <p:spPr>
                <a:xfrm rot="20065798" flipV="1">
                  <a:off x="5787986" y="3250643"/>
                  <a:ext cx="952116" cy="9022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161" y="606"/>
                        <a:pt x="1961" y="7806"/>
                        <a:pt x="0" y="21600"/>
                      </a:cubicBezTo>
                    </a:path>
                  </a:pathLst>
                </a:custGeom>
                <a:ln w="3175">
                  <a:solidFill>
                    <a:srgbClr val="329730"/>
                  </a:solidFill>
                  <a:miter lim="400000"/>
                  <a:headEnd type="triangle"/>
                  <a:tailEnd type="oval"/>
                </a:ln>
              </p:spPr>
              <p:txBody>
                <a:bodyPr lIns="68580" tIns="34290" rIns="68580" bIns="34290"/>
                <a:lstStyle/>
                <a:p>
                  <a:pPr lvl="0"/>
                  <a:endParaRPr>
                    <a:cs typeface="+mn-ea"/>
                    <a:sym typeface="+mn-lt"/>
                  </a:endParaRPr>
                </a:p>
              </p:txBody>
            </p:sp>
            <p:sp>
              <p:nvSpPr>
                <p:cNvPr id="60" name="Shape 4159">
                  <a:extLst>
                    <a:ext uri="{FF2B5EF4-FFF2-40B4-BE49-F238E27FC236}">
                      <a16:creationId xmlns="" xmlns:a16="http://schemas.microsoft.com/office/drawing/2014/main" id="{2CE2C216-7075-4289-A917-867F5B876F3A}"/>
                    </a:ext>
                  </a:extLst>
                </p:cNvPr>
                <p:cNvSpPr/>
                <p:nvPr/>
              </p:nvSpPr>
              <p:spPr>
                <a:xfrm rot="19381099" flipH="1">
                  <a:off x="2368796" y="1288674"/>
                  <a:ext cx="952116" cy="9022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161" y="606"/>
                        <a:pt x="1961" y="7806"/>
                        <a:pt x="0" y="21600"/>
                      </a:cubicBezTo>
                    </a:path>
                  </a:pathLst>
                </a:custGeom>
                <a:ln w="3175">
                  <a:solidFill>
                    <a:srgbClr val="329730"/>
                  </a:solidFill>
                  <a:miter lim="400000"/>
                  <a:headEnd type="triangle"/>
                  <a:tailEnd type="oval"/>
                </a:ln>
              </p:spPr>
              <p:txBody>
                <a:bodyPr lIns="68580" tIns="34290" rIns="68580" bIns="34290"/>
                <a:lstStyle/>
                <a:p>
                  <a:pPr lvl="0"/>
                  <a:endParaRPr dirty="0">
                    <a:cs typeface="+mn-ea"/>
                    <a:sym typeface="+mn-lt"/>
                  </a:endParaRPr>
                </a:p>
              </p:txBody>
            </p:sp>
            <p:sp>
              <p:nvSpPr>
                <p:cNvPr id="61" name="Shape 4159">
                  <a:extLst>
                    <a:ext uri="{FF2B5EF4-FFF2-40B4-BE49-F238E27FC236}">
                      <a16:creationId xmlns="" xmlns:a16="http://schemas.microsoft.com/office/drawing/2014/main" id="{5BCC41ED-B31B-40D3-AF94-4BF328330F99}"/>
                    </a:ext>
                  </a:extLst>
                </p:cNvPr>
                <p:cNvSpPr/>
                <p:nvPr/>
              </p:nvSpPr>
              <p:spPr>
                <a:xfrm rot="1534202" flipH="1" flipV="1">
                  <a:off x="2363746" y="3224709"/>
                  <a:ext cx="952116" cy="9022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9161" y="606"/>
                        <a:pt x="1961" y="7806"/>
                        <a:pt x="0" y="21600"/>
                      </a:cubicBezTo>
                    </a:path>
                  </a:pathLst>
                </a:custGeom>
                <a:ln w="3175">
                  <a:solidFill>
                    <a:srgbClr val="329730"/>
                  </a:solidFill>
                  <a:miter lim="400000"/>
                  <a:headEnd type="triangle"/>
                  <a:tailEnd type="oval"/>
                </a:ln>
              </p:spPr>
              <p:txBody>
                <a:bodyPr lIns="68580" tIns="34290" rIns="68580" bIns="34290"/>
                <a:lstStyle/>
                <a:p>
                  <a:pPr lvl="0"/>
                  <a:endParaRPr>
                    <a:cs typeface="+mn-ea"/>
                    <a:sym typeface="+mn-lt"/>
                  </a:endParaRPr>
                </a:p>
              </p:txBody>
            </p:sp>
          </p:grpSp>
        </p:grpSp>
      </p:grpSp>
    </p:spTree>
    <p:extLst>
      <p:ext uri="{BB962C8B-B14F-4D97-AF65-F5344CB8AC3E}">
        <p14:creationId xmlns:p14="http://schemas.microsoft.com/office/powerpoint/2010/main" val="796008903"/>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51201095059"/>
  <p:tag name="MH_LIBRARY" val="GRAPHIC"/>
  <p:tag name="MH_TYPE" val="Other"/>
  <p:tag name="MH_ORDER" val="2"/>
</p:tagLst>
</file>

<file path=ppt/tags/tag10.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8"/>
</p:tagLst>
</file>

<file path=ppt/tags/tag11.xml><?xml version="1.0" encoding="utf-8"?>
<p:tagLst xmlns:a="http://schemas.openxmlformats.org/drawingml/2006/main" xmlns:r="http://schemas.openxmlformats.org/officeDocument/2006/relationships" xmlns:p="http://schemas.openxmlformats.org/presentationml/2006/main">
  <p:tag name="MH" val="20151007230436"/>
  <p:tag name="MH_LIBRARY" val="GRAPHIC"/>
  <p:tag name="MH_TYPE" val="Other"/>
  <p:tag name="MH_ORDER" val="2"/>
</p:tagLst>
</file>

<file path=ppt/tags/tag12.xml><?xml version="1.0" encoding="utf-8"?>
<p:tagLst xmlns:a="http://schemas.openxmlformats.org/drawingml/2006/main" xmlns:r="http://schemas.openxmlformats.org/officeDocument/2006/relationships" xmlns:p="http://schemas.openxmlformats.org/presentationml/2006/main">
  <p:tag name="MH" val="20151007230436"/>
  <p:tag name="MH_LIBRARY" val="GRAPHIC"/>
  <p:tag name="MH_TYPE" val="Other"/>
  <p:tag name="MH_ORDER" val="4"/>
</p:tagLst>
</file>

<file path=ppt/tags/tag13.xml><?xml version="1.0" encoding="utf-8"?>
<p:tagLst xmlns:a="http://schemas.openxmlformats.org/drawingml/2006/main" xmlns:r="http://schemas.openxmlformats.org/officeDocument/2006/relationships" xmlns:p="http://schemas.openxmlformats.org/presentationml/2006/main">
  <p:tag name="MH" val="20151007230436"/>
  <p:tag name="MH_LIBRARY" val="GRAPHIC"/>
  <p:tag name="MH_TYPE" val="Other"/>
  <p:tag name="MH_ORDER" val="5"/>
</p:tagLst>
</file>

<file path=ppt/tags/tag14.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2"/>
</p:tagLst>
</file>

<file path=ppt/tags/tag16.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3"/>
</p:tagLst>
</file>

<file path=ppt/tags/tag17.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4"/>
</p:tagLst>
</file>

<file path=ppt/tags/tag18.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5"/>
</p:tagLst>
</file>

<file path=ppt/tags/tag19.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6"/>
</p:tagLst>
</file>

<file path=ppt/tags/tag2.xml><?xml version="1.0" encoding="utf-8"?>
<p:tagLst xmlns:a="http://schemas.openxmlformats.org/drawingml/2006/main" xmlns:r="http://schemas.openxmlformats.org/officeDocument/2006/relationships" xmlns:p="http://schemas.openxmlformats.org/presentationml/2006/main">
  <p:tag name="MH" val="20151201095059"/>
  <p:tag name="MH_LIBRARY" val="GRAPHIC"/>
  <p:tag name="MH_TYPE" val="Other"/>
  <p:tag name="MH_ORDER" val="10"/>
</p:tagLst>
</file>

<file path=ppt/tags/tag20.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Title"/>
  <p:tag name="MH_ORDER" val="1"/>
</p:tagLst>
</file>

<file path=ppt/tags/tag21.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7"/>
</p:tagLst>
</file>

<file path=ppt/tags/tag22.xml><?xml version="1.0" encoding="utf-8"?>
<p:tagLst xmlns:a="http://schemas.openxmlformats.org/drawingml/2006/main" xmlns:r="http://schemas.openxmlformats.org/officeDocument/2006/relationships" xmlns:p="http://schemas.openxmlformats.org/presentationml/2006/main">
  <p:tag name="MH" val="20151007231130"/>
  <p:tag name="MH_LIBRARY" val="GRAPHIC"/>
  <p:tag name="MH_TYPE" val="Other"/>
  <p:tag name="MH_ORDER" val="8"/>
</p:tagLst>
</file>

<file path=ppt/tags/tag3.xml><?xml version="1.0" encoding="utf-8"?>
<p:tagLst xmlns:a="http://schemas.openxmlformats.org/drawingml/2006/main" xmlns:r="http://schemas.openxmlformats.org/officeDocument/2006/relationships" xmlns:p="http://schemas.openxmlformats.org/presentationml/2006/main">
  <p:tag name="MH" val="20151201095059"/>
  <p:tag name="MH_LIBRARY" val="GRAPHIC"/>
  <p:tag name="MH_TYPE" val="Other"/>
  <p:tag name="MH_ORDER" val="6"/>
</p:tagLst>
</file>

<file path=ppt/tags/tag4.xml><?xml version="1.0" encoding="utf-8"?>
<p:tagLst xmlns:a="http://schemas.openxmlformats.org/drawingml/2006/main" xmlns:r="http://schemas.openxmlformats.org/officeDocument/2006/relationships" xmlns:p="http://schemas.openxmlformats.org/presentationml/2006/main">
  <p:tag name="MH" val="20151201095059"/>
  <p:tag name="MH_LIBRARY" val="GRAPHIC"/>
  <p:tag name="MH_TYPE" val="Other"/>
  <p:tag name="MH_ORDER" val="14"/>
</p:tagLst>
</file>

<file path=ppt/tags/tag5.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4"/>
</p:tagLst>
</file>

<file path=ppt/tags/tag8.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5"/>
</p:tagLst>
</file>

<file path=ppt/tags/tag9.xml><?xml version="1.0" encoding="utf-8"?>
<p:tagLst xmlns:a="http://schemas.openxmlformats.org/drawingml/2006/main" xmlns:r="http://schemas.openxmlformats.org/officeDocument/2006/relationships" xmlns:p="http://schemas.openxmlformats.org/presentationml/2006/main">
  <p:tag name="MH" val="20151007230828"/>
  <p:tag name="MH_LIBRARY" val="GRAPHIC"/>
  <p:tag name="MH_TYPE" val="Other"/>
  <p:tag name="MH_ORDER" val="7"/>
</p:tagLst>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0wptsz3">
      <a:majorFont>
        <a:latin typeface="微软雅黑" panose="020F0302020204030204"/>
        <a:ea typeface="微软雅黑"/>
        <a:cs typeface=""/>
      </a:majorFont>
      <a:minorFont>
        <a:latin typeface="微软雅黑" panose="020F0502020204030204"/>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367</TotalTime>
  <Words>1750</Words>
  <Application>Microsoft Office PowerPoint</Application>
  <PresentationFormat>全屏显示(16:9)</PresentationFormat>
  <Paragraphs>187</Paragraphs>
  <Slides>26</Slides>
  <Notes>8</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26</vt:i4>
      </vt:variant>
    </vt:vector>
  </HeadingPairs>
  <TitlesOfParts>
    <vt:vector size="36" baseType="lpstr">
      <vt:lpstr>Meiryo</vt:lpstr>
      <vt:lpstr>等线</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69</cp:revision>
  <dcterms:created xsi:type="dcterms:W3CDTF">2015-05-05T08:02:14Z</dcterms:created>
  <dcterms:modified xsi:type="dcterms:W3CDTF">2023-01-05T03:00:31Z</dcterms:modified>
</cp:coreProperties>
</file>