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35.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8" r:id="rId2"/>
    <p:sldMasterId id="2147483672" r:id="rId3"/>
  </p:sldMasterIdLst>
  <p:notesMasterIdLst>
    <p:notesMasterId r:id="rId47"/>
  </p:notesMasterIdLst>
  <p:handoutMasterIdLst>
    <p:handoutMasterId r:id="rId48"/>
  </p:handoutMasterIdLst>
  <p:sldIdLst>
    <p:sldId id="308" r:id="rId4"/>
    <p:sldId id="259" r:id="rId5"/>
    <p:sldId id="260" r:id="rId6"/>
    <p:sldId id="257" r:id="rId7"/>
    <p:sldId id="262" r:id="rId8"/>
    <p:sldId id="261" r:id="rId9"/>
    <p:sldId id="297" r:id="rId10"/>
    <p:sldId id="263" r:id="rId11"/>
    <p:sldId id="264" r:id="rId12"/>
    <p:sldId id="265" r:id="rId13"/>
    <p:sldId id="298" r:id="rId14"/>
    <p:sldId id="266" r:id="rId15"/>
    <p:sldId id="299" r:id="rId16"/>
    <p:sldId id="267" r:id="rId17"/>
    <p:sldId id="268" r:id="rId18"/>
    <p:sldId id="300" r:id="rId19"/>
    <p:sldId id="269" r:id="rId20"/>
    <p:sldId id="271" r:id="rId21"/>
    <p:sldId id="301" r:id="rId22"/>
    <p:sldId id="272" r:id="rId23"/>
    <p:sldId id="275" r:id="rId24"/>
    <p:sldId id="302" r:id="rId25"/>
    <p:sldId id="273" r:id="rId26"/>
    <p:sldId id="303" r:id="rId27"/>
    <p:sldId id="270" r:id="rId28"/>
    <p:sldId id="276" r:id="rId29"/>
    <p:sldId id="277" r:id="rId30"/>
    <p:sldId id="278" r:id="rId31"/>
    <p:sldId id="304" r:id="rId32"/>
    <p:sldId id="279" r:id="rId33"/>
    <p:sldId id="292" r:id="rId34"/>
    <p:sldId id="280" r:id="rId35"/>
    <p:sldId id="281" r:id="rId36"/>
    <p:sldId id="282" r:id="rId37"/>
    <p:sldId id="291" r:id="rId38"/>
    <p:sldId id="305" r:id="rId39"/>
    <p:sldId id="284" r:id="rId40"/>
    <p:sldId id="306" r:id="rId41"/>
    <p:sldId id="285" r:id="rId42"/>
    <p:sldId id="286" r:id="rId43"/>
    <p:sldId id="290" r:id="rId44"/>
    <p:sldId id="307" r:id="rId45"/>
    <p:sldId id="309" r:id="rId46"/>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885"/>
    <a:srgbClr val="663A77"/>
    <a:srgbClr val="01ACBE"/>
    <a:srgbClr val="E87071"/>
    <a:srgbClr val="FFB850"/>
    <a:srgbClr val="00AF92"/>
    <a:srgbClr val="C0392B"/>
    <a:srgbClr val="2980B9"/>
    <a:srgbClr val="F39C12"/>
    <a:srgbClr val="16A0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6314" autoAdjust="0"/>
  </p:normalViewPr>
  <p:slideViewPr>
    <p:cSldViewPr snapToGrid="0">
      <p:cViewPr varScale="1">
        <p:scale>
          <a:sx n="108" d="100"/>
          <a:sy n="108" d="100"/>
        </p:scale>
        <p:origin x="720" y="114"/>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22270;&#34920;%20&#22312;%20&#21697;&#31649;&#22280;&#31532;&#20108;&#22871;&#31995;&#21015;"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__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c:f>
              <c:strCache>
                <c:ptCount val="1"/>
                <c:pt idx="0">
                  <c:v>数量（个）</c:v>
                </c:pt>
              </c:strCache>
            </c:strRef>
          </c:tx>
          <c:invertIfNegative val="0"/>
          <c:dPt>
            <c:idx val="0"/>
            <c:invertIfNegative val="0"/>
            <c:bubble3D val="0"/>
            <c:spPr>
              <a:solidFill>
                <a:srgbClr val="00AF92"/>
              </a:solidFill>
            </c:spPr>
            <c:extLst xmlns:c16r2="http://schemas.microsoft.com/office/drawing/2015/06/chart">
              <c:ext xmlns:c16="http://schemas.microsoft.com/office/drawing/2014/chart" uri="{C3380CC4-5D6E-409C-BE32-E72D297353CC}">
                <c16:uniqueId val="{00000001-A829-4E0E-910D-82DF45394FA7}"/>
              </c:ext>
            </c:extLst>
          </c:dPt>
          <c:dPt>
            <c:idx val="1"/>
            <c:invertIfNegative val="0"/>
            <c:bubble3D val="0"/>
            <c:spPr>
              <a:solidFill>
                <a:srgbClr val="E87071"/>
              </a:solidFill>
            </c:spPr>
            <c:extLst xmlns:c16r2="http://schemas.microsoft.com/office/drawing/2015/06/chart">
              <c:ext xmlns:c16="http://schemas.microsoft.com/office/drawing/2014/chart" uri="{C3380CC4-5D6E-409C-BE32-E72D297353CC}">
                <c16:uniqueId val="{00000003-A829-4E0E-910D-82DF45394FA7}"/>
              </c:ext>
            </c:extLst>
          </c:dPt>
          <c:dPt>
            <c:idx val="2"/>
            <c:invertIfNegative val="0"/>
            <c:bubble3D val="0"/>
            <c:spPr>
              <a:solidFill>
                <a:srgbClr val="FFB850"/>
              </a:solidFill>
            </c:spPr>
            <c:extLst xmlns:c16r2="http://schemas.microsoft.com/office/drawing/2015/06/chart">
              <c:ext xmlns:c16="http://schemas.microsoft.com/office/drawing/2014/chart" uri="{C3380CC4-5D6E-409C-BE32-E72D297353CC}">
                <c16:uniqueId val="{00000005-A829-4E0E-910D-82DF45394FA7}"/>
              </c:ext>
            </c:extLst>
          </c:dPt>
          <c:dPt>
            <c:idx val="3"/>
            <c:invertIfNegative val="0"/>
            <c:bubble3D val="0"/>
            <c:spPr>
              <a:solidFill>
                <a:srgbClr val="663A77"/>
              </a:solidFill>
            </c:spPr>
            <c:extLst xmlns:c16r2="http://schemas.microsoft.com/office/drawing/2015/06/chart">
              <c:ext xmlns:c16="http://schemas.microsoft.com/office/drawing/2014/chart" uri="{C3380CC4-5D6E-409C-BE32-E72D297353CC}">
                <c16:uniqueId val="{00000007-A829-4E0E-910D-82DF45394FA7}"/>
              </c:ext>
            </c:extLst>
          </c:dPt>
          <c:dPt>
            <c:idx val="4"/>
            <c:invertIfNegative val="0"/>
            <c:bubble3D val="0"/>
            <c:spPr>
              <a:solidFill>
                <a:srgbClr val="C65885"/>
              </a:solidFill>
            </c:spPr>
            <c:extLst xmlns:c16r2="http://schemas.microsoft.com/office/drawing/2015/06/chart">
              <c:ext xmlns:c16="http://schemas.microsoft.com/office/drawing/2014/chart" uri="{C3380CC4-5D6E-409C-BE32-E72D297353CC}">
                <c16:uniqueId val="{00000009-A829-4E0E-910D-82DF45394FA7}"/>
              </c:ext>
            </c:extLst>
          </c:dPt>
          <c:dPt>
            <c:idx val="5"/>
            <c:invertIfNegative val="0"/>
            <c:bubble3D val="0"/>
            <c:spPr>
              <a:solidFill>
                <a:srgbClr val="01ACBE"/>
              </a:solidFill>
            </c:spPr>
            <c:extLst xmlns:c16r2="http://schemas.microsoft.com/office/drawing/2015/06/chart">
              <c:ext xmlns:c16="http://schemas.microsoft.com/office/drawing/2014/chart" uri="{C3380CC4-5D6E-409C-BE32-E72D297353CC}">
                <c16:uniqueId val="{0000000B-A829-4E0E-910D-82DF45394FA7}"/>
              </c:ext>
            </c:extLst>
          </c:dPt>
          <c:dPt>
            <c:idx val="6"/>
            <c:invertIfNegative val="0"/>
            <c:bubble3D val="0"/>
            <c:spPr>
              <a:solidFill>
                <a:sysClr val="windowText" lastClr="000000">
                  <a:lumMod val="50000"/>
                  <a:lumOff val="50000"/>
                </a:sysClr>
              </a:solidFill>
            </c:spPr>
            <c:extLst xmlns:c16r2="http://schemas.microsoft.com/office/drawing/2015/06/chart">
              <c:ext xmlns:c16="http://schemas.microsoft.com/office/drawing/2014/chart" uri="{C3380CC4-5D6E-409C-BE32-E72D297353CC}">
                <c16:uniqueId val="{0000000D-A829-4E0E-910D-82DF45394FA7}"/>
              </c:ext>
            </c:extLst>
          </c:dPt>
          <c:dPt>
            <c:idx val="7"/>
            <c:invertIfNegative val="0"/>
            <c:bubble3D val="0"/>
            <c:spPr>
              <a:solidFill>
                <a:srgbClr val="00B0F0"/>
              </a:solidFill>
            </c:spPr>
            <c:extLst xmlns:c16r2="http://schemas.microsoft.com/office/drawing/2015/06/chart">
              <c:ext xmlns:c16="http://schemas.microsoft.com/office/drawing/2014/chart" uri="{C3380CC4-5D6E-409C-BE32-E72D297353CC}">
                <c16:uniqueId val="{0000000F-A829-4E0E-910D-82DF45394FA7}"/>
              </c:ext>
            </c:extLst>
          </c:dPt>
          <c:dPt>
            <c:idx val="8"/>
            <c:invertIfNegative val="0"/>
            <c:bubble3D val="0"/>
            <c:spPr>
              <a:solidFill>
                <a:srgbClr val="0070C0"/>
              </a:solidFill>
            </c:spPr>
            <c:extLst xmlns:c16r2="http://schemas.microsoft.com/office/drawing/2015/06/chart">
              <c:ext xmlns:c16="http://schemas.microsoft.com/office/drawing/2014/chart" uri="{C3380CC4-5D6E-409C-BE32-E72D297353CC}">
                <c16:uniqueId val="{00000011-A829-4E0E-910D-82DF45394FA7}"/>
              </c:ext>
            </c:extLst>
          </c:dPt>
          <c:cat>
            <c:strRef>
              <c:f>Sheet1!$A$3:$A$11</c:f>
              <c:strCache>
                <c:ptCount val="9"/>
                <c:pt idx="0">
                  <c:v>步骤6：注射部位的检查及消毒不规范</c:v>
                </c:pt>
                <c:pt idx="1">
                  <c:v>步骤4：预混胰岛素摇匀手法不正确</c:v>
                </c:pt>
                <c:pt idx="2">
                  <c:v>步骤7:捏皮手法或进针角度的不正确</c:v>
                </c:pt>
                <c:pt idx="3">
                  <c:v>步骤9：注射完毕针头的处理不规范</c:v>
                </c:pt>
                <c:pt idx="4">
                  <c:v>步骤5：胰岛素注射笔用针头的安装不正确及针头重复利用</c:v>
                </c:pt>
                <c:pt idx="5">
                  <c:v>步骤8：注射完毕未停留至少10秒</c:v>
                </c:pt>
                <c:pt idx="6">
                  <c:v>步骤1：注射前未洗手</c:v>
                </c:pt>
                <c:pt idx="7">
                  <c:v>步骤2：未核对胰岛素的注射类型和剂量</c:v>
                </c:pt>
                <c:pt idx="8">
                  <c:v>步骤3：不会安装胰岛素笔芯</c:v>
                </c:pt>
              </c:strCache>
            </c:strRef>
          </c:cat>
          <c:val>
            <c:numRef>
              <c:f>Sheet1!$B$3:$B$11</c:f>
              <c:numCache>
                <c:formatCode>General</c:formatCode>
                <c:ptCount val="9"/>
                <c:pt idx="0">
                  <c:v>33</c:v>
                </c:pt>
                <c:pt idx="1">
                  <c:v>30</c:v>
                </c:pt>
                <c:pt idx="2">
                  <c:v>27</c:v>
                </c:pt>
                <c:pt idx="3">
                  <c:v>25</c:v>
                </c:pt>
                <c:pt idx="4">
                  <c:v>11</c:v>
                </c:pt>
                <c:pt idx="5">
                  <c:v>10</c:v>
                </c:pt>
                <c:pt idx="6">
                  <c:v>8</c:v>
                </c:pt>
                <c:pt idx="7">
                  <c:v>5</c:v>
                </c:pt>
                <c:pt idx="8">
                  <c:v>2</c:v>
                </c:pt>
              </c:numCache>
            </c:numRef>
          </c:val>
          <c:extLst xmlns:c16r2="http://schemas.microsoft.com/office/drawing/2015/06/chart">
            <c:ext xmlns:c16="http://schemas.microsoft.com/office/drawing/2014/chart" uri="{C3380CC4-5D6E-409C-BE32-E72D297353CC}">
              <c16:uniqueId val="{00000012-A829-4E0E-910D-82DF45394FA7}"/>
            </c:ext>
          </c:extLst>
        </c:ser>
        <c:dLbls>
          <c:showLegendKey val="0"/>
          <c:showVal val="0"/>
          <c:showCatName val="0"/>
          <c:showSerName val="0"/>
          <c:showPercent val="0"/>
          <c:showBubbleSize val="0"/>
        </c:dLbls>
        <c:gapWidth val="0"/>
        <c:axId val="-384339584"/>
        <c:axId val="-384350464"/>
      </c:barChart>
      <c:lineChart>
        <c:grouping val="standard"/>
        <c:varyColors val="0"/>
        <c:ser>
          <c:idx val="1"/>
          <c:order val="1"/>
          <c:tx>
            <c:strRef>
              <c:f>Sheet1!$D$2</c:f>
              <c:strCache>
                <c:ptCount val="1"/>
                <c:pt idx="0">
                  <c:v>累积占比（%）</c:v>
                </c:pt>
              </c:strCache>
            </c:strRef>
          </c:tx>
          <c:spPr>
            <a:ln w="25400" cap="sq">
              <a:solidFill>
                <a:sysClr val="windowText" lastClr="000000">
                  <a:lumMod val="50000"/>
                  <a:lumOff val="50000"/>
                </a:sysClr>
              </a:solidFill>
              <a:prstDash val="sysDash"/>
              <a:bevel/>
            </a:ln>
          </c:spPr>
          <c:marker>
            <c:spPr>
              <a:solidFill>
                <a:sysClr val="window" lastClr="FFFFFF"/>
              </a:solidFill>
              <a:ln w="28575" cap="rnd">
                <a:solidFill>
                  <a:sysClr val="windowText" lastClr="000000">
                    <a:lumMod val="50000"/>
                    <a:lumOff val="50000"/>
                  </a:sysClr>
                </a:solidFill>
              </a:ln>
            </c:spPr>
          </c:marker>
          <c:dPt>
            <c:idx val="1"/>
            <c:bubble3D val="0"/>
            <c:extLst xmlns:c16r2="http://schemas.microsoft.com/office/drawing/2015/06/chart">
              <c:ext xmlns:c16="http://schemas.microsoft.com/office/drawing/2014/chart" uri="{C3380CC4-5D6E-409C-BE32-E72D297353CC}">
                <c16:uniqueId val="{00000013-A829-4E0E-910D-82DF45394FA7}"/>
              </c:ext>
            </c:extLst>
          </c:dPt>
          <c:cat>
            <c:strRef>
              <c:f>Sheet1!$A$3:$A$11</c:f>
              <c:strCache>
                <c:ptCount val="9"/>
                <c:pt idx="0">
                  <c:v>步骤6：注射部位的检查及消毒不规范</c:v>
                </c:pt>
                <c:pt idx="1">
                  <c:v>步骤4：预混胰岛素摇匀手法不正确</c:v>
                </c:pt>
                <c:pt idx="2">
                  <c:v>步骤7:捏皮手法或进针角度的不正确</c:v>
                </c:pt>
                <c:pt idx="3">
                  <c:v>步骤9：注射完毕针头的处理不规范</c:v>
                </c:pt>
                <c:pt idx="4">
                  <c:v>步骤5：胰岛素注射笔用针头的安装不正确及针头重复利用</c:v>
                </c:pt>
                <c:pt idx="5">
                  <c:v>步骤8：注射完毕未停留至少10秒</c:v>
                </c:pt>
                <c:pt idx="6">
                  <c:v>步骤1：注射前未洗手</c:v>
                </c:pt>
                <c:pt idx="7">
                  <c:v>步骤2：未核对胰岛素的注射类型和剂量</c:v>
                </c:pt>
                <c:pt idx="8">
                  <c:v>步骤3：不会安装胰岛素笔芯</c:v>
                </c:pt>
              </c:strCache>
            </c:strRef>
          </c:cat>
          <c:val>
            <c:numRef>
              <c:f>Sheet1!$D$2:$D$10</c:f>
              <c:numCache>
                <c:formatCode>General</c:formatCode>
                <c:ptCount val="9"/>
                <c:pt idx="0">
                  <c:v>0</c:v>
                </c:pt>
                <c:pt idx="1">
                  <c:v>22</c:v>
                </c:pt>
                <c:pt idx="2">
                  <c:v>42</c:v>
                </c:pt>
                <c:pt idx="3">
                  <c:v>60</c:v>
                </c:pt>
                <c:pt idx="4">
                  <c:v>77</c:v>
                </c:pt>
                <c:pt idx="5">
                  <c:v>84</c:v>
                </c:pt>
                <c:pt idx="6">
                  <c:v>91</c:v>
                </c:pt>
                <c:pt idx="7">
                  <c:v>96</c:v>
                </c:pt>
                <c:pt idx="8">
                  <c:v>99</c:v>
                </c:pt>
              </c:numCache>
            </c:numRef>
          </c:val>
          <c:smooth val="0"/>
          <c:extLst xmlns:c16r2="http://schemas.microsoft.com/office/drawing/2015/06/chart">
            <c:ext xmlns:c16="http://schemas.microsoft.com/office/drawing/2014/chart" uri="{C3380CC4-5D6E-409C-BE32-E72D297353CC}">
              <c16:uniqueId val="{00000014-A829-4E0E-910D-82DF45394FA7}"/>
            </c:ext>
          </c:extLst>
        </c:ser>
        <c:dLbls>
          <c:showLegendKey val="0"/>
          <c:showVal val="0"/>
          <c:showCatName val="0"/>
          <c:showSerName val="0"/>
          <c:showPercent val="0"/>
          <c:showBubbleSize val="0"/>
        </c:dLbls>
        <c:marker val="1"/>
        <c:smooth val="0"/>
        <c:axId val="-384348832"/>
        <c:axId val="-384337408"/>
      </c:lineChart>
      <c:catAx>
        <c:axId val="-384339584"/>
        <c:scaling>
          <c:orientation val="minMax"/>
        </c:scaling>
        <c:delete val="0"/>
        <c:axPos val="b"/>
        <c:numFmt formatCode="General" sourceLinked="1"/>
        <c:majorTickMark val="out"/>
        <c:minorTickMark val="none"/>
        <c:tickLblPos val="nextTo"/>
        <c:txPr>
          <a:bodyPr/>
          <a:lstStyle/>
          <a:p>
            <a:pPr>
              <a:defRPr>
                <a:latin typeface="方正正黑简体" panose="02000000000000000000" pitchFamily="2" charset="-122"/>
                <a:ea typeface="方正正黑简体" panose="02000000000000000000" pitchFamily="2" charset="-122"/>
              </a:defRPr>
            </a:pPr>
            <a:endParaRPr lang="zh-CN"/>
          </a:p>
        </c:txPr>
        <c:crossAx val="-384350464"/>
        <c:crosses val="autoZero"/>
        <c:auto val="1"/>
        <c:lblAlgn val="ctr"/>
        <c:lblOffset val="100"/>
        <c:noMultiLvlLbl val="0"/>
      </c:catAx>
      <c:valAx>
        <c:axId val="-384350464"/>
        <c:scaling>
          <c:orientation val="minMax"/>
          <c:max val="155"/>
          <c:min val="0"/>
        </c:scaling>
        <c:delete val="0"/>
        <c:axPos val="l"/>
        <c:majorGridlines>
          <c:spPr>
            <a:ln>
              <a:solidFill>
                <a:sysClr val="window" lastClr="FFFFFF">
                  <a:lumMod val="95000"/>
                </a:sysClr>
              </a:solidFill>
            </a:ln>
          </c:spPr>
        </c:majorGridlines>
        <c:numFmt formatCode="General" sourceLinked="1"/>
        <c:majorTickMark val="out"/>
        <c:minorTickMark val="none"/>
        <c:tickLblPos val="nextTo"/>
        <c:crossAx val="-384339584"/>
        <c:crosses val="autoZero"/>
        <c:crossBetween val="between"/>
        <c:majorUnit val="20"/>
      </c:valAx>
      <c:catAx>
        <c:axId val="-384348832"/>
        <c:scaling>
          <c:orientation val="minMax"/>
        </c:scaling>
        <c:delete val="0"/>
        <c:axPos val="t"/>
        <c:numFmt formatCode="General" sourceLinked="1"/>
        <c:majorTickMark val="none"/>
        <c:minorTickMark val="none"/>
        <c:tickLblPos val="none"/>
        <c:crossAx val="-384337408"/>
        <c:crosses val="max"/>
        <c:auto val="1"/>
        <c:lblAlgn val="ctr"/>
        <c:lblOffset val="100"/>
        <c:noMultiLvlLbl val="0"/>
      </c:catAx>
      <c:valAx>
        <c:axId val="-384337408"/>
        <c:scaling>
          <c:orientation val="minMax"/>
          <c:max val="100"/>
          <c:min val="0"/>
        </c:scaling>
        <c:delete val="0"/>
        <c:axPos val="r"/>
        <c:numFmt formatCode="General" sourceLinked="1"/>
        <c:majorTickMark val="out"/>
        <c:minorTickMark val="none"/>
        <c:tickLblPos val="nextTo"/>
        <c:crossAx val="-384348832"/>
        <c:crosses val="max"/>
        <c:crossBetween val="midCat"/>
        <c:majorUnit val="20"/>
      </c:valAx>
    </c:plotArea>
    <c:legend>
      <c:legendPos val="r"/>
      <c:layout/>
      <c:overlay val="0"/>
      <c:txPr>
        <a:bodyPr/>
        <a:lstStyle/>
        <a:p>
          <a:pPr>
            <a:defRPr>
              <a:latin typeface="方正正黑简体" panose="02000000000000000000" pitchFamily="2" charset="-122"/>
              <a:ea typeface="方正正黑简体" panose="02000000000000000000" pitchFamily="2" charset="-122"/>
            </a:defRPr>
          </a:pPr>
          <a:endParaRPr lang="zh-CN"/>
        </a:p>
      </c:txPr>
    </c:legend>
    <c:plotVisOnly val="1"/>
    <c:dispBlanksAs val="gap"/>
    <c:showDLblsOverMax val="0"/>
  </c:chart>
  <c:txPr>
    <a:bodyPr/>
    <a:lstStyle/>
    <a:p>
      <a:pPr>
        <a:defRPr>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floor>
    <c:sideWall>
      <c:thickness val="0"/>
      <c:spPr>
        <a:noFill/>
        <a:ln>
          <a:noFill/>
        </a:ln>
        <a:effectLst/>
      </c:spPr>
    </c:sideWall>
    <c:backWall>
      <c:thickness val="0"/>
      <c:spPr>
        <a:noFill/>
        <a:ln>
          <a:noFill/>
        </a:ln>
        <a:effectLst/>
      </c:spPr>
    </c:backWall>
    <c:plotArea>
      <c:layout/>
      <c:bar3DChart>
        <c:barDir val="col"/>
        <c:grouping val="stacked"/>
        <c:varyColors val="1"/>
        <c:ser>
          <c:idx val="0"/>
          <c:order val="0"/>
          <c:spPr>
            <a:solidFill>
              <a:srgbClr val="2980B9"/>
            </a:solidFill>
          </c:spPr>
          <c:invertIfNegative val="1"/>
          <c:dPt>
            <c:idx val="0"/>
            <c:invertIfNegative val="1"/>
            <c:bubble3D val="0"/>
            <c:spPr>
              <a:solidFill>
                <a:srgbClr val="FFB850"/>
              </a:solidFill>
              <a:ln>
                <a:noFill/>
              </a:ln>
              <a:effectLst/>
            </c:spPr>
            <c:extLst xmlns:c16r2="http://schemas.microsoft.com/office/drawing/2015/06/chart">
              <c:ext xmlns:c16="http://schemas.microsoft.com/office/drawing/2014/chart" uri="{C3380CC4-5D6E-409C-BE32-E72D297353CC}">
                <c16:uniqueId val="{00000001-64BA-406A-AC3D-73BEB5AD7EDB}"/>
              </c:ext>
            </c:extLst>
          </c:dPt>
          <c:dPt>
            <c:idx val="1"/>
            <c:invertIfNegative val="1"/>
            <c:bubble3D val="0"/>
            <c:spPr>
              <a:solidFill>
                <a:srgbClr val="C65885"/>
              </a:solidFill>
              <a:ln>
                <a:noFill/>
              </a:ln>
              <a:effectLst/>
            </c:spPr>
            <c:extLst xmlns:c16r2="http://schemas.microsoft.com/office/drawing/2015/06/chart">
              <c:ext xmlns:c16="http://schemas.microsoft.com/office/drawing/2014/chart" uri="{C3380CC4-5D6E-409C-BE32-E72D297353CC}">
                <c16:uniqueId val="{00000003-64BA-406A-AC3D-73BEB5AD7EDB}"/>
              </c:ext>
            </c:extLst>
          </c:dPt>
          <c:dLbls>
            <c:spPr>
              <a:noFill/>
              <a:ln>
                <a:noFill/>
              </a:ln>
              <a:effectLst/>
            </c:spPr>
            <c:txPr>
              <a:bodyPr rot="0" vert="horz"/>
              <a:lstStyle/>
              <a:p>
                <a:pPr>
                  <a:defRPr sz="1800">
                    <a:solidFill>
                      <a:schemeClr val="bg1"/>
                    </a:solidFill>
                    <a:latin typeface="Agency FB" panose="020B0503020202020204" pitchFamily="34"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Sheet1!$A$3:$A$4</c:f>
              <c:strCache>
                <c:ptCount val="2"/>
                <c:pt idx="0">
                  <c:v>现况值</c:v>
                </c:pt>
                <c:pt idx="1">
                  <c:v>目标值</c:v>
                </c:pt>
              </c:strCache>
            </c:strRef>
          </c:cat>
          <c:val>
            <c:numRef>
              <c:f>Sheet1!$B$3:$B$4</c:f>
              <c:numCache>
                <c:formatCode>General</c:formatCode>
                <c:ptCount val="2"/>
                <c:pt idx="0">
                  <c:v>46</c:v>
                </c:pt>
                <c:pt idx="1">
                  <c:v>26</c:v>
                </c:pt>
              </c:numCache>
            </c:numRef>
          </c:val>
          <c:extLst xmlns:c16r2="http://schemas.microsoft.com/office/drawing/2015/06/chart">
            <c:ext xmlns:c16="http://schemas.microsoft.com/office/drawing/2014/chart" uri="{C3380CC4-5D6E-409C-BE32-E72D297353CC}">
              <c16:uniqueId val="{00000004-64BA-406A-AC3D-73BEB5AD7EDB}"/>
            </c:ex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1"/>
          <c:showVal val="1"/>
          <c:showCatName val="1"/>
          <c:showSerName val="1"/>
          <c:showPercent val="1"/>
          <c:showBubbleSize val="1"/>
        </c:dLbls>
        <c:gapWidth val="75"/>
        <c:shape val="box"/>
        <c:axId val="-384348288"/>
        <c:axId val="-384343392"/>
        <c:axId val="0"/>
      </c:bar3DChart>
      <c:catAx>
        <c:axId val="-38434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latin typeface="方正正黑简体" panose="02000000000000000000" pitchFamily="2" charset="-122"/>
                <a:ea typeface="方正正黑简体" panose="02000000000000000000" pitchFamily="2" charset="-122"/>
              </a:defRPr>
            </a:pPr>
            <a:endParaRPr lang="zh-CN"/>
          </a:p>
        </c:txPr>
        <c:crossAx val="-384343392"/>
        <c:crosses val="autoZero"/>
        <c:auto val="1"/>
        <c:lblAlgn val="ctr"/>
        <c:lblOffset val="100"/>
        <c:noMultiLvlLbl val="1"/>
      </c:catAx>
      <c:valAx>
        <c:axId val="-38434339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0"/>
          <a:lstStyle/>
          <a:p>
            <a:pPr>
              <a:defRPr sz="1600">
                <a:latin typeface="Agency FB" panose="020B0503020202020204" pitchFamily="34" charset="0"/>
              </a:defRPr>
            </a:pPr>
            <a:endParaRPr lang="zh-CN"/>
          </a:p>
        </c:txPr>
        <c:crossAx val="-384348288"/>
        <c:crosses val="autoZero"/>
        <c:crossBetween val="between"/>
      </c:valAx>
    </c:plotArea>
    <c:legend>
      <c:legendPos val="r"/>
      <c:layout/>
      <c:overlay val="0"/>
      <c:spPr>
        <a:noFill/>
        <a:ln>
          <a:noFill/>
        </a:ln>
        <a:effectLst/>
      </c:spPr>
      <c:txPr>
        <a:bodyPr rot="0" vert="horz"/>
        <a:lstStyle/>
        <a:p>
          <a:pPr>
            <a:defRPr/>
          </a:pPr>
          <a:endParaRPr lang="zh-CN"/>
        </a:p>
      </c:txPr>
    </c:legend>
    <c:plotVisOnly val="1"/>
    <c:dispBlanksAs val="gap"/>
    <c:showDLblsOverMax val="1"/>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floor>
    <c:sideWall>
      <c:thickness val="0"/>
      <c:spPr>
        <a:noFill/>
        <a:ln>
          <a:noFill/>
        </a:ln>
        <a:effectLst/>
      </c:spPr>
    </c:sideWall>
    <c:backWall>
      <c:thickness val="0"/>
      <c:spPr>
        <a:noFill/>
        <a:ln>
          <a:noFill/>
        </a:ln>
        <a:effectLst/>
      </c:spPr>
    </c:backWall>
    <c:plotArea>
      <c:layout/>
      <c:bar3DChart>
        <c:barDir val="col"/>
        <c:grouping val="stacked"/>
        <c:varyColors val="1"/>
        <c:ser>
          <c:idx val="0"/>
          <c:order val="0"/>
          <c:spPr>
            <a:solidFill>
              <a:srgbClr val="2980B9"/>
            </a:solidFill>
          </c:spPr>
          <c:invertIfNegative val="1"/>
          <c:dPt>
            <c:idx val="0"/>
            <c:invertIfNegative val="1"/>
            <c:bubble3D val="0"/>
            <c:spPr>
              <a:solidFill>
                <a:srgbClr val="E87071"/>
              </a:solidFill>
              <a:ln>
                <a:noFill/>
              </a:ln>
              <a:effectLst/>
            </c:spPr>
            <c:extLst xmlns:c16r2="http://schemas.microsoft.com/office/drawing/2015/06/chart">
              <c:ext xmlns:c16="http://schemas.microsoft.com/office/drawing/2014/chart" uri="{C3380CC4-5D6E-409C-BE32-E72D297353CC}">
                <c16:uniqueId val="{00000001-9B8B-492B-8175-52D7758C401F}"/>
              </c:ext>
            </c:extLst>
          </c:dPt>
          <c:dPt>
            <c:idx val="1"/>
            <c:invertIfNegative val="1"/>
            <c:bubble3D val="0"/>
            <c:spPr>
              <a:solidFill>
                <a:srgbClr val="663A77"/>
              </a:solidFill>
              <a:ln>
                <a:noFill/>
              </a:ln>
              <a:effectLst/>
            </c:spPr>
            <c:extLst xmlns:c16r2="http://schemas.microsoft.com/office/drawing/2015/06/chart">
              <c:ext xmlns:c16="http://schemas.microsoft.com/office/drawing/2014/chart" uri="{C3380CC4-5D6E-409C-BE32-E72D297353CC}">
                <c16:uniqueId val="{00000003-9B8B-492B-8175-52D7758C401F}"/>
              </c:ext>
            </c:extLst>
          </c:dPt>
          <c:dLbls>
            <c:spPr>
              <a:noFill/>
              <a:ln>
                <a:noFill/>
              </a:ln>
              <a:effectLst/>
            </c:spPr>
            <c:txPr>
              <a:bodyPr rot="0" vert="horz"/>
              <a:lstStyle/>
              <a:p>
                <a:pPr>
                  <a:defRPr sz="1800">
                    <a:solidFill>
                      <a:schemeClr val="bg1"/>
                    </a:solidFill>
                    <a:latin typeface="Agency FB" panose="020B0503020202020204" pitchFamily="34"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Sheet1!$A$3:$A$4</c:f>
              <c:strCache>
                <c:ptCount val="2"/>
                <c:pt idx="0">
                  <c:v>现况值</c:v>
                </c:pt>
                <c:pt idx="1">
                  <c:v>目标值</c:v>
                </c:pt>
              </c:strCache>
            </c:strRef>
          </c:cat>
          <c:val>
            <c:numRef>
              <c:f>Sheet1!$B$3:$B$4</c:f>
              <c:numCache>
                <c:formatCode>General</c:formatCode>
                <c:ptCount val="2"/>
                <c:pt idx="0">
                  <c:v>46</c:v>
                </c:pt>
                <c:pt idx="1">
                  <c:v>26</c:v>
                </c:pt>
              </c:numCache>
            </c:numRef>
          </c:val>
          <c:extLst xmlns:c16r2="http://schemas.microsoft.com/office/drawing/2015/06/chart">
            <c:ext xmlns:c16="http://schemas.microsoft.com/office/drawing/2014/chart" uri="{C3380CC4-5D6E-409C-BE32-E72D297353CC}">
              <c16:uniqueId val="{00000004-9B8B-492B-8175-52D7758C401F}"/>
            </c:ex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1"/>
          <c:showVal val="1"/>
          <c:showCatName val="1"/>
          <c:showSerName val="1"/>
          <c:showPercent val="1"/>
          <c:showBubbleSize val="1"/>
        </c:dLbls>
        <c:gapWidth val="75"/>
        <c:shape val="box"/>
        <c:axId val="-384336864"/>
        <c:axId val="-384351552"/>
        <c:axId val="0"/>
      </c:bar3DChart>
      <c:catAx>
        <c:axId val="-38433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latin typeface="方正正黑简体" panose="02000000000000000000" pitchFamily="2" charset="-122"/>
                <a:ea typeface="方正正黑简体" panose="02000000000000000000" pitchFamily="2" charset="-122"/>
              </a:defRPr>
            </a:pPr>
            <a:endParaRPr lang="zh-CN"/>
          </a:p>
        </c:txPr>
        <c:crossAx val="-384351552"/>
        <c:crosses val="autoZero"/>
        <c:auto val="1"/>
        <c:lblAlgn val="ctr"/>
        <c:lblOffset val="100"/>
        <c:noMultiLvlLbl val="1"/>
      </c:catAx>
      <c:valAx>
        <c:axId val="-38435155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0"/>
          <a:lstStyle/>
          <a:p>
            <a:pPr>
              <a:defRPr sz="1600">
                <a:latin typeface="Agency FB" panose="020B0503020202020204" pitchFamily="34" charset="0"/>
              </a:defRPr>
            </a:pPr>
            <a:endParaRPr lang="zh-CN"/>
          </a:p>
        </c:txPr>
        <c:crossAx val="-384336864"/>
        <c:crosses val="autoZero"/>
        <c:crossBetween val="between"/>
      </c:valAx>
    </c:plotArea>
    <c:legend>
      <c:legendPos val="r"/>
      <c:layout/>
      <c:overlay val="0"/>
      <c:spPr>
        <a:noFill/>
        <a:ln>
          <a:noFill/>
        </a:ln>
        <a:effectLst/>
      </c:spPr>
      <c:txPr>
        <a:bodyPr rot="0" vert="horz"/>
        <a:lstStyle/>
        <a:p>
          <a:pPr>
            <a:defRPr>
              <a:latin typeface="方正正黑简体" panose="02000000000000000000" pitchFamily="2" charset="-122"/>
              <a:ea typeface="方正正黑简体" panose="02000000000000000000" pitchFamily="2" charset="-122"/>
            </a:defRPr>
          </a:pPr>
          <a:endParaRPr lang="zh-CN"/>
        </a:p>
      </c:txPr>
    </c:legend>
    <c:plotVisOnly val="1"/>
    <c:dispBlanksAs val="gap"/>
    <c:showDLblsOverMax val="1"/>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rgbClr val="00AF92"/>
              </a:solidFill>
              <a:ln>
                <a:noFill/>
              </a:ln>
              <a:effectLst/>
            </c:spPr>
            <c:extLst xmlns:c16r2="http://schemas.microsoft.com/office/drawing/2015/06/chart">
              <c:ext xmlns:c16="http://schemas.microsoft.com/office/drawing/2014/chart" uri="{C3380CC4-5D6E-409C-BE32-E72D297353CC}">
                <c16:uniqueId val="{00000001-3FB1-4426-BA94-E3E0F9D12995}"/>
              </c:ext>
            </c:extLst>
          </c:dPt>
          <c:dPt>
            <c:idx val="1"/>
            <c:invertIfNegative val="0"/>
            <c:bubble3D val="0"/>
            <c:spPr>
              <a:solidFill>
                <a:srgbClr val="E87071"/>
              </a:solidFill>
              <a:ln>
                <a:noFill/>
              </a:ln>
              <a:effectLst/>
            </c:spPr>
            <c:extLst xmlns:c16r2="http://schemas.microsoft.com/office/drawing/2015/06/chart">
              <c:ext xmlns:c16="http://schemas.microsoft.com/office/drawing/2014/chart" uri="{C3380CC4-5D6E-409C-BE32-E72D297353CC}">
                <c16:uniqueId val="{00000003-3FB1-4426-BA94-E3E0F9D12995}"/>
              </c:ext>
            </c:extLst>
          </c:dPt>
          <c:dPt>
            <c:idx val="2"/>
            <c:invertIfNegative val="0"/>
            <c:bubble3D val="0"/>
            <c:spPr>
              <a:solidFill>
                <a:srgbClr val="FFB850"/>
              </a:solidFill>
              <a:ln>
                <a:noFill/>
              </a:ln>
              <a:effectLst/>
            </c:spPr>
            <c:extLst xmlns:c16r2="http://schemas.microsoft.com/office/drawing/2015/06/chart">
              <c:ext xmlns:c16="http://schemas.microsoft.com/office/drawing/2014/chart" uri="{C3380CC4-5D6E-409C-BE32-E72D297353CC}">
                <c16:uniqueId val="{00000005-3FB1-4426-BA94-E3E0F9D12995}"/>
              </c:ext>
            </c:extLst>
          </c:dPt>
          <c:dPt>
            <c:idx val="3"/>
            <c:invertIfNegative val="0"/>
            <c:bubble3D val="0"/>
            <c:spPr>
              <a:solidFill>
                <a:srgbClr val="C65885"/>
              </a:solidFill>
              <a:ln>
                <a:noFill/>
              </a:ln>
              <a:effectLst/>
            </c:spPr>
            <c:extLst xmlns:c16r2="http://schemas.microsoft.com/office/drawing/2015/06/chart">
              <c:ext xmlns:c16="http://schemas.microsoft.com/office/drawing/2014/chart" uri="{C3380CC4-5D6E-409C-BE32-E72D297353CC}">
                <c16:uniqueId val="{00000007-3FB1-4426-BA94-E3E0F9D12995}"/>
              </c:ext>
            </c:extLst>
          </c:dPt>
          <c:dPt>
            <c:idx val="4"/>
            <c:invertIfNegative val="0"/>
            <c:bubble3D val="0"/>
            <c:spPr>
              <a:solidFill>
                <a:srgbClr val="663A77"/>
              </a:solidFill>
              <a:ln>
                <a:noFill/>
              </a:ln>
              <a:effectLst/>
            </c:spPr>
            <c:extLst xmlns:c16r2="http://schemas.microsoft.com/office/drawing/2015/06/chart">
              <c:ext xmlns:c16="http://schemas.microsoft.com/office/drawing/2014/chart" uri="{C3380CC4-5D6E-409C-BE32-E72D297353CC}">
                <c16:uniqueId val="{00000009-3FB1-4426-BA94-E3E0F9D12995}"/>
              </c:ext>
            </c:extLst>
          </c:dPt>
          <c:dPt>
            <c:idx val="5"/>
            <c:invertIfNegative val="0"/>
            <c:bubble3D val="0"/>
            <c:extLst xmlns:c16r2="http://schemas.microsoft.com/office/drawing/2015/06/chart">
              <c:ext xmlns:c16="http://schemas.microsoft.com/office/drawing/2014/chart" uri="{C3380CC4-5D6E-409C-BE32-E72D297353CC}">
                <c16:uniqueId val="{0000000A-3FB1-4426-BA94-E3E0F9D1299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gency FB" panose="020B0503020202020204" pitchFamily="34" charset="0"/>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'[图表 在 品管圈第二套系列]Sheet1'!$A$3:$A$8</c:f>
              <c:strCache>
                <c:ptCount val="6"/>
                <c:pt idx="0">
                  <c:v>超滤过多过快</c:v>
                </c:pt>
                <c:pt idx="1">
                  <c:v>透析中进食</c:v>
                </c:pt>
                <c:pt idx="2">
                  <c:v>透析前口服降压药</c:v>
                </c:pt>
                <c:pt idx="3">
                  <c:v>透析膜反应式过敏</c:v>
                </c:pt>
                <c:pt idx="4">
                  <c:v>严重营养不良</c:v>
                </c:pt>
                <c:pt idx="5">
                  <c:v>心功能不全</c:v>
                </c:pt>
              </c:strCache>
            </c:strRef>
          </c:cat>
          <c:val>
            <c:numRef>
              <c:f>'[图表 在 品管圈第二套系列]Sheet1'!$B$3:$B$8</c:f>
              <c:numCache>
                <c:formatCode>General</c:formatCode>
                <c:ptCount val="6"/>
                <c:pt idx="0">
                  <c:v>5</c:v>
                </c:pt>
                <c:pt idx="1">
                  <c:v>4</c:v>
                </c:pt>
                <c:pt idx="2">
                  <c:v>1</c:v>
                </c:pt>
                <c:pt idx="3">
                  <c:v>1</c:v>
                </c:pt>
                <c:pt idx="4">
                  <c:v>1</c:v>
                </c:pt>
                <c:pt idx="5">
                  <c:v>0</c:v>
                </c:pt>
              </c:numCache>
            </c:numRef>
          </c:val>
          <c:extLst xmlns:c16r2="http://schemas.microsoft.com/office/drawing/2015/06/chart">
            <c:ext xmlns:c16="http://schemas.microsoft.com/office/drawing/2014/chart" uri="{C3380CC4-5D6E-409C-BE32-E72D297353CC}">
              <c16:uniqueId val="{0000000B-3FB1-4426-BA94-E3E0F9D12995}"/>
            </c:ext>
          </c:extLst>
        </c:ser>
        <c:dLbls>
          <c:showLegendKey val="0"/>
          <c:showVal val="0"/>
          <c:showCatName val="0"/>
          <c:showSerName val="0"/>
          <c:showPercent val="0"/>
          <c:showBubbleSize val="0"/>
        </c:dLbls>
        <c:gapWidth val="0"/>
        <c:axId val="-384342848"/>
        <c:axId val="-384343936"/>
      </c:barChart>
      <c:lineChart>
        <c:grouping val="standard"/>
        <c:varyColors val="0"/>
        <c:ser>
          <c:idx val="1"/>
          <c:order val="1"/>
          <c:tx>
            <c:v>系列2</c:v>
          </c:tx>
          <c:spPr>
            <a:ln w="41275" cap="rnd">
              <a:solidFill>
                <a:schemeClr val="tx1">
                  <a:lumMod val="50000"/>
                  <a:lumOff val="50000"/>
                </a:schemeClr>
              </a:solidFill>
              <a:round/>
            </a:ln>
            <a:effectLst/>
          </c:spPr>
          <c:marker>
            <c:symbol val="circle"/>
            <c:size val="11"/>
            <c:spPr>
              <a:solidFill>
                <a:schemeClr val="bg1"/>
              </a:solidFill>
              <a:ln w="41275">
                <a:solidFill>
                  <a:schemeClr val="tx1">
                    <a:lumMod val="50000"/>
                    <a:lumOff val="50000"/>
                  </a:schemeClr>
                </a:solidFill>
                <a:round/>
              </a:ln>
              <a:effectLst/>
            </c:spPr>
          </c:marker>
          <c:dLbls>
            <c:dLbl>
              <c:idx val="0"/>
              <c:layout>
                <c:manualLayout>
                  <c:x val="1.2476285215991577E-2"/>
                  <c:y val="-5.075870096246276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3FB1-4426-BA94-E3E0F9D12995}"/>
                </c:ext>
                <c:ext xmlns:c15="http://schemas.microsoft.com/office/drawing/2012/chart" uri="{CE6537A1-D6FC-4f65-9D91-7224C49458BB}">
                  <c15:layout/>
                </c:ext>
              </c:extLst>
            </c:dLbl>
            <c:dLbl>
              <c:idx val="1"/>
              <c:layout>
                <c:manualLayout>
                  <c:x val="-4.7716821359124563E-2"/>
                  <c:y val="-6.8398602512366499E-2"/>
                </c:manualLayout>
              </c:layout>
              <c:tx>
                <c:rich>
                  <a:bodyPr/>
                  <a:lstStyle/>
                  <a:p>
                    <a:r>
                      <a:rPr lang="en-US"/>
                      <a:t>45.71%</a:t>
                    </a:r>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D-3FB1-4426-BA94-E3E0F9D12995}"/>
                </c:ext>
                <c:ext xmlns:c15="http://schemas.microsoft.com/office/drawing/2012/chart" uri="{CE6537A1-D6FC-4f65-9D91-7224C49458BB}">
                  <c15:layout/>
                </c:ext>
              </c:extLst>
            </c:dLbl>
            <c:dLbl>
              <c:idx val="6"/>
              <c:layout>
                <c:manualLayout>
                  <c:x val="-8.6332675292195737E-2"/>
                  <c:y val="-5.075870096246266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3FB1-4426-BA94-E3E0F9D1299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Agency FB" panose="020B0503020202020204" pitchFamily="34" charset="0"/>
                    <a:ea typeface="+mn-ea"/>
                    <a:cs typeface="+mn-cs"/>
                  </a:defRPr>
                </a:pPr>
                <a:endParaRPr lang="zh-CN"/>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'[图表 在 品管圈第二套系列]Sheet1'!$E$2:$E$8</c:f>
              <c:numCache>
                <c:formatCode>General</c:formatCode>
                <c:ptCount val="7"/>
                <c:pt idx="0">
                  <c:v>0.14285713999999999</c:v>
                </c:pt>
                <c:pt idx="1">
                  <c:v>0.30571428</c:v>
                </c:pt>
                <c:pt idx="2">
                  <c:v>0.42857141999999998</c:v>
                </c:pt>
                <c:pt idx="3">
                  <c:v>0.57142857000000002</c:v>
                </c:pt>
                <c:pt idx="4">
                  <c:v>0.71428570999999996</c:v>
                </c:pt>
                <c:pt idx="5">
                  <c:v>0.85714285000000001</c:v>
                </c:pt>
                <c:pt idx="6">
                  <c:v>1</c:v>
                </c:pt>
              </c:numCache>
            </c:numRef>
          </c:cat>
          <c:val>
            <c:numRef>
              <c:f>'[图表 在 品管圈第二套系列]Sheet1'!$D$2:$D$8</c:f>
              <c:numCache>
                <c:formatCode>0.00%</c:formatCode>
                <c:ptCount val="7"/>
                <c:pt idx="0">
                  <c:v>0</c:v>
                </c:pt>
                <c:pt idx="1">
                  <c:v>0.41670000000000001</c:v>
                </c:pt>
                <c:pt idx="2">
                  <c:v>0.74990000000000001</c:v>
                </c:pt>
                <c:pt idx="3">
                  <c:v>0.83320000000000005</c:v>
                </c:pt>
                <c:pt idx="4">
                  <c:v>0.91559999999999997</c:v>
                </c:pt>
                <c:pt idx="5">
                  <c:v>1</c:v>
                </c:pt>
                <c:pt idx="6">
                  <c:v>1</c:v>
                </c:pt>
              </c:numCache>
            </c:numRef>
          </c:val>
          <c:smooth val="0"/>
          <c:extLst xmlns:c16r2="http://schemas.microsoft.com/office/drawing/2015/06/chart">
            <c:ext xmlns:c16="http://schemas.microsoft.com/office/drawing/2014/chart" uri="{C3380CC4-5D6E-409C-BE32-E72D297353CC}">
              <c16:uniqueId val="{0000000F-3FB1-4426-BA94-E3E0F9D12995}"/>
            </c:ext>
          </c:extLst>
        </c:ser>
        <c:dLbls>
          <c:showLegendKey val="0"/>
          <c:showVal val="0"/>
          <c:showCatName val="0"/>
          <c:showSerName val="0"/>
          <c:showPercent val="0"/>
          <c:showBubbleSize val="0"/>
        </c:dLbls>
        <c:marker val="1"/>
        <c:smooth val="0"/>
        <c:axId val="-384341760"/>
        <c:axId val="-384345024"/>
      </c:lineChart>
      <c:catAx>
        <c:axId val="-384342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820000" spcFirstLastPara="1" vertOverflow="ellipsis" wrap="square" anchor="ctr" anchorCtr="1"/>
          <a:lstStyle/>
          <a:p>
            <a:pPr>
              <a:defRPr sz="1200" b="0" i="0" u="none" strike="noStrike" kern="1200" baseline="0">
                <a:solidFill>
                  <a:schemeClr val="tx1">
                    <a:lumMod val="65000"/>
                    <a:lumOff val="35000"/>
                  </a:schemeClr>
                </a:solidFill>
                <a:latin typeface="方正正黑简体" panose="02000000000000000000" pitchFamily="2" charset="-122"/>
                <a:ea typeface="方正正黑简体" panose="02000000000000000000" pitchFamily="2" charset="-122"/>
                <a:cs typeface="+mn-cs"/>
              </a:defRPr>
            </a:pPr>
            <a:endParaRPr lang="zh-CN"/>
          </a:p>
        </c:txPr>
        <c:crossAx val="-384343936"/>
        <c:crosses val="autoZero"/>
        <c:auto val="1"/>
        <c:lblAlgn val="ctr"/>
        <c:lblOffset val="100"/>
        <c:tickLblSkip val="1"/>
        <c:tickMarkSkip val="1"/>
        <c:noMultiLvlLbl val="0"/>
      </c:catAx>
      <c:valAx>
        <c:axId val="-384343936"/>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方正正黑简体" panose="02000000000000000000" pitchFamily="2" charset="-122"/>
                    <a:ea typeface="方正正黑简体" panose="02000000000000000000" pitchFamily="2" charset="-122"/>
                    <a:cs typeface="+mn-cs"/>
                  </a:defRPr>
                </a:pPr>
                <a:r>
                  <a:rPr lang="zh-CN">
                    <a:latin typeface="方正正黑简体" panose="02000000000000000000" pitchFamily="2" charset="-122"/>
                    <a:ea typeface="方正正黑简体" panose="02000000000000000000" pitchFamily="2" charset="-122"/>
                  </a:rPr>
                  <a:t>次数</a:t>
                </a:r>
              </a:p>
            </c:rich>
          </c:tx>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方正正黑简体" panose="02000000000000000000" pitchFamily="2" charset="-122"/>
                  <a:ea typeface="方正正黑简体" panose="02000000000000000000" pitchFamily="2" charset="-122"/>
                  <a:cs typeface="+mn-cs"/>
                </a:defRPr>
              </a:pPr>
              <a:endParaRPr lang="zh-CN"/>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84342848"/>
        <c:crosses val="autoZero"/>
        <c:crossBetween val="between"/>
        <c:majorUnit val="5"/>
        <c:minorUnit val="2.5"/>
      </c:valAx>
      <c:catAx>
        <c:axId val="-384341760"/>
        <c:scaling>
          <c:orientation val="minMax"/>
        </c:scaling>
        <c:delete val="0"/>
        <c:axPos val="t"/>
        <c:numFmt formatCode="General" sourceLinked="1"/>
        <c:majorTickMark val="none"/>
        <c:minorTickMark val="none"/>
        <c:tickLblPos val="none"/>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84345024"/>
        <c:crosses val="max"/>
        <c:auto val="1"/>
        <c:lblAlgn val="ctr"/>
        <c:lblOffset val="100"/>
        <c:noMultiLvlLbl val="0"/>
      </c:catAx>
      <c:valAx>
        <c:axId val="-384345024"/>
        <c:scaling>
          <c:orientation val="minMax"/>
          <c:max val="2"/>
          <c:min val="0"/>
        </c:scaling>
        <c:delete val="0"/>
        <c:axPos val="r"/>
        <c:numFmt formatCode="0.0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75000"/>
                    <a:lumOff val="25000"/>
                  </a:schemeClr>
                </a:solidFill>
                <a:latin typeface="Agency FB" panose="020B0503020202020204" pitchFamily="34" charset="0"/>
                <a:ea typeface="方正正黑简体" panose="02000000000000000000" pitchFamily="2" charset="-122"/>
                <a:cs typeface="+mn-cs"/>
              </a:defRPr>
            </a:pPr>
            <a:endParaRPr lang="zh-CN"/>
          </a:p>
        </c:txPr>
        <c:crossAx val="-384341760"/>
        <c:crosses val="max"/>
        <c:crossBetween val="midCat"/>
        <c:majorUnit val="0.2"/>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floor>
    <c:sideWall>
      <c:thickness val="0"/>
      <c:spPr>
        <a:noFill/>
        <a:ln>
          <a:noFill/>
        </a:ln>
        <a:effectLst/>
      </c:spPr>
    </c:sideWall>
    <c:backWall>
      <c:thickness val="0"/>
      <c:spPr>
        <a:noFill/>
        <a:ln>
          <a:noFill/>
        </a:ln>
        <a:effectLst/>
      </c:spPr>
    </c:backWall>
    <c:plotArea>
      <c:layout/>
      <c:bar3DChart>
        <c:barDir val="col"/>
        <c:grouping val="clustered"/>
        <c:varyColors val="0"/>
        <c:ser>
          <c:idx val="0"/>
          <c:order val="0"/>
          <c:tx>
            <c:strRef>
              <c:f>Sheet1!$B$1</c:f>
              <c:strCache>
                <c:ptCount val="1"/>
                <c:pt idx="0">
                  <c:v>抗肿瘤废弃物处置不合理</c:v>
                </c:pt>
              </c:strCache>
            </c:strRef>
          </c:tx>
          <c:spPr>
            <a:solidFill>
              <a:srgbClr val="9BBB59"/>
            </a:solidFill>
            <a:ln>
              <a:noFill/>
            </a:ln>
            <a:effectLst/>
          </c:spPr>
          <c:invertIfNegative val="0"/>
          <c:dPt>
            <c:idx val="0"/>
            <c:invertIfNegative val="0"/>
            <c:bubble3D val="0"/>
            <c:spPr>
              <a:solidFill>
                <a:srgbClr val="FFB850"/>
              </a:solidFill>
              <a:ln>
                <a:noFill/>
              </a:ln>
              <a:effectLst/>
            </c:spPr>
            <c:extLst xmlns:c16r2="http://schemas.microsoft.com/office/drawing/2015/06/chart">
              <c:ext xmlns:c16="http://schemas.microsoft.com/office/drawing/2014/chart" uri="{C3380CC4-5D6E-409C-BE32-E72D297353CC}">
                <c16:uniqueId val="{00000001-FD5D-4570-99AD-0C8A8F27122B}"/>
              </c:ext>
            </c:extLst>
          </c:dPt>
          <c:dPt>
            <c:idx val="1"/>
            <c:invertIfNegative val="0"/>
            <c:bubble3D val="0"/>
            <c:spPr>
              <a:solidFill>
                <a:srgbClr val="01ACBE"/>
              </a:solidFill>
              <a:ln>
                <a:noFill/>
              </a:ln>
              <a:effectLst/>
            </c:spPr>
            <c:extLst xmlns:c16r2="http://schemas.microsoft.com/office/drawing/2015/06/chart">
              <c:ext xmlns:c16="http://schemas.microsoft.com/office/drawing/2014/chart" uri="{C3380CC4-5D6E-409C-BE32-E72D297353CC}">
                <c16:uniqueId val="{00000002-FD5D-4570-99AD-0C8A8F27122B}"/>
              </c:ext>
            </c:extLst>
          </c:dPt>
          <c:dPt>
            <c:idx val="2"/>
            <c:invertIfNegative val="0"/>
            <c:bubble3D val="0"/>
            <c:spPr>
              <a:solidFill>
                <a:srgbClr val="C65885"/>
              </a:solidFill>
              <a:ln>
                <a:noFill/>
              </a:ln>
              <a:effectLst/>
            </c:spPr>
            <c:extLst xmlns:c16r2="http://schemas.microsoft.com/office/drawing/2015/06/chart">
              <c:ext xmlns:c16="http://schemas.microsoft.com/office/drawing/2014/chart" uri="{C3380CC4-5D6E-409C-BE32-E72D297353CC}">
                <c16:uniqueId val="{00000004-FD5D-4570-99AD-0C8A8F27122B}"/>
              </c:ext>
            </c:extLst>
          </c:dPt>
          <c:dLbls>
            <c:dLbl>
              <c:idx val="0"/>
              <c:layout>
                <c:manualLayout>
                  <c:x val="9.299974495682992E-3"/>
                  <c:y val="-1.388499651417345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D5D-4570-99AD-0C8A8F27122B}"/>
                </c:ext>
                <c:ext xmlns:c15="http://schemas.microsoft.com/office/drawing/2012/chart" uri="{CE6537A1-D6FC-4f65-9D91-7224C49458BB}">
                  <c15:layout/>
                </c:ext>
              </c:extLst>
            </c:dLbl>
            <c:dLbl>
              <c:idx val="1"/>
              <c:layout>
                <c:manualLayout>
                  <c:x val="2.2585652346658693E-2"/>
                  <c:y val="-5.0911653885302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D5D-4570-99AD-0C8A8F27122B}"/>
                </c:ext>
                <c:ext xmlns:c15="http://schemas.microsoft.com/office/drawing/2012/chart" uri="{CE6537A1-D6FC-4f65-9D91-7224C49458BB}">
                  <c15:layout/>
                </c:ext>
              </c:extLst>
            </c:dLbl>
            <c:dLbl>
              <c:idx val="2"/>
              <c:layout>
                <c:manualLayout>
                  <c:x val="1.4727226203624876E-3"/>
                  <c:y val="-4.53787763412073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D5D-4570-99AD-0C8A8F27122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gency FB" panose="020B0503020202020204" pitchFamily="34" charset="0"/>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改进前</c:v>
                </c:pt>
                <c:pt idx="1">
                  <c:v>目标值</c:v>
                </c:pt>
                <c:pt idx="2">
                  <c:v>改进后</c:v>
                </c:pt>
              </c:strCache>
            </c:strRef>
          </c:cat>
          <c:val>
            <c:numRef>
              <c:f>Sheet1!$B$2:$B$4</c:f>
              <c:numCache>
                <c:formatCode>General</c:formatCode>
                <c:ptCount val="3"/>
                <c:pt idx="0">
                  <c:v>32</c:v>
                </c:pt>
                <c:pt idx="1">
                  <c:v>9</c:v>
                </c:pt>
                <c:pt idx="2">
                  <c:v>5</c:v>
                </c:pt>
              </c:numCache>
            </c:numRef>
          </c:val>
          <c:extLst xmlns:c16r2="http://schemas.microsoft.com/office/drawing/2015/06/chart">
            <c:ext xmlns:c16="http://schemas.microsoft.com/office/drawing/2014/chart" uri="{C3380CC4-5D6E-409C-BE32-E72D297353CC}">
              <c16:uniqueId val="{00000005-FD5D-4570-99AD-0C8A8F27122B}"/>
            </c:ext>
          </c:extLst>
        </c:ser>
        <c:dLbls>
          <c:showLegendKey val="0"/>
          <c:showVal val="0"/>
          <c:showCatName val="0"/>
          <c:showSerName val="0"/>
          <c:showPercent val="0"/>
          <c:showBubbleSize val="0"/>
        </c:dLbls>
        <c:gapWidth val="219"/>
        <c:shape val="box"/>
        <c:axId val="-384342304"/>
        <c:axId val="-384351008"/>
        <c:axId val="0"/>
      </c:bar3DChart>
      <c:catAx>
        <c:axId val="-38434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方正正黑简体" panose="02000000000000000000" pitchFamily="2" charset="-122"/>
                <a:ea typeface="方正正黑简体" panose="02000000000000000000" pitchFamily="2" charset="-122"/>
                <a:cs typeface="+mn-cs"/>
              </a:defRPr>
            </a:pPr>
            <a:endParaRPr lang="zh-CN"/>
          </a:p>
        </c:txPr>
        <c:crossAx val="-384351008"/>
        <c:crosses val="autoZero"/>
        <c:auto val="1"/>
        <c:lblAlgn val="ctr"/>
        <c:lblOffset val="100"/>
        <c:noMultiLvlLbl val="0"/>
      </c:catAx>
      <c:valAx>
        <c:axId val="-38435100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gency FB" panose="020B0503020202020204" pitchFamily="34" charset="0"/>
                <a:ea typeface="+mn-ea"/>
                <a:cs typeface="+mn-cs"/>
              </a:defRPr>
            </a:pPr>
            <a:endParaRPr lang="zh-CN"/>
          </a:p>
        </c:txPr>
        <c:crossAx val="-384342304"/>
        <c:crosses val="autoZero"/>
        <c:crossBetween val="between"/>
      </c:valAx>
    </c:plotArea>
    <c:legend>
      <c:legendPos val="r"/>
      <c:layout>
        <c:manualLayout>
          <c:xMode val="edge"/>
          <c:yMode val="edge"/>
          <c:x val="0.77273645002084912"/>
          <c:y val="0.37644229945746471"/>
          <c:w val="7.3149686907832759E-2"/>
          <c:h val="0.2841416940205956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radarChart>
        <c:radarStyle val="marker"/>
        <c:varyColors val="0"/>
        <c:ser>
          <c:idx val="0"/>
          <c:order val="0"/>
          <c:tx>
            <c:strRef>
              <c:f>Sheet1!$B$1</c:f>
              <c:strCache>
                <c:ptCount val="1"/>
                <c:pt idx="0">
                  <c:v>改善前</c:v>
                </c:pt>
              </c:strCache>
            </c:strRef>
          </c:tx>
          <c:spPr>
            <a:ln w="38036" cap="rnd">
              <a:solidFill>
                <a:srgbClr val="FFB850"/>
              </a:solidFill>
              <a:round/>
            </a:ln>
            <a:effectLst/>
          </c:spPr>
          <c:marker>
            <c:symbol val="circle"/>
            <c:size val="7"/>
            <c:spPr>
              <a:solidFill>
                <a:sysClr val="window" lastClr="FFFFFF"/>
              </a:solidFill>
              <a:ln w="25400">
                <a:solidFill>
                  <a:srgbClr val="FFB850"/>
                </a:solidFill>
              </a:ln>
              <a:effectLst/>
            </c:spPr>
          </c:marker>
          <c:cat>
            <c:strRef>
              <c:f>Sheet1!$A$2:$A$9</c:f>
              <c:strCache>
                <c:ptCount val="8"/>
                <c:pt idx="0">
                  <c:v>解决问题能力</c:v>
                </c:pt>
                <c:pt idx="1">
                  <c:v>责任心</c:v>
                </c:pt>
                <c:pt idx="2">
                  <c:v>沟通协调</c:v>
                </c:pt>
                <c:pt idx="3">
                  <c:v>自信心</c:v>
                </c:pt>
                <c:pt idx="4">
                  <c:v>团队凝聚力</c:v>
                </c:pt>
                <c:pt idx="5">
                  <c:v>积极性</c:v>
                </c:pt>
                <c:pt idx="6">
                  <c:v>品管手法</c:v>
                </c:pt>
                <c:pt idx="7">
                  <c:v>和谐度</c:v>
                </c:pt>
              </c:strCache>
            </c:strRef>
          </c:cat>
          <c:val>
            <c:numRef>
              <c:f>Sheet1!$B$2:$B$9</c:f>
              <c:numCache>
                <c:formatCode>General</c:formatCode>
                <c:ptCount val="8"/>
                <c:pt idx="0">
                  <c:v>2.2999999999999998</c:v>
                </c:pt>
                <c:pt idx="1">
                  <c:v>3</c:v>
                </c:pt>
                <c:pt idx="2">
                  <c:v>1.89</c:v>
                </c:pt>
                <c:pt idx="3">
                  <c:v>2</c:v>
                </c:pt>
                <c:pt idx="4">
                  <c:v>2.2200000000000002</c:v>
                </c:pt>
                <c:pt idx="5">
                  <c:v>2.23</c:v>
                </c:pt>
                <c:pt idx="6">
                  <c:v>1</c:v>
                </c:pt>
                <c:pt idx="7">
                  <c:v>2.2200000000000002</c:v>
                </c:pt>
              </c:numCache>
            </c:numRef>
          </c:val>
          <c:extLst xmlns:c16r2="http://schemas.microsoft.com/office/drawing/2015/06/chart">
            <c:ext xmlns:c16="http://schemas.microsoft.com/office/drawing/2014/chart" uri="{C3380CC4-5D6E-409C-BE32-E72D297353CC}">
              <c16:uniqueId val="{00000000-BFCE-4429-BE1A-EAA0CDC8F460}"/>
            </c:ext>
          </c:extLst>
        </c:ser>
        <c:ser>
          <c:idx val="1"/>
          <c:order val="1"/>
          <c:tx>
            <c:strRef>
              <c:f>Sheet1!$C$1</c:f>
              <c:strCache>
                <c:ptCount val="1"/>
                <c:pt idx="0">
                  <c:v>改善后</c:v>
                </c:pt>
              </c:strCache>
            </c:strRef>
          </c:tx>
          <c:spPr>
            <a:ln w="38036" cap="rnd">
              <a:solidFill>
                <a:srgbClr val="C65885"/>
              </a:solidFill>
              <a:round/>
            </a:ln>
            <a:effectLst/>
          </c:spPr>
          <c:marker>
            <c:symbol val="circle"/>
            <c:size val="7"/>
            <c:spPr>
              <a:solidFill>
                <a:sysClr val="window" lastClr="FFFFFF"/>
              </a:solidFill>
              <a:ln w="22225">
                <a:solidFill>
                  <a:srgbClr val="C65885"/>
                </a:solidFill>
              </a:ln>
              <a:effectLst/>
            </c:spPr>
          </c:marker>
          <c:cat>
            <c:strRef>
              <c:f>Sheet1!$A$2:$A$9</c:f>
              <c:strCache>
                <c:ptCount val="8"/>
                <c:pt idx="0">
                  <c:v>解决问题能力</c:v>
                </c:pt>
                <c:pt idx="1">
                  <c:v>责任心</c:v>
                </c:pt>
                <c:pt idx="2">
                  <c:v>沟通协调</c:v>
                </c:pt>
                <c:pt idx="3">
                  <c:v>自信心</c:v>
                </c:pt>
                <c:pt idx="4">
                  <c:v>团队凝聚力</c:v>
                </c:pt>
                <c:pt idx="5">
                  <c:v>积极性</c:v>
                </c:pt>
                <c:pt idx="6">
                  <c:v>品管手法</c:v>
                </c:pt>
                <c:pt idx="7">
                  <c:v>和谐度</c:v>
                </c:pt>
              </c:strCache>
            </c:strRef>
          </c:cat>
          <c:val>
            <c:numRef>
              <c:f>Sheet1!$C$2:$C$9</c:f>
              <c:numCache>
                <c:formatCode>General</c:formatCode>
                <c:ptCount val="8"/>
                <c:pt idx="0">
                  <c:v>3.67</c:v>
                </c:pt>
                <c:pt idx="1">
                  <c:v>3.89</c:v>
                </c:pt>
                <c:pt idx="2">
                  <c:v>4.0999999999999996</c:v>
                </c:pt>
                <c:pt idx="3">
                  <c:v>4.0999999999999996</c:v>
                </c:pt>
                <c:pt idx="4">
                  <c:v>4.5599999999999996</c:v>
                </c:pt>
                <c:pt idx="5">
                  <c:v>4.22</c:v>
                </c:pt>
                <c:pt idx="6">
                  <c:v>4</c:v>
                </c:pt>
                <c:pt idx="7">
                  <c:v>4.33</c:v>
                </c:pt>
              </c:numCache>
            </c:numRef>
          </c:val>
          <c:extLst xmlns:c16r2="http://schemas.microsoft.com/office/drawing/2015/06/chart">
            <c:ext xmlns:c16="http://schemas.microsoft.com/office/drawing/2014/chart" uri="{C3380CC4-5D6E-409C-BE32-E72D297353CC}">
              <c16:uniqueId val="{00000001-BFCE-4429-BE1A-EAA0CDC8F460}"/>
            </c:ext>
          </c:extLst>
        </c:ser>
        <c:dLbls>
          <c:showLegendKey val="0"/>
          <c:showVal val="0"/>
          <c:showCatName val="0"/>
          <c:showSerName val="0"/>
          <c:showPercent val="0"/>
          <c:showBubbleSize val="0"/>
        </c:dLbls>
        <c:axId val="-384349376"/>
        <c:axId val="-384345568"/>
      </c:radarChart>
      <c:catAx>
        <c:axId val="-384349376"/>
        <c:scaling>
          <c:orientation val="minMax"/>
        </c:scaling>
        <c:delete val="0"/>
        <c:axPos val="b"/>
        <c:majorGridlines>
          <c:spPr>
            <a:ln w="9510">
              <a:noFill/>
            </a:ln>
          </c:spPr>
        </c:majorGridlines>
        <c:numFmt formatCode="General" sourceLinked="1"/>
        <c:majorTickMark val="out"/>
        <c:minorTickMark val="none"/>
        <c:tickLblPos val="nextTo"/>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方正正黑简体" panose="02000000000000000000" pitchFamily="2" charset="-122"/>
                <a:ea typeface="方正正黑简体" panose="02000000000000000000" pitchFamily="2" charset="-122"/>
                <a:cs typeface="+mn-cs"/>
              </a:defRPr>
            </a:pPr>
            <a:endParaRPr lang="zh-CN"/>
          </a:p>
        </c:txPr>
        <c:crossAx val="-384345568"/>
        <c:crosses val="autoZero"/>
        <c:auto val="0"/>
        <c:lblAlgn val="ctr"/>
        <c:lblOffset val="100"/>
        <c:noMultiLvlLbl val="0"/>
      </c:catAx>
      <c:valAx>
        <c:axId val="-384345568"/>
        <c:scaling>
          <c:orientation val="minMax"/>
        </c:scaling>
        <c:delete val="0"/>
        <c:axPos val="l"/>
        <c:majorGridlines>
          <c:spPr>
            <a:ln w="3169" cap="flat" cmpd="sng" algn="ctr">
              <a:solidFill>
                <a:sysClr val="window" lastClr="FFFFFF">
                  <a:lumMod val="85000"/>
                </a:sysClr>
              </a:solidFill>
              <a:round/>
            </a:ln>
            <a:effectLst/>
          </c:spPr>
        </c:majorGridlines>
        <c:numFmt formatCode="General" sourceLinked="1"/>
        <c:majorTickMark val="none"/>
        <c:minorTickMark val="none"/>
        <c:tickLblPos val="nextTo"/>
        <c:spPr>
          <a:ln w="9510">
            <a:noFill/>
          </a:ln>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384349376"/>
        <c:crosses val="autoZero"/>
        <c:crossBetween val="between"/>
      </c:valAx>
      <c:spPr>
        <a:noFill/>
        <a:ln w="25386">
          <a:noFill/>
        </a:ln>
      </c:spPr>
    </c:plotArea>
    <c:legend>
      <c:legendPos val="r"/>
      <c:layout/>
      <c:overlay val="0"/>
      <c:spPr>
        <a:noFill/>
        <a:ln w="25358">
          <a:noFill/>
        </a:ln>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方正正黑简体" panose="02000000000000000000" pitchFamily="2" charset="-122"/>
              <a:ea typeface="方正正黑简体" panose="02000000000000000000" pitchFamily="2" charset="-122"/>
              <a:cs typeface="+mn-cs"/>
            </a:defRPr>
          </a:pPr>
          <a:endParaRPr lang="zh-CN"/>
        </a:p>
      </c:txPr>
    </c:legend>
    <c:plotVisOnly val="1"/>
    <c:dispBlanksAs val="gap"/>
    <c:showDLblsOverMax val="0"/>
  </c:chart>
  <c:spPr>
    <a:noFill/>
    <a:ln>
      <a:noFill/>
    </a:ln>
  </c:spPr>
  <c:txPr>
    <a:bodyPr/>
    <a:lstStyle/>
    <a:p>
      <a:pPr>
        <a:defRPr>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FFB524-4961-4152-AFC6-8C8637BA9FA9}" type="datetimeFigureOut">
              <a:rPr lang="zh-CN" altLang="en-US" smtClean="0"/>
              <a:t>2023/1/5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822E9F-534D-43F1-AB12-AC6CE81A1D9A}" type="slidenum">
              <a:rPr lang="zh-CN" altLang="en-US" smtClean="0"/>
              <a:t>‹#›</a:t>
            </a:fld>
            <a:endParaRPr lang="zh-CN" altLang="en-US"/>
          </a:p>
        </p:txBody>
      </p:sp>
    </p:spTree>
    <p:extLst>
      <p:ext uri="{BB962C8B-B14F-4D97-AF65-F5344CB8AC3E}">
        <p14:creationId xmlns:p14="http://schemas.microsoft.com/office/powerpoint/2010/main" val="1810357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24B1E-3C3A-4397-87A6-91A13B6D90F0}" type="datetimeFigureOut">
              <a:rPr lang="zh-CN" altLang="en-US" smtClean="0"/>
              <a:t>2023/1/5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46E8C-7D67-4E38-ACEC-6E8D3599D007}" type="slidenum">
              <a:rPr lang="zh-CN" altLang="en-US" smtClean="0"/>
              <a:t>‹#›</a:t>
            </a:fld>
            <a:endParaRPr lang="zh-CN" altLang="en-US"/>
          </a:p>
        </p:txBody>
      </p:sp>
    </p:spTree>
    <p:extLst>
      <p:ext uri="{BB962C8B-B14F-4D97-AF65-F5344CB8AC3E}">
        <p14:creationId xmlns:p14="http://schemas.microsoft.com/office/powerpoint/2010/main" val="403530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1</a:t>
            </a:fld>
            <a:endParaRPr lang="zh-CN" altLang="en-US"/>
          </a:p>
        </p:txBody>
      </p:sp>
    </p:spTree>
    <p:extLst>
      <p:ext uri="{BB962C8B-B14F-4D97-AF65-F5344CB8AC3E}">
        <p14:creationId xmlns:p14="http://schemas.microsoft.com/office/powerpoint/2010/main" val="1303931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10</a:t>
            </a:fld>
            <a:endParaRPr lang="zh-CN" altLang="en-US"/>
          </a:p>
        </p:txBody>
      </p:sp>
    </p:spTree>
    <p:extLst>
      <p:ext uri="{BB962C8B-B14F-4D97-AF65-F5344CB8AC3E}">
        <p14:creationId xmlns:p14="http://schemas.microsoft.com/office/powerpoint/2010/main" val="1965407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11</a:t>
            </a:fld>
            <a:endParaRPr lang="zh-CN" altLang="en-US"/>
          </a:p>
        </p:txBody>
      </p:sp>
    </p:spTree>
    <p:extLst>
      <p:ext uri="{BB962C8B-B14F-4D97-AF65-F5344CB8AC3E}">
        <p14:creationId xmlns:p14="http://schemas.microsoft.com/office/powerpoint/2010/main" val="184324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12</a:t>
            </a:fld>
            <a:endParaRPr lang="zh-CN" altLang="en-US"/>
          </a:p>
        </p:txBody>
      </p:sp>
    </p:spTree>
    <p:extLst>
      <p:ext uri="{BB962C8B-B14F-4D97-AF65-F5344CB8AC3E}">
        <p14:creationId xmlns:p14="http://schemas.microsoft.com/office/powerpoint/2010/main" val="3725944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13</a:t>
            </a:fld>
            <a:endParaRPr lang="zh-CN" altLang="en-US"/>
          </a:p>
        </p:txBody>
      </p:sp>
    </p:spTree>
    <p:extLst>
      <p:ext uri="{BB962C8B-B14F-4D97-AF65-F5344CB8AC3E}">
        <p14:creationId xmlns:p14="http://schemas.microsoft.com/office/powerpoint/2010/main" val="3484758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14</a:t>
            </a:fld>
            <a:endParaRPr lang="zh-CN" altLang="en-US"/>
          </a:p>
        </p:txBody>
      </p:sp>
    </p:spTree>
    <p:extLst>
      <p:ext uri="{BB962C8B-B14F-4D97-AF65-F5344CB8AC3E}">
        <p14:creationId xmlns:p14="http://schemas.microsoft.com/office/powerpoint/2010/main" val="3529352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15</a:t>
            </a:fld>
            <a:endParaRPr lang="zh-CN" altLang="en-US"/>
          </a:p>
        </p:txBody>
      </p:sp>
    </p:spTree>
    <p:extLst>
      <p:ext uri="{BB962C8B-B14F-4D97-AF65-F5344CB8AC3E}">
        <p14:creationId xmlns:p14="http://schemas.microsoft.com/office/powerpoint/2010/main" val="1074705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16</a:t>
            </a:fld>
            <a:endParaRPr lang="zh-CN" altLang="en-US"/>
          </a:p>
        </p:txBody>
      </p:sp>
    </p:spTree>
    <p:extLst>
      <p:ext uri="{BB962C8B-B14F-4D97-AF65-F5344CB8AC3E}">
        <p14:creationId xmlns:p14="http://schemas.microsoft.com/office/powerpoint/2010/main" val="2778226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17</a:t>
            </a:fld>
            <a:endParaRPr lang="zh-CN" altLang="en-US"/>
          </a:p>
        </p:txBody>
      </p:sp>
    </p:spTree>
    <p:extLst>
      <p:ext uri="{BB962C8B-B14F-4D97-AF65-F5344CB8AC3E}">
        <p14:creationId xmlns:p14="http://schemas.microsoft.com/office/powerpoint/2010/main" val="3306499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18</a:t>
            </a:fld>
            <a:endParaRPr lang="zh-CN" altLang="en-US"/>
          </a:p>
        </p:txBody>
      </p:sp>
    </p:spTree>
    <p:extLst>
      <p:ext uri="{BB962C8B-B14F-4D97-AF65-F5344CB8AC3E}">
        <p14:creationId xmlns:p14="http://schemas.microsoft.com/office/powerpoint/2010/main" val="600070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19</a:t>
            </a:fld>
            <a:endParaRPr lang="zh-CN" altLang="en-US"/>
          </a:p>
        </p:txBody>
      </p:sp>
    </p:spTree>
    <p:extLst>
      <p:ext uri="{BB962C8B-B14F-4D97-AF65-F5344CB8AC3E}">
        <p14:creationId xmlns:p14="http://schemas.microsoft.com/office/powerpoint/2010/main" val="282317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2</a:t>
            </a:fld>
            <a:endParaRPr lang="zh-CN" altLang="en-US"/>
          </a:p>
        </p:txBody>
      </p:sp>
    </p:spTree>
    <p:extLst>
      <p:ext uri="{BB962C8B-B14F-4D97-AF65-F5344CB8AC3E}">
        <p14:creationId xmlns:p14="http://schemas.microsoft.com/office/powerpoint/2010/main" val="3184499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20</a:t>
            </a:fld>
            <a:endParaRPr lang="zh-CN" altLang="en-US"/>
          </a:p>
        </p:txBody>
      </p:sp>
    </p:spTree>
    <p:extLst>
      <p:ext uri="{BB962C8B-B14F-4D97-AF65-F5344CB8AC3E}">
        <p14:creationId xmlns:p14="http://schemas.microsoft.com/office/powerpoint/2010/main" val="1921802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21</a:t>
            </a:fld>
            <a:endParaRPr lang="zh-CN" altLang="en-US"/>
          </a:p>
        </p:txBody>
      </p:sp>
    </p:spTree>
    <p:extLst>
      <p:ext uri="{BB962C8B-B14F-4D97-AF65-F5344CB8AC3E}">
        <p14:creationId xmlns:p14="http://schemas.microsoft.com/office/powerpoint/2010/main" val="1867563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22</a:t>
            </a:fld>
            <a:endParaRPr lang="zh-CN" altLang="en-US"/>
          </a:p>
        </p:txBody>
      </p:sp>
    </p:spTree>
    <p:extLst>
      <p:ext uri="{BB962C8B-B14F-4D97-AF65-F5344CB8AC3E}">
        <p14:creationId xmlns:p14="http://schemas.microsoft.com/office/powerpoint/2010/main" val="677375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B446E8C-7D67-4E38-ACEC-6E8D3599D007}" type="slidenum">
              <a:rPr lang="zh-CN" altLang="en-US" smtClean="0"/>
              <a:t>23</a:t>
            </a:fld>
            <a:endParaRPr lang="zh-CN" altLang="en-US"/>
          </a:p>
        </p:txBody>
      </p:sp>
    </p:spTree>
    <p:extLst>
      <p:ext uri="{BB962C8B-B14F-4D97-AF65-F5344CB8AC3E}">
        <p14:creationId xmlns:p14="http://schemas.microsoft.com/office/powerpoint/2010/main" val="1459191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24</a:t>
            </a:fld>
            <a:endParaRPr lang="zh-CN" altLang="en-US"/>
          </a:p>
        </p:txBody>
      </p:sp>
    </p:spTree>
    <p:extLst>
      <p:ext uri="{BB962C8B-B14F-4D97-AF65-F5344CB8AC3E}">
        <p14:creationId xmlns:p14="http://schemas.microsoft.com/office/powerpoint/2010/main" val="1775775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25</a:t>
            </a:fld>
            <a:endParaRPr lang="zh-CN" altLang="en-US"/>
          </a:p>
        </p:txBody>
      </p:sp>
    </p:spTree>
    <p:extLst>
      <p:ext uri="{BB962C8B-B14F-4D97-AF65-F5344CB8AC3E}">
        <p14:creationId xmlns:p14="http://schemas.microsoft.com/office/powerpoint/2010/main" val="1084927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26</a:t>
            </a:fld>
            <a:endParaRPr lang="zh-CN" altLang="en-US"/>
          </a:p>
        </p:txBody>
      </p:sp>
    </p:spTree>
    <p:extLst>
      <p:ext uri="{BB962C8B-B14F-4D97-AF65-F5344CB8AC3E}">
        <p14:creationId xmlns:p14="http://schemas.microsoft.com/office/powerpoint/2010/main" val="280279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27</a:t>
            </a:fld>
            <a:endParaRPr lang="zh-CN" altLang="en-US"/>
          </a:p>
        </p:txBody>
      </p:sp>
    </p:spTree>
    <p:extLst>
      <p:ext uri="{BB962C8B-B14F-4D97-AF65-F5344CB8AC3E}">
        <p14:creationId xmlns:p14="http://schemas.microsoft.com/office/powerpoint/2010/main" val="1792745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28</a:t>
            </a:fld>
            <a:endParaRPr lang="zh-CN" altLang="en-US"/>
          </a:p>
        </p:txBody>
      </p:sp>
    </p:spTree>
    <p:extLst>
      <p:ext uri="{BB962C8B-B14F-4D97-AF65-F5344CB8AC3E}">
        <p14:creationId xmlns:p14="http://schemas.microsoft.com/office/powerpoint/2010/main" val="138193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29</a:t>
            </a:fld>
            <a:endParaRPr lang="zh-CN" altLang="en-US"/>
          </a:p>
        </p:txBody>
      </p:sp>
    </p:spTree>
    <p:extLst>
      <p:ext uri="{BB962C8B-B14F-4D97-AF65-F5344CB8AC3E}">
        <p14:creationId xmlns:p14="http://schemas.microsoft.com/office/powerpoint/2010/main" val="44906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3</a:t>
            </a:fld>
            <a:endParaRPr lang="zh-CN" altLang="en-US"/>
          </a:p>
        </p:txBody>
      </p:sp>
    </p:spTree>
    <p:extLst>
      <p:ext uri="{BB962C8B-B14F-4D97-AF65-F5344CB8AC3E}">
        <p14:creationId xmlns:p14="http://schemas.microsoft.com/office/powerpoint/2010/main" val="4168885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30</a:t>
            </a:fld>
            <a:endParaRPr lang="zh-CN" altLang="en-US"/>
          </a:p>
        </p:txBody>
      </p:sp>
    </p:spTree>
    <p:extLst>
      <p:ext uri="{BB962C8B-B14F-4D97-AF65-F5344CB8AC3E}">
        <p14:creationId xmlns:p14="http://schemas.microsoft.com/office/powerpoint/2010/main" val="1706547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31</a:t>
            </a:fld>
            <a:endParaRPr lang="zh-CN" altLang="en-US"/>
          </a:p>
        </p:txBody>
      </p:sp>
    </p:spTree>
    <p:extLst>
      <p:ext uri="{BB962C8B-B14F-4D97-AF65-F5344CB8AC3E}">
        <p14:creationId xmlns:p14="http://schemas.microsoft.com/office/powerpoint/2010/main" val="875160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32</a:t>
            </a:fld>
            <a:endParaRPr lang="zh-CN" altLang="en-US"/>
          </a:p>
        </p:txBody>
      </p:sp>
    </p:spTree>
    <p:extLst>
      <p:ext uri="{BB962C8B-B14F-4D97-AF65-F5344CB8AC3E}">
        <p14:creationId xmlns:p14="http://schemas.microsoft.com/office/powerpoint/2010/main" val="262571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33</a:t>
            </a:fld>
            <a:endParaRPr lang="zh-CN" altLang="en-US"/>
          </a:p>
        </p:txBody>
      </p:sp>
    </p:spTree>
    <p:extLst>
      <p:ext uri="{BB962C8B-B14F-4D97-AF65-F5344CB8AC3E}">
        <p14:creationId xmlns:p14="http://schemas.microsoft.com/office/powerpoint/2010/main" val="2909807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34</a:t>
            </a:fld>
            <a:endParaRPr lang="zh-CN" altLang="en-US"/>
          </a:p>
        </p:txBody>
      </p:sp>
    </p:spTree>
    <p:extLst>
      <p:ext uri="{BB962C8B-B14F-4D97-AF65-F5344CB8AC3E}">
        <p14:creationId xmlns:p14="http://schemas.microsoft.com/office/powerpoint/2010/main" val="103412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35</a:t>
            </a:fld>
            <a:endParaRPr lang="zh-CN" altLang="en-US"/>
          </a:p>
        </p:txBody>
      </p:sp>
    </p:spTree>
    <p:extLst>
      <p:ext uri="{BB962C8B-B14F-4D97-AF65-F5344CB8AC3E}">
        <p14:creationId xmlns:p14="http://schemas.microsoft.com/office/powerpoint/2010/main" val="1589758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36</a:t>
            </a:fld>
            <a:endParaRPr lang="zh-CN" altLang="en-US"/>
          </a:p>
        </p:txBody>
      </p:sp>
    </p:spTree>
    <p:extLst>
      <p:ext uri="{BB962C8B-B14F-4D97-AF65-F5344CB8AC3E}">
        <p14:creationId xmlns:p14="http://schemas.microsoft.com/office/powerpoint/2010/main" val="2480945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37</a:t>
            </a:fld>
            <a:endParaRPr lang="zh-CN" altLang="en-US"/>
          </a:p>
        </p:txBody>
      </p:sp>
    </p:spTree>
    <p:extLst>
      <p:ext uri="{BB962C8B-B14F-4D97-AF65-F5344CB8AC3E}">
        <p14:creationId xmlns:p14="http://schemas.microsoft.com/office/powerpoint/2010/main" val="584827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38</a:t>
            </a:fld>
            <a:endParaRPr lang="zh-CN" altLang="en-US"/>
          </a:p>
        </p:txBody>
      </p:sp>
    </p:spTree>
    <p:extLst>
      <p:ext uri="{BB962C8B-B14F-4D97-AF65-F5344CB8AC3E}">
        <p14:creationId xmlns:p14="http://schemas.microsoft.com/office/powerpoint/2010/main" val="25594788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39</a:t>
            </a:fld>
            <a:endParaRPr lang="zh-CN" altLang="en-US"/>
          </a:p>
        </p:txBody>
      </p:sp>
    </p:spTree>
    <p:extLst>
      <p:ext uri="{BB962C8B-B14F-4D97-AF65-F5344CB8AC3E}">
        <p14:creationId xmlns:p14="http://schemas.microsoft.com/office/powerpoint/2010/main" val="215658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4</a:t>
            </a:fld>
            <a:endParaRPr lang="zh-CN" altLang="en-US"/>
          </a:p>
        </p:txBody>
      </p:sp>
    </p:spTree>
    <p:extLst>
      <p:ext uri="{BB962C8B-B14F-4D97-AF65-F5344CB8AC3E}">
        <p14:creationId xmlns:p14="http://schemas.microsoft.com/office/powerpoint/2010/main" val="35576669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40</a:t>
            </a:fld>
            <a:endParaRPr lang="zh-CN" altLang="en-US"/>
          </a:p>
        </p:txBody>
      </p:sp>
    </p:spTree>
    <p:extLst>
      <p:ext uri="{BB962C8B-B14F-4D97-AF65-F5344CB8AC3E}">
        <p14:creationId xmlns:p14="http://schemas.microsoft.com/office/powerpoint/2010/main" val="14780659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41</a:t>
            </a:fld>
            <a:endParaRPr lang="zh-CN" altLang="en-US"/>
          </a:p>
        </p:txBody>
      </p:sp>
    </p:spTree>
    <p:extLst>
      <p:ext uri="{BB962C8B-B14F-4D97-AF65-F5344CB8AC3E}">
        <p14:creationId xmlns:p14="http://schemas.microsoft.com/office/powerpoint/2010/main" val="839707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42</a:t>
            </a:fld>
            <a:endParaRPr lang="zh-CN" altLang="en-US"/>
          </a:p>
        </p:txBody>
      </p:sp>
    </p:spTree>
    <p:extLst>
      <p:ext uri="{BB962C8B-B14F-4D97-AF65-F5344CB8AC3E}">
        <p14:creationId xmlns:p14="http://schemas.microsoft.com/office/powerpoint/2010/main" val="4137693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19745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5</a:t>
            </a:fld>
            <a:endParaRPr lang="zh-CN" altLang="en-US"/>
          </a:p>
        </p:txBody>
      </p:sp>
    </p:spTree>
    <p:extLst>
      <p:ext uri="{BB962C8B-B14F-4D97-AF65-F5344CB8AC3E}">
        <p14:creationId xmlns:p14="http://schemas.microsoft.com/office/powerpoint/2010/main" val="112806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6</a:t>
            </a:fld>
            <a:endParaRPr lang="zh-CN" altLang="en-US"/>
          </a:p>
        </p:txBody>
      </p:sp>
    </p:spTree>
    <p:extLst>
      <p:ext uri="{BB962C8B-B14F-4D97-AF65-F5344CB8AC3E}">
        <p14:creationId xmlns:p14="http://schemas.microsoft.com/office/powerpoint/2010/main" val="2176389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7</a:t>
            </a:fld>
            <a:endParaRPr lang="zh-CN" altLang="en-US"/>
          </a:p>
        </p:txBody>
      </p:sp>
    </p:spTree>
    <p:extLst>
      <p:ext uri="{BB962C8B-B14F-4D97-AF65-F5344CB8AC3E}">
        <p14:creationId xmlns:p14="http://schemas.microsoft.com/office/powerpoint/2010/main" val="406475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8</a:t>
            </a:fld>
            <a:endParaRPr lang="zh-CN" altLang="en-US"/>
          </a:p>
        </p:txBody>
      </p:sp>
    </p:spTree>
    <p:extLst>
      <p:ext uri="{BB962C8B-B14F-4D97-AF65-F5344CB8AC3E}">
        <p14:creationId xmlns:p14="http://schemas.microsoft.com/office/powerpoint/2010/main" val="233051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t>9</a:t>
            </a:fld>
            <a:endParaRPr lang="zh-CN" altLang="en-US"/>
          </a:p>
        </p:txBody>
      </p:sp>
    </p:spTree>
    <p:extLst>
      <p:ext uri="{BB962C8B-B14F-4D97-AF65-F5344CB8AC3E}">
        <p14:creationId xmlns:p14="http://schemas.microsoft.com/office/powerpoint/2010/main" val="50261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27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grpSp>
        <p:nvGrpSpPr>
          <p:cNvPr id="11" name="组合 10"/>
          <p:cNvGrpSpPr/>
          <p:nvPr userDrawn="1"/>
        </p:nvGrpSpPr>
        <p:grpSpPr>
          <a:xfrm>
            <a:off x="443937" y="316334"/>
            <a:ext cx="648000" cy="648000"/>
            <a:chOff x="682477" y="336212"/>
            <a:chExt cx="537993" cy="537993"/>
          </a:xfrm>
          <a:effectLst>
            <a:outerShdw blurRad="254000" dist="127000" dir="2700000" algn="tl" rotWithShape="0">
              <a:prstClr val="black">
                <a:alpha val="40000"/>
              </a:prstClr>
            </a:outerShdw>
          </a:effectLst>
        </p:grpSpPr>
        <p:grpSp>
          <p:nvGrpSpPr>
            <p:cNvPr id="12" name="组合 11"/>
            <p:cNvGrpSpPr/>
            <p:nvPr/>
          </p:nvGrpSpPr>
          <p:grpSpPr>
            <a:xfrm>
              <a:off x="682477" y="336212"/>
              <a:ext cx="537993" cy="537993"/>
              <a:chOff x="1603689" y="1828440"/>
              <a:chExt cx="2743560" cy="2743560"/>
            </a:xfrm>
          </p:grpSpPr>
          <p:sp>
            <p:nvSpPr>
              <p:cNvPr id="14" name="椭圆 13"/>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 name="椭圆 14"/>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3" name="矩形 12"/>
            <p:cNvSpPr/>
            <p:nvPr/>
          </p:nvSpPr>
          <p:spPr>
            <a:xfrm>
              <a:off x="746651" y="388010"/>
              <a:ext cx="408844" cy="434396"/>
            </a:xfrm>
            <a:prstGeom prst="rect">
              <a:avLst/>
            </a:prstGeom>
          </p:spPr>
          <p:txBody>
            <a:bodyPr wrap="none">
              <a:spAutoFit/>
            </a:bodyPr>
            <a:lstStyle/>
            <a:p>
              <a:pPr lvl="0" algn="ctr"/>
              <a:r>
                <a:rPr lang="en-US" altLang="zh-CN" sz="2800" dirty="0">
                  <a:solidFill>
                    <a:schemeClr val="bg1"/>
                  </a:solidFill>
                  <a:latin typeface="Agency FB" panose="020B0503020202020204" pitchFamily="34" charset="0"/>
                </a:rPr>
                <a:t>09</a:t>
              </a:r>
              <a:endParaRPr lang="zh-CN" altLang="en-US" sz="2800" dirty="0">
                <a:solidFill>
                  <a:schemeClr val="bg1"/>
                </a:solidFill>
                <a:latin typeface="Agency FB" panose="020B0503020202020204" pitchFamily="34" charset="0"/>
              </a:endParaRPr>
            </a:p>
          </p:txBody>
        </p:sp>
      </p:grpSp>
    </p:spTree>
    <p:extLst>
      <p:ext uri="{BB962C8B-B14F-4D97-AF65-F5344CB8AC3E}">
        <p14:creationId xmlns:p14="http://schemas.microsoft.com/office/powerpoint/2010/main" val="393980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grpSp>
        <p:nvGrpSpPr>
          <p:cNvPr id="11" name="组合 10"/>
          <p:cNvGrpSpPr/>
          <p:nvPr userDrawn="1"/>
        </p:nvGrpSpPr>
        <p:grpSpPr>
          <a:xfrm>
            <a:off x="443937" y="316334"/>
            <a:ext cx="648000" cy="648000"/>
            <a:chOff x="682477" y="336212"/>
            <a:chExt cx="537993" cy="537993"/>
          </a:xfrm>
          <a:effectLst>
            <a:outerShdw blurRad="254000" dist="127000" dir="2700000" algn="tl" rotWithShape="0">
              <a:prstClr val="black">
                <a:alpha val="40000"/>
              </a:prstClr>
            </a:outerShdw>
          </a:effectLst>
        </p:grpSpPr>
        <p:grpSp>
          <p:nvGrpSpPr>
            <p:cNvPr id="12" name="组合 11"/>
            <p:cNvGrpSpPr/>
            <p:nvPr/>
          </p:nvGrpSpPr>
          <p:grpSpPr>
            <a:xfrm>
              <a:off x="682477" y="336212"/>
              <a:ext cx="537993" cy="537993"/>
              <a:chOff x="1603689" y="1828440"/>
              <a:chExt cx="2743560" cy="2743560"/>
            </a:xfrm>
          </p:grpSpPr>
          <p:sp>
            <p:nvSpPr>
              <p:cNvPr id="14" name="椭圆 13"/>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 name="椭圆 14"/>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3" name="矩形 12"/>
            <p:cNvSpPr/>
            <p:nvPr/>
          </p:nvSpPr>
          <p:spPr>
            <a:xfrm>
              <a:off x="779257" y="388010"/>
              <a:ext cx="343631" cy="434396"/>
            </a:xfrm>
            <a:prstGeom prst="rect">
              <a:avLst/>
            </a:prstGeom>
          </p:spPr>
          <p:txBody>
            <a:bodyPr wrap="none">
              <a:spAutoFit/>
            </a:bodyPr>
            <a:lstStyle/>
            <a:p>
              <a:pPr lvl="0" algn="ctr"/>
              <a:r>
                <a:rPr lang="en-US" altLang="zh-CN" sz="2800" dirty="0">
                  <a:solidFill>
                    <a:schemeClr val="bg1"/>
                  </a:solidFill>
                  <a:latin typeface="Agency FB" panose="020B0503020202020204" pitchFamily="34" charset="0"/>
                </a:rPr>
                <a:t>10</a:t>
              </a:r>
              <a:endParaRPr lang="zh-CN" altLang="en-US" sz="2800" dirty="0">
                <a:solidFill>
                  <a:schemeClr val="bg1"/>
                </a:solidFill>
                <a:latin typeface="Agency FB" panose="020B0503020202020204" pitchFamily="34" charset="0"/>
              </a:endParaRPr>
            </a:p>
          </p:txBody>
        </p:sp>
      </p:grpSp>
    </p:spTree>
    <p:extLst>
      <p:ext uri="{BB962C8B-B14F-4D97-AF65-F5344CB8AC3E}">
        <p14:creationId xmlns:p14="http://schemas.microsoft.com/office/powerpoint/2010/main" val="3418037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grpSp>
        <p:nvGrpSpPr>
          <p:cNvPr id="11" name="组合 10"/>
          <p:cNvGrpSpPr/>
          <p:nvPr userDrawn="1"/>
        </p:nvGrpSpPr>
        <p:grpSpPr>
          <a:xfrm>
            <a:off x="443937" y="316334"/>
            <a:ext cx="648000" cy="648000"/>
            <a:chOff x="682477" y="336212"/>
            <a:chExt cx="537993" cy="537993"/>
          </a:xfrm>
          <a:effectLst>
            <a:outerShdw blurRad="254000" dist="127000" dir="2700000" algn="tl" rotWithShape="0">
              <a:prstClr val="black">
                <a:alpha val="40000"/>
              </a:prstClr>
            </a:outerShdw>
          </a:effectLst>
        </p:grpSpPr>
        <p:grpSp>
          <p:nvGrpSpPr>
            <p:cNvPr id="12" name="组合 11"/>
            <p:cNvGrpSpPr/>
            <p:nvPr/>
          </p:nvGrpSpPr>
          <p:grpSpPr>
            <a:xfrm>
              <a:off x="682477" y="336212"/>
              <a:ext cx="537993" cy="537993"/>
              <a:chOff x="1603689" y="1828440"/>
              <a:chExt cx="2743560" cy="2743560"/>
            </a:xfrm>
          </p:grpSpPr>
          <p:sp>
            <p:nvSpPr>
              <p:cNvPr id="14" name="椭圆 13"/>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 name="椭圆 14"/>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3" name="矩形 12"/>
            <p:cNvSpPr/>
            <p:nvPr/>
          </p:nvSpPr>
          <p:spPr>
            <a:xfrm>
              <a:off x="813194" y="388010"/>
              <a:ext cx="275756" cy="434396"/>
            </a:xfrm>
            <a:prstGeom prst="rect">
              <a:avLst/>
            </a:prstGeom>
          </p:spPr>
          <p:txBody>
            <a:bodyPr wrap="none">
              <a:spAutoFit/>
            </a:bodyPr>
            <a:lstStyle/>
            <a:p>
              <a:pPr lvl="0" algn="ctr"/>
              <a:r>
                <a:rPr lang="en-US" altLang="zh-CN" sz="2800" dirty="0">
                  <a:solidFill>
                    <a:schemeClr val="bg1"/>
                  </a:solidFill>
                  <a:latin typeface="Agency FB" panose="020B0503020202020204" pitchFamily="34" charset="0"/>
                </a:rPr>
                <a:t>11</a:t>
              </a:r>
              <a:endParaRPr lang="zh-CN" altLang="en-US" sz="2800" dirty="0">
                <a:solidFill>
                  <a:schemeClr val="bg1"/>
                </a:solidFill>
                <a:latin typeface="Agency FB" panose="020B0503020202020204" pitchFamily="34" charset="0"/>
              </a:endParaRPr>
            </a:p>
          </p:txBody>
        </p:sp>
      </p:grpSp>
    </p:spTree>
    <p:extLst>
      <p:ext uri="{BB962C8B-B14F-4D97-AF65-F5344CB8AC3E}">
        <p14:creationId xmlns:p14="http://schemas.microsoft.com/office/powerpoint/2010/main" val="18236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773171" y="6530664"/>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1713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36633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45212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96703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666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1459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127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1" name="组合 10"/>
          <p:cNvGrpSpPr/>
          <p:nvPr userDrawn="1"/>
        </p:nvGrpSpPr>
        <p:grpSpPr>
          <a:xfrm>
            <a:off x="443937" y="316334"/>
            <a:ext cx="648000" cy="648000"/>
            <a:chOff x="682477" y="336212"/>
            <a:chExt cx="537993" cy="537993"/>
          </a:xfrm>
          <a:effectLst>
            <a:outerShdw blurRad="254000" dist="127000" dir="2700000" algn="tl" rotWithShape="0">
              <a:prstClr val="black">
                <a:alpha val="40000"/>
              </a:prstClr>
            </a:outerShdw>
          </a:effectLst>
        </p:grpSpPr>
        <p:grpSp>
          <p:nvGrpSpPr>
            <p:cNvPr id="12" name="组合 11"/>
            <p:cNvGrpSpPr/>
            <p:nvPr/>
          </p:nvGrpSpPr>
          <p:grpSpPr>
            <a:xfrm>
              <a:off x="682477" y="336212"/>
              <a:ext cx="537993" cy="537993"/>
              <a:chOff x="1603689" y="1828440"/>
              <a:chExt cx="2743560" cy="2743560"/>
            </a:xfrm>
          </p:grpSpPr>
          <p:sp>
            <p:nvSpPr>
              <p:cNvPr id="14" name="椭圆 13"/>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 name="椭圆 14"/>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3" name="矩形 12"/>
            <p:cNvSpPr/>
            <p:nvPr/>
          </p:nvSpPr>
          <p:spPr>
            <a:xfrm>
              <a:off x="779658" y="388010"/>
              <a:ext cx="343631" cy="434396"/>
            </a:xfrm>
            <a:prstGeom prst="rect">
              <a:avLst/>
            </a:prstGeom>
          </p:spPr>
          <p:txBody>
            <a:bodyPr wrap="none">
              <a:spAutoFit/>
            </a:bodyPr>
            <a:lstStyle/>
            <a:p>
              <a:pPr lvl="0"/>
              <a:r>
                <a:rPr lang="en-US" altLang="zh-CN" sz="2800" dirty="0">
                  <a:solidFill>
                    <a:schemeClr val="bg1"/>
                  </a:solidFill>
                  <a:latin typeface="Agency FB" panose="020B0503020202020204" pitchFamily="34" charset="0"/>
                </a:rPr>
                <a:t>01</a:t>
              </a:r>
              <a:endParaRPr lang="zh-CN" altLang="en-US" sz="2800" dirty="0">
                <a:solidFill>
                  <a:schemeClr val="bg1"/>
                </a:solidFill>
                <a:latin typeface="Agency FB" panose="020B0503020202020204" pitchFamily="34" charset="0"/>
              </a:endParaRPr>
            </a:p>
          </p:txBody>
        </p:sp>
      </p:grpSp>
    </p:spTree>
    <p:extLst>
      <p:ext uri="{BB962C8B-B14F-4D97-AF65-F5344CB8AC3E}">
        <p14:creationId xmlns:p14="http://schemas.microsoft.com/office/powerpoint/2010/main" val="3864517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72716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8476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9411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0033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4918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8672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387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5004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9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grpSp>
        <p:nvGrpSpPr>
          <p:cNvPr id="11" name="组合 10"/>
          <p:cNvGrpSpPr/>
          <p:nvPr userDrawn="1"/>
        </p:nvGrpSpPr>
        <p:grpSpPr>
          <a:xfrm>
            <a:off x="443937" y="316334"/>
            <a:ext cx="648000" cy="648000"/>
            <a:chOff x="682477" y="336212"/>
            <a:chExt cx="537993" cy="537993"/>
          </a:xfrm>
          <a:effectLst>
            <a:outerShdw blurRad="254000" dist="127000" dir="2700000" algn="tl" rotWithShape="0">
              <a:prstClr val="black">
                <a:alpha val="40000"/>
              </a:prstClr>
            </a:outerShdw>
          </a:effectLst>
        </p:grpSpPr>
        <p:grpSp>
          <p:nvGrpSpPr>
            <p:cNvPr id="12" name="组合 11"/>
            <p:cNvGrpSpPr/>
            <p:nvPr/>
          </p:nvGrpSpPr>
          <p:grpSpPr>
            <a:xfrm>
              <a:off x="682477" y="336212"/>
              <a:ext cx="537993" cy="537993"/>
              <a:chOff x="1603689" y="1828440"/>
              <a:chExt cx="2743560" cy="2743560"/>
            </a:xfrm>
          </p:grpSpPr>
          <p:sp>
            <p:nvSpPr>
              <p:cNvPr id="14" name="椭圆 13"/>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 name="椭圆 14"/>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3" name="矩形 12"/>
            <p:cNvSpPr/>
            <p:nvPr/>
          </p:nvSpPr>
          <p:spPr>
            <a:xfrm>
              <a:off x="746651" y="388010"/>
              <a:ext cx="398196" cy="434396"/>
            </a:xfrm>
            <a:prstGeom prst="rect">
              <a:avLst/>
            </a:prstGeom>
          </p:spPr>
          <p:txBody>
            <a:bodyPr wrap="none">
              <a:spAutoFit/>
            </a:bodyPr>
            <a:lstStyle/>
            <a:p>
              <a:pPr lvl="0"/>
              <a:r>
                <a:rPr lang="en-US" altLang="zh-CN" sz="2800" dirty="0">
                  <a:solidFill>
                    <a:schemeClr val="bg1"/>
                  </a:solidFill>
                  <a:latin typeface="Agency FB" panose="020B0503020202020204" pitchFamily="34" charset="0"/>
                </a:rPr>
                <a:t>02</a:t>
              </a:r>
              <a:endParaRPr lang="zh-CN" altLang="en-US" sz="2800" dirty="0">
                <a:solidFill>
                  <a:schemeClr val="bg1"/>
                </a:solidFill>
                <a:latin typeface="Agency FB" panose="020B0503020202020204" pitchFamily="34" charset="0"/>
              </a:endParaRPr>
            </a:p>
          </p:txBody>
        </p:sp>
      </p:grpSp>
    </p:spTree>
    <p:extLst>
      <p:ext uri="{BB962C8B-B14F-4D97-AF65-F5344CB8AC3E}">
        <p14:creationId xmlns:p14="http://schemas.microsoft.com/office/powerpoint/2010/main" val="374637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grpSp>
        <p:nvGrpSpPr>
          <p:cNvPr id="11" name="组合 10"/>
          <p:cNvGrpSpPr/>
          <p:nvPr userDrawn="1"/>
        </p:nvGrpSpPr>
        <p:grpSpPr>
          <a:xfrm>
            <a:off x="443937" y="306395"/>
            <a:ext cx="648000" cy="648000"/>
            <a:chOff x="682477" y="336212"/>
            <a:chExt cx="537993" cy="537993"/>
          </a:xfrm>
          <a:effectLst>
            <a:outerShdw blurRad="254000" dist="127000" dir="2700000" algn="tl" rotWithShape="0">
              <a:prstClr val="black">
                <a:alpha val="40000"/>
              </a:prstClr>
            </a:outerShdw>
          </a:effectLst>
        </p:grpSpPr>
        <p:grpSp>
          <p:nvGrpSpPr>
            <p:cNvPr id="12" name="组合 11"/>
            <p:cNvGrpSpPr/>
            <p:nvPr/>
          </p:nvGrpSpPr>
          <p:grpSpPr>
            <a:xfrm>
              <a:off x="682477" y="336212"/>
              <a:ext cx="537993" cy="537993"/>
              <a:chOff x="1603689" y="1828440"/>
              <a:chExt cx="2743560" cy="2743560"/>
            </a:xfrm>
          </p:grpSpPr>
          <p:sp>
            <p:nvSpPr>
              <p:cNvPr id="14" name="椭圆 13"/>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 name="椭圆 14"/>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3" name="矩形 12"/>
            <p:cNvSpPr/>
            <p:nvPr/>
          </p:nvSpPr>
          <p:spPr>
            <a:xfrm>
              <a:off x="746651" y="388010"/>
              <a:ext cx="408844" cy="434396"/>
            </a:xfrm>
            <a:prstGeom prst="rect">
              <a:avLst/>
            </a:prstGeom>
          </p:spPr>
          <p:txBody>
            <a:bodyPr wrap="none">
              <a:spAutoFit/>
            </a:bodyPr>
            <a:lstStyle/>
            <a:p>
              <a:pPr lvl="0" algn="ctr"/>
              <a:r>
                <a:rPr lang="en-US" altLang="zh-CN" sz="2800" dirty="0">
                  <a:solidFill>
                    <a:schemeClr val="bg1"/>
                  </a:solidFill>
                  <a:latin typeface="Agency FB" panose="020B0503020202020204" pitchFamily="34" charset="0"/>
                </a:rPr>
                <a:t>03</a:t>
              </a:r>
              <a:endParaRPr lang="zh-CN" altLang="en-US" sz="2800" dirty="0">
                <a:solidFill>
                  <a:schemeClr val="bg1"/>
                </a:solidFill>
                <a:latin typeface="Agency FB" panose="020B0503020202020204" pitchFamily="34" charset="0"/>
              </a:endParaRPr>
            </a:p>
          </p:txBody>
        </p:sp>
      </p:grpSp>
    </p:spTree>
    <p:extLst>
      <p:ext uri="{BB962C8B-B14F-4D97-AF65-F5344CB8AC3E}">
        <p14:creationId xmlns:p14="http://schemas.microsoft.com/office/powerpoint/2010/main" val="423166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grpSp>
        <p:nvGrpSpPr>
          <p:cNvPr id="11" name="组合 10"/>
          <p:cNvGrpSpPr/>
          <p:nvPr userDrawn="1"/>
        </p:nvGrpSpPr>
        <p:grpSpPr>
          <a:xfrm>
            <a:off x="443937" y="316334"/>
            <a:ext cx="648000" cy="648000"/>
            <a:chOff x="682477" y="336212"/>
            <a:chExt cx="537993" cy="537993"/>
          </a:xfrm>
          <a:effectLst>
            <a:outerShdw blurRad="254000" dist="127000" dir="2700000" algn="tl" rotWithShape="0">
              <a:prstClr val="black">
                <a:alpha val="40000"/>
              </a:prstClr>
            </a:outerShdw>
          </a:effectLst>
        </p:grpSpPr>
        <p:grpSp>
          <p:nvGrpSpPr>
            <p:cNvPr id="12" name="组合 11"/>
            <p:cNvGrpSpPr/>
            <p:nvPr/>
          </p:nvGrpSpPr>
          <p:grpSpPr>
            <a:xfrm>
              <a:off x="682477" y="336212"/>
              <a:ext cx="537993" cy="537993"/>
              <a:chOff x="1603689" y="1828440"/>
              <a:chExt cx="2743560" cy="2743560"/>
            </a:xfrm>
          </p:grpSpPr>
          <p:sp>
            <p:nvSpPr>
              <p:cNvPr id="14" name="椭圆 13"/>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 name="椭圆 14"/>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3" name="矩形 12"/>
            <p:cNvSpPr/>
            <p:nvPr/>
          </p:nvSpPr>
          <p:spPr>
            <a:xfrm>
              <a:off x="752640" y="388010"/>
              <a:ext cx="396866" cy="434396"/>
            </a:xfrm>
            <a:prstGeom prst="rect">
              <a:avLst/>
            </a:prstGeom>
          </p:spPr>
          <p:txBody>
            <a:bodyPr wrap="none">
              <a:spAutoFit/>
            </a:bodyPr>
            <a:lstStyle/>
            <a:p>
              <a:pPr lvl="0" algn="ctr"/>
              <a:r>
                <a:rPr lang="en-US" altLang="zh-CN" sz="2800" dirty="0">
                  <a:solidFill>
                    <a:schemeClr val="bg1"/>
                  </a:solidFill>
                  <a:latin typeface="Agency FB" panose="020B0503020202020204" pitchFamily="34" charset="0"/>
                </a:rPr>
                <a:t>04</a:t>
              </a:r>
              <a:endParaRPr lang="zh-CN" altLang="en-US" sz="2800" dirty="0">
                <a:solidFill>
                  <a:schemeClr val="bg1"/>
                </a:solidFill>
                <a:latin typeface="Agency FB" panose="020B0503020202020204" pitchFamily="34" charset="0"/>
              </a:endParaRPr>
            </a:p>
          </p:txBody>
        </p:sp>
      </p:grpSp>
    </p:spTree>
    <p:extLst>
      <p:ext uri="{BB962C8B-B14F-4D97-AF65-F5344CB8AC3E}">
        <p14:creationId xmlns:p14="http://schemas.microsoft.com/office/powerpoint/2010/main" val="318302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grpSp>
        <p:nvGrpSpPr>
          <p:cNvPr id="11" name="组合 10"/>
          <p:cNvGrpSpPr/>
          <p:nvPr userDrawn="1"/>
        </p:nvGrpSpPr>
        <p:grpSpPr>
          <a:xfrm>
            <a:off x="443937" y="316334"/>
            <a:ext cx="648000" cy="648000"/>
            <a:chOff x="682477" y="336212"/>
            <a:chExt cx="537993" cy="537993"/>
          </a:xfrm>
          <a:effectLst>
            <a:outerShdw blurRad="254000" dist="127000" dir="2700000" algn="tl" rotWithShape="0">
              <a:prstClr val="black">
                <a:alpha val="40000"/>
              </a:prstClr>
            </a:outerShdw>
          </a:effectLst>
        </p:grpSpPr>
        <p:grpSp>
          <p:nvGrpSpPr>
            <p:cNvPr id="12" name="组合 11"/>
            <p:cNvGrpSpPr/>
            <p:nvPr/>
          </p:nvGrpSpPr>
          <p:grpSpPr>
            <a:xfrm>
              <a:off x="682477" y="336212"/>
              <a:ext cx="537993" cy="537993"/>
              <a:chOff x="1603689" y="1828440"/>
              <a:chExt cx="2743560" cy="2743560"/>
            </a:xfrm>
          </p:grpSpPr>
          <p:sp>
            <p:nvSpPr>
              <p:cNvPr id="14" name="椭圆 13"/>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 name="椭圆 14"/>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3" name="矩形 12"/>
            <p:cNvSpPr/>
            <p:nvPr/>
          </p:nvSpPr>
          <p:spPr>
            <a:xfrm>
              <a:off x="748648" y="388010"/>
              <a:ext cx="404851" cy="434396"/>
            </a:xfrm>
            <a:prstGeom prst="rect">
              <a:avLst/>
            </a:prstGeom>
          </p:spPr>
          <p:txBody>
            <a:bodyPr wrap="none">
              <a:spAutoFit/>
            </a:bodyPr>
            <a:lstStyle/>
            <a:p>
              <a:pPr lvl="0" algn="ctr"/>
              <a:r>
                <a:rPr lang="en-US" altLang="zh-CN" sz="2800" dirty="0">
                  <a:solidFill>
                    <a:schemeClr val="bg1"/>
                  </a:solidFill>
                  <a:latin typeface="Agency FB" panose="020B0503020202020204" pitchFamily="34" charset="0"/>
                </a:rPr>
                <a:t>05</a:t>
              </a:r>
              <a:endParaRPr lang="zh-CN" altLang="en-US" sz="2800" dirty="0">
                <a:solidFill>
                  <a:schemeClr val="bg1"/>
                </a:solidFill>
                <a:latin typeface="Agency FB" panose="020B0503020202020204" pitchFamily="34" charset="0"/>
              </a:endParaRPr>
            </a:p>
          </p:txBody>
        </p:sp>
      </p:grpSp>
    </p:spTree>
    <p:extLst>
      <p:ext uri="{BB962C8B-B14F-4D97-AF65-F5344CB8AC3E}">
        <p14:creationId xmlns:p14="http://schemas.microsoft.com/office/powerpoint/2010/main" val="216217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grpSp>
        <p:nvGrpSpPr>
          <p:cNvPr id="11" name="组合 10"/>
          <p:cNvGrpSpPr/>
          <p:nvPr userDrawn="1"/>
        </p:nvGrpSpPr>
        <p:grpSpPr>
          <a:xfrm>
            <a:off x="443937" y="306395"/>
            <a:ext cx="648000" cy="648000"/>
            <a:chOff x="682477" y="336212"/>
            <a:chExt cx="537993" cy="537993"/>
          </a:xfrm>
          <a:effectLst>
            <a:outerShdw blurRad="254000" dist="127000" dir="2700000" algn="tl" rotWithShape="0">
              <a:prstClr val="black">
                <a:alpha val="40000"/>
              </a:prstClr>
            </a:outerShdw>
          </a:effectLst>
        </p:grpSpPr>
        <p:grpSp>
          <p:nvGrpSpPr>
            <p:cNvPr id="12" name="组合 11"/>
            <p:cNvGrpSpPr/>
            <p:nvPr/>
          </p:nvGrpSpPr>
          <p:grpSpPr>
            <a:xfrm>
              <a:off x="682477" y="336212"/>
              <a:ext cx="537993" cy="537993"/>
              <a:chOff x="1603689" y="1828440"/>
              <a:chExt cx="2743560" cy="2743560"/>
            </a:xfrm>
          </p:grpSpPr>
          <p:sp>
            <p:nvSpPr>
              <p:cNvPr id="14" name="椭圆 13"/>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 name="椭圆 14"/>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3" name="矩形 12"/>
            <p:cNvSpPr/>
            <p:nvPr/>
          </p:nvSpPr>
          <p:spPr>
            <a:xfrm>
              <a:off x="746651" y="388010"/>
              <a:ext cx="408844" cy="434396"/>
            </a:xfrm>
            <a:prstGeom prst="rect">
              <a:avLst/>
            </a:prstGeom>
          </p:spPr>
          <p:txBody>
            <a:bodyPr wrap="none">
              <a:spAutoFit/>
            </a:bodyPr>
            <a:lstStyle/>
            <a:p>
              <a:pPr lvl="0" algn="ctr"/>
              <a:r>
                <a:rPr lang="en-US" altLang="zh-CN" sz="2800" dirty="0">
                  <a:solidFill>
                    <a:schemeClr val="bg1"/>
                  </a:solidFill>
                  <a:latin typeface="Agency FB" panose="020B0503020202020204" pitchFamily="34" charset="0"/>
                </a:rPr>
                <a:t>06</a:t>
              </a:r>
              <a:endParaRPr lang="zh-CN" altLang="en-US" sz="2800" dirty="0">
                <a:solidFill>
                  <a:schemeClr val="bg1"/>
                </a:solidFill>
                <a:latin typeface="Agency FB" panose="020B0503020202020204" pitchFamily="34" charset="0"/>
              </a:endParaRPr>
            </a:p>
          </p:txBody>
        </p:sp>
      </p:grpSp>
    </p:spTree>
    <p:extLst>
      <p:ext uri="{BB962C8B-B14F-4D97-AF65-F5344CB8AC3E}">
        <p14:creationId xmlns:p14="http://schemas.microsoft.com/office/powerpoint/2010/main" val="333592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grpSp>
        <p:nvGrpSpPr>
          <p:cNvPr id="11" name="组合 10"/>
          <p:cNvGrpSpPr/>
          <p:nvPr userDrawn="1"/>
        </p:nvGrpSpPr>
        <p:grpSpPr>
          <a:xfrm>
            <a:off x="443937" y="306395"/>
            <a:ext cx="648000" cy="648000"/>
            <a:chOff x="682477" y="336212"/>
            <a:chExt cx="537993" cy="537993"/>
          </a:xfrm>
          <a:effectLst>
            <a:outerShdw blurRad="254000" dist="127000" dir="2700000" algn="tl" rotWithShape="0">
              <a:prstClr val="black">
                <a:alpha val="40000"/>
              </a:prstClr>
            </a:outerShdw>
          </a:effectLst>
        </p:grpSpPr>
        <p:grpSp>
          <p:nvGrpSpPr>
            <p:cNvPr id="12" name="组合 11"/>
            <p:cNvGrpSpPr/>
            <p:nvPr/>
          </p:nvGrpSpPr>
          <p:grpSpPr>
            <a:xfrm>
              <a:off x="682477" y="336212"/>
              <a:ext cx="537993" cy="537993"/>
              <a:chOff x="1603689" y="1828440"/>
              <a:chExt cx="2743560" cy="2743560"/>
            </a:xfrm>
          </p:grpSpPr>
          <p:sp>
            <p:nvSpPr>
              <p:cNvPr id="14" name="椭圆 13"/>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 name="椭圆 14"/>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3" name="矩形 12"/>
            <p:cNvSpPr/>
            <p:nvPr/>
          </p:nvSpPr>
          <p:spPr>
            <a:xfrm>
              <a:off x="755967" y="388010"/>
              <a:ext cx="390212" cy="434396"/>
            </a:xfrm>
            <a:prstGeom prst="rect">
              <a:avLst/>
            </a:prstGeom>
          </p:spPr>
          <p:txBody>
            <a:bodyPr wrap="none">
              <a:spAutoFit/>
            </a:bodyPr>
            <a:lstStyle/>
            <a:p>
              <a:pPr lvl="0" algn="ctr"/>
              <a:r>
                <a:rPr lang="en-US" altLang="zh-CN" sz="2800" dirty="0">
                  <a:solidFill>
                    <a:schemeClr val="bg1"/>
                  </a:solidFill>
                  <a:latin typeface="Agency FB" panose="020B0503020202020204" pitchFamily="34" charset="0"/>
                </a:rPr>
                <a:t>07</a:t>
              </a:r>
              <a:endParaRPr lang="zh-CN" altLang="en-US" sz="2800" dirty="0">
                <a:solidFill>
                  <a:schemeClr val="bg1"/>
                </a:solidFill>
                <a:latin typeface="Agency FB" panose="020B0503020202020204" pitchFamily="34" charset="0"/>
              </a:endParaRPr>
            </a:p>
          </p:txBody>
        </p:sp>
      </p:grpSp>
    </p:spTree>
    <p:extLst>
      <p:ext uri="{BB962C8B-B14F-4D97-AF65-F5344CB8AC3E}">
        <p14:creationId xmlns:p14="http://schemas.microsoft.com/office/powerpoint/2010/main" val="203314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grpSp>
        <p:nvGrpSpPr>
          <p:cNvPr id="11" name="组合 10"/>
          <p:cNvGrpSpPr/>
          <p:nvPr userDrawn="1"/>
        </p:nvGrpSpPr>
        <p:grpSpPr>
          <a:xfrm>
            <a:off x="443937" y="316334"/>
            <a:ext cx="648000" cy="648000"/>
            <a:chOff x="682477" y="336212"/>
            <a:chExt cx="537993" cy="537993"/>
          </a:xfrm>
          <a:effectLst>
            <a:outerShdw blurRad="254000" dist="127000" dir="2700000" algn="tl" rotWithShape="0">
              <a:prstClr val="black">
                <a:alpha val="40000"/>
              </a:prstClr>
            </a:outerShdw>
          </a:effectLst>
        </p:grpSpPr>
        <p:grpSp>
          <p:nvGrpSpPr>
            <p:cNvPr id="12" name="组合 11"/>
            <p:cNvGrpSpPr/>
            <p:nvPr/>
          </p:nvGrpSpPr>
          <p:grpSpPr>
            <a:xfrm>
              <a:off x="682477" y="336212"/>
              <a:ext cx="537993" cy="537993"/>
              <a:chOff x="1603689" y="1828440"/>
              <a:chExt cx="2743560" cy="2743560"/>
            </a:xfrm>
          </p:grpSpPr>
          <p:sp>
            <p:nvSpPr>
              <p:cNvPr id="14" name="椭圆 13"/>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 name="椭圆 14"/>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3" name="矩形 12"/>
            <p:cNvSpPr/>
            <p:nvPr/>
          </p:nvSpPr>
          <p:spPr>
            <a:xfrm>
              <a:off x="745320" y="388010"/>
              <a:ext cx="411507" cy="434396"/>
            </a:xfrm>
            <a:prstGeom prst="rect">
              <a:avLst/>
            </a:prstGeom>
          </p:spPr>
          <p:txBody>
            <a:bodyPr wrap="none">
              <a:spAutoFit/>
            </a:bodyPr>
            <a:lstStyle/>
            <a:p>
              <a:pPr lvl="0" algn="ctr"/>
              <a:r>
                <a:rPr lang="en-US" altLang="zh-CN" sz="2800" dirty="0">
                  <a:solidFill>
                    <a:schemeClr val="bg1"/>
                  </a:solidFill>
                  <a:latin typeface="Agency FB" panose="020B0503020202020204" pitchFamily="34" charset="0"/>
                </a:rPr>
                <a:t>08</a:t>
              </a:r>
              <a:endParaRPr lang="zh-CN" altLang="en-US" sz="2800" dirty="0">
                <a:solidFill>
                  <a:schemeClr val="bg1"/>
                </a:solidFill>
                <a:latin typeface="Agency FB" panose="020B0503020202020204" pitchFamily="34" charset="0"/>
              </a:endParaRPr>
            </a:p>
          </p:txBody>
        </p:sp>
      </p:grpSp>
    </p:spTree>
    <p:extLst>
      <p:ext uri="{BB962C8B-B14F-4D97-AF65-F5344CB8AC3E}">
        <p14:creationId xmlns:p14="http://schemas.microsoft.com/office/powerpoint/2010/main" val="24550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274294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1561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2579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image" Target="file:///C:\Program%20Files\Tencent\QQ\Users\531929508\Image\5C0B197613CFB657C6E27130FBDADA7E.jpg" TargetMode="External"/><Relationship Id="rId12"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15.jpeg"/><Relationship Id="rId11" Type="http://schemas.openxmlformats.org/officeDocument/2006/relationships/image" Target="../media/image18.jpeg"/><Relationship Id="rId5" Type="http://schemas.openxmlformats.org/officeDocument/2006/relationships/image" Target="file:///C:\Program%20Files\Tencent\QQ\Users\531929508\Image\60371DCD91FE7FC47770011175F64EE0.jpg" TargetMode="External"/><Relationship Id="rId10"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image" Target="file:///C:\Program%20Files\Tencent\QQ\Users\531929508\Image\0EE3B234BDB0DAC4863B6B13A93EECEC.jp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image" Target="../media/image26.JPG"/><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5" name="弧形 74"/>
          <p:cNvSpPr/>
          <p:nvPr/>
        </p:nvSpPr>
        <p:spPr>
          <a:xfrm>
            <a:off x="-3461963" y="-3106683"/>
            <a:ext cx="5684362" cy="5684362"/>
          </a:xfrm>
          <a:prstGeom prst="arc">
            <a:avLst>
              <a:gd name="adj1" fmla="val 324145"/>
              <a:gd name="adj2" fmla="val 4652375"/>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弧形 15"/>
          <p:cNvSpPr/>
          <p:nvPr/>
        </p:nvSpPr>
        <p:spPr>
          <a:xfrm>
            <a:off x="-1935895" y="-1112362"/>
            <a:ext cx="5684362" cy="5684362"/>
          </a:xfrm>
          <a:prstGeom prst="arc">
            <a:avLst>
              <a:gd name="adj1" fmla="val 19310199"/>
              <a:gd name="adj2" fmla="val 6563128"/>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弧形 75"/>
          <p:cNvSpPr/>
          <p:nvPr/>
        </p:nvSpPr>
        <p:spPr>
          <a:xfrm>
            <a:off x="-1631576" y="-4249323"/>
            <a:ext cx="5684362" cy="5684362"/>
          </a:xfrm>
          <a:prstGeom prst="arc">
            <a:avLst>
              <a:gd name="adj1" fmla="val 1798246"/>
              <a:gd name="adj2" fmla="val 7028303"/>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a:off x="-6722108" y="-3339548"/>
            <a:ext cx="11328591" cy="11328591"/>
          </a:xfrm>
          <a:prstGeom prst="arc">
            <a:avLst>
              <a:gd name="adj1" fmla="val 20143372"/>
              <a:gd name="adj2" fmla="val 3198387"/>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48467" y="3600679"/>
            <a:ext cx="1197564" cy="1197564"/>
          </a:xfrm>
          <a:prstGeom prst="ellipse">
            <a:avLst/>
          </a:prstGeom>
          <a:gradFill>
            <a:gsLst>
              <a:gs pos="0">
                <a:srgbClr val="DDDDDD"/>
              </a:gs>
              <a:gs pos="100000">
                <a:schemeClr val="bg1">
                  <a:lumMod val="95000"/>
                </a:schemeClr>
              </a:gs>
            </a:gsLst>
            <a:lin ang="5400000" scaled="1"/>
          </a:gradFill>
          <a:ln w="12700" cap="flat">
            <a:gradFill>
              <a:gsLst>
                <a:gs pos="0">
                  <a:sysClr val="window" lastClr="FFFFFF"/>
                </a:gs>
                <a:gs pos="100000">
                  <a:srgbClr val="CACACA"/>
                </a:gs>
              </a:gsLst>
              <a:lin ang="5400000" scaled="1"/>
            </a:grad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2" name="组合 1"/>
          <p:cNvGrpSpPr/>
          <p:nvPr/>
        </p:nvGrpSpPr>
        <p:grpSpPr>
          <a:xfrm>
            <a:off x="1751874" y="1999987"/>
            <a:ext cx="2592000" cy="2590620"/>
            <a:chOff x="1603689" y="1828440"/>
            <a:chExt cx="2743560" cy="2743560"/>
          </a:xfrm>
        </p:grpSpPr>
        <p:sp>
          <p:nvSpPr>
            <p:cNvPr id="4" name="椭圆 3"/>
            <p:cNvSpPr/>
            <p:nvPr/>
          </p:nvSpPr>
          <p:spPr>
            <a:xfrm>
              <a:off x="1603689" y="1828440"/>
              <a:ext cx="2743560" cy="2743560"/>
            </a:xfrm>
            <a:prstGeom prst="ellipse">
              <a:avLst/>
            </a:prstGeom>
            <a:gradFill>
              <a:gsLst>
                <a:gs pos="0">
                  <a:srgbClr val="DDDDDD"/>
                </a:gs>
                <a:gs pos="100000">
                  <a:sysClr val="window" lastClr="FFFFFF"/>
                </a:gs>
              </a:gsLst>
              <a:lin ang="5400000" scaled="1"/>
            </a:gradFill>
            <a:ln w="127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2" name="椭圆 11"/>
            <p:cNvSpPr/>
            <p:nvPr/>
          </p:nvSpPr>
          <p:spPr>
            <a:xfrm>
              <a:off x="1752544" y="1977295"/>
              <a:ext cx="2445850" cy="2445850"/>
            </a:xfrm>
            <a:prstGeom prst="ellipse">
              <a:avLst/>
            </a:prstGeom>
            <a:solidFill>
              <a:srgbClr val="E87071"/>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3" name="文本框 12"/>
          <p:cNvSpPr txBox="1"/>
          <p:nvPr/>
        </p:nvSpPr>
        <p:spPr>
          <a:xfrm>
            <a:off x="5530372" y="3104571"/>
            <a:ext cx="5753498" cy="830997"/>
          </a:xfrm>
          <a:prstGeom prst="rect">
            <a:avLst/>
          </a:prstGeom>
          <a:noFill/>
        </p:spPr>
        <p:txBody>
          <a:bodyPr wrap="none" rtlCol="0">
            <a:spAutoFit/>
          </a:bodyPr>
          <a:lstStyle/>
          <a:p>
            <a:r>
              <a:rPr lang="zh-CN" altLang="en-US" sz="4800" b="1" dirty="0">
                <a:solidFill>
                  <a:schemeClr val="tx1">
                    <a:lumMod val="75000"/>
                    <a:lumOff val="25000"/>
                  </a:schemeClr>
                </a:solidFill>
                <a:latin typeface="方正正黑简体" panose="02000000000000000000" pitchFamily="2" charset="-122"/>
                <a:ea typeface="方正正黑简体" panose="02000000000000000000" pitchFamily="2" charset="-122"/>
              </a:rPr>
              <a:t>护理品管圈主题汇报</a:t>
            </a:r>
          </a:p>
        </p:txBody>
      </p:sp>
      <p:grpSp>
        <p:nvGrpSpPr>
          <p:cNvPr id="62" name="组合 61"/>
          <p:cNvGrpSpPr/>
          <p:nvPr/>
        </p:nvGrpSpPr>
        <p:grpSpPr>
          <a:xfrm>
            <a:off x="5639252" y="4334485"/>
            <a:ext cx="5477807" cy="512244"/>
            <a:chOff x="5639252" y="4334485"/>
            <a:chExt cx="5477807" cy="512244"/>
          </a:xfrm>
        </p:grpSpPr>
        <p:sp>
          <p:nvSpPr>
            <p:cNvPr id="23" name="矩形: 圆角 22"/>
            <p:cNvSpPr/>
            <p:nvPr/>
          </p:nvSpPr>
          <p:spPr>
            <a:xfrm>
              <a:off x="5639252" y="4334485"/>
              <a:ext cx="5477807" cy="512244"/>
            </a:xfrm>
            <a:prstGeom prst="roundRect">
              <a:avLst/>
            </a:prstGeom>
            <a:solidFill>
              <a:schemeClr val="bg1"/>
            </a:solidFill>
            <a:ln>
              <a:noFill/>
            </a:ln>
            <a:effectLst>
              <a:outerShdw blurRad="2540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68"/>
            <p:cNvSpPr>
              <a:spLocks noEditPoints="1"/>
            </p:cNvSpPr>
            <p:nvPr/>
          </p:nvSpPr>
          <p:spPr bwMode="auto">
            <a:xfrm>
              <a:off x="8799617" y="4428607"/>
              <a:ext cx="324000" cy="324000"/>
            </a:xfrm>
            <a:custGeom>
              <a:avLst/>
              <a:gdLst>
                <a:gd name="T0" fmla="*/ 389 w 533"/>
                <a:gd name="T1" fmla="*/ 271 h 533"/>
                <a:gd name="T2" fmla="*/ 389 w 533"/>
                <a:gd name="T3" fmla="*/ 199 h 533"/>
                <a:gd name="T4" fmla="*/ 357 w 533"/>
                <a:gd name="T5" fmla="*/ 199 h 533"/>
                <a:gd name="T6" fmla="*/ 357 w 533"/>
                <a:gd name="T7" fmla="*/ 271 h 533"/>
                <a:gd name="T8" fmla="*/ 269 w 533"/>
                <a:gd name="T9" fmla="*/ 359 h 533"/>
                <a:gd name="T10" fmla="*/ 267 w 533"/>
                <a:gd name="T11" fmla="*/ 359 h 533"/>
                <a:gd name="T12" fmla="*/ 267 w 533"/>
                <a:gd name="T13" fmla="*/ 359 h 533"/>
                <a:gd name="T14" fmla="*/ 266 w 533"/>
                <a:gd name="T15" fmla="*/ 359 h 533"/>
                <a:gd name="T16" fmla="*/ 264 w 533"/>
                <a:gd name="T17" fmla="*/ 359 h 533"/>
                <a:gd name="T18" fmla="*/ 176 w 533"/>
                <a:gd name="T19" fmla="*/ 271 h 533"/>
                <a:gd name="T20" fmla="*/ 176 w 533"/>
                <a:gd name="T21" fmla="*/ 199 h 533"/>
                <a:gd name="T22" fmla="*/ 144 w 533"/>
                <a:gd name="T23" fmla="*/ 199 h 533"/>
                <a:gd name="T24" fmla="*/ 144 w 533"/>
                <a:gd name="T25" fmla="*/ 271 h 533"/>
                <a:gd name="T26" fmla="*/ 247 w 533"/>
                <a:gd name="T27" fmla="*/ 391 h 533"/>
                <a:gd name="T28" fmla="*/ 247 w 533"/>
                <a:gd name="T29" fmla="*/ 443 h 533"/>
                <a:gd name="T30" fmla="*/ 174 w 533"/>
                <a:gd name="T31" fmla="*/ 463 h 533"/>
                <a:gd name="T32" fmla="*/ 359 w 533"/>
                <a:gd name="T33" fmla="*/ 463 h 533"/>
                <a:gd name="T34" fmla="*/ 285 w 533"/>
                <a:gd name="T35" fmla="*/ 442 h 533"/>
                <a:gd name="T36" fmla="*/ 285 w 533"/>
                <a:gd name="T37" fmla="*/ 391 h 533"/>
                <a:gd name="T38" fmla="*/ 389 w 533"/>
                <a:gd name="T39" fmla="*/ 271 h 533"/>
                <a:gd name="T40" fmla="*/ 265 w 533"/>
                <a:gd name="T41" fmla="*/ 328 h 533"/>
                <a:gd name="T42" fmla="*/ 266 w 533"/>
                <a:gd name="T43" fmla="*/ 329 h 533"/>
                <a:gd name="T44" fmla="*/ 268 w 533"/>
                <a:gd name="T45" fmla="*/ 328 h 533"/>
                <a:gd name="T46" fmla="*/ 326 w 533"/>
                <a:gd name="T47" fmla="*/ 270 h 533"/>
                <a:gd name="T48" fmla="*/ 326 w 533"/>
                <a:gd name="T49" fmla="*/ 128 h 533"/>
                <a:gd name="T50" fmla="*/ 267 w 533"/>
                <a:gd name="T51" fmla="*/ 69 h 533"/>
                <a:gd name="T52" fmla="*/ 266 w 533"/>
                <a:gd name="T53" fmla="*/ 69 h 533"/>
                <a:gd name="T54" fmla="*/ 265 w 533"/>
                <a:gd name="T55" fmla="*/ 69 h 533"/>
                <a:gd name="T56" fmla="*/ 207 w 533"/>
                <a:gd name="T57" fmla="*/ 128 h 533"/>
                <a:gd name="T58" fmla="*/ 207 w 533"/>
                <a:gd name="T59" fmla="*/ 270 h 533"/>
                <a:gd name="T60" fmla="*/ 265 w 533"/>
                <a:gd name="T61" fmla="*/ 328 h 533"/>
                <a:gd name="T62" fmla="*/ 266 w 533"/>
                <a:gd name="T63" fmla="*/ 0 h 533"/>
                <a:gd name="T64" fmla="*/ 533 w 533"/>
                <a:gd name="T65" fmla="*/ 266 h 533"/>
                <a:gd name="T66" fmla="*/ 266 w 533"/>
                <a:gd name="T67" fmla="*/ 533 h 533"/>
                <a:gd name="T68" fmla="*/ 0 w 533"/>
                <a:gd name="T69" fmla="*/ 266 h 533"/>
                <a:gd name="T70" fmla="*/ 266 w 533"/>
                <a:gd name="T71"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3" h="533">
                  <a:moveTo>
                    <a:pt x="389" y="271"/>
                  </a:moveTo>
                  <a:lnTo>
                    <a:pt x="389" y="199"/>
                  </a:lnTo>
                  <a:cubicBezTo>
                    <a:pt x="389" y="179"/>
                    <a:pt x="357" y="178"/>
                    <a:pt x="357" y="199"/>
                  </a:cubicBezTo>
                  <a:lnTo>
                    <a:pt x="357" y="271"/>
                  </a:lnTo>
                  <a:cubicBezTo>
                    <a:pt x="357" y="320"/>
                    <a:pt x="317" y="359"/>
                    <a:pt x="269" y="359"/>
                  </a:cubicBezTo>
                  <a:cubicBezTo>
                    <a:pt x="268" y="359"/>
                    <a:pt x="268" y="359"/>
                    <a:pt x="267" y="359"/>
                  </a:cubicBezTo>
                  <a:lnTo>
                    <a:pt x="267" y="359"/>
                  </a:lnTo>
                  <a:lnTo>
                    <a:pt x="266" y="359"/>
                  </a:lnTo>
                  <a:cubicBezTo>
                    <a:pt x="265" y="359"/>
                    <a:pt x="265" y="359"/>
                    <a:pt x="264" y="359"/>
                  </a:cubicBezTo>
                  <a:cubicBezTo>
                    <a:pt x="216" y="359"/>
                    <a:pt x="176" y="320"/>
                    <a:pt x="176" y="271"/>
                  </a:cubicBezTo>
                  <a:lnTo>
                    <a:pt x="176" y="199"/>
                  </a:lnTo>
                  <a:cubicBezTo>
                    <a:pt x="176" y="179"/>
                    <a:pt x="144" y="178"/>
                    <a:pt x="144" y="199"/>
                  </a:cubicBezTo>
                  <a:cubicBezTo>
                    <a:pt x="144" y="209"/>
                    <a:pt x="144" y="271"/>
                    <a:pt x="144" y="271"/>
                  </a:cubicBezTo>
                  <a:cubicBezTo>
                    <a:pt x="144" y="332"/>
                    <a:pt x="189" y="382"/>
                    <a:pt x="247" y="391"/>
                  </a:cubicBezTo>
                  <a:lnTo>
                    <a:pt x="247" y="443"/>
                  </a:lnTo>
                  <a:lnTo>
                    <a:pt x="174" y="463"/>
                  </a:lnTo>
                  <a:lnTo>
                    <a:pt x="359" y="463"/>
                  </a:lnTo>
                  <a:lnTo>
                    <a:pt x="285" y="442"/>
                  </a:lnTo>
                  <a:lnTo>
                    <a:pt x="285" y="391"/>
                  </a:lnTo>
                  <a:cubicBezTo>
                    <a:pt x="344" y="382"/>
                    <a:pt x="389" y="332"/>
                    <a:pt x="389" y="271"/>
                  </a:cubicBezTo>
                  <a:close/>
                  <a:moveTo>
                    <a:pt x="265" y="328"/>
                  </a:moveTo>
                  <a:cubicBezTo>
                    <a:pt x="266" y="328"/>
                    <a:pt x="266" y="329"/>
                    <a:pt x="266" y="329"/>
                  </a:cubicBezTo>
                  <a:cubicBezTo>
                    <a:pt x="267" y="329"/>
                    <a:pt x="267" y="328"/>
                    <a:pt x="268" y="328"/>
                  </a:cubicBezTo>
                  <a:cubicBezTo>
                    <a:pt x="300" y="328"/>
                    <a:pt x="326" y="302"/>
                    <a:pt x="326" y="270"/>
                  </a:cubicBezTo>
                  <a:lnTo>
                    <a:pt x="326" y="128"/>
                  </a:lnTo>
                  <a:cubicBezTo>
                    <a:pt x="326" y="96"/>
                    <a:pt x="300" y="69"/>
                    <a:pt x="267" y="69"/>
                  </a:cubicBezTo>
                  <a:cubicBezTo>
                    <a:pt x="267" y="69"/>
                    <a:pt x="267" y="69"/>
                    <a:pt x="266" y="69"/>
                  </a:cubicBezTo>
                  <a:cubicBezTo>
                    <a:pt x="266" y="69"/>
                    <a:pt x="266" y="69"/>
                    <a:pt x="265" y="69"/>
                  </a:cubicBezTo>
                  <a:cubicBezTo>
                    <a:pt x="233" y="69"/>
                    <a:pt x="207" y="96"/>
                    <a:pt x="207" y="128"/>
                  </a:cubicBezTo>
                  <a:lnTo>
                    <a:pt x="207" y="270"/>
                  </a:lnTo>
                  <a:cubicBezTo>
                    <a:pt x="207" y="302"/>
                    <a:pt x="233" y="328"/>
                    <a:pt x="265" y="328"/>
                  </a:cubicBezTo>
                  <a:close/>
                  <a:moveTo>
                    <a:pt x="266" y="0"/>
                  </a:moveTo>
                  <a:cubicBezTo>
                    <a:pt x="414" y="0"/>
                    <a:pt x="533" y="119"/>
                    <a:pt x="533" y="266"/>
                  </a:cubicBezTo>
                  <a:cubicBezTo>
                    <a:pt x="533" y="413"/>
                    <a:pt x="414" y="533"/>
                    <a:pt x="266" y="533"/>
                  </a:cubicBezTo>
                  <a:cubicBezTo>
                    <a:pt x="119" y="533"/>
                    <a:pt x="0" y="413"/>
                    <a:pt x="0" y="266"/>
                  </a:cubicBezTo>
                  <a:cubicBezTo>
                    <a:pt x="0" y="119"/>
                    <a:pt x="119" y="0"/>
                    <a:pt x="266" y="0"/>
                  </a:cubicBezTo>
                  <a:close/>
                </a:path>
              </a:pathLst>
            </a:custGeom>
            <a:solidFill>
              <a:srgbClr val="E87071"/>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600" b="0" i="0" u="none" strike="noStrike" kern="0" cap="none" spc="0" normalizeH="0" baseline="0" noProof="0">
                <a:ln>
                  <a:noFill/>
                </a:ln>
                <a:solidFill>
                  <a:schemeClr val="tx1">
                    <a:lumMod val="75000"/>
                    <a:lumOff val="25000"/>
                  </a:schemeClr>
                </a:solidFill>
                <a:effectLst/>
                <a:uLnTx/>
                <a:uFillTx/>
                <a:latin typeface="迷你简准圆" panose="03000509000000000000" pitchFamily="65" charset="-122"/>
                <a:ea typeface="迷你简准圆" panose="03000509000000000000" pitchFamily="65" charset="-122"/>
              </a:endParaRPr>
            </a:p>
          </p:txBody>
        </p:sp>
        <p:sp>
          <p:nvSpPr>
            <p:cNvPr id="9" name="文本框 8"/>
            <p:cNvSpPr txBox="1"/>
            <p:nvPr/>
          </p:nvSpPr>
          <p:spPr>
            <a:xfrm>
              <a:off x="9220168" y="4435496"/>
              <a:ext cx="186937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600" kern="0" noProof="0" dirty="0">
                  <a:solidFill>
                    <a:schemeClr val="tx1">
                      <a:lumMod val="75000"/>
                      <a:lumOff val="25000"/>
                    </a:schemeClr>
                  </a:solidFill>
                  <a:latin typeface="方正正纤黑简体" panose="02000000000000000000" pitchFamily="2" charset="-122"/>
                  <a:ea typeface="方正正纤黑简体" panose="02000000000000000000" pitchFamily="2" charset="-122"/>
                </a:rPr>
                <a:t>汇报人</a:t>
              </a:r>
              <a:r>
                <a:rPr lang="zh-CN" altLang="en-US" sz="1600" kern="0" noProof="0" dirty="0" smtClean="0">
                  <a:solidFill>
                    <a:schemeClr val="tx1">
                      <a:lumMod val="75000"/>
                      <a:lumOff val="25000"/>
                    </a:schemeClr>
                  </a:solidFill>
                  <a:latin typeface="方正正纤黑简体" panose="02000000000000000000" pitchFamily="2" charset="-122"/>
                  <a:ea typeface="方正正纤黑简体" panose="02000000000000000000" pitchFamily="2" charset="-122"/>
                </a:rPr>
                <a:t>：</a:t>
              </a:r>
              <a:r>
                <a:rPr lang="zh-CN" altLang="en-US" sz="1600" kern="0" dirty="0">
                  <a:solidFill>
                    <a:schemeClr val="tx1">
                      <a:lumMod val="75000"/>
                      <a:lumOff val="25000"/>
                    </a:schemeClr>
                  </a:solidFill>
                  <a:latin typeface="方正正纤黑简体" panose="02000000000000000000" pitchFamily="2" charset="-122"/>
                  <a:ea typeface="方正正纤黑简体" panose="02000000000000000000" pitchFamily="2" charset="-122"/>
                </a:rPr>
                <a:t>优品</a:t>
              </a:r>
              <a:r>
                <a:rPr lang="en-US" altLang="zh-CN" sz="1600" kern="0" noProof="0" dirty="0" smtClean="0">
                  <a:solidFill>
                    <a:schemeClr val="tx1">
                      <a:lumMod val="75000"/>
                      <a:lumOff val="25000"/>
                    </a:schemeClr>
                  </a:solidFill>
                  <a:latin typeface="方正正纤黑简体" panose="02000000000000000000" pitchFamily="2" charset="-122"/>
                  <a:ea typeface="方正正纤黑简体" panose="02000000000000000000" pitchFamily="2" charset="-122"/>
                </a:rPr>
                <a:t>PPT</a:t>
              </a:r>
              <a:endParaRPr kumimoji="0" lang="zh-CN" altLang="en-US" sz="1600" b="0" i="0" u="none" strike="noStrike" kern="0" cap="none" spc="0" normalizeH="0" baseline="0" noProof="0" dirty="0">
                <a:ln>
                  <a:noFill/>
                </a:ln>
                <a:solidFill>
                  <a:schemeClr val="tx1">
                    <a:lumMod val="75000"/>
                    <a:lumOff val="25000"/>
                  </a:schemeClr>
                </a:solidFill>
                <a:effectLst/>
                <a:uLnTx/>
                <a:uFillTx/>
                <a:latin typeface="方正正纤黑简体" panose="02000000000000000000" pitchFamily="2" charset="-122"/>
                <a:ea typeface="方正正纤黑简体" panose="02000000000000000000" pitchFamily="2" charset="-122"/>
              </a:endParaRPr>
            </a:p>
          </p:txBody>
        </p:sp>
        <p:sp>
          <p:nvSpPr>
            <p:cNvPr id="11" name="文本框 10"/>
            <p:cNvSpPr txBox="1"/>
            <p:nvPr/>
          </p:nvSpPr>
          <p:spPr>
            <a:xfrm>
              <a:off x="6221885" y="4429103"/>
              <a:ext cx="2441694"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schemeClr val="tx1">
                      <a:lumMod val="75000"/>
                      <a:lumOff val="25000"/>
                    </a:schemeClr>
                  </a:solidFill>
                  <a:effectLst/>
                  <a:uLnTx/>
                  <a:uFillTx/>
                  <a:latin typeface="方正正纤黑简体" panose="02000000000000000000" pitchFamily="2" charset="-122"/>
                  <a:ea typeface="方正正纤黑简体" panose="02000000000000000000" pitchFamily="2" charset="-122"/>
                </a:rPr>
                <a:t>某某专科小组护理品管圈</a:t>
              </a:r>
            </a:p>
          </p:txBody>
        </p:sp>
        <p:grpSp>
          <p:nvGrpSpPr>
            <p:cNvPr id="14" name="组合 13"/>
            <p:cNvGrpSpPr/>
            <p:nvPr/>
          </p:nvGrpSpPr>
          <p:grpSpPr>
            <a:xfrm>
              <a:off x="5872032" y="4428608"/>
              <a:ext cx="324000" cy="323999"/>
              <a:chOff x="816850" y="4020220"/>
              <a:chExt cx="915673" cy="998912"/>
            </a:xfrm>
            <a:solidFill>
              <a:srgbClr val="FFB850"/>
            </a:solidFill>
            <a:effectLst/>
          </p:grpSpPr>
          <p:sp>
            <p:nvSpPr>
              <p:cNvPr id="15" name="椭圆 14"/>
              <p:cNvSpPr/>
              <p:nvPr/>
            </p:nvSpPr>
            <p:spPr>
              <a:xfrm>
                <a:off x="816850" y="4020220"/>
                <a:ext cx="915673" cy="9989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迷你简准圆" panose="03000509000000000000" pitchFamily="65" charset="-122"/>
                  <a:ea typeface="迷你简准圆" panose="03000509000000000000" pitchFamily="65" charset="-122"/>
                </a:endParaRPr>
              </a:p>
            </p:txBody>
          </p:sp>
          <p:sp>
            <p:nvSpPr>
              <p:cNvPr id="17" name="KSO_Shape"/>
              <p:cNvSpPr>
                <a:spLocks/>
              </p:cNvSpPr>
              <p:nvPr/>
            </p:nvSpPr>
            <p:spPr bwMode="auto">
              <a:xfrm>
                <a:off x="962089" y="4219069"/>
                <a:ext cx="625196" cy="516926"/>
              </a:xfrm>
              <a:custGeom>
                <a:avLst/>
                <a:gdLst>
                  <a:gd name="T0" fmla="*/ 1855787 w 2462213"/>
                  <a:gd name="T1" fmla="*/ 1260475 h 1693863"/>
                  <a:gd name="T2" fmla="*/ 1271587 w 2462213"/>
                  <a:gd name="T3" fmla="*/ 1387475 h 1693863"/>
                  <a:gd name="T4" fmla="*/ 1195387 w 2462213"/>
                  <a:gd name="T5" fmla="*/ 1387475 h 1693863"/>
                  <a:gd name="T6" fmla="*/ 612775 w 2462213"/>
                  <a:gd name="T7" fmla="*/ 1260475 h 1693863"/>
                  <a:gd name="T8" fmla="*/ 280987 w 2462213"/>
                  <a:gd name="T9" fmla="*/ 1260475 h 1693863"/>
                  <a:gd name="T10" fmla="*/ 1855787 w 2462213"/>
                  <a:gd name="T11" fmla="*/ 1047750 h 1693863"/>
                  <a:gd name="T12" fmla="*/ 1271587 w 2462213"/>
                  <a:gd name="T13" fmla="*/ 1174750 h 1693863"/>
                  <a:gd name="T14" fmla="*/ 1195387 w 2462213"/>
                  <a:gd name="T15" fmla="*/ 1174750 h 1693863"/>
                  <a:gd name="T16" fmla="*/ 612775 w 2462213"/>
                  <a:gd name="T17" fmla="*/ 1047750 h 1693863"/>
                  <a:gd name="T18" fmla="*/ 280987 w 2462213"/>
                  <a:gd name="T19" fmla="*/ 1047750 h 1693863"/>
                  <a:gd name="T20" fmla="*/ 1855787 w 2462213"/>
                  <a:gd name="T21" fmla="*/ 817562 h 1693863"/>
                  <a:gd name="T22" fmla="*/ 1271587 w 2462213"/>
                  <a:gd name="T23" fmla="*/ 944562 h 1693863"/>
                  <a:gd name="T24" fmla="*/ 1195387 w 2462213"/>
                  <a:gd name="T25" fmla="*/ 944562 h 1693863"/>
                  <a:gd name="T26" fmla="*/ 612775 w 2462213"/>
                  <a:gd name="T27" fmla="*/ 817562 h 1693863"/>
                  <a:gd name="T28" fmla="*/ 280987 w 2462213"/>
                  <a:gd name="T29" fmla="*/ 817562 h 1693863"/>
                  <a:gd name="T30" fmla="*/ 1855787 w 2462213"/>
                  <a:gd name="T31" fmla="*/ 604837 h 1693863"/>
                  <a:gd name="T32" fmla="*/ 1271587 w 2462213"/>
                  <a:gd name="T33" fmla="*/ 731837 h 1693863"/>
                  <a:gd name="T34" fmla="*/ 1195387 w 2462213"/>
                  <a:gd name="T35" fmla="*/ 731837 h 1693863"/>
                  <a:gd name="T36" fmla="*/ 612775 w 2462213"/>
                  <a:gd name="T37" fmla="*/ 604837 h 1693863"/>
                  <a:gd name="T38" fmla="*/ 280987 w 2462213"/>
                  <a:gd name="T39" fmla="*/ 604837 h 1693863"/>
                  <a:gd name="T40" fmla="*/ 1217659 w 2462213"/>
                  <a:gd name="T41" fmla="*/ 88928 h 1693863"/>
                  <a:gd name="T42" fmla="*/ 1211327 w 2462213"/>
                  <a:gd name="T43" fmla="*/ 104873 h 1693863"/>
                  <a:gd name="T44" fmla="*/ 1139150 w 2462213"/>
                  <a:gd name="T45" fmla="*/ 170566 h 1693863"/>
                  <a:gd name="T46" fmla="*/ 1126487 w 2462213"/>
                  <a:gd name="T47" fmla="*/ 186829 h 1693863"/>
                  <a:gd name="T48" fmla="*/ 1127437 w 2462213"/>
                  <a:gd name="T49" fmla="*/ 199904 h 1693863"/>
                  <a:gd name="T50" fmla="*/ 1143582 w 2462213"/>
                  <a:gd name="T51" fmla="*/ 213298 h 1693863"/>
                  <a:gd name="T52" fmla="*/ 1211644 w 2462213"/>
                  <a:gd name="T53" fmla="*/ 281861 h 1693863"/>
                  <a:gd name="T54" fmla="*/ 1224940 w 2462213"/>
                  <a:gd name="T55" fmla="*/ 298125 h 1693863"/>
                  <a:gd name="T56" fmla="*/ 1238236 w 2462213"/>
                  <a:gd name="T57" fmla="*/ 299400 h 1693863"/>
                  <a:gd name="T58" fmla="*/ 1254381 w 2462213"/>
                  <a:gd name="T59" fmla="*/ 286325 h 1693863"/>
                  <a:gd name="T60" fmla="*/ 1319277 w 2462213"/>
                  <a:gd name="T61" fmla="*/ 213617 h 1693863"/>
                  <a:gd name="T62" fmla="*/ 1335106 w 2462213"/>
                  <a:gd name="T63" fmla="*/ 207239 h 1693863"/>
                  <a:gd name="T64" fmla="*/ 1341437 w 2462213"/>
                  <a:gd name="T65" fmla="*/ 191294 h 1693863"/>
                  <a:gd name="T66" fmla="*/ 1335106 w 2462213"/>
                  <a:gd name="T67" fmla="*/ 175349 h 1693863"/>
                  <a:gd name="T68" fmla="*/ 1319277 w 2462213"/>
                  <a:gd name="T69" fmla="*/ 168652 h 1693863"/>
                  <a:gd name="T70" fmla="*/ 1254381 w 2462213"/>
                  <a:gd name="T71" fmla="*/ 96263 h 1693863"/>
                  <a:gd name="T72" fmla="*/ 1238236 w 2462213"/>
                  <a:gd name="T73" fmla="*/ 82869 h 1693863"/>
                  <a:gd name="T74" fmla="*/ 1630998 w 2462213"/>
                  <a:gd name="T75" fmla="*/ 0 h 1693863"/>
                  <a:gd name="T76" fmla="*/ 1669733 w 2462213"/>
                  <a:gd name="T77" fmla="*/ 6352 h 1693863"/>
                  <a:gd name="T78" fmla="*/ 1703388 w 2462213"/>
                  <a:gd name="T79" fmla="*/ 23186 h 1693863"/>
                  <a:gd name="T80" fmla="*/ 1731328 w 2462213"/>
                  <a:gd name="T81" fmla="*/ 48913 h 1693863"/>
                  <a:gd name="T82" fmla="*/ 1750696 w 2462213"/>
                  <a:gd name="T83" fmla="*/ 82581 h 1693863"/>
                  <a:gd name="T84" fmla="*/ 1759903 w 2462213"/>
                  <a:gd name="T85" fmla="*/ 121331 h 1693863"/>
                  <a:gd name="T86" fmla="*/ 2206626 w 2462213"/>
                  <a:gd name="T87" fmla="*/ 382731 h 1693863"/>
                  <a:gd name="T88" fmla="*/ 2243456 w 2462213"/>
                  <a:gd name="T89" fmla="*/ 392895 h 1693863"/>
                  <a:gd name="T90" fmla="*/ 2275841 w 2462213"/>
                  <a:gd name="T91" fmla="*/ 413540 h 1693863"/>
                  <a:gd name="T92" fmla="*/ 2300923 w 2462213"/>
                  <a:gd name="T93" fmla="*/ 442444 h 1693863"/>
                  <a:gd name="T94" fmla="*/ 2317433 w 2462213"/>
                  <a:gd name="T95" fmla="*/ 478652 h 1693863"/>
                  <a:gd name="T96" fmla="*/ 2323148 w 2462213"/>
                  <a:gd name="T97" fmla="*/ 519307 h 1693863"/>
                  <a:gd name="T98" fmla="*/ 0 w 2462213"/>
                  <a:gd name="T99" fmla="*/ 1693863 h 1693863"/>
                  <a:gd name="T100" fmla="*/ 133350 w 2462213"/>
                  <a:gd name="T101" fmla="*/ 512320 h 1693863"/>
                  <a:gd name="T102" fmla="*/ 141288 w 2462213"/>
                  <a:gd name="T103" fmla="*/ 471982 h 1693863"/>
                  <a:gd name="T104" fmla="*/ 159068 w 2462213"/>
                  <a:gd name="T105" fmla="*/ 437362 h 1693863"/>
                  <a:gd name="T106" fmla="*/ 185420 w 2462213"/>
                  <a:gd name="T107" fmla="*/ 409094 h 1693863"/>
                  <a:gd name="T108" fmla="*/ 218440 w 2462213"/>
                  <a:gd name="T109" fmla="*/ 390354 h 1693863"/>
                  <a:gd name="T110" fmla="*/ 256223 w 2462213"/>
                  <a:gd name="T111" fmla="*/ 382096 h 1693863"/>
                  <a:gd name="T112" fmla="*/ 708978 w 2462213"/>
                  <a:gd name="T113" fmla="*/ 114661 h 1693863"/>
                  <a:gd name="T114" fmla="*/ 720090 w 2462213"/>
                  <a:gd name="T115" fmla="*/ 76864 h 1693863"/>
                  <a:gd name="T116" fmla="*/ 741045 w 2462213"/>
                  <a:gd name="T117" fmla="*/ 44467 h 1693863"/>
                  <a:gd name="T118" fmla="*/ 769620 w 2462213"/>
                  <a:gd name="T119" fmla="*/ 19692 h 1693863"/>
                  <a:gd name="T120" fmla="*/ 804545 w 2462213"/>
                  <a:gd name="T121" fmla="*/ 4447 h 1693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2213" h="1693863">
                    <a:moveTo>
                      <a:pt x="2058987" y="1260475"/>
                    </a:moveTo>
                    <a:lnTo>
                      <a:pt x="2058987" y="1387475"/>
                    </a:lnTo>
                    <a:lnTo>
                      <a:pt x="2185987" y="1387475"/>
                    </a:lnTo>
                    <a:lnTo>
                      <a:pt x="2185987" y="1260475"/>
                    </a:lnTo>
                    <a:lnTo>
                      <a:pt x="2058987" y="1260475"/>
                    </a:lnTo>
                    <a:close/>
                    <a:moveTo>
                      <a:pt x="1855787" y="1260475"/>
                    </a:moveTo>
                    <a:lnTo>
                      <a:pt x="1855787" y="1387475"/>
                    </a:lnTo>
                    <a:lnTo>
                      <a:pt x="1982787" y="1387475"/>
                    </a:lnTo>
                    <a:lnTo>
                      <a:pt x="1982787" y="1260475"/>
                    </a:lnTo>
                    <a:lnTo>
                      <a:pt x="1855787" y="1260475"/>
                    </a:lnTo>
                    <a:close/>
                    <a:moveTo>
                      <a:pt x="1271587" y="1260475"/>
                    </a:moveTo>
                    <a:lnTo>
                      <a:pt x="1271587" y="1387475"/>
                    </a:lnTo>
                    <a:lnTo>
                      <a:pt x="1398587" y="1387475"/>
                    </a:lnTo>
                    <a:lnTo>
                      <a:pt x="1398587" y="1260475"/>
                    </a:lnTo>
                    <a:lnTo>
                      <a:pt x="1271587" y="1260475"/>
                    </a:lnTo>
                    <a:close/>
                    <a:moveTo>
                      <a:pt x="1068387" y="1260475"/>
                    </a:moveTo>
                    <a:lnTo>
                      <a:pt x="1068387" y="1387475"/>
                    </a:lnTo>
                    <a:lnTo>
                      <a:pt x="1195387" y="1387475"/>
                    </a:lnTo>
                    <a:lnTo>
                      <a:pt x="1195387" y="1260475"/>
                    </a:lnTo>
                    <a:lnTo>
                      <a:pt x="1068387" y="1260475"/>
                    </a:lnTo>
                    <a:close/>
                    <a:moveTo>
                      <a:pt x="484187" y="1260475"/>
                    </a:moveTo>
                    <a:lnTo>
                      <a:pt x="484187" y="1387475"/>
                    </a:lnTo>
                    <a:lnTo>
                      <a:pt x="612775" y="1387475"/>
                    </a:lnTo>
                    <a:lnTo>
                      <a:pt x="612775" y="1260475"/>
                    </a:lnTo>
                    <a:lnTo>
                      <a:pt x="484187" y="1260475"/>
                    </a:lnTo>
                    <a:close/>
                    <a:moveTo>
                      <a:pt x="280987" y="1260475"/>
                    </a:moveTo>
                    <a:lnTo>
                      <a:pt x="280987" y="1387475"/>
                    </a:lnTo>
                    <a:lnTo>
                      <a:pt x="407987" y="1387475"/>
                    </a:lnTo>
                    <a:lnTo>
                      <a:pt x="407987" y="1260475"/>
                    </a:lnTo>
                    <a:lnTo>
                      <a:pt x="280987" y="1260475"/>
                    </a:lnTo>
                    <a:close/>
                    <a:moveTo>
                      <a:pt x="2058987" y="1047750"/>
                    </a:moveTo>
                    <a:lnTo>
                      <a:pt x="2058987" y="1174750"/>
                    </a:lnTo>
                    <a:lnTo>
                      <a:pt x="2185987" y="1174750"/>
                    </a:lnTo>
                    <a:lnTo>
                      <a:pt x="2185987" y="1047750"/>
                    </a:lnTo>
                    <a:lnTo>
                      <a:pt x="2058987" y="1047750"/>
                    </a:lnTo>
                    <a:close/>
                    <a:moveTo>
                      <a:pt x="1855787" y="1047750"/>
                    </a:moveTo>
                    <a:lnTo>
                      <a:pt x="1855787" y="1174750"/>
                    </a:lnTo>
                    <a:lnTo>
                      <a:pt x="1982787" y="1174750"/>
                    </a:lnTo>
                    <a:lnTo>
                      <a:pt x="1982787" y="1047750"/>
                    </a:lnTo>
                    <a:lnTo>
                      <a:pt x="1855787" y="1047750"/>
                    </a:lnTo>
                    <a:close/>
                    <a:moveTo>
                      <a:pt x="1271587" y="1047750"/>
                    </a:moveTo>
                    <a:lnTo>
                      <a:pt x="1271587" y="1174750"/>
                    </a:lnTo>
                    <a:lnTo>
                      <a:pt x="1398587" y="1174750"/>
                    </a:lnTo>
                    <a:lnTo>
                      <a:pt x="1398587" y="1047750"/>
                    </a:lnTo>
                    <a:lnTo>
                      <a:pt x="1271587" y="1047750"/>
                    </a:lnTo>
                    <a:close/>
                    <a:moveTo>
                      <a:pt x="1068387" y="1047750"/>
                    </a:moveTo>
                    <a:lnTo>
                      <a:pt x="1068387" y="1174750"/>
                    </a:lnTo>
                    <a:lnTo>
                      <a:pt x="1195387" y="1174750"/>
                    </a:lnTo>
                    <a:lnTo>
                      <a:pt x="1195387" y="1047750"/>
                    </a:lnTo>
                    <a:lnTo>
                      <a:pt x="1068387" y="1047750"/>
                    </a:lnTo>
                    <a:close/>
                    <a:moveTo>
                      <a:pt x="484187" y="1047750"/>
                    </a:moveTo>
                    <a:lnTo>
                      <a:pt x="484187" y="1174750"/>
                    </a:lnTo>
                    <a:lnTo>
                      <a:pt x="612775" y="1174750"/>
                    </a:lnTo>
                    <a:lnTo>
                      <a:pt x="612775" y="1047750"/>
                    </a:lnTo>
                    <a:lnTo>
                      <a:pt x="484187" y="1047750"/>
                    </a:lnTo>
                    <a:close/>
                    <a:moveTo>
                      <a:pt x="280987" y="1047750"/>
                    </a:moveTo>
                    <a:lnTo>
                      <a:pt x="280987" y="1174750"/>
                    </a:lnTo>
                    <a:lnTo>
                      <a:pt x="407987" y="1174750"/>
                    </a:lnTo>
                    <a:lnTo>
                      <a:pt x="407987" y="1047750"/>
                    </a:lnTo>
                    <a:lnTo>
                      <a:pt x="280987" y="1047750"/>
                    </a:lnTo>
                    <a:close/>
                    <a:moveTo>
                      <a:pt x="2058987" y="817562"/>
                    </a:moveTo>
                    <a:lnTo>
                      <a:pt x="2058987" y="944562"/>
                    </a:lnTo>
                    <a:lnTo>
                      <a:pt x="2185987" y="944562"/>
                    </a:lnTo>
                    <a:lnTo>
                      <a:pt x="2185987" y="817562"/>
                    </a:lnTo>
                    <a:lnTo>
                      <a:pt x="2058987" y="817562"/>
                    </a:lnTo>
                    <a:close/>
                    <a:moveTo>
                      <a:pt x="1855787" y="817562"/>
                    </a:moveTo>
                    <a:lnTo>
                      <a:pt x="1855787" y="944562"/>
                    </a:lnTo>
                    <a:lnTo>
                      <a:pt x="1982787" y="944562"/>
                    </a:lnTo>
                    <a:lnTo>
                      <a:pt x="1982787" y="817562"/>
                    </a:lnTo>
                    <a:lnTo>
                      <a:pt x="1855787" y="817562"/>
                    </a:lnTo>
                    <a:close/>
                    <a:moveTo>
                      <a:pt x="1271587" y="817562"/>
                    </a:moveTo>
                    <a:lnTo>
                      <a:pt x="1271587" y="944562"/>
                    </a:lnTo>
                    <a:lnTo>
                      <a:pt x="1398587" y="944562"/>
                    </a:lnTo>
                    <a:lnTo>
                      <a:pt x="1398587" y="817562"/>
                    </a:lnTo>
                    <a:lnTo>
                      <a:pt x="1271587" y="817562"/>
                    </a:lnTo>
                    <a:close/>
                    <a:moveTo>
                      <a:pt x="1068387" y="817562"/>
                    </a:moveTo>
                    <a:lnTo>
                      <a:pt x="1068387" y="944562"/>
                    </a:lnTo>
                    <a:lnTo>
                      <a:pt x="1195387" y="944562"/>
                    </a:lnTo>
                    <a:lnTo>
                      <a:pt x="1195387" y="817562"/>
                    </a:lnTo>
                    <a:lnTo>
                      <a:pt x="1068387" y="817562"/>
                    </a:lnTo>
                    <a:close/>
                    <a:moveTo>
                      <a:pt x="484187" y="817562"/>
                    </a:moveTo>
                    <a:lnTo>
                      <a:pt x="484187" y="944562"/>
                    </a:lnTo>
                    <a:lnTo>
                      <a:pt x="612775" y="944562"/>
                    </a:lnTo>
                    <a:lnTo>
                      <a:pt x="612775" y="817562"/>
                    </a:lnTo>
                    <a:lnTo>
                      <a:pt x="484187" y="817562"/>
                    </a:lnTo>
                    <a:close/>
                    <a:moveTo>
                      <a:pt x="280987" y="817562"/>
                    </a:moveTo>
                    <a:lnTo>
                      <a:pt x="280987" y="944562"/>
                    </a:lnTo>
                    <a:lnTo>
                      <a:pt x="407987" y="944562"/>
                    </a:lnTo>
                    <a:lnTo>
                      <a:pt x="407987" y="817562"/>
                    </a:lnTo>
                    <a:lnTo>
                      <a:pt x="280987" y="817562"/>
                    </a:lnTo>
                    <a:close/>
                    <a:moveTo>
                      <a:pt x="2058987" y="604837"/>
                    </a:moveTo>
                    <a:lnTo>
                      <a:pt x="2058987" y="731837"/>
                    </a:lnTo>
                    <a:lnTo>
                      <a:pt x="2185987" y="731837"/>
                    </a:lnTo>
                    <a:lnTo>
                      <a:pt x="2185987" y="604837"/>
                    </a:lnTo>
                    <a:lnTo>
                      <a:pt x="2058987" y="604837"/>
                    </a:lnTo>
                    <a:close/>
                    <a:moveTo>
                      <a:pt x="1855787" y="604837"/>
                    </a:moveTo>
                    <a:lnTo>
                      <a:pt x="1855787" y="731837"/>
                    </a:lnTo>
                    <a:lnTo>
                      <a:pt x="1982787" y="731837"/>
                    </a:lnTo>
                    <a:lnTo>
                      <a:pt x="1982787" y="604837"/>
                    </a:lnTo>
                    <a:lnTo>
                      <a:pt x="1855787" y="604837"/>
                    </a:lnTo>
                    <a:close/>
                    <a:moveTo>
                      <a:pt x="1271587" y="604837"/>
                    </a:moveTo>
                    <a:lnTo>
                      <a:pt x="1271587" y="731837"/>
                    </a:lnTo>
                    <a:lnTo>
                      <a:pt x="1398587" y="731837"/>
                    </a:lnTo>
                    <a:lnTo>
                      <a:pt x="1398587" y="604837"/>
                    </a:lnTo>
                    <a:lnTo>
                      <a:pt x="1271587" y="604837"/>
                    </a:lnTo>
                    <a:close/>
                    <a:moveTo>
                      <a:pt x="1068387" y="604837"/>
                    </a:moveTo>
                    <a:lnTo>
                      <a:pt x="1068387" y="731837"/>
                    </a:lnTo>
                    <a:lnTo>
                      <a:pt x="1195387" y="731837"/>
                    </a:lnTo>
                    <a:lnTo>
                      <a:pt x="1195387" y="604837"/>
                    </a:lnTo>
                    <a:lnTo>
                      <a:pt x="1068387" y="604837"/>
                    </a:lnTo>
                    <a:close/>
                    <a:moveTo>
                      <a:pt x="484187" y="604837"/>
                    </a:moveTo>
                    <a:lnTo>
                      <a:pt x="484187" y="731837"/>
                    </a:lnTo>
                    <a:lnTo>
                      <a:pt x="612775" y="731837"/>
                    </a:lnTo>
                    <a:lnTo>
                      <a:pt x="612775" y="604837"/>
                    </a:lnTo>
                    <a:lnTo>
                      <a:pt x="484187" y="604837"/>
                    </a:lnTo>
                    <a:close/>
                    <a:moveTo>
                      <a:pt x="280987" y="604837"/>
                    </a:moveTo>
                    <a:lnTo>
                      <a:pt x="280987" y="731837"/>
                    </a:lnTo>
                    <a:lnTo>
                      <a:pt x="407987" y="731837"/>
                    </a:lnTo>
                    <a:lnTo>
                      <a:pt x="407987" y="604837"/>
                    </a:lnTo>
                    <a:lnTo>
                      <a:pt x="280987" y="604837"/>
                    </a:lnTo>
                    <a:close/>
                    <a:moveTo>
                      <a:pt x="1231588" y="82550"/>
                    </a:moveTo>
                    <a:lnTo>
                      <a:pt x="1229372" y="82869"/>
                    </a:lnTo>
                    <a:lnTo>
                      <a:pt x="1227156" y="83507"/>
                    </a:lnTo>
                    <a:lnTo>
                      <a:pt x="1224940" y="84145"/>
                    </a:lnTo>
                    <a:lnTo>
                      <a:pt x="1221458" y="86377"/>
                    </a:lnTo>
                    <a:lnTo>
                      <a:pt x="1217659" y="88928"/>
                    </a:lnTo>
                    <a:lnTo>
                      <a:pt x="1215443" y="92755"/>
                    </a:lnTo>
                    <a:lnTo>
                      <a:pt x="1213227" y="96263"/>
                    </a:lnTo>
                    <a:lnTo>
                      <a:pt x="1212594" y="98495"/>
                    </a:lnTo>
                    <a:lnTo>
                      <a:pt x="1211644" y="100408"/>
                    </a:lnTo>
                    <a:lnTo>
                      <a:pt x="1211327" y="102641"/>
                    </a:lnTo>
                    <a:lnTo>
                      <a:pt x="1211327" y="104873"/>
                    </a:lnTo>
                    <a:lnTo>
                      <a:pt x="1211327" y="168652"/>
                    </a:lnTo>
                    <a:lnTo>
                      <a:pt x="1148330" y="168652"/>
                    </a:lnTo>
                    <a:lnTo>
                      <a:pt x="1145798" y="168652"/>
                    </a:lnTo>
                    <a:lnTo>
                      <a:pt x="1143582" y="169290"/>
                    </a:lnTo>
                    <a:lnTo>
                      <a:pt x="1141366" y="169928"/>
                    </a:lnTo>
                    <a:lnTo>
                      <a:pt x="1139150" y="170566"/>
                    </a:lnTo>
                    <a:lnTo>
                      <a:pt x="1135667" y="172798"/>
                    </a:lnTo>
                    <a:lnTo>
                      <a:pt x="1132502" y="175349"/>
                    </a:lnTo>
                    <a:lnTo>
                      <a:pt x="1129653" y="178538"/>
                    </a:lnTo>
                    <a:lnTo>
                      <a:pt x="1127437" y="182684"/>
                    </a:lnTo>
                    <a:lnTo>
                      <a:pt x="1126804" y="184597"/>
                    </a:lnTo>
                    <a:lnTo>
                      <a:pt x="1126487" y="186829"/>
                    </a:lnTo>
                    <a:lnTo>
                      <a:pt x="1126170" y="189062"/>
                    </a:lnTo>
                    <a:lnTo>
                      <a:pt x="1125537" y="191294"/>
                    </a:lnTo>
                    <a:lnTo>
                      <a:pt x="1126170" y="193845"/>
                    </a:lnTo>
                    <a:lnTo>
                      <a:pt x="1126487" y="195759"/>
                    </a:lnTo>
                    <a:lnTo>
                      <a:pt x="1126804" y="197991"/>
                    </a:lnTo>
                    <a:lnTo>
                      <a:pt x="1127437" y="199904"/>
                    </a:lnTo>
                    <a:lnTo>
                      <a:pt x="1129653" y="203731"/>
                    </a:lnTo>
                    <a:lnTo>
                      <a:pt x="1132502" y="207239"/>
                    </a:lnTo>
                    <a:lnTo>
                      <a:pt x="1135667" y="210109"/>
                    </a:lnTo>
                    <a:lnTo>
                      <a:pt x="1139150" y="212022"/>
                    </a:lnTo>
                    <a:lnTo>
                      <a:pt x="1141366" y="212979"/>
                    </a:lnTo>
                    <a:lnTo>
                      <a:pt x="1143582" y="213298"/>
                    </a:lnTo>
                    <a:lnTo>
                      <a:pt x="1145798" y="213617"/>
                    </a:lnTo>
                    <a:lnTo>
                      <a:pt x="1148330" y="213617"/>
                    </a:lnTo>
                    <a:lnTo>
                      <a:pt x="1211327" y="213617"/>
                    </a:lnTo>
                    <a:lnTo>
                      <a:pt x="1211327" y="277396"/>
                    </a:lnTo>
                    <a:lnTo>
                      <a:pt x="1211327" y="279629"/>
                    </a:lnTo>
                    <a:lnTo>
                      <a:pt x="1211644" y="281861"/>
                    </a:lnTo>
                    <a:lnTo>
                      <a:pt x="1212594" y="284093"/>
                    </a:lnTo>
                    <a:lnTo>
                      <a:pt x="1213227" y="286325"/>
                    </a:lnTo>
                    <a:lnTo>
                      <a:pt x="1215443" y="290152"/>
                    </a:lnTo>
                    <a:lnTo>
                      <a:pt x="1217659" y="293341"/>
                    </a:lnTo>
                    <a:lnTo>
                      <a:pt x="1221458" y="296211"/>
                    </a:lnTo>
                    <a:lnTo>
                      <a:pt x="1224940" y="298125"/>
                    </a:lnTo>
                    <a:lnTo>
                      <a:pt x="1227156" y="298762"/>
                    </a:lnTo>
                    <a:lnTo>
                      <a:pt x="1229372" y="299400"/>
                    </a:lnTo>
                    <a:lnTo>
                      <a:pt x="1231588" y="300038"/>
                    </a:lnTo>
                    <a:lnTo>
                      <a:pt x="1233487" y="300038"/>
                    </a:lnTo>
                    <a:lnTo>
                      <a:pt x="1236020" y="300038"/>
                    </a:lnTo>
                    <a:lnTo>
                      <a:pt x="1238236" y="299400"/>
                    </a:lnTo>
                    <a:lnTo>
                      <a:pt x="1240452" y="298762"/>
                    </a:lnTo>
                    <a:lnTo>
                      <a:pt x="1242668" y="298125"/>
                    </a:lnTo>
                    <a:lnTo>
                      <a:pt x="1246150" y="296211"/>
                    </a:lnTo>
                    <a:lnTo>
                      <a:pt x="1249316" y="293341"/>
                    </a:lnTo>
                    <a:lnTo>
                      <a:pt x="1252165" y="290152"/>
                    </a:lnTo>
                    <a:lnTo>
                      <a:pt x="1254381" y="286325"/>
                    </a:lnTo>
                    <a:lnTo>
                      <a:pt x="1255014" y="284093"/>
                    </a:lnTo>
                    <a:lnTo>
                      <a:pt x="1255331" y="281861"/>
                    </a:lnTo>
                    <a:lnTo>
                      <a:pt x="1255964" y="279629"/>
                    </a:lnTo>
                    <a:lnTo>
                      <a:pt x="1256280" y="277396"/>
                    </a:lnTo>
                    <a:lnTo>
                      <a:pt x="1256280" y="213617"/>
                    </a:lnTo>
                    <a:lnTo>
                      <a:pt x="1319277" y="213617"/>
                    </a:lnTo>
                    <a:lnTo>
                      <a:pt x="1321493" y="213617"/>
                    </a:lnTo>
                    <a:lnTo>
                      <a:pt x="1324026" y="213298"/>
                    </a:lnTo>
                    <a:lnTo>
                      <a:pt x="1326242" y="212979"/>
                    </a:lnTo>
                    <a:lnTo>
                      <a:pt x="1327825" y="212022"/>
                    </a:lnTo>
                    <a:lnTo>
                      <a:pt x="1331940" y="210109"/>
                    </a:lnTo>
                    <a:lnTo>
                      <a:pt x="1335106" y="207239"/>
                    </a:lnTo>
                    <a:lnTo>
                      <a:pt x="1337955" y="203731"/>
                    </a:lnTo>
                    <a:lnTo>
                      <a:pt x="1339854" y="199904"/>
                    </a:lnTo>
                    <a:lnTo>
                      <a:pt x="1340804" y="197991"/>
                    </a:lnTo>
                    <a:lnTo>
                      <a:pt x="1341121" y="195759"/>
                    </a:lnTo>
                    <a:lnTo>
                      <a:pt x="1341437" y="193845"/>
                    </a:lnTo>
                    <a:lnTo>
                      <a:pt x="1341437" y="191294"/>
                    </a:lnTo>
                    <a:lnTo>
                      <a:pt x="1341437" y="189062"/>
                    </a:lnTo>
                    <a:lnTo>
                      <a:pt x="1341121" y="186829"/>
                    </a:lnTo>
                    <a:lnTo>
                      <a:pt x="1340804" y="184597"/>
                    </a:lnTo>
                    <a:lnTo>
                      <a:pt x="1339854" y="182684"/>
                    </a:lnTo>
                    <a:lnTo>
                      <a:pt x="1337955" y="178538"/>
                    </a:lnTo>
                    <a:lnTo>
                      <a:pt x="1335106" y="175349"/>
                    </a:lnTo>
                    <a:lnTo>
                      <a:pt x="1331940" y="172798"/>
                    </a:lnTo>
                    <a:lnTo>
                      <a:pt x="1327825" y="170566"/>
                    </a:lnTo>
                    <a:lnTo>
                      <a:pt x="1326242" y="169928"/>
                    </a:lnTo>
                    <a:lnTo>
                      <a:pt x="1324026" y="169290"/>
                    </a:lnTo>
                    <a:lnTo>
                      <a:pt x="1321493" y="168652"/>
                    </a:lnTo>
                    <a:lnTo>
                      <a:pt x="1319277" y="168652"/>
                    </a:lnTo>
                    <a:lnTo>
                      <a:pt x="1256280" y="168652"/>
                    </a:lnTo>
                    <a:lnTo>
                      <a:pt x="1256280" y="104873"/>
                    </a:lnTo>
                    <a:lnTo>
                      <a:pt x="1255964" y="102641"/>
                    </a:lnTo>
                    <a:lnTo>
                      <a:pt x="1255331" y="100408"/>
                    </a:lnTo>
                    <a:lnTo>
                      <a:pt x="1255014" y="98495"/>
                    </a:lnTo>
                    <a:lnTo>
                      <a:pt x="1254381" y="96263"/>
                    </a:lnTo>
                    <a:lnTo>
                      <a:pt x="1252165" y="92755"/>
                    </a:lnTo>
                    <a:lnTo>
                      <a:pt x="1249316" y="88928"/>
                    </a:lnTo>
                    <a:lnTo>
                      <a:pt x="1246150" y="86377"/>
                    </a:lnTo>
                    <a:lnTo>
                      <a:pt x="1242668" y="84145"/>
                    </a:lnTo>
                    <a:lnTo>
                      <a:pt x="1240452" y="83507"/>
                    </a:lnTo>
                    <a:lnTo>
                      <a:pt x="1238236" y="82869"/>
                    </a:lnTo>
                    <a:lnTo>
                      <a:pt x="1236020" y="82550"/>
                    </a:lnTo>
                    <a:lnTo>
                      <a:pt x="1233487" y="82550"/>
                    </a:lnTo>
                    <a:lnTo>
                      <a:pt x="1231588" y="82550"/>
                    </a:lnTo>
                    <a:close/>
                    <a:moveTo>
                      <a:pt x="830580" y="0"/>
                    </a:moveTo>
                    <a:lnTo>
                      <a:pt x="837248" y="0"/>
                    </a:lnTo>
                    <a:lnTo>
                      <a:pt x="1630998" y="0"/>
                    </a:lnTo>
                    <a:lnTo>
                      <a:pt x="1637666" y="0"/>
                    </a:lnTo>
                    <a:lnTo>
                      <a:pt x="1644333" y="953"/>
                    </a:lnTo>
                    <a:lnTo>
                      <a:pt x="1650683" y="1588"/>
                    </a:lnTo>
                    <a:lnTo>
                      <a:pt x="1657033" y="3176"/>
                    </a:lnTo>
                    <a:lnTo>
                      <a:pt x="1663383" y="4447"/>
                    </a:lnTo>
                    <a:lnTo>
                      <a:pt x="1669733" y="6352"/>
                    </a:lnTo>
                    <a:lnTo>
                      <a:pt x="1675448" y="8576"/>
                    </a:lnTo>
                    <a:lnTo>
                      <a:pt x="1681481" y="10481"/>
                    </a:lnTo>
                    <a:lnTo>
                      <a:pt x="1687196" y="13340"/>
                    </a:lnTo>
                    <a:lnTo>
                      <a:pt x="1692593" y="16199"/>
                    </a:lnTo>
                    <a:lnTo>
                      <a:pt x="1697991" y="19692"/>
                    </a:lnTo>
                    <a:lnTo>
                      <a:pt x="1703388" y="23186"/>
                    </a:lnTo>
                    <a:lnTo>
                      <a:pt x="1708468" y="26680"/>
                    </a:lnTo>
                    <a:lnTo>
                      <a:pt x="1713548" y="31127"/>
                    </a:lnTo>
                    <a:lnTo>
                      <a:pt x="1718311" y="34938"/>
                    </a:lnTo>
                    <a:lnTo>
                      <a:pt x="1722438" y="39702"/>
                    </a:lnTo>
                    <a:lnTo>
                      <a:pt x="1726883" y="44467"/>
                    </a:lnTo>
                    <a:lnTo>
                      <a:pt x="1731328" y="48913"/>
                    </a:lnTo>
                    <a:lnTo>
                      <a:pt x="1735138" y="54313"/>
                    </a:lnTo>
                    <a:lnTo>
                      <a:pt x="1738631" y="59395"/>
                    </a:lnTo>
                    <a:lnTo>
                      <a:pt x="1742123" y="65112"/>
                    </a:lnTo>
                    <a:lnTo>
                      <a:pt x="1745298" y="70511"/>
                    </a:lnTo>
                    <a:lnTo>
                      <a:pt x="1748156" y="76864"/>
                    </a:lnTo>
                    <a:lnTo>
                      <a:pt x="1750696" y="82581"/>
                    </a:lnTo>
                    <a:lnTo>
                      <a:pt x="1752918" y="88616"/>
                    </a:lnTo>
                    <a:lnTo>
                      <a:pt x="1754823" y="94968"/>
                    </a:lnTo>
                    <a:lnTo>
                      <a:pt x="1756728" y="101321"/>
                    </a:lnTo>
                    <a:lnTo>
                      <a:pt x="1758316" y="107991"/>
                    </a:lnTo>
                    <a:lnTo>
                      <a:pt x="1759268" y="114661"/>
                    </a:lnTo>
                    <a:lnTo>
                      <a:pt x="1759903" y="121331"/>
                    </a:lnTo>
                    <a:lnTo>
                      <a:pt x="1760538" y="128318"/>
                    </a:lnTo>
                    <a:lnTo>
                      <a:pt x="1760538" y="134988"/>
                    </a:lnTo>
                    <a:lnTo>
                      <a:pt x="1760538" y="382096"/>
                    </a:lnTo>
                    <a:lnTo>
                      <a:pt x="2193291" y="382096"/>
                    </a:lnTo>
                    <a:lnTo>
                      <a:pt x="2199641" y="382096"/>
                    </a:lnTo>
                    <a:lnTo>
                      <a:pt x="2206626" y="382731"/>
                    </a:lnTo>
                    <a:lnTo>
                      <a:pt x="2212976" y="383684"/>
                    </a:lnTo>
                    <a:lnTo>
                      <a:pt x="2219643" y="384637"/>
                    </a:lnTo>
                    <a:lnTo>
                      <a:pt x="2225676" y="386543"/>
                    </a:lnTo>
                    <a:lnTo>
                      <a:pt x="2231708" y="388131"/>
                    </a:lnTo>
                    <a:lnTo>
                      <a:pt x="2237741" y="390354"/>
                    </a:lnTo>
                    <a:lnTo>
                      <a:pt x="2243456" y="392895"/>
                    </a:lnTo>
                    <a:lnTo>
                      <a:pt x="2249488" y="395436"/>
                    </a:lnTo>
                    <a:lnTo>
                      <a:pt x="2255203" y="398612"/>
                    </a:lnTo>
                    <a:lnTo>
                      <a:pt x="2260601" y="402106"/>
                    </a:lnTo>
                    <a:lnTo>
                      <a:pt x="2265998" y="405600"/>
                    </a:lnTo>
                    <a:lnTo>
                      <a:pt x="2271078" y="409094"/>
                    </a:lnTo>
                    <a:lnTo>
                      <a:pt x="2275841" y="413540"/>
                    </a:lnTo>
                    <a:lnTo>
                      <a:pt x="2280603" y="417669"/>
                    </a:lnTo>
                    <a:lnTo>
                      <a:pt x="2285048" y="422116"/>
                    </a:lnTo>
                    <a:lnTo>
                      <a:pt x="2289175" y="427198"/>
                    </a:lnTo>
                    <a:lnTo>
                      <a:pt x="2293621" y="431962"/>
                    </a:lnTo>
                    <a:lnTo>
                      <a:pt x="2297113" y="437362"/>
                    </a:lnTo>
                    <a:lnTo>
                      <a:pt x="2300923" y="442444"/>
                    </a:lnTo>
                    <a:lnTo>
                      <a:pt x="2304415" y="447843"/>
                    </a:lnTo>
                    <a:lnTo>
                      <a:pt x="2307273" y="453878"/>
                    </a:lnTo>
                    <a:lnTo>
                      <a:pt x="2310131" y="459913"/>
                    </a:lnTo>
                    <a:lnTo>
                      <a:pt x="2312988" y="465947"/>
                    </a:lnTo>
                    <a:lnTo>
                      <a:pt x="2315211" y="471982"/>
                    </a:lnTo>
                    <a:lnTo>
                      <a:pt x="2317433" y="478652"/>
                    </a:lnTo>
                    <a:lnTo>
                      <a:pt x="2319021" y="485005"/>
                    </a:lnTo>
                    <a:lnTo>
                      <a:pt x="2320608" y="491675"/>
                    </a:lnTo>
                    <a:lnTo>
                      <a:pt x="2321561" y="498345"/>
                    </a:lnTo>
                    <a:lnTo>
                      <a:pt x="2322195" y="505332"/>
                    </a:lnTo>
                    <a:lnTo>
                      <a:pt x="2322831" y="512320"/>
                    </a:lnTo>
                    <a:lnTo>
                      <a:pt x="2323148" y="519307"/>
                    </a:lnTo>
                    <a:lnTo>
                      <a:pt x="2323148" y="1505833"/>
                    </a:lnTo>
                    <a:lnTo>
                      <a:pt x="2322831" y="1509644"/>
                    </a:lnTo>
                    <a:lnTo>
                      <a:pt x="2322195" y="1512820"/>
                    </a:lnTo>
                    <a:lnTo>
                      <a:pt x="2462213" y="1512820"/>
                    </a:lnTo>
                    <a:lnTo>
                      <a:pt x="2462213" y="1693863"/>
                    </a:lnTo>
                    <a:lnTo>
                      <a:pt x="0" y="1693863"/>
                    </a:lnTo>
                    <a:lnTo>
                      <a:pt x="0" y="1512820"/>
                    </a:lnTo>
                    <a:lnTo>
                      <a:pt x="133985" y="1512820"/>
                    </a:lnTo>
                    <a:lnTo>
                      <a:pt x="133668" y="1509644"/>
                    </a:lnTo>
                    <a:lnTo>
                      <a:pt x="133350" y="1505833"/>
                    </a:lnTo>
                    <a:lnTo>
                      <a:pt x="133350" y="519307"/>
                    </a:lnTo>
                    <a:lnTo>
                      <a:pt x="133350" y="512320"/>
                    </a:lnTo>
                    <a:lnTo>
                      <a:pt x="133985" y="505332"/>
                    </a:lnTo>
                    <a:lnTo>
                      <a:pt x="134620" y="498345"/>
                    </a:lnTo>
                    <a:lnTo>
                      <a:pt x="135890" y="491675"/>
                    </a:lnTo>
                    <a:lnTo>
                      <a:pt x="137160" y="485005"/>
                    </a:lnTo>
                    <a:lnTo>
                      <a:pt x="139065" y="478652"/>
                    </a:lnTo>
                    <a:lnTo>
                      <a:pt x="141288" y="471982"/>
                    </a:lnTo>
                    <a:lnTo>
                      <a:pt x="143193" y="465947"/>
                    </a:lnTo>
                    <a:lnTo>
                      <a:pt x="145733" y="459913"/>
                    </a:lnTo>
                    <a:lnTo>
                      <a:pt x="148590" y="453878"/>
                    </a:lnTo>
                    <a:lnTo>
                      <a:pt x="152083" y="447843"/>
                    </a:lnTo>
                    <a:lnTo>
                      <a:pt x="155258" y="442444"/>
                    </a:lnTo>
                    <a:lnTo>
                      <a:pt x="159068" y="437362"/>
                    </a:lnTo>
                    <a:lnTo>
                      <a:pt x="162878" y="431962"/>
                    </a:lnTo>
                    <a:lnTo>
                      <a:pt x="167005" y="427198"/>
                    </a:lnTo>
                    <a:lnTo>
                      <a:pt x="171450" y="422116"/>
                    </a:lnTo>
                    <a:lnTo>
                      <a:pt x="175578" y="417669"/>
                    </a:lnTo>
                    <a:lnTo>
                      <a:pt x="180340" y="413540"/>
                    </a:lnTo>
                    <a:lnTo>
                      <a:pt x="185420" y="409094"/>
                    </a:lnTo>
                    <a:lnTo>
                      <a:pt x="190500" y="405600"/>
                    </a:lnTo>
                    <a:lnTo>
                      <a:pt x="195898" y="402106"/>
                    </a:lnTo>
                    <a:lnTo>
                      <a:pt x="201295" y="398612"/>
                    </a:lnTo>
                    <a:lnTo>
                      <a:pt x="206693" y="395436"/>
                    </a:lnTo>
                    <a:lnTo>
                      <a:pt x="212408" y="392895"/>
                    </a:lnTo>
                    <a:lnTo>
                      <a:pt x="218440" y="390354"/>
                    </a:lnTo>
                    <a:lnTo>
                      <a:pt x="224155" y="388131"/>
                    </a:lnTo>
                    <a:lnTo>
                      <a:pt x="230823" y="386543"/>
                    </a:lnTo>
                    <a:lnTo>
                      <a:pt x="236855" y="384637"/>
                    </a:lnTo>
                    <a:lnTo>
                      <a:pt x="243205" y="383684"/>
                    </a:lnTo>
                    <a:lnTo>
                      <a:pt x="249873" y="382731"/>
                    </a:lnTo>
                    <a:lnTo>
                      <a:pt x="256223" y="382096"/>
                    </a:lnTo>
                    <a:lnTo>
                      <a:pt x="263208" y="382096"/>
                    </a:lnTo>
                    <a:lnTo>
                      <a:pt x="707073" y="382096"/>
                    </a:lnTo>
                    <a:lnTo>
                      <a:pt x="707073" y="134988"/>
                    </a:lnTo>
                    <a:lnTo>
                      <a:pt x="707390" y="128318"/>
                    </a:lnTo>
                    <a:lnTo>
                      <a:pt x="707708" y="121331"/>
                    </a:lnTo>
                    <a:lnTo>
                      <a:pt x="708978" y="114661"/>
                    </a:lnTo>
                    <a:lnTo>
                      <a:pt x="709930" y="107991"/>
                    </a:lnTo>
                    <a:lnTo>
                      <a:pt x="711518" y="101321"/>
                    </a:lnTo>
                    <a:lnTo>
                      <a:pt x="713105" y="94968"/>
                    </a:lnTo>
                    <a:lnTo>
                      <a:pt x="715010" y="88616"/>
                    </a:lnTo>
                    <a:lnTo>
                      <a:pt x="717550" y="82581"/>
                    </a:lnTo>
                    <a:lnTo>
                      <a:pt x="720090" y="76864"/>
                    </a:lnTo>
                    <a:lnTo>
                      <a:pt x="722948" y="70511"/>
                    </a:lnTo>
                    <a:lnTo>
                      <a:pt x="726123" y="65112"/>
                    </a:lnTo>
                    <a:lnTo>
                      <a:pt x="729298" y="59395"/>
                    </a:lnTo>
                    <a:lnTo>
                      <a:pt x="733108" y="54313"/>
                    </a:lnTo>
                    <a:lnTo>
                      <a:pt x="736918" y="48913"/>
                    </a:lnTo>
                    <a:lnTo>
                      <a:pt x="741045" y="44467"/>
                    </a:lnTo>
                    <a:lnTo>
                      <a:pt x="745173" y="39702"/>
                    </a:lnTo>
                    <a:lnTo>
                      <a:pt x="749935" y="34938"/>
                    </a:lnTo>
                    <a:lnTo>
                      <a:pt x="754698" y="31127"/>
                    </a:lnTo>
                    <a:lnTo>
                      <a:pt x="759143" y="26680"/>
                    </a:lnTo>
                    <a:lnTo>
                      <a:pt x="764540" y="23186"/>
                    </a:lnTo>
                    <a:lnTo>
                      <a:pt x="769620" y="19692"/>
                    </a:lnTo>
                    <a:lnTo>
                      <a:pt x="775018" y="16199"/>
                    </a:lnTo>
                    <a:lnTo>
                      <a:pt x="780733" y="13340"/>
                    </a:lnTo>
                    <a:lnTo>
                      <a:pt x="786448" y="10481"/>
                    </a:lnTo>
                    <a:lnTo>
                      <a:pt x="792480" y="8576"/>
                    </a:lnTo>
                    <a:lnTo>
                      <a:pt x="798513" y="6352"/>
                    </a:lnTo>
                    <a:lnTo>
                      <a:pt x="804545" y="4447"/>
                    </a:lnTo>
                    <a:lnTo>
                      <a:pt x="810895" y="3176"/>
                    </a:lnTo>
                    <a:lnTo>
                      <a:pt x="817563" y="1588"/>
                    </a:lnTo>
                    <a:lnTo>
                      <a:pt x="823913" y="953"/>
                    </a:lnTo>
                    <a:lnTo>
                      <a:pt x="830580"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迷你简准圆" panose="03000509000000000000" pitchFamily="65" charset="-122"/>
                  <a:ea typeface="迷你简准圆" panose="03000509000000000000" pitchFamily="65" charset="-122"/>
                </a:endParaRPr>
              </a:p>
            </p:txBody>
          </p:sp>
        </p:grpSp>
      </p:grpSp>
      <p:sp>
        <p:nvSpPr>
          <p:cNvPr id="36" name="弧形 35"/>
          <p:cNvSpPr/>
          <p:nvPr/>
        </p:nvSpPr>
        <p:spPr>
          <a:xfrm>
            <a:off x="-1548833" y="4884304"/>
            <a:ext cx="5684362" cy="5684362"/>
          </a:xfrm>
          <a:prstGeom prst="arc">
            <a:avLst>
              <a:gd name="adj1" fmla="val 14583649"/>
              <a:gd name="adj2" fmla="val 2054152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499839" y="2724513"/>
            <a:ext cx="1107996" cy="1200329"/>
          </a:xfrm>
          <a:prstGeom prst="rect">
            <a:avLst/>
          </a:prstGeom>
          <a:noFill/>
        </p:spPr>
        <p:txBody>
          <a:bodyPr wrap="none" rtlCol="0">
            <a:spAutoFit/>
          </a:bodyPr>
          <a:lstStyle/>
          <a:p>
            <a:pPr algn="ctr"/>
            <a:r>
              <a:rPr lang="zh-CN" altLang="en-US" sz="3600" dirty="0">
                <a:solidFill>
                  <a:schemeClr val="bg1"/>
                </a:solidFill>
                <a:latin typeface="方正正黑简体" panose="02000000000000000000" pitchFamily="2" charset="-122"/>
                <a:ea typeface="方正正黑简体" panose="02000000000000000000" pitchFamily="2" charset="-122"/>
              </a:rPr>
              <a:t>您的</a:t>
            </a:r>
            <a:endParaRPr lang="en-US" altLang="zh-CN" sz="3600" dirty="0">
              <a:solidFill>
                <a:schemeClr val="bg1"/>
              </a:solidFill>
              <a:latin typeface="方正正黑简体" panose="02000000000000000000" pitchFamily="2" charset="-122"/>
              <a:ea typeface="方正正黑简体" panose="02000000000000000000" pitchFamily="2" charset="-122"/>
            </a:endParaRPr>
          </a:p>
          <a:p>
            <a:pPr algn="ctr"/>
            <a:r>
              <a:rPr lang="zh-CN" altLang="en-US" sz="3600" dirty="0">
                <a:solidFill>
                  <a:schemeClr val="bg1"/>
                </a:solidFill>
                <a:latin typeface="方正正黑简体" panose="02000000000000000000" pitchFamily="2" charset="-122"/>
                <a:ea typeface="方正正黑简体" panose="02000000000000000000" pitchFamily="2" charset="-122"/>
              </a:rPr>
              <a:t>圈徽</a:t>
            </a:r>
          </a:p>
        </p:txBody>
      </p:sp>
      <p:sp>
        <p:nvSpPr>
          <p:cNvPr id="73" name="椭圆 72"/>
          <p:cNvSpPr/>
          <p:nvPr/>
        </p:nvSpPr>
        <p:spPr>
          <a:xfrm>
            <a:off x="745672" y="2456874"/>
            <a:ext cx="415575" cy="415575"/>
          </a:xfrm>
          <a:prstGeom prst="ellipse">
            <a:avLst/>
          </a:prstGeom>
          <a:gradFill>
            <a:gsLst>
              <a:gs pos="0">
                <a:schemeClr val="bg1">
                  <a:lumMod val="85000"/>
                </a:schemeClr>
              </a:gs>
              <a:gs pos="100000">
                <a:schemeClr val="bg1">
                  <a:lumMod val="95000"/>
                </a:schemeClr>
              </a:gs>
            </a:gsLst>
            <a:lin ang="5400000" scaled="1"/>
          </a:gradFill>
          <a:ln w="12700" cap="flat">
            <a:gradFill>
              <a:gsLst>
                <a:gs pos="0">
                  <a:sysClr val="window" lastClr="FFFFFF"/>
                </a:gs>
                <a:gs pos="100000">
                  <a:srgbClr val="CACACA"/>
                </a:gs>
              </a:gsLst>
              <a:lin ang="5400000" scaled="1"/>
            </a:gradFill>
            <a:prstDash val="solid"/>
            <a:miter lim="800000"/>
            <a:headEnd/>
            <a:tailEnd/>
          </a:ln>
          <a:effectLst>
            <a:outerShdw blurRad="254000" dist="254000" dir="5400000" sx="102000" sy="102000" algn="t" rotWithShape="0">
              <a:sysClr val="windowText" lastClr="000000">
                <a:lumMod val="85000"/>
                <a:lumOff val="15000"/>
                <a:alpha val="50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74" name="椭圆 73"/>
          <p:cNvSpPr/>
          <p:nvPr/>
        </p:nvSpPr>
        <p:spPr>
          <a:xfrm>
            <a:off x="2624638" y="1369731"/>
            <a:ext cx="415575" cy="415575"/>
          </a:xfrm>
          <a:prstGeom prst="ellipse">
            <a:avLst/>
          </a:prstGeom>
          <a:gradFill>
            <a:gsLst>
              <a:gs pos="0">
                <a:srgbClr val="DDDDDD"/>
              </a:gs>
              <a:gs pos="100000">
                <a:schemeClr val="bg1">
                  <a:lumMod val="95000"/>
                </a:schemeClr>
              </a:gs>
            </a:gsLst>
            <a:lin ang="5400000" scaled="1"/>
          </a:gradFill>
          <a:ln w="12700" cap="flat">
            <a:gradFill>
              <a:gsLst>
                <a:gs pos="0">
                  <a:sysClr val="window" lastClr="FFFFFF"/>
                </a:gs>
                <a:gs pos="100000">
                  <a:srgbClr val="CACACA"/>
                </a:gs>
              </a:gsLst>
              <a:lin ang="5400000" scaled="1"/>
            </a:gradFill>
            <a:prstDash val="solid"/>
            <a:miter lim="800000"/>
            <a:headEnd/>
            <a:tailEnd/>
          </a:ln>
          <a:effectLst>
            <a:outerShdw blurRad="254000" dist="254000" dir="5400000" sx="102000" sy="102000" algn="t" rotWithShape="0">
              <a:sysClr val="windowText" lastClr="000000">
                <a:lumMod val="85000"/>
                <a:lumOff val="15000"/>
                <a:alpha val="50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60" name="文本框 59"/>
          <p:cNvSpPr txBox="1"/>
          <p:nvPr/>
        </p:nvSpPr>
        <p:spPr>
          <a:xfrm>
            <a:off x="5639252" y="2336322"/>
            <a:ext cx="4937570" cy="369332"/>
          </a:xfrm>
          <a:prstGeom prst="rect">
            <a:avLst/>
          </a:prstGeom>
          <a:noFill/>
        </p:spPr>
        <p:txBody>
          <a:bodyPr wrap="none" rtlCol="0">
            <a:spAutoFit/>
          </a:bodyPr>
          <a:lstStyle/>
          <a:p>
            <a:r>
              <a:rPr lang="zh-CN" altLang="en-US" dirty="0">
                <a:solidFill>
                  <a:schemeClr val="tx1">
                    <a:lumMod val="75000"/>
                    <a:lumOff val="25000"/>
                  </a:schemeClr>
                </a:solidFill>
                <a:latin typeface="方正正黑简体" panose="02000000000000000000" pitchFamily="2" charset="-122"/>
                <a:ea typeface="方正正黑简体" panose="02000000000000000000" pitchFamily="2" charset="-122"/>
              </a:rPr>
              <a:t>框架完整 柏拉图</a:t>
            </a:r>
            <a:r>
              <a:rPr lang="en-US" altLang="zh-CN"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dirty="0">
                <a:solidFill>
                  <a:schemeClr val="tx1">
                    <a:lumMod val="75000"/>
                    <a:lumOff val="25000"/>
                  </a:schemeClr>
                </a:solidFill>
                <a:latin typeface="方正正黑简体" panose="02000000000000000000" pitchFamily="2" charset="-122"/>
                <a:ea typeface="方正正黑简体" panose="02000000000000000000" pitchFamily="2" charset="-122"/>
              </a:rPr>
              <a:t>鱼骨图</a:t>
            </a:r>
            <a:r>
              <a:rPr lang="en-US" altLang="zh-CN"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dirty="0">
                <a:solidFill>
                  <a:schemeClr val="tx1">
                    <a:lumMod val="75000"/>
                    <a:lumOff val="25000"/>
                  </a:schemeClr>
                </a:solidFill>
                <a:latin typeface="方正正黑简体" panose="02000000000000000000" pitchFamily="2" charset="-122"/>
                <a:ea typeface="方正正黑简体" panose="02000000000000000000" pitchFamily="2" charset="-122"/>
              </a:rPr>
              <a:t>冰山图</a:t>
            </a:r>
            <a:r>
              <a:rPr lang="en-US" altLang="zh-CN"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dirty="0">
                <a:solidFill>
                  <a:schemeClr val="tx1">
                    <a:lumMod val="75000"/>
                    <a:lumOff val="25000"/>
                  </a:schemeClr>
                </a:solidFill>
                <a:latin typeface="方正正黑简体" panose="02000000000000000000" pitchFamily="2" charset="-122"/>
                <a:ea typeface="方正正黑简体" panose="02000000000000000000" pitchFamily="2" charset="-122"/>
              </a:rPr>
              <a:t>时间流程图等</a:t>
            </a:r>
          </a:p>
        </p:txBody>
      </p:sp>
      <p:grpSp>
        <p:nvGrpSpPr>
          <p:cNvPr id="61" name="组合 60"/>
          <p:cNvGrpSpPr/>
          <p:nvPr/>
        </p:nvGrpSpPr>
        <p:grpSpPr>
          <a:xfrm>
            <a:off x="231909" y="4199461"/>
            <a:ext cx="1371780" cy="1371780"/>
            <a:chOff x="231909" y="4199461"/>
            <a:chExt cx="1371780" cy="1371780"/>
          </a:xfrm>
        </p:grpSpPr>
        <p:grpSp>
          <p:nvGrpSpPr>
            <p:cNvPr id="18" name="组合 17"/>
            <p:cNvGrpSpPr/>
            <p:nvPr/>
          </p:nvGrpSpPr>
          <p:grpSpPr>
            <a:xfrm>
              <a:off x="231909" y="4199461"/>
              <a:ext cx="1371780" cy="1371780"/>
              <a:chOff x="1603689" y="1828440"/>
              <a:chExt cx="2743560" cy="2743560"/>
            </a:xfrm>
          </p:grpSpPr>
          <p:sp>
            <p:nvSpPr>
              <p:cNvPr id="19" name="椭圆 18"/>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20" name="椭圆 19"/>
              <p:cNvSpPr/>
              <p:nvPr/>
            </p:nvSpPr>
            <p:spPr>
              <a:xfrm>
                <a:off x="1752545" y="1977296"/>
                <a:ext cx="2445850" cy="2445850"/>
              </a:xfrm>
              <a:prstGeom prst="ellipse">
                <a:avLst/>
              </a:prstGeom>
              <a:solidFill>
                <a:srgbClr val="FFB85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34" name="Freeform 8"/>
            <p:cNvSpPr>
              <a:spLocks noEditPoints="1"/>
            </p:cNvSpPr>
            <p:nvPr/>
          </p:nvSpPr>
          <p:spPr bwMode="auto">
            <a:xfrm>
              <a:off x="621348" y="4513666"/>
              <a:ext cx="583778" cy="741275"/>
            </a:xfrm>
            <a:custGeom>
              <a:avLst/>
              <a:gdLst>
                <a:gd name="T0" fmla="*/ 20 w 85"/>
                <a:gd name="T1" fmla="*/ 128 h 132"/>
                <a:gd name="T2" fmla="*/ 0 w 85"/>
                <a:gd name="T3" fmla="*/ 102 h 132"/>
                <a:gd name="T4" fmla="*/ 50 w 85"/>
                <a:gd name="T5" fmla="*/ 33 h 132"/>
                <a:gd name="T6" fmla="*/ 52 w 85"/>
                <a:gd name="T7" fmla="*/ 30 h 132"/>
                <a:gd name="T8" fmla="*/ 54 w 85"/>
                <a:gd name="T9" fmla="*/ 28 h 132"/>
                <a:gd name="T10" fmla="*/ 54 w 85"/>
                <a:gd name="T11" fmla="*/ 20 h 132"/>
                <a:gd name="T12" fmla="*/ 32 w 85"/>
                <a:gd name="T13" fmla="*/ 20 h 132"/>
                <a:gd name="T14" fmla="*/ 32 w 85"/>
                <a:gd name="T15" fmla="*/ 28 h 132"/>
                <a:gd name="T16" fmla="*/ 35 w 85"/>
                <a:gd name="T17" fmla="*/ 34 h 132"/>
                <a:gd name="T18" fmla="*/ 41 w 85"/>
                <a:gd name="T19" fmla="*/ 40 h 132"/>
                <a:gd name="T20" fmla="*/ 22 w 85"/>
                <a:gd name="T21" fmla="*/ 66 h 132"/>
                <a:gd name="T22" fmla="*/ 12 w 85"/>
                <a:gd name="T23" fmla="*/ 41 h 132"/>
                <a:gd name="T24" fmla="*/ 21 w 85"/>
                <a:gd name="T25" fmla="*/ 13 h 132"/>
                <a:gd name="T26" fmla="*/ 42 w 85"/>
                <a:gd name="T27" fmla="*/ 1 h 132"/>
                <a:gd name="T28" fmla="*/ 63 w 85"/>
                <a:gd name="T29" fmla="*/ 8 h 132"/>
                <a:gd name="T30" fmla="*/ 72 w 85"/>
                <a:gd name="T31" fmla="*/ 29 h 132"/>
                <a:gd name="T32" fmla="*/ 74 w 85"/>
                <a:gd name="T33" fmla="*/ 43 h 132"/>
                <a:gd name="T34" fmla="*/ 71 w 85"/>
                <a:gd name="T35" fmla="*/ 56 h 132"/>
                <a:gd name="T36" fmla="*/ 67 w 85"/>
                <a:gd name="T37" fmla="*/ 62 h 132"/>
                <a:gd name="T38" fmla="*/ 20 w 85"/>
                <a:gd name="T39" fmla="*/ 128 h 132"/>
                <a:gd name="T40" fmla="*/ 20 w 85"/>
                <a:gd name="T41" fmla="*/ 128 h 132"/>
                <a:gd name="T42" fmla="*/ 20 w 85"/>
                <a:gd name="T43" fmla="*/ 128 h 132"/>
                <a:gd name="T44" fmla="*/ 20 w 85"/>
                <a:gd name="T45" fmla="*/ 128 h 132"/>
                <a:gd name="T46" fmla="*/ 20 w 85"/>
                <a:gd name="T47" fmla="*/ 128 h 132"/>
                <a:gd name="T48" fmla="*/ 63 w 85"/>
                <a:gd name="T49" fmla="*/ 73 h 132"/>
                <a:gd name="T50" fmla="*/ 85 w 85"/>
                <a:gd name="T51" fmla="*/ 103 h 132"/>
                <a:gd name="T52" fmla="*/ 69 w 85"/>
                <a:gd name="T53" fmla="*/ 132 h 132"/>
                <a:gd name="T54" fmla="*/ 44 w 85"/>
                <a:gd name="T55" fmla="*/ 100 h 132"/>
                <a:gd name="T56" fmla="*/ 63 w 85"/>
                <a:gd name="T57"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2">
                  <a:moveTo>
                    <a:pt x="20" y="128"/>
                  </a:moveTo>
                  <a:cubicBezTo>
                    <a:pt x="0" y="102"/>
                    <a:pt x="0" y="102"/>
                    <a:pt x="0" y="102"/>
                  </a:cubicBezTo>
                  <a:cubicBezTo>
                    <a:pt x="50" y="33"/>
                    <a:pt x="50" y="33"/>
                    <a:pt x="50" y="33"/>
                  </a:cubicBezTo>
                  <a:cubicBezTo>
                    <a:pt x="51" y="32"/>
                    <a:pt x="51" y="31"/>
                    <a:pt x="52" y="30"/>
                  </a:cubicBezTo>
                  <a:cubicBezTo>
                    <a:pt x="53" y="30"/>
                    <a:pt x="53" y="29"/>
                    <a:pt x="54" y="28"/>
                  </a:cubicBezTo>
                  <a:cubicBezTo>
                    <a:pt x="55" y="25"/>
                    <a:pt x="55" y="22"/>
                    <a:pt x="54" y="20"/>
                  </a:cubicBezTo>
                  <a:cubicBezTo>
                    <a:pt x="32" y="20"/>
                    <a:pt x="32" y="20"/>
                    <a:pt x="32" y="20"/>
                  </a:cubicBezTo>
                  <a:cubicBezTo>
                    <a:pt x="31" y="23"/>
                    <a:pt x="31" y="25"/>
                    <a:pt x="32" y="28"/>
                  </a:cubicBezTo>
                  <a:cubicBezTo>
                    <a:pt x="33" y="30"/>
                    <a:pt x="34" y="32"/>
                    <a:pt x="35" y="34"/>
                  </a:cubicBezTo>
                  <a:cubicBezTo>
                    <a:pt x="41" y="40"/>
                    <a:pt x="41" y="40"/>
                    <a:pt x="41" y="40"/>
                  </a:cubicBezTo>
                  <a:cubicBezTo>
                    <a:pt x="22" y="66"/>
                    <a:pt x="22" y="66"/>
                    <a:pt x="22" y="66"/>
                  </a:cubicBezTo>
                  <a:cubicBezTo>
                    <a:pt x="16" y="59"/>
                    <a:pt x="13" y="50"/>
                    <a:pt x="12" y="41"/>
                  </a:cubicBezTo>
                  <a:cubicBezTo>
                    <a:pt x="12" y="31"/>
                    <a:pt x="14" y="21"/>
                    <a:pt x="21" y="13"/>
                  </a:cubicBezTo>
                  <a:cubicBezTo>
                    <a:pt x="26" y="6"/>
                    <a:pt x="34" y="2"/>
                    <a:pt x="42" y="1"/>
                  </a:cubicBezTo>
                  <a:cubicBezTo>
                    <a:pt x="50" y="0"/>
                    <a:pt x="57" y="3"/>
                    <a:pt x="63" y="8"/>
                  </a:cubicBezTo>
                  <a:cubicBezTo>
                    <a:pt x="68" y="14"/>
                    <a:pt x="71" y="22"/>
                    <a:pt x="72" y="29"/>
                  </a:cubicBezTo>
                  <a:cubicBezTo>
                    <a:pt x="73" y="34"/>
                    <a:pt x="74" y="38"/>
                    <a:pt x="74" y="43"/>
                  </a:cubicBezTo>
                  <a:cubicBezTo>
                    <a:pt x="74" y="48"/>
                    <a:pt x="73" y="52"/>
                    <a:pt x="71" y="56"/>
                  </a:cubicBezTo>
                  <a:cubicBezTo>
                    <a:pt x="70" y="58"/>
                    <a:pt x="69" y="60"/>
                    <a:pt x="67" y="62"/>
                  </a:cubicBezTo>
                  <a:cubicBezTo>
                    <a:pt x="20" y="128"/>
                    <a:pt x="20" y="128"/>
                    <a:pt x="20" y="128"/>
                  </a:cubicBezTo>
                  <a:cubicBezTo>
                    <a:pt x="20" y="128"/>
                    <a:pt x="20" y="128"/>
                    <a:pt x="20" y="128"/>
                  </a:cubicBezTo>
                  <a:cubicBezTo>
                    <a:pt x="20" y="128"/>
                    <a:pt x="20" y="128"/>
                    <a:pt x="20" y="128"/>
                  </a:cubicBezTo>
                  <a:cubicBezTo>
                    <a:pt x="20" y="128"/>
                    <a:pt x="20" y="128"/>
                    <a:pt x="20" y="128"/>
                  </a:cubicBezTo>
                  <a:cubicBezTo>
                    <a:pt x="20" y="128"/>
                    <a:pt x="20" y="128"/>
                    <a:pt x="20" y="128"/>
                  </a:cubicBezTo>
                  <a:close/>
                  <a:moveTo>
                    <a:pt x="63" y="73"/>
                  </a:moveTo>
                  <a:cubicBezTo>
                    <a:pt x="85" y="103"/>
                    <a:pt x="85" y="103"/>
                    <a:pt x="85" y="103"/>
                  </a:cubicBezTo>
                  <a:cubicBezTo>
                    <a:pt x="69" y="132"/>
                    <a:pt x="69" y="132"/>
                    <a:pt x="69" y="132"/>
                  </a:cubicBezTo>
                  <a:cubicBezTo>
                    <a:pt x="44" y="100"/>
                    <a:pt x="44" y="100"/>
                    <a:pt x="44" y="100"/>
                  </a:cubicBezTo>
                  <a:cubicBezTo>
                    <a:pt x="63" y="73"/>
                    <a:pt x="63" y="73"/>
                    <a:pt x="63"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26" name="组合 25"/>
          <p:cNvGrpSpPr/>
          <p:nvPr/>
        </p:nvGrpSpPr>
        <p:grpSpPr>
          <a:xfrm>
            <a:off x="1113850" y="1077209"/>
            <a:ext cx="802534" cy="802534"/>
            <a:chOff x="1113850" y="1077209"/>
            <a:chExt cx="802534" cy="802534"/>
          </a:xfrm>
        </p:grpSpPr>
        <p:grpSp>
          <p:nvGrpSpPr>
            <p:cNvPr id="59" name="组合 58"/>
            <p:cNvGrpSpPr/>
            <p:nvPr/>
          </p:nvGrpSpPr>
          <p:grpSpPr>
            <a:xfrm>
              <a:off x="1113850" y="1077209"/>
              <a:ext cx="802534" cy="802534"/>
              <a:chOff x="1603689" y="1828440"/>
              <a:chExt cx="2743560" cy="2743560"/>
            </a:xfrm>
          </p:grpSpPr>
          <p:sp>
            <p:nvSpPr>
              <p:cNvPr id="68" name="椭圆 67"/>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69" name="椭圆 68"/>
              <p:cNvSpPr/>
              <p:nvPr/>
            </p:nvSpPr>
            <p:spPr>
              <a:xfrm>
                <a:off x="1752544" y="1977295"/>
                <a:ext cx="2445850" cy="2445850"/>
              </a:xfrm>
              <a:prstGeom prst="ellipse">
                <a:avLst/>
              </a:prstGeom>
              <a:solidFill>
                <a:srgbClr val="01ACBE"/>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24" name="组合 23"/>
            <p:cNvGrpSpPr/>
            <p:nvPr/>
          </p:nvGrpSpPr>
          <p:grpSpPr>
            <a:xfrm>
              <a:off x="1323114" y="1328889"/>
              <a:ext cx="377635" cy="299171"/>
              <a:chOff x="5248612" y="5019854"/>
              <a:chExt cx="859268" cy="733939"/>
            </a:xfrm>
            <a:solidFill>
              <a:schemeClr val="bg1"/>
            </a:solidFill>
          </p:grpSpPr>
          <p:sp>
            <p:nvSpPr>
              <p:cNvPr id="137" name="Freeform 1372"/>
              <p:cNvSpPr>
                <a:spLocks noEditPoints="1"/>
              </p:cNvSpPr>
              <p:nvPr/>
            </p:nvSpPr>
            <p:spPr bwMode="auto">
              <a:xfrm>
                <a:off x="5248612" y="5117713"/>
                <a:ext cx="859268" cy="636080"/>
              </a:xfrm>
              <a:custGeom>
                <a:avLst/>
                <a:gdLst>
                  <a:gd name="T0" fmla="*/ 18 w 246"/>
                  <a:gd name="T1" fmla="*/ 0 h 182"/>
                  <a:gd name="T2" fmla="*/ 10 w 246"/>
                  <a:gd name="T3" fmla="*/ 0 h 182"/>
                  <a:gd name="T4" fmla="*/ 2 w 246"/>
                  <a:gd name="T5" fmla="*/ 10 h 182"/>
                  <a:gd name="T6" fmla="*/ 0 w 246"/>
                  <a:gd name="T7" fmla="*/ 164 h 182"/>
                  <a:gd name="T8" fmla="*/ 2 w 246"/>
                  <a:gd name="T9" fmla="*/ 170 h 182"/>
                  <a:gd name="T10" fmla="*/ 10 w 246"/>
                  <a:gd name="T11" fmla="*/ 180 h 182"/>
                  <a:gd name="T12" fmla="*/ 228 w 246"/>
                  <a:gd name="T13" fmla="*/ 182 h 182"/>
                  <a:gd name="T14" fmla="*/ 236 w 246"/>
                  <a:gd name="T15" fmla="*/ 180 h 182"/>
                  <a:gd name="T16" fmla="*/ 246 w 246"/>
                  <a:gd name="T17" fmla="*/ 170 h 182"/>
                  <a:gd name="T18" fmla="*/ 246 w 246"/>
                  <a:gd name="T19" fmla="*/ 18 h 182"/>
                  <a:gd name="T20" fmla="*/ 246 w 246"/>
                  <a:gd name="T21" fmla="*/ 10 h 182"/>
                  <a:gd name="T22" fmla="*/ 236 w 246"/>
                  <a:gd name="T23" fmla="*/ 0 h 182"/>
                  <a:gd name="T24" fmla="*/ 228 w 246"/>
                  <a:gd name="T25" fmla="*/ 0 h 182"/>
                  <a:gd name="T26" fmla="*/ 124 w 246"/>
                  <a:gd name="T27" fmla="*/ 154 h 182"/>
                  <a:gd name="T28" fmla="*/ 98 w 246"/>
                  <a:gd name="T29" fmla="*/ 148 h 182"/>
                  <a:gd name="T30" fmla="*/ 78 w 246"/>
                  <a:gd name="T31" fmla="*/ 136 h 182"/>
                  <a:gd name="T32" fmla="*/ 64 w 246"/>
                  <a:gd name="T33" fmla="*/ 116 h 182"/>
                  <a:gd name="T34" fmla="*/ 60 w 246"/>
                  <a:gd name="T35" fmla="*/ 90 h 182"/>
                  <a:gd name="T36" fmla="*/ 62 w 246"/>
                  <a:gd name="T37" fmla="*/ 78 h 182"/>
                  <a:gd name="T38" fmla="*/ 70 w 246"/>
                  <a:gd name="T39" fmla="*/ 56 h 182"/>
                  <a:gd name="T40" fmla="*/ 88 w 246"/>
                  <a:gd name="T41" fmla="*/ 38 h 182"/>
                  <a:gd name="T42" fmla="*/ 110 w 246"/>
                  <a:gd name="T43" fmla="*/ 28 h 182"/>
                  <a:gd name="T44" fmla="*/ 124 w 246"/>
                  <a:gd name="T45" fmla="*/ 28 h 182"/>
                  <a:gd name="T46" fmla="*/ 148 w 246"/>
                  <a:gd name="T47" fmla="*/ 32 h 182"/>
                  <a:gd name="T48" fmla="*/ 168 w 246"/>
                  <a:gd name="T49" fmla="*/ 46 h 182"/>
                  <a:gd name="T50" fmla="*/ 182 w 246"/>
                  <a:gd name="T51" fmla="*/ 66 h 182"/>
                  <a:gd name="T52" fmla="*/ 186 w 246"/>
                  <a:gd name="T53" fmla="*/ 90 h 182"/>
                  <a:gd name="T54" fmla="*/ 186 w 246"/>
                  <a:gd name="T55" fmla="*/ 104 h 182"/>
                  <a:gd name="T56" fmla="*/ 176 w 246"/>
                  <a:gd name="T57" fmla="*/ 126 h 182"/>
                  <a:gd name="T58" fmla="*/ 158 w 246"/>
                  <a:gd name="T59" fmla="*/ 142 h 182"/>
                  <a:gd name="T60" fmla="*/ 136 w 246"/>
                  <a:gd name="T61" fmla="*/ 152 h 182"/>
                  <a:gd name="T62" fmla="*/ 124 w 246"/>
                  <a:gd name="T63" fmla="*/ 1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2">
                    <a:moveTo>
                      <a:pt x="228" y="0"/>
                    </a:moveTo>
                    <a:lnTo>
                      <a:pt x="18" y="0"/>
                    </a:lnTo>
                    <a:lnTo>
                      <a:pt x="18" y="0"/>
                    </a:lnTo>
                    <a:lnTo>
                      <a:pt x="10" y="0"/>
                    </a:lnTo>
                    <a:lnTo>
                      <a:pt x="4" y="4"/>
                    </a:lnTo>
                    <a:lnTo>
                      <a:pt x="2" y="10"/>
                    </a:lnTo>
                    <a:lnTo>
                      <a:pt x="0" y="18"/>
                    </a:lnTo>
                    <a:lnTo>
                      <a:pt x="0" y="164"/>
                    </a:lnTo>
                    <a:lnTo>
                      <a:pt x="0" y="164"/>
                    </a:lnTo>
                    <a:lnTo>
                      <a:pt x="2" y="170"/>
                    </a:lnTo>
                    <a:lnTo>
                      <a:pt x="4" y="176"/>
                    </a:lnTo>
                    <a:lnTo>
                      <a:pt x="10" y="180"/>
                    </a:lnTo>
                    <a:lnTo>
                      <a:pt x="18" y="182"/>
                    </a:lnTo>
                    <a:lnTo>
                      <a:pt x="228" y="182"/>
                    </a:lnTo>
                    <a:lnTo>
                      <a:pt x="228" y="182"/>
                    </a:lnTo>
                    <a:lnTo>
                      <a:pt x="236" y="180"/>
                    </a:lnTo>
                    <a:lnTo>
                      <a:pt x="242" y="176"/>
                    </a:lnTo>
                    <a:lnTo>
                      <a:pt x="246" y="170"/>
                    </a:lnTo>
                    <a:lnTo>
                      <a:pt x="246" y="164"/>
                    </a:lnTo>
                    <a:lnTo>
                      <a:pt x="246" y="18"/>
                    </a:lnTo>
                    <a:lnTo>
                      <a:pt x="246" y="18"/>
                    </a:lnTo>
                    <a:lnTo>
                      <a:pt x="246" y="10"/>
                    </a:lnTo>
                    <a:lnTo>
                      <a:pt x="242" y="4"/>
                    </a:lnTo>
                    <a:lnTo>
                      <a:pt x="236" y="0"/>
                    </a:lnTo>
                    <a:lnTo>
                      <a:pt x="228" y="0"/>
                    </a:lnTo>
                    <a:lnTo>
                      <a:pt x="228" y="0"/>
                    </a:lnTo>
                    <a:close/>
                    <a:moveTo>
                      <a:pt x="124" y="154"/>
                    </a:moveTo>
                    <a:lnTo>
                      <a:pt x="124" y="154"/>
                    </a:lnTo>
                    <a:lnTo>
                      <a:pt x="110" y="152"/>
                    </a:lnTo>
                    <a:lnTo>
                      <a:pt x="98" y="148"/>
                    </a:lnTo>
                    <a:lnTo>
                      <a:pt x="88" y="142"/>
                    </a:lnTo>
                    <a:lnTo>
                      <a:pt x="78" y="136"/>
                    </a:lnTo>
                    <a:lnTo>
                      <a:pt x="70" y="126"/>
                    </a:lnTo>
                    <a:lnTo>
                      <a:pt x="64" y="116"/>
                    </a:lnTo>
                    <a:lnTo>
                      <a:pt x="62" y="104"/>
                    </a:lnTo>
                    <a:lnTo>
                      <a:pt x="60" y="90"/>
                    </a:lnTo>
                    <a:lnTo>
                      <a:pt x="60" y="90"/>
                    </a:lnTo>
                    <a:lnTo>
                      <a:pt x="62" y="78"/>
                    </a:lnTo>
                    <a:lnTo>
                      <a:pt x="64" y="66"/>
                    </a:lnTo>
                    <a:lnTo>
                      <a:pt x="70" y="56"/>
                    </a:lnTo>
                    <a:lnTo>
                      <a:pt x="78" y="46"/>
                    </a:lnTo>
                    <a:lnTo>
                      <a:pt x="88" y="38"/>
                    </a:lnTo>
                    <a:lnTo>
                      <a:pt x="98" y="32"/>
                    </a:lnTo>
                    <a:lnTo>
                      <a:pt x="110" y="28"/>
                    </a:lnTo>
                    <a:lnTo>
                      <a:pt x="124" y="28"/>
                    </a:lnTo>
                    <a:lnTo>
                      <a:pt x="124" y="28"/>
                    </a:lnTo>
                    <a:lnTo>
                      <a:pt x="136" y="28"/>
                    </a:lnTo>
                    <a:lnTo>
                      <a:pt x="148" y="32"/>
                    </a:lnTo>
                    <a:lnTo>
                      <a:pt x="158" y="38"/>
                    </a:lnTo>
                    <a:lnTo>
                      <a:pt x="168" y="46"/>
                    </a:lnTo>
                    <a:lnTo>
                      <a:pt x="176" y="56"/>
                    </a:lnTo>
                    <a:lnTo>
                      <a:pt x="182" y="66"/>
                    </a:lnTo>
                    <a:lnTo>
                      <a:pt x="186" y="78"/>
                    </a:lnTo>
                    <a:lnTo>
                      <a:pt x="186" y="90"/>
                    </a:lnTo>
                    <a:lnTo>
                      <a:pt x="186" y="90"/>
                    </a:lnTo>
                    <a:lnTo>
                      <a:pt x="186" y="104"/>
                    </a:lnTo>
                    <a:lnTo>
                      <a:pt x="182" y="116"/>
                    </a:lnTo>
                    <a:lnTo>
                      <a:pt x="176" y="126"/>
                    </a:lnTo>
                    <a:lnTo>
                      <a:pt x="168" y="136"/>
                    </a:lnTo>
                    <a:lnTo>
                      <a:pt x="158" y="142"/>
                    </a:lnTo>
                    <a:lnTo>
                      <a:pt x="148" y="148"/>
                    </a:lnTo>
                    <a:lnTo>
                      <a:pt x="136" y="152"/>
                    </a:lnTo>
                    <a:lnTo>
                      <a:pt x="124" y="154"/>
                    </a:lnTo>
                    <a:lnTo>
                      <a:pt x="124"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38" name="Freeform 1373"/>
              <p:cNvSpPr>
                <a:spLocks/>
              </p:cNvSpPr>
              <p:nvPr/>
            </p:nvSpPr>
            <p:spPr bwMode="auto">
              <a:xfrm>
                <a:off x="5549007" y="5306440"/>
                <a:ext cx="258479" cy="258626"/>
              </a:xfrm>
              <a:custGeom>
                <a:avLst/>
                <a:gdLst>
                  <a:gd name="T0" fmla="*/ 70 w 74"/>
                  <a:gd name="T1" fmla="*/ 26 h 74"/>
                  <a:gd name="T2" fmla="*/ 48 w 74"/>
                  <a:gd name="T3" fmla="*/ 26 h 74"/>
                  <a:gd name="T4" fmla="*/ 48 w 74"/>
                  <a:gd name="T5" fmla="*/ 4 h 74"/>
                  <a:gd name="T6" fmla="*/ 48 w 74"/>
                  <a:gd name="T7" fmla="*/ 4 h 74"/>
                  <a:gd name="T8" fmla="*/ 46 w 74"/>
                  <a:gd name="T9" fmla="*/ 0 h 74"/>
                  <a:gd name="T10" fmla="*/ 44 w 74"/>
                  <a:gd name="T11" fmla="*/ 0 h 74"/>
                  <a:gd name="T12" fmla="*/ 30 w 74"/>
                  <a:gd name="T13" fmla="*/ 0 h 74"/>
                  <a:gd name="T14" fmla="*/ 30 w 74"/>
                  <a:gd name="T15" fmla="*/ 0 h 74"/>
                  <a:gd name="T16" fmla="*/ 28 w 74"/>
                  <a:gd name="T17" fmla="*/ 0 h 74"/>
                  <a:gd name="T18" fmla="*/ 26 w 74"/>
                  <a:gd name="T19" fmla="*/ 4 h 74"/>
                  <a:gd name="T20" fmla="*/ 26 w 74"/>
                  <a:gd name="T21" fmla="*/ 26 h 74"/>
                  <a:gd name="T22" fmla="*/ 4 w 74"/>
                  <a:gd name="T23" fmla="*/ 26 h 74"/>
                  <a:gd name="T24" fmla="*/ 4 w 74"/>
                  <a:gd name="T25" fmla="*/ 26 h 74"/>
                  <a:gd name="T26" fmla="*/ 2 w 74"/>
                  <a:gd name="T27" fmla="*/ 26 h 74"/>
                  <a:gd name="T28" fmla="*/ 0 w 74"/>
                  <a:gd name="T29" fmla="*/ 30 h 74"/>
                  <a:gd name="T30" fmla="*/ 0 w 74"/>
                  <a:gd name="T31" fmla="*/ 44 h 74"/>
                  <a:gd name="T32" fmla="*/ 0 w 74"/>
                  <a:gd name="T33" fmla="*/ 44 h 74"/>
                  <a:gd name="T34" fmla="*/ 2 w 74"/>
                  <a:gd name="T35" fmla="*/ 46 h 74"/>
                  <a:gd name="T36" fmla="*/ 4 w 74"/>
                  <a:gd name="T37" fmla="*/ 48 h 74"/>
                  <a:gd name="T38" fmla="*/ 26 w 74"/>
                  <a:gd name="T39" fmla="*/ 48 h 74"/>
                  <a:gd name="T40" fmla="*/ 26 w 74"/>
                  <a:gd name="T41" fmla="*/ 70 h 74"/>
                  <a:gd name="T42" fmla="*/ 26 w 74"/>
                  <a:gd name="T43" fmla="*/ 70 h 74"/>
                  <a:gd name="T44" fmla="*/ 28 w 74"/>
                  <a:gd name="T45" fmla="*/ 72 h 74"/>
                  <a:gd name="T46" fmla="*/ 30 w 74"/>
                  <a:gd name="T47" fmla="*/ 74 h 74"/>
                  <a:gd name="T48" fmla="*/ 44 w 74"/>
                  <a:gd name="T49" fmla="*/ 74 h 74"/>
                  <a:gd name="T50" fmla="*/ 44 w 74"/>
                  <a:gd name="T51" fmla="*/ 74 h 74"/>
                  <a:gd name="T52" fmla="*/ 46 w 74"/>
                  <a:gd name="T53" fmla="*/ 72 h 74"/>
                  <a:gd name="T54" fmla="*/ 48 w 74"/>
                  <a:gd name="T55" fmla="*/ 70 h 74"/>
                  <a:gd name="T56" fmla="*/ 48 w 74"/>
                  <a:gd name="T57" fmla="*/ 48 h 74"/>
                  <a:gd name="T58" fmla="*/ 70 w 74"/>
                  <a:gd name="T59" fmla="*/ 48 h 74"/>
                  <a:gd name="T60" fmla="*/ 70 w 74"/>
                  <a:gd name="T61" fmla="*/ 48 h 74"/>
                  <a:gd name="T62" fmla="*/ 72 w 74"/>
                  <a:gd name="T63" fmla="*/ 46 h 74"/>
                  <a:gd name="T64" fmla="*/ 74 w 74"/>
                  <a:gd name="T65" fmla="*/ 44 h 74"/>
                  <a:gd name="T66" fmla="*/ 74 w 74"/>
                  <a:gd name="T67" fmla="*/ 30 h 74"/>
                  <a:gd name="T68" fmla="*/ 74 w 74"/>
                  <a:gd name="T69" fmla="*/ 30 h 74"/>
                  <a:gd name="T70" fmla="*/ 72 w 74"/>
                  <a:gd name="T71" fmla="*/ 26 h 74"/>
                  <a:gd name="T72" fmla="*/ 70 w 74"/>
                  <a:gd name="T73" fmla="*/ 26 h 74"/>
                  <a:gd name="T74" fmla="*/ 70 w 74"/>
                  <a:gd name="T75"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70" y="26"/>
                    </a:moveTo>
                    <a:lnTo>
                      <a:pt x="48" y="26"/>
                    </a:lnTo>
                    <a:lnTo>
                      <a:pt x="48" y="4"/>
                    </a:lnTo>
                    <a:lnTo>
                      <a:pt x="48" y="4"/>
                    </a:lnTo>
                    <a:lnTo>
                      <a:pt x="46" y="0"/>
                    </a:lnTo>
                    <a:lnTo>
                      <a:pt x="44" y="0"/>
                    </a:lnTo>
                    <a:lnTo>
                      <a:pt x="30" y="0"/>
                    </a:lnTo>
                    <a:lnTo>
                      <a:pt x="30" y="0"/>
                    </a:lnTo>
                    <a:lnTo>
                      <a:pt x="28" y="0"/>
                    </a:lnTo>
                    <a:lnTo>
                      <a:pt x="26" y="4"/>
                    </a:lnTo>
                    <a:lnTo>
                      <a:pt x="26" y="26"/>
                    </a:lnTo>
                    <a:lnTo>
                      <a:pt x="4" y="26"/>
                    </a:lnTo>
                    <a:lnTo>
                      <a:pt x="4" y="26"/>
                    </a:lnTo>
                    <a:lnTo>
                      <a:pt x="2" y="26"/>
                    </a:lnTo>
                    <a:lnTo>
                      <a:pt x="0" y="30"/>
                    </a:lnTo>
                    <a:lnTo>
                      <a:pt x="0" y="44"/>
                    </a:lnTo>
                    <a:lnTo>
                      <a:pt x="0" y="44"/>
                    </a:lnTo>
                    <a:lnTo>
                      <a:pt x="2" y="46"/>
                    </a:lnTo>
                    <a:lnTo>
                      <a:pt x="4" y="48"/>
                    </a:lnTo>
                    <a:lnTo>
                      <a:pt x="26" y="48"/>
                    </a:lnTo>
                    <a:lnTo>
                      <a:pt x="26" y="70"/>
                    </a:lnTo>
                    <a:lnTo>
                      <a:pt x="26" y="70"/>
                    </a:lnTo>
                    <a:lnTo>
                      <a:pt x="28" y="72"/>
                    </a:lnTo>
                    <a:lnTo>
                      <a:pt x="30" y="74"/>
                    </a:lnTo>
                    <a:lnTo>
                      <a:pt x="44" y="74"/>
                    </a:lnTo>
                    <a:lnTo>
                      <a:pt x="44" y="74"/>
                    </a:lnTo>
                    <a:lnTo>
                      <a:pt x="46" y="72"/>
                    </a:lnTo>
                    <a:lnTo>
                      <a:pt x="48" y="70"/>
                    </a:lnTo>
                    <a:lnTo>
                      <a:pt x="48" y="48"/>
                    </a:lnTo>
                    <a:lnTo>
                      <a:pt x="70" y="48"/>
                    </a:lnTo>
                    <a:lnTo>
                      <a:pt x="70" y="48"/>
                    </a:lnTo>
                    <a:lnTo>
                      <a:pt x="72" y="46"/>
                    </a:lnTo>
                    <a:lnTo>
                      <a:pt x="74" y="44"/>
                    </a:lnTo>
                    <a:lnTo>
                      <a:pt x="74" y="30"/>
                    </a:lnTo>
                    <a:lnTo>
                      <a:pt x="74" y="30"/>
                    </a:lnTo>
                    <a:lnTo>
                      <a:pt x="72" y="26"/>
                    </a:lnTo>
                    <a:lnTo>
                      <a:pt x="70" y="26"/>
                    </a:lnTo>
                    <a:lnTo>
                      <a:pt x="7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39" name="Freeform 1374"/>
              <p:cNvSpPr>
                <a:spLocks/>
              </p:cNvSpPr>
              <p:nvPr/>
            </p:nvSpPr>
            <p:spPr bwMode="auto">
              <a:xfrm>
                <a:off x="5535035" y="5019854"/>
                <a:ext cx="286423" cy="69899"/>
              </a:xfrm>
              <a:custGeom>
                <a:avLst/>
                <a:gdLst>
                  <a:gd name="T0" fmla="*/ 12 w 82"/>
                  <a:gd name="T1" fmla="*/ 12 h 20"/>
                  <a:gd name="T2" fmla="*/ 70 w 82"/>
                  <a:gd name="T3" fmla="*/ 12 h 20"/>
                  <a:gd name="T4" fmla="*/ 70 w 82"/>
                  <a:gd name="T5" fmla="*/ 20 h 20"/>
                  <a:gd name="T6" fmla="*/ 82 w 82"/>
                  <a:gd name="T7" fmla="*/ 20 h 20"/>
                  <a:gd name="T8" fmla="*/ 82 w 82"/>
                  <a:gd name="T9" fmla="*/ 6 h 20"/>
                  <a:gd name="T10" fmla="*/ 82 w 82"/>
                  <a:gd name="T11" fmla="*/ 6 h 20"/>
                  <a:gd name="T12" fmla="*/ 80 w 82"/>
                  <a:gd name="T13" fmla="*/ 0 h 20"/>
                  <a:gd name="T14" fmla="*/ 76 w 82"/>
                  <a:gd name="T15" fmla="*/ 0 h 20"/>
                  <a:gd name="T16" fmla="*/ 6 w 82"/>
                  <a:gd name="T17" fmla="*/ 0 h 20"/>
                  <a:gd name="T18" fmla="*/ 6 w 82"/>
                  <a:gd name="T19" fmla="*/ 0 h 20"/>
                  <a:gd name="T20" fmla="*/ 2 w 82"/>
                  <a:gd name="T21" fmla="*/ 0 h 20"/>
                  <a:gd name="T22" fmla="*/ 0 w 82"/>
                  <a:gd name="T23" fmla="*/ 6 h 20"/>
                  <a:gd name="T24" fmla="*/ 0 w 82"/>
                  <a:gd name="T25" fmla="*/ 20 h 20"/>
                  <a:gd name="T26" fmla="*/ 12 w 82"/>
                  <a:gd name="T27" fmla="*/ 20 h 20"/>
                  <a:gd name="T28" fmla="*/ 12 w 82"/>
                  <a:gd name="T2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0">
                    <a:moveTo>
                      <a:pt x="12" y="12"/>
                    </a:moveTo>
                    <a:lnTo>
                      <a:pt x="70" y="12"/>
                    </a:lnTo>
                    <a:lnTo>
                      <a:pt x="70" y="20"/>
                    </a:lnTo>
                    <a:lnTo>
                      <a:pt x="82" y="20"/>
                    </a:lnTo>
                    <a:lnTo>
                      <a:pt x="82" y="6"/>
                    </a:lnTo>
                    <a:lnTo>
                      <a:pt x="82" y="6"/>
                    </a:lnTo>
                    <a:lnTo>
                      <a:pt x="80" y="0"/>
                    </a:lnTo>
                    <a:lnTo>
                      <a:pt x="76" y="0"/>
                    </a:lnTo>
                    <a:lnTo>
                      <a:pt x="6" y="0"/>
                    </a:lnTo>
                    <a:lnTo>
                      <a:pt x="6" y="0"/>
                    </a:lnTo>
                    <a:lnTo>
                      <a:pt x="2" y="0"/>
                    </a:lnTo>
                    <a:lnTo>
                      <a:pt x="0" y="6"/>
                    </a:lnTo>
                    <a:lnTo>
                      <a:pt x="0" y="20"/>
                    </a:lnTo>
                    <a:lnTo>
                      <a:pt x="12" y="20"/>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8" name="组合 57"/>
          <p:cNvGrpSpPr/>
          <p:nvPr/>
        </p:nvGrpSpPr>
        <p:grpSpPr>
          <a:xfrm>
            <a:off x="2886273" y="5223415"/>
            <a:ext cx="996316" cy="996316"/>
            <a:chOff x="2886273" y="5223415"/>
            <a:chExt cx="996316" cy="996316"/>
          </a:xfrm>
        </p:grpSpPr>
        <p:grpSp>
          <p:nvGrpSpPr>
            <p:cNvPr id="33" name="组合 32"/>
            <p:cNvGrpSpPr/>
            <p:nvPr/>
          </p:nvGrpSpPr>
          <p:grpSpPr>
            <a:xfrm>
              <a:off x="2886273" y="5223415"/>
              <a:ext cx="996316" cy="996316"/>
              <a:chOff x="1603689" y="1828440"/>
              <a:chExt cx="2743560" cy="2743560"/>
            </a:xfrm>
          </p:grpSpPr>
          <p:sp>
            <p:nvSpPr>
              <p:cNvPr id="34" name="椭圆 33"/>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35" name="椭圆 34"/>
              <p:cNvSpPr/>
              <p:nvPr/>
            </p:nvSpPr>
            <p:spPr>
              <a:xfrm>
                <a:off x="1752544" y="1977295"/>
                <a:ext cx="2445850" cy="2445850"/>
              </a:xfrm>
              <a:prstGeom prst="ellipse">
                <a:avLst/>
              </a:prstGeom>
              <a:solidFill>
                <a:srgbClr val="663A77"/>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41" name="组合 140"/>
            <p:cNvGrpSpPr/>
            <p:nvPr/>
          </p:nvGrpSpPr>
          <p:grpSpPr bwMode="auto">
            <a:xfrm>
              <a:off x="3142796" y="5480798"/>
              <a:ext cx="433136" cy="481555"/>
              <a:chOff x="2168525" y="3194051"/>
              <a:chExt cx="346075" cy="374649"/>
            </a:xfrm>
            <a:solidFill>
              <a:schemeClr val="bg1"/>
            </a:solidFill>
          </p:grpSpPr>
          <p:sp>
            <p:nvSpPr>
              <p:cNvPr id="142" name="Freeform 5"/>
              <p:cNvSpPr>
                <a:spLocks/>
              </p:cNvSpPr>
              <p:nvPr/>
            </p:nvSpPr>
            <p:spPr bwMode="auto">
              <a:xfrm>
                <a:off x="2400300" y="3390900"/>
                <a:ext cx="98425" cy="130175"/>
              </a:xfrm>
              <a:custGeom>
                <a:avLst/>
                <a:gdLst>
                  <a:gd name="T0" fmla="*/ 50 w 62"/>
                  <a:gd name="T1" fmla="*/ 82 h 82"/>
                  <a:gd name="T2" fmla="*/ 50 w 62"/>
                  <a:gd name="T3" fmla="*/ 82 h 82"/>
                  <a:gd name="T4" fmla="*/ 54 w 62"/>
                  <a:gd name="T5" fmla="*/ 74 h 82"/>
                  <a:gd name="T6" fmla="*/ 58 w 62"/>
                  <a:gd name="T7" fmla="*/ 66 h 82"/>
                  <a:gd name="T8" fmla="*/ 60 w 62"/>
                  <a:gd name="T9" fmla="*/ 56 h 82"/>
                  <a:gd name="T10" fmla="*/ 62 w 62"/>
                  <a:gd name="T11" fmla="*/ 46 h 82"/>
                  <a:gd name="T12" fmla="*/ 62 w 62"/>
                  <a:gd name="T13" fmla="*/ 46 h 82"/>
                  <a:gd name="T14" fmla="*/ 60 w 62"/>
                  <a:gd name="T15" fmla="*/ 32 h 82"/>
                  <a:gd name="T16" fmla="*/ 56 w 62"/>
                  <a:gd name="T17" fmla="*/ 20 h 82"/>
                  <a:gd name="T18" fmla="*/ 50 w 62"/>
                  <a:gd name="T19" fmla="*/ 8 h 82"/>
                  <a:gd name="T20" fmla="*/ 42 w 62"/>
                  <a:gd name="T21" fmla="*/ 0 h 82"/>
                  <a:gd name="T22" fmla="*/ 0 w 62"/>
                  <a:gd name="T23" fmla="*/ 42 h 82"/>
                  <a:gd name="T24" fmla="*/ 50 w 6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2">
                    <a:moveTo>
                      <a:pt x="50" y="82"/>
                    </a:moveTo>
                    <a:lnTo>
                      <a:pt x="50" y="82"/>
                    </a:lnTo>
                    <a:lnTo>
                      <a:pt x="54" y="74"/>
                    </a:lnTo>
                    <a:lnTo>
                      <a:pt x="58" y="66"/>
                    </a:lnTo>
                    <a:lnTo>
                      <a:pt x="60" y="56"/>
                    </a:lnTo>
                    <a:lnTo>
                      <a:pt x="62" y="46"/>
                    </a:lnTo>
                    <a:lnTo>
                      <a:pt x="62" y="46"/>
                    </a:lnTo>
                    <a:lnTo>
                      <a:pt x="60" y="32"/>
                    </a:lnTo>
                    <a:lnTo>
                      <a:pt x="56" y="20"/>
                    </a:lnTo>
                    <a:lnTo>
                      <a:pt x="50" y="8"/>
                    </a:lnTo>
                    <a:lnTo>
                      <a:pt x="42" y="0"/>
                    </a:lnTo>
                    <a:lnTo>
                      <a:pt x="0" y="42"/>
                    </a:lnTo>
                    <a:lnTo>
                      <a:pt x="5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43" name="Freeform 6"/>
              <p:cNvSpPr>
                <a:spLocks/>
              </p:cNvSpPr>
              <p:nvPr/>
            </p:nvSpPr>
            <p:spPr bwMode="auto">
              <a:xfrm>
                <a:off x="2320925" y="3470275"/>
                <a:ext cx="146050" cy="98425"/>
              </a:xfrm>
              <a:custGeom>
                <a:avLst/>
                <a:gdLst>
                  <a:gd name="T0" fmla="*/ 42 w 92"/>
                  <a:gd name="T1" fmla="*/ 0 h 62"/>
                  <a:gd name="T2" fmla="*/ 0 w 92"/>
                  <a:gd name="T3" fmla="*/ 44 h 62"/>
                  <a:gd name="T4" fmla="*/ 0 w 92"/>
                  <a:gd name="T5" fmla="*/ 44 h 62"/>
                  <a:gd name="T6" fmla="*/ 10 w 92"/>
                  <a:gd name="T7" fmla="*/ 52 h 62"/>
                  <a:gd name="T8" fmla="*/ 20 w 92"/>
                  <a:gd name="T9" fmla="*/ 56 h 62"/>
                  <a:gd name="T10" fmla="*/ 32 w 92"/>
                  <a:gd name="T11" fmla="*/ 60 h 62"/>
                  <a:gd name="T12" fmla="*/ 46 w 92"/>
                  <a:gd name="T13" fmla="*/ 62 h 62"/>
                  <a:gd name="T14" fmla="*/ 46 w 92"/>
                  <a:gd name="T15" fmla="*/ 62 h 62"/>
                  <a:gd name="T16" fmla="*/ 58 w 92"/>
                  <a:gd name="T17" fmla="*/ 60 h 62"/>
                  <a:gd name="T18" fmla="*/ 72 w 92"/>
                  <a:gd name="T19" fmla="*/ 56 h 62"/>
                  <a:gd name="T20" fmla="*/ 82 w 92"/>
                  <a:gd name="T21" fmla="*/ 50 h 62"/>
                  <a:gd name="T22" fmla="*/ 92 w 92"/>
                  <a:gd name="T23" fmla="*/ 42 h 62"/>
                  <a:gd name="T24" fmla="*/ 42 w 9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62">
                    <a:moveTo>
                      <a:pt x="42" y="0"/>
                    </a:moveTo>
                    <a:lnTo>
                      <a:pt x="0" y="44"/>
                    </a:lnTo>
                    <a:lnTo>
                      <a:pt x="0" y="44"/>
                    </a:lnTo>
                    <a:lnTo>
                      <a:pt x="10" y="52"/>
                    </a:lnTo>
                    <a:lnTo>
                      <a:pt x="20" y="56"/>
                    </a:lnTo>
                    <a:lnTo>
                      <a:pt x="32" y="60"/>
                    </a:lnTo>
                    <a:lnTo>
                      <a:pt x="46" y="62"/>
                    </a:lnTo>
                    <a:lnTo>
                      <a:pt x="46" y="62"/>
                    </a:lnTo>
                    <a:lnTo>
                      <a:pt x="58" y="60"/>
                    </a:lnTo>
                    <a:lnTo>
                      <a:pt x="72" y="56"/>
                    </a:lnTo>
                    <a:lnTo>
                      <a:pt x="82" y="50"/>
                    </a:lnTo>
                    <a:lnTo>
                      <a:pt x="92" y="42"/>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44" name="Freeform 7"/>
              <p:cNvSpPr>
                <a:spLocks noEditPoints="1"/>
              </p:cNvSpPr>
              <p:nvPr/>
            </p:nvSpPr>
            <p:spPr bwMode="auto">
              <a:xfrm>
                <a:off x="2168525" y="3194051"/>
                <a:ext cx="346075" cy="346075"/>
              </a:xfrm>
              <a:custGeom>
                <a:avLst/>
                <a:gdLst>
                  <a:gd name="T0" fmla="*/ 184 w 218"/>
                  <a:gd name="T1" fmla="*/ 10 h 218"/>
                  <a:gd name="T2" fmla="*/ 180 w 218"/>
                  <a:gd name="T3" fmla="*/ 6 h 218"/>
                  <a:gd name="T4" fmla="*/ 168 w 218"/>
                  <a:gd name="T5" fmla="*/ 0 h 218"/>
                  <a:gd name="T6" fmla="*/ 154 w 218"/>
                  <a:gd name="T7" fmla="*/ 0 h 218"/>
                  <a:gd name="T8" fmla="*/ 142 w 218"/>
                  <a:gd name="T9" fmla="*/ 6 h 218"/>
                  <a:gd name="T10" fmla="*/ 10 w 218"/>
                  <a:gd name="T11" fmla="*/ 136 h 218"/>
                  <a:gd name="T12" fmla="*/ 6 w 218"/>
                  <a:gd name="T13" fmla="*/ 142 h 218"/>
                  <a:gd name="T14" fmla="*/ 0 w 218"/>
                  <a:gd name="T15" fmla="*/ 154 h 218"/>
                  <a:gd name="T16" fmla="*/ 0 w 218"/>
                  <a:gd name="T17" fmla="*/ 168 h 218"/>
                  <a:gd name="T18" fmla="*/ 6 w 218"/>
                  <a:gd name="T19" fmla="*/ 180 h 218"/>
                  <a:gd name="T20" fmla="*/ 32 w 218"/>
                  <a:gd name="T21" fmla="*/ 208 h 218"/>
                  <a:gd name="T22" fmla="*/ 38 w 218"/>
                  <a:gd name="T23" fmla="*/ 212 h 218"/>
                  <a:gd name="T24" fmla="*/ 50 w 218"/>
                  <a:gd name="T25" fmla="*/ 218 h 218"/>
                  <a:gd name="T26" fmla="*/ 64 w 218"/>
                  <a:gd name="T27" fmla="*/ 218 h 218"/>
                  <a:gd name="T28" fmla="*/ 76 w 218"/>
                  <a:gd name="T29" fmla="*/ 212 h 218"/>
                  <a:gd name="T30" fmla="*/ 208 w 218"/>
                  <a:gd name="T31" fmla="*/ 82 h 218"/>
                  <a:gd name="T32" fmla="*/ 212 w 218"/>
                  <a:gd name="T33" fmla="*/ 76 h 218"/>
                  <a:gd name="T34" fmla="*/ 218 w 218"/>
                  <a:gd name="T35" fmla="*/ 64 h 218"/>
                  <a:gd name="T36" fmla="*/ 218 w 218"/>
                  <a:gd name="T37" fmla="*/ 50 h 218"/>
                  <a:gd name="T38" fmla="*/ 212 w 218"/>
                  <a:gd name="T39" fmla="*/ 38 h 218"/>
                  <a:gd name="T40" fmla="*/ 208 w 218"/>
                  <a:gd name="T41" fmla="*/ 32 h 218"/>
                  <a:gd name="T42" fmla="*/ 136 w 218"/>
                  <a:gd name="T43" fmla="*/ 138 h 218"/>
                  <a:gd name="T44" fmla="*/ 26 w 218"/>
                  <a:gd name="T45" fmla="*/ 152 h 218"/>
                  <a:gd name="T46" fmla="*/ 24 w 218"/>
                  <a:gd name="T47" fmla="*/ 156 h 218"/>
                  <a:gd name="T48" fmla="*/ 22 w 218"/>
                  <a:gd name="T49" fmla="*/ 160 h 218"/>
                  <a:gd name="T50" fmla="*/ 26 w 218"/>
                  <a:gd name="T51" fmla="*/ 170 h 218"/>
                  <a:gd name="T52" fmla="*/ 28 w 218"/>
                  <a:gd name="T53" fmla="*/ 174 h 218"/>
                  <a:gd name="T54" fmla="*/ 26 w 218"/>
                  <a:gd name="T55" fmla="*/ 178 h 218"/>
                  <a:gd name="T56" fmla="*/ 22 w 218"/>
                  <a:gd name="T57" fmla="*/ 178 h 218"/>
                  <a:gd name="T58" fmla="*/ 18 w 218"/>
                  <a:gd name="T59" fmla="*/ 178 h 218"/>
                  <a:gd name="T60" fmla="*/ 10 w 218"/>
                  <a:gd name="T61" fmla="*/ 160 h 218"/>
                  <a:gd name="T62" fmla="*/ 12 w 218"/>
                  <a:gd name="T63" fmla="*/ 152 h 218"/>
                  <a:gd name="T64" fmla="*/ 144 w 218"/>
                  <a:gd name="T65" fmla="*/ 18 h 218"/>
                  <a:gd name="T66" fmla="*/ 152 w 218"/>
                  <a:gd name="T67" fmla="*/ 14 h 218"/>
                  <a:gd name="T68" fmla="*/ 160 w 218"/>
                  <a:gd name="T69" fmla="*/ 12 h 218"/>
                  <a:gd name="T70" fmla="*/ 176 w 218"/>
                  <a:gd name="T71" fmla="*/ 18 h 218"/>
                  <a:gd name="T72" fmla="*/ 200 w 218"/>
                  <a:gd name="T73" fmla="*/ 42 h 218"/>
                  <a:gd name="T74" fmla="*/ 206 w 218"/>
                  <a:gd name="T75" fmla="*/ 58 h 218"/>
                  <a:gd name="T76" fmla="*/ 200 w 218"/>
                  <a:gd name="T77" fmla="*/ 7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18">
                    <a:moveTo>
                      <a:pt x="208" y="32"/>
                    </a:moveTo>
                    <a:lnTo>
                      <a:pt x="184" y="10"/>
                    </a:lnTo>
                    <a:lnTo>
                      <a:pt x="184" y="10"/>
                    </a:lnTo>
                    <a:lnTo>
                      <a:pt x="180" y="6"/>
                    </a:lnTo>
                    <a:lnTo>
                      <a:pt x="174" y="2"/>
                    </a:lnTo>
                    <a:lnTo>
                      <a:pt x="168" y="0"/>
                    </a:lnTo>
                    <a:lnTo>
                      <a:pt x="160" y="0"/>
                    </a:lnTo>
                    <a:lnTo>
                      <a:pt x="154" y="0"/>
                    </a:lnTo>
                    <a:lnTo>
                      <a:pt x="148" y="2"/>
                    </a:lnTo>
                    <a:lnTo>
                      <a:pt x="142" y="6"/>
                    </a:lnTo>
                    <a:lnTo>
                      <a:pt x="136" y="10"/>
                    </a:lnTo>
                    <a:lnTo>
                      <a:pt x="10" y="136"/>
                    </a:lnTo>
                    <a:lnTo>
                      <a:pt x="10" y="136"/>
                    </a:lnTo>
                    <a:lnTo>
                      <a:pt x="6" y="142"/>
                    </a:lnTo>
                    <a:lnTo>
                      <a:pt x="2" y="148"/>
                    </a:lnTo>
                    <a:lnTo>
                      <a:pt x="0" y="154"/>
                    </a:lnTo>
                    <a:lnTo>
                      <a:pt x="0" y="160"/>
                    </a:lnTo>
                    <a:lnTo>
                      <a:pt x="0" y="168"/>
                    </a:lnTo>
                    <a:lnTo>
                      <a:pt x="2" y="174"/>
                    </a:lnTo>
                    <a:lnTo>
                      <a:pt x="6" y="180"/>
                    </a:lnTo>
                    <a:lnTo>
                      <a:pt x="10" y="186"/>
                    </a:lnTo>
                    <a:lnTo>
                      <a:pt x="32" y="208"/>
                    </a:lnTo>
                    <a:lnTo>
                      <a:pt x="32" y="208"/>
                    </a:lnTo>
                    <a:lnTo>
                      <a:pt x="38" y="212"/>
                    </a:lnTo>
                    <a:lnTo>
                      <a:pt x="44" y="216"/>
                    </a:lnTo>
                    <a:lnTo>
                      <a:pt x="50" y="218"/>
                    </a:lnTo>
                    <a:lnTo>
                      <a:pt x="56" y="218"/>
                    </a:lnTo>
                    <a:lnTo>
                      <a:pt x="64" y="218"/>
                    </a:lnTo>
                    <a:lnTo>
                      <a:pt x="70" y="216"/>
                    </a:lnTo>
                    <a:lnTo>
                      <a:pt x="76" y="212"/>
                    </a:lnTo>
                    <a:lnTo>
                      <a:pt x="82" y="208"/>
                    </a:lnTo>
                    <a:lnTo>
                      <a:pt x="208" y="82"/>
                    </a:lnTo>
                    <a:lnTo>
                      <a:pt x="208" y="82"/>
                    </a:lnTo>
                    <a:lnTo>
                      <a:pt x="212" y="76"/>
                    </a:lnTo>
                    <a:lnTo>
                      <a:pt x="216" y="70"/>
                    </a:lnTo>
                    <a:lnTo>
                      <a:pt x="218" y="64"/>
                    </a:lnTo>
                    <a:lnTo>
                      <a:pt x="218" y="58"/>
                    </a:lnTo>
                    <a:lnTo>
                      <a:pt x="218" y="50"/>
                    </a:lnTo>
                    <a:lnTo>
                      <a:pt x="216" y="44"/>
                    </a:lnTo>
                    <a:lnTo>
                      <a:pt x="212" y="38"/>
                    </a:lnTo>
                    <a:lnTo>
                      <a:pt x="208" y="32"/>
                    </a:lnTo>
                    <a:lnTo>
                      <a:pt x="208" y="32"/>
                    </a:lnTo>
                    <a:close/>
                    <a:moveTo>
                      <a:pt x="200" y="74"/>
                    </a:moveTo>
                    <a:lnTo>
                      <a:pt x="136" y="138"/>
                    </a:lnTo>
                    <a:lnTo>
                      <a:pt x="88" y="90"/>
                    </a:lnTo>
                    <a:lnTo>
                      <a:pt x="26" y="152"/>
                    </a:lnTo>
                    <a:lnTo>
                      <a:pt x="26" y="152"/>
                    </a:lnTo>
                    <a:lnTo>
                      <a:pt x="24" y="156"/>
                    </a:lnTo>
                    <a:lnTo>
                      <a:pt x="22" y="160"/>
                    </a:lnTo>
                    <a:lnTo>
                      <a:pt x="22" y="160"/>
                    </a:lnTo>
                    <a:lnTo>
                      <a:pt x="24" y="166"/>
                    </a:lnTo>
                    <a:lnTo>
                      <a:pt x="26" y="170"/>
                    </a:lnTo>
                    <a:lnTo>
                      <a:pt x="26" y="170"/>
                    </a:lnTo>
                    <a:lnTo>
                      <a:pt x="28" y="174"/>
                    </a:lnTo>
                    <a:lnTo>
                      <a:pt x="26" y="178"/>
                    </a:lnTo>
                    <a:lnTo>
                      <a:pt x="26" y="178"/>
                    </a:lnTo>
                    <a:lnTo>
                      <a:pt x="22" y="178"/>
                    </a:lnTo>
                    <a:lnTo>
                      <a:pt x="22" y="178"/>
                    </a:lnTo>
                    <a:lnTo>
                      <a:pt x="18" y="178"/>
                    </a:lnTo>
                    <a:lnTo>
                      <a:pt x="18" y="178"/>
                    </a:lnTo>
                    <a:lnTo>
                      <a:pt x="12" y="170"/>
                    </a:lnTo>
                    <a:lnTo>
                      <a:pt x="10" y="160"/>
                    </a:lnTo>
                    <a:lnTo>
                      <a:pt x="10" y="160"/>
                    </a:lnTo>
                    <a:lnTo>
                      <a:pt x="12" y="152"/>
                    </a:lnTo>
                    <a:lnTo>
                      <a:pt x="18" y="144"/>
                    </a:lnTo>
                    <a:lnTo>
                      <a:pt x="144" y="18"/>
                    </a:lnTo>
                    <a:lnTo>
                      <a:pt x="144" y="18"/>
                    </a:lnTo>
                    <a:lnTo>
                      <a:pt x="152" y="14"/>
                    </a:lnTo>
                    <a:lnTo>
                      <a:pt x="160" y="12"/>
                    </a:lnTo>
                    <a:lnTo>
                      <a:pt x="160" y="12"/>
                    </a:lnTo>
                    <a:lnTo>
                      <a:pt x="170" y="14"/>
                    </a:lnTo>
                    <a:lnTo>
                      <a:pt x="176" y="18"/>
                    </a:lnTo>
                    <a:lnTo>
                      <a:pt x="200" y="42"/>
                    </a:lnTo>
                    <a:lnTo>
                      <a:pt x="200" y="42"/>
                    </a:lnTo>
                    <a:lnTo>
                      <a:pt x="204" y="48"/>
                    </a:lnTo>
                    <a:lnTo>
                      <a:pt x="206" y="58"/>
                    </a:lnTo>
                    <a:lnTo>
                      <a:pt x="204" y="66"/>
                    </a:lnTo>
                    <a:lnTo>
                      <a:pt x="200" y="74"/>
                    </a:lnTo>
                    <a:lnTo>
                      <a:pt x="20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4" name="组合 53"/>
          <p:cNvGrpSpPr/>
          <p:nvPr/>
        </p:nvGrpSpPr>
        <p:grpSpPr>
          <a:xfrm>
            <a:off x="3165855" y="216951"/>
            <a:ext cx="540000" cy="540000"/>
            <a:chOff x="3165855" y="216951"/>
            <a:chExt cx="540000" cy="540000"/>
          </a:xfrm>
        </p:grpSpPr>
        <p:grpSp>
          <p:nvGrpSpPr>
            <p:cNvPr id="27" name="组合 26"/>
            <p:cNvGrpSpPr/>
            <p:nvPr/>
          </p:nvGrpSpPr>
          <p:grpSpPr>
            <a:xfrm>
              <a:off x="3165855" y="216951"/>
              <a:ext cx="540000" cy="540000"/>
              <a:chOff x="1603689" y="1828440"/>
              <a:chExt cx="2743560" cy="2743560"/>
            </a:xfrm>
          </p:grpSpPr>
          <p:sp>
            <p:nvSpPr>
              <p:cNvPr id="28" name="椭圆 27"/>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29" name="椭圆 28"/>
              <p:cNvSpPr/>
              <p:nvPr/>
            </p:nvSpPr>
            <p:spPr>
              <a:xfrm>
                <a:off x="1752544" y="1977295"/>
                <a:ext cx="2445850" cy="2445850"/>
              </a:xfrm>
              <a:prstGeom prst="ellipse">
                <a:avLst/>
              </a:prstGeom>
              <a:solidFill>
                <a:srgbClr val="C65885"/>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45" name="组合 144"/>
            <p:cNvGrpSpPr/>
            <p:nvPr/>
          </p:nvGrpSpPr>
          <p:grpSpPr bwMode="auto">
            <a:xfrm>
              <a:off x="3330101" y="344898"/>
              <a:ext cx="200042" cy="264531"/>
              <a:chOff x="5334000" y="2667000"/>
              <a:chExt cx="273050" cy="371475"/>
            </a:xfrm>
            <a:solidFill>
              <a:schemeClr val="bg1"/>
            </a:solidFill>
          </p:grpSpPr>
          <p:sp>
            <p:nvSpPr>
              <p:cNvPr id="146" name="Freeform 1355"/>
              <p:cNvSpPr>
                <a:spLocks/>
              </p:cNvSpPr>
              <p:nvPr/>
            </p:nvSpPr>
            <p:spPr bwMode="auto">
              <a:xfrm>
                <a:off x="5334000" y="2714625"/>
                <a:ext cx="273050" cy="323850"/>
              </a:xfrm>
              <a:custGeom>
                <a:avLst/>
                <a:gdLst>
                  <a:gd name="T0" fmla="*/ 156 w 172"/>
                  <a:gd name="T1" fmla="*/ 0 h 204"/>
                  <a:gd name="T2" fmla="*/ 136 w 172"/>
                  <a:gd name="T3" fmla="*/ 0 h 204"/>
                  <a:gd name="T4" fmla="*/ 136 w 172"/>
                  <a:gd name="T5" fmla="*/ 24 h 204"/>
                  <a:gd name="T6" fmla="*/ 150 w 172"/>
                  <a:gd name="T7" fmla="*/ 24 h 204"/>
                  <a:gd name="T8" fmla="*/ 150 w 172"/>
                  <a:gd name="T9" fmla="*/ 180 h 204"/>
                  <a:gd name="T10" fmla="*/ 24 w 172"/>
                  <a:gd name="T11" fmla="*/ 180 h 204"/>
                  <a:gd name="T12" fmla="*/ 24 w 172"/>
                  <a:gd name="T13" fmla="*/ 24 h 204"/>
                  <a:gd name="T14" fmla="*/ 36 w 172"/>
                  <a:gd name="T15" fmla="*/ 24 h 204"/>
                  <a:gd name="T16" fmla="*/ 36 w 172"/>
                  <a:gd name="T17" fmla="*/ 0 h 204"/>
                  <a:gd name="T18" fmla="*/ 18 w 172"/>
                  <a:gd name="T19" fmla="*/ 0 h 204"/>
                  <a:gd name="T20" fmla="*/ 18 w 172"/>
                  <a:gd name="T21" fmla="*/ 0 h 204"/>
                  <a:gd name="T22" fmla="*/ 12 w 172"/>
                  <a:gd name="T23" fmla="*/ 2 h 204"/>
                  <a:gd name="T24" fmla="*/ 6 w 172"/>
                  <a:gd name="T25" fmla="*/ 6 h 204"/>
                  <a:gd name="T26" fmla="*/ 2 w 172"/>
                  <a:gd name="T27" fmla="*/ 12 h 204"/>
                  <a:gd name="T28" fmla="*/ 0 w 172"/>
                  <a:gd name="T29" fmla="*/ 18 h 204"/>
                  <a:gd name="T30" fmla="*/ 0 w 172"/>
                  <a:gd name="T31" fmla="*/ 186 h 204"/>
                  <a:gd name="T32" fmla="*/ 0 w 172"/>
                  <a:gd name="T33" fmla="*/ 186 h 204"/>
                  <a:gd name="T34" fmla="*/ 2 w 172"/>
                  <a:gd name="T35" fmla="*/ 192 h 204"/>
                  <a:gd name="T36" fmla="*/ 6 w 172"/>
                  <a:gd name="T37" fmla="*/ 198 h 204"/>
                  <a:gd name="T38" fmla="*/ 12 w 172"/>
                  <a:gd name="T39" fmla="*/ 202 h 204"/>
                  <a:gd name="T40" fmla="*/ 18 w 172"/>
                  <a:gd name="T41" fmla="*/ 204 h 204"/>
                  <a:gd name="T42" fmla="*/ 156 w 172"/>
                  <a:gd name="T43" fmla="*/ 204 h 204"/>
                  <a:gd name="T44" fmla="*/ 156 w 172"/>
                  <a:gd name="T45" fmla="*/ 204 h 204"/>
                  <a:gd name="T46" fmla="*/ 162 w 172"/>
                  <a:gd name="T47" fmla="*/ 202 h 204"/>
                  <a:gd name="T48" fmla="*/ 168 w 172"/>
                  <a:gd name="T49" fmla="*/ 198 h 204"/>
                  <a:gd name="T50" fmla="*/ 170 w 172"/>
                  <a:gd name="T51" fmla="*/ 192 h 204"/>
                  <a:gd name="T52" fmla="*/ 172 w 172"/>
                  <a:gd name="T53" fmla="*/ 186 h 204"/>
                  <a:gd name="T54" fmla="*/ 172 w 172"/>
                  <a:gd name="T55" fmla="*/ 18 h 204"/>
                  <a:gd name="T56" fmla="*/ 172 w 172"/>
                  <a:gd name="T57" fmla="*/ 18 h 204"/>
                  <a:gd name="T58" fmla="*/ 170 w 172"/>
                  <a:gd name="T59" fmla="*/ 12 h 204"/>
                  <a:gd name="T60" fmla="*/ 168 w 172"/>
                  <a:gd name="T61" fmla="*/ 6 h 204"/>
                  <a:gd name="T62" fmla="*/ 162 w 172"/>
                  <a:gd name="T63" fmla="*/ 2 h 204"/>
                  <a:gd name="T64" fmla="*/ 156 w 172"/>
                  <a:gd name="T65" fmla="*/ 0 h 204"/>
                  <a:gd name="T66" fmla="*/ 156 w 172"/>
                  <a:gd name="T6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2" h="204">
                    <a:moveTo>
                      <a:pt x="156" y="0"/>
                    </a:moveTo>
                    <a:lnTo>
                      <a:pt x="136" y="0"/>
                    </a:lnTo>
                    <a:lnTo>
                      <a:pt x="136" y="24"/>
                    </a:lnTo>
                    <a:lnTo>
                      <a:pt x="150" y="24"/>
                    </a:lnTo>
                    <a:lnTo>
                      <a:pt x="150" y="180"/>
                    </a:lnTo>
                    <a:lnTo>
                      <a:pt x="24" y="180"/>
                    </a:lnTo>
                    <a:lnTo>
                      <a:pt x="24" y="24"/>
                    </a:lnTo>
                    <a:lnTo>
                      <a:pt x="36" y="24"/>
                    </a:lnTo>
                    <a:lnTo>
                      <a:pt x="36" y="0"/>
                    </a:lnTo>
                    <a:lnTo>
                      <a:pt x="18" y="0"/>
                    </a:lnTo>
                    <a:lnTo>
                      <a:pt x="18" y="0"/>
                    </a:lnTo>
                    <a:lnTo>
                      <a:pt x="12" y="2"/>
                    </a:lnTo>
                    <a:lnTo>
                      <a:pt x="6" y="6"/>
                    </a:lnTo>
                    <a:lnTo>
                      <a:pt x="2" y="12"/>
                    </a:lnTo>
                    <a:lnTo>
                      <a:pt x="0" y="18"/>
                    </a:lnTo>
                    <a:lnTo>
                      <a:pt x="0" y="186"/>
                    </a:lnTo>
                    <a:lnTo>
                      <a:pt x="0" y="186"/>
                    </a:lnTo>
                    <a:lnTo>
                      <a:pt x="2" y="192"/>
                    </a:lnTo>
                    <a:lnTo>
                      <a:pt x="6" y="198"/>
                    </a:lnTo>
                    <a:lnTo>
                      <a:pt x="12" y="202"/>
                    </a:lnTo>
                    <a:lnTo>
                      <a:pt x="18" y="204"/>
                    </a:lnTo>
                    <a:lnTo>
                      <a:pt x="156" y="204"/>
                    </a:lnTo>
                    <a:lnTo>
                      <a:pt x="156" y="204"/>
                    </a:lnTo>
                    <a:lnTo>
                      <a:pt x="162" y="202"/>
                    </a:lnTo>
                    <a:lnTo>
                      <a:pt x="168" y="198"/>
                    </a:lnTo>
                    <a:lnTo>
                      <a:pt x="170" y="192"/>
                    </a:lnTo>
                    <a:lnTo>
                      <a:pt x="172" y="186"/>
                    </a:lnTo>
                    <a:lnTo>
                      <a:pt x="172" y="18"/>
                    </a:lnTo>
                    <a:lnTo>
                      <a:pt x="172" y="18"/>
                    </a:lnTo>
                    <a:lnTo>
                      <a:pt x="170" y="12"/>
                    </a:lnTo>
                    <a:lnTo>
                      <a:pt x="168" y="6"/>
                    </a:lnTo>
                    <a:lnTo>
                      <a:pt x="162" y="2"/>
                    </a:lnTo>
                    <a:lnTo>
                      <a:pt x="156" y="0"/>
                    </a:lnTo>
                    <a:lnTo>
                      <a:pt x="1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47" name="Freeform 1356"/>
              <p:cNvSpPr>
                <a:spLocks noEditPoints="1"/>
              </p:cNvSpPr>
              <p:nvPr/>
            </p:nvSpPr>
            <p:spPr bwMode="auto">
              <a:xfrm>
                <a:off x="5403850" y="2667000"/>
                <a:ext cx="133350" cy="111125"/>
              </a:xfrm>
              <a:custGeom>
                <a:avLst/>
                <a:gdLst>
                  <a:gd name="T0" fmla="*/ 70 w 84"/>
                  <a:gd name="T1" fmla="*/ 30 h 70"/>
                  <a:gd name="T2" fmla="*/ 70 w 84"/>
                  <a:gd name="T3" fmla="*/ 30 h 70"/>
                  <a:gd name="T4" fmla="*/ 70 w 84"/>
                  <a:gd name="T5" fmla="*/ 28 h 70"/>
                  <a:gd name="T6" fmla="*/ 70 w 84"/>
                  <a:gd name="T7" fmla="*/ 28 h 70"/>
                  <a:gd name="T8" fmla="*/ 68 w 84"/>
                  <a:gd name="T9" fmla="*/ 16 h 70"/>
                  <a:gd name="T10" fmla="*/ 62 w 84"/>
                  <a:gd name="T11" fmla="*/ 8 h 70"/>
                  <a:gd name="T12" fmla="*/ 54 w 84"/>
                  <a:gd name="T13" fmla="*/ 2 h 70"/>
                  <a:gd name="T14" fmla="*/ 42 w 84"/>
                  <a:gd name="T15" fmla="*/ 0 h 70"/>
                  <a:gd name="T16" fmla="*/ 42 w 84"/>
                  <a:gd name="T17" fmla="*/ 0 h 70"/>
                  <a:gd name="T18" fmla="*/ 32 w 84"/>
                  <a:gd name="T19" fmla="*/ 2 h 70"/>
                  <a:gd name="T20" fmla="*/ 24 w 84"/>
                  <a:gd name="T21" fmla="*/ 8 h 70"/>
                  <a:gd name="T22" fmla="*/ 18 w 84"/>
                  <a:gd name="T23" fmla="*/ 16 h 70"/>
                  <a:gd name="T24" fmla="*/ 16 w 84"/>
                  <a:gd name="T25" fmla="*/ 28 h 70"/>
                  <a:gd name="T26" fmla="*/ 16 w 84"/>
                  <a:gd name="T27" fmla="*/ 28 h 70"/>
                  <a:gd name="T28" fmla="*/ 16 w 84"/>
                  <a:gd name="T29" fmla="*/ 30 h 70"/>
                  <a:gd name="T30" fmla="*/ 0 w 84"/>
                  <a:gd name="T31" fmla="*/ 30 h 70"/>
                  <a:gd name="T32" fmla="*/ 0 w 84"/>
                  <a:gd name="T33" fmla="*/ 70 h 70"/>
                  <a:gd name="T34" fmla="*/ 84 w 84"/>
                  <a:gd name="T35" fmla="*/ 70 h 70"/>
                  <a:gd name="T36" fmla="*/ 84 w 84"/>
                  <a:gd name="T37" fmla="*/ 30 h 70"/>
                  <a:gd name="T38" fmla="*/ 70 w 84"/>
                  <a:gd name="T39" fmla="*/ 30 h 70"/>
                  <a:gd name="T40" fmla="*/ 42 w 84"/>
                  <a:gd name="T41" fmla="*/ 42 h 70"/>
                  <a:gd name="T42" fmla="*/ 42 w 84"/>
                  <a:gd name="T43" fmla="*/ 42 h 70"/>
                  <a:gd name="T44" fmla="*/ 36 w 84"/>
                  <a:gd name="T45" fmla="*/ 40 h 70"/>
                  <a:gd name="T46" fmla="*/ 32 w 84"/>
                  <a:gd name="T47" fmla="*/ 38 h 70"/>
                  <a:gd name="T48" fmla="*/ 30 w 84"/>
                  <a:gd name="T49" fmla="*/ 32 h 70"/>
                  <a:gd name="T50" fmla="*/ 28 w 84"/>
                  <a:gd name="T51" fmla="*/ 28 h 70"/>
                  <a:gd name="T52" fmla="*/ 28 w 84"/>
                  <a:gd name="T53" fmla="*/ 28 h 70"/>
                  <a:gd name="T54" fmla="*/ 30 w 84"/>
                  <a:gd name="T55" fmla="*/ 22 h 70"/>
                  <a:gd name="T56" fmla="*/ 32 w 84"/>
                  <a:gd name="T57" fmla="*/ 18 h 70"/>
                  <a:gd name="T58" fmla="*/ 36 w 84"/>
                  <a:gd name="T59" fmla="*/ 14 h 70"/>
                  <a:gd name="T60" fmla="*/ 42 w 84"/>
                  <a:gd name="T61" fmla="*/ 12 h 70"/>
                  <a:gd name="T62" fmla="*/ 42 w 84"/>
                  <a:gd name="T63" fmla="*/ 12 h 70"/>
                  <a:gd name="T64" fmla="*/ 48 w 84"/>
                  <a:gd name="T65" fmla="*/ 14 h 70"/>
                  <a:gd name="T66" fmla="*/ 52 w 84"/>
                  <a:gd name="T67" fmla="*/ 18 h 70"/>
                  <a:gd name="T68" fmla="*/ 56 w 84"/>
                  <a:gd name="T69" fmla="*/ 22 h 70"/>
                  <a:gd name="T70" fmla="*/ 58 w 84"/>
                  <a:gd name="T71" fmla="*/ 28 h 70"/>
                  <a:gd name="T72" fmla="*/ 58 w 84"/>
                  <a:gd name="T73" fmla="*/ 28 h 70"/>
                  <a:gd name="T74" fmla="*/ 56 w 84"/>
                  <a:gd name="T75" fmla="*/ 32 h 70"/>
                  <a:gd name="T76" fmla="*/ 52 w 84"/>
                  <a:gd name="T77" fmla="*/ 38 h 70"/>
                  <a:gd name="T78" fmla="*/ 48 w 84"/>
                  <a:gd name="T79" fmla="*/ 40 h 70"/>
                  <a:gd name="T80" fmla="*/ 42 w 84"/>
                  <a:gd name="T81" fmla="*/ 42 h 70"/>
                  <a:gd name="T82" fmla="*/ 42 w 84"/>
                  <a:gd name="T83"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70">
                    <a:moveTo>
                      <a:pt x="70" y="30"/>
                    </a:moveTo>
                    <a:lnTo>
                      <a:pt x="70" y="30"/>
                    </a:lnTo>
                    <a:lnTo>
                      <a:pt x="70" y="28"/>
                    </a:lnTo>
                    <a:lnTo>
                      <a:pt x="70" y="28"/>
                    </a:lnTo>
                    <a:lnTo>
                      <a:pt x="68" y="16"/>
                    </a:lnTo>
                    <a:lnTo>
                      <a:pt x="62" y="8"/>
                    </a:lnTo>
                    <a:lnTo>
                      <a:pt x="54" y="2"/>
                    </a:lnTo>
                    <a:lnTo>
                      <a:pt x="42" y="0"/>
                    </a:lnTo>
                    <a:lnTo>
                      <a:pt x="42" y="0"/>
                    </a:lnTo>
                    <a:lnTo>
                      <a:pt x="32" y="2"/>
                    </a:lnTo>
                    <a:lnTo>
                      <a:pt x="24" y="8"/>
                    </a:lnTo>
                    <a:lnTo>
                      <a:pt x="18" y="16"/>
                    </a:lnTo>
                    <a:lnTo>
                      <a:pt x="16" y="28"/>
                    </a:lnTo>
                    <a:lnTo>
                      <a:pt x="16" y="28"/>
                    </a:lnTo>
                    <a:lnTo>
                      <a:pt x="16" y="30"/>
                    </a:lnTo>
                    <a:lnTo>
                      <a:pt x="0" y="30"/>
                    </a:lnTo>
                    <a:lnTo>
                      <a:pt x="0" y="70"/>
                    </a:lnTo>
                    <a:lnTo>
                      <a:pt x="84" y="70"/>
                    </a:lnTo>
                    <a:lnTo>
                      <a:pt x="84" y="30"/>
                    </a:lnTo>
                    <a:lnTo>
                      <a:pt x="70" y="30"/>
                    </a:lnTo>
                    <a:close/>
                    <a:moveTo>
                      <a:pt x="42" y="42"/>
                    </a:moveTo>
                    <a:lnTo>
                      <a:pt x="42" y="42"/>
                    </a:lnTo>
                    <a:lnTo>
                      <a:pt x="36" y="40"/>
                    </a:lnTo>
                    <a:lnTo>
                      <a:pt x="32" y="38"/>
                    </a:lnTo>
                    <a:lnTo>
                      <a:pt x="30" y="32"/>
                    </a:lnTo>
                    <a:lnTo>
                      <a:pt x="28" y="28"/>
                    </a:lnTo>
                    <a:lnTo>
                      <a:pt x="28" y="28"/>
                    </a:lnTo>
                    <a:lnTo>
                      <a:pt x="30" y="22"/>
                    </a:lnTo>
                    <a:lnTo>
                      <a:pt x="32" y="18"/>
                    </a:lnTo>
                    <a:lnTo>
                      <a:pt x="36" y="14"/>
                    </a:lnTo>
                    <a:lnTo>
                      <a:pt x="42" y="12"/>
                    </a:lnTo>
                    <a:lnTo>
                      <a:pt x="42" y="12"/>
                    </a:lnTo>
                    <a:lnTo>
                      <a:pt x="48" y="14"/>
                    </a:lnTo>
                    <a:lnTo>
                      <a:pt x="52" y="18"/>
                    </a:lnTo>
                    <a:lnTo>
                      <a:pt x="56" y="22"/>
                    </a:lnTo>
                    <a:lnTo>
                      <a:pt x="58" y="28"/>
                    </a:lnTo>
                    <a:lnTo>
                      <a:pt x="58" y="28"/>
                    </a:lnTo>
                    <a:lnTo>
                      <a:pt x="56" y="32"/>
                    </a:lnTo>
                    <a:lnTo>
                      <a:pt x="52" y="38"/>
                    </a:lnTo>
                    <a:lnTo>
                      <a:pt x="48" y="40"/>
                    </a:lnTo>
                    <a:lnTo>
                      <a:pt x="42" y="42"/>
                    </a:lnTo>
                    <a:lnTo>
                      <a:pt x="4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48" name="Freeform 1357"/>
              <p:cNvSpPr>
                <a:spLocks/>
              </p:cNvSpPr>
              <p:nvPr/>
            </p:nvSpPr>
            <p:spPr bwMode="auto">
              <a:xfrm>
                <a:off x="5381625" y="2924175"/>
                <a:ext cx="57150" cy="41275"/>
              </a:xfrm>
              <a:custGeom>
                <a:avLst/>
                <a:gdLst>
                  <a:gd name="T0" fmla="*/ 14 w 36"/>
                  <a:gd name="T1" fmla="*/ 26 h 26"/>
                  <a:gd name="T2" fmla="*/ 14 w 36"/>
                  <a:gd name="T3" fmla="*/ 26 h 26"/>
                  <a:gd name="T4" fmla="*/ 12 w 36"/>
                  <a:gd name="T5" fmla="*/ 26 h 26"/>
                  <a:gd name="T6" fmla="*/ 0 w 36"/>
                  <a:gd name="T7" fmla="*/ 14 h 26"/>
                  <a:gd name="T8" fmla="*/ 4 w 36"/>
                  <a:gd name="T9" fmla="*/ 10 h 26"/>
                  <a:gd name="T10" fmla="*/ 14 w 36"/>
                  <a:gd name="T11" fmla="*/ 20 h 26"/>
                  <a:gd name="T12" fmla="*/ 32 w 36"/>
                  <a:gd name="T13" fmla="*/ 0 h 26"/>
                  <a:gd name="T14" fmla="*/ 36 w 36"/>
                  <a:gd name="T15" fmla="*/ 4 h 26"/>
                  <a:gd name="T16" fmla="*/ 16 w 36"/>
                  <a:gd name="T17" fmla="*/ 26 h 26"/>
                  <a:gd name="T18" fmla="*/ 16 w 36"/>
                  <a:gd name="T19" fmla="*/ 26 h 26"/>
                  <a:gd name="T20" fmla="*/ 14 w 36"/>
                  <a:gd name="T21" fmla="*/ 26 h 26"/>
                  <a:gd name="T22" fmla="*/ 14 w 36"/>
                  <a:gd name="T23" fmla="*/ 26 h 26"/>
                  <a:gd name="T24" fmla="*/ 14 w 36"/>
                  <a:gd name="T25" fmla="*/ 26 h 26"/>
                  <a:gd name="T26" fmla="*/ 14 w 36"/>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6">
                    <a:moveTo>
                      <a:pt x="14" y="26"/>
                    </a:moveTo>
                    <a:lnTo>
                      <a:pt x="14" y="26"/>
                    </a:lnTo>
                    <a:lnTo>
                      <a:pt x="12" y="26"/>
                    </a:lnTo>
                    <a:lnTo>
                      <a:pt x="0" y="14"/>
                    </a:lnTo>
                    <a:lnTo>
                      <a:pt x="4" y="10"/>
                    </a:lnTo>
                    <a:lnTo>
                      <a:pt x="14" y="20"/>
                    </a:lnTo>
                    <a:lnTo>
                      <a:pt x="32" y="0"/>
                    </a:lnTo>
                    <a:lnTo>
                      <a:pt x="36" y="4"/>
                    </a:lnTo>
                    <a:lnTo>
                      <a:pt x="16" y="26"/>
                    </a:lnTo>
                    <a:lnTo>
                      <a:pt x="16" y="26"/>
                    </a:lnTo>
                    <a:lnTo>
                      <a:pt x="14" y="26"/>
                    </a:lnTo>
                    <a:lnTo>
                      <a:pt x="14" y="26"/>
                    </a:lnTo>
                    <a:lnTo>
                      <a:pt x="14" y="26"/>
                    </a:lnTo>
                    <a:lnTo>
                      <a:pt x="1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49" name="Freeform 1358"/>
              <p:cNvSpPr>
                <a:spLocks/>
              </p:cNvSpPr>
              <p:nvPr/>
            </p:nvSpPr>
            <p:spPr bwMode="auto">
              <a:xfrm>
                <a:off x="5381625" y="2857500"/>
                <a:ext cx="57150" cy="41275"/>
              </a:xfrm>
              <a:custGeom>
                <a:avLst/>
                <a:gdLst>
                  <a:gd name="T0" fmla="*/ 14 w 36"/>
                  <a:gd name="T1" fmla="*/ 26 h 26"/>
                  <a:gd name="T2" fmla="*/ 14 w 36"/>
                  <a:gd name="T3" fmla="*/ 26 h 26"/>
                  <a:gd name="T4" fmla="*/ 12 w 36"/>
                  <a:gd name="T5" fmla="*/ 26 h 26"/>
                  <a:gd name="T6" fmla="*/ 0 w 36"/>
                  <a:gd name="T7" fmla="*/ 14 h 26"/>
                  <a:gd name="T8" fmla="*/ 4 w 36"/>
                  <a:gd name="T9" fmla="*/ 10 h 26"/>
                  <a:gd name="T10" fmla="*/ 14 w 36"/>
                  <a:gd name="T11" fmla="*/ 20 h 26"/>
                  <a:gd name="T12" fmla="*/ 32 w 36"/>
                  <a:gd name="T13" fmla="*/ 0 h 26"/>
                  <a:gd name="T14" fmla="*/ 36 w 36"/>
                  <a:gd name="T15" fmla="*/ 4 h 26"/>
                  <a:gd name="T16" fmla="*/ 16 w 36"/>
                  <a:gd name="T17" fmla="*/ 26 h 26"/>
                  <a:gd name="T18" fmla="*/ 16 w 36"/>
                  <a:gd name="T19" fmla="*/ 26 h 26"/>
                  <a:gd name="T20" fmla="*/ 14 w 36"/>
                  <a:gd name="T21" fmla="*/ 26 h 26"/>
                  <a:gd name="T22" fmla="*/ 14 w 36"/>
                  <a:gd name="T23" fmla="*/ 26 h 26"/>
                  <a:gd name="T24" fmla="*/ 14 w 36"/>
                  <a:gd name="T25" fmla="*/ 26 h 26"/>
                  <a:gd name="T26" fmla="*/ 14 w 36"/>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6">
                    <a:moveTo>
                      <a:pt x="14" y="26"/>
                    </a:moveTo>
                    <a:lnTo>
                      <a:pt x="14" y="26"/>
                    </a:lnTo>
                    <a:lnTo>
                      <a:pt x="12" y="26"/>
                    </a:lnTo>
                    <a:lnTo>
                      <a:pt x="0" y="14"/>
                    </a:lnTo>
                    <a:lnTo>
                      <a:pt x="4" y="10"/>
                    </a:lnTo>
                    <a:lnTo>
                      <a:pt x="14" y="20"/>
                    </a:lnTo>
                    <a:lnTo>
                      <a:pt x="32" y="0"/>
                    </a:lnTo>
                    <a:lnTo>
                      <a:pt x="36" y="4"/>
                    </a:lnTo>
                    <a:lnTo>
                      <a:pt x="16" y="26"/>
                    </a:lnTo>
                    <a:lnTo>
                      <a:pt x="16" y="26"/>
                    </a:lnTo>
                    <a:lnTo>
                      <a:pt x="14" y="26"/>
                    </a:lnTo>
                    <a:lnTo>
                      <a:pt x="14" y="26"/>
                    </a:lnTo>
                    <a:lnTo>
                      <a:pt x="14" y="26"/>
                    </a:lnTo>
                    <a:lnTo>
                      <a:pt x="1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50" name="Freeform 1359"/>
              <p:cNvSpPr>
                <a:spLocks/>
              </p:cNvSpPr>
              <p:nvPr/>
            </p:nvSpPr>
            <p:spPr bwMode="auto">
              <a:xfrm>
                <a:off x="5381625" y="2790825"/>
                <a:ext cx="57150" cy="41275"/>
              </a:xfrm>
              <a:custGeom>
                <a:avLst/>
                <a:gdLst>
                  <a:gd name="T0" fmla="*/ 14 w 36"/>
                  <a:gd name="T1" fmla="*/ 26 h 26"/>
                  <a:gd name="T2" fmla="*/ 14 w 36"/>
                  <a:gd name="T3" fmla="*/ 26 h 26"/>
                  <a:gd name="T4" fmla="*/ 12 w 36"/>
                  <a:gd name="T5" fmla="*/ 26 h 26"/>
                  <a:gd name="T6" fmla="*/ 0 w 36"/>
                  <a:gd name="T7" fmla="*/ 14 h 26"/>
                  <a:gd name="T8" fmla="*/ 4 w 36"/>
                  <a:gd name="T9" fmla="*/ 10 h 26"/>
                  <a:gd name="T10" fmla="*/ 14 w 36"/>
                  <a:gd name="T11" fmla="*/ 18 h 26"/>
                  <a:gd name="T12" fmla="*/ 32 w 36"/>
                  <a:gd name="T13" fmla="*/ 0 h 26"/>
                  <a:gd name="T14" fmla="*/ 36 w 36"/>
                  <a:gd name="T15" fmla="*/ 4 h 26"/>
                  <a:gd name="T16" fmla="*/ 16 w 36"/>
                  <a:gd name="T17" fmla="*/ 24 h 26"/>
                  <a:gd name="T18" fmla="*/ 16 w 36"/>
                  <a:gd name="T19" fmla="*/ 24 h 26"/>
                  <a:gd name="T20" fmla="*/ 14 w 36"/>
                  <a:gd name="T21" fmla="*/ 26 h 26"/>
                  <a:gd name="T22" fmla="*/ 14 w 36"/>
                  <a:gd name="T23" fmla="*/ 26 h 26"/>
                  <a:gd name="T24" fmla="*/ 14 w 36"/>
                  <a:gd name="T25" fmla="*/ 26 h 26"/>
                  <a:gd name="T26" fmla="*/ 14 w 36"/>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6">
                    <a:moveTo>
                      <a:pt x="14" y="26"/>
                    </a:moveTo>
                    <a:lnTo>
                      <a:pt x="14" y="26"/>
                    </a:lnTo>
                    <a:lnTo>
                      <a:pt x="12" y="26"/>
                    </a:lnTo>
                    <a:lnTo>
                      <a:pt x="0" y="14"/>
                    </a:lnTo>
                    <a:lnTo>
                      <a:pt x="4" y="10"/>
                    </a:lnTo>
                    <a:lnTo>
                      <a:pt x="14" y="18"/>
                    </a:lnTo>
                    <a:lnTo>
                      <a:pt x="32" y="0"/>
                    </a:lnTo>
                    <a:lnTo>
                      <a:pt x="36" y="4"/>
                    </a:lnTo>
                    <a:lnTo>
                      <a:pt x="16" y="24"/>
                    </a:lnTo>
                    <a:lnTo>
                      <a:pt x="16" y="24"/>
                    </a:lnTo>
                    <a:lnTo>
                      <a:pt x="14" y="26"/>
                    </a:lnTo>
                    <a:lnTo>
                      <a:pt x="14" y="26"/>
                    </a:lnTo>
                    <a:lnTo>
                      <a:pt x="14" y="26"/>
                    </a:lnTo>
                    <a:lnTo>
                      <a:pt x="1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51" name="Rectangle 1360"/>
              <p:cNvSpPr>
                <a:spLocks noChangeArrowheads="1"/>
              </p:cNvSpPr>
              <p:nvPr/>
            </p:nvSpPr>
            <p:spPr bwMode="auto">
              <a:xfrm>
                <a:off x="5384800" y="2971800"/>
                <a:ext cx="1714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52" name="Rectangle 1361"/>
              <p:cNvSpPr>
                <a:spLocks noChangeArrowheads="1"/>
              </p:cNvSpPr>
              <p:nvPr/>
            </p:nvSpPr>
            <p:spPr bwMode="auto">
              <a:xfrm>
                <a:off x="5384800" y="2905125"/>
                <a:ext cx="1714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53" name="Rectangle 1362"/>
              <p:cNvSpPr>
                <a:spLocks noChangeArrowheads="1"/>
              </p:cNvSpPr>
              <p:nvPr/>
            </p:nvSpPr>
            <p:spPr bwMode="auto">
              <a:xfrm>
                <a:off x="5384800" y="2838450"/>
                <a:ext cx="1714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3" name="组合 52"/>
          <p:cNvGrpSpPr/>
          <p:nvPr/>
        </p:nvGrpSpPr>
        <p:grpSpPr>
          <a:xfrm>
            <a:off x="4115074" y="1190631"/>
            <a:ext cx="830957" cy="830957"/>
            <a:chOff x="4115074" y="1190631"/>
            <a:chExt cx="830957" cy="830957"/>
          </a:xfrm>
        </p:grpSpPr>
        <p:grpSp>
          <p:nvGrpSpPr>
            <p:cNvPr id="30" name="组合 29"/>
            <p:cNvGrpSpPr/>
            <p:nvPr/>
          </p:nvGrpSpPr>
          <p:grpSpPr>
            <a:xfrm>
              <a:off x="4115074" y="1190631"/>
              <a:ext cx="830957" cy="830957"/>
              <a:chOff x="1603689" y="1828440"/>
              <a:chExt cx="2743560" cy="2743560"/>
            </a:xfrm>
          </p:grpSpPr>
          <p:sp>
            <p:nvSpPr>
              <p:cNvPr id="31" name="椭圆 30"/>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32" name="椭圆 31"/>
              <p:cNvSpPr/>
              <p:nvPr/>
            </p:nvSpPr>
            <p:spPr>
              <a:xfrm>
                <a:off x="1752544" y="1977295"/>
                <a:ext cx="2445850" cy="2445850"/>
              </a:xfrm>
              <a:prstGeom prst="ellipse">
                <a:avLst/>
              </a:prstGeom>
              <a:solidFill>
                <a:srgbClr val="00AF92"/>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54" name="Freeform 20"/>
            <p:cNvSpPr>
              <a:spLocks noEditPoints="1"/>
            </p:cNvSpPr>
            <p:nvPr/>
          </p:nvSpPr>
          <p:spPr bwMode="auto">
            <a:xfrm>
              <a:off x="4375535" y="1389602"/>
              <a:ext cx="310034" cy="395704"/>
            </a:xfrm>
            <a:custGeom>
              <a:avLst/>
              <a:gdLst>
                <a:gd name="T0" fmla="*/ 147 w 501"/>
                <a:gd name="T1" fmla="*/ 108 h 602"/>
                <a:gd name="T2" fmla="*/ 122 w 501"/>
                <a:gd name="T3" fmla="*/ 77 h 602"/>
                <a:gd name="T4" fmla="*/ 377 w 501"/>
                <a:gd name="T5" fmla="*/ 59 h 602"/>
                <a:gd name="T6" fmla="*/ 354 w 501"/>
                <a:gd name="T7" fmla="*/ 101 h 602"/>
                <a:gd name="T8" fmla="*/ 409 w 501"/>
                <a:gd name="T9" fmla="*/ 297 h 602"/>
                <a:gd name="T10" fmla="*/ 336 w 501"/>
                <a:gd name="T11" fmla="*/ 318 h 602"/>
                <a:gd name="T12" fmla="*/ 306 w 501"/>
                <a:gd name="T13" fmla="*/ 352 h 602"/>
                <a:gd name="T14" fmla="*/ 307 w 501"/>
                <a:gd name="T15" fmla="*/ 375 h 602"/>
                <a:gd name="T16" fmla="*/ 366 w 501"/>
                <a:gd name="T17" fmla="*/ 382 h 602"/>
                <a:gd name="T18" fmla="*/ 373 w 501"/>
                <a:gd name="T19" fmla="*/ 400 h 602"/>
                <a:gd name="T20" fmla="*/ 477 w 501"/>
                <a:gd name="T21" fmla="*/ 592 h 602"/>
                <a:gd name="T22" fmla="*/ 3 w 501"/>
                <a:gd name="T23" fmla="*/ 564 h 602"/>
                <a:gd name="T24" fmla="*/ 128 w 501"/>
                <a:gd name="T25" fmla="*/ 400 h 602"/>
                <a:gd name="T26" fmla="*/ 179 w 501"/>
                <a:gd name="T27" fmla="*/ 369 h 602"/>
                <a:gd name="T28" fmla="*/ 203 w 501"/>
                <a:gd name="T29" fmla="*/ 371 h 602"/>
                <a:gd name="T30" fmla="*/ 170 w 501"/>
                <a:gd name="T31" fmla="*/ 320 h 602"/>
                <a:gd name="T32" fmla="*/ 117 w 501"/>
                <a:gd name="T33" fmla="*/ 321 h 602"/>
                <a:gd name="T34" fmla="*/ 250 w 501"/>
                <a:gd name="T35" fmla="*/ 475 h 602"/>
                <a:gd name="T36" fmla="*/ 250 w 501"/>
                <a:gd name="T37" fmla="*/ 503 h 602"/>
                <a:gd name="T38" fmla="*/ 250 w 501"/>
                <a:gd name="T39" fmla="*/ 475 h 602"/>
                <a:gd name="T40" fmla="*/ 263 w 501"/>
                <a:gd name="T41" fmla="*/ 574 h 602"/>
                <a:gd name="T42" fmla="*/ 238 w 501"/>
                <a:gd name="T43" fmla="*/ 574 h 602"/>
                <a:gd name="T44" fmla="*/ 250 w 501"/>
                <a:gd name="T45" fmla="*/ 517 h 602"/>
                <a:gd name="T46" fmla="*/ 250 w 501"/>
                <a:gd name="T47" fmla="*/ 545 h 602"/>
                <a:gd name="T48" fmla="*/ 250 w 501"/>
                <a:gd name="T49" fmla="*/ 517 h 602"/>
                <a:gd name="T50" fmla="*/ 230 w 501"/>
                <a:gd name="T51" fmla="*/ 48 h 602"/>
                <a:gd name="T52" fmla="*/ 234 w 501"/>
                <a:gd name="T53" fmla="*/ 39 h 602"/>
                <a:gd name="T54" fmla="*/ 245 w 501"/>
                <a:gd name="T55" fmla="*/ 34 h 602"/>
                <a:gd name="T56" fmla="*/ 260 w 501"/>
                <a:gd name="T57" fmla="*/ 30 h 602"/>
                <a:gd name="T58" fmla="*/ 267 w 501"/>
                <a:gd name="T59" fmla="*/ 37 h 602"/>
                <a:gd name="T60" fmla="*/ 279 w 501"/>
                <a:gd name="T61" fmla="*/ 43 h 602"/>
                <a:gd name="T62" fmla="*/ 282 w 501"/>
                <a:gd name="T63" fmla="*/ 52 h 602"/>
                <a:gd name="T64" fmla="*/ 287 w 501"/>
                <a:gd name="T65" fmla="*/ 69 h 602"/>
                <a:gd name="T66" fmla="*/ 279 w 501"/>
                <a:gd name="T67" fmla="*/ 76 h 602"/>
                <a:gd name="T68" fmla="*/ 274 w 501"/>
                <a:gd name="T69" fmla="*/ 87 h 602"/>
                <a:gd name="T70" fmla="*/ 264 w 501"/>
                <a:gd name="T71" fmla="*/ 91 h 602"/>
                <a:gd name="T72" fmla="*/ 248 w 501"/>
                <a:gd name="T73" fmla="*/ 95 h 602"/>
                <a:gd name="T74" fmla="*/ 241 w 501"/>
                <a:gd name="T75" fmla="*/ 87 h 602"/>
                <a:gd name="T76" fmla="*/ 230 w 501"/>
                <a:gd name="T77" fmla="*/ 81 h 602"/>
                <a:gd name="T78" fmla="*/ 226 w 501"/>
                <a:gd name="T79" fmla="*/ 72 h 602"/>
                <a:gd name="T80" fmla="*/ 223 w 501"/>
                <a:gd name="T81" fmla="*/ 55 h 602"/>
                <a:gd name="T82" fmla="*/ 241 w 501"/>
                <a:gd name="T83" fmla="*/ 56 h 602"/>
                <a:gd name="T84" fmla="*/ 248 w 501"/>
                <a:gd name="T85" fmla="*/ 55 h 602"/>
                <a:gd name="T86" fmla="*/ 250 w 501"/>
                <a:gd name="T87" fmla="*/ 46 h 602"/>
                <a:gd name="T88" fmla="*/ 262 w 501"/>
                <a:gd name="T89" fmla="*/ 49 h 602"/>
                <a:gd name="T90" fmla="*/ 263 w 501"/>
                <a:gd name="T91" fmla="*/ 56 h 602"/>
                <a:gd name="T92" fmla="*/ 272 w 501"/>
                <a:gd name="T93" fmla="*/ 58 h 602"/>
                <a:gd name="T94" fmla="*/ 269 w 501"/>
                <a:gd name="T95" fmla="*/ 70 h 602"/>
                <a:gd name="T96" fmla="*/ 262 w 501"/>
                <a:gd name="T97" fmla="*/ 71 h 602"/>
                <a:gd name="T98" fmla="*/ 260 w 501"/>
                <a:gd name="T99" fmla="*/ 80 h 602"/>
                <a:gd name="T100" fmla="*/ 248 w 501"/>
                <a:gd name="T101" fmla="*/ 77 h 602"/>
                <a:gd name="T102" fmla="*/ 247 w 501"/>
                <a:gd name="T103" fmla="*/ 70 h 602"/>
                <a:gd name="T104" fmla="*/ 238 w 501"/>
                <a:gd name="T105" fmla="*/ 68 h 602"/>
                <a:gd name="T106" fmla="*/ 241 w 501"/>
                <a:gd name="T107"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602">
                  <a:moveTo>
                    <a:pt x="92" y="297"/>
                  </a:moveTo>
                  <a:cubicBezTo>
                    <a:pt x="94" y="212"/>
                    <a:pt x="116" y="149"/>
                    <a:pt x="147" y="108"/>
                  </a:cubicBezTo>
                  <a:cubicBezTo>
                    <a:pt x="149" y="106"/>
                    <a:pt x="149" y="103"/>
                    <a:pt x="147" y="101"/>
                  </a:cubicBezTo>
                  <a:cubicBezTo>
                    <a:pt x="139" y="93"/>
                    <a:pt x="130" y="85"/>
                    <a:pt x="122" y="77"/>
                  </a:cubicBezTo>
                  <a:cubicBezTo>
                    <a:pt x="117" y="71"/>
                    <a:pt x="118" y="63"/>
                    <a:pt x="124" y="59"/>
                  </a:cubicBezTo>
                  <a:cubicBezTo>
                    <a:pt x="208" y="0"/>
                    <a:pt x="293" y="0"/>
                    <a:pt x="377" y="59"/>
                  </a:cubicBezTo>
                  <a:cubicBezTo>
                    <a:pt x="383" y="63"/>
                    <a:pt x="384" y="71"/>
                    <a:pt x="379" y="77"/>
                  </a:cubicBezTo>
                  <a:cubicBezTo>
                    <a:pt x="371" y="85"/>
                    <a:pt x="362" y="93"/>
                    <a:pt x="354" y="101"/>
                  </a:cubicBezTo>
                  <a:cubicBezTo>
                    <a:pt x="352" y="103"/>
                    <a:pt x="352" y="106"/>
                    <a:pt x="354" y="108"/>
                  </a:cubicBezTo>
                  <a:cubicBezTo>
                    <a:pt x="385" y="149"/>
                    <a:pt x="407" y="212"/>
                    <a:pt x="409" y="297"/>
                  </a:cubicBezTo>
                  <a:cubicBezTo>
                    <a:pt x="410" y="311"/>
                    <a:pt x="398" y="323"/>
                    <a:pt x="384" y="321"/>
                  </a:cubicBezTo>
                  <a:cubicBezTo>
                    <a:pt x="369" y="320"/>
                    <a:pt x="353" y="318"/>
                    <a:pt x="336" y="318"/>
                  </a:cubicBezTo>
                  <a:cubicBezTo>
                    <a:pt x="334" y="317"/>
                    <a:pt x="332" y="318"/>
                    <a:pt x="331" y="320"/>
                  </a:cubicBezTo>
                  <a:cubicBezTo>
                    <a:pt x="324" y="333"/>
                    <a:pt x="315" y="344"/>
                    <a:pt x="306" y="352"/>
                  </a:cubicBezTo>
                  <a:cubicBezTo>
                    <a:pt x="300" y="358"/>
                    <a:pt x="298" y="363"/>
                    <a:pt x="298" y="371"/>
                  </a:cubicBezTo>
                  <a:cubicBezTo>
                    <a:pt x="298" y="376"/>
                    <a:pt x="304" y="379"/>
                    <a:pt x="307" y="375"/>
                  </a:cubicBezTo>
                  <a:cubicBezTo>
                    <a:pt x="312" y="371"/>
                    <a:pt x="315" y="367"/>
                    <a:pt x="322" y="369"/>
                  </a:cubicBezTo>
                  <a:cubicBezTo>
                    <a:pt x="337" y="374"/>
                    <a:pt x="352" y="378"/>
                    <a:pt x="366" y="382"/>
                  </a:cubicBezTo>
                  <a:cubicBezTo>
                    <a:pt x="374" y="384"/>
                    <a:pt x="377" y="393"/>
                    <a:pt x="373" y="400"/>
                  </a:cubicBezTo>
                  <a:cubicBezTo>
                    <a:pt x="373" y="400"/>
                    <a:pt x="373" y="400"/>
                    <a:pt x="373" y="400"/>
                  </a:cubicBezTo>
                  <a:cubicBezTo>
                    <a:pt x="433" y="430"/>
                    <a:pt x="481" y="485"/>
                    <a:pt x="498" y="564"/>
                  </a:cubicBezTo>
                  <a:cubicBezTo>
                    <a:pt x="501" y="578"/>
                    <a:pt x="491" y="592"/>
                    <a:pt x="477" y="592"/>
                  </a:cubicBezTo>
                  <a:cubicBezTo>
                    <a:pt x="313" y="602"/>
                    <a:pt x="157" y="602"/>
                    <a:pt x="24" y="592"/>
                  </a:cubicBezTo>
                  <a:cubicBezTo>
                    <a:pt x="10" y="591"/>
                    <a:pt x="0" y="578"/>
                    <a:pt x="3" y="564"/>
                  </a:cubicBezTo>
                  <a:cubicBezTo>
                    <a:pt x="20" y="485"/>
                    <a:pt x="68" y="430"/>
                    <a:pt x="128" y="400"/>
                  </a:cubicBezTo>
                  <a:cubicBezTo>
                    <a:pt x="128" y="400"/>
                    <a:pt x="128" y="400"/>
                    <a:pt x="128" y="400"/>
                  </a:cubicBezTo>
                  <a:cubicBezTo>
                    <a:pt x="124" y="393"/>
                    <a:pt x="127" y="384"/>
                    <a:pt x="135" y="382"/>
                  </a:cubicBezTo>
                  <a:cubicBezTo>
                    <a:pt x="149" y="378"/>
                    <a:pt x="164" y="374"/>
                    <a:pt x="179" y="369"/>
                  </a:cubicBezTo>
                  <a:cubicBezTo>
                    <a:pt x="185" y="367"/>
                    <a:pt x="189" y="371"/>
                    <a:pt x="193" y="375"/>
                  </a:cubicBezTo>
                  <a:cubicBezTo>
                    <a:pt x="197" y="379"/>
                    <a:pt x="203" y="376"/>
                    <a:pt x="203" y="371"/>
                  </a:cubicBezTo>
                  <a:cubicBezTo>
                    <a:pt x="203" y="363"/>
                    <a:pt x="201" y="357"/>
                    <a:pt x="195" y="352"/>
                  </a:cubicBezTo>
                  <a:cubicBezTo>
                    <a:pt x="185" y="344"/>
                    <a:pt x="177" y="333"/>
                    <a:pt x="170" y="320"/>
                  </a:cubicBezTo>
                  <a:cubicBezTo>
                    <a:pt x="169" y="318"/>
                    <a:pt x="167" y="317"/>
                    <a:pt x="165" y="317"/>
                  </a:cubicBezTo>
                  <a:cubicBezTo>
                    <a:pt x="148" y="318"/>
                    <a:pt x="132" y="320"/>
                    <a:pt x="117" y="321"/>
                  </a:cubicBezTo>
                  <a:cubicBezTo>
                    <a:pt x="103" y="323"/>
                    <a:pt x="91" y="311"/>
                    <a:pt x="92" y="297"/>
                  </a:cubicBezTo>
                  <a:close/>
                  <a:moveTo>
                    <a:pt x="250" y="475"/>
                  </a:moveTo>
                  <a:cubicBezTo>
                    <a:pt x="257" y="475"/>
                    <a:pt x="263" y="481"/>
                    <a:pt x="263" y="489"/>
                  </a:cubicBezTo>
                  <a:cubicBezTo>
                    <a:pt x="263" y="497"/>
                    <a:pt x="257" y="503"/>
                    <a:pt x="250" y="503"/>
                  </a:cubicBezTo>
                  <a:cubicBezTo>
                    <a:pt x="243" y="503"/>
                    <a:pt x="238" y="497"/>
                    <a:pt x="238" y="489"/>
                  </a:cubicBezTo>
                  <a:cubicBezTo>
                    <a:pt x="238" y="481"/>
                    <a:pt x="243" y="475"/>
                    <a:pt x="250" y="475"/>
                  </a:cubicBezTo>
                  <a:close/>
                  <a:moveTo>
                    <a:pt x="250" y="560"/>
                  </a:moveTo>
                  <a:cubicBezTo>
                    <a:pt x="257" y="560"/>
                    <a:pt x="263" y="566"/>
                    <a:pt x="263" y="574"/>
                  </a:cubicBezTo>
                  <a:cubicBezTo>
                    <a:pt x="263" y="581"/>
                    <a:pt x="257" y="588"/>
                    <a:pt x="250" y="588"/>
                  </a:cubicBezTo>
                  <a:cubicBezTo>
                    <a:pt x="243" y="588"/>
                    <a:pt x="238" y="581"/>
                    <a:pt x="238" y="574"/>
                  </a:cubicBezTo>
                  <a:cubicBezTo>
                    <a:pt x="238" y="566"/>
                    <a:pt x="243" y="560"/>
                    <a:pt x="250" y="560"/>
                  </a:cubicBezTo>
                  <a:close/>
                  <a:moveTo>
                    <a:pt x="250" y="517"/>
                  </a:moveTo>
                  <a:cubicBezTo>
                    <a:pt x="257" y="517"/>
                    <a:pt x="263" y="524"/>
                    <a:pt x="263" y="531"/>
                  </a:cubicBezTo>
                  <a:cubicBezTo>
                    <a:pt x="263" y="539"/>
                    <a:pt x="257" y="545"/>
                    <a:pt x="250" y="545"/>
                  </a:cubicBezTo>
                  <a:cubicBezTo>
                    <a:pt x="243" y="545"/>
                    <a:pt x="238" y="539"/>
                    <a:pt x="238" y="531"/>
                  </a:cubicBezTo>
                  <a:cubicBezTo>
                    <a:pt x="238" y="524"/>
                    <a:pt x="243" y="517"/>
                    <a:pt x="250" y="517"/>
                  </a:cubicBezTo>
                  <a:close/>
                  <a:moveTo>
                    <a:pt x="227" y="52"/>
                  </a:moveTo>
                  <a:cubicBezTo>
                    <a:pt x="229" y="52"/>
                    <a:pt x="230" y="50"/>
                    <a:pt x="230" y="48"/>
                  </a:cubicBezTo>
                  <a:cubicBezTo>
                    <a:pt x="230" y="46"/>
                    <a:pt x="230" y="43"/>
                    <a:pt x="231" y="41"/>
                  </a:cubicBezTo>
                  <a:cubicBezTo>
                    <a:pt x="232" y="40"/>
                    <a:pt x="233" y="39"/>
                    <a:pt x="234" y="39"/>
                  </a:cubicBezTo>
                  <a:cubicBezTo>
                    <a:pt x="236" y="37"/>
                    <a:pt x="239" y="37"/>
                    <a:pt x="241" y="37"/>
                  </a:cubicBezTo>
                  <a:cubicBezTo>
                    <a:pt x="243" y="37"/>
                    <a:pt x="244" y="36"/>
                    <a:pt x="245" y="34"/>
                  </a:cubicBezTo>
                  <a:cubicBezTo>
                    <a:pt x="245" y="32"/>
                    <a:pt x="247" y="31"/>
                    <a:pt x="248" y="30"/>
                  </a:cubicBezTo>
                  <a:cubicBezTo>
                    <a:pt x="252" y="29"/>
                    <a:pt x="256" y="29"/>
                    <a:pt x="260" y="30"/>
                  </a:cubicBezTo>
                  <a:cubicBezTo>
                    <a:pt x="262" y="30"/>
                    <a:pt x="263" y="32"/>
                    <a:pt x="264" y="34"/>
                  </a:cubicBezTo>
                  <a:cubicBezTo>
                    <a:pt x="264" y="36"/>
                    <a:pt x="265" y="37"/>
                    <a:pt x="267" y="37"/>
                  </a:cubicBezTo>
                  <a:cubicBezTo>
                    <a:pt x="269" y="37"/>
                    <a:pt x="271" y="37"/>
                    <a:pt x="273" y="37"/>
                  </a:cubicBezTo>
                  <a:cubicBezTo>
                    <a:pt x="276" y="37"/>
                    <a:pt x="279" y="40"/>
                    <a:pt x="279" y="43"/>
                  </a:cubicBezTo>
                  <a:cubicBezTo>
                    <a:pt x="279" y="45"/>
                    <a:pt x="279" y="47"/>
                    <a:pt x="279" y="48"/>
                  </a:cubicBezTo>
                  <a:cubicBezTo>
                    <a:pt x="279" y="50"/>
                    <a:pt x="280" y="52"/>
                    <a:pt x="282" y="52"/>
                  </a:cubicBezTo>
                  <a:cubicBezTo>
                    <a:pt x="285" y="52"/>
                    <a:pt x="286" y="54"/>
                    <a:pt x="287" y="56"/>
                  </a:cubicBezTo>
                  <a:cubicBezTo>
                    <a:pt x="288" y="60"/>
                    <a:pt x="289" y="64"/>
                    <a:pt x="287" y="69"/>
                  </a:cubicBezTo>
                  <a:cubicBezTo>
                    <a:pt x="287" y="71"/>
                    <a:pt x="285" y="72"/>
                    <a:pt x="283" y="72"/>
                  </a:cubicBezTo>
                  <a:cubicBezTo>
                    <a:pt x="280" y="72"/>
                    <a:pt x="279" y="74"/>
                    <a:pt x="279" y="76"/>
                  </a:cubicBezTo>
                  <a:cubicBezTo>
                    <a:pt x="279" y="78"/>
                    <a:pt x="279" y="80"/>
                    <a:pt x="279" y="82"/>
                  </a:cubicBezTo>
                  <a:cubicBezTo>
                    <a:pt x="279" y="85"/>
                    <a:pt x="277" y="87"/>
                    <a:pt x="274" y="87"/>
                  </a:cubicBezTo>
                  <a:cubicBezTo>
                    <a:pt x="272" y="87"/>
                    <a:pt x="270" y="87"/>
                    <a:pt x="268" y="87"/>
                  </a:cubicBezTo>
                  <a:cubicBezTo>
                    <a:pt x="266" y="87"/>
                    <a:pt x="264" y="89"/>
                    <a:pt x="264" y="91"/>
                  </a:cubicBezTo>
                  <a:cubicBezTo>
                    <a:pt x="264" y="93"/>
                    <a:pt x="262" y="95"/>
                    <a:pt x="260" y="96"/>
                  </a:cubicBezTo>
                  <a:cubicBezTo>
                    <a:pt x="255" y="97"/>
                    <a:pt x="253" y="97"/>
                    <a:pt x="248" y="95"/>
                  </a:cubicBezTo>
                  <a:cubicBezTo>
                    <a:pt x="246" y="95"/>
                    <a:pt x="245" y="93"/>
                    <a:pt x="245" y="91"/>
                  </a:cubicBezTo>
                  <a:cubicBezTo>
                    <a:pt x="244" y="89"/>
                    <a:pt x="243" y="87"/>
                    <a:pt x="241" y="87"/>
                  </a:cubicBezTo>
                  <a:cubicBezTo>
                    <a:pt x="239" y="87"/>
                    <a:pt x="238" y="87"/>
                    <a:pt x="236" y="87"/>
                  </a:cubicBezTo>
                  <a:cubicBezTo>
                    <a:pt x="233" y="87"/>
                    <a:pt x="230" y="84"/>
                    <a:pt x="230" y="81"/>
                  </a:cubicBezTo>
                  <a:cubicBezTo>
                    <a:pt x="230" y="79"/>
                    <a:pt x="230" y="78"/>
                    <a:pt x="230" y="77"/>
                  </a:cubicBezTo>
                  <a:cubicBezTo>
                    <a:pt x="230" y="75"/>
                    <a:pt x="228" y="73"/>
                    <a:pt x="226" y="72"/>
                  </a:cubicBezTo>
                  <a:cubicBezTo>
                    <a:pt x="225" y="72"/>
                    <a:pt x="223" y="71"/>
                    <a:pt x="223" y="69"/>
                  </a:cubicBezTo>
                  <a:cubicBezTo>
                    <a:pt x="222" y="64"/>
                    <a:pt x="222" y="60"/>
                    <a:pt x="223" y="55"/>
                  </a:cubicBezTo>
                  <a:cubicBezTo>
                    <a:pt x="224" y="54"/>
                    <a:pt x="225" y="53"/>
                    <a:pt x="227" y="52"/>
                  </a:cubicBezTo>
                  <a:close/>
                  <a:moveTo>
                    <a:pt x="241" y="56"/>
                  </a:moveTo>
                  <a:cubicBezTo>
                    <a:pt x="243" y="56"/>
                    <a:pt x="245" y="56"/>
                    <a:pt x="247" y="56"/>
                  </a:cubicBezTo>
                  <a:cubicBezTo>
                    <a:pt x="247" y="56"/>
                    <a:pt x="248" y="55"/>
                    <a:pt x="248" y="55"/>
                  </a:cubicBezTo>
                  <a:cubicBezTo>
                    <a:pt x="248" y="53"/>
                    <a:pt x="248" y="51"/>
                    <a:pt x="248" y="49"/>
                  </a:cubicBezTo>
                  <a:cubicBezTo>
                    <a:pt x="248" y="47"/>
                    <a:pt x="249" y="46"/>
                    <a:pt x="250" y="46"/>
                  </a:cubicBezTo>
                  <a:cubicBezTo>
                    <a:pt x="253" y="46"/>
                    <a:pt x="257" y="46"/>
                    <a:pt x="260" y="46"/>
                  </a:cubicBezTo>
                  <a:cubicBezTo>
                    <a:pt x="261" y="46"/>
                    <a:pt x="262" y="47"/>
                    <a:pt x="262" y="49"/>
                  </a:cubicBezTo>
                  <a:cubicBezTo>
                    <a:pt x="262" y="51"/>
                    <a:pt x="262" y="53"/>
                    <a:pt x="262" y="55"/>
                  </a:cubicBezTo>
                  <a:cubicBezTo>
                    <a:pt x="262" y="55"/>
                    <a:pt x="263" y="56"/>
                    <a:pt x="263" y="56"/>
                  </a:cubicBezTo>
                  <a:cubicBezTo>
                    <a:pt x="265" y="56"/>
                    <a:pt x="267" y="56"/>
                    <a:pt x="269" y="56"/>
                  </a:cubicBezTo>
                  <a:cubicBezTo>
                    <a:pt x="271" y="56"/>
                    <a:pt x="272" y="57"/>
                    <a:pt x="272" y="58"/>
                  </a:cubicBezTo>
                  <a:cubicBezTo>
                    <a:pt x="272" y="61"/>
                    <a:pt x="272" y="65"/>
                    <a:pt x="272" y="68"/>
                  </a:cubicBezTo>
                  <a:cubicBezTo>
                    <a:pt x="272" y="69"/>
                    <a:pt x="271" y="70"/>
                    <a:pt x="269" y="70"/>
                  </a:cubicBezTo>
                  <a:cubicBezTo>
                    <a:pt x="267" y="70"/>
                    <a:pt x="265" y="70"/>
                    <a:pt x="263" y="70"/>
                  </a:cubicBezTo>
                  <a:cubicBezTo>
                    <a:pt x="263" y="70"/>
                    <a:pt x="262" y="71"/>
                    <a:pt x="262" y="71"/>
                  </a:cubicBezTo>
                  <a:cubicBezTo>
                    <a:pt x="262" y="73"/>
                    <a:pt x="262" y="75"/>
                    <a:pt x="262" y="77"/>
                  </a:cubicBezTo>
                  <a:cubicBezTo>
                    <a:pt x="262" y="79"/>
                    <a:pt x="261" y="80"/>
                    <a:pt x="260" y="80"/>
                  </a:cubicBezTo>
                  <a:cubicBezTo>
                    <a:pt x="257" y="80"/>
                    <a:pt x="253" y="80"/>
                    <a:pt x="250" y="80"/>
                  </a:cubicBezTo>
                  <a:cubicBezTo>
                    <a:pt x="249" y="80"/>
                    <a:pt x="248" y="79"/>
                    <a:pt x="248" y="77"/>
                  </a:cubicBezTo>
                  <a:cubicBezTo>
                    <a:pt x="248" y="75"/>
                    <a:pt x="248" y="73"/>
                    <a:pt x="248" y="71"/>
                  </a:cubicBezTo>
                  <a:cubicBezTo>
                    <a:pt x="248" y="71"/>
                    <a:pt x="247" y="70"/>
                    <a:pt x="247" y="70"/>
                  </a:cubicBezTo>
                  <a:cubicBezTo>
                    <a:pt x="245" y="70"/>
                    <a:pt x="243" y="70"/>
                    <a:pt x="241" y="70"/>
                  </a:cubicBezTo>
                  <a:cubicBezTo>
                    <a:pt x="240" y="70"/>
                    <a:pt x="238" y="69"/>
                    <a:pt x="238" y="68"/>
                  </a:cubicBezTo>
                  <a:cubicBezTo>
                    <a:pt x="238" y="65"/>
                    <a:pt x="238" y="61"/>
                    <a:pt x="238" y="58"/>
                  </a:cubicBezTo>
                  <a:cubicBezTo>
                    <a:pt x="238" y="57"/>
                    <a:pt x="240" y="56"/>
                    <a:pt x="241" y="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spTree>
    <p:extLst>
      <p:ext uri="{BB962C8B-B14F-4D97-AF65-F5344CB8AC3E}">
        <p14:creationId xmlns:p14="http://schemas.microsoft.com/office/powerpoint/2010/main" val="2321454691"/>
      </p:ext>
    </p:extLst>
  </p:cSld>
  <p:clrMapOvr>
    <a:masterClrMapping/>
  </p:clrMapOvr>
  <mc:AlternateContent xmlns:mc="http://schemas.openxmlformats.org/markup-compatibility/2006" xmlns:p14="http://schemas.microsoft.com/office/powerpoint/2010/main">
    <mc:Choice Requires="p14">
      <p:transition spd="slow" p14:dur="4000" advTm="6000">
        <p14:vortex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1000"/>
                                        <p:tgtEl>
                                          <p:spTgt spid="7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left)">
                                      <p:cBhvr>
                                        <p:cTn id="10" dur="1000"/>
                                        <p:tgtEl>
                                          <p:spTgt spid="7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0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1000"/>
                                        <p:tgtEl>
                                          <p:spTgt spid="3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1000"/>
                                        <p:tgtEl>
                                          <p:spTgt spid="36"/>
                                        </p:tgtEl>
                                      </p:cBhvr>
                                    </p:animEffect>
                                  </p:childTnLst>
                                </p:cTn>
                              </p:par>
                              <p:par>
                                <p:cTn id="20" presetID="23" presetClass="entr" presetSubtype="16" fill="hold" nodeType="withEffect">
                                  <p:stCondLst>
                                    <p:cond delay="500"/>
                                  </p:stCondLst>
                                  <p:childTnLst>
                                    <p:set>
                                      <p:cBhvr>
                                        <p:cTn id="21" dur="1" fill="hold">
                                          <p:stCondLst>
                                            <p:cond delay="0"/>
                                          </p:stCondLst>
                                        </p:cTn>
                                        <p:tgtEl>
                                          <p:spTgt spid="61"/>
                                        </p:tgtEl>
                                        <p:attrNameLst>
                                          <p:attrName>style.visibility</p:attrName>
                                        </p:attrNameLst>
                                      </p:cBhvr>
                                      <p:to>
                                        <p:strVal val="visible"/>
                                      </p:to>
                                    </p:set>
                                    <p:anim calcmode="lin" valueType="num">
                                      <p:cBhvr>
                                        <p:cTn id="22" dur="500" fill="hold"/>
                                        <p:tgtEl>
                                          <p:spTgt spid="61"/>
                                        </p:tgtEl>
                                        <p:attrNameLst>
                                          <p:attrName>ppt_w</p:attrName>
                                        </p:attrNameLst>
                                      </p:cBhvr>
                                      <p:tavLst>
                                        <p:tav tm="0">
                                          <p:val>
                                            <p:fltVal val="0"/>
                                          </p:val>
                                        </p:tav>
                                        <p:tav tm="100000">
                                          <p:val>
                                            <p:strVal val="#ppt_w"/>
                                          </p:val>
                                        </p:tav>
                                      </p:tavLst>
                                    </p:anim>
                                    <p:anim calcmode="lin" valueType="num">
                                      <p:cBhvr>
                                        <p:cTn id="23" dur="500" fill="hold"/>
                                        <p:tgtEl>
                                          <p:spTgt spid="61"/>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65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80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95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110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childTnLst>
                                </p:cTn>
                              </p:par>
                            </p:childTnLst>
                          </p:cTn>
                        </p:par>
                        <p:par>
                          <p:cTn id="40" fill="hold">
                            <p:stCondLst>
                              <p:cond delay="1600"/>
                            </p:stCondLst>
                            <p:childTnLst>
                              <p:par>
                                <p:cTn id="41" presetID="23" presetClass="entr" presetSubtype="16" fill="hold" grpId="0" nodeType="after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p:cTn id="43" dur="500" fill="hold"/>
                                        <p:tgtEl>
                                          <p:spTgt spid="73"/>
                                        </p:tgtEl>
                                        <p:attrNameLst>
                                          <p:attrName>ppt_w</p:attrName>
                                        </p:attrNameLst>
                                      </p:cBhvr>
                                      <p:tavLst>
                                        <p:tav tm="0">
                                          <p:val>
                                            <p:fltVal val="0"/>
                                          </p:val>
                                        </p:tav>
                                        <p:tav tm="100000">
                                          <p:val>
                                            <p:strVal val="#ppt_w"/>
                                          </p:val>
                                        </p:tav>
                                      </p:tavLst>
                                    </p:anim>
                                    <p:anim calcmode="lin" valueType="num">
                                      <p:cBhvr>
                                        <p:cTn id="44" dur="500" fill="hold"/>
                                        <p:tgtEl>
                                          <p:spTgt spid="73"/>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p:cTn id="47" dur="500" fill="hold"/>
                                        <p:tgtEl>
                                          <p:spTgt spid="74"/>
                                        </p:tgtEl>
                                        <p:attrNameLst>
                                          <p:attrName>ppt_w</p:attrName>
                                        </p:attrNameLst>
                                      </p:cBhvr>
                                      <p:tavLst>
                                        <p:tav tm="0">
                                          <p:val>
                                            <p:fltVal val="0"/>
                                          </p:val>
                                        </p:tav>
                                        <p:tav tm="100000">
                                          <p:val>
                                            <p:strVal val="#ppt_w"/>
                                          </p:val>
                                        </p:tav>
                                      </p:tavLst>
                                    </p:anim>
                                    <p:anim calcmode="lin" valueType="num">
                                      <p:cBhvr>
                                        <p:cTn id="48" dur="500" fill="hold"/>
                                        <p:tgtEl>
                                          <p:spTgt spid="74"/>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childTnLst>
                                </p:cTn>
                              </p:par>
                            </p:childTnLst>
                          </p:cTn>
                        </p:par>
                        <p:par>
                          <p:cTn id="53" fill="hold">
                            <p:stCondLst>
                              <p:cond delay="2100"/>
                            </p:stCondLst>
                            <p:childTnLst>
                              <p:par>
                                <p:cTn id="54" presetID="23" presetClass="entr" presetSubtype="32"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strVal val="4*#ppt_w"/>
                                          </p:val>
                                        </p:tav>
                                        <p:tav tm="100000">
                                          <p:val>
                                            <p:strVal val="#ppt_w"/>
                                          </p:val>
                                        </p:tav>
                                      </p:tavLst>
                                    </p:anim>
                                    <p:anim calcmode="lin" valueType="num">
                                      <p:cBhvr>
                                        <p:cTn id="57" dur="500" fill="hold"/>
                                        <p:tgtEl>
                                          <p:spTgt spid="2"/>
                                        </p:tgtEl>
                                        <p:attrNameLst>
                                          <p:attrName>ppt_h</p:attrName>
                                        </p:attrNameLst>
                                      </p:cBhvr>
                                      <p:tavLst>
                                        <p:tav tm="0">
                                          <p:val>
                                            <p:strVal val="4*#ppt_h"/>
                                          </p:val>
                                        </p:tav>
                                        <p:tav tm="100000">
                                          <p:val>
                                            <p:strVal val="#ppt_h"/>
                                          </p:val>
                                        </p:tav>
                                      </p:tavLst>
                                    </p:anim>
                                  </p:childTnLst>
                                </p:cTn>
                              </p:par>
                            </p:childTnLst>
                          </p:cTn>
                        </p:par>
                        <p:par>
                          <p:cTn id="58" fill="hold">
                            <p:stCondLst>
                              <p:cond delay="2600"/>
                            </p:stCondLst>
                            <p:childTnLst>
                              <p:par>
                                <p:cTn id="59" presetID="14" presetClass="entr" presetSubtype="10"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randombar(horizontal)">
                                      <p:cBhvr>
                                        <p:cTn id="61" dur="500"/>
                                        <p:tgtEl>
                                          <p:spTgt spid="3"/>
                                        </p:tgtEl>
                                      </p:cBhvr>
                                    </p:animEffect>
                                  </p:childTnLst>
                                </p:cTn>
                              </p:par>
                            </p:childTnLst>
                          </p:cTn>
                        </p:par>
                        <p:par>
                          <p:cTn id="62" fill="hold">
                            <p:stCondLst>
                              <p:cond delay="3100"/>
                            </p:stCondLst>
                            <p:childTnLst>
                              <p:par>
                                <p:cTn id="63" presetID="10" presetClass="entr" presetSubtype="0" fill="hold" grpId="0" nodeType="afterEffect">
                                  <p:stCondLst>
                                    <p:cond delay="0"/>
                                  </p:stCondLst>
                                  <p:iterate type="lt">
                                    <p:tmPct val="10000"/>
                                  </p:iterate>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3"/>
                                        </p:tgtEl>
                                        <p:attrNameLst>
                                          <p:attrName>ppt_y</p:attrName>
                                        </p:attrNameLst>
                                      </p:cBhvr>
                                      <p:tavLst>
                                        <p:tav tm="0">
                                          <p:val>
                                            <p:strVal val="#ppt_y"/>
                                          </p:val>
                                        </p:tav>
                                        <p:tav tm="100000">
                                          <p:val>
                                            <p:strVal val="#ppt_y"/>
                                          </p:val>
                                        </p:tav>
                                      </p:tavLst>
                                    </p:anim>
                                    <p:anim calcmode="lin" valueType="num">
                                      <p:cBhvr>
                                        <p:cTn id="7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3"/>
                                        </p:tgtEl>
                                      </p:cBhvr>
                                    </p:animEffect>
                                  </p:childTnLst>
                                </p:cTn>
                              </p:par>
                              <p:par>
                                <p:cTn id="73" presetID="22" presetClass="entr" presetSubtype="8"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left)">
                                      <p:cBhvr>
                                        <p:cTn id="7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16" grpId="0" animBg="1"/>
      <p:bldP spid="76" grpId="0" animBg="1"/>
      <p:bldP spid="37" grpId="0" animBg="1"/>
      <p:bldP spid="5" grpId="0" animBg="1"/>
      <p:bldP spid="13" grpId="0"/>
      <p:bldP spid="36" grpId="0" animBg="1"/>
      <p:bldP spid="3" grpId="0"/>
      <p:bldP spid="73" grpId="0" animBg="1"/>
      <p:bldP spid="74" grpId="0" animBg="1"/>
      <p:bldP spid="6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22722"/>
            <a:ext cx="2954655"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主题选定</a:t>
            </a:r>
            <a:r>
              <a:rPr lang="en-US" altLang="zh-CN" sz="2400"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选题理由</a:t>
            </a:r>
          </a:p>
        </p:txBody>
      </p:sp>
      <p:grpSp>
        <p:nvGrpSpPr>
          <p:cNvPr id="6" name="组合 5"/>
          <p:cNvGrpSpPr/>
          <p:nvPr/>
        </p:nvGrpSpPr>
        <p:grpSpPr>
          <a:xfrm>
            <a:off x="596804" y="2508367"/>
            <a:ext cx="5529652" cy="1546246"/>
            <a:chOff x="1097180" y="1984384"/>
            <a:chExt cx="5529652" cy="1546246"/>
          </a:xfrm>
        </p:grpSpPr>
        <p:grpSp>
          <p:nvGrpSpPr>
            <p:cNvPr id="2" name="组合 1"/>
            <p:cNvGrpSpPr/>
            <p:nvPr/>
          </p:nvGrpSpPr>
          <p:grpSpPr>
            <a:xfrm>
              <a:off x="1097180" y="1984384"/>
              <a:ext cx="5529652" cy="1546246"/>
              <a:chOff x="1220470" y="1994658"/>
              <a:chExt cx="5529652" cy="1546246"/>
            </a:xfrm>
          </p:grpSpPr>
          <p:sp>
            <p:nvSpPr>
              <p:cNvPr id="47" name="圆角矩形 46"/>
              <p:cNvSpPr/>
              <p:nvPr/>
            </p:nvSpPr>
            <p:spPr>
              <a:xfrm>
                <a:off x="1220470" y="1994658"/>
                <a:ext cx="5529652"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pic>
            <p:nvPicPr>
              <p:cNvPr id="46" name="图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92347" y="2218234"/>
                <a:ext cx="1220418" cy="1099094"/>
              </a:xfrm>
              <a:prstGeom prst="rect">
                <a:avLst/>
              </a:prstGeom>
            </p:spPr>
          </p:pic>
          <p:sp>
            <p:nvSpPr>
              <p:cNvPr id="49" name="圆角矩形 48"/>
              <p:cNvSpPr/>
              <p:nvPr/>
            </p:nvSpPr>
            <p:spPr>
              <a:xfrm>
                <a:off x="2496621" y="2138836"/>
                <a:ext cx="4148438" cy="1282458"/>
              </a:xfrm>
              <a:prstGeom prst="roundRect">
                <a:avLst>
                  <a:gd name="adj" fmla="val 0"/>
                </a:avLst>
              </a:prstGeom>
              <a:solidFill>
                <a:srgbClr val="663A77"/>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5" name="矩形 4"/>
            <p:cNvSpPr/>
            <p:nvPr/>
          </p:nvSpPr>
          <p:spPr>
            <a:xfrm>
              <a:off x="2489475" y="2343940"/>
              <a:ext cx="3695733" cy="830997"/>
            </a:xfrm>
            <a:prstGeom prst="rect">
              <a:avLst/>
            </a:prstGeom>
          </p:spPr>
          <p:txBody>
            <a:bodyPr wrap="square">
              <a:spAutoFit/>
            </a:bodyPr>
            <a:lstStyle/>
            <a:p>
              <a:pPr lvl="0"/>
              <a:r>
                <a:rPr lang="zh-CN" altLang="en-US" sz="2000" b="1" dirty="0">
                  <a:solidFill>
                    <a:schemeClr val="bg1"/>
                  </a:solidFill>
                  <a:latin typeface="方正正黑简体" panose="02000000000000000000" pitchFamily="2" charset="-122"/>
                  <a:ea typeface="方正正黑简体" panose="02000000000000000000" pitchFamily="2" charset="-122"/>
                </a:rPr>
                <a:t>对同仁而言 </a:t>
              </a:r>
              <a:endParaRPr lang="en-US" altLang="zh-CN" sz="2000" b="1" dirty="0">
                <a:solidFill>
                  <a:schemeClr val="bg1"/>
                </a:solidFill>
                <a:latin typeface="方正正黑简体" panose="02000000000000000000" pitchFamily="2" charset="-122"/>
                <a:ea typeface="方正正黑简体" panose="02000000000000000000" pitchFamily="2" charset="-122"/>
              </a:endParaRPr>
            </a:p>
            <a:p>
              <a:pPr lvl="0"/>
              <a:r>
                <a:rPr lang="zh-CN" altLang="en-US" sz="1400" dirty="0">
                  <a:solidFill>
                    <a:schemeClr val="bg1"/>
                  </a:solidFill>
                  <a:latin typeface="方正正黑简体" panose="02000000000000000000" pitchFamily="2" charset="-122"/>
                  <a:ea typeface="方正正黑简体" panose="02000000000000000000" pitchFamily="2" charset="-122"/>
                </a:rPr>
                <a:t>保护了自身的健康，提高护理质量，减少护理不良事件的发生。</a:t>
              </a:r>
            </a:p>
          </p:txBody>
        </p:sp>
      </p:grpSp>
      <p:grpSp>
        <p:nvGrpSpPr>
          <p:cNvPr id="7" name="组合 6"/>
          <p:cNvGrpSpPr/>
          <p:nvPr/>
        </p:nvGrpSpPr>
        <p:grpSpPr>
          <a:xfrm>
            <a:off x="596804" y="4278189"/>
            <a:ext cx="5529652" cy="1546246"/>
            <a:chOff x="1097180" y="3754206"/>
            <a:chExt cx="5529652" cy="1546246"/>
          </a:xfrm>
        </p:grpSpPr>
        <p:grpSp>
          <p:nvGrpSpPr>
            <p:cNvPr id="66" name="组合 65"/>
            <p:cNvGrpSpPr/>
            <p:nvPr/>
          </p:nvGrpSpPr>
          <p:grpSpPr>
            <a:xfrm>
              <a:off x="1097180" y="3754206"/>
              <a:ext cx="5529652" cy="1546246"/>
              <a:chOff x="1097180" y="1984384"/>
              <a:chExt cx="5529652" cy="1546246"/>
            </a:xfrm>
          </p:grpSpPr>
          <p:grpSp>
            <p:nvGrpSpPr>
              <p:cNvPr id="67" name="组合 66"/>
              <p:cNvGrpSpPr/>
              <p:nvPr/>
            </p:nvGrpSpPr>
            <p:grpSpPr>
              <a:xfrm>
                <a:off x="1097180" y="1984384"/>
                <a:ext cx="5529652" cy="1546246"/>
                <a:chOff x="1220470" y="1994658"/>
                <a:chExt cx="5529652" cy="1546246"/>
              </a:xfrm>
            </p:grpSpPr>
            <p:sp>
              <p:nvSpPr>
                <p:cNvPr id="69" name="圆角矩形 68"/>
                <p:cNvSpPr/>
                <p:nvPr/>
              </p:nvSpPr>
              <p:spPr>
                <a:xfrm>
                  <a:off x="1220470" y="1994658"/>
                  <a:ext cx="5529652"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71" name="圆角矩形 70"/>
                <p:cNvSpPr/>
                <p:nvPr/>
              </p:nvSpPr>
              <p:spPr>
                <a:xfrm>
                  <a:off x="2496621" y="2138836"/>
                  <a:ext cx="4148438" cy="1282458"/>
                </a:xfrm>
                <a:prstGeom prst="roundRect">
                  <a:avLst>
                    <a:gd name="adj" fmla="val 0"/>
                  </a:avLst>
                </a:prstGeom>
                <a:solidFill>
                  <a:srgbClr val="E87071"/>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68" name="矩形 67"/>
              <p:cNvSpPr/>
              <p:nvPr/>
            </p:nvSpPr>
            <p:spPr>
              <a:xfrm>
                <a:off x="2489475" y="2343940"/>
                <a:ext cx="3695733" cy="830997"/>
              </a:xfrm>
              <a:prstGeom prst="rect">
                <a:avLst/>
              </a:prstGeom>
            </p:spPr>
            <p:txBody>
              <a:bodyPr wrap="square">
                <a:spAutoFit/>
              </a:bodyPr>
              <a:lstStyle/>
              <a:p>
                <a:pPr lvl="0"/>
                <a:r>
                  <a:rPr lang="zh-CN" altLang="en-US" sz="2000" b="1" dirty="0">
                    <a:solidFill>
                      <a:schemeClr val="bg1"/>
                    </a:solidFill>
                    <a:latin typeface="方正正黑简体" panose="02000000000000000000" pitchFamily="2" charset="-122"/>
                    <a:ea typeface="方正正黑简体" panose="02000000000000000000" pitchFamily="2" charset="-122"/>
                  </a:rPr>
                  <a:t>对患者而言  </a:t>
                </a:r>
                <a:endParaRPr lang="en-US" altLang="zh-CN" sz="2000" b="1" dirty="0">
                  <a:solidFill>
                    <a:schemeClr val="bg1"/>
                  </a:solidFill>
                  <a:latin typeface="方正正黑简体" panose="02000000000000000000" pitchFamily="2" charset="-122"/>
                  <a:ea typeface="方正正黑简体" panose="02000000000000000000" pitchFamily="2" charset="-122"/>
                </a:endParaRPr>
              </a:p>
              <a:p>
                <a:pPr lvl="0"/>
                <a:r>
                  <a:rPr lang="zh-CN" altLang="en-US" sz="1400" dirty="0">
                    <a:solidFill>
                      <a:schemeClr val="bg1"/>
                    </a:solidFill>
                    <a:latin typeface="方正正黑简体" panose="02000000000000000000" pitchFamily="2" charset="-122"/>
                    <a:ea typeface="方正正黑简体" panose="02000000000000000000" pitchFamily="2" charset="-122"/>
                  </a:rPr>
                  <a:t>病人用药安全得到了保证，减少患者因化疗药物外渗而导致的费用增加、住院时间延长。</a:t>
                </a:r>
              </a:p>
            </p:txBody>
          </p:sp>
        </p:grpSp>
        <p:pic>
          <p:nvPicPr>
            <p:cNvPr id="72" name="图片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335307" y="3969767"/>
              <a:ext cx="979952" cy="974992"/>
            </a:xfrm>
            <a:prstGeom prst="rect">
              <a:avLst/>
            </a:prstGeom>
          </p:spPr>
        </p:pic>
      </p:grpSp>
      <p:grpSp>
        <p:nvGrpSpPr>
          <p:cNvPr id="8" name="组合 7"/>
          <p:cNvGrpSpPr/>
          <p:nvPr/>
        </p:nvGrpSpPr>
        <p:grpSpPr>
          <a:xfrm>
            <a:off x="6242600" y="2508367"/>
            <a:ext cx="5529652" cy="1546246"/>
            <a:chOff x="6242600" y="2508367"/>
            <a:chExt cx="5529652" cy="1546246"/>
          </a:xfrm>
        </p:grpSpPr>
        <p:grpSp>
          <p:nvGrpSpPr>
            <p:cNvPr id="73" name="组合 72"/>
            <p:cNvGrpSpPr/>
            <p:nvPr/>
          </p:nvGrpSpPr>
          <p:grpSpPr>
            <a:xfrm>
              <a:off x="6242600" y="2508367"/>
              <a:ext cx="5529652" cy="1546246"/>
              <a:chOff x="1097180" y="1984384"/>
              <a:chExt cx="5529652" cy="1546246"/>
            </a:xfrm>
          </p:grpSpPr>
          <p:grpSp>
            <p:nvGrpSpPr>
              <p:cNvPr id="74" name="组合 73"/>
              <p:cNvGrpSpPr/>
              <p:nvPr/>
            </p:nvGrpSpPr>
            <p:grpSpPr>
              <a:xfrm>
                <a:off x="1097180" y="1984384"/>
                <a:ext cx="5529652" cy="1546246"/>
                <a:chOff x="1220470" y="1994658"/>
                <a:chExt cx="5529652" cy="1546246"/>
              </a:xfrm>
            </p:grpSpPr>
            <p:sp>
              <p:nvSpPr>
                <p:cNvPr id="76" name="圆角矩形 75"/>
                <p:cNvSpPr/>
                <p:nvPr/>
              </p:nvSpPr>
              <p:spPr>
                <a:xfrm>
                  <a:off x="1220470" y="1994658"/>
                  <a:ext cx="5529652"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78" name="圆角矩形 77"/>
                <p:cNvSpPr/>
                <p:nvPr/>
              </p:nvSpPr>
              <p:spPr>
                <a:xfrm>
                  <a:off x="2496621" y="2138836"/>
                  <a:ext cx="4148438" cy="1282458"/>
                </a:xfrm>
                <a:prstGeom prst="roundRect">
                  <a:avLst>
                    <a:gd name="adj" fmla="val 0"/>
                  </a:avLst>
                </a:prstGeom>
                <a:solidFill>
                  <a:srgbClr val="FFB850"/>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75" name="矩形 74"/>
              <p:cNvSpPr/>
              <p:nvPr/>
            </p:nvSpPr>
            <p:spPr>
              <a:xfrm>
                <a:off x="2489475" y="2343940"/>
                <a:ext cx="3695733" cy="830997"/>
              </a:xfrm>
              <a:prstGeom prst="rect">
                <a:avLst/>
              </a:prstGeom>
            </p:spPr>
            <p:txBody>
              <a:bodyPr wrap="square">
                <a:spAutoFit/>
              </a:bodyPr>
              <a:lstStyle/>
              <a:p>
                <a:pPr lvl="0"/>
                <a:r>
                  <a:rPr lang="zh-CN" altLang="en-US" sz="2000" b="1" dirty="0">
                    <a:solidFill>
                      <a:schemeClr val="bg1"/>
                    </a:solidFill>
                    <a:latin typeface="方正正黑简体" panose="02000000000000000000" pitchFamily="2" charset="-122"/>
                    <a:ea typeface="方正正黑简体" panose="02000000000000000000" pitchFamily="2" charset="-122"/>
                  </a:rPr>
                  <a:t>对医院而言  </a:t>
                </a:r>
                <a:endParaRPr lang="en-US" altLang="zh-CN" sz="2000" b="1" dirty="0">
                  <a:solidFill>
                    <a:schemeClr val="bg1"/>
                  </a:solidFill>
                  <a:latin typeface="方正正黑简体" panose="02000000000000000000" pitchFamily="2" charset="-122"/>
                  <a:ea typeface="方正正黑简体" panose="02000000000000000000" pitchFamily="2" charset="-122"/>
                </a:endParaRPr>
              </a:p>
              <a:p>
                <a:pPr lvl="0"/>
                <a:r>
                  <a:rPr lang="zh-CN" altLang="en-US" sz="1400" dirty="0">
                    <a:solidFill>
                      <a:schemeClr val="bg1"/>
                    </a:solidFill>
                    <a:latin typeface="方正正黑简体" panose="02000000000000000000" pitchFamily="2" charset="-122"/>
                    <a:ea typeface="方正正黑简体" panose="02000000000000000000" pitchFamily="2" charset="-122"/>
                  </a:rPr>
                  <a:t>避免了不必要的医患纠纷，提高了医院的形象。</a:t>
                </a:r>
              </a:p>
            </p:txBody>
          </p:sp>
        </p:grpSp>
        <p:pic>
          <p:nvPicPr>
            <p:cNvPr id="86" name="图片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4050" y="2867923"/>
              <a:ext cx="893494" cy="893494"/>
            </a:xfrm>
            <a:prstGeom prst="rect">
              <a:avLst/>
            </a:prstGeom>
          </p:spPr>
        </p:pic>
      </p:grpSp>
      <p:grpSp>
        <p:nvGrpSpPr>
          <p:cNvPr id="10" name="组合 9"/>
          <p:cNvGrpSpPr/>
          <p:nvPr/>
        </p:nvGrpSpPr>
        <p:grpSpPr>
          <a:xfrm>
            <a:off x="6242600" y="4278189"/>
            <a:ext cx="5529652" cy="1546246"/>
            <a:chOff x="6242600" y="4278189"/>
            <a:chExt cx="5529652" cy="1546246"/>
          </a:xfrm>
        </p:grpSpPr>
        <p:grpSp>
          <p:nvGrpSpPr>
            <p:cNvPr id="80" name="组合 79"/>
            <p:cNvGrpSpPr/>
            <p:nvPr/>
          </p:nvGrpSpPr>
          <p:grpSpPr>
            <a:xfrm>
              <a:off x="6242600" y="4278189"/>
              <a:ext cx="5529652" cy="1546246"/>
              <a:chOff x="1097180" y="1984384"/>
              <a:chExt cx="5529652" cy="1546246"/>
            </a:xfrm>
          </p:grpSpPr>
          <p:grpSp>
            <p:nvGrpSpPr>
              <p:cNvPr id="82" name="组合 81"/>
              <p:cNvGrpSpPr/>
              <p:nvPr/>
            </p:nvGrpSpPr>
            <p:grpSpPr>
              <a:xfrm>
                <a:off x="1097180" y="1984384"/>
                <a:ext cx="5529652" cy="1546246"/>
                <a:chOff x="1220470" y="1994658"/>
                <a:chExt cx="5529652" cy="1546246"/>
              </a:xfrm>
            </p:grpSpPr>
            <p:sp>
              <p:nvSpPr>
                <p:cNvPr id="84" name="圆角矩形 83"/>
                <p:cNvSpPr/>
                <p:nvPr/>
              </p:nvSpPr>
              <p:spPr>
                <a:xfrm>
                  <a:off x="1220470" y="1994658"/>
                  <a:ext cx="5529652"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85" name="圆角矩形 84"/>
                <p:cNvSpPr/>
                <p:nvPr/>
              </p:nvSpPr>
              <p:spPr>
                <a:xfrm>
                  <a:off x="2496621" y="2138836"/>
                  <a:ext cx="4148438" cy="1282458"/>
                </a:xfrm>
                <a:prstGeom prst="roundRect">
                  <a:avLst>
                    <a:gd name="adj" fmla="val 0"/>
                  </a:avLst>
                </a:prstGeom>
                <a:solidFill>
                  <a:srgbClr val="00AF92"/>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83" name="矩形 82"/>
              <p:cNvSpPr/>
              <p:nvPr/>
            </p:nvSpPr>
            <p:spPr>
              <a:xfrm>
                <a:off x="2489475" y="2343940"/>
                <a:ext cx="3695733" cy="830997"/>
              </a:xfrm>
              <a:prstGeom prst="rect">
                <a:avLst/>
              </a:prstGeom>
            </p:spPr>
            <p:txBody>
              <a:bodyPr wrap="square">
                <a:spAutoFit/>
              </a:bodyPr>
              <a:lstStyle/>
              <a:p>
                <a:pPr lvl="0"/>
                <a:r>
                  <a:rPr lang="zh-CN" altLang="en-US" sz="2000" b="1" dirty="0">
                    <a:solidFill>
                      <a:schemeClr val="bg1"/>
                    </a:solidFill>
                    <a:latin typeface="方正正黑简体" panose="02000000000000000000" pitchFamily="2" charset="-122"/>
                    <a:ea typeface="方正正黑简体" panose="02000000000000000000" pitchFamily="2" charset="-122"/>
                  </a:rPr>
                  <a:t>对患者而言  </a:t>
                </a:r>
                <a:endParaRPr lang="en-US" altLang="zh-CN" sz="2000" b="1" dirty="0">
                  <a:solidFill>
                    <a:schemeClr val="bg1"/>
                  </a:solidFill>
                  <a:latin typeface="方正正黑简体" panose="02000000000000000000" pitchFamily="2" charset="-122"/>
                  <a:ea typeface="方正正黑简体" panose="02000000000000000000" pitchFamily="2" charset="-122"/>
                </a:endParaRPr>
              </a:p>
              <a:p>
                <a:pPr lvl="0"/>
                <a:r>
                  <a:rPr lang="zh-CN" altLang="en-US" sz="1400" dirty="0">
                    <a:solidFill>
                      <a:schemeClr val="bg1"/>
                    </a:solidFill>
                    <a:latin typeface="方正正黑简体" panose="02000000000000000000" pitchFamily="2" charset="-122"/>
                    <a:ea typeface="方正正黑简体" panose="02000000000000000000" pitchFamily="2" charset="-122"/>
                  </a:rPr>
                  <a:t>病人用药安全得到了保证，减少患者因化疗药物外渗而导致的费用增加、住院时间延长。</a:t>
                </a:r>
              </a:p>
            </p:txBody>
          </p:sp>
        </p:grpSp>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322957" y="4473202"/>
              <a:ext cx="1055680" cy="1055680"/>
            </a:xfrm>
            <a:prstGeom prst="rect">
              <a:avLst/>
            </a:prstGeom>
          </p:spPr>
        </p:pic>
      </p:grpSp>
      <p:sp>
        <p:nvSpPr>
          <p:cNvPr id="11" name="矩形 10"/>
          <p:cNvSpPr/>
          <p:nvPr/>
        </p:nvSpPr>
        <p:spPr>
          <a:xfrm>
            <a:off x="596804" y="1628836"/>
            <a:ext cx="11175448" cy="615553"/>
          </a:xfrm>
          <a:prstGeom prst="rect">
            <a:avLst/>
          </a:prstGeom>
        </p:spPr>
        <p:txBody>
          <a:bodyPr wrap="square">
            <a:spAutoFit/>
          </a:bodyPr>
          <a:lstStyle/>
          <a:p>
            <a:pPr lvl="0"/>
            <a:r>
              <a:rPr lang="zh-CN" altLang="en-US" dirty="0">
                <a:solidFill>
                  <a:srgbClr val="0070C0"/>
                </a:solidFill>
                <a:latin typeface="方正正黑简体" panose="02000000000000000000" pitchFamily="2" charset="-122"/>
                <a:ea typeface="方正正黑简体" panose="02000000000000000000" pitchFamily="2" charset="-122"/>
              </a:rPr>
              <a:t>抗肿瘤药物能抑制恶性肿瘤细胞生长；</a:t>
            </a:r>
            <a:r>
              <a:rPr lang="zh-CN" altLang="en-US" sz="1600" dirty="0">
                <a:solidFill>
                  <a:schemeClr val="tx1">
                    <a:lumMod val="65000"/>
                    <a:lumOff val="35000"/>
                  </a:schemeClr>
                </a:solidFill>
                <a:latin typeface="方正正黑简体" panose="02000000000000000000" pitchFamily="2" charset="-122"/>
                <a:ea typeface="方正正黑简体" panose="02000000000000000000" pitchFamily="2" charset="-122"/>
              </a:rPr>
              <a:t>化疗是目前治疗肿瘤患者的主要手段之一，但在化疗药物操作的过程中，可能会出现药物暴露或外渗现象，这不仅对患者造成危害，而且也对经常接触的医务人员存在影响。</a:t>
            </a:r>
            <a:endParaRPr lang="zh-CN" altLang="en-US" sz="14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spTree>
    <p:extLst>
      <p:ext uri="{BB962C8B-B14F-4D97-AF65-F5344CB8AC3E}">
        <p14:creationId xmlns:p14="http://schemas.microsoft.com/office/powerpoint/2010/main" val="683524343"/>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2" presetClass="entr" presetSubtype="8" accel="100000" fill="hold" nodeType="afterEffect" p14:presetBounceEnd="3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30000">
                                          <p:cBhvr additive="base">
                                            <p:cTn id="11" dur="1000" fill="hold"/>
                                            <p:tgtEl>
                                              <p:spTgt spid="6"/>
                                            </p:tgtEl>
                                            <p:attrNameLst>
                                              <p:attrName>ppt_x</p:attrName>
                                            </p:attrNameLst>
                                          </p:cBhvr>
                                          <p:tavLst>
                                            <p:tav tm="0">
                                              <p:val>
                                                <p:strVal val="0-#ppt_w/2"/>
                                              </p:val>
                                            </p:tav>
                                            <p:tav tm="100000">
                                              <p:val>
                                                <p:strVal val="#ppt_x"/>
                                              </p:val>
                                            </p:tav>
                                          </p:tavLst>
                                        </p:anim>
                                        <p:anim calcmode="lin" valueType="num" p14:bounceEnd="30000">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100000" fill="hold" nodeType="withEffect" p14:presetBounceEnd="3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30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30000">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accel="100000" fill="hold" nodeType="withEffect" p14:presetBounceEnd="3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30000">
                                          <p:cBhvr additive="base">
                                            <p:cTn id="19" dur="1000" fill="hold"/>
                                            <p:tgtEl>
                                              <p:spTgt spid="8"/>
                                            </p:tgtEl>
                                            <p:attrNameLst>
                                              <p:attrName>ppt_x</p:attrName>
                                            </p:attrNameLst>
                                          </p:cBhvr>
                                          <p:tavLst>
                                            <p:tav tm="0">
                                              <p:val>
                                                <p:strVal val="1+#ppt_w/2"/>
                                              </p:val>
                                            </p:tav>
                                            <p:tav tm="100000">
                                              <p:val>
                                                <p:strVal val="#ppt_x"/>
                                              </p:val>
                                            </p:tav>
                                          </p:tavLst>
                                        </p:anim>
                                        <p:anim calcmode="lin" valueType="num" p14:bounceEnd="30000">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accel="100000" fill="hold" nodeType="withEffect" p14:presetBounceEnd="3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30000">
                                          <p:cBhvr additive="base">
                                            <p:cTn id="23" dur="1000" fill="hold"/>
                                            <p:tgtEl>
                                              <p:spTgt spid="10"/>
                                            </p:tgtEl>
                                            <p:attrNameLst>
                                              <p:attrName>ppt_x</p:attrName>
                                            </p:attrNameLst>
                                          </p:cBhvr>
                                          <p:tavLst>
                                            <p:tav tm="0">
                                              <p:val>
                                                <p:strVal val="1+#ppt_w/2"/>
                                              </p:val>
                                            </p:tav>
                                            <p:tav tm="100000">
                                              <p:val>
                                                <p:strVal val="#ppt_x"/>
                                              </p:val>
                                            </p:tav>
                                          </p:tavLst>
                                        </p:anim>
                                        <p:anim calcmode="lin" valueType="num" p14:bounceEnd="30000">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2" presetClass="entr" presetSubtype="8" ac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10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ac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accel="10000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1+#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3687339" y="2350947"/>
            <a:ext cx="5808592" cy="1541447"/>
            <a:chOff x="1073877" y="1902560"/>
            <a:chExt cx="4158578" cy="998361"/>
          </a:xfrm>
        </p:grpSpPr>
        <p:sp>
          <p:nvSpPr>
            <p:cNvPr id="62" name="任意多边形 6"/>
            <p:cNvSpPr>
              <a:spLocks/>
            </p:cNvSpPr>
            <p:nvPr/>
          </p:nvSpPr>
          <p:spPr bwMode="auto">
            <a:xfrm>
              <a:off x="1073877"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3" name="任意多边形 7"/>
            <p:cNvSpPr>
              <a:spLocks/>
            </p:cNvSpPr>
            <p:nvPr/>
          </p:nvSpPr>
          <p:spPr bwMode="auto">
            <a:xfrm>
              <a:off x="1213953"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4" name="文本框 23"/>
            <p:cNvSpPr txBox="1"/>
            <p:nvPr/>
          </p:nvSpPr>
          <p:spPr>
            <a:xfrm>
              <a:off x="2051234" y="2172499"/>
              <a:ext cx="2374232" cy="458482"/>
            </a:xfrm>
            <a:prstGeom prst="rect">
              <a:avLst/>
            </a:prstGeom>
            <a:noFill/>
          </p:spPr>
          <p:txBody>
            <a:bodyPr wrap="square" rtlCol="0">
              <a:spAutoFit/>
            </a:bodyPr>
            <a:lstStyle/>
            <a:p>
              <a:pPr lvl="0" fontAlgn="base">
                <a:spcBef>
                  <a:spcPct val="0"/>
                </a:spcBef>
                <a:spcAft>
                  <a:spcPct val="0"/>
                </a:spcAft>
              </a:pPr>
              <a:r>
                <a:rPr lang="zh-CN" altLang="en-US" sz="4000" dirty="0">
                  <a:solidFill>
                    <a:schemeClr val="tx1">
                      <a:lumMod val="75000"/>
                      <a:lumOff val="25000"/>
                    </a:schemeClr>
                  </a:solidFill>
                  <a:latin typeface="方正正黑简体" panose="02000000000000000000" pitchFamily="2" charset="-122"/>
                  <a:ea typeface="方正正黑简体" panose="02000000000000000000" pitchFamily="2" charset="-122"/>
                </a:rPr>
                <a:t>活动计划拟定</a:t>
              </a:r>
            </a:p>
          </p:txBody>
        </p:sp>
      </p:grpSp>
      <p:sp>
        <p:nvSpPr>
          <p:cNvPr id="183" name="弧形 182"/>
          <p:cNvSpPr/>
          <p:nvPr/>
        </p:nvSpPr>
        <p:spPr>
          <a:xfrm>
            <a:off x="10782482" y="-4446648"/>
            <a:ext cx="7550178" cy="7550178"/>
          </a:xfrm>
          <a:prstGeom prst="arc">
            <a:avLst>
              <a:gd name="adj1" fmla="val 7755085"/>
              <a:gd name="adj2" fmla="val 1023525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弧形 174"/>
          <p:cNvSpPr/>
          <p:nvPr/>
        </p:nvSpPr>
        <p:spPr>
          <a:xfrm rot="8130105">
            <a:off x="-2928349" y="2922292"/>
            <a:ext cx="7550178" cy="7550178"/>
          </a:xfrm>
          <a:prstGeom prst="arc">
            <a:avLst>
              <a:gd name="adj1" fmla="val 7328816"/>
              <a:gd name="adj2" fmla="val 1361697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弧形 172"/>
          <p:cNvSpPr/>
          <p:nvPr/>
        </p:nvSpPr>
        <p:spPr>
          <a:xfrm rot="5400000">
            <a:off x="-1691548" y="5973197"/>
            <a:ext cx="7550178" cy="7550178"/>
          </a:xfrm>
          <a:prstGeom prst="arc">
            <a:avLst>
              <a:gd name="adj1" fmla="val 8826946"/>
              <a:gd name="adj2" fmla="val 13180852"/>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弧形 170"/>
          <p:cNvSpPr/>
          <p:nvPr/>
        </p:nvSpPr>
        <p:spPr>
          <a:xfrm>
            <a:off x="1954526" y="-3228625"/>
            <a:ext cx="7550178" cy="7550178"/>
          </a:xfrm>
          <a:prstGeom prst="arc">
            <a:avLst>
              <a:gd name="adj1" fmla="val 7755085"/>
              <a:gd name="adj2" fmla="val 11326075"/>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3559451" y="4216914"/>
            <a:ext cx="370519" cy="370519"/>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126" name="组合 125"/>
          <p:cNvGrpSpPr/>
          <p:nvPr/>
        </p:nvGrpSpPr>
        <p:grpSpPr>
          <a:xfrm>
            <a:off x="413567" y="5735566"/>
            <a:ext cx="576000" cy="576000"/>
            <a:chOff x="2886273" y="5223415"/>
            <a:chExt cx="996316" cy="996316"/>
          </a:xfrm>
        </p:grpSpPr>
        <p:grpSp>
          <p:nvGrpSpPr>
            <p:cNvPr id="127" name="组合 126"/>
            <p:cNvGrpSpPr/>
            <p:nvPr/>
          </p:nvGrpSpPr>
          <p:grpSpPr>
            <a:xfrm>
              <a:off x="2886273" y="5223415"/>
              <a:ext cx="996316" cy="996316"/>
              <a:chOff x="1603689" y="1828440"/>
              <a:chExt cx="2743560" cy="2743560"/>
            </a:xfrm>
          </p:grpSpPr>
          <p:sp>
            <p:nvSpPr>
              <p:cNvPr id="133" name="椭圆 13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4" name="椭圆 133"/>
              <p:cNvSpPr/>
              <p:nvPr/>
            </p:nvSpPr>
            <p:spPr>
              <a:xfrm>
                <a:off x="1752544" y="1977295"/>
                <a:ext cx="2445850" cy="2445850"/>
              </a:xfrm>
              <a:prstGeom prst="ellipse">
                <a:avLst/>
              </a:prstGeom>
              <a:solidFill>
                <a:srgbClr val="01ACBE"/>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28" name="组合 127"/>
            <p:cNvGrpSpPr/>
            <p:nvPr/>
          </p:nvGrpSpPr>
          <p:grpSpPr>
            <a:xfrm>
              <a:off x="3168386" y="5525651"/>
              <a:ext cx="444903" cy="374610"/>
              <a:chOff x="5684044" y="3082132"/>
              <a:chExt cx="823913" cy="693737"/>
            </a:xfrm>
            <a:solidFill>
              <a:schemeClr val="bg1"/>
            </a:solidFill>
          </p:grpSpPr>
          <p:sp>
            <p:nvSpPr>
              <p:cNvPr id="129" name="Freeform 9"/>
              <p:cNvSpPr>
                <a:spLocks/>
              </p:cNvSpPr>
              <p:nvPr/>
            </p:nvSpPr>
            <p:spPr bwMode="auto">
              <a:xfrm>
                <a:off x="5925344" y="3290094"/>
                <a:ext cx="144463" cy="149225"/>
              </a:xfrm>
              <a:custGeom>
                <a:avLst/>
                <a:gdLst>
                  <a:gd name="T0" fmla="*/ 58 w 91"/>
                  <a:gd name="T1" fmla="*/ 0 h 94"/>
                  <a:gd name="T2" fmla="*/ 33 w 91"/>
                  <a:gd name="T3" fmla="*/ 0 h 94"/>
                  <a:gd name="T4" fmla="*/ 33 w 91"/>
                  <a:gd name="T5" fmla="*/ 32 h 94"/>
                  <a:gd name="T6" fmla="*/ 0 w 91"/>
                  <a:gd name="T7" fmla="*/ 32 h 94"/>
                  <a:gd name="T8" fmla="*/ 0 w 91"/>
                  <a:gd name="T9" fmla="*/ 62 h 94"/>
                  <a:gd name="T10" fmla="*/ 33 w 91"/>
                  <a:gd name="T11" fmla="*/ 62 h 94"/>
                  <a:gd name="T12" fmla="*/ 33 w 91"/>
                  <a:gd name="T13" fmla="*/ 94 h 94"/>
                  <a:gd name="T14" fmla="*/ 58 w 91"/>
                  <a:gd name="T15" fmla="*/ 94 h 94"/>
                  <a:gd name="T16" fmla="*/ 58 w 91"/>
                  <a:gd name="T17" fmla="*/ 62 h 94"/>
                  <a:gd name="T18" fmla="*/ 91 w 91"/>
                  <a:gd name="T19" fmla="*/ 62 h 94"/>
                  <a:gd name="T20" fmla="*/ 91 w 91"/>
                  <a:gd name="T21" fmla="*/ 32 h 94"/>
                  <a:gd name="T22" fmla="*/ 58 w 91"/>
                  <a:gd name="T23" fmla="*/ 32 h 94"/>
                  <a:gd name="T24" fmla="*/ 58 w 91"/>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4">
                    <a:moveTo>
                      <a:pt x="58" y="0"/>
                    </a:moveTo>
                    <a:lnTo>
                      <a:pt x="33" y="0"/>
                    </a:lnTo>
                    <a:lnTo>
                      <a:pt x="33" y="32"/>
                    </a:lnTo>
                    <a:lnTo>
                      <a:pt x="0" y="32"/>
                    </a:lnTo>
                    <a:lnTo>
                      <a:pt x="0" y="62"/>
                    </a:lnTo>
                    <a:lnTo>
                      <a:pt x="33" y="62"/>
                    </a:lnTo>
                    <a:lnTo>
                      <a:pt x="33" y="94"/>
                    </a:lnTo>
                    <a:lnTo>
                      <a:pt x="58" y="94"/>
                    </a:lnTo>
                    <a:lnTo>
                      <a:pt x="58" y="62"/>
                    </a:lnTo>
                    <a:lnTo>
                      <a:pt x="91" y="62"/>
                    </a:lnTo>
                    <a:lnTo>
                      <a:pt x="91" y="32"/>
                    </a:lnTo>
                    <a:lnTo>
                      <a:pt x="58" y="32"/>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0" name="Freeform 10"/>
              <p:cNvSpPr>
                <a:spLocks noEditPoints="1"/>
              </p:cNvSpPr>
              <p:nvPr/>
            </p:nvSpPr>
            <p:spPr bwMode="auto">
              <a:xfrm>
                <a:off x="5833269" y="3590132"/>
                <a:ext cx="173038" cy="185737"/>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4 w 30"/>
                  <a:gd name="T11" fmla="*/ 5 h 32"/>
                  <a:gd name="T12" fmla="*/ 5 w 30"/>
                  <a:gd name="T13" fmla="*/ 16 h 32"/>
                  <a:gd name="T14" fmla="*/ 3 w 30"/>
                  <a:gd name="T15" fmla="*/ 18 h 32"/>
                  <a:gd name="T16" fmla="*/ 2 w 30"/>
                  <a:gd name="T17" fmla="*/ 16 h 32"/>
                  <a:gd name="T18" fmla="*/ 14 w 30"/>
                  <a:gd name="T19" fmla="*/ 2 h 32"/>
                  <a:gd name="T20" fmla="*/ 14 w 30"/>
                  <a:gd name="T21" fmla="*/ 2 h 32"/>
                  <a:gd name="T22" fmla="*/ 16 w 30"/>
                  <a:gd name="T23" fmla="*/ 3 h 32"/>
                  <a:gd name="T24" fmla="*/ 14 w 30"/>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15" y="0"/>
                    </a:moveTo>
                    <a:cubicBezTo>
                      <a:pt x="7" y="0"/>
                      <a:pt x="0" y="7"/>
                      <a:pt x="0" y="16"/>
                    </a:cubicBezTo>
                    <a:cubicBezTo>
                      <a:pt x="0" y="25"/>
                      <a:pt x="7" y="32"/>
                      <a:pt x="15" y="32"/>
                    </a:cubicBezTo>
                    <a:cubicBezTo>
                      <a:pt x="23" y="32"/>
                      <a:pt x="30" y="25"/>
                      <a:pt x="30" y="16"/>
                    </a:cubicBezTo>
                    <a:cubicBezTo>
                      <a:pt x="30" y="7"/>
                      <a:pt x="23" y="0"/>
                      <a:pt x="15" y="0"/>
                    </a:cubicBezTo>
                    <a:close/>
                    <a:moveTo>
                      <a:pt x="14" y="5"/>
                    </a:moveTo>
                    <a:cubicBezTo>
                      <a:pt x="8" y="6"/>
                      <a:pt x="5" y="12"/>
                      <a:pt x="5" y="16"/>
                    </a:cubicBezTo>
                    <a:cubicBezTo>
                      <a:pt x="5" y="17"/>
                      <a:pt x="4" y="18"/>
                      <a:pt x="3" y="18"/>
                    </a:cubicBezTo>
                    <a:cubicBezTo>
                      <a:pt x="2" y="18"/>
                      <a:pt x="1" y="17"/>
                      <a:pt x="2" y="16"/>
                    </a:cubicBezTo>
                    <a:cubicBezTo>
                      <a:pt x="1" y="10"/>
                      <a:pt x="6" y="3"/>
                      <a:pt x="14" y="2"/>
                    </a:cubicBezTo>
                    <a:cubicBezTo>
                      <a:pt x="14" y="2"/>
                      <a:pt x="14" y="2"/>
                      <a:pt x="14" y="2"/>
                    </a:cubicBezTo>
                    <a:cubicBezTo>
                      <a:pt x="15" y="2"/>
                      <a:pt x="15" y="3"/>
                      <a:pt x="16" y="3"/>
                    </a:cubicBezTo>
                    <a:cubicBezTo>
                      <a:pt x="16" y="4"/>
                      <a:pt x="15" y="5"/>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1" name="Freeform 11"/>
              <p:cNvSpPr>
                <a:spLocks noEditPoints="1"/>
              </p:cNvSpPr>
              <p:nvPr/>
            </p:nvSpPr>
            <p:spPr bwMode="auto">
              <a:xfrm>
                <a:off x="6185694" y="3590132"/>
                <a:ext cx="177800" cy="185737"/>
              </a:xfrm>
              <a:custGeom>
                <a:avLst/>
                <a:gdLst>
                  <a:gd name="T0" fmla="*/ 15 w 31"/>
                  <a:gd name="T1" fmla="*/ 0 h 32"/>
                  <a:gd name="T2" fmla="*/ 0 w 31"/>
                  <a:gd name="T3" fmla="*/ 16 h 32"/>
                  <a:gd name="T4" fmla="*/ 15 w 31"/>
                  <a:gd name="T5" fmla="*/ 32 h 32"/>
                  <a:gd name="T6" fmla="*/ 31 w 31"/>
                  <a:gd name="T7" fmla="*/ 16 h 32"/>
                  <a:gd name="T8" fmla="*/ 15 w 31"/>
                  <a:gd name="T9" fmla="*/ 0 h 32"/>
                  <a:gd name="T10" fmla="*/ 15 w 31"/>
                  <a:gd name="T11" fmla="*/ 5 h 32"/>
                  <a:gd name="T12" fmla="*/ 5 w 31"/>
                  <a:gd name="T13" fmla="*/ 16 h 32"/>
                  <a:gd name="T14" fmla="*/ 4 w 31"/>
                  <a:gd name="T15" fmla="*/ 18 h 32"/>
                  <a:gd name="T16" fmla="*/ 2 w 31"/>
                  <a:gd name="T17" fmla="*/ 16 h 32"/>
                  <a:gd name="T18" fmla="*/ 14 w 31"/>
                  <a:gd name="T19" fmla="*/ 2 h 32"/>
                  <a:gd name="T20" fmla="*/ 14 w 31"/>
                  <a:gd name="T21" fmla="*/ 2 h 32"/>
                  <a:gd name="T22" fmla="*/ 16 w 31"/>
                  <a:gd name="T23" fmla="*/ 3 h 32"/>
                  <a:gd name="T24" fmla="*/ 15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15" y="0"/>
                    </a:moveTo>
                    <a:cubicBezTo>
                      <a:pt x="7" y="0"/>
                      <a:pt x="0" y="7"/>
                      <a:pt x="0" y="16"/>
                    </a:cubicBezTo>
                    <a:cubicBezTo>
                      <a:pt x="0" y="25"/>
                      <a:pt x="7" y="32"/>
                      <a:pt x="15" y="32"/>
                    </a:cubicBezTo>
                    <a:cubicBezTo>
                      <a:pt x="24" y="32"/>
                      <a:pt x="31" y="25"/>
                      <a:pt x="31" y="16"/>
                    </a:cubicBezTo>
                    <a:cubicBezTo>
                      <a:pt x="31" y="7"/>
                      <a:pt x="24" y="0"/>
                      <a:pt x="15" y="0"/>
                    </a:cubicBezTo>
                    <a:close/>
                    <a:moveTo>
                      <a:pt x="15" y="5"/>
                    </a:moveTo>
                    <a:cubicBezTo>
                      <a:pt x="9" y="6"/>
                      <a:pt x="5" y="12"/>
                      <a:pt x="5" y="16"/>
                    </a:cubicBezTo>
                    <a:cubicBezTo>
                      <a:pt x="6" y="17"/>
                      <a:pt x="5" y="18"/>
                      <a:pt x="4" y="18"/>
                    </a:cubicBezTo>
                    <a:cubicBezTo>
                      <a:pt x="3" y="18"/>
                      <a:pt x="2" y="17"/>
                      <a:pt x="2" y="16"/>
                    </a:cubicBezTo>
                    <a:cubicBezTo>
                      <a:pt x="2" y="10"/>
                      <a:pt x="7" y="3"/>
                      <a:pt x="14" y="2"/>
                    </a:cubicBezTo>
                    <a:cubicBezTo>
                      <a:pt x="14" y="2"/>
                      <a:pt x="14" y="2"/>
                      <a:pt x="14" y="2"/>
                    </a:cubicBezTo>
                    <a:cubicBezTo>
                      <a:pt x="15" y="2"/>
                      <a:pt x="16" y="3"/>
                      <a:pt x="16" y="3"/>
                    </a:cubicBezTo>
                    <a:cubicBezTo>
                      <a:pt x="16" y="4"/>
                      <a:pt x="16" y="5"/>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2" name="Freeform 12"/>
              <p:cNvSpPr>
                <a:spLocks noEditPoints="1"/>
              </p:cNvSpPr>
              <p:nvPr/>
            </p:nvSpPr>
            <p:spPr bwMode="auto">
              <a:xfrm>
                <a:off x="5684044" y="3082132"/>
                <a:ext cx="823913" cy="588962"/>
              </a:xfrm>
              <a:custGeom>
                <a:avLst/>
                <a:gdLst>
                  <a:gd name="T0" fmla="*/ 130 w 143"/>
                  <a:gd name="T1" fmla="*/ 16 h 102"/>
                  <a:gd name="T2" fmla="*/ 102 w 143"/>
                  <a:gd name="T3" fmla="*/ 11 h 102"/>
                  <a:gd name="T4" fmla="*/ 102 w 143"/>
                  <a:gd name="T5" fmla="*/ 9 h 102"/>
                  <a:gd name="T6" fmla="*/ 91 w 143"/>
                  <a:gd name="T7" fmla="*/ 0 h 102"/>
                  <a:gd name="T8" fmla="*/ 81 w 143"/>
                  <a:gd name="T9" fmla="*/ 9 h 102"/>
                  <a:gd name="T10" fmla="*/ 81 w 143"/>
                  <a:gd name="T11" fmla="*/ 11 h 102"/>
                  <a:gd name="T12" fmla="*/ 18 w 143"/>
                  <a:gd name="T13" fmla="*/ 11 h 102"/>
                  <a:gd name="T14" fmla="*/ 0 w 143"/>
                  <a:gd name="T15" fmla="*/ 30 h 102"/>
                  <a:gd name="T16" fmla="*/ 0 w 143"/>
                  <a:gd name="T17" fmla="*/ 83 h 102"/>
                  <a:gd name="T18" fmla="*/ 18 w 143"/>
                  <a:gd name="T19" fmla="*/ 102 h 102"/>
                  <a:gd name="T20" fmla="*/ 21 w 143"/>
                  <a:gd name="T21" fmla="*/ 102 h 102"/>
                  <a:gd name="T22" fmla="*/ 41 w 143"/>
                  <a:gd name="T23" fmla="*/ 83 h 102"/>
                  <a:gd name="T24" fmla="*/ 60 w 143"/>
                  <a:gd name="T25" fmla="*/ 102 h 102"/>
                  <a:gd name="T26" fmla="*/ 82 w 143"/>
                  <a:gd name="T27" fmla="*/ 102 h 102"/>
                  <a:gd name="T28" fmla="*/ 102 w 143"/>
                  <a:gd name="T29" fmla="*/ 83 h 102"/>
                  <a:gd name="T30" fmla="*/ 122 w 143"/>
                  <a:gd name="T31" fmla="*/ 102 h 102"/>
                  <a:gd name="T32" fmla="*/ 124 w 143"/>
                  <a:gd name="T33" fmla="*/ 102 h 102"/>
                  <a:gd name="T34" fmla="*/ 142 w 143"/>
                  <a:gd name="T35" fmla="*/ 83 h 102"/>
                  <a:gd name="T36" fmla="*/ 142 w 143"/>
                  <a:gd name="T37" fmla="*/ 49 h 102"/>
                  <a:gd name="T38" fmla="*/ 130 w 143"/>
                  <a:gd name="T39" fmla="*/ 16 h 102"/>
                  <a:gd name="T40" fmla="*/ 54 w 143"/>
                  <a:gd name="T41" fmla="*/ 70 h 102"/>
                  <a:gd name="T42" fmla="*/ 33 w 143"/>
                  <a:gd name="T43" fmla="*/ 48 h 102"/>
                  <a:gd name="T44" fmla="*/ 54 w 143"/>
                  <a:gd name="T45" fmla="*/ 27 h 102"/>
                  <a:gd name="T46" fmla="*/ 75 w 143"/>
                  <a:gd name="T47" fmla="*/ 48 h 102"/>
                  <a:gd name="T48" fmla="*/ 54 w 143"/>
                  <a:gd name="T49" fmla="*/ 70 h 102"/>
                  <a:gd name="T50" fmla="*/ 131 w 143"/>
                  <a:gd name="T51" fmla="*/ 49 h 102"/>
                  <a:gd name="T52" fmla="*/ 125 w 143"/>
                  <a:gd name="T53" fmla="*/ 56 h 102"/>
                  <a:gd name="T54" fmla="*/ 116 w 143"/>
                  <a:gd name="T55" fmla="*/ 56 h 102"/>
                  <a:gd name="T56" fmla="*/ 109 w 143"/>
                  <a:gd name="T57" fmla="*/ 49 h 102"/>
                  <a:gd name="T58" fmla="*/ 109 w 143"/>
                  <a:gd name="T59" fmla="*/ 30 h 102"/>
                  <a:gd name="T60" fmla="*/ 116 w 143"/>
                  <a:gd name="T61" fmla="*/ 23 h 102"/>
                  <a:gd name="T62" fmla="*/ 131 w 143"/>
                  <a:gd name="T63"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02">
                    <a:moveTo>
                      <a:pt x="130" y="16"/>
                    </a:moveTo>
                    <a:cubicBezTo>
                      <a:pt x="123" y="9"/>
                      <a:pt x="111" y="11"/>
                      <a:pt x="102" y="11"/>
                    </a:cubicBezTo>
                    <a:cubicBezTo>
                      <a:pt x="102" y="10"/>
                      <a:pt x="102" y="10"/>
                      <a:pt x="102" y="9"/>
                    </a:cubicBezTo>
                    <a:cubicBezTo>
                      <a:pt x="102" y="4"/>
                      <a:pt x="97" y="0"/>
                      <a:pt x="91" y="0"/>
                    </a:cubicBezTo>
                    <a:cubicBezTo>
                      <a:pt x="85" y="0"/>
                      <a:pt x="81" y="4"/>
                      <a:pt x="81" y="9"/>
                    </a:cubicBezTo>
                    <a:cubicBezTo>
                      <a:pt x="81" y="10"/>
                      <a:pt x="81" y="10"/>
                      <a:pt x="81" y="11"/>
                    </a:cubicBezTo>
                    <a:cubicBezTo>
                      <a:pt x="18" y="11"/>
                      <a:pt x="18" y="11"/>
                      <a:pt x="18" y="11"/>
                    </a:cubicBezTo>
                    <a:cubicBezTo>
                      <a:pt x="8" y="11"/>
                      <a:pt x="0" y="19"/>
                      <a:pt x="0" y="30"/>
                    </a:cubicBezTo>
                    <a:cubicBezTo>
                      <a:pt x="0" y="83"/>
                      <a:pt x="0" y="83"/>
                      <a:pt x="0" y="83"/>
                    </a:cubicBezTo>
                    <a:cubicBezTo>
                      <a:pt x="0" y="94"/>
                      <a:pt x="8" y="102"/>
                      <a:pt x="18" y="102"/>
                    </a:cubicBezTo>
                    <a:cubicBezTo>
                      <a:pt x="21" y="102"/>
                      <a:pt x="21" y="102"/>
                      <a:pt x="21" y="102"/>
                    </a:cubicBezTo>
                    <a:cubicBezTo>
                      <a:pt x="22" y="91"/>
                      <a:pt x="30" y="83"/>
                      <a:pt x="41" y="83"/>
                    </a:cubicBezTo>
                    <a:cubicBezTo>
                      <a:pt x="51" y="83"/>
                      <a:pt x="60" y="91"/>
                      <a:pt x="60" y="102"/>
                    </a:cubicBezTo>
                    <a:cubicBezTo>
                      <a:pt x="82" y="102"/>
                      <a:pt x="82" y="102"/>
                      <a:pt x="82" y="102"/>
                    </a:cubicBezTo>
                    <a:cubicBezTo>
                      <a:pt x="83" y="91"/>
                      <a:pt x="92" y="83"/>
                      <a:pt x="102" y="83"/>
                    </a:cubicBezTo>
                    <a:cubicBezTo>
                      <a:pt x="112" y="83"/>
                      <a:pt x="121" y="91"/>
                      <a:pt x="122" y="102"/>
                    </a:cubicBezTo>
                    <a:cubicBezTo>
                      <a:pt x="124" y="102"/>
                      <a:pt x="124" y="102"/>
                      <a:pt x="124" y="102"/>
                    </a:cubicBezTo>
                    <a:cubicBezTo>
                      <a:pt x="134" y="102"/>
                      <a:pt x="142" y="94"/>
                      <a:pt x="142" y="83"/>
                    </a:cubicBezTo>
                    <a:cubicBezTo>
                      <a:pt x="142" y="49"/>
                      <a:pt x="142" y="49"/>
                      <a:pt x="142" y="49"/>
                    </a:cubicBezTo>
                    <a:cubicBezTo>
                      <a:pt x="143" y="32"/>
                      <a:pt x="135" y="22"/>
                      <a:pt x="130" y="16"/>
                    </a:cubicBezTo>
                    <a:close/>
                    <a:moveTo>
                      <a:pt x="54" y="70"/>
                    </a:moveTo>
                    <a:cubicBezTo>
                      <a:pt x="43" y="70"/>
                      <a:pt x="33" y="60"/>
                      <a:pt x="33" y="48"/>
                    </a:cubicBezTo>
                    <a:cubicBezTo>
                      <a:pt x="33" y="36"/>
                      <a:pt x="43" y="27"/>
                      <a:pt x="54" y="27"/>
                    </a:cubicBezTo>
                    <a:cubicBezTo>
                      <a:pt x="66" y="27"/>
                      <a:pt x="75" y="36"/>
                      <a:pt x="75" y="48"/>
                    </a:cubicBezTo>
                    <a:cubicBezTo>
                      <a:pt x="75" y="60"/>
                      <a:pt x="66" y="70"/>
                      <a:pt x="54" y="70"/>
                    </a:cubicBezTo>
                    <a:close/>
                    <a:moveTo>
                      <a:pt x="131" y="49"/>
                    </a:moveTo>
                    <a:cubicBezTo>
                      <a:pt x="131" y="53"/>
                      <a:pt x="128" y="56"/>
                      <a:pt x="125" y="56"/>
                    </a:cubicBezTo>
                    <a:cubicBezTo>
                      <a:pt x="116" y="56"/>
                      <a:pt x="116" y="56"/>
                      <a:pt x="116" y="56"/>
                    </a:cubicBezTo>
                    <a:cubicBezTo>
                      <a:pt x="112" y="56"/>
                      <a:pt x="109" y="53"/>
                      <a:pt x="109" y="49"/>
                    </a:cubicBezTo>
                    <a:cubicBezTo>
                      <a:pt x="109" y="30"/>
                      <a:pt x="109" y="30"/>
                      <a:pt x="109" y="30"/>
                    </a:cubicBezTo>
                    <a:cubicBezTo>
                      <a:pt x="109" y="26"/>
                      <a:pt x="113" y="23"/>
                      <a:pt x="116" y="23"/>
                    </a:cubicBezTo>
                    <a:cubicBezTo>
                      <a:pt x="126" y="24"/>
                      <a:pt x="132" y="35"/>
                      <a:pt x="13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sp>
        <p:nvSpPr>
          <p:cNvPr id="160" name="椭圆 159"/>
          <p:cNvSpPr/>
          <p:nvPr/>
        </p:nvSpPr>
        <p:spPr>
          <a:xfrm>
            <a:off x="1867583" y="3832028"/>
            <a:ext cx="245102" cy="245102"/>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1" name="椭圆 160"/>
          <p:cNvSpPr/>
          <p:nvPr/>
        </p:nvSpPr>
        <p:spPr>
          <a:xfrm>
            <a:off x="9399603" y="3947360"/>
            <a:ext cx="414414" cy="414414"/>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2" name="椭圆 161"/>
          <p:cNvSpPr/>
          <p:nvPr/>
        </p:nvSpPr>
        <p:spPr>
          <a:xfrm>
            <a:off x="9682276" y="4462166"/>
            <a:ext cx="263481" cy="263481"/>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8" name="椭圆 167"/>
          <p:cNvSpPr/>
          <p:nvPr/>
        </p:nvSpPr>
        <p:spPr>
          <a:xfrm>
            <a:off x="10235252" y="4143823"/>
            <a:ext cx="318343" cy="318343"/>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8" name="组合 7"/>
          <p:cNvGrpSpPr/>
          <p:nvPr/>
        </p:nvGrpSpPr>
        <p:grpSpPr>
          <a:xfrm>
            <a:off x="1232928" y="5735566"/>
            <a:ext cx="576000" cy="576000"/>
            <a:chOff x="1232928" y="5735566"/>
            <a:chExt cx="576000" cy="576000"/>
          </a:xfrm>
        </p:grpSpPr>
        <p:grpSp>
          <p:nvGrpSpPr>
            <p:cNvPr id="136" name="组合 135"/>
            <p:cNvGrpSpPr/>
            <p:nvPr/>
          </p:nvGrpSpPr>
          <p:grpSpPr>
            <a:xfrm>
              <a:off x="1232928" y="5735566"/>
              <a:ext cx="576000" cy="576000"/>
              <a:chOff x="1603689" y="1828440"/>
              <a:chExt cx="2743560" cy="2743560"/>
            </a:xfrm>
          </p:grpSpPr>
          <p:sp>
            <p:nvSpPr>
              <p:cNvPr id="138" name="椭圆 137"/>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9" name="椭圆 138"/>
              <p:cNvSpPr/>
              <p:nvPr/>
            </p:nvSpPr>
            <p:spPr>
              <a:xfrm>
                <a:off x="1752544" y="1977295"/>
                <a:ext cx="2445850" cy="2445850"/>
              </a:xfrm>
              <a:prstGeom prst="ellipse">
                <a:avLst/>
              </a:prstGeom>
              <a:solidFill>
                <a:srgbClr val="FFB85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67" name="组合 66"/>
            <p:cNvGrpSpPr/>
            <p:nvPr/>
          </p:nvGrpSpPr>
          <p:grpSpPr>
            <a:xfrm>
              <a:off x="1386368" y="5895297"/>
              <a:ext cx="259178" cy="225665"/>
              <a:chOff x="5248612" y="5019854"/>
              <a:chExt cx="859268" cy="733939"/>
            </a:xfrm>
            <a:solidFill>
              <a:schemeClr val="bg1"/>
            </a:solidFill>
          </p:grpSpPr>
          <p:sp>
            <p:nvSpPr>
              <p:cNvPr id="68" name="Freeform 1372"/>
              <p:cNvSpPr>
                <a:spLocks noEditPoints="1"/>
              </p:cNvSpPr>
              <p:nvPr/>
            </p:nvSpPr>
            <p:spPr bwMode="auto">
              <a:xfrm>
                <a:off x="5248612" y="5117713"/>
                <a:ext cx="859268" cy="636080"/>
              </a:xfrm>
              <a:custGeom>
                <a:avLst/>
                <a:gdLst>
                  <a:gd name="T0" fmla="*/ 18 w 246"/>
                  <a:gd name="T1" fmla="*/ 0 h 182"/>
                  <a:gd name="T2" fmla="*/ 10 w 246"/>
                  <a:gd name="T3" fmla="*/ 0 h 182"/>
                  <a:gd name="T4" fmla="*/ 2 w 246"/>
                  <a:gd name="T5" fmla="*/ 10 h 182"/>
                  <a:gd name="T6" fmla="*/ 0 w 246"/>
                  <a:gd name="T7" fmla="*/ 164 h 182"/>
                  <a:gd name="T8" fmla="*/ 2 w 246"/>
                  <a:gd name="T9" fmla="*/ 170 h 182"/>
                  <a:gd name="T10" fmla="*/ 10 w 246"/>
                  <a:gd name="T11" fmla="*/ 180 h 182"/>
                  <a:gd name="T12" fmla="*/ 228 w 246"/>
                  <a:gd name="T13" fmla="*/ 182 h 182"/>
                  <a:gd name="T14" fmla="*/ 236 w 246"/>
                  <a:gd name="T15" fmla="*/ 180 h 182"/>
                  <a:gd name="T16" fmla="*/ 246 w 246"/>
                  <a:gd name="T17" fmla="*/ 170 h 182"/>
                  <a:gd name="T18" fmla="*/ 246 w 246"/>
                  <a:gd name="T19" fmla="*/ 18 h 182"/>
                  <a:gd name="T20" fmla="*/ 246 w 246"/>
                  <a:gd name="T21" fmla="*/ 10 h 182"/>
                  <a:gd name="T22" fmla="*/ 236 w 246"/>
                  <a:gd name="T23" fmla="*/ 0 h 182"/>
                  <a:gd name="T24" fmla="*/ 228 w 246"/>
                  <a:gd name="T25" fmla="*/ 0 h 182"/>
                  <a:gd name="T26" fmla="*/ 124 w 246"/>
                  <a:gd name="T27" fmla="*/ 154 h 182"/>
                  <a:gd name="T28" fmla="*/ 98 w 246"/>
                  <a:gd name="T29" fmla="*/ 148 h 182"/>
                  <a:gd name="T30" fmla="*/ 78 w 246"/>
                  <a:gd name="T31" fmla="*/ 136 h 182"/>
                  <a:gd name="T32" fmla="*/ 64 w 246"/>
                  <a:gd name="T33" fmla="*/ 116 h 182"/>
                  <a:gd name="T34" fmla="*/ 60 w 246"/>
                  <a:gd name="T35" fmla="*/ 90 h 182"/>
                  <a:gd name="T36" fmla="*/ 62 w 246"/>
                  <a:gd name="T37" fmla="*/ 78 h 182"/>
                  <a:gd name="T38" fmla="*/ 70 w 246"/>
                  <a:gd name="T39" fmla="*/ 56 h 182"/>
                  <a:gd name="T40" fmla="*/ 88 w 246"/>
                  <a:gd name="T41" fmla="*/ 38 h 182"/>
                  <a:gd name="T42" fmla="*/ 110 w 246"/>
                  <a:gd name="T43" fmla="*/ 28 h 182"/>
                  <a:gd name="T44" fmla="*/ 124 w 246"/>
                  <a:gd name="T45" fmla="*/ 28 h 182"/>
                  <a:gd name="T46" fmla="*/ 148 w 246"/>
                  <a:gd name="T47" fmla="*/ 32 h 182"/>
                  <a:gd name="T48" fmla="*/ 168 w 246"/>
                  <a:gd name="T49" fmla="*/ 46 h 182"/>
                  <a:gd name="T50" fmla="*/ 182 w 246"/>
                  <a:gd name="T51" fmla="*/ 66 h 182"/>
                  <a:gd name="T52" fmla="*/ 186 w 246"/>
                  <a:gd name="T53" fmla="*/ 90 h 182"/>
                  <a:gd name="T54" fmla="*/ 186 w 246"/>
                  <a:gd name="T55" fmla="*/ 104 h 182"/>
                  <a:gd name="T56" fmla="*/ 176 w 246"/>
                  <a:gd name="T57" fmla="*/ 126 h 182"/>
                  <a:gd name="T58" fmla="*/ 158 w 246"/>
                  <a:gd name="T59" fmla="*/ 142 h 182"/>
                  <a:gd name="T60" fmla="*/ 136 w 246"/>
                  <a:gd name="T61" fmla="*/ 152 h 182"/>
                  <a:gd name="T62" fmla="*/ 124 w 246"/>
                  <a:gd name="T63" fmla="*/ 1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2">
                    <a:moveTo>
                      <a:pt x="228" y="0"/>
                    </a:moveTo>
                    <a:lnTo>
                      <a:pt x="18" y="0"/>
                    </a:lnTo>
                    <a:lnTo>
                      <a:pt x="18" y="0"/>
                    </a:lnTo>
                    <a:lnTo>
                      <a:pt x="10" y="0"/>
                    </a:lnTo>
                    <a:lnTo>
                      <a:pt x="4" y="4"/>
                    </a:lnTo>
                    <a:lnTo>
                      <a:pt x="2" y="10"/>
                    </a:lnTo>
                    <a:lnTo>
                      <a:pt x="0" y="18"/>
                    </a:lnTo>
                    <a:lnTo>
                      <a:pt x="0" y="164"/>
                    </a:lnTo>
                    <a:lnTo>
                      <a:pt x="0" y="164"/>
                    </a:lnTo>
                    <a:lnTo>
                      <a:pt x="2" y="170"/>
                    </a:lnTo>
                    <a:lnTo>
                      <a:pt x="4" y="176"/>
                    </a:lnTo>
                    <a:lnTo>
                      <a:pt x="10" y="180"/>
                    </a:lnTo>
                    <a:lnTo>
                      <a:pt x="18" y="182"/>
                    </a:lnTo>
                    <a:lnTo>
                      <a:pt x="228" y="182"/>
                    </a:lnTo>
                    <a:lnTo>
                      <a:pt x="228" y="182"/>
                    </a:lnTo>
                    <a:lnTo>
                      <a:pt x="236" y="180"/>
                    </a:lnTo>
                    <a:lnTo>
                      <a:pt x="242" y="176"/>
                    </a:lnTo>
                    <a:lnTo>
                      <a:pt x="246" y="170"/>
                    </a:lnTo>
                    <a:lnTo>
                      <a:pt x="246" y="164"/>
                    </a:lnTo>
                    <a:lnTo>
                      <a:pt x="246" y="18"/>
                    </a:lnTo>
                    <a:lnTo>
                      <a:pt x="246" y="18"/>
                    </a:lnTo>
                    <a:lnTo>
                      <a:pt x="246" y="10"/>
                    </a:lnTo>
                    <a:lnTo>
                      <a:pt x="242" y="4"/>
                    </a:lnTo>
                    <a:lnTo>
                      <a:pt x="236" y="0"/>
                    </a:lnTo>
                    <a:lnTo>
                      <a:pt x="228" y="0"/>
                    </a:lnTo>
                    <a:lnTo>
                      <a:pt x="228" y="0"/>
                    </a:lnTo>
                    <a:close/>
                    <a:moveTo>
                      <a:pt x="124" y="154"/>
                    </a:moveTo>
                    <a:lnTo>
                      <a:pt x="124" y="154"/>
                    </a:lnTo>
                    <a:lnTo>
                      <a:pt x="110" y="152"/>
                    </a:lnTo>
                    <a:lnTo>
                      <a:pt x="98" y="148"/>
                    </a:lnTo>
                    <a:lnTo>
                      <a:pt x="88" y="142"/>
                    </a:lnTo>
                    <a:lnTo>
                      <a:pt x="78" y="136"/>
                    </a:lnTo>
                    <a:lnTo>
                      <a:pt x="70" y="126"/>
                    </a:lnTo>
                    <a:lnTo>
                      <a:pt x="64" y="116"/>
                    </a:lnTo>
                    <a:lnTo>
                      <a:pt x="62" y="104"/>
                    </a:lnTo>
                    <a:lnTo>
                      <a:pt x="60" y="90"/>
                    </a:lnTo>
                    <a:lnTo>
                      <a:pt x="60" y="90"/>
                    </a:lnTo>
                    <a:lnTo>
                      <a:pt x="62" y="78"/>
                    </a:lnTo>
                    <a:lnTo>
                      <a:pt x="64" y="66"/>
                    </a:lnTo>
                    <a:lnTo>
                      <a:pt x="70" y="56"/>
                    </a:lnTo>
                    <a:lnTo>
                      <a:pt x="78" y="46"/>
                    </a:lnTo>
                    <a:lnTo>
                      <a:pt x="88" y="38"/>
                    </a:lnTo>
                    <a:lnTo>
                      <a:pt x="98" y="32"/>
                    </a:lnTo>
                    <a:lnTo>
                      <a:pt x="110" y="28"/>
                    </a:lnTo>
                    <a:lnTo>
                      <a:pt x="124" y="28"/>
                    </a:lnTo>
                    <a:lnTo>
                      <a:pt x="124" y="28"/>
                    </a:lnTo>
                    <a:lnTo>
                      <a:pt x="136" y="28"/>
                    </a:lnTo>
                    <a:lnTo>
                      <a:pt x="148" y="32"/>
                    </a:lnTo>
                    <a:lnTo>
                      <a:pt x="158" y="38"/>
                    </a:lnTo>
                    <a:lnTo>
                      <a:pt x="168" y="46"/>
                    </a:lnTo>
                    <a:lnTo>
                      <a:pt x="176" y="56"/>
                    </a:lnTo>
                    <a:lnTo>
                      <a:pt x="182" y="66"/>
                    </a:lnTo>
                    <a:lnTo>
                      <a:pt x="186" y="78"/>
                    </a:lnTo>
                    <a:lnTo>
                      <a:pt x="186" y="90"/>
                    </a:lnTo>
                    <a:lnTo>
                      <a:pt x="186" y="90"/>
                    </a:lnTo>
                    <a:lnTo>
                      <a:pt x="186" y="104"/>
                    </a:lnTo>
                    <a:lnTo>
                      <a:pt x="182" y="116"/>
                    </a:lnTo>
                    <a:lnTo>
                      <a:pt x="176" y="126"/>
                    </a:lnTo>
                    <a:lnTo>
                      <a:pt x="168" y="136"/>
                    </a:lnTo>
                    <a:lnTo>
                      <a:pt x="158" y="142"/>
                    </a:lnTo>
                    <a:lnTo>
                      <a:pt x="148" y="148"/>
                    </a:lnTo>
                    <a:lnTo>
                      <a:pt x="136" y="152"/>
                    </a:lnTo>
                    <a:lnTo>
                      <a:pt x="124" y="154"/>
                    </a:lnTo>
                    <a:lnTo>
                      <a:pt x="124"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69" name="Freeform 1373"/>
              <p:cNvSpPr>
                <a:spLocks/>
              </p:cNvSpPr>
              <p:nvPr/>
            </p:nvSpPr>
            <p:spPr bwMode="auto">
              <a:xfrm>
                <a:off x="5549007" y="5306440"/>
                <a:ext cx="258479" cy="258626"/>
              </a:xfrm>
              <a:custGeom>
                <a:avLst/>
                <a:gdLst>
                  <a:gd name="T0" fmla="*/ 70 w 74"/>
                  <a:gd name="T1" fmla="*/ 26 h 74"/>
                  <a:gd name="T2" fmla="*/ 48 w 74"/>
                  <a:gd name="T3" fmla="*/ 26 h 74"/>
                  <a:gd name="T4" fmla="*/ 48 w 74"/>
                  <a:gd name="T5" fmla="*/ 4 h 74"/>
                  <a:gd name="T6" fmla="*/ 48 w 74"/>
                  <a:gd name="T7" fmla="*/ 4 h 74"/>
                  <a:gd name="T8" fmla="*/ 46 w 74"/>
                  <a:gd name="T9" fmla="*/ 0 h 74"/>
                  <a:gd name="T10" fmla="*/ 44 w 74"/>
                  <a:gd name="T11" fmla="*/ 0 h 74"/>
                  <a:gd name="T12" fmla="*/ 30 w 74"/>
                  <a:gd name="T13" fmla="*/ 0 h 74"/>
                  <a:gd name="T14" fmla="*/ 30 w 74"/>
                  <a:gd name="T15" fmla="*/ 0 h 74"/>
                  <a:gd name="T16" fmla="*/ 28 w 74"/>
                  <a:gd name="T17" fmla="*/ 0 h 74"/>
                  <a:gd name="T18" fmla="*/ 26 w 74"/>
                  <a:gd name="T19" fmla="*/ 4 h 74"/>
                  <a:gd name="T20" fmla="*/ 26 w 74"/>
                  <a:gd name="T21" fmla="*/ 26 h 74"/>
                  <a:gd name="T22" fmla="*/ 4 w 74"/>
                  <a:gd name="T23" fmla="*/ 26 h 74"/>
                  <a:gd name="T24" fmla="*/ 4 w 74"/>
                  <a:gd name="T25" fmla="*/ 26 h 74"/>
                  <a:gd name="T26" fmla="*/ 2 w 74"/>
                  <a:gd name="T27" fmla="*/ 26 h 74"/>
                  <a:gd name="T28" fmla="*/ 0 w 74"/>
                  <a:gd name="T29" fmla="*/ 30 h 74"/>
                  <a:gd name="T30" fmla="*/ 0 w 74"/>
                  <a:gd name="T31" fmla="*/ 44 h 74"/>
                  <a:gd name="T32" fmla="*/ 0 w 74"/>
                  <a:gd name="T33" fmla="*/ 44 h 74"/>
                  <a:gd name="T34" fmla="*/ 2 w 74"/>
                  <a:gd name="T35" fmla="*/ 46 h 74"/>
                  <a:gd name="T36" fmla="*/ 4 w 74"/>
                  <a:gd name="T37" fmla="*/ 48 h 74"/>
                  <a:gd name="T38" fmla="*/ 26 w 74"/>
                  <a:gd name="T39" fmla="*/ 48 h 74"/>
                  <a:gd name="T40" fmla="*/ 26 w 74"/>
                  <a:gd name="T41" fmla="*/ 70 h 74"/>
                  <a:gd name="T42" fmla="*/ 26 w 74"/>
                  <a:gd name="T43" fmla="*/ 70 h 74"/>
                  <a:gd name="T44" fmla="*/ 28 w 74"/>
                  <a:gd name="T45" fmla="*/ 72 h 74"/>
                  <a:gd name="T46" fmla="*/ 30 w 74"/>
                  <a:gd name="T47" fmla="*/ 74 h 74"/>
                  <a:gd name="T48" fmla="*/ 44 w 74"/>
                  <a:gd name="T49" fmla="*/ 74 h 74"/>
                  <a:gd name="T50" fmla="*/ 44 w 74"/>
                  <a:gd name="T51" fmla="*/ 74 h 74"/>
                  <a:gd name="T52" fmla="*/ 46 w 74"/>
                  <a:gd name="T53" fmla="*/ 72 h 74"/>
                  <a:gd name="T54" fmla="*/ 48 w 74"/>
                  <a:gd name="T55" fmla="*/ 70 h 74"/>
                  <a:gd name="T56" fmla="*/ 48 w 74"/>
                  <a:gd name="T57" fmla="*/ 48 h 74"/>
                  <a:gd name="T58" fmla="*/ 70 w 74"/>
                  <a:gd name="T59" fmla="*/ 48 h 74"/>
                  <a:gd name="T60" fmla="*/ 70 w 74"/>
                  <a:gd name="T61" fmla="*/ 48 h 74"/>
                  <a:gd name="T62" fmla="*/ 72 w 74"/>
                  <a:gd name="T63" fmla="*/ 46 h 74"/>
                  <a:gd name="T64" fmla="*/ 74 w 74"/>
                  <a:gd name="T65" fmla="*/ 44 h 74"/>
                  <a:gd name="T66" fmla="*/ 74 w 74"/>
                  <a:gd name="T67" fmla="*/ 30 h 74"/>
                  <a:gd name="T68" fmla="*/ 74 w 74"/>
                  <a:gd name="T69" fmla="*/ 30 h 74"/>
                  <a:gd name="T70" fmla="*/ 72 w 74"/>
                  <a:gd name="T71" fmla="*/ 26 h 74"/>
                  <a:gd name="T72" fmla="*/ 70 w 74"/>
                  <a:gd name="T73" fmla="*/ 26 h 74"/>
                  <a:gd name="T74" fmla="*/ 70 w 74"/>
                  <a:gd name="T75"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70" y="26"/>
                    </a:moveTo>
                    <a:lnTo>
                      <a:pt x="48" y="26"/>
                    </a:lnTo>
                    <a:lnTo>
                      <a:pt x="48" y="4"/>
                    </a:lnTo>
                    <a:lnTo>
                      <a:pt x="48" y="4"/>
                    </a:lnTo>
                    <a:lnTo>
                      <a:pt x="46" y="0"/>
                    </a:lnTo>
                    <a:lnTo>
                      <a:pt x="44" y="0"/>
                    </a:lnTo>
                    <a:lnTo>
                      <a:pt x="30" y="0"/>
                    </a:lnTo>
                    <a:lnTo>
                      <a:pt x="30" y="0"/>
                    </a:lnTo>
                    <a:lnTo>
                      <a:pt x="28" y="0"/>
                    </a:lnTo>
                    <a:lnTo>
                      <a:pt x="26" y="4"/>
                    </a:lnTo>
                    <a:lnTo>
                      <a:pt x="26" y="26"/>
                    </a:lnTo>
                    <a:lnTo>
                      <a:pt x="4" y="26"/>
                    </a:lnTo>
                    <a:lnTo>
                      <a:pt x="4" y="26"/>
                    </a:lnTo>
                    <a:lnTo>
                      <a:pt x="2" y="26"/>
                    </a:lnTo>
                    <a:lnTo>
                      <a:pt x="0" y="30"/>
                    </a:lnTo>
                    <a:lnTo>
                      <a:pt x="0" y="44"/>
                    </a:lnTo>
                    <a:lnTo>
                      <a:pt x="0" y="44"/>
                    </a:lnTo>
                    <a:lnTo>
                      <a:pt x="2" y="46"/>
                    </a:lnTo>
                    <a:lnTo>
                      <a:pt x="4" y="48"/>
                    </a:lnTo>
                    <a:lnTo>
                      <a:pt x="26" y="48"/>
                    </a:lnTo>
                    <a:lnTo>
                      <a:pt x="26" y="70"/>
                    </a:lnTo>
                    <a:lnTo>
                      <a:pt x="26" y="70"/>
                    </a:lnTo>
                    <a:lnTo>
                      <a:pt x="28" y="72"/>
                    </a:lnTo>
                    <a:lnTo>
                      <a:pt x="30" y="74"/>
                    </a:lnTo>
                    <a:lnTo>
                      <a:pt x="44" y="74"/>
                    </a:lnTo>
                    <a:lnTo>
                      <a:pt x="44" y="74"/>
                    </a:lnTo>
                    <a:lnTo>
                      <a:pt x="46" y="72"/>
                    </a:lnTo>
                    <a:lnTo>
                      <a:pt x="48" y="70"/>
                    </a:lnTo>
                    <a:lnTo>
                      <a:pt x="48" y="48"/>
                    </a:lnTo>
                    <a:lnTo>
                      <a:pt x="70" y="48"/>
                    </a:lnTo>
                    <a:lnTo>
                      <a:pt x="70" y="48"/>
                    </a:lnTo>
                    <a:lnTo>
                      <a:pt x="72" y="46"/>
                    </a:lnTo>
                    <a:lnTo>
                      <a:pt x="74" y="44"/>
                    </a:lnTo>
                    <a:lnTo>
                      <a:pt x="74" y="30"/>
                    </a:lnTo>
                    <a:lnTo>
                      <a:pt x="74" y="30"/>
                    </a:lnTo>
                    <a:lnTo>
                      <a:pt x="72" y="26"/>
                    </a:lnTo>
                    <a:lnTo>
                      <a:pt x="70" y="26"/>
                    </a:lnTo>
                    <a:lnTo>
                      <a:pt x="7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0" name="Freeform 1374"/>
              <p:cNvSpPr>
                <a:spLocks/>
              </p:cNvSpPr>
              <p:nvPr/>
            </p:nvSpPr>
            <p:spPr bwMode="auto">
              <a:xfrm>
                <a:off x="5535035" y="5019854"/>
                <a:ext cx="286423" cy="69899"/>
              </a:xfrm>
              <a:custGeom>
                <a:avLst/>
                <a:gdLst>
                  <a:gd name="T0" fmla="*/ 12 w 82"/>
                  <a:gd name="T1" fmla="*/ 12 h 20"/>
                  <a:gd name="T2" fmla="*/ 70 w 82"/>
                  <a:gd name="T3" fmla="*/ 12 h 20"/>
                  <a:gd name="T4" fmla="*/ 70 w 82"/>
                  <a:gd name="T5" fmla="*/ 20 h 20"/>
                  <a:gd name="T6" fmla="*/ 82 w 82"/>
                  <a:gd name="T7" fmla="*/ 20 h 20"/>
                  <a:gd name="T8" fmla="*/ 82 w 82"/>
                  <a:gd name="T9" fmla="*/ 6 h 20"/>
                  <a:gd name="T10" fmla="*/ 82 w 82"/>
                  <a:gd name="T11" fmla="*/ 6 h 20"/>
                  <a:gd name="T12" fmla="*/ 80 w 82"/>
                  <a:gd name="T13" fmla="*/ 0 h 20"/>
                  <a:gd name="T14" fmla="*/ 76 w 82"/>
                  <a:gd name="T15" fmla="*/ 0 h 20"/>
                  <a:gd name="T16" fmla="*/ 6 w 82"/>
                  <a:gd name="T17" fmla="*/ 0 h 20"/>
                  <a:gd name="T18" fmla="*/ 6 w 82"/>
                  <a:gd name="T19" fmla="*/ 0 h 20"/>
                  <a:gd name="T20" fmla="*/ 2 w 82"/>
                  <a:gd name="T21" fmla="*/ 0 h 20"/>
                  <a:gd name="T22" fmla="*/ 0 w 82"/>
                  <a:gd name="T23" fmla="*/ 6 h 20"/>
                  <a:gd name="T24" fmla="*/ 0 w 82"/>
                  <a:gd name="T25" fmla="*/ 20 h 20"/>
                  <a:gd name="T26" fmla="*/ 12 w 82"/>
                  <a:gd name="T27" fmla="*/ 20 h 20"/>
                  <a:gd name="T28" fmla="*/ 12 w 82"/>
                  <a:gd name="T2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0">
                    <a:moveTo>
                      <a:pt x="12" y="12"/>
                    </a:moveTo>
                    <a:lnTo>
                      <a:pt x="70" y="12"/>
                    </a:lnTo>
                    <a:lnTo>
                      <a:pt x="70" y="20"/>
                    </a:lnTo>
                    <a:lnTo>
                      <a:pt x="82" y="20"/>
                    </a:lnTo>
                    <a:lnTo>
                      <a:pt x="82" y="6"/>
                    </a:lnTo>
                    <a:lnTo>
                      <a:pt x="82" y="6"/>
                    </a:lnTo>
                    <a:lnTo>
                      <a:pt x="80" y="0"/>
                    </a:lnTo>
                    <a:lnTo>
                      <a:pt x="76" y="0"/>
                    </a:lnTo>
                    <a:lnTo>
                      <a:pt x="6" y="0"/>
                    </a:lnTo>
                    <a:lnTo>
                      <a:pt x="6" y="0"/>
                    </a:lnTo>
                    <a:lnTo>
                      <a:pt x="2" y="0"/>
                    </a:lnTo>
                    <a:lnTo>
                      <a:pt x="0" y="6"/>
                    </a:lnTo>
                    <a:lnTo>
                      <a:pt x="0" y="20"/>
                    </a:lnTo>
                    <a:lnTo>
                      <a:pt x="12" y="20"/>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3" name="组合 2"/>
          <p:cNvGrpSpPr/>
          <p:nvPr/>
        </p:nvGrpSpPr>
        <p:grpSpPr>
          <a:xfrm>
            <a:off x="2871649" y="5735566"/>
            <a:ext cx="576000" cy="576000"/>
            <a:chOff x="2871649" y="5735566"/>
            <a:chExt cx="576000" cy="576000"/>
          </a:xfrm>
        </p:grpSpPr>
        <p:grpSp>
          <p:nvGrpSpPr>
            <p:cNvPr id="146" name="组合 145"/>
            <p:cNvGrpSpPr/>
            <p:nvPr/>
          </p:nvGrpSpPr>
          <p:grpSpPr>
            <a:xfrm>
              <a:off x="2871649" y="5735566"/>
              <a:ext cx="576000" cy="576000"/>
              <a:chOff x="1603689" y="1828440"/>
              <a:chExt cx="2743560" cy="2743560"/>
            </a:xfrm>
          </p:grpSpPr>
          <p:sp>
            <p:nvSpPr>
              <p:cNvPr id="155" name="椭圆 154"/>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6" name="椭圆 155"/>
              <p:cNvSpPr/>
              <p:nvPr/>
            </p:nvSpPr>
            <p:spPr>
              <a:xfrm>
                <a:off x="1752544" y="1977295"/>
                <a:ext cx="2445850" cy="2445850"/>
              </a:xfrm>
              <a:prstGeom prst="ellipse">
                <a:avLst/>
              </a:prstGeom>
              <a:solidFill>
                <a:srgbClr val="663A77"/>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75" name="组合 74"/>
            <p:cNvGrpSpPr/>
            <p:nvPr/>
          </p:nvGrpSpPr>
          <p:grpSpPr bwMode="auto">
            <a:xfrm>
              <a:off x="3013248" y="5884352"/>
              <a:ext cx="266526" cy="274907"/>
              <a:chOff x="2168525" y="3194051"/>
              <a:chExt cx="346075" cy="374649"/>
            </a:xfrm>
            <a:solidFill>
              <a:schemeClr val="bg1"/>
            </a:solidFill>
          </p:grpSpPr>
          <p:sp>
            <p:nvSpPr>
              <p:cNvPr id="76" name="Freeform 5"/>
              <p:cNvSpPr>
                <a:spLocks/>
              </p:cNvSpPr>
              <p:nvPr/>
            </p:nvSpPr>
            <p:spPr bwMode="auto">
              <a:xfrm>
                <a:off x="2400300" y="3390900"/>
                <a:ext cx="98425" cy="130175"/>
              </a:xfrm>
              <a:custGeom>
                <a:avLst/>
                <a:gdLst>
                  <a:gd name="T0" fmla="*/ 50 w 62"/>
                  <a:gd name="T1" fmla="*/ 82 h 82"/>
                  <a:gd name="T2" fmla="*/ 50 w 62"/>
                  <a:gd name="T3" fmla="*/ 82 h 82"/>
                  <a:gd name="T4" fmla="*/ 54 w 62"/>
                  <a:gd name="T5" fmla="*/ 74 h 82"/>
                  <a:gd name="T6" fmla="*/ 58 w 62"/>
                  <a:gd name="T7" fmla="*/ 66 h 82"/>
                  <a:gd name="T8" fmla="*/ 60 w 62"/>
                  <a:gd name="T9" fmla="*/ 56 h 82"/>
                  <a:gd name="T10" fmla="*/ 62 w 62"/>
                  <a:gd name="T11" fmla="*/ 46 h 82"/>
                  <a:gd name="T12" fmla="*/ 62 w 62"/>
                  <a:gd name="T13" fmla="*/ 46 h 82"/>
                  <a:gd name="T14" fmla="*/ 60 w 62"/>
                  <a:gd name="T15" fmla="*/ 32 h 82"/>
                  <a:gd name="T16" fmla="*/ 56 w 62"/>
                  <a:gd name="T17" fmla="*/ 20 h 82"/>
                  <a:gd name="T18" fmla="*/ 50 w 62"/>
                  <a:gd name="T19" fmla="*/ 8 h 82"/>
                  <a:gd name="T20" fmla="*/ 42 w 62"/>
                  <a:gd name="T21" fmla="*/ 0 h 82"/>
                  <a:gd name="T22" fmla="*/ 0 w 62"/>
                  <a:gd name="T23" fmla="*/ 42 h 82"/>
                  <a:gd name="T24" fmla="*/ 50 w 6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2">
                    <a:moveTo>
                      <a:pt x="50" y="82"/>
                    </a:moveTo>
                    <a:lnTo>
                      <a:pt x="50" y="82"/>
                    </a:lnTo>
                    <a:lnTo>
                      <a:pt x="54" y="74"/>
                    </a:lnTo>
                    <a:lnTo>
                      <a:pt x="58" y="66"/>
                    </a:lnTo>
                    <a:lnTo>
                      <a:pt x="60" y="56"/>
                    </a:lnTo>
                    <a:lnTo>
                      <a:pt x="62" y="46"/>
                    </a:lnTo>
                    <a:lnTo>
                      <a:pt x="62" y="46"/>
                    </a:lnTo>
                    <a:lnTo>
                      <a:pt x="60" y="32"/>
                    </a:lnTo>
                    <a:lnTo>
                      <a:pt x="56" y="20"/>
                    </a:lnTo>
                    <a:lnTo>
                      <a:pt x="50" y="8"/>
                    </a:lnTo>
                    <a:lnTo>
                      <a:pt x="42" y="0"/>
                    </a:lnTo>
                    <a:lnTo>
                      <a:pt x="0" y="42"/>
                    </a:lnTo>
                    <a:lnTo>
                      <a:pt x="5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7" name="Freeform 6"/>
              <p:cNvSpPr>
                <a:spLocks/>
              </p:cNvSpPr>
              <p:nvPr/>
            </p:nvSpPr>
            <p:spPr bwMode="auto">
              <a:xfrm>
                <a:off x="2320925" y="3470275"/>
                <a:ext cx="146050" cy="98425"/>
              </a:xfrm>
              <a:custGeom>
                <a:avLst/>
                <a:gdLst>
                  <a:gd name="T0" fmla="*/ 42 w 92"/>
                  <a:gd name="T1" fmla="*/ 0 h 62"/>
                  <a:gd name="T2" fmla="*/ 0 w 92"/>
                  <a:gd name="T3" fmla="*/ 44 h 62"/>
                  <a:gd name="T4" fmla="*/ 0 w 92"/>
                  <a:gd name="T5" fmla="*/ 44 h 62"/>
                  <a:gd name="T6" fmla="*/ 10 w 92"/>
                  <a:gd name="T7" fmla="*/ 52 h 62"/>
                  <a:gd name="T8" fmla="*/ 20 w 92"/>
                  <a:gd name="T9" fmla="*/ 56 h 62"/>
                  <a:gd name="T10" fmla="*/ 32 w 92"/>
                  <a:gd name="T11" fmla="*/ 60 h 62"/>
                  <a:gd name="T12" fmla="*/ 46 w 92"/>
                  <a:gd name="T13" fmla="*/ 62 h 62"/>
                  <a:gd name="T14" fmla="*/ 46 w 92"/>
                  <a:gd name="T15" fmla="*/ 62 h 62"/>
                  <a:gd name="T16" fmla="*/ 58 w 92"/>
                  <a:gd name="T17" fmla="*/ 60 h 62"/>
                  <a:gd name="T18" fmla="*/ 72 w 92"/>
                  <a:gd name="T19" fmla="*/ 56 h 62"/>
                  <a:gd name="T20" fmla="*/ 82 w 92"/>
                  <a:gd name="T21" fmla="*/ 50 h 62"/>
                  <a:gd name="T22" fmla="*/ 92 w 92"/>
                  <a:gd name="T23" fmla="*/ 42 h 62"/>
                  <a:gd name="T24" fmla="*/ 42 w 9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62">
                    <a:moveTo>
                      <a:pt x="42" y="0"/>
                    </a:moveTo>
                    <a:lnTo>
                      <a:pt x="0" y="44"/>
                    </a:lnTo>
                    <a:lnTo>
                      <a:pt x="0" y="44"/>
                    </a:lnTo>
                    <a:lnTo>
                      <a:pt x="10" y="52"/>
                    </a:lnTo>
                    <a:lnTo>
                      <a:pt x="20" y="56"/>
                    </a:lnTo>
                    <a:lnTo>
                      <a:pt x="32" y="60"/>
                    </a:lnTo>
                    <a:lnTo>
                      <a:pt x="46" y="62"/>
                    </a:lnTo>
                    <a:lnTo>
                      <a:pt x="46" y="62"/>
                    </a:lnTo>
                    <a:lnTo>
                      <a:pt x="58" y="60"/>
                    </a:lnTo>
                    <a:lnTo>
                      <a:pt x="72" y="56"/>
                    </a:lnTo>
                    <a:lnTo>
                      <a:pt x="82" y="50"/>
                    </a:lnTo>
                    <a:lnTo>
                      <a:pt x="92" y="42"/>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8" name="Freeform 7"/>
              <p:cNvSpPr>
                <a:spLocks noEditPoints="1"/>
              </p:cNvSpPr>
              <p:nvPr/>
            </p:nvSpPr>
            <p:spPr bwMode="auto">
              <a:xfrm>
                <a:off x="2168525" y="3194051"/>
                <a:ext cx="346075" cy="346075"/>
              </a:xfrm>
              <a:custGeom>
                <a:avLst/>
                <a:gdLst>
                  <a:gd name="T0" fmla="*/ 184 w 218"/>
                  <a:gd name="T1" fmla="*/ 10 h 218"/>
                  <a:gd name="T2" fmla="*/ 180 w 218"/>
                  <a:gd name="T3" fmla="*/ 6 h 218"/>
                  <a:gd name="T4" fmla="*/ 168 w 218"/>
                  <a:gd name="T5" fmla="*/ 0 h 218"/>
                  <a:gd name="T6" fmla="*/ 154 w 218"/>
                  <a:gd name="T7" fmla="*/ 0 h 218"/>
                  <a:gd name="T8" fmla="*/ 142 w 218"/>
                  <a:gd name="T9" fmla="*/ 6 h 218"/>
                  <a:gd name="T10" fmla="*/ 10 w 218"/>
                  <a:gd name="T11" fmla="*/ 136 h 218"/>
                  <a:gd name="T12" fmla="*/ 6 w 218"/>
                  <a:gd name="T13" fmla="*/ 142 h 218"/>
                  <a:gd name="T14" fmla="*/ 0 w 218"/>
                  <a:gd name="T15" fmla="*/ 154 h 218"/>
                  <a:gd name="T16" fmla="*/ 0 w 218"/>
                  <a:gd name="T17" fmla="*/ 168 h 218"/>
                  <a:gd name="T18" fmla="*/ 6 w 218"/>
                  <a:gd name="T19" fmla="*/ 180 h 218"/>
                  <a:gd name="T20" fmla="*/ 32 w 218"/>
                  <a:gd name="T21" fmla="*/ 208 h 218"/>
                  <a:gd name="T22" fmla="*/ 38 w 218"/>
                  <a:gd name="T23" fmla="*/ 212 h 218"/>
                  <a:gd name="T24" fmla="*/ 50 w 218"/>
                  <a:gd name="T25" fmla="*/ 218 h 218"/>
                  <a:gd name="T26" fmla="*/ 64 w 218"/>
                  <a:gd name="T27" fmla="*/ 218 h 218"/>
                  <a:gd name="T28" fmla="*/ 76 w 218"/>
                  <a:gd name="T29" fmla="*/ 212 h 218"/>
                  <a:gd name="T30" fmla="*/ 208 w 218"/>
                  <a:gd name="T31" fmla="*/ 82 h 218"/>
                  <a:gd name="T32" fmla="*/ 212 w 218"/>
                  <a:gd name="T33" fmla="*/ 76 h 218"/>
                  <a:gd name="T34" fmla="*/ 218 w 218"/>
                  <a:gd name="T35" fmla="*/ 64 h 218"/>
                  <a:gd name="T36" fmla="*/ 218 w 218"/>
                  <a:gd name="T37" fmla="*/ 50 h 218"/>
                  <a:gd name="T38" fmla="*/ 212 w 218"/>
                  <a:gd name="T39" fmla="*/ 38 h 218"/>
                  <a:gd name="T40" fmla="*/ 208 w 218"/>
                  <a:gd name="T41" fmla="*/ 32 h 218"/>
                  <a:gd name="T42" fmla="*/ 136 w 218"/>
                  <a:gd name="T43" fmla="*/ 138 h 218"/>
                  <a:gd name="T44" fmla="*/ 26 w 218"/>
                  <a:gd name="T45" fmla="*/ 152 h 218"/>
                  <a:gd name="T46" fmla="*/ 24 w 218"/>
                  <a:gd name="T47" fmla="*/ 156 h 218"/>
                  <a:gd name="T48" fmla="*/ 22 w 218"/>
                  <a:gd name="T49" fmla="*/ 160 h 218"/>
                  <a:gd name="T50" fmla="*/ 26 w 218"/>
                  <a:gd name="T51" fmla="*/ 170 h 218"/>
                  <a:gd name="T52" fmla="*/ 28 w 218"/>
                  <a:gd name="T53" fmla="*/ 174 h 218"/>
                  <a:gd name="T54" fmla="*/ 26 w 218"/>
                  <a:gd name="T55" fmla="*/ 178 h 218"/>
                  <a:gd name="T56" fmla="*/ 22 w 218"/>
                  <a:gd name="T57" fmla="*/ 178 h 218"/>
                  <a:gd name="T58" fmla="*/ 18 w 218"/>
                  <a:gd name="T59" fmla="*/ 178 h 218"/>
                  <a:gd name="T60" fmla="*/ 10 w 218"/>
                  <a:gd name="T61" fmla="*/ 160 h 218"/>
                  <a:gd name="T62" fmla="*/ 12 w 218"/>
                  <a:gd name="T63" fmla="*/ 152 h 218"/>
                  <a:gd name="T64" fmla="*/ 144 w 218"/>
                  <a:gd name="T65" fmla="*/ 18 h 218"/>
                  <a:gd name="T66" fmla="*/ 152 w 218"/>
                  <a:gd name="T67" fmla="*/ 14 h 218"/>
                  <a:gd name="T68" fmla="*/ 160 w 218"/>
                  <a:gd name="T69" fmla="*/ 12 h 218"/>
                  <a:gd name="T70" fmla="*/ 176 w 218"/>
                  <a:gd name="T71" fmla="*/ 18 h 218"/>
                  <a:gd name="T72" fmla="*/ 200 w 218"/>
                  <a:gd name="T73" fmla="*/ 42 h 218"/>
                  <a:gd name="T74" fmla="*/ 206 w 218"/>
                  <a:gd name="T75" fmla="*/ 58 h 218"/>
                  <a:gd name="T76" fmla="*/ 200 w 218"/>
                  <a:gd name="T77" fmla="*/ 7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18">
                    <a:moveTo>
                      <a:pt x="208" y="32"/>
                    </a:moveTo>
                    <a:lnTo>
                      <a:pt x="184" y="10"/>
                    </a:lnTo>
                    <a:lnTo>
                      <a:pt x="184" y="10"/>
                    </a:lnTo>
                    <a:lnTo>
                      <a:pt x="180" y="6"/>
                    </a:lnTo>
                    <a:lnTo>
                      <a:pt x="174" y="2"/>
                    </a:lnTo>
                    <a:lnTo>
                      <a:pt x="168" y="0"/>
                    </a:lnTo>
                    <a:lnTo>
                      <a:pt x="160" y="0"/>
                    </a:lnTo>
                    <a:lnTo>
                      <a:pt x="154" y="0"/>
                    </a:lnTo>
                    <a:lnTo>
                      <a:pt x="148" y="2"/>
                    </a:lnTo>
                    <a:lnTo>
                      <a:pt x="142" y="6"/>
                    </a:lnTo>
                    <a:lnTo>
                      <a:pt x="136" y="10"/>
                    </a:lnTo>
                    <a:lnTo>
                      <a:pt x="10" y="136"/>
                    </a:lnTo>
                    <a:lnTo>
                      <a:pt x="10" y="136"/>
                    </a:lnTo>
                    <a:lnTo>
                      <a:pt x="6" y="142"/>
                    </a:lnTo>
                    <a:lnTo>
                      <a:pt x="2" y="148"/>
                    </a:lnTo>
                    <a:lnTo>
                      <a:pt x="0" y="154"/>
                    </a:lnTo>
                    <a:lnTo>
                      <a:pt x="0" y="160"/>
                    </a:lnTo>
                    <a:lnTo>
                      <a:pt x="0" y="168"/>
                    </a:lnTo>
                    <a:lnTo>
                      <a:pt x="2" y="174"/>
                    </a:lnTo>
                    <a:lnTo>
                      <a:pt x="6" y="180"/>
                    </a:lnTo>
                    <a:lnTo>
                      <a:pt x="10" y="186"/>
                    </a:lnTo>
                    <a:lnTo>
                      <a:pt x="32" y="208"/>
                    </a:lnTo>
                    <a:lnTo>
                      <a:pt x="32" y="208"/>
                    </a:lnTo>
                    <a:lnTo>
                      <a:pt x="38" y="212"/>
                    </a:lnTo>
                    <a:lnTo>
                      <a:pt x="44" y="216"/>
                    </a:lnTo>
                    <a:lnTo>
                      <a:pt x="50" y="218"/>
                    </a:lnTo>
                    <a:lnTo>
                      <a:pt x="56" y="218"/>
                    </a:lnTo>
                    <a:lnTo>
                      <a:pt x="64" y="218"/>
                    </a:lnTo>
                    <a:lnTo>
                      <a:pt x="70" y="216"/>
                    </a:lnTo>
                    <a:lnTo>
                      <a:pt x="76" y="212"/>
                    </a:lnTo>
                    <a:lnTo>
                      <a:pt x="82" y="208"/>
                    </a:lnTo>
                    <a:lnTo>
                      <a:pt x="208" y="82"/>
                    </a:lnTo>
                    <a:lnTo>
                      <a:pt x="208" y="82"/>
                    </a:lnTo>
                    <a:lnTo>
                      <a:pt x="212" y="76"/>
                    </a:lnTo>
                    <a:lnTo>
                      <a:pt x="216" y="70"/>
                    </a:lnTo>
                    <a:lnTo>
                      <a:pt x="218" y="64"/>
                    </a:lnTo>
                    <a:lnTo>
                      <a:pt x="218" y="58"/>
                    </a:lnTo>
                    <a:lnTo>
                      <a:pt x="218" y="50"/>
                    </a:lnTo>
                    <a:lnTo>
                      <a:pt x="216" y="44"/>
                    </a:lnTo>
                    <a:lnTo>
                      <a:pt x="212" y="38"/>
                    </a:lnTo>
                    <a:lnTo>
                      <a:pt x="208" y="32"/>
                    </a:lnTo>
                    <a:lnTo>
                      <a:pt x="208" y="32"/>
                    </a:lnTo>
                    <a:close/>
                    <a:moveTo>
                      <a:pt x="200" y="74"/>
                    </a:moveTo>
                    <a:lnTo>
                      <a:pt x="136" y="138"/>
                    </a:lnTo>
                    <a:lnTo>
                      <a:pt x="88" y="90"/>
                    </a:lnTo>
                    <a:lnTo>
                      <a:pt x="26" y="152"/>
                    </a:lnTo>
                    <a:lnTo>
                      <a:pt x="26" y="152"/>
                    </a:lnTo>
                    <a:lnTo>
                      <a:pt x="24" y="156"/>
                    </a:lnTo>
                    <a:lnTo>
                      <a:pt x="22" y="160"/>
                    </a:lnTo>
                    <a:lnTo>
                      <a:pt x="22" y="160"/>
                    </a:lnTo>
                    <a:lnTo>
                      <a:pt x="24" y="166"/>
                    </a:lnTo>
                    <a:lnTo>
                      <a:pt x="26" y="170"/>
                    </a:lnTo>
                    <a:lnTo>
                      <a:pt x="26" y="170"/>
                    </a:lnTo>
                    <a:lnTo>
                      <a:pt x="28" y="174"/>
                    </a:lnTo>
                    <a:lnTo>
                      <a:pt x="26" y="178"/>
                    </a:lnTo>
                    <a:lnTo>
                      <a:pt x="26" y="178"/>
                    </a:lnTo>
                    <a:lnTo>
                      <a:pt x="22" y="178"/>
                    </a:lnTo>
                    <a:lnTo>
                      <a:pt x="22" y="178"/>
                    </a:lnTo>
                    <a:lnTo>
                      <a:pt x="18" y="178"/>
                    </a:lnTo>
                    <a:lnTo>
                      <a:pt x="18" y="178"/>
                    </a:lnTo>
                    <a:lnTo>
                      <a:pt x="12" y="170"/>
                    </a:lnTo>
                    <a:lnTo>
                      <a:pt x="10" y="160"/>
                    </a:lnTo>
                    <a:lnTo>
                      <a:pt x="10" y="160"/>
                    </a:lnTo>
                    <a:lnTo>
                      <a:pt x="12" y="152"/>
                    </a:lnTo>
                    <a:lnTo>
                      <a:pt x="18" y="144"/>
                    </a:lnTo>
                    <a:lnTo>
                      <a:pt x="144" y="18"/>
                    </a:lnTo>
                    <a:lnTo>
                      <a:pt x="144" y="18"/>
                    </a:lnTo>
                    <a:lnTo>
                      <a:pt x="152" y="14"/>
                    </a:lnTo>
                    <a:lnTo>
                      <a:pt x="160" y="12"/>
                    </a:lnTo>
                    <a:lnTo>
                      <a:pt x="160" y="12"/>
                    </a:lnTo>
                    <a:lnTo>
                      <a:pt x="170" y="14"/>
                    </a:lnTo>
                    <a:lnTo>
                      <a:pt x="176" y="18"/>
                    </a:lnTo>
                    <a:lnTo>
                      <a:pt x="200" y="42"/>
                    </a:lnTo>
                    <a:lnTo>
                      <a:pt x="200" y="42"/>
                    </a:lnTo>
                    <a:lnTo>
                      <a:pt x="204" y="48"/>
                    </a:lnTo>
                    <a:lnTo>
                      <a:pt x="206" y="58"/>
                    </a:lnTo>
                    <a:lnTo>
                      <a:pt x="204" y="66"/>
                    </a:lnTo>
                    <a:lnTo>
                      <a:pt x="200" y="74"/>
                    </a:lnTo>
                    <a:lnTo>
                      <a:pt x="20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 name="组合 4"/>
          <p:cNvGrpSpPr/>
          <p:nvPr/>
        </p:nvGrpSpPr>
        <p:grpSpPr>
          <a:xfrm>
            <a:off x="10448493" y="315208"/>
            <a:ext cx="1221491" cy="1221491"/>
            <a:chOff x="10448493" y="315208"/>
            <a:chExt cx="1221491" cy="1221491"/>
          </a:xfrm>
        </p:grpSpPr>
        <p:grpSp>
          <p:nvGrpSpPr>
            <p:cNvPr id="178" name="组合 177"/>
            <p:cNvGrpSpPr/>
            <p:nvPr/>
          </p:nvGrpSpPr>
          <p:grpSpPr>
            <a:xfrm>
              <a:off x="10448493" y="315208"/>
              <a:ext cx="1221491" cy="1221491"/>
              <a:chOff x="1603689" y="1828440"/>
              <a:chExt cx="2743560" cy="2743560"/>
            </a:xfrm>
          </p:grpSpPr>
          <p:sp>
            <p:nvSpPr>
              <p:cNvPr id="181" name="椭圆 180"/>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82" name="椭圆 181"/>
              <p:cNvSpPr/>
              <p:nvPr/>
            </p:nvSpPr>
            <p:spPr>
              <a:xfrm>
                <a:off x="1752544" y="1977295"/>
                <a:ext cx="2445850" cy="2445850"/>
              </a:xfrm>
              <a:prstGeom prst="ellipse">
                <a:avLst/>
              </a:prstGeom>
              <a:solidFill>
                <a:srgbClr val="00AF92"/>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1" name="Freeform 8"/>
            <p:cNvSpPr>
              <a:spLocks noEditPoints="1"/>
            </p:cNvSpPr>
            <p:nvPr/>
          </p:nvSpPr>
          <p:spPr bwMode="auto">
            <a:xfrm>
              <a:off x="10793914" y="546464"/>
              <a:ext cx="530647" cy="708323"/>
            </a:xfrm>
            <a:custGeom>
              <a:avLst/>
              <a:gdLst>
                <a:gd name="T0" fmla="*/ 20 w 85"/>
                <a:gd name="T1" fmla="*/ 128 h 132"/>
                <a:gd name="T2" fmla="*/ 0 w 85"/>
                <a:gd name="T3" fmla="*/ 102 h 132"/>
                <a:gd name="T4" fmla="*/ 50 w 85"/>
                <a:gd name="T5" fmla="*/ 33 h 132"/>
                <a:gd name="T6" fmla="*/ 52 w 85"/>
                <a:gd name="T7" fmla="*/ 30 h 132"/>
                <a:gd name="T8" fmla="*/ 54 w 85"/>
                <a:gd name="T9" fmla="*/ 28 h 132"/>
                <a:gd name="T10" fmla="*/ 54 w 85"/>
                <a:gd name="T11" fmla="*/ 20 h 132"/>
                <a:gd name="T12" fmla="*/ 32 w 85"/>
                <a:gd name="T13" fmla="*/ 20 h 132"/>
                <a:gd name="T14" fmla="*/ 32 w 85"/>
                <a:gd name="T15" fmla="*/ 28 h 132"/>
                <a:gd name="T16" fmla="*/ 35 w 85"/>
                <a:gd name="T17" fmla="*/ 34 h 132"/>
                <a:gd name="T18" fmla="*/ 41 w 85"/>
                <a:gd name="T19" fmla="*/ 40 h 132"/>
                <a:gd name="T20" fmla="*/ 22 w 85"/>
                <a:gd name="T21" fmla="*/ 66 h 132"/>
                <a:gd name="T22" fmla="*/ 12 w 85"/>
                <a:gd name="T23" fmla="*/ 41 h 132"/>
                <a:gd name="T24" fmla="*/ 21 w 85"/>
                <a:gd name="T25" fmla="*/ 13 h 132"/>
                <a:gd name="T26" fmla="*/ 42 w 85"/>
                <a:gd name="T27" fmla="*/ 1 h 132"/>
                <a:gd name="T28" fmla="*/ 63 w 85"/>
                <a:gd name="T29" fmla="*/ 8 h 132"/>
                <a:gd name="T30" fmla="*/ 72 w 85"/>
                <a:gd name="T31" fmla="*/ 29 h 132"/>
                <a:gd name="T32" fmla="*/ 74 w 85"/>
                <a:gd name="T33" fmla="*/ 43 h 132"/>
                <a:gd name="T34" fmla="*/ 71 w 85"/>
                <a:gd name="T35" fmla="*/ 56 h 132"/>
                <a:gd name="T36" fmla="*/ 67 w 85"/>
                <a:gd name="T37" fmla="*/ 62 h 132"/>
                <a:gd name="T38" fmla="*/ 20 w 85"/>
                <a:gd name="T39" fmla="*/ 128 h 132"/>
                <a:gd name="T40" fmla="*/ 20 w 85"/>
                <a:gd name="T41" fmla="*/ 128 h 132"/>
                <a:gd name="T42" fmla="*/ 20 w 85"/>
                <a:gd name="T43" fmla="*/ 128 h 132"/>
                <a:gd name="T44" fmla="*/ 20 w 85"/>
                <a:gd name="T45" fmla="*/ 128 h 132"/>
                <a:gd name="T46" fmla="*/ 20 w 85"/>
                <a:gd name="T47" fmla="*/ 128 h 132"/>
                <a:gd name="T48" fmla="*/ 63 w 85"/>
                <a:gd name="T49" fmla="*/ 73 h 132"/>
                <a:gd name="T50" fmla="*/ 85 w 85"/>
                <a:gd name="T51" fmla="*/ 103 h 132"/>
                <a:gd name="T52" fmla="*/ 69 w 85"/>
                <a:gd name="T53" fmla="*/ 132 h 132"/>
                <a:gd name="T54" fmla="*/ 44 w 85"/>
                <a:gd name="T55" fmla="*/ 100 h 132"/>
                <a:gd name="T56" fmla="*/ 63 w 85"/>
                <a:gd name="T57"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2">
                  <a:moveTo>
                    <a:pt x="20" y="128"/>
                  </a:moveTo>
                  <a:cubicBezTo>
                    <a:pt x="0" y="102"/>
                    <a:pt x="0" y="102"/>
                    <a:pt x="0" y="102"/>
                  </a:cubicBezTo>
                  <a:cubicBezTo>
                    <a:pt x="50" y="33"/>
                    <a:pt x="50" y="33"/>
                    <a:pt x="50" y="33"/>
                  </a:cubicBezTo>
                  <a:cubicBezTo>
                    <a:pt x="51" y="32"/>
                    <a:pt x="51" y="31"/>
                    <a:pt x="52" y="30"/>
                  </a:cubicBezTo>
                  <a:cubicBezTo>
                    <a:pt x="53" y="30"/>
                    <a:pt x="53" y="29"/>
                    <a:pt x="54" y="28"/>
                  </a:cubicBezTo>
                  <a:cubicBezTo>
                    <a:pt x="55" y="25"/>
                    <a:pt x="55" y="22"/>
                    <a:pt x="54" y="20"/>
                  </a:cubicBezTo>
                  <a:cubicBezTo>
                    <a:pt x="32" y="20"/>
                    <a:pt x="32" y="20"/>
                    <a:pt x="32" y="20"/>
                  </a:cubicBezTo>
                  <a:cubicBezTo>
                    <a:pt x="31" y="23"/>
                    <a:pt x="31" y="25"/>
                    <a:pt x="32" y="28"/>
                  </a:cubicBezTo>
                  <a:cubicBezTo>
                    <a:pt x="33" y="30"/>
                    <a:pt x="34" y="32"/>
                    <a:pt x="35" y="34"/>
                  </a:cubicBezTo>
                  <a:cubicBezTo>
                    <a:pt x="41" y="40"/>
                    <a:pt x="41" y="40"/>
                    <a:pt x="41" y="40"/>
                  </a:cubicBezTo>
                  <a:cubicBezTo>
                    <a:pt x="22" y="66"/>
                    <a:pt x="22" y="66"/>
                    <a:pt x="22" y="66"/>
                  </a:cubicBezTo>
                  <a:cubicBezTo>
                    <a:pt x="16" y="59"/>
                    <a:pt x="13" y="50"/>
                    <a:pt x="12" y="41"/>
                  </a:cubicBezTo>
                  <a:cubicBezTo>
                    <a:pt x="12" y="31"/>
                    <a:pt x="14" y="21"/>
                    <a:pt x="21" y="13"/>
                  </a:cubicBezTo>
                  <a:cubicBezTo>
                    <a:pt x="26" y="6"/>
                    <a:pt x="34" y="2"/>
                    <a:pt x="42" y="1"/>
                  </a:cubicBezTo>
                  <a:cubicBezTo>
                    <a:pt x="50" y="0"/>
                    <a:pt x="57" y="3"/>
                    <a:pt x="63" y="8"/>
                  </a:cubicBezTo>
                  <a:cubicBezTo>
                    <a:pt x="68" y="14"/>
                    <a:pt x="71" y="22"/>
                    <a:pt x="72" y="29"/>
                  </a:cubicBezTo>
                  <a:cubicBezTo>
                    <a:pt x="73" y="34"/>
                    <a:pt x="74" y="38"/>
                    <a:pt x="74" y="43"/>
                  </a:cubicBezTo>
                  <a:cubicBezTo>
                    <a:pt x="74" y="48"/>
                    <a:pt x="73" y="52"/>
                    <a:pt x="71" y="56"/>
                  </a:cubicBezTo>
                  <a:cubicBezTo>
                    <a:pt x="70" y="58"/>
                    <a:pt x="69" y="60"/>
                    <a:pt x="67" y="62"/>
                  </a:cubicBezTo>
                  <a:cubicBezTo>
                    <a:pt x="20" y="128"/>
                    <a:pt x="20" y="128"/>
                    <a:pt x="20" y="128"/>
                  </a:cubicBezTo>
                  <a:cubicBezTo>
                    <a:pt x="20" y="128"/>
                    <a:pt x="20" y="128"/>
                    <a:pt x="20" y="128"/>
                  </a:cubicBezTo>
                  <a:cubicBezTo>
                    <a:pt x="20" y="128"/>
                    <a:pt x="20" y="128"/>
                    <a:pt x="20" y="128"/>
                  </a:cubicBezTo>
                  <a:cubicBezTo>
                    <a:pt x="20" y="128"/>
                    <a:pt x="20" y="128"/>
                    <a:pt x="20" y="128"/>
                  </a:cubicBezTo>
                  <a:cubicBezTo>
                    <a:pt x="20" y="128"/>
                    <a:pt x="20" y="128"/>
                    <a:pt x="20" y="128"/>
                  </a:cubicBezTo>
                  <a:close/>
                  <a:moveTo>
                    <a:pt x="63" y="73"/>
                  </a:moveTo>
                  <a:cubicBezTo>
                    <a:pt x="85" y="103"/>
                    <a:pt x="85" y="103"/>
                    <a:pt x="85" y="103"/>
                  </a:cubicBezTo>
                  <a:cubicBezTo>
                    <a:pt x="69" y="132"/>
                    <a:pt x="69" y="132"/>
                    <a:pt x="69" y="132"/>
                  </a:cubicBezTo>
                  <a:cubicBezTo>
                    <a:pt x="44" y="100"/>
                    <a:pt x="44" y="100"/>
                    <a:pt x="44" y="100"/>
                  </a:cubicBezTo>
                  <a:cubicBezTo>
                    <a:pt x="63" y="73"/>
                    <a:pt x="63" y="73"/>
                    <a:pt x="63"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4" name="组合 3"/>
          <p:cNvGrpSpPr/>
          <p:nvPr/>
        </p:nvGrpSpPr>
        <p:grpSpPr>
          <a:xfrm>
            <a:off x="2052289" y="5735566"/>
            <a:ext cx="576000" cy="576000"/>
            <a:chOff x="2052289" y="5735566"/>
            <a:chExt cx="576000" cy="576000"/>
          </a:xfrm>
        </p:grpSpPr>
        <p:grpSp>
          <p:nvGrpSpPr>
            <p:cNvPr id="141" name="组合 140"/>
            <p:cNvGrpSpPr/>
            <p:nvPr/>
          </p:nvGrpSpPr>
          <p:grpSpPr>
            <a:xfrm>
              <a:off x="2052289" y="5735566"/>
              <a:ext cx="576000" cy="576000"/>
              <a:chOff x="1603689" y="1828440"/>
              <a:chExt cx="2743560" cy="2743560"/>
            </a:xfrm>
          </p:grpSpPr>
          <p:sp>
            <p:nvSpPr>
              <p:cNvPr id="143" name="椭圆 14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44" name="椭圆 143"/>
              <p:cNvSpPr/>
              <p:nvPr/>
            </p:nvSpPr>
            <p:spPr>
              <a:xfrm>
                <a:off x="1752544" y="1977295"/>
                <a:ext cx="2445850" cy="2445850"/>
              </a:xfrm>
              <a:prstGeom prst="ellipse">
                <a:avLst/>
              </a:prstGeom>
              <a:solidFill>
                <a:srgbClr val="C65885"/>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2" name="Freeform 36"/>
            <p:cNvSpPr>
              <a:spLocks noEditPoints="1"/>
            </p:cNvSpPr>
            <p:nvPr/>
          </p:nvSpPr>
          <p:spPr bwMode="auto">
            <a:xfrm>
              <a:off x="2230689" y="5856796"/>
              <a:ext cx="224276" cy="302463"/>
            </a:xfrm>
            <a:custGeom>
              <a:avLst/>
              <a:gdLst>
                <a:gd name="T0" fmla="*/ 147 w 501"/>
                <a:gd name="T1" fmla="*/ 108 h 602"/>
                <a:gd name="T2" fmla="*/ 122 w 501"/>
                <a:gd name="T3" fmla="*/ 77 h 602"/>
                <a:gd name="T4" fmla="*/ 377 w 501"/>
                <a:gd name="T5" fmla="*/ 59 h 602"/>
                <a:gd name="T6" fmla="*/ 354 w 501"/>
                <a:gd name="T7" fmla="*/ 101 h 602"/>
                <a:gd name="T8" fmla="*/ 409 w 501"/>
                <a:gd name="T9" fmla="*/ 297 h 602"/>
                <a:gd name="T10" fmla="*/ 336 w 501"/>
                <a:gd name="T11" fmla="*/ 318 h 602"/>
                <a:gd name="T12" fmla="*/ 306 w 501"/>
                <a:gd name="T13" fmla="*/ 352 h 602"/>
                <a:gd name="T14" fmla="*/ 307 w 501"/>
                <a:gd name="T15" fmla="*/ 375 h 602"/>
                <a:gd name="T16" fmla="*/ 366 w 501"/>
                <a:gd name="T17" fmla="*/ 382 h 602"/>
                <a:gd name="T18" fmla="*/ 373 w 501"/>
                <a:gd name="T19" fmla="*/ 400 h 602"/>
                <a:gd name="T20" fmla="*/ 477 w 501"/>
                <a:gd name="T21" fmla="*/ 592 h 602"/>
                <a:gd name="T22" fmla="*/ 3 w 501"/>
                <a:gd name="T23" fmla="*/ 564 h 602"/>
                <a:gd name="T24" fmla="*/ 128 w 501"/>
                <a:gd name="T25" fmla="*/ 400 h 602"/>
                <a:gd name="T26" fmla="*/ 179 w 501"/>
                <a:gd name="T27" fmla="*/ 369 h 602"/>
                <a:gd name="T28" fmla="*/ 203 w 501"/>
                <a:gd name="T29" fmla="*/ 371 h 602"/>
                <a:gd name="T30" fmla="*/ 170 w 501"/>
                <a:gd name="T31" fmla="*/ 320 h 602"/>
                <a:gd name="T32" fmla="*/ 117 w 501"/>
                <a:gd name="T33" fmla="*/ 321 h 602"/>
                <a:gd name="T34" fmla="*/ 250 w 501"/>
                <a:gd name="T35" fmla="*/ 475 h 602"/>
                <a:gd name="T36" fmla="*/ 250 w 501"/>
                <a:gd name="T37" fmla="*/ 503 h 602"/>
                <a:gd name="T38" fmla="*/ 250 w 501"/>
                <a:gd name="T39" fmla="*/ 475 h 602"/>
                <a:gd name="T40" fmla="*/ 263 w 501"/>
                <a:gd name="T41" fmla="*/ 574 h 602"/>
                <a:gd name="T42" fmla="*/ 238 w 501"/>
                <a:gd name="T43" fmla="*/ 574 h 602"/>
                <a:gd name="T44" fmla="*/ 250 w 501"/>
                <a:gd name="T45" fmla="*/ 517 h 602"/>
                <a:gd name="T46" fmla="*/ 250 w 501"/>
                <a:gd name="T47" fmla="*/ 545 h 602"/>
                <a:gd name="T48" fmla="*/ 250 w 501"/>
                <a:gd name="T49" fmla="*/ 517 h 602"/>
                <a:gd name="T50" fmla="*/ 230 w 501"/>
                <a:gd name="T51" fmla="*/ 48 h 602"/>
                <a:gd name="T52" fmla="*/ 234 w 501"/>
                <a:gd name="T53" fmla="*/ 39 h 602"/>
                <a:gd name="T54" fmla="*/ 245 w 501"/>
                <a:gd name="T55" fmla="*/ 34 h 602"/>
                <a:gd name="T56" fmla="*/ 260 w 501"/>
                <a:gd name="T57" fmla="*/ 30 h 602"/>
                <a:gd name="T58" fmla="*/ 267 w 501"/>
                <a:gd name="T59" fmla="*/ 37 h 602"/>
                <a:gd name="T60" fmla="*/ 279 w 501"/>
                <a:gd name="T61" fmla="*/ 43 h 602"/>
                <a:gd name="T62" fmla="*/ 282 w 501"/>
                <a:gd name="T63" fmla="*/ 52 h 602"/>
                <a:gd name="T64" fmla="*/ 287 w 501"/>
                <a:gd name="T65" fmla="*/ 69 h 602"/>
                <a:gd name="T66" fmla="*/ 279 w 501"/>
                <a:gd name="T67" fmla="*/ 76 h 602"/>
                <a:gd name="T68" fmla="*/ 274 w 501"/>
                <a:gd name="T69" fmla="*/ 87 h 602"/>
                <a:gd name="T70" fmla="*/ 264 w 501"/>
                <a:gd name="T71" fmla="*/ 91 h 602"/>
                <a:gd name="T72" fmla="*/ 248 w 501"/>
                <a:gd name="T73" fmla="*/ 95 h 602"/>
                <a:gd name="T74" fmla="*/ 241 w 501"/>
                <a:gd name="T75" fmla="*/ 87 h 602"/>
                <a:gd name="T76" fmla="*/ 230 w 501"/>
                <a:gd name="T77" fmla="*/ 81 h 602"/>
                <a:gd name="T78" fmla="*/ 226 w 501"/>
                <a:gd name="T79" fmla="*/ 72 h 602"/>
                <a:gd name="T80" fmla="*/ 223 w 501"/>
                <a:gd name="T81" fmla="*/ 55 h 602"/>
                <a:gd name="T82" fmla="*/ 241 w 501"/>
                <a:gd name="T83" fmla="*/ 56 h 602"/>
                <a:gd name="T84" fmla="*/ 248 w 501"/>
                <a:gd name="T85" fmla="*/ 55 h 602"/>
                <a:gd name="T86" fmla="*/ 250 w 501"/>
                <a:gd name="T87" fmla="*/ 46 h 602"/>
                <a:gd name="T88" fmla="*/ 262 w 501"/>
                <a:gd name="T89" fmla="*/ 49 h 602"/>
                <a:gd name="T90" fmla="*/ 263 w 501"/>
                <a:gd name="T91" fmla="*/ 56 h 602"/>
                <a:gd name="T92" fmla="*/ 272 w 501"/>
                <a:gd name="T93" fmla="*/ 58 h 602"/>
                <a:gd name="T94" fmla="*/ 269 w 501"/>
                <a:gd name="T95" fmla="*/ 70 h 602"/>
                <a:gd name="T96" fmla="*/ 262 w 501"/>
                <a:gd name="T97" fmla="*/ 71 h 602"/>
                <a:gd name="T98" fmla="*/ 260 w 501"/>
                <a:gd name="T99" fmla="*/ 80 h 602"/>
                <a:gd name="T100" fmla="*/ 248 w 501"/>
                <a:gd name="T101" fmla="*/ 77 h 602"/>
                <a:gd name="T102" fmla="*/ 247 w 501"/>
                <a:gd name="T103" fmla="*/ 70 h 602"/>
                <a:gd name="T104" fmla="*/ 238 w 501"/>
                <a:gd name="T105" fmla="*/ 68 h 602"/>
                <a:gd name="T106" fmla="*/ 241 w 501"/>
                <a:gd name="T107"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602">
                  <a:moveTo>
                    <a:pt x="92" y="297"/>
                  </a:moveTo>
                  <a:cubicBezTo>
                    <a:pt x="94" y="212"/>
                    <a:pt x="116" y="149"/>
                    <a:pt x="147" y="108"/>
                  </a:cubicBezTo>
                  <a:cubicBezTo>
                    <a:pt x="149" y="106"/>
                    <a:pt x="149" y="103"/>
                    <a:pt x="147" y="101"/>
                  </a:cubicBezTo>
                  <a:cubicBezTo>
                    <a:pt x="139" y="93"/>
                    <a:pt x="130" y="85"/>
                    <a:pt x="122" y="77"/>
                  </a:cubicBezTo>
                  <a:cubicBezTo>
                    <a:pt x="117" y="71"/>
                    <a:pt x="118" y="63"/>
                    <a:pt x="124" y="59"/>
                  </a:cubicBezTo>
                  <a:cubicBezTo>
                    <a:pt x="208" y="0"/>
                    <a:pt x="293" y="0"/>
                    <a:pt x="377" y="59"/>
                  </a:cubicBezTo>
                  <a:cubicBezTo>
                    <a:pt x="383" y="63"/>
                    <a:pt x="384" y="71"/>
                    <a:pt x="379" y="77"/>
                  </a:cubicBezTo>
                  <a:cubicBezTo>
                    <a:pt x="371" y="85"/>
                    <a:pt x="362" y="93"/>
                    <a:pt x="354" y="101"/>
                  </a:cubicBezTo>
                  <a:cubicBezTo>
                    <a:pt x="352" y="103"/>
                    <a:pt x="352" y="106"/>
                    <a:pt x="354" y="108"/>
                  </a:cubicBezTo>
                  <a:cubicBezTo>
                    <a:pt x="385" y="149"/>
                    <a:pt x="407" y="212"/>
                    <a:pt x="409" y="297"/>
                  </a:cubicBezTo>
                  <a:cubicBezTo>
                    <a:pt x="410" y="311"/>
                    <a:pt x="398" y="323"/>
                    <a:pt x="384" y="321"/>
                  </a:cubicBezTo>
                  <a:cubicBezTo>
                    <a:pt x="369" y="320"/>
                    <a:pt x="353" y="318"/>
                    <a:pt x="336" y="318"/>
                  </a:cubicBezTo>
                  <a:cubicBezTo>
                    <a:pt x="334" y="317"/>
                    <a:pt x="332" y="318"/>
                    <a:pt x="331" y="320"/>
                  </a:cubicBezTo>
                  <a:cubicBezTo>
                    <a:pt x="324" y="333"/>
                    <a:pt x="315" y="344"/>
                    <a:pt x="306" y="352"/>
                  </a:cubicBezTo>
                  <a:cubicBezTo>
                    <a:pt x="300" y="358"/>
                    <a:pt x="298" y="363"/>
                    <a:pt x="298" y="371"/>
                  </a:cubicBezTo>
                  <a:cubicBezTo>
                    <a:pt x="298" y="376"/>
                    <a:pt x="304" y="379"/>
                    <a:pt x="307" y="375"/>
                  </a:cubicBezTo>
                  <a:cubicBezTo>
                    <a:pt x="312" y="371"/>
                    <a:pt x="315" y="367"/>
                    <a:pt x="322" y="369"/>
                  </a:cubicBezTo>
                  <a:cubicBezTo>
                    <a:pt x="337" y="374"/>
                    <a:pt x="352" y="378"/>
                    <a:pt x="366" y="382"/>
                  </a:cubicBezTo>
                  <a:cubicBezTo>
                    <a:pt x="374" y="384"/>
                    <a:pt x="377" y="393"/>
                    <a:pt x="373" y="400"/>
                  </a:cubicBezTo>
                  <a:cubicBezTo>
                    <a:pt x="373" y="400"/>
                    <a:pt x="373" y="400"/>
                    <a:pt x="373" y="400"/>
                  </a:cubicBezTo>
                  <a:cubicBezTo>
                    <a:pt x="433" y="430"/>
                    <a:pt x="481" y="485"/>
                    <a:pt x="498" y="564"/>
                  </a:cubicBezTo>
                  <a:cubicBezTo>
                    <a:pt x="501" y="578"/>
                    <a:pt x="491" y="592"/>
                    <a:pt x="477" y="592"/>
                  </a:cubicBezTo>
                  <a:cubicBezTo>
                    <a:pt x="313" y="602"/>
                    <a:pt x="157" y="602"/>
                    <a:pt x="24" y="592"/>
                  </a:cubicBezTo>
                  <a:cubicBezTo>
                    <a:pt x="10" y="591"/>
                    <a:pt x="0" y="578"/>
                    <a:pt x="3" y="564"/>
                  </a:cubicBezTo>
                  <a:cubicBezTo>
                    <a:pt x="20" y="485"/>
                    <a:pt x="68" y="430"/>
                    <a:pt x="128" y="400"/>
                  </a:cubicBezTo>
                  <a:cubicBezTo>
                    <a:pt x="128" y="400"/>
                    <a:pt x="128" y="400"/>
                    <a:pt x="128" y="400"/>
                  </a:cubicBezTo>
                  <a:cubicBezTo>
                    <a:pt x="124" y="393"/>
                    <a:pt x="127" y="384"/>
                    <a:pt x="135" y="382"/>
                  </a:cubicBezTo>
                  <a:cubicBezTo>
                    <a:pt x="149" y="378"/>
                    <a:pt x="164" y="374"/>
                    <a:pt x="179" y="369"/>
                  </a:cubicBezTo>
                  <a:cubicBezTo>
                    <a:pt x="185" y="367"/>
                    <a:pt x="189" y="371"/>
                    <a:pt x="193" y="375"/>
                  </a:cubicBezTo>
                  <a:cubicBezTo>
                    <a:pt x="197" y="379"/>
                    <a:pt x="203" y="376"/>
                    <a:pt x="203" y="371"/>
                  </a:cubicBezTo>
                  <a:cubicBezTo>
                    <a:pt x="203" y="363"/>
                    <a:pt x="201" y="357"/>
                    <a:pt x="195" y="352"/>
                  </a:cubicBezTo>
                  <a:cubicBezTo>
                    <a:pt x="185" y="344"/>
                    <a:pt x="177" y="333"/>
                    <a:pt x="170" y="320"/>
                  </a:cubicBezTo>
                  <a:cubicBezTo>
                    <a:pt x="169" y="318"/>
                    <a:pt x="167" y="317"/>
                    <a:pt x="165" y="317"/>
                  </a:cubicBezTo>
                  <a:cubicBezTo>
                    <a:pt x="148" y="318"/>
                    <a:pt x="132" y="320"/>
                    <a:pt x="117" y="321"/>
                  </a:cubicBezTo>
                  <a:cubicBezTo>
                    <a:pt x="103" y="323"/>
                    <a:pt x="91" y="311"/>
                    <a:pt x="92" y="297"/>
                  </a:cubicBezTo>
                  <a:close/>
                  <a:moveTo>
                    <a:pt x="250" y="475"/>
                  </a:moveTo>
                  <a:cubicBezTo>
                    <a:pt x="257" y="475"/>
                    <a:pt x="263" y="481"/>
                    <a:pt x="263" y="489"/>
                  </a:cubicBezTo>
                  <a:cubicBezTo>
                    <a:pt x="263" y="497"/>
                    <a:pt x="257" y="503"/>
                    <a:pt x="250" y="503"/>
                  </a:cubicBezTo>
                  <a:cubicBezTo>
                    <a:pt x="243" y="503"/>
                    <a:pt x="238" y="497"/>
                    <a:pt x="238" y="489"/>
                  </a:cubicBezTo>
                  <a:cubicBezTo>
                    <a:pt x="238" y="481"/>
                    <a:pt x="243" y="475"/>
                    <a:pt x="250" y="475"/>
                  </a:cubicBezTo>
                  <a:close/>
                  <a:moveTo>
                    <a:pt x="250" y="560"/>
                  </a:moveTo>
                  <a:cubicBezTo>
                    <a:pt x="257" y="560"/>
                    <a:pt x="263" y="566"/>
                    <a:pt x="263" y="574"/>
                  </a:cubicBezTo>
                  <a:cubicBezTo>
                    <a:pt x="263" y="581"/>
                    <a:pt x="257" y="588"/>
                    <a:pt x="250" y="588"/>
                  </a:cubicBezTo>
                  <a:cubicBezTo>
                    <a:pt x="243" y="588"/>
                    <a:pt x="238" y="581"/>
                    <a:pt x="238" y="574"/>
                  </a:cubicBezTo>
                  <a:cubicBezTo>
                    <a:pt x="238" y="566"/>
                    <a:pt x="243" y="560"/>
                    <a:pt x="250" y="560"/>
                  </a:cubicBezTo>
                  <a:close/>
                  <a:moveTo>
                    <a:pt x="250" y="517"/>
                  </a:moveTo>
                  <a:cubicBezTo>
                    <a:pt x="257" y="517"/>
                    <a:pt x="263" y="524"/>
                    <a:pt x="263" y="531"/>
                  </a:cubicBezTo>
                  <a:cubicBezTo>
                    <a:pt x="263" y="539"/>
                    <a:pt x="257" y="545"/>
                    <a:pt x="250" y="545"/>
                  </a:cubicBezTo>
                  <a:cubicBezTo>
                    <a:pt x="243" y="545"/>
                    <a:pt x="238" y="539"/>
                    <a:pt x="238" y="531"/>
                  </a:cubicBezTo>
                  <a:cubicBezTo>
                    <a:pt x="238" y="524"/>
                    <a:pt x="243" y="517"/>
                    <a:pt x="250" y="517"/>
                  </a:cubicBezTo>
                  <a:close/>
                  <a:moveTo>
                    <a:pt x="227" y="52"/>
                  </a:moveTo>
                  <a:cubicBezTo>
                    <a:pt x="229" y="52"/>
                    <a:pt x="230" y="50"/>
                    <a:pt x="230" y="48"/>
                  </a:cubicBezTo>
                  <a:cubicBezTo>
                    <a:pt x="230" y="46"/>
                    <a:pt x="230" y="43"/>
                    <a:pt x="231" y="41"/>
                  </a:cubicBezTo>
                  <a:cubicBezTo>
                    <a:pt x="232" y="40"/>
                    <a:pt x="233" y="39"/>
                    <a:pt x="234" y="39"/>
                  </a:cubicBezTo>
                  <a:cubicBezTo>
                    <a:pt x="236" y="37"/>
                    <a:pt x="239" y="37"/>
                    <a:pt x="241" y="37"/>
                  </a:cubicBezTo>
                  <a:cubicBezTo>
                    <a:pt x="243" y="37"/>
                    <a:pt x="244" y="36"/>
                    <a:pt x="245" y="34"/>
                  </a:cubicBezTo>
                  <a:cubicBezTo>
                    <a:pt x="245" y="32"/>
                    <a:pt x="247" y="31"/>
                    <a:pt x="248" y="30"/>
                  </a:cubicBezTo>
                  <a:cubicBezTo>
                    <a:pt x="252" y="29"/>
                    <a:pt x="256" y="29"/>
                    <a:pt x="260" y="30"/>
                  </a:cubicBezTo>
                  <a:cubicBezTo>
                    <a:pt x="262" y="30"/>
                    <a:pt x="263" y="32"/>
                    <a:pt x="264" y="34"/>
                  </a:cubicBezTo>
                  <a:cubicBezTo>
                    <a:pt x="264" y="36"/>
                    <a:pt x="265" y="37"/>
                    <a:pt x="267" y="37"/>
                  </a:cubicBezTo>
                  <a:cubicBezTo>
                    <a:pt x="269" y="37"/>
                    <a:pt x="271" y="37"/>
                    <a:pt x="273" y="37"/>
                  </a:cubicBezTo>
                  <a:cubicBezTo>
                    <a:pt x="276" y="37"/>
                    <a:pt x="279" y="40"/>
                    <a:pt x="279" y="43"/>
                  </a:cubicBezTo>
                  <a:cubicBezTo>
                    <a:pt x="279" y="45"/>
                    <a:pt x="279" y="47"/>
                    <a:pt x="279" y="48"/>
                  </a:cubicBezTo>
                  <a:cubicBezTo>
                    <a:pt x="279" y="50"/>
                    <a:pt x="280" y="52"/>
                    <a:pt x="282" y="52"/>
                  </a:cubicBezTo>
                  <a:cubicBezTo>
                    <a:pt x="285" y="52"/>
                    <a:pt x="286" y="54"/>
                    <a:pt x="287" y="56"/>
                  </a:cubicBezTo>
                  <a:cubicBezTo>
                    <a:pt x="288" y="60"/>
                    <a:pt x="289" y="64"/>
                    <a:pt x="287" y="69"/>
                  </a:cubicBezTo>
                  <a:cubicBezTo>
                    <a:pt x="287" y="71"/>
                    <a:pt x="285" y="72"/>
                    <a:pt x="283" y="72"/>
                  </a:cubicBezTo>
                  <a:cubicBezTo>
                    <a:pt x="280" y="72"/>
                    <a:pt x="279" y="74"/>
                    <a:pt x="279" y="76"/>
                  </a:cubicBezTo>
                  <a:cubicBezTo>
                    <a:pt x="279" y="78"/>
                    <a:pt x="279" y="80"/>
                    <a:pt x="279" y="82"/>
                  </a:cubicBezTo>
                  <a:cubicBezTo>
                    <a:pt x="279" y="85"/>
                    <a:pt x="277" y="87"/>
                    <a:pt x="274" y="87"/>
                  </a:cubicBezTo>
                  <a:cubicBezTo>
                    <a:pt x="272" y="87"/>
                    <a:pt x="270" y="87"/>
                    <a:pt x="268" y="87"/>
                  </a:cubicBezTo>
                  <a:cubicBezTo>
                    <a:pt x="266" y="87"/>
                    <a:pt x="264" y="89"/>
                    <a:pt x="264" y="91"/>
                  </a:cubicBezTo>
                  <a:cubicBezTo>
                    <a:pt x="264" y="93"/>
                    <a:pt x="262" y="95"/>
                    <a:pt x="260" y="96"/>
                  </a:cubicBezTo>
                  <a:cubicBezTo>
                    <a:pt x="255" y="97"/>
                    <a:pt x="253" y="97"/>
                    <a:pt x="248" y="95"/>
                  </a:cubicBezTo>
                  <a:cubicBezTo>
                    <a:pt x="246" y="95"/>
                    <a:pt x="245" y="93"/>
                    <a:pt x="245" y="91"/>
                  </a:cubicBezTo>
                  <a:cubicBezTo>
                    <a:pt x="244" y="89"/>
                    <a:pt x="243" y="87"/>
                    <a:pt x="241" y="87"/>
                  </a:cubicBezTo>
                  <a:cubicBezTo>
                    <a:pt x="239" y="87"/>
                    <a:pt x="238" y="87"/>
                    <a:pt x="236" y="87"/>
                  </a:cubicBezTo>
                  <a:cubicBezTo>
                    <a:pt x="233" y="87"/>
                    <a:pt x="230" y="84"/>
                    <a:pt x="230" y="81"/>
                  </a:cubicBezTo>
                  <a:cubicBezTo>
                    <a:pt x="230" y="79"/>
                    <a:pt x="230" y="78"/>
                    <a:pt x="230" y="77"/>
                  </a:cubicBezTo>
                  <a:cubicBezTo>
                    <a:pt x="230" y="75"/>
                    <a:pt x="228" y="73"/>
                    <a:pt x="226" y="72"/>
                  </a:cubicBezTo>
                  <a:cubicBezTo>
                    <a:pt x="225" y="72"/>
                    <a:pt x="223" y="71"/>
                    <a:pt x="223" y="69"/>
                  </a:cubicBezTo>
                  <a:cubicBezTo>
                    <a:pt x="222" y="64"/>
                    <a:pt x="222" y="60"/>
                    <a:pt x="223" y="55"/>
                  </a:cubicBezTo>
                  <a:cubicBezTo>
                    <a:pt x="224" y="54"/>
                    <a:pt x="225" y="53"/>
                    <a:pt x="227" y="52"/>
                  </a:cubicBezTo>
                  <a:close/>
                  <a:moveTo>
                    <a:pt x="241" y="56"/>
                  </a:moveTo>
                  <a:cubicBezTo>
                    <a:pt x="243" y="56"/>
                    <a:pt x="245" y="56"/>
                    <a:pt x="247" y="56"/>
                  </a:cubicBezTo>
                  <a:cubicBezTo>
                    <a:pt x="247" y="56"/>
                    <a:pt x="248" y="55"/>
                    <a:pt x="248" y="55"/>
                  </a:cubicBezTo>
                  <a:cubicBezTo>
                    <a:pt x="248" y="53"/>
                    <a:pt x="248" y="51"/>
                    <a:pt x="248" y="49"/>
                  </a:cubicBezTo>
                  <a:cubicBezTo>
                    <a:pt x="248" y="47"/>
                    <a:pt x="249" y="46"/>
                    <a:pt x="250" y="46"/>
                  </a:cubicBezTo>
                  <a:cubicBezTo>
                    <a:pt x="253" y="46"/>
                    <a:pt x="257" y="46"/>
                    <a:pt x="260" y="46"/>
                  </a:cubicBezTo>
                  <a:cubicBezTo>
                    <a:pt x="261" y="46"/>
                    <a:pt x="262" y="47"/>
                    <a:pt x="262" y="49"/>
                  </a:cubicBezTo>
                  <a:cubicBezTo>
                    <a:pt x="262" y="51"/>
                    <a:pt x="262" y="53"/>
                    <a:pt x="262" y="55"/>
                  </a:cubicBezTo>
                  <a:cubicBezTo>
                    <a:pt x="262" y="55"/>
                    <a:pt x="263" y="56"/>
                    <a:pt x="263" y="56"/>
                  </a:cubicBezTo>
                  <a:cubicBezTo>
                    <a:pt x="265" y="56"/>
                    <a:pt x="267" y="56"/>
                    <a:pt x="269" y="56"/>
                  </a:cubicBezTo>
                  <a:cubicBezTo>
                    <a:pt x="271" y="56"/>
                    <a:pt x="272" y="57"/>
                    <a:pt x="272" y="58"/>
                  </a:cubicBezTo>
                  <a:cubicBezTo>
                    <a:pt x="272" y="61"/>
                    <a:pt x="272" y="65"/>
                    <a:pt x="272" y="68"/>
                  </a:cubicBezTo>
                  <a:cubicBezTo>
                    <a:pt x="272" y="69"/>
                    <a:pt x="271" y="70"/>
                    <a:pt x="269" y="70"/>
                  </a:cubicBezTo>
                  <a:cubicBezTo>
                    <a:pt x="267" y="70"/>
                    <a:pt x="265" y="70"/>
                    <a:pt x="263" y="70"/>
                  </a:cubicBezTo>
                  <a:cubicBezTo>
                    <a:pt x="263" y="70"/>
                    <a:pt x="262" y="71"/>
                    <a:pt x="262" y="71"/>
                  </a:cubicBezTo>
                  <a:cubicBezTo>
                    <a:pt x="262" y="73"/>
                    <a:pt x="262" y="75"/>
                    <a:pt x="262" y="77"/>
                  </a:cubicBezTo>
                  <a:cubicBezTo>
                    <a:pt x="262" y="79"/>
                    <a:pt x="261" y="80"/>
                    <a:pt x="260" y="80"/>
                  </a:cubicBezTo>
                  <a:cubicBezTo>
                    <a:pt x="257" y="80"/>
                    <a:pt x="253" y="80"/>
                    <a:pt x="250" y="80"/>
                  </a:cubicBezTo>
                  <a:cubicBezTo>
                    <a:pt x="249" y="80"/>
                    <a:pt x="248" y="79"/>
                    <a:pt x="248" y="77"/>
                  </a:cubicBezTo>
                  <a:cubicBezTo>
                    <a:pt x="248" y="75"/>
                    <a:pt x="248" y="73"/>
                    <a:pt x="248" y="71"/>
                  </a:cubicBezTo>
                  <a:cubicBezTo>
                    <a:pt x="248" y="71"/>
                    <a:pt x="247" y="70"/>
                    <a:pt x="247" y="70"/>
                  </a:cubicBezTo>
                  <a:cubicBezTo>
                    <a:pt x="245" y="70"/>
                    <a:pt x="243" y="70"/>
                    <a:pt x="241" y="70"/>
                  </a:cubicBezTo>
                  <a:cubicBezTo>
                    <a:pt x="240" y="70"/>
                    <a:pt x="238" y="69"/>
                    <a:pt x="238" y="68"/>
                  </a:cubicBezTo>
                  <a:cubicBezTo>
                    <a:pt x="238" y="65"/>
                    <a:pt x="238" y="61"/>
                    <a:pt x="238" y="58"/>
                  </a:cubicBezTo>
                  <a:cubicBezTo>
                    <a:pt x="238" y="57"/>
                    <a:pt x="240" y="56"/>
                    <a:pt x="241" y="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7" name="组合 6"/>
          <p:cNvGrpSpPr/>
          <p:nvPr/>
        </p:nvGrpSpPr>
        <p:grpSpPr>
          <a:xfrm>
            <a:off x="2689312" y="2231939"/>
            <a:ext cx="1832024" cy="1832024"/>
            <a:chOff x="2689312" y="2231939"/>
            <a:chExt cx="1832024" cy="1832024"/>
          </a:xfrm>
        </p:grpSpPr>
        <p:grpSp>
          <p:nvGrpSpPr>
            <p:cNvPr id="164" name="组合 163"/>
            <p:cNvGrpSpPr/>
            <p:nvPr/>
          </p:nvGrpSpPr>
          <p:grpSpPr>
            <a:xfrm>
              <a:off x="2689312" y="2231939"/>
              <a:ext cx="1832024" cy="1832024"/>
              <a:chOff x="1603689" y="1828440"/>
              <a:chExt cx="2743560" cy="2743560"/>
            </a:xfrm>
          </p:grpSpPr>
          <p:sp>
            <p:nvSpPr>
              <p:cNvPr id="166" name="椭圆 165"/>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7" name="椭圆 166"/>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6" name="矩形 5"/>
            <p:cNvSpPr/>
            <p:nvPr/>
          </p:nvSpPr>
          <p:spPr>
            <a:xfrm>
              <a:off x="3200846" y="2648878"/>
              <a:ext cx="909223" cy="1107996"/>
            </a:xfrm>
            <a:prstGeom prst="rect">
              <a:avLst/>
            </a:prstGeom>
          </p:spPr>
          <p:txBody>
            <a:bodyPr wrap="none">
              <a:spAutoFit/>
            </a:bodyPr>
            <a:lstStyle/>
            <a:p>
              <a:r>
                <a:rPr lang="en-US" altLang="zh-CN" sz="6600" dirty="0">
                  <a:solidFill>
                    <a:schemeClr val="bg1"/>
                  </a:solidFill>
                  <a:latin typeface="Agency FB" panose="020B0503020202020204" pitchFamily="34" charset="0"/>
                  <a:ea typeface="方正正黑简体" panose="02000000000000000000" pitchFamily="2" charset="-122"/>
                </a:rPr>
                <a:t>03</a:t>
              </a:r>
              <a:endParaRPr lang="zh-CN" altLang="en-US" sz="6600" dirty="0">
                <a:solidFill>
                  <a:schemeClr val="bg1"/>
                </a:solidFill>
              </a:endParaRPr>
            </a:p>
          </p:txBody>
        </p:sp>
      </p:grpSp>
    </p:spTree>
    <p:extLst>
      <p:ext uri="{BB962C8B-B14F-4D97-AF65-F5344CB8AC3E}">
        <p14:creationId xmlns:p14="http://schemas.microsoft.com/office/powerpoint/2010/main" val="1407001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00"/>
                                        <p:tgtEl>
                                          <p:spTgt spid="183"/>
                                        </p:tgtEl>
                                      </p:cBhvr>
                                    </p:animEffect>
                                  </p:childTnLst>
                                </p:cTn>
                              </p:par>
                              <p:par>
                                <p:cTn id="8" presetID="2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75"/>
                                        </p:tgtEl>
                                        <p:attrNameLst>
                                          <p:attrName>style.visibility</p:attrName>
                                        </p:attrNameLst>
                                      </p:cBhvr>
                                      <p:to>
                                        <p:strVal val="visible"/>
                                      </p:to>
                                    </p:set>
                                    <p:animEffect transition="in" filter="wipe(down)">
                                      <p:cBhvr>
                                        <p:cTn id="14" dur="500"/>
                                        <p:tgtEl>
                                          <p:spTgt spid="17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wipe(up)">
                                      <p:cBhvr>
                                        <p:cTn id="17" dur="500"/>
                                        <p:tgtEl>
                                          <p:spTgt spid="17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left)">
                                      <p:cBhvr>
                                        <p:cTn id="20" dur="500"/>
                                        <p:tgtEl>
                                          <p:spTgt spid="173"/>
                                        </p:tgtEl>
                                      </p:cBhvr>
                                    </p:animEffect>
                                  </p:childTnLst>
                                </p:cTn>
                              </p:par>
                              <p:par>
                                <p:cTn id="21" presetID="37" presetClass="entr" presetSubtype="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1000"/>
                                        <p:tgtEl>
                                          <p:spTgt spid="126"/>
                                        </p:tgtEl>
                                      </p:cBhvr>
                                    </p:animEffect>
                                    <p:anim calcmode="lin" valueType="num">
                                      <p:cBhvr>
                                        <p:cTn id="24" dur="1000" fill="hold"/>
                                        <p:tgtEl>
                                          <p:spTgt spid="126"/>
                                        </p:tgtEl>
                                        <p:attrNameLst>
                                          <p:attrName>ppt_x</p:attrName>
                                        </p:attrNameLst>
                                      </p:cBhvr>
                                      <p:tavLst>
                                        <p:tav tm="0">
                                          <p:val>
                                            <p:strVal val="#ppt_x"/>
                                          </p:val>
                                        </p:tav>
                                        <p:tav tm="100000">
                                          <p:val>
                                            <p:strVal val="#ppt_x"/>
                                          </p:val>
                                        </p:tav>
                                      </p:tavLst>
                                    </p:anim>
                                    <p:anim calcmode="lin" valueType="num">
                                      <p:cBhvr>
                                        <p:cTn id="25" dur="900" decel="100000" fill="hold"/>
                                        <p:tgtEl>
                                          <p:spTgt spid="12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5" presetID="23" presetClass="entr" presetSubtype="16" fill="hold" grpId="0" nodeType="withEffect">
                                  <p:stCondLst>
                                    <p:cond delay="500"/>
                                  </p:stCondLst>
                                  <p:childTnLst>
                                    <p:set>
                                      <p:cBhvr>
                                        <p:cTn id="46" dur="1" fill="hold">
                                          <p:stCondLst>
                                            <p:cond delay="0"/>
                                          </p:stCondLst>
                                        </p:cTn>
                                        <p:tgtEl>
                                          <p:spTgt spid="170"/>
                                        </p:tgtEl>
                                        <p:attrNameLst>
                                          <p:attrName>style.visibility</p:attrName>
                                        </p:attrNameLst>
                                      </p:cBhvr>
                                      <p:to>
                                        <p:strVal val="visible"/>
                                      </p:to>
                                    </p:set>
                                    <p:anim calcmode="lin" valueType="num">
                                      <p:cBhvr>
                                        <p:cTn id="47" dur="500" fill="hold"/>
                                        <p:tgtEl>
                                          <p:spTgt spid="170"/>
                                        </p:tgtEl>
                                        <p:attrNameLst>
                                          <p:attrName>ppt_w</p:attrName>
                                        </p:attrNameLst>
                                      </p:cBhvr>
                                      <p:tavLst>
                                        <p:tav tm="0">
                                          <p:val>
                                            <p:fltVal val="0"/>
                                          </p:val>
                                        </p:tav>
                                        <p:tav tm="100000">
                                          <p:val>
                                            <p:strVal val="#ppt_w"/>
                                          </p:val>
                                        </p:tav>
                                      </p:tavLst>
                                    </p:anim>
                                    <p:anim calcmode="lin" valueType="num">
                                      <p:cBhvr>
                                        <p:cTn id="48" dur="500" fill="hold"/>
                                        <p:tgtEl>
                                          <p:spTgt spid="17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700"/>
                                  </p:stCondLst>
                                  <p:childTnLst>
                                    <p:set>
                                      <p:cBhvr>
                                        <p:cTn id="50" dur="1" fill="hold">
                                          <p:stCondLst>
                                            <p:cond delay="0"/>
                                          </p:stCondLst>
                                        </p:cTn>
                                        <p:tgtEl>
                                          <p:spTgt spid="160"/>
                                        </p:tgtEl>
                                        <p:attrNameLst>
                                          <p:attrName>style.visibility</p:attrName>
                                        </p:attrNameLst>
                                      </p:cBhvr>
                                      <p:to>
                                        <p:strVal val="visible"/>
                                      </p:to>
                                    </p:set>
                                    <p:anim calcmode="lin" valueType="num">
                                      <p:cBhvr>
                                        <p:cTn id="51" dur="500" fill="hold"/>
                                        <p:tgtEl>
                                          <p:spTgt spid="160"/>
                                        </p:tgtEl>
                                        <p:attrNameLst>
                                          <p:attrName>ppt_w</p:attrName>
                                        </p:attrNameLst>
                                      </p:cBhvr>
                                      <p:tavLst>
                                        <p:tav tm="0">
                                          <p:val>
                                            <p:fltVal val="0"/>
                                          </p:val>
                                        </p:tav>
                                        <p:tav tm="100000">
                                          <p:val>
                                            <p:strVal val="#ppt_w"/>
                                          </p:val>
                                        </p:tav>
                                      </p:tavLst>
                                    </p:anim>
                                    <p:anim calcmode="lin" valueType="num">
                                      <p:cBhvr>
                                        <p:cTn id="52" dur="500" fill="hold"/>
                                        <p:tgtEl>
                                          <p:spTgt spid="16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90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100"/>
                                  </p:stCondLst>
                                  <p:childTnLst>
                                    <p:set>
                                      <p:cBhvr>
                                        <p:cTn id="58" dur="1" fill="hold">
                                          <p:stCondLst>
                                            <p:cond delay="0"/>
                                          </p:stCondLst>
                                        </p:cTn>
                                        <p:tgtEl>
                                          <p:spTgt spid="162"/>
                                        </p:tgtEl>
                                        <p:attrNameLst>
                                          <p:attrName>style.visibility</p:attrName>
                                        </p:attrNameLst>
                                      </p:cBhvr>
                                      <p:to>
                                        <p:strVal val="visible"/>
                                      </p:to>
                                    </p:set>
                                    <p:anim calcmode="lin" valueType="num">
                                      <p:cBhvr>
                                        <p:cTn id="59" dur="500" fill="hold"/>
                                        <p:tgtEl>
                                          <p:spTgt spid="162"/>
                                        </p:tgtEl>
                                        <p:attrNameLst>
                                          <p:attrName>ppt_w</p:attrName>
                                        </p:attrNameLst>
                                      </p:cBhvr>
                                      <p:tavLst>
                                        <p:tav tm="0">
                                          <p:val>
                                            <p:fltVal val="0"/>
                                          </p:val>
                                        </p:tav>
                                        <p:tav tm="100000">
                                          <p:val>
                                            <p:strVal val="#ppt_w"/>
                                          </p:val>
                                        </p:tav>
                                      </p:tavLst>
                                    </p:anim>
                                    <p:anim calcmode="lin" valueType="num">
                                      <p:cBhvr>
                                        <p:cTn id="60" dur="500" fill="hold"/>
                                        <p:tgtEl>
                                          <p:spTgt spid="16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1300"/>
                                  </p:stCondLst>
                                  <p:childTnLst>
                                    <p:set>
                                      <p:cBhvr>
                                        <p:cTn id="62" dur="1" fill="hold">
                                          <p:stCondLst>
                                            <p:cond delay="0"/>
                                          </p:stCondLst>
                                        </p:cTn>
                                        <p:tgtEl>
                                          <p:spTgt spid="168"/>
                                        </p:tgtEl>
                                        <p:attrNameLst>
                                          <p:attrName>style.visibility</p:attrName>
                                        </p:attrNameLst>
                                      </p:cBhvr>
                                      <p:to>
                                        <p:strVal val="visible"/>
                                      </p:to>
                                    </p:set>
                                    <p:anim calcmode="lin" valueType="num">
                                      <p:cBhvr>
                                        <p:cTn id="63" dur="500" fill="hold"/>
                                        <p:tgtEl>
                                          <p:spTgt spid="168"/>
                                        </p:tgtEl>
                                        <p:attrNameLst>
                                          <p:attrName>ppt_w</p:attrName>
                                        </p:attrNameLst>
                                      </p:cBhvr>
                                      <p:tavLst>
                                        <p:tav tm="0">
                                          <p:val>
                                            <p:fltVal val="0"/>
                                          </p:val>
                                        </p:tav>
                                        <p:tav tm="100000">
                                          <p:val>
                                            <p:strVal val="#ppt_w"/>
                                          </p:val>
                                        </p:tav>
                                      </p:tavLst>
                                    </p:anim>
                                    <p:anim calcmode="lin" valueType="num">
                                      <p:cBhvr>
                                        <p:cTn id="64" dur="500" fill="hold"/>
                                        <p:tgtEl>
                                          <p:spTgt spid="168"/>
                                        </p:tgtEl>
                                        <p:attrNameLst>
                                          <p:attrName>ppt_h</p:attrName>
                                        </p:attrNameLst>
                                      </p:cBhvr>
                                      <p:tavLst>
                                        <p:tav tm="0">
                                          <p:val>
                                            <p:fltVal val="0"/>
                                          </p:val>
                                        </p:tav>
                                        <p:tav tm="100000">
                                          <p:val>
                                            <p:strVal val="#ppt_h"/>
                                          </p:val>
                                        </p:tav>
                                      </p:tavLst>
                                    </p:anim>
                                  </p:childTnLst>
                                </p:cTn>
                              </p:par>
                            </p:childTnLst>
                          </p:cTn>
                        </p:par>
                        <p:par>
                          <p:cTn id="65" fill="hold">
                            <p:stCondLst>
                              <p:cond delay="1800"/>
                            </p:stCondLst>
                            <p:childTnLst>
                              <p:par>
                                <p:cTn id="66" presetID="23" presetClass="entr" presetSubtype="32"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strVal val="4*#ppt_w"/>
                                          </p:val>
                                        </p:tav>
                                        <p:tav tm="100000">
                                          <p:val>
                                            <p:strVal val="#ppt_w"/>
                                          </p:val>
                                        </p:tav>
                                      </p:tavLst>
                                    </p:anim>
                                    <p:anim calcmode="lin" valueType="num">
                                      <p:cBhvr>
                                        <p:cTn id="69" dur="500" fill="hold"/>
                                        <p:tgtEl>
                                          <p:spTgt spid="7"/>
                                        </p:tgtEl>
                                        <p:attrNameLst>
                                          <p:attrName>ppt_h</p:attrName>
                                        </p:attrNameLst>
                                      </p:cBhvr>
                                      <p:tavLst>
                                        <p:tav tm="0">
                                          <p:val>
                                            <p:strVal val="4*#ppt_h"/>
                                          </p:val>
                                        </p:tav>
                                        <p:tav tm="100000">
                                          <p:val>
                                            <p:strVal val="#ppt_h"/>
                                          </p:val>
                                        </p:tav>
                                      </p:tavLst>
                                    </p:anim>
                                  </p:childTnLst>
                                </p:cTn>
                              </p:par>
                            </p:childTnLst>
                          </p:cTn>
                        </p:par>
                        <p:par>
                          <p:cTn id="70" fill="hold">
                            <p:stCondLst>
                              <p:cond delay="2300"/>
                            </p:stCondLst>
                            <p:childTnLst>
                              <p:par>
                                <p:cTn id="71" presetID="12" presetClass="entr" presetSubtype="2"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p:tgtEl>
                                          <p:spTgt spid="61"/>
                                        </p:tgtEl>
                                        <p:attrNameLst>
                                          <p:attrName>ppt_x</p:attrName>
                                        </p:attrNameLst>
                                      </p:cBhvr>
                                      <p:tavLst>
                                        <p:tav tm="0">
                                          <p:val>
                                            <p:strVal val="#ppt_x+#ppt_w*1.125000"/>
                                          </p:val>
                                        </p:tav>
                                        <p:tav tm="100000">
                                          <p:val>
                                            <p:strVal val="#ppt_x"/>
                                          </p:val>
                                        </p:tav>
                                      </p:tavLst>
                                    </p:anim>
                                    <p:animEffect transition="in" filter="wipe(lef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75" grpId="0" animBg="1"/>
      <p:bldP spid="173" grpId="0" animBg="1"/>
      <p:bldP spid="171" grpId="0" animBg="1"/>
      <p:bldP spid="170" grpId="0" animBg="1"/>
      <p:bldP spid="160" grpId="0" animBg="1"/>
      <p:bldP spid="161" grpId="0" animBg="1"/>
      <p:bldP spid="162" grpId="0" animBg="1"/>
      <p:bldP spid="1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22722"/>
            <a:ext cx="2031325"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活动计划拟定</a:t>
            </a:r>
          </a:p>
        </p:txBody>
      </p:sp>
      <p:graphicFrame>
        <p:nvGraphicFramePr>
          <p:cNvPr id="3" name="表格 2"/>
          <p:cNvGraphicFramePr>
            <a:graphicFrameLocks noGrp="1"/>
          </p:cNvGraphicFramePr>
          <p:nvPr>
            <p:extLst>
              <p:ext uri="{D42A27DB-BD31-4B8C-83A1-F6EECF244321}">
                <p14:modId xmlns:p14="http://schemas.microsoft.com/office/powerpoint/2010/main" val="340589870"/>
              </p:ext>
            </p:extLst>
          </p:nvPr>
        </p:nvGraphicFramePr>
        <p:xfrm>
          <a:off x="570057" y="1345469"/>
          <a:ext cx="11172282" cy="5037513"/>
        </p:xfrm>
        <a:graphic>
          <a:graphicData uri="http://schemas.openxmlformats.org/drawingml/2006/table">
            <a:tbl>
              <a:tblPr firstRow="1" firstCol="1" lastRow="1" lastCol="1" bandRow="1" bandCol="1">
                <a:effectLst>
                  <a:innerShdw blurRad="114300">
                    <a:prstClr val="black"/>
                  </a:innerShdw>
                </a:effectLst>
              </a:tblPr>
              <a:tblGrid>
                <a:gridCol w="1436877">
                  <a:extLst>
                    <a:ext uri="{9D8B030D-6E8A-4147-A177-3AD203B41FA5}">
                      <a16:colId xmlns="" xmlns:a16="http://schemas.microsoft.com/office/drawing/2014/main" val="20000"/>
                    </a:ext>
                  </a:extLst>
                </a:gridCol>
                <a:gridCol w="324426">
                  <a:extLst>
                    <a:ext uri="{9D8B030D-6E8A-4147-A177-3AD203B41FA5}">
                      <a16:colId xmlns="" xmlns:a16="http://schemas.microsoft.com/office/drawing/2014/main" val="20001"/>
                    </a:ext>
                  </a:extLst>
                </a:gridCol>
                <a:gridCol w="324426">
                  <a:extLst>
                    <a:ext uri="{9D8B030D-6E8A-4147-A177-3AD203B41FA5}">
                      <a16:colId xmlns="" xmlns:a16="http://schemas.microsoft.com/office/drawing/2014/main" val="20002"/>
                    </a:ext>
                  </a:extLst>
                </a:gridCol>
                <a:gridCol w="324426">
                  <a:extLst>
                    <a:ext uri="{9D8B030D-6E8A-4147-A177-3AD203B41FA5}">
                      <a16:colId xmlns="" xmlns:a16="http://schemas.microsoft.com/office/drawing/2014/main" val="20003"/>
                    </a:ext>
                  </a:extLst>
                </a:gridCol>
                <a:gridCol w="324426">
                  <a:extLst>
                    <a:ext uri="{9D8B030D-6E8A-4147-A177-3AD203B41FA5}">
                      <a16:colId xmlns="" xmlns:a16="http://schemas.microsoft.com/office/drawing/2014/main" val="20004"/>
                    </a:ext>
                  </a:extLst>
                </a:gridCol>
                <a:gridCol w="324426">
                  <a:extLst>
                    <a:ext uri="{9D8B030D-6E8A-4147-A177-3AD203B41FA5}">
                      <a16:colId xmlns="" xmlns:a16="http://schemas.microsoft.com/office/drawing/2014/main" val="20005"/>
                    </a:ext>
                  </a:extLst>
                </a:gridCol>
                <a:gridCol w="324426">
                  <a:extLst>
                    <a:ext uri="{9D8B030D-6E8A-4147-A177-3AD203B41FA5}">
                      <a16:colId xmlns="" xmlns:a16="http://schemas.microsoft.com/office/drawing/2014/main" val="20006"/>
                    </a:ext>
                  </a:extLst>
                </a:gridCol>
                <a:gridCol w="324426">
                  <a:extLst>
                    <a:ext uri="{9D8B030D-6E8A-4147-A177-3AD203B41FA5}">
                      <a16:colId xmlns="" xmlns:a16="http://schemas.microsoft.com/office/drawing/2014/main" val="20007"/>
                    </a:ext>
                  </a:extLst>
                </a:gridCol>
                <a:gridCol w="324426">
                  <a:extLst>
                    <a:ext uri="{9D8B030D-6E8A-4147-A177-3AD203B41FA5}">
                      <a16:colId xmlns="" xmlns:a16="http://schemas.microsoft.com/office/drawing/2014/main" val="20008"/>
                    </a:ext>
                  </a:extLst>
                </a:gridCol>
                <a:gridCol w="324426">
                  <a:extLst>
                    <a:ext uri="{9D8B030D-6E8A-4147-A177-3AD203B41FA5}">
                      <a16:colId xmlns="" xmlns:a16="http://schemas.microsoft.com/office/drawing/2014/main" val="20009"/>
                    </a:ext>
                  </a:extLst>
                </a:gridCol>
                <a:gridCol w="324426">
                  <a:extLst>
                    <a:ext uri="{9D8B030D-6E8A-4147-A177-3AD203B41FA5}">
                      <a16:colId xmlns="" xmlns:a16="http://schemas.microsoft.com/office/drawing/2014/main" val="20010"/>
                    </a:ext>
                  </a:extLst>
                </a:gridCol>
                <a:gridCol w="324426">
                  <a:extLst>
                    <a:ext uri="{9D8B030D-6E8A-4147-A177-3AD203B41FA5}">
                      <a16:colId xmlns="" xmlns:a16="http://schemas.microsoft.com/office/drawing/2014/main" val="20011"/>
                    </a:ext>
                  </a:extLst>
                </a:gridCol>
                <a:gridCol w="324426">
                  <a:extLst>
                    <a:ext uri="{9D8B030D-6E8A-4147-A177-3AD203B41FA5}">
                      <a16:colId xmlns="" xmlns:a16="http://schemas.microsoft.com/office/drawing/2014/main" val="20012"/>
                    </a:ext>
                  </a:extLst>
                </a:gridCol>
                <a:gridCol w="324426">
                  <a:extLst>
                    <a:ext uri="{9D8B030D-6E8A-4147-A177-3AD203B41FA5}">
                      <a16:colId xmlns="" xmlns:a16="http://schemas.microsoft.com/office/drawing/2014/main" val="20013"/>
                    </a:ext>
                  </a:extLst>
                </a:gridCol>
                <a:gridCol w="324426">
                  <a:extLst>
                    <a:ext uri="{9D8B030D-6E8A-4147-A177-3AD203B41FA5}">
                      <a16:colId xmlns="" xmlns:a16="http://schemas.microsoft.com/office/drawing/2014/main" val="20014"/>
                    </a:ext>
                  </a:extLst>
                </a:gridCol>
                <a:gridCol w="324426">
                  <a:extLst>
                    <a:ext uri="{9D8B030D-6E8A-4147-A177-3AD203B41FA5}">
                      <a16:colId xmlns="" xmlns:a16="http://schemas.microsoft.com/office/drawing/2014/main" val="20015"/>
                    </a:ext>
                  </a:extLst>
                </a:gridCol>
                <a:gridCol w="324426">
                  <a:extLst>
                    <a:ext uri="{9D8B030D-6E8A-4147-A177-3AD203B41FA5}">
                      <a16:colId xmlns="" xmlns:a16="http://schemas.microsoft.com/office/drawing/2014/main" val="20016"/>
                    </a:ext>
                  </a:extLst>
                </a:gridCol>
                <a:gridCol w="324426">
                  <a:extLst>
                    <a:ext uri="{9D8B030D-6E8A-4147-A177-3AD203B41FA5}">
                      <a16:colId xmlns="" xmlns:a16="http://schemas.microsoft.com/office/drawing/2014/main" val="20017"/>
                    </a:ext>
                  </a:extLst>
                </a:gridCol>
                <a:gridCol w="324426">
                  <a:extLst>
                    <a:ext uri="{9D8B030D-6E8A-4147-A177-3AD203B41FA5}">
                      <a16:colId xmlns="" xmlns:a16="http://schemas.microsoft.com/office/drawing/2014/main" val="20018"/>
                    </a:ext>
                  </a:extLst>
                </a:gridCol>
                <a:gridCol w="324426">
                  <a:extLst>
                    <a:ext uri="{9D8B030D-6E8A-4147-A177-3AD203B41FA5}">
                      <a16:colId xmlns="" xmlns:a16="http://schemas.microsoft.com/office/drawing/2014/main" val="20019"/>
                    </a:ext>
                  </a:extLst>
                </a:gridCol>
                <a:gridCol w="324426">
                  <a:extLst>
                    <a:ext uri="{9D8B030D-6E8A-4147-A177-3AD203B41FA5}">
                      <a16:colId xmlns="" xmlns:a16="http://schemas.microsoft.com/office/drawing/2014/main" val="20020"/>
                    </a:ext>
                  </a:extLst>
                </a:gridCol>
                <a:gridCol w="324426">
                  <a:extLst>
                    <a:ext uri="{9D8B030D-6E8A-4147-A177-3AD203B41FA5}">
                      <a16:colId xmlns="" xmlns:a16="http://schemas.microsoft.com/office/drawing/2014/main" val="20021"/>
                    </a:ext>
                  </a:extLst>
                </a:gridCol>
                <a:gridCol w="324426">
                  <a:extLst>
                    <a:ext uri="{9D8B030D-6E8A-4147-A177-3AD203B41FA5}">
                      <a16:colId xmlns="" xmlns:a16="http://schemas.microsoft.com/office/drawing/2014/main" val="20022"/>
                    </a:ext>
                  </a:extLst>
                </a:gridCol>
                <a:gridCol w="324426">
                  <a:extLst>
                    <a:ext uri="{9D8B030D-6E8A-4147-A177-3AD203B41FA5}">
                      <a16:colId xmlns="" xmlns:a16="http://schemas.microsoft.com/office/drawing/2014/main" val="20023"/>
                    </a:ext>
                  </a:extLst>
                </a:gridCol>
                <a:gridCol w="324426">
                  <a:extLst>
                    <a:ext uri="{9D8B030D-6E8A-4147-A177-3AD203B41FA5}">
                      <a16:colId xmlns="" xmlns:a16="http://schemas.microsoft.com/office/drawing/2014/main" val="20024"/>
                    </a:ext>
                  </a:extLst>
                </a:gridCol>
                <a:gridCol w="324426">
                  <a:extLst>
                    <a:ext uri="{9D8B030D-6E8A-4147-A177-3AD203B41FA5}">
                      <a16:colId xmlns="" xmlns:a16="http://schemas.microsoft.com/office/drawing/2014/main" val="20025"/>
                    </a:ext>
                  </a:extLst>
                </a:gridCol>
                <a:gridCol w="324426">
                  <a:extLst>
                    <a:ext uri="{9D8B030D-6E8A-4147-A177-3AD203B41FA5}">
                      <a16:colId xmlns="" xmlns:a16="http://schemas.microsoft.com/office/drawing/2014/main" val="20026"/>
                    </a:ext>
                  </a:extLst>
                </a:gridCol>
                <a:gridCol w="307238">
                  <a:extLst>
                    <a:ext uri="{9D8B030D-6E8A-4147-A177-3AD203B41FA5}">
                      <a16:colId xmlns="" xmlns:a16="http://schemas.microsoft.com/office/drawing/2014/main" val="20027"/>
                    </a:ext>
                  </a:extLst>
                </a:gridCol>
                <a:gridCol w="307238">
                  <a:extLst>
                    <a:ext uri="{9D8B030D-6E8A-4147-A177-3AD203B41FA5}">
                      <a16:colId xmlns="" xmlns:a16="http://schemas.microsoft.com/office/drawing/2014/main" val="20028"/>
                    </a:ext>
                  </a:extLst>
                </a:gridCol>
                <a:gridCol w="685853">
                  <a:extLst>
                    <a:ext uri="{9D8B030D-6E8A-4147-A177-3AD203B41FA5}">
                      <a16:colId xmlns="" xmlns:a16="http://schemas.microsoft.com/office/drawing/2014/main" val="20029"/>
                    </a:ext>
                  </a:extLst>
                </a:gridCol>
              </a:tblGrid>
              <a:tr h="275208">
                <a:tc row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400" b="0" kern="0" baseline="0" dirty="0">
                          <a:solidFill>
                            <a:schemeClr val="bg1"/>
                          </a:solidFill>
                          <a:effectLst/>
                          <a:latin typeface="方正正黑简体" panose="02000000000000000000" pitchFamily="2" charset="-122"/>
                          <a:ea typeface="方正正黑简体" panose="02000000000000000000" pitchFamily="2" charset="-122"/>
                        </a:rPr>
                        <a:t>      </a:t>
                      </a:r>
                      <a:r>
                        <a:rPr lang="zh-CN" sz="1400" b="0" kern="0" dirty="0">
                          <a:solidFill>
                            <a:schemeClr val="bg1"/>
                          </a:solidFill>
                          <a:effectLst/>
                          <a:latin typeface="方正正黑简体" panose="02000000000000000000" pitchFamily="2" charset="-122"/>
                          <a:ea typeface="方正正黑简体" panose="02000000000000000000" pitchFamily="2" charset="-122"/>
                        </a:rPr>
                        <a:t>月份</a:t>
                      </a:r>
                      <a:endParaRPr lang="zh-CN" sz="1400" b="0" kern="100" dirty="0">
                        <a:solidFill>
                          <a:schemeClr val="bg1"/>
                        </a:solidFill>
                        <a:effectLst/>
                        <a:latin typeface="方正正黑简体" panose="02000000000000000000" pitchFamily="2" charset="-122"/>
                        <a:ea typeface="方正正黑简体" panose="02000000000000000000" pitchFamily="2" charset="-122"/>
                      </a:endParaRPr>
                    </a:p>
                    <a:p>
                      <a:pPr algn="ctr">
                        <a:spcAft>
                          <a:spcPts val="0"/>
                        </a:spcAft>
                      </a:pPr>
                      <a:r>
                        <a:rPr lang="en-US" altLang="zh-CN" sz="1400" b="0" kern="0" dirty="0">
                          <a:solidFill>
                            <a:schemeClr val="bg1"/>
                          </a:solidFill>
                          <a:effectLst/>
                          <a:latin typeface="方正正黑简体" panose="02000000000000000000" pitchFamily="2" charset="-122"/>
                          <a:ea typeface="方正正黑简体" panose="02000000000000000000" pitchFamily="2" charset="-122"/>
                        </a:rPr>
                        <a:t>                </a:t>
                      </a:r>
                      <a:r>
                        <a:rPr lang="zh-CN" sz="1400" b="0" kern="0" dirty="0">
                          <a:solidFill>
                            <a:schemeClr val="bg1"/>
                          </a:solidFill>
                          <a:effectLst/>
                          <a:latin typeface="方正正黑简体" panose="02000000000000000000" pitchFamily="2" charset="-122"/>
                          <a:ea typeface="方正正黑简体" panose="02000000000000000000" pitchFamily="2" charset="-122"/>
                        </a:rPr>
                        <a:t>周期</a:t>
                      </a:r>
                      <a:endParaRPr lang="zh-CN" sz="1400" b="0" kern="100" dirty="0">
                        <a:solidFill>
                          <a:schemeClr val="bg1"/>
                        </a:solidFill>
                        <a:effectLst/>
                        <a:latin typeface="方正正黑简体" panose="02000000000000000000" pitchFamily="2" charset="-122"/>
                        <a:ea typeface="方正正黑简体" panose="02000000000000000000" pitchFamily="2" charset="-122"/>
                      </a:endParaRPr>
                    </a:p>
                    <a:p>
                      <a:pPr algn="ctr">
                        <a:spcAft>
                          <a:spcPts val="0"/>
                        </a:spcAft>
                      </a:pPr>
                      <a:endParaRPr lang="en-US" altLang="zh-CN" sz="1400" b="0" kern="0" dirty="0">
                        <a:solidFill>
                          <a:schemeClr val="bg1"/>
                        </a:solidFill>
                        <a:effectLst/>
                        <a:latin typeface="方正正黑简体" panose="02000000000000000000" pitchFamily="2" charset="-122"/>
                        <a:ea typeface="方正正黑简体" panose="02000000000000000000" pitchFamily="2" charset="-122"/>
                      </a:endParaRPr>
                    </a:p>
                    <a:p>
                      <a:pPr algn="ctr">
                        <a:spcAft>
                          <a:spcPts val="0"/>
                        </a:spcAft>
                      </a:pPr>
                      <a:r>
                        <a:rPr lang="zh-CN" sz="1400" b="0" kern="0" dirty="0">
                          <a:solidFill>
                            <a:schemeClr val="bg1"/>
                          </a:solidFill>
                          <a:effectLst/>
                          <a:latin typeface="方正正黑简体" panose="02000000000000000000" pitchFamily="2" charset="-122"/>
                          <a:ea typeface="方正正黑简体" panose="02000000000000000000" pitchFamily="2" charset="-122"/>
                        </a:rPr>
                        <a:t>活动项目</a:t>
                      </a:r>
                      <a:endParaRPr lang="zh-CN" sz="1400" b="0" kern="100" dirty="0">
                        <a:solidFill>
                          <a:schemeClr val="bg1"/>
                        </a:solidFill>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ap="flat" cmpd="sng" algn="ctr">
                      <a:solidFill>
                        <a:sysClr val="window" lastClr="FFFFFF"/>
                      </a:solidFill>
                      <a:prstDash val="solid"/>
                      <a:round/>
                      <a:headEnd type="none" w="med" len="med"/>
                      <a:tailEnd type="none" w="med" len="med"/>
                    </a:lnTlToBr>
                    <a:lnBlToTr w="12700" cmpd="sng">
                      <a:noFill/>
                      <a:prstDash val="solid"/>
                    </a:lnBlToTr>
                    <a:solidFill>
                      <a:srgbClr val="E87071"/>
                    </a:solidFill>
                  </a:tcPr>
                </a:tc>
                <a:tc gridSpan="4">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3</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4</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5</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6</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7</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8</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9</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latin typeface="方正正黑简体" panose="02000000000000000000" pitchFamily="2" charset="-122"/>
                          <a:ea typeface="方正正黑简体" panose="02000000000000000000" pitchFamily="2" charset="-122"/>
                        </a:rPr>
                        <a:t> </a:t>
                      </a:r>
                      <a:endParaRPr lang="zh-CN" sz="1200" b="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b="0" kern="100" dirty="0">
                          <a:effectLst/>
                          <a:latin typeface="方正正黑简体" panose="02000000000000000000" pitchFamily="2" charset="-122"/>
                          <a:ea typeface="方正正黑简体" panose="02000000000000000000" pitchFamily="2" charset="-122"/>
                        </a:rPr>
                        <a:t>负责人</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extLst>
                  <a:ext uri="{0D108BD9-81ED-4DB2-BD59-A6C34878D82A}">
                    <a16:rowId xmlns="" xmlns:a16="http://schemas.microsoft.com/office/drawing/2014/main" val="10000"/>
                  </a:ext>
                </a:extLst>
              </a:tr>
              <a:tr h="688019">
                <a:tc v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vMerge="1">
                  <a:txBody>
                    <a:bodyPr/>
                    <a:lstStyle/>
                    <a:p>
                      <a:endParaRPr lang="zh-CN" altLang="en-US"/>
                    </a:p>
                  </a:txBody>
                  <a:tcPr/>
                </a:tc>
                <a:extLst>
                  <a:ext uri="{0D108BD9-81ED-4DB2-BD59-A6C34878D82A}">
                    <a16:rowId xmlns="" xmlns:a16="http://schemas.microsoft.com/office/drawing/2014/main" val="10001"/>
                  </a:ext>
                </a:extLst>
              </a:tr>
              <a:tr h="398363">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方正正黑简体" panose="02000000000000000000" pitchFamily="2" charset="-122"/>
                          <a:ea typeface="方正正黑简体" panose="02000000000000000000" pitchFamily="2" charset="-122"/>
                        </a:rPr>
                        <a:t> </a:t>
                      </a:r>
                      <a:r>
                        <a:rPr lang="zh-CN" sz="1200" b="0" kern="0" dirty="0">
                          <a:effectLst/>
                          <a:latin typeface="方正正黑简体" panose="02000000000000000000" pitchFamily="2" charset="-122"/>
                          <a:ea typeface="方正正黑简体" panose="02000000000000000000" pitchFamily="2" charset="-122"/>
                        </a:rPr>
                        <a:t>选出圈名及圈徽</a:t>
                      </a:r>
                      <a:endParaRPr 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方正正黑简体" panose="02000000000000000000" pitchFamily="2" charset="-122"/>
                          <a:ea typeface="方正正黑简体" panose="02000000000000000000" pitchFamily="2" charset="-122"/>
                        </a:rPr>
                        <a:t>xxx</a:t>
                      </a:r>
                      <a:endParaRPr 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extLst>
                  <a:ext uri="{0D108BD9-81ED-4DB2-BD59-A6C34878D82A}">
                    <a16:rowId xmlns="" xmlns:a16="http://schemas.microsoft.com/office/drawing/2014/main" val="10002"/>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方正正黑简体" panose="02000000000000000000" pitchFamily="2" charset="-122"/>
                          <a:ea typeface="方正正黑简体" panose="02000000000000000000" pitchFamily="2" charset="-122"/>
                        </a:rPr>
                        <a:t> </a:t>
                      </a:r>
                      <a:r>
                        <a:rPr lang="zh-CN" sz="1200" b="0" kern="0" dirty="0">
                          <a:effectLst/>
                          <a:latin typeface="方正正黑简体" panose="02000000000000000000" pitchFamily="2" charset="-122"/>
                          <a:ea typeface="方正正黑简体" panose="02000000000000000000" pitchFamily="2" charset="-122"/>
                        </a:rPr>
                        <a:t>主题确定</a:t>
                      </a:r>
                      <a:endParaRPr 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方正正黑简体" panose="02000000000000000000" pitchFamily="2" charset="-122"/>
                          <a:ea typeface="方正正黑简体" panose="02000000000000000000" pitchFamily="2" charset="-122"/>
                        </a:rPr>
                        <a:t>xxx</a:t>
                      </a:r>
                      <a:endParaRPr lang="zh-CN" alt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extLst>
                  <a:ext uri="{0D108BD9-81ED-4DB2-BD59-A6C34878D82A}">
                    <a16:rowId xmlns="" xmlns:a16="http://schemas.microsoft.com/office/drawing/2014/main" val="10003"/>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方正正黑简体" panose="02000000000000000000" pitchFamily="2" charset="-122"/>
                          <a:ea typeface="方正正黑简体" panose="02000000000000000000" pitchFamily="2" charset="-122"/>
                        </a:rPr>
                        <a:t> </a:t>
                      </a:r>
                      <a:r>
                        <a:rPr lang="zh-CN" sz="1200" b="0" kern="0" dirty="0">
                          <a:effectLst/>
                          <a:latin typeface="方正正黑简体" panose="02000000000000000000" pitchFamily="2" charset="-122"/>
                          <a:ea typeface="方正正黑简体" panose="02000000000000000000" pitchFamily="2" charset="-122"/>
                        </a:rPr>
                        <a:t>活动计划拟定</a:t>
                      </a:r>
                      <a:endParaRPr 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方正正黑简体" panose="02000000000000000000" pitchFamily="2" charset="-122"/>
                          <a:ea typeface="方正正黑简体" panose="02000000000000000000" pitchFamily="2" charset="-122"/>
                        </a:rPr>
                        <a:t>xxx</a:t>
                      </a:r>
                      <a:endParaRPr lang="zh-CN" alt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extLst>
                  <a:ext uri="{0D108BD9-81ED-4DB2-BD59-A6C34878D82A}">
                    <a16:rowId xmlns="" xmlns:a16="http://schemas.microsoft.com/office/drawing/2014/main" val="10004"/>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方正正黑简体" panose="02000000000000000000" pitchFamily="2" charset="-122"/>
                          <a:ea typeface="方正正黑简体" panose="02000000000000000000" pitchFamily="2" charset="-122"/>
                        </a:rPr>
                        <a:t> </a:t>
                      </a:r>
                      <a:r>
                        <a:rPr lang="zh-CN" sz="1200" b="0" kern="0" dirty="0">
                          <a:effectLst/>
                          <a:latin typeface="方正正黑简体" panose="02000000000000000000" pitchFamily="2" charset="-122"/>
                          <a:ea typeface="方正正黑简体" panose="02000000000000000000" pitchFamily="2" charset="-122"/>
                        </a:rPr>
                        <a:t>现状把握</a:t>
                      </a:r>
                      <a:endParaRPr 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方正正黑简体" panose="02000000000000000000" pitchFamily="2" charset="-122"/>
                          <a:ea typeface="方正正黑简体" panose="02000000000000000000" pitchFamily="2" charset="-122"/>
                        </a:rPr>
                        <a:t>xxx</a:t>
                      </a:r>
                      <a:endParaRPr lang="zh-CN" alt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extLst>
                  <a:ext uri="{0D108BD9-81ED-4DB2-BD59-A6C34878D82A}">
                    <a16:rowId xmlns="" xmlns:a16="http://schemas.microsoft.com/office/drawing/2014/main" val="10005"/>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方正正黑简体" panose="02000000000000000000" pitchFamily="2" charset="-122"/>
                          <a:ea typeface="方正正黑简体" panose="02000000000000000000" pitchFamily="2" charset="-122"/>
                        </a:rPr>
                        <a:t> </a:t>
                      </a:r>
                      <a:r>
                        <a:rPr lang="zh-CN" sz="1200" b="0" kern="0" dirty="0">
                          <a:effectLst/>
                          <a:latin typeface="方正正黑简体" panose="02000000000000000000" pitchFamily="2" charset="-122"/>
                          <a:ea typeface="方正正黑简体" panose="02000000000000000000" pitchFamily="2" charset="-122"/>
                        </a:rPr>
                        <a:t>目标设定</a:t>
                      </a:r>
                      <a:endParaRPr 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方正正黑简体" panose="02000000000000000000" pitchFamily="2" charset="-122"/>
                          <a:ea typeface="方正正黑简体" panose="02000000000000000000" pitchFamily="2" charset="-122"/>
                        </a:rPr>
                        <a:t>xxx</a:t>
                      </a:r>
                      <a:endParaRPr lang="zh-CN" alt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extLst>
                  <a:ext uri="{0D108BD9-81ED-4DB2-BD59-A6C34878D82A}">
                    <a16:rowId xmlns="" xmlns:a16="http://schemas.microsoft.com/office/drawing/2014/main" val="10006"/>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方正正黑简体" panose="02000000000000000000" pitchFamily="2" charset="-122"/>
                          <a:ea typeface="方正正黑简体" panose="02000000000000000000" pitchFamily="2" charset="-122"/>
                        </a:rPr>
                        <a:t> </a:t>
                      </a:r>
                      <a:r>
                        <a:rPr lang="zh-CN" sz="1200" b="0" kern="0" dirty="0">
                          <a:effectLst/>
                          <a:latin typeface="方正正黑简体" panose="02000000000000000000" pitchFamily="2" charset="-122"/>
                          <a:ea typeface="方正正黑简体" panose="02000000000000000000" pitchFamily="2" charset="-122"/>
                        </a:rPr>
                        <a:t>原因解析</a:t>
                      </a:r>
                      <a:endParaRPr 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方正正黑简体" panose="02000000000000000000" pitchFamily="2" charset="-122"/>
                          <a:ea typeface="方正正黑简体" panose="02000000000000000000" pitchFamily="2" charset="-122"/>
                        </a:rPr>
                        <a:t>xxx</a:t>
                      </a:r>
                      <a:endParaRPr lang="zh-CN" alt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extLst>
                  <a:ext uri="{0D108BD9-81ED-4DB2-BD59-A6C34878D82A}">
                    <a16:rowId xmlns="" xmlns:a16="http://schemas.microsoft.com/office/drawing/2014/main" val="10007"/>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方正正黑简体" panose="02000000000000000000" pitchFamily="2" charset="-122"/>
                          <a:ea typeface="方正正黑简体" panose="02000000000000000000" pitchFamily="2" charset="-122"/>
                        </a:rPr>
                        <a:t> </a:t>
                      </a:r>
                      <a:r>
                        <a:rPr lang="zh-CN" sz="1200" b="0" kern="0" dirty="0">
                          <a:effectLst/>
                          <a:latin typeface="方正正黑简体" panose="02000000000000000000" pitchFamily="2" charset="-122"/>
                          <a:ea typeface="方正正黑简体" panose="02000000000000000000" pitchFamily="2" charset="-122"/>
                        </a:rPr>
                        <a:t>制定对策</a:t>
                      </a:r>
                      <a:endParaRPr 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方正正黑简体" panose="02000000000000000000" pitchFamily="2" charset="-122"/>
                          <a:ea typeface="方正正黑简体" panose="02000000000000000000" pitchFamily="2" charset="-122"/>
                        </a:rPr>
                        <a:t>xxx</a:t>
                      </a:r>
                      <a:endParaRPr lang="zh-CN" alt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extLst>
                  <a:ext uri="{0D108BD9-81ED-4DB2-BD59-A6C34878D82A}">
                    <a16:rowId xmlns="" xmlns:a16="http://schemas.microsoft.com/office/drawing/2014/main" val="10008"/>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方正正黑简体" panose="02000000000000000000" pitchFamily="2" charset="-122"/>
                          <a:ea typeface="方正正黑简体" panose="02000000000000000000" pitchFamily="2" charset="-122"/>
                        </a:rPr>
                        <a:t> </a:t>
                      </a:r>
                      <a:r>
                        <a:rPr lang="zh-CN" sz="1200" b="0" kern="0" dirty="0">
                          <a:effectLst/>
                          <a:latin typeface="方正正黑简体" panose="02000000000000000000" pitchFamily="2" charset="-122"/>
                          <a:ea typeface="方正正黑简体" panose="02000000000000000000" pitchFamily="2" charset="-122"/>
                        </a:rPr>
                        <a:t>对策实施</a:t>
                      </a:r>
                      <a:endParaRPr 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方正正黑简体" panose="02000000000000000000" pitchFamily="2" charset="-122"/>
                          <a:ea typeface="方正正黑简体" panose="02000000000000000000" pitchFamily="2" charset="-122"/>
                        </a:rPr>
                        <a:t>xxx</a:t>
                      </a:r>
                      <a:endParaRPr lang="zh-CN" alt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extLst>
                  <a:ext uri="{0D108BD9-81ED-4DB2-BD59-A6C34878D82A}">
                    <a16:rowId xmlns="" xmlns:a16="http://schemas.microsoft.com/office/drawing/2014/main" val="10009"/>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方正正黑简体" panose="02000000000000000000" pitchFamily="2" charset="-122"/>
                          <a:ea typeface="方正正黑简体" panose="02000000000000000000" pitchFamily="2" charset="-122"/>
                        </a:rPr>
                        <a:t> </a:t>
                      </a:r>
                      <a:r>
                        <a:rPr lang="zh-CN" sz="1200" b="0" kern="0" dirty="0">
                          <a:effectLst/>
                          <a:latin typeface="方正正黑简体" panose="02000000000000000000" pitchFamily="2" charset="-122"/>
                          <a:ea typeface="方正正黑简体" panose="02000000000000000000" pitchFamily="2" charset="-122"/>
                        </a:rPr>
                        <a:t>效果确认</a:t>
                      </a:r>
                      <a:endParaRPr 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方正正黑简体" panose="02000000000000000000" pitchFamily="2" charset="-122"/>
                          <a:ea typeface="方正正黑简体" panose="02000000000000000000" pitchFamily="2" charset="-122"/>
                        </a:rPr>
                        <a:t>xxx</a:t>
                      </a:r>
                      <a:endParaRPr lang="zh-CN" alt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extLst>
                  <a:ext uri="{0D108BD9-81ED-4DB2-BD59-A6C34878D82A}">
                    <a16:rowId xmlns="" xmlns:a16="http://schemas.microsoft.com/office/drawing/2014/main" val="10010"/>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方正正黑简体" panose="02000000000000000000" pitchFamily="2" charset="-122"/>
                          <a:ea typeface="方正正黑简体" panose="02000000000000000000" pitchFamily="2" charset="-122"/>
                        </a:rPr>
                        <a:t> </a:t>
                      </a:r>
                      <a:r>
                        <a:rPr lang="zh-CN" sz="1200" b="0" kern="0" dirty="0">
                          <a:effectLst/>
                          <a:latin typeface="方正正黑简体" panose="02000000000000000000" pitchFamily="2" charset="-122"/>
                          <a:ea typeface="方正正黑简体" panose="02000000000000000000" pitchFamily="2" charset="-122"/>
                        </a:rPr>
                        <a:t>标准化</a:t>
                      </a:r>
                      <a:endParaRPr 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方正正黑简体" panose="02000000000000000000" pitchFamily="2" charset="-122"/>
                          <a:ea typeface="方正正黑简体" panose="02000000000000000000" pitchFamily="2" charset="-122"/>
                        </a:rPr>
                        <a:t>xxx</a:t>
                      </a:r>
                      <a:endParaRPr lang="zh-CN" alt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extLst>
                  <a:ext uri="{0D108BD9-81ED-4DB2-BD59-A6C34878D82A}">
                    <a16:rowId xmlns="" xmlns:a16="http://schemas.microsoft.com/office/drawing/2014/main" val="10011"/>
                  </a:ext>
                </a:extLst>
              </a:tr>
              <a:tr h="3277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方正正黑简体" panose="02000000000000000000" pitchFamily="2" charset="-122"/>
                          <a:ea typeface="方正正黑简体" panose="02000000000000000000" pitchFamily="2" charset="-122"/>
                        </a:rPr>
                        <a:t> </a:t>
                      </a:r>
                      <a:r>
                        <a:rPr lang="zh-CN" sz="1200" b="0" kern="0" dirty="0">
                          <a:effectLst/>
                          <a:latin typeface="方正正黑简体" panose="02000000000000000000" pitchFamily="2" charset="-122"/>
                          <a:ea typeface="方正正黑简体" panose="02000000000000000000" pitchFamily="2" charset="-122"/>
                        </a:rPr>
                        <a:t>检讨及改进</a:t>
                      </a:r>
                      <a:endParaRPr 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方正正黑简体" panose="02000000000000000000" pitchFamily="2" charset="-122"/>
                          <a:ea typeface="方正正黑简体" panose="02000000000000000000" pitchFamily="2" charset="-122"/>
                        </a:rPr>
                        <a:t>xxx</a:t>
                      </a:r>
                      <a:endParaRPr lang="zh-CN" alt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extLst>
                  <a:ext uri="{0D108BD9-81ED-4DB2-BD59-A6C34878D82A}">
                    <a16:rowId xmlns="" xmlns:a16="http://schemas.microsoft.com/office/drawing/2014/main" val="10012"/>
                  </a:ext>
                </a:extLst>
              </a:tr>
              <a:tr h="398363">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0" dirty="0">
                          <a:effectLst/>
                          <a:latin typeface="方正正黑简体" panose="02000000000000000000" pitchFamily="2" charset="-122"/>
                          <a:ea typeface="方正正黑简体" panose="02000000000000000000" pitchFamily="2" charset="-122"/>
                        </a:rPr>
                        <a:t> </a:t>
                      </a:r>
                      <a:r>
                        <a:rPr lang="zh-CN" sz="1200" b="0" kern="0" dirty="0">
                          <a:effectLst/>
                          <a:latin typeface="方正正黑简体" panose="02000000000000000000" pitchFamily="2" charset="-122"/>
                          <a:ea typeface="方正正黑简体" panose="02000000000000000000" pitchFamily="2" charset="-122"/>
                        </a:rPr>
                        <a:t>资料整理及发表</a:t>
                      </a:r>
                      <a:endParaRPr 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spcAft>
                          <a:spcPts val="0"/>
                        </a:spcAft>
                      </a:pPr>
                      <a:r>
                        <a:rPr lang="en-US" altLang="zh-CN" sz="1200" b="0" kern="100" dirty="0">
                          <a:effectLst/>
                          <a:latin typeface="方正正黑简体" panose="02000000000000000000" pitchFamily="2" charset="-122"/>
                          <a:ea typeface="方正正黑简体" panose="02000000000000000000" pitchFamily="2" charset="-122"/>
                        </a:rPr>
                        <a:t>xxx</a:t>
                      </a:r>
                      <a:endParaRPr lang="zh-CN" altLang="zh-CN" sz="1200" b="0" kern="100" dirty="0">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lumMod val="85000"/>
                        </a:scheme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extLst>
                  <a:ext uri="{0D108BD9-81ED-4DB2-BD59-A6C34878D82A}">
                    <a16:rowId xmlns="" xmlns:a16="http://schemas.microsoft.com/office/drawing/2014/main" val="10013"/>
                  </a:ext>
                </a:extLst>
              </a:tr>
            </a:tbl>
          </a:graphicData>
        </a:graphic>
      </p:graphicFrame>
      <p:sp>
        <p:nvSpPr>
          <p:cNvPr id="4" name="圆角矩形 3"/>
          <p:cNvSpPr/>
          <p:nvPr/>
        </p:nvSpPr>
        <p:spPr>
          <a:xfrm>
            <a:off x="2296761" y="2401790"/>
            <a:ext cx="1767156" cy="72000"/>
          </a:xfrm>
          <a:prstGeom prst="roundRect">
            <a:avLst>
              <a:gd name="adj" fmla="val 50000"/>
            </a:avLst>
          </a:prstGeom>
          <a:gradFill flip="none" rotWithShape="1">
            <a:gsLst>
              <a:gs pos="0">
                <a:schemeClr val="bg1">
                  <a:lumMod val="6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9786396" y="6067129"/>
            <a:ext cx="1215459" cy="72000"/>
          </a:xfrm>
          <a:prstGeom prst="roundRect">
            <a:avLst>
              <a:gd name="adj" fmla="val 50000"/>
            </a:avLst>
          </a:prstGeom>
          <a:gradFill flip="none" rotWithShape="1">
            <a:gsLst>
              <a:gs pos="0">
                <a:schemeClr val="bg1">
                  <a:lumMod val="6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3395578" y="2759659"/>
            <a:ext cx="806746" cy="72000"/>
          </a:xfrm>
          <a:prstGeom prst="roundRect">
            <a:avLst>
              <a:gd name="adj" fmla="val 50000"/>
            </a:avLst>
          </a:prstGeom>
          <a:gradFill flip="none" rotWithShape="1">
            <a:gsLst>
              <a:gs pos="0">
                <a:schemeClr val="bg1">
                  <a:lumMod val="6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5548489" y="3800444"/>
            <a:ext cx="668339" cy="72000"/>
          </a:xfrm>
          <a:prstGeom prst="roundRect">
            <a:avLst>
              <a:gd name="adj" fmla="val 50000"/>
            </a:avLst>
          </a:prstGeom>
          <a:gradFill flip="none" rotWithShape="1">
            <a:gsLst>
              <a:gs pos="0">
                <a:schemeClr val="bg1">
                  <a:lumMod val="6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4333030" y="3124088"/>
            <a:ext cx="1767156" cy="72000"/>
          </a:xfrm>
          <a:prstGeom prst="roundRect">
            <a:avLst>
              <a:gd name="adj" fmla="val 50000"/>
            </a:avLst>
          </a:prstGeom>
          <a:gradFill flip="none" rotWithShape="1">
            <a:gsLst>
              <a:gs pos="0">
                <a:schemeClr val="bg1">
                  <a:lumMod val="6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a:off x="6636392" y="4138446"/>
            <a:ext cx="1215459" cy="72000"/>
          </a:xfrm>
          <a:prstGeom prst="roundRect">
            <a:avLst>
              <a:gd name="adj" fmla="val 50000"/>
            </a:avLst>
          </a:prstGeom>
          <a:gradFill flip="none" rotWithShape="1">
            <a:gsLst>
              <a:gs pos="0">
                <a:schemeClr val="bg1">
                  <a:lumMod val="6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a:off x="4968297" y="4775053"/>
            <a:ext cx="3491284" cy="72000"/>
          </a:xfrm>
          <a:prstGeom prst="roundRect">
            <a:avLst>
              <a:gd name="adj" fmla="val 50000"/>
            </a:avLst>
          </a:prstGeom>
          <a:gradFill flip="none" rotWithShape="1">
            <a:gsLst>
              <a:gs pos="0">
                <a:schemeClr val="bg1">
                  <a:lumMod val="6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6216828" y="4451674"/>
            <a:ext cx="571547" cy="72000"/>
          </a:xfrm>
          <a:prstGeom prst="roundRect">
            <a:avLst>
              <a:gd name="adj" fmla="val 50000"/>
            </a:avLst>
          </a:prstGeom>
          <a:gradFill flip="none" rotWithShape="1">
            <a:gsLst>
              <a:gs pos="0">
                <a:schemeClr val="bg1">
                  <a:lumMod val="6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7938602" y="5093356"/>
            <a:ext cx="1215459" cy="72000"/>
          </a:xfrm>
          <a:prstGeom prst="roundRect">
            <a:avLst>
              <a:gd name="adj" fmla="val 50000"/>
            </a:avLst>
          </a:prstGeom>
          <a:gradFill flip="none" rotWithShape="1">
            <a:gsLst>
              <a:gs pos="0">
                <a:schemeClr val="bg1">
                  <a:lumMod val="6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a:off x="8570938" y="5411659"/>
            <a:ext cx="1215459" cy="72000"/>
          </a:xfrm>
          <a:prstGeom prst="roundRect">
            <a:avLst>
              <a:gd name="adj" fmla="val 50000"/>
            </a:avLst>
          </a:prstGeom>
          <a:gradFill flip="none" rotWithShape="1">
            <a:gsLst>
              <a:gs pos="0">
                <a:schemeClr val="bg1">
                  <a:lumMod val="6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a:off x="9786397" y="5739394"/>
            <a:ext cx="1215459" cy="72000"/>
          </a:xfrm>
          <a:prstGeom prst="roundRect">
            <a:avLst>
              <a:gd name="adj" fmla="val 50000"/>
            </a:avLst>
          </a:prstGeom>
          <a:gradFill flip="none" rotWithShape="1">
            <a:gsLst>
              <a:gs pos="0">
                <a:schemeClr val="bg1">
                  <a:lumMod val="6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4924020" y="3486055"/>
            <a:ext cx="668339" cy="72000"/>
          </a:xfrm>
          <a:prstGeom prst="roundRect">
            <a:avLst>
              <a:gd name="adj" fmla="val 50000"/>
            </a:avLst>
          </a:prstGeom>
          <a:gradFill flip="none" rotWithShape="1">
            <a:gsLst>
              <a:gs pos="0">
                <a:schemeClr val="bg1">
                  <a:lumMod val="65000"/>
                </a:schemeClr>
              </a:gs>
              <a:gs pos="10000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09062978"/>
      </p:ext>
    </p:extLst>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left)">
                                      <p:cBhvr>
                                        <p:cTn id="14" dur="500"/>
                                        <p:tgtEl>
                                          <p:spTgt spid="4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left)">
                                      <p:cBhvr>
                                        <p:cTn id="20" dur="500"/>
                                        <p:tgtEl>
                                          <p:spTgt spid="4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left)">
                                      <p:cBhvr>
                                        <p:cTn id="29" dur="500"/>
                                        <p:tgtEl>
                                          <p:spTgt spid="5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left)">
                                      <p:cBhvr>
                                        <p:cTn id="41" dur="500"/>
                                        <p:tgtEl>
                                          <p:spTgt spid="5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animBg="1"/>
      <p:bldP spid="45" grpId="0" animBg="1"/>
      <p:bldP spid="48"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3687339" y="2350947"/>
            <a:ext cx="5808592" cy="1541447"/>
            <a:chOff x="1073877" y="1902560"/>
            <a:chExt cx="4158578" cy="998361"/>
          </a:xfrm>
        </p:grpSpPr>
        <p:sp>
          <p:nvSpPr>
            <p:cNvPr id="62" name="任意多边形 6"/>
            <p:cNvSpPr>
              <a:spLocks/>
            </p:cNvSpPr>
            <p:nvPr/>
          </p:nvSpPr>
          <p:spPr bwMode="auto">
            <a:xfrm>
              <a:off x="1073877"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3" name="任意多边形 7"/>
            <p:cNvSpPr>
              <a:spLocks/>
            </p:cNvSpPr>
            <p:nvPr/>
          </p:nvSpPr>
          <p:spPr bwMode="auto">
            <a:xfrm>
              <a:off x="1213953"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4" name="文本框 23"/>
            <p:cNvSpPr txBox="1"/>
            <p:nvPr/>
          </p:nvSpPr>
          <p:spPr>
            <a:xfrm>
              <a:off x="2378557" y="2172499"/>
              <a:ext cx="1648422" cy="458482"/>
            </a:xfrm>
            <a:prstGeom prst="rect">
              <a:avLst/>
            </a:prstGeom>
            <a:noFill/>
          </p:spPr>
          <p:txBody>
            <a:bodyPr wrap="square" rtlCol="0">
              <a:spAutoFit/>
            </a:bodyPr>
            <a:lstStyle/>
            <a:p>
              <a:pPr lvl="0" fontAlgn="base">
                <a:spcBef>
                  <a:spcPct val="0"/>
                </a:spcBef>
                <a:spcAft>
                  <a:spcPct val="0"/>
                </a:spcAft>
              </a:pPr>
              <a:r>
                <a:rPr lang="zh-CN" altLang="en-US" sz="4000" dirty="0">
                  <a:solidFill>
                    <a:schemeClr val="tx1">
                      <a:lumMod val="75000"/>
                      <a:lumOff val="25000"/>
                    </a:schemeClr>
                  </a:solidFill>
                  <a:latin typeface="方正正黑简体" panose="02000000000000000000" pitchFamily="2" charset="-122"/>
                  <a:ea typeface="方正正黑简体" panose="02000000000000000000" pitchFamily="2" charset="-122"/>
                </a:rPr>
                <a:t>现状把握</a:t>
              </a:r>
            </a:p>
          </p:txBody>
        </p:sp>
      </p:grpSp>
      <p:sp>
        <p:nvSpPr>
          <p:cNvPr id="183" name="弧形 182"/>
          <p:cNvSpPr/>
          <p:nvPr/>
        </p:nvSpPr>
        <p:spPr>
          <a:xfrm>
            <a:off x="10782482" y="-4446648"/>
            <a:ext cx="7550178" cy="7550178"/>
          </a:xfrm>
          <a:prstGeom prst="arc">
            <a:avLst>
              <a:gd name="adj1" fmla="val 7755085"/>
              <a:gd name="adj2" fmla="val 1023525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弧形 174"/>
          <p:cNvSpPr/>
          <p:nvPr/>
        </p:nvSpPr>
        <p:spPr>
          <a:xfrm rot="8130105">
            <a:off x="-2928349" y="2922292"/>
            <a:ext cx="7550178" cy="7550178"/>
          </a:xfrm>
          <a:prstGeom prst="arc">
            <a:avLst>
              <a:gd name="adj1" fmla="val 7328816"/>
              <a:gd name="adj2" fmla="val 1361697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弧形 172"/>
          <p:cNvSpPr/>
          <p:nvPr/>
        </p:nvSpPr>
        <p:spPr>
          <a:xfrm rot="5400000">
            <a:off x="-1691548" y="5973197"/>
            <a:ext cx="7550178" cy="7550178"/>
          </a:xfrm>
          <a:prstGeom prst="arc">
            <a:avLst>
              <a:gd name="adj1" fmla="val 8826946"/>
              <a:gd name="adj2" fmla="val 13180852"/>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弧形 170"/>
          <p:cNvSpPr/>
          <p:nvPr/>
        </p:nvSpPr>
        <p:spPr>
          <a:xfrm>
            <a:off x="1954526" y="-3228625"/>
            <a:ext cx="7550178" cy="7550178"/>
          </a:xfrm>
          <a:prstGeom prst="arc">
            <a:avLst>
              <a:gd name="adj1" fmla="val 7755085"/>
              <a:gd name="adj2" fmla="val 11326075"/>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3559451" y="4216914"/>
            <a:ext cx="370519" cy="370519"/>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126" name="组合 125"/>
          <p:cNvGrpSpPr/>
          <p:nvPr/>
        </p:nvGrpSpPr>
        <p:grpSpPr>
          <a:xfrm>
            <a:off x="413567" y="5735566"/>
            <a:ext cx="576000" cy="576000"/>
            <a:chOff x="2886273" y="5223415"/>
            <a:chExt cx="996316" cy="996316"/>
          </a:xfrm>
        </p:grpSpPr>
        <p:grpSp>
          <p:nvGrpSpPr>
            <p:cNvPr id="127" name="组合 126"/>
            <p:cNvGrpSpPr/>
            <p:nvPr/>
          </p:nvGrpSpPr>
          <p:grpSpPr>
            <a:xfrm>
              <a:off x="2886273" y="5223415"/>
              <a:ext cx="996316" cy="996316"/>
              <a:chOff x="1603689" y="1828440"/>
              <a:chExt cx="2743560" cy="2743560"/>
            </a:xfrm>
          </p:grpSpPr>
          <p:sp>
            <p:nvSpPr>
              <p:cNvPr id="133" name="椭圆 13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4" name="椭圆 133"/>
              <p:cNvSpPr/>
              <p:nvPr/>
            </p:nvSpPr>
            <p:spPr>
              <a:xfrm>
                <a:off x="1752544" y="1977295"/>
                <a:ext cx="2445850" cy="2445850"/>
              </a:xfrm>
              <a:prstGeom prst="ellipse">
                <a:avLst/>
              </a:prstGeom>
              <a:solidFill>
                <a:srgbClr val="01ACBE"/>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28" name="组合 127"/>
            <p:cNvGrpSpPr/>
            <p:nvPr/>
          </p:nvGrpSpPr>
          <p:grpSpPr>
            <a:xfrm>
              <a:off x="3168386" y="5525651"/>
              <a:ext cx="444903" cy="374610"/>
              <a:chOff x="5684044" y="3082132"/>
              <a:chExt cx="823913" cy="693737"/>
            </a:xfrm>
            <a:solidFill>
              <a:schemeClr val="bg1"/>
            </a:solidFill>
          </p:grpSpPr>
          <p:sp>
            <p:nvSpPr>
              <p:cNvPr id="129" name="Freeform 9"/>
              <p:cNvSpPr>
                <a:spLocks/>
              </p:cNvSpPr>
              <p:nvPr/>
            </p:nvSpPr>
            <p:spPr bwMode="auto">
              <a:xfrm>
                <a:off x="5925344" y="3290094"/>
                <a:ext cx="144463" cy="149225"/>
              </a:xfrm>
              <a:custGeom>
                <a:avLst/>
                <a:gdLst>
                  <a:gd name="T0" fmla="*/ 58 w 91"/>
                  <a:gd name="T1" fmla="*/ 0 h 94"/>
                  <a:gd name="T2" fmla="*/ 33 w 91"/>
                  <a:gd name="T3" fmla="*/ 0 h 94"/>
                  <a:gd name="T4" fmla="*/ 33 w 91"/>
                  <a:gd name="T5" fmla="*/ 32 h 94"/>
                  <a:gd name="T6" fmla="*/ 0 w 91"/>
                  <a:gd name="T7" fmla="*/ 32 h 94"/>
                  <a:gd name="T8" fmla="*/ 0 w 91"/>
                  <a:gd name="T9" fmla="*/ 62 h 94"/>
                  <a:gd name="T10" fmla="*/ 33 w 91"/>
                  <a:gd name="T11" fmla="*/ 62 h 94"/>
                  <a:gd name="T12" fmla="*/ 33 w 91"/>
                  <a:gd name="T13" fmla="*/ 94 h 94"/>
                  <a:gd name="T14" fmla="*/ 58 w 91"/>
                  <a:gd name="T15" fmla="*/ 94 h 94"/>
                  <a:gd name="T16" fmla="*/ 58 w 91"/>
                  <a:gd name="T17" fmla="*/ 62 h 94"/>
                  <a:gd name="T18" fmla="*/ 91 w 91"/>
                  <a:gd name="T19" fmla="*/ 62 h 94"/>
                  <a:gd name="T20" fmla="*/ 91 w 91"/>
                  <a:gd name="T21" fmla="*/ 32 h 94"/>
                  <a:gd name="T22" fmla="*/ 58 w 91"/>
                  <a:gd name="T23" fmla="*/ 32 h 94"/>
                  <a:gd name="T24" fmla="*/ 58 w 91"/>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4">
                    <a:moveTo>
                      <a:pt x="58" y="0"/>
                    </a:moveTo>
                    <a:lnTo>
                      <a:pt x="33" y="0"/>
                    </a:lnTo>
                    <a:lnTo>
                      <a:pt x="33" y="32"/>
                    </a:lnTo>
                    <a:lnTo>
                      <a:pt x="0" y="32"/>
                    </a:lnTo>
                    <a:lnTo>
                      <a:pt x="0" y="62"/>
                    </a:lnTo>
                    <a:lnTo>
                      <a:pt x="33" y="62"/>
                    </a:lnTo>
                    <a:lnTo>
                      <a:pt x="33" y="94"/>
                    </a:lnTo>
                    <a:lnTo>
                      <a:pt x="58" y="94"/>
                    </a:lnTo>
                    <a:lnTo>
                      <a:pt x="58" y="62"/>
                    </a:lnTo>
                    <a:lnTo>
                      <a:pt x="91" y="62"/>
                    </a:lnTo>
                    <a:lnTo>
                      <a:pt x="91" y="32"/>
                    </a:lnTo>
                    <a:lnTo>
                      <a:pt x="58" y="32"/>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0" name="Freeform 10"/>
              <p:cNvSpPr>
                <a:spLocks noEditPoints="1"/>
              </p:cNvSpPr>
              <p:nvPr/>
            </p:nvSpPr>
            <p:spPr bwMode="auto">
              <a:xfrm>
                <a:off x="5833269" y="3590132"/>
                <a:ext cx="173038" cy="185737"/>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4 w 30"/>
                  <a:gd name="T11" fmla="*/ 5 h 32"/>
                  <a:gd name="T12" fmla="*/ 5 w 30"/>
                  <a:gd name="T13" fmla="*/ 16 h 32"/>
                  <a:gd name="T14" fmla="*/ 3 w 30"/>
                  <a:gd name="T15" fmla="*/ 18 h 32"/>
                  <a:gd name="T16" fmla="*/ 2 w 30"/>
                  <a:gd name="T17" fmla="*/ 16 h 32"/>
                  <a:gd name="T18" fmla="*/ 14 w 30"/>
                  <a:gd name="T19" fmla="*/ 2 h 32"/>
                  <a:gd name="T20" fmla="*/ 14 w 30"/>
                  <a:gd name="T21" fmla="*/ 2 h 32"/>
                  <a:gd name="T22" fmla="*/ 16 w 30"/>
                  <a:gd name="T23" fmla="*/ 3 h 32"/>
                  <a:gd name="T24" fmla="*/ 14 w 30"/>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15" y="0"/>
                    </a:moveTo>
                    <a:cubicBezTo>
                      <a:pt x="7" y="0"/>
                      <a:pt x="0" y="7"/>
                      <a:pt x="0" y="16"/>
                    </a:cubicBezTo>
                    <a:cubicBezTo>
                      <a:pt x="0" y="25"/>
                      <a:pt x="7" y="32"/>
                      <a:pt x="15" y="32"/>
                    </a:cubicBezTo>
                    <a:cubicBezTo>
                      <a:pt x="23" y="32"/>
                      <a:pt x="30" y="25"/>
                      <a:pt x="30" y="16"/>
                    </a:cubicBezTo>
                    <a:cubicBezTo>
                      <a:pt x="30" y="7"/>
                      <a:pt x="23" y="0"/>
                      <a:pt x="15" y="0"/>
                    </a:cubicBezTo>
                    <a:close/>
                    <a:moveTo>
                      <a:pt x="14" y="5"/>
                    </a:moveTo>
                    <a:cubicBezTo>
                      <a:pt x="8" y="6"/>
                      <a:pt x="5" y="12"/>
                      <a:pt x="5" y="16"/>
                    </a:cubicBezTo>
                    <a:cubicBezTo>
                      <a:pt x="5" y="17"/>
                      <a:pt x="4" y="18"/>
                      <a:pt x="3" y="18"/>
                    </a:cubicBezTo>
                    <a:cubicBezTo>
                      <a:pt x="2" y="18"/>
                      <a:pt x="1" y="17"/>
                      <a:pt x="2" y="16"/>
                    </a:cubicBezTo>
                    <a:cubicBezTo>
                      <a:pt x="1" y="10"/>
                      <a:pt x="6" y="3"/>
                      <a:pt x="14" y="2"/>
                    </a:cubicBezTo>
                    <a:cubicBezTo>
                      <a:pt x="14" y="2"/>
                      <a:pt x="14" y="2"/>
                      <a:pt x="14" y="2"/>
                    </a:cubicBezTo>
                    <a:cubicBezTo>
                      <a:pt x="15" y="2"/>
                      <a:pt x="15" y="3"/>
                      <a:pt x="16" y="3"/>
                    </a:cubicBezTo>
                    <a:cubicBezTo>
                      <a:pt x="16" y="4"/>
                      <a:pt x="15" y="5"/>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1" name="Freeform 11"/>
              <p:cNvSpPr>
                <a:spLocks noEditPoints="1"/>
              </p:cNvSpPr>
              <p:nvPr/>
            </p:nvSpPr>
            <p:spPr bwMode="auto">
              <a:xfrm>
                <a:off x="6185694" y="3590132"/>
                <a:ext cx="177800" cy="185737"/>
              </a:xfrm>
              <a:custGeom>
                <a:avLst/>
                <a:gdLst>
                  <a:gd name="T0" fmla="*/ 15 w 31"/>
                  <a:gd name="T1" fmla="*/ 0 h 32"/>
                  <a:gd name="T2" fmla="*/ 0 w 31"/>
                  <a:gd name="T3" fmla="*/ 16 h 32"/>
                  <a:gd name="T4" fmla="*/ 15 w 31"/>
                  <a:gd name="T5" fmla="*/ 32 h 32"/>
                  <a:gd name="T6" fmla="*/ 31 w 31"/>
                  <a:gd name="T7" fmla="*/ 16 h 32"/>
                  <a:gd name="T8" fmla="*/ 15 w 31"/>
                  <a:gd name="T9" fmla="*/ 0 h 32"/>
                  <a:gd name="T10" fmla="*/ 15 w 31"/>
                  <a:gd name="T11" fmla="*/ 5 h 32"/>
                  <a:gd name="T12" fmla="*/ 5 w 31"/>
                  <a:gd name="T13" fmla="*/ 16 h 32"/>
                  <a:gd name="T14" fmla="*/ 4 w 31"/>
                  <a:gd name="T15" fmla="*/ 18 h 32"/>
                  <a:gd name="T16" fmla="*/ 2 w 31"/>
                  <a:gd name="T17" fmla="*/ 16 h 32"/>
                  <a:gd name="T18" fmla="*/ 14 w 31"/>
                  <a:gd name="T19" fmla="*/ 2 h 32"/>
                  <a:gd name="T20" fmla="*/ 14 w 31"/>
                  <a:gd name="T21" fmla="*/ 2 h 32"/>
                  <a:gd name="T22" fmla="*/ 16 w 31"/>
                  <a:gd name="T23" fmla="*/ 3 h 32"/>
                  <a:gd name="T24" fmla="*/ 15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15" y="0"/>
                    </a:moveTo>
                    <a:cubicBezTo>
                      <a:pt x="7" y="0"/>
                      <a:pt x="0" y="7"/>
                      <a:pt x="0" y="16"/>
                    </a:cubicBezTo>
                    <a:cubicBezTo>
                      <a:pt x="0" y="25"/>
                      <a:pt x="7" y="32"/>
                      <a:pt x="15" y="32"/>
                    </a:cubicBezTo>
                    <a:cubicBezTo>
                      <a:pt x="24" y="32"/>
                      <a:pt x="31" y="25"/>
                      <a:pt x="31" y="16"/>
                    </a:cubicBezTo>
                    <a:cubicBezTo>
                      <a:pt x="31" y="7"/>
                      <a:pt x="24" y="0"/>
                      <a:pt x="15" y="0"/>
                    </a:cubicBezTo>
                    <a:close/>
                    <a:moveTo>
                      <a:pt x="15" y="5"/>
                    </a:moveTo>
                    <a:cubicBezTo>
                      <a:pt x="9" y="6"/>
                      <a:pt x="5" y="12"/>
                      <a:pt x="5" y="16"/>
                    </a:cubicBezTo>
                    <a:cubicBezTo>
                      <a:pt x="6" y="17"/>
                      <a:pt x="5" y="18"/>
                      <a:pt x="4" y="18"/>
                    </a:cubicBezTo>
                    <a:cubicBezTo>
                      <a:pt x="3" y="18"/>
                      <a:pt x="2" y="17"/>
                      <a:pt x="2" y="16"/>
                    </a:cubicBezTo>
                    <a:cubicBezTo>
                      <a:pt x="2" y="10"/>
                      <a:pt x="7" y="3"/>
                      <a:pt x="14" y="2"/>
                    </a:cubicBezTo>
                    <a:cubicBezTo>
                      <a:pt x="14" y="2"/>
                      <a:pt x="14" y="2"/>
                      <a:pt x="14" y="2"/>
                    </a:cubicBezTo>
                    <a:cubicBezTo>
                      <a:pt x="15" y="2"/>
                      <a:pt x="16" y="3"/>
                      <a:pt x="16" y="3"/>
                    </a:cubicBezTo>
                    <a:cubicBezTo>
                      <a:pt x="16" y="4"/>
                      <a:pt x="16" y="5"/>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2" name="Freeform 12"/>
              <p:cNvSpPr>
                <a:spLocks noEditPoints="1"/>
              </p:cNvSpPr>
              <p:nvPr/>
            </p:nvSpPr>
            <p:spPr bwMode="auto">
              <a:xfrm>
                <a:off x="5684044" y="3082132"/>
                <a:ext cx="823913" cy="588962"/>
              </a:xfrm>
              <a:custGeom>
                <a:avLst/>
                <a:gdLst>
                  <a:gd name="T0" fmla="*/ 130 w 143"/>
                  <a:gd name="T1" fmla="*/ 16 h 102"/>
                  <a:gd name="T2" fmla="*/ 102 w 143"/>
                  <a:gd name="T3" fmla="*/ 11 h 102"/>
                  <a:gd name="T4" fmla="*/ 102 w 143"/>
                  <a:gd name="T5" fmla="*/ 9 h 102"/>
                  <a:gd name="T6" fmla="*/ 91 w 143"/>
                  <a:gd name="T7" fmla="*/ 0 h 102"/>
                  <a:gd name="T8" fmla="*/ 81 w 143"/>
                  <a:gd name="T9" fmla="*/ 9 h 102"/>
                  <a:gd name="T10" fmla="*/ 81 w 143"/>
                  <a:gd name="T11" fmla="*/ 11 h 102"/>
                  <a:gd name="T12" fmla="*/ 18 w 143"/>
                  <a:gd name="T13" fmla="*/ 11 h 102"/>
                  <a:gd name="T14" fmla="*/ 0 w 143"/>
                  <a:gd name="T15" fmla="*/ 30 h 102"/>
                  <a:gd name="T16" fmla="*/ 0 w 143"/>
                  <a:gd name="T17" fmla="*/ 83 h 102"/>
                  <a:gd name="T18" fmla="*/ 18 w 143"/>
                  <a:gd name="T19" fmla="*/ 102 h 102"/>
                  <a:gd name="T20" fmla="*/ 21 w 143"/>
                  <a:gd name="T21" fmla="*/ 102 h 102"/>
                  <a:gd name="T22" fmla="*/ 41 w 143"/>
                  <a:gd name="T23" fmla="*/ 83 h 102"/>
                  <a:gd name="T24" fmla="*/ 60 w 143"/>
                  <a:gd name="T25" fmla="*/ 102 h 102"/>
                  <a:gd name="T26" fmla="*/ 82 w 143"/>
                  <a:gd name="T27" fmla="*/ 102 h 102"/>
                  <a:gd name="T28" fmla="*/ 102 w 143"/>
                  <a:gd name="T29" fmla="*/ 83 h 102"/>
                  <a:gd name="T30" fmla="*/ 122 w 143"/>
                  <a:gd name="T31" fmla="*/ 102 h 102"/>
                  <a:gd name="T32" fmla="*/ 124 w 143"/>
                  <a:gd name="T33" fmla="*/ 102 h 102"/>
                  <a:gd name="T34" fmla="*/ 142 w 143"/>
                  <a:gd name="T35" fmla="*/ 83 h 102"/>
                  <a:gd name="T36" fmla="*/ 142 w 143"/>
                  <a:gd name="T37" fmla="*/ 49 h 102"/>
                  <a:gd name="T38" fmla="*/ 130 w 143"/>
                  <a:gd name="T39" fmla="*/ 16 h 102"/>
                  <a:gd name="T40" fmla="*/ 54 w 143"/>
                  <a:gd name="T41" fmla="*/ 70 h 102"/>
                  <a:gd name="T42" fmla="*/ 33 w 143"/>
                  <a:gd name="T43" fmla="*/ 48 h 102"/>
                  <a:gd name="T44" fmla="*/ 54 w 143"/>
                  <a:gd name="T45" fmla="*/ 27 h 102"/>
                  <a:gd name="T46" fmla="*/ 75 w 143"/>
                  <a:gd name="T47" fmla="*/ 48 h 102"/>
                  <a:gd name="T48" fmla="*/ 54 w 143"/>
                  <a:gd name="T49" fmla="*/ 70 h 102"/>
                  <a:gd name="T50" fmla="*/ 131 w 143"/>
                  <a:gd name="T51" fmla="*/ 49 h 102"/>
                  <a:gd name="T52" fmla="*/ 125 w 143"/>
                  <a:gd name="T53" fmla="*/ 56 h 102"/>
                  <a:gd name="T54" fmla="*/ 116 w 143"/>
                  <a:gd name="T55" fmla="*/ 56 h 102"/>
                  <a:gd name="T56" fmla="*/ 109 w 143"/>
                  <a:gd name="T57" fmla="*/ 49 h 102"/>
                  <a:gd name="T58" fmla="*/ 109 w 143"/>
                  <a:gd name="T59" fmla="*/ 30 h 102"/>
                  <a:gd name="T60" fmla="*/ 116 w 143"/>
                  <a:gd name="T61" fmla="*/ 23 h 102"/>
                  <a:gd name="T62" fmla="*/ 131 w 143"/>
                  <a:gd name="T63"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02">
                    <a:moveTo>
                      <a:pt x="130" y="16"/>
                    </a:moveTo>
                    <a:cubicBezTo>
                      <a:pt x="123" y="9"/>
                      <a:pt x="111" y="11"/>
                      <a:pt x="102" y="11"/>
                    </a:cubicBezTo>
                    <a:cubicBezTo>
                      <a:pt x="102" y="10"/>
                      <a:pt x="102" y="10"/>
                      <a:pt x="102" y="9"/>
                    </a:cubicBezTo>
                    <a:cubicBezTo>
                      <a:pt x="102" y="4"/>
                      <a:pt x="97" y="0"/>
                      <a:pt x="91" y="0"/>
                    </a:cubicBezTo>
                    <a:cubicBezTo>
                      <a:pt x="85" y="0"/>
                      <a:pt x="81" y="4"/>
                      <a:pt x="81" y="9"/>
                    </a:cubicBezTo>
                    <a:cubicBezTo>
                      <a:pt x="81" y="10"/>
                      <a:pt x="81" y="10"/>
                      <a:pt x="81" y="11"/>
                    </a:cubicBezTo>
                    <a:cubicBezTo>
                      <a:pt x="18" y="11"/>
                      <a:pt x="18" y="11"/>
                      <a:pt x="18" y="11"/>
                    </a:cubicBezTo>
                    <a:cubicBezTo>
                      <a:pt x="8" y="11"/>
                      <a:pt x="0" y="19"/>
                      <a:pt x="0" y="30"/>
                    </a:cubicBezTo>
                    <a:cubicBezTo>
                      <a:pt x="0" y="83"/>
                      <a:pt x="0" y="83"/>
                      <a:pt x="0" y="83"/>
                    </a:cubicBezTo>
                    <a:cubicBezTo>
                      <a:pt x="0" y="94"/>
                      <a:pt x="8" y="102"/>
                      <a:pt x="18" y="102"/>
                    </a:cubicBezTo>
                    <a:cubicBezTo>
                      <a:pt x="21" y="102"/>
                      <a:pt x="21" y="102"/>
                      <a:pt x="21" y="102"/>
                    </a:cubicBezTo>
                    <a:cubicBezTo>
                      <a:pt x="22" y="91"/>
                      <a:pt x="30" y="83"/>
                      <a:pt x="41" y="83"/>
                    </a:cubicBezTo>
                    <a:cubicBezTo>
                      <a:pt x="51" y="83"/>
                      <a:pt x="60" y="91"/>
                      <a:pt x="60" y="102"/>
                    </a:cubicBezTo>
                    <a:cubicBezTo>
                      <a:pt x="82" y="102"/>
                      <a:pt x="82" y="102"/>
                      <a:pt x="82" y="102"/>
                    </a:cubicBezTo>
                    <a:cubicBezTo>
                      <a:pt x="83" y="91"/>
                      <a:pt x="92" y="83"/>
                      <a:pt x="102" y="83"/>
                    </a:cubicBezTo>
                    <a:cubicBezTo>
                      <a:pt x="112" y="83"/>
                      <a:pt x="121" y="91"/>
                      <a:pt x="122" y="102"/>
                    </a:cubicBezTo>
                    <a:cubicBezTo>
                      <a:pt x="124" y="102"/>
                      <a:pt x="124" y="102"/>
                      <a:pt x="124" y="102"/>
                    </a:cubicBezTo>
                    <a:cubicBezTo>
                      <a:pt x="134" y="102"/>
                      <a:pt x="142" y="94"/>
                      <a:pt x="142" y="83"/>
                    </a:cubicBezTo>
                    <a:cubicBezTo>
                      <a:pt x="142" y="49"/>
                      <a:pt x="142" y="49"/>
                      <a:pt x="142" y="49"/>
                    </a:cubicBezTo>
                    <a:cubicBezTo>
                      <a:pt x="143" y="32"/>
                      <a:pt x="135" y="22"/>
                      <a:pt x="130" y="16"/>
                    </a:cubicBezTo>
                    <a:close/>
                    <a:moveTo>
                      <a:pt x="54" y="70"/>
                    </a:moveTo>
                    <a:cubicBezTo>
                      <a:pt x="43" y="70"/>
                      <a:pt x="33" y="60"/>
                      <a:pt x="33" y="48"/>
                    </a:cubicBezTo>
                    <a:cubicBezTo>
                      <a:pt x="33" y="36"/>
                      <a:pt x="43" y="27"/>
                      <a:pt x="54" y="27"/>
                    </a:cubicBezTo>
                    <a:cubicBezTo>
                      <a:pt x="66" y="27"/>
                      <a:pt x="75" y="36"/>
                      <a:pt x="75" y="48"/>
                    </a:cubicBezTo>
                    <a:cubicBezTo>
                      <a:pt x="75" y="60"/>
                      <a:pt x="66" y="70"/>
                      <a:pt x="54" y="70"/>
                    </a:cubicBezTo>
                    <a:close/>
                    <a:moveTo>
                      <a:pt x="131" y="49"/>
                    </a:moveTo>
                    <a:cubicBezTo>
                      <a:pt x="131" y="53"/>
                      <a:pt x="128" y="56"/>
                      <a:pt x="125" y="56"/>
                    </a:cubicBezTo>
                    <a:cubicBezTo>
                      <a:pt x="116" y="56"/>
                      <a:pt x="116" y="56"/>
                      <a:pt x="116" y="56"/>
                    </a:cubicBezTo>
                    <a:cubicBezTo>
                      <a:pt x="112" y="56"/>
                      <a:pt x="109" y="53"/>
                      <a:pt x="109" y="49"/>
                    </a:cubicBezTo>
                    <a:cubicBezTo>
                      <a:pt x="109" y="30"/>
                      <a:pt x="109" y="30"/>
                      <a:pt x="109" y="30"/>
                    </a:cubicBezTo>
                    <a:cubicBezTo>
                      <a:pt x="109" y="26"/>
                      <a:pt x="113" y="23"/>
                      <a:pt x="116" y="23"/>
                    </a:cubicBezTo>
                    <a:cubicBezTo>
                      <a:pt x="126" y="24"/>
                      <a:pt x="132" y="35"/>
                      <a:pt x="13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sp>
        <p:nvSpPr>
          <p:cNvPr id="160" name="椭圆 159"/>
          <p:cNvSpPr/>
          <p:nvPr/>
        </p:nvSpPr>
        <p:spPr>
          <a:xfrm>
            <a:off x="1867583" y="3832028"/>
            <a:ext cx="245102" cy="245102"/>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1" name="椭圆 160"/>
          <p:cNvSpPr/>
          <p:nvPr/>
        </p:nvSpPr>
        <p:spPr>
          <a:xfrm>
            <a:off x="9399603" y="3947360"/>
            <a:ext cx="414414" cy="414414"/>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2" name="椭圆 161"/>
          <p:cNvSpPr/>
          <p:nvPr/>
        </p:nvSpPr>
        <p:spPr>
          <a:xfrm>
            <a:off x="9682276" y="4462166"/>
            <a:ext cx="263481" cy="263481"/>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8" name="椭圆 167"/>
          <p:cNvSpPr/>
          <p:nvPr/>
        </p:nvSpPr>
        <p:spPr>
          <a:xfrm>
            <a:off x="10235252" y="4143823"/>
            <a:ext cx="318343" cy="318343"/>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8" name="组合 7"/>
          <p:cNvGrpSpPr/>
          <p:nvPr/>
        </p:nvGrpSpPr>
        <p:grpSpPr>
          <a:xfrm>
            <a:off x="1232928" y="5735566"/>
            <a:ext cx="576000" cy="576000"/>
            <a:chOff x="1232928" y="5735566"/>
            <a:chExt cx="576000" cy="576000"/>
          </a:xfrm>
        </p:grpSpPr>
        <p:grpSp>
          <p:nvGrpSpPr>
            <p:cNvPr id="136" name="组合 135"/>
            <p:cNvGrpSpPr/>
            <p:nvPr/>
          </p:nvGrpSpPr>
          <p:grpSpPr>
            <a:xfrm>
              <a:off x="1232928" y="5735566"/>
              <a:ext cx="576000" cy="576000"/>
              <a:chOff x="1603689" y="1828440"/>
              <a:chExt cx="2743560" cy="2743560"/>
            </a:xfrm>
          </p:grpSpPr>
          <p:sp>
            <p:nvSpPr>
              <p:cNvPr id="138" name="椭圆 137"/>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9" name="椭圆 138"/>
              <p:cNvSpPr/>
              <p:nvPr/>
            </p:nvSpPr>
            <p:spPr>
              <a:xfrm>
                <a:off x="1752544" y="1977295"/>
                <a:ext cx="2445850" cy="2445850"/>
              </a:xfrm>
              <a:prstGeom prst="ellipse">
                <a:avLst/>
              </a:prstGeom>
              <a:solidFill>
                <a:srgbClr val="FFB85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67" name="组合 66"/>
            <p:cNvGrpSpPr/>
            <p:nvPr/>
          </p:nvGrpSpPr>
          <p:grpSpPr>
            <a:xfrm>
              <a:off x="1386368" y="5895297"/>
              <a:ext cx="259178" cy="225665"/>
              <a:chOff x="5248612" y="5019854"/>
              <a:chExt cx="859268" cy="733939"/>
            </a:xfrm>
            <a:solidFill>
              <a:schemeClr val="bg1"/>
            </a:solidFill>
          </p:grpSpPr>
          <p:sp>
            <p:nvSpPr>
              <p:cNvPr id="68" name="Freeform 1372"/>
              <p:cNvSpPr>
                <a:spLocks noEditPoints="1"/>
              </p:cNvSpPr>
              <p:nvPr/>
            </p:nvSpPr>
            <p:spPr bwMode="auto">
              <a:xfrm>
                <a:off x="5248612" y="5117713"/>
                <a:ext cx="859268" cy="636080"/>
              </a:xfrm>
              <a:custGeom>
                <a:avLst/>
                <a:gdLst>
                  <a:gd name="T0" fmla="*/ 18 w 246"/>
                  <a:gd name="T1" fmla="*/ 0 h 182"/>
                  <a:gd name="T2" fmla="*/ 10 w 246"/>
                  <a:gd name="T3" fmla="*/ 0 h 182"/>
                  <a:gd name="T4" fmla="*/ 2 w 246"/>
                  <a:gd name="T5" fmla="*/ 10 h 182"/>
                  <a:gd name="T6" fmla="*/ 0 w 246"/>
                  <a:gd name="T7" fmla="*/ 164 h 182"/>
                  <a:gd name="T8" fmla="*/ 2 w 246"/>
                  <a:gd name="T9" fmla="*/ 170 h 182"/>
                  <a:gd name="T10" fmla="*/ 10 w 246"/>
                  <a:gd name="T11" fmla="*/ 180 h 182"/>
                  <a:gd name="T12" fmla="*/ 228 w 246"/>
                  <a:gd name="T13" fmla="*/ 182 h 182"/>
                  <a:gd name="T14" fmla="*/ 236 w 246"/>
                  <a:gd name="T15" fmla="*/ 180 h 182"/>
                  <a:gd name="T16" fmla="*/ 246 w 246"/>
                  <a:gd name="T17" fmla="*/ 170 h 182"/>
                  <a:gd name="T18" fmla="*/ 246 w 246"/>
                  <a:gd name="T19" fmla="*/ 18 h 182"/>
                  <a:gd name="T20" fmla="*/ 246 w 246"/>
                  <a:gd name="T21" fmla="*/ 10 h 182"/>
                  <a:gd name="T22" fmla="*/ 236 w 246"/>
                  <a:gd name="T23" fmla="*/ 0 h 182"/>
                  <a:gd name="T24" fmla="*/ 228 w 246"/>
                  <a:gd name="T25" fmla="*/ 0 h 182"/>
                  <a:gd name="T26" fmla="*/ 124 w 246"/>
                  <a:gd name="T27" fmla="*/ 154 h 182"/>
                  <a:gd name="T28" fmla="*/ 98 w 246"/>
                  <a:gd name="T29" fmla="*/ 148 h 182"/>
                  <a:gd name="T30" fmla="*/ 78 w 246"/>
                  <a:gd name="T31" fmla="*/ 136 h 182"/>
                  <a:gd name="T32" fmla="*/ 64 w 246"/>
                  <a:gd name="T33" fmla="*/ 116 h 182"/>
                  <a:gd name="T34" fmla="*/ 60 w 246"/>
                  <a:gd name="T35" fmla="*/ 90 h 182"/>
                  <a:gd name="T36" fmla="*/ 62 w 246"/>
                  <a:gd name="T37" fmla="*/ 78 h 182"/>
                  <a:gd name="T38" fmla="*/ 70 w 246"/>
                  <a:gd name="T39" fmla="*/ 56 h 182"/>
                  <a:gd name="T40" fmla="*/ 88 w 246"/>
                  <a:gd name="T41" fmla="*/ 38 h 182"/>
                  <a:gd name="T42" fmla="*/ 110 w 246"/>
                  <a:gd name="T43" fmla="*/ 28 h 182"/>
                  <a:gd name="T44" fmla="*/ 124 w 246"/>
                  <a:gd name="T45" fmla="*/ 28 h 182"/>
                  <a:gd name="T46" fmla="*/ 148 w 246"/>
                  <a:gd name="T47" fmla="*/ 32 h 182"/>
                  <a:gd name="T48" fmla="*/ 168 w 246"/>
                  <a:gd name="T49" fmla="*/ 46 h 182"/>
                  <a:gd name="T50" fmla="*/ 182 w 246"/>
                  <a:gd name="T51" fmla="*/ 66 h 182"/>
                  <a:gd name="T52" fmla="*/ 186 w 246"/>
                  <a:gd name="T53" fmla="*/ 90 h 182"/>
                  <a:gd name="T54" fmla="*/ 186 w 246"/>
                  <a:gd name="T55" fmla="*/ 104 h 182"/>
                  <a:gd name="T56" fmla="*/ 176 w 246"/>
                  <a:gd name="T57" fmla="*/ 126 h 182"/>
                  <a:gd name="T58" fmla="*/ 158 w 246"/>
                  <a:gd name="T59" fmla="*/ 142 h 182"/>
                  <a:gd name="T60" fmla="*/ 136 w 246"/>
                  <a:gd name="T61" fmla="*/ 152 h 182"/>
                  <a:gd name="T62" fmla="*/ 124 w 246"/>
                  <a:gd name="T63" fmla="*/ 1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2">
                    <a:moveTo>
                      <a:pt x="228" y="0"/>
                    </a:moveTo>
                    <a:lnTo>
                      <a:pt x="18" y="0"/>
                    </a:lnTo>
                    <a:lnTo>
                      <a:pt x="18" y="0"/>
                    </a:lnTo>
                    <a:lnTo>
                      <a:pt x="10" y="0"/>
                    </a:lnTo>
                    <a:lnTo>
                      <a:pt x="4" y="4"/>
                    </a:lnTo>
                    <a:lnTo>
                      <a:pt x="2" y="10"/>
                    </a:lnTo>
                    <a:lnTo>
                      <a:pt x="0" y="18"/>
                    </a:lnTo>
                    <a:lnTo>
                      <a:pt x="0" y="164"/>
                    </a:lnTo>
                    <a:lnTo>
                      <a:pt x="0" y="164"/>
                    </a:lnTo>
                    <a:lnTo>
                      <a:pt x="2" y="170"/>
                    </a:lnTo>
                    <a:lnTo>
                      <a:pt x="4" y="176"/>
                    </a:lnTo>
                    <a:lnTo>
                      <a:pt x="10" y="180"/>
                    </a:lnTo>
                    <a:lnTo>
                      <a:pt x="18" y="182"/>
                    </a:lnTo>
                    <a:lnTo>
                      <a:pt x="228" y="182"/>
                    </a:lnTo>
                    <a:lnTo>
                      <a:pt x="228" y="182"/>
                    </a:lnTo>
                    <a:lnTo>
                      <a:pt x="236" y="180"/>
                    </a:lnTo>
                    <a:lnTo>
                      <a:pt x="242" y="176"/>
                    </a:lnTo>
                    <a:lnTo>
                      <a:pt x="246" y="170"/>
                    </a:lnTo>
                    <a:lnTo>
                      <a:pt x="246" y="164"/>
                    </a:lnTo>
                    <a:lnTo>
                      <a:pt x="246" y="18"/>
                    </a:lnTo>
                    <a:lnTo>
                      <a:pt x="246" y="18"/>
                    </a:lnTo>
                    <a:lnTo>
                      <a:pt x="246" y="10"/>
                    </a:lnTo>
                    <a:lnTo>
                      <a:pt x="242" y="4"/>
                    </a:lnTo>
                    <a:lnTo>
                      <a:pt x="236" y="0"/>
                    </a:lnTo>
                    <a:lnTo>
                      <a:pt x="228" y="0"/>
                    </a:lnTo>
                    <a:lnTo>
                      <a:pt x="228" y="0"/>
                    </a:lnTo>
                    <a:close/>
                    <a:moveTo>
                      <a:pt x="124" y="154"/>
                    </a:moveTo>
                    <a:lnTo>
                      <a:pt x="124" y="154"/>
                    </a:lnTo>
                    <a:lnTo>
                      <a:pt x="110" y="152"/>
                    </a:lnTo>
                    <a:lnTo>
                      <a:pt x="98" y="148"/>
                    </a:lnTo>
                    <a:lnTo>
                      <a:pt x="88" y="142"/>
                    </a:lnTo>
                    <a:lnTo>
                      <a:pt x="78" y="136"/>
                    </a:lnTo>
                    <a:lnTo>
                      <a:pt x="70" y="126"/>
                    </a:lnTo>
                    <a:lnTo>
                      <a:pt x="64" y="116"/>
                    </a:lnTo>
                    <a:lnTo>
                      <a:pt x="62" y="104"/>
                    </a:lnTo>
                    <a:lnTo>
                      <a:pt x="60" y="90"/>
                    </a:lnTo>
                    <a:lnTo>
                      <a:pt x="60" y="90"/>
                    </a:lnTo>
                    <a:lnTo>
                      <a:pt x="62" y="78"/>
                    </a:lnTo>
                    <a:lnTo>
                      <a:pt x="64" y="66"/>
                    </a:lnTo>
                    <a:lnTo>
                      <a:pt x="70" y="56"/>
                    </a:lnTo>
                    <a:lnTo>
                      <a:pt x="78" y="46"/>
                    </a:lnTo>
                    <a:lnTo>
                      <a:pt x="88" y="38"/>
                    </a:lnTo>
                    <a:lnTo>
                      <a:pt x="98" y="32"/>
                    </a:lnTo>
                    <a:lnTo>
                      <a:pt x="110" y="28"/>
                    </a:lnTo>
                    <a:lnTo>
                      <a:pt x="124" y="28"/>
                    </a:lnTo>
                    <a:lnTo>
                      <a:pt x="124" y="28"/>
                    </a:lnTo>
                    <a:lnTo>
                      <a:pt x="136" y="28"/>
                    </a:lnTo>
                    <a:lnTo>
                      <a:pt x="148" y="32"/>
                    </a:lnTo>
                    <a:lnTo>
                      <a:pt x="158" y="38"/>
                    </a:lnTo>
                    <a:lnTo>
                      <a:pt x="168" y="46"/>
                    </a:lnTo>
                    <a:lnTo>
                      <a:pt x="176" y="56"/>
                    </a:lnTo>
                    <a:lnTo>
                      <a:pt x="182" y="66"/>
                    </a:lnTo>
                    <a:lnTo>
                      <a:pt x="186" y="78"/>
                    </a:lnTo>
                    <a:lnTo>
                      <a:pt x="186" y="90"/>
                    </a:lnTo>
                    <a:lnTo>
                      <a:pt x="186" y="90"/>
                    </a:lnTo>
                    <a:lnTo>
                      <a:pt x="186" y="104"/>
                    </a:lnTo>
                    <a:lnTo>
                      <a:pt x="182" y="116"/>
                    </a:lnTo>
                    <a:lnTo>
                      <a:pt x="176" y="126"/>
                    </a:lnTo>
                    <a:lnTo>
                      <a:pt x="168" y="136"/>
                    </a:lnTo>
                    <a:lnTo>
                      <a:pt x="158" y="142"/>
                    </a:lnTo>
                    <a:lnTo>
                      <a:pt x="148" y="148"/>
                    </a:lnTo>
                    <a:lnTo>
                      <a:pt x="136" y="152"/>
                    </a:lnTo>
                    <a:lnTo>
                      <a:pt x="124" y="154"/>
                    </a:lnTo>
                    <a:lnTo>
                      <a:pt x="124"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69" name="Freeform 1373"/>
              <p:cNvSpPr>
                <a:spLocks/>
              </p:cNvSpPr>
              <p:nvPr/>
            </p:nvSpPr>
            <p:spPr bwMode="auto">
              <a:xfrm>
                <a:off x="5549007" y="5306440"/>
                <a:ext cx="258479" cy="258626"/>
              </a:xfrm>
              <a:custGeom>
                <a:avLst/>
                <a:gdLst>
                  <a:gd name="T0" fmla="*/ 70 w 74"/>
                  <a:gd name="T1" fmla="*/ 26 h 74"/>
                  <a:gd name="T2" fmla="*/ 48 w 74"/>
                  <a:gd name="T3" fmla="*/ 26 h 74"/>
                  <a:gd name="T4" fmla="*/ 48 w 74"/>
                  <a:gd name="T5" fmla="*/ 4 h 74"/>
                  <a:gd name="T6" fmla="*/ 48 w 74"/>
                  <a:gd name="T7" fmla="*/ 4 h 74"/>
                  <a:gd name="T8" fmla="*/ 46 w 74"/>
                  <a:gd name="T9" fmla="*/ 0 h 74"/>
                  <a:gd name="T10" fmla="*/ 44 w 74"/>
                  <a:gd name="T11" fmla="*/ 0 h 74"/>
                  <a:gd name="T12" fmla="*/ 30 w 74"/>
                  <a:gd name="T13" fmla="*/ 0 h 74"/>
                  <a:gd name="T14" fmla="*/ 30 w 74"/>
                  <a:gd name="T15" fmla="*/ 0 h 74"/>
                  <a:gd name="T16" fmla="*/ 28 w 74"/>
                  <a:gd name="T17" fmla="*/ 0 h 74"/>
                  <a:gd name="T18" fmla="*/ 26 w 74"/>
                  <a:gd name="T19" fmla="*/ 4 h 74"/>
                  <a:gd name="T20" fmla="*/ 26 w 74"/>
                  <a:gd name="T21" fmla="*/ 26 h 74"/>
                  <a:gd name="T22" fmla="*/ 4 w 74"/>
                  <a:gd name="T23" fmla="*/ 26 h 74"/>
                  <a:gd name="T24" fmla="*/ 4 w 74"/>
                  <a:gd name="T25" fmla="*/ 26 h 74"/>
                  <a:gd name="T26" fmla="*/ 2 w 74"/>
                  <a:gd name="T27" fmla="*/ 26 h 74"/>
                  <a:gd name="T28" fmla="*/ 0 w 74"/>
                  <a:gd name="T29" fmla="*/ 30 h 74"/>
                  <a:gd name="T30" fmla="*/ 0 w 74"/>
                  <a:gd name="T31" fmla="*/ 44 h 74"/>
                  <a:gd name="T32" fmla="*/ 0 w 74"/>
                  <a:gd name="T33" fmla="*/ 44 h 74"/>
                  <a:gd name="T34" fmla="*/ 2 w 74"/>
                  <a:gd name="T35" fmla="*/ 46 h 74"/>
                  <a:gd name="T36" fmla="*/ 4 w 74"/>
                  <a:gd name="T37" fmla="*/ 48 h 74"/>
                  <a:gd name="T38" fmla="*/ 26 w 74"/>
                  <a:gd name="T39" fmla="*/ 48 h 74"/>
                  <a:gd name="T40" fmla="*/ 26 w 74"/>
                  <a:gd name="T41" fmla="*/ 70 h 74"/>
                  <a:gd name="T42" fmla="*/ 26 w 74"/>
                  <a:gd name="T43" fmla="*/ 70 h 74"/>
                  <a:gd name="T44" fmla="*/ 28 w 74"/>
                  <a:gd name="T45" fmla="*/ 72 h 74"/>
                  <a:gd name="T46" fmla="*/ 30 w 74"/>
                  <a:gd name="T47" fmla="*/ 74 h 74"/>
                  <a:gd name="T48" fmla="*/ 44 w 74"/>
                  <a:gd name="T49" fmla="*/ 74 h 74"/>
                  <a:gd name="T50" fmla="*/ 44 w 74"/>
                  <a:gd name="T51" fmla="*/ 74 h 74"/>
                  <a:gd name="T52" fmla="*/ 46 w 74"/>
                  <a:gd name="T53" fmla="*/ 72 h 74"/>
                  <a:gd name="T54" fmla="*/ 48 w 74"/>
                  <a:gd name="T55" fmla="*/ 70 h 74"/>
                  <a:gd name="T56" fmla="*/ 48 w 74"/>
                  <a:gd name="T57" fmla="*/ 48 h 74"/>
                  <a:gd name="T58" fmla="*/ 70 w 74"/>
                  <a:gd name="T59" fmla="*/ 48 h 74"/>
                  <a:gd name="T60" fmla="*/ 70 w 74"/>
                  <a:gd name="T61" fmla="*/ 48 h 74"/>
                  <a:gd name="T62" fmla="*/ 72 w 74"/>
                  <a:gd name="T63" fmla="*/ 46 h 74"/>
                  <a:gd name="T64" fmla="*/ 74 w 74"/>
                  <a:gd name="T65" fmla="*/ 44 h 74"/>
                  <a:gd name="T66" fmla="*/ 74 w 74"/>
                  <a:gd name="T67" fmla="*/ 30 h 74"/>
                  <a:gd name="T68" fmla="*/ 74 w 74"/>
                  <a:gd name="T69" fmla="*/ 30 h 74"/>
                  <a:gd name="T70" fmla="*/ 72 w 74"/>
                  <a:gd name="T71" fmla="*/ 26 h 74"/>
                  <a:gd name="T72" fmla="*/ 70 w 74"/>
                  <a:gd name="T73" fmla="*/ 26 h 74"/>
                  <a:gd name="T74" fmla="*/ 70 w 74"/>
                  <a:gd name="T75"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70" y="26"/>
                    </a:moveTo>
                    <a:lnTo>
                      <a:pt x="48" y="26"/>
                    </a:lnTo>
                    <a:lnTo>
                      <a:pt x="48" y="4"/>
                    </a:lnTo>
                    <a:lnTo>
                      <a:pt x="48" y="4"/>
                    </a:lnTo>
                    <a:lnTo>
                      <a:pt x="46" y="0"/>
                    </a:lnTo>
                    <a:lnTo>
                      <a:pt x="44" y="0"/>
                    </a:lnTo>
                    <a:lnTo>
                      <a:pt x="30" y="0"/>
                    </a:lnTo>
                    <a:lnTo>
                      <a:pt x="30" y="0"/>
                    </a:lnTo>
                    <a:lnTo>
                      <a:pt x="28" y="0"/>
                    </a:lnTo>
                    <a:lnTo>
                      <a:pt x="26" y="4"/>
                    </a:lnTo>
                    <a:lnTo>
                      <a:pt x="26" y="26"/>
                    </a:lnTo>
                    <a:lnTo>
                      <a:pt x="4" y="26"/>
                    </a:lnTo>
                    <a:lnTo>
                      <a:pt x="4" y="26"/>
                    </a:lnTo>
                    <a:lnTo>
                      <a:pt x="2" y="26"/>
                    </a:lnTo>
                    <a:lnTo>
                      <a:pt x="0" y="30"/>
                    </a:lnTo>
                    <a:lnTo>
                      <a:pt x="0" y="44"/>
                    </a:lnTo>
                    <a:lnTo>
                      <a:pt x="0" y="44"/>
                    </a:lnTo>
                    <a:lnTo>
                      <a:pt x="2" y="46"/>
                    </a:lnTo>
                    <a:lnTo>
                      <a:pt x="4" y="48"/>
                    </a:lnTo>
                    <a:lnTo>
                      <a:pt x="26" y="48"/>
                    </a:lnTo>
                    <a:lnTo>
                      <a:pt x="26" y="70"/>
                    </a:lnTo>
                    <a:lnTo>
                      <a:pt x="26" y="70"/>
                    </a:lnTo>
                    <a:lnTo>
                      <a:pt x="28" y="72"/>
                    </a:lnTo>
                    <a:lnTo>
                      <a:pt x="30" y="74"/>
                    </a:lnTo>
                    <a:lnTo>
                      <a:pt x="44" y="74"/>
                    </a:lnTo>
                    <a:lnTo>
                      <a:pt x="44" y="74"/>
                    </a:lnTo>
                    <a:lnTo>
                      <a:pt x="46" y="72"/>
                    </a:lnTo>
                    <a:lnTo>
                      <a:pt x="48" y="70"/>
                    </a:lnTo>
                    <a:lnTo>
                      <a:pt x="48" y="48"/>
                    </a:lnTo>
                    <a:lnTo>
                      <a:pt x="70" y="48"/>
                    </a:lnTo>
                    <a:lnTo>
                      <a:pt x="70" y="48"/>
                    </a:lnTo>
                    <a:lnTo>
                      <a:pt x="72" y="46"/>
                    </a:lnTo>
                    <a:lnTo>
                      <a:pt x="74" y="44"/>
                    </a:lnTo>
                    <a:lnTo>
                      <a:pt x="74" y="30"/>
                    </a:lnTo>
                    <a:lnTo>
                      <a:pt x="74" y="30"/>
                    </a:lnTo>
                    <a:lnTo>
                      <a:pt x="72" y="26"/>
                    </a:lnTo>
                    <a:lnTo>
                      <a:pt x="70" y="26"/>
                    </a:lnTo>
                    <a:lnTo>
                      <a:pt x="7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0" name="Freeform 1374"/>
              <p:cNvSpPr>
                <a:spLocks/>
              </p:cNvSpPr>
              <p:nvPr/>
            </p:nvSpPr>
            <p:spPr bwMode="auto">
              <a:xfrm>
                <a:off x="5535035" y="5019854"/>
                <a:ext cx="286423" cy="69899"/>
              </a:xfrm>
              <a:custGeom>
                <a:avLst/>
                <a:gdLst>
                  <a:gd name="T0" fmla="*/ 12 w 82"/>
                  <a:gd name="T1" fmla="*/ 12 h 20"/>
                  <a:gd name="T2" fmla="*/ 70 w 82"/>
                  <a:gd name="T3" fmla="*/ 12 h 20"/>
                  <a:gd name="T4" fmla="*/ 70 w 82"/>
                  <a:gd name="T5" fmla="*/ 20 h 20"/>
                  <a:gd name="T6" fmla="*/ 82 w 82"/>
                  <a:gd name="T7" fmla="*/ 20 h 20"/>
                  <a:gd name="T8" fmla="*/ 82 w 82"/>
                  <a:gd name="T9" fmla="*/ 6 h 20"/>
                  <a:gd name="T10" fmla="*/ 82 w 82"/>
                  <a:gd name="T11" fmla="*/ 6 h 20"/>
                  <a:gd name="T12" fmla="*/ 80 w 82"/>
                  <a:gd name="T13" fmla="*/ 0 h 20"/>
                  <a:gd name="T14" fmla="*/ 76 w 82"/>
                  <a:gd name="T15" fmla="*/ 0 h 20"/>
                  <a:gd name="T16" fmla="*/ 6 w 82"/>
                  <a:gd name="T17" fmla="*/ 0 h 20"/>
                  <a:gd name="T18" fmla="*/ 6 w 82"/>
                  <a:gd name="T19" fmla="*/ 0 h 20"/>
                  <a:gd name="T20" fmla="*/ 2 w 82"/>
                  <a:gd name="T21" fmla="*/ 0 h 20"/>
                  <a:gd name="T22" fmla="*/ 0 w 82"/>
                  <a:gd name="T23" fmla="*/ 6 h 20"/>
                  <a:gd name="T24" fmla="*/ 0 w 82"/>
                  <a:gd name="T25" fmla="*/ 20 h 20"/>
                  <a:gd name="T26" fmla="*/ 12 w 82"/>
                  <a:gd name="T27" fmla="*/ 20 h 20"/>
                  <a:gd name="T28" fmla="*/ 12 w 82"/>
                  <a:gd name="T2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0">
                    <a:moveTo>
                      <a:pt x="12" y="12"/>
                    </a:moveTo>
                    <a:lnTo>
                      <a:pt x="70" y="12"/>
                    </a:lnTo>
                    <a:lnTo>
                      <a:pt x="70" y="20"/>
                    </a:lnTo>
                    <a:lnTo>
                      <a:pt x="82" y="20"/>
                    </a:lnTo>
                    <a:lnTo>
                      <a:pt x="82" y="6"/>
                    </a:lnTo>
                    <a:lnTo>
                      <a:pt x="82" y="6"/>
                    </a:lnTo>
                    <a:lnTo>
                      <a:pt x="80" y="0"/>
                    </a:lnTo>
                    <a:lnTo>
                      <a:pt x="76" y="0"/>
                    </a:lnTo>
                    <a:lnTo>
                      <a:pt x="6" y="0"/>
                    </a:lnTo>
                    <a:lnTo>
                      <a:pt x="6" y="0"/>
                    </a:lnTo>
                    <a:lnTo>
                      <a:pt x="2" y="0"/>
                    </a:lnTo>
                    <a:lnTo>
                      <a:pt x="0" y="6"/>
                    </a:lnTo>
                    <a:lnTo>
                      <a:pt x="0" y="20"/>
                    </a:lnTo>
                    <a:lnTo>
                      <a:pt x="12" y="20"/>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3" name="组合 2"/>
          <p:cNvGrpSpPr/>
          <p:nvPr/>
        </p:nvGrpSpPr>
        <p:grpSpPr>
          <a:xfrm>
            <a:off x="2871649" y="5735566"/>
            <a:ext cx="576000" cy="576000"/>
            <a:chOff x="2871649" y="5735566"/>
            <a:chExt cx="576000" cy="576000"/>
          </a:xfrm>
        </p:grpSpPr>
        <p:grpSp>
          <p:nvGrpSpPr>
            <p:cNvPr id="146" name="组合 145"/>
            <p:cNvGrpSpPr/>
            <p:nvPr/>
          </p:nvGrpSpPr>
          <p:grpSpPr>
            <a:xfrm>
              <a:off x="2871649" y="5735566"/>
              <a:ext cx="576000" cy="576000"/>
              <a:chOff x="1603689" y="1828440"/>
              <a:chExt cx="2743560" cy="2743560"/>
            </a:xfrm>
          </p:grpSpPr>
          <p:sp>
            <p:nvSpPr>
              <p:cNvPr id="155" name="椭圆 154"/>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6" name="椭圆 155"/>
              <p:cNvSpPr/>
              <p:nvPr/>
            </p:nvSpPr>
            <p:spPr>
              <a:xfrm>
                <a:off x="1752544" y="1977295"/>
                <a:ext cx="2445850" cy="2445850"/>
              </a:xfrm>
              <a:prstGeom prst="ellipse">
                <a:avLst/>
              </a:prstGeom>
              <a:solidFill>
                <a:srgbClr val="663A77"/>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75" name="组合 74"/>
            <p:cNvGrpSpPr/>
            <p:nvPr/>
          </p:nvGrpSpPr>
          <p:grpSpPr bwMode="auto">
            <a:xfrm>
              <a:off x="3013248" y="5884352"/>
              <a:ext cx="266526" cy="274907"/>
              <a:chOff x="2168525" y="3194051"/>
              <a:chExt cx="346075" cy="374649"/>
            </a:xfrm>
            <a:solidFill>
              <a:schemeClr val="bg1"/>
            </a:solidFill>
          </p:grpSpPr>
          <p:sp>
            <p:nvSpPr>
              <p:cNvPr id="76" name="Freeform 5"/>
              <p:cNvSpPr>
                <a:spLocks/>
              </p:cNvSpPr>
              <p:nvPr/>
            </p:nvSpPr>
            <p:spPr bwMode="auto">
              <a:xfrm>
                <a:off x="2400300" y="3390900"/>
                <a:ext cx="98425" cy="130175"/>
              </a:xfrm>
              <a:custGeom>
                <a:avLst/>
                <a:gdLst>
                  <a:gd name="T0" fmla="*/ 50 w 62"/>
                  <a:gd name="T1" fmla="*/ 82 h 82"/>
                  <a:gd name="T2" fmla="*/ 50 w 62"/>
                  <a:gd name="T3" fmla="*/ 82 h 82"/>
                  <a:gd name="T4" fmla="*/ 54 w 62"/>
                  <a:gd name="T5" fmla="*/ 74 h 82"/>
                  <a:gd name="T6" fmla="*/ 58 w 62"/>
                  <a:gd name="T7" fmla="*/ 66 h 82"/>
                  <a:gd name="T8" fmla="*/ 60 w 62"/>
                  <a:gd name="T9" fmla="*/ 56 h 82"/>
                  <a:gd name="T10" fmla="*/ 62 w 62"/>
                  <a:gd name="T11" fmla="*/ 46 h 82"/>
                  <a:gd name="T12" fmla="*/ 62 w 62"/>
                  <a:gd name="T13" fmla="*/ 46 h 82"/>
                  <a:gd name="T14" fmla="*/ 60 w 62"/>
                  <a:gd name="T15" fmla="*/ 32 h 82"/>
                  <a:gd name="T16" fmla="*/ 56 w 62"/>
                  <a:gd name="T17" fmla="*/ 20 h 82"/>
                  <a:gd name="T18" fmla="*/ 50 w 62"/>
                  <a:gd name="T19" fmla="*/ 8 h 82"/>
                  <a:gd name="T20" fmla="*/ 42 w 62"/>
                  <a:gd name="T21" fmla="*/ 0 h 82"/>
                  <a:gd name="T22" fmla="*/ 0 w 62"/>
                  <a:gd name="T23" fmla="*/ 42 h 82"/>
                  <a:gd name="T24" fmla="*/ 50 w 6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2">
                    <a:moveTo>
                      <a:pt x="50" y="82"/>
                    </a:moveTo>
                    <a:lnTo>
                      <a:pt x="50" y="82"/>
                    </a:lnTo>
                    <a:lnTo>
                      <a:pt x="54" y="74"/>
                    </a:lnTo>
                    <a:lnTo>
                      <a:pt x="58" y="66"/>
                    </a:lnTo>
                    <a:lnTo>
                      <a:pt x="60" y="56"/>
                    </a:lnTo>
                    <a:lnTo>
                      <a:pt x="62" y="46"/>
                    </a:lnTo>
                    <a:lnTo>
                      <a:pt x="62" y="46"/>
                    </a:lnTo>
                    <a:lnTo>
                      <a:pt x="60" y="32"/>
                    </a:lnTo>
                    <a:lnTo>
                      <a:pt x="56" y="20"/>
                    </a:lnTo>
                    <a:lnTo>
                      <a:pt x="50" y="8"/>
                    </a:lnTo>
                    <a:lnTo>
                      <a:pt x="42" y="0"/>
                    </a:lnTo>
                    <a:lnTo>
                      <a:pt x="0" y="42"/>
                    </a:lnTo>
                    <a:lnTo>
                      <a:pt x="5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7" name="Freeform 6"/>
              <p:cNvSpPr>
                <a:spLocks/>
              </p:cNvSpPr>
              <p:nvPr/>
            </p:nvSpPr>
            <p:spPr bwMode="auto">
              <a:xfrm>
                <a:off x="2320925" y="3470275"/>
                <a:ext cx="146050" cy="98425"/>
              </a:xfrm>
              <a:custGeom>
                <a:avLst/>
                <a:gdLst>
                  <a:gd name="T0" fmla="*/ 42 w 92"/>
                  <a:gd name="T1" fmla="*/ 0 h 62"/>
                  <a:gd name="T2" fmla="*/ 0 w 92"/>
                  <a:gd name="T3" fmla="*/ 44 h 62"/>
                  <a:gd name="T4" fmla="*/ 0 w 92"/>
                  <a:gd name="T5" fmla="*/ 44 h 62"/>
                  <a:gd name="T6" fmla="*/ 10 w 92"/>
                  <a:gd name="T7" fmla="*/ 52 h 62"/>
                  <a:gd name="T8" fmla="*/ 20 w 92"/>
                  <a:gd name="T9" fmla="*/ 56 h 62"/>
                  <a:gd name="T10" fmla="*/ 32 w 92"/>
                  <a:gd name="T11" fmla="*/ 60 h 62"/>
                  <a:gd name="T12" fmla="*/ 46 w 92"/>
                  <a:gd name="T13" fmla="*/ 62 h 62"/>
                  <a:gd name="T14" fmla="*/ 46 w 92"/>
                  <a:gd name="T15" fmla="*/ 62 h 62"/>
                  <a:gd name="T16" fmla="*/ 58 w 92"/>
                  <a:gd name="T17" fmla="*/ 60 h 62"/>
                  <a:gd name="T18" fmla="*/ 72 w 92"/>
                  <a:gd name="T19" fmla="*/ 56 h 62"/>
                  <a:gd name="T20" fmla="*/ 82 w 92"/>
                  <a:gd name="T21" fmla="*/ 50 h 62"/>
                  <a:gd name="T22" fmla="*/ 92 w 92"/>
                  <a:gd name="T23" fmla="*/ 42 h 62"/>
                  <a:gd name="T24" fmla="*/ 42 w 9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62">
                    <a:moveTo>
                      <a:pt x="42" y="0"/>
                    </a:moveTo>
                    <a:lnTo>
                      <a:pt x="0" y="44"/>
                    </a:lnTo>
                    <a:lnTo>
                      <a:pt x="0" y="44"/>
                    </a:lnTo>
                    <a:lnTo>
                      <a:pt x="10" y="52"/>
                    </a:lnTo>
                    <a:lnTo>
                      <a:pt x="20" y="56"/>
                    </a:lnTo>
                    <a:lnTo>
                      <a:pt x="32" y="60"/>
                    </a:lnTo>
                    <a:lnTo>
                      <a:pt x="46" y="62"/>
                    </a:lnTo>
                    <a:lnTo>
                      <a:pt x="46" y="62"/>
                    </a:lnTo>
                    <a:lnTo>
                      <a:pt x="58" y="60"/>
                    </a:lnTo>
                    <a:lnTo>
                      <a:pt x="72" y="56"/>
                    </a:lnTo>
                    <a:lnTo>
                      <a:pt x="82" y="50"/>
                    </a:lnTo>
                    <a:lnTo>
                      <a:pt x="92" y="42"/>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8" name="Freeform 7"/>
              <p:cNvSpPr>
                <a:spLocks noEditPoints="1"/>
              </p:cNvSpPr>
              <p:nvPr/>
            </p:nvSpPr>
            <p:spPr bwMode="auto">
              <a:xfrm>
                <a:off x="2168525" y="3194051"/>
                <a:ext cx="346075" cy="346075"/>
              </a:xfrm>
              <a:custGeom>
                <a:avLst/>
                <a:gdLst>
                  <a:gd name="T0" fmla="*/ 184 w 218"/>
                  <a:gd name="T1" fmla="*/ 10 h 218"/>
                  <a:gd name="T2" fmla="*/ 180 w 218"/>
                  <a:gd name="T3" fmla="*/ 6 h 218"/>
                  <a:gd name="T4" fmla="*/ 168 w 218"/>
                  <a:gd name="T5" fmla="*/ 0 h 218"/>
                  <a:gd name="T6" fmla="*/ 154 w 218"/>
                  <a:gd name="T7" fmla="*/ 0 h 218"/>
                  <a:gd name="T8" fmla="*/ 142 w 218"/>
                  <a:gd name="T9" fmla="*/ 6 h 218"/>
                  <a:gd name="T10" fmla="*/ 10 w 218"/>
                  <a:gd name="T11" fmla="*/ 136 h 218"/>
                  <a:gd name="T12" fmla="*/ 6 w 218"/>
                  <a:gd name="T13" fmla="*/ 142 h 218"/>
                  <a:gd name="T14" fmla="*/ 0 w 218"/>
                  <a:gd name="T15" fmla="*/ 154 h 218"/>
                  <a:gd name="T16" fmla="*/ 0 w 218"/>
                  <a:gd name="T17" fmla="*/ 168 h 218"/>
                  <a:gd name="T18" fmla="*/ 6 w 218"/>
                  <a:gd name="T19" fmla="*/ 180 h 218"/>
                  <a:gd name="T20" fmla="*/ 32 w 218"/>
                  <a:gd name="T21" fmla="*/ 208 h 218"/>
                  <a:gd name="T22" fmla="*/ 38 w 218"/>
                  <a:gd name="T23" fmla="*/ 212 h 218"/>
                  <a:gd name="T24" fmla="*/ 50 w 218"/>
                  <a:gd name="T25" fmla="*/ 218 h 218"/>
                  <a:gd name="T26" fmla="*/ 64 w 218"/>
                  <a:gd name="T27" fmla="*/ 218 h 218"/>
                  <a:gd name="T28" fmla="*/ 76 w 218"/>
                  <a:gd name="T29" fmla="*/ 212 h 218"/>
                  <a:gd name="T30" fmla="*/ 208 w 218"/>
                  <a:gd name="T31" fmla="*/ 82 h 218"/>
                  <a:gd name="T32" fmla="*/ 212 w 218"/>
                  <a:gd name="T33" fmla="*/ 76 h 218"/>
                  <a:gd name="T34" fmla="*/ 218 w 218"/>
                  <a:gd name="T35" fmla="*/ 64 h 218"/>
                  <a:gd name="T36" fmla="*/ 218 w 218"/>
                  <a:gd name="T37" fmla="*/ 50 h 218"/>
                  <a:gd name="T38" fmla="*/ 212 w 218"/>
                  <a:gd name="T39" fmla="*/ 38 h 218"/>
                  <a:gd name="T40" fmla="*/ 208 w 218"/>
                  <a:gd name="T41" fmla="*/ 32 h 218"/>
                  <a:gd name="T42" fmla="*/ 136 w 218"/>
                  <a:gd name="T43" fmla="*/ 138 h 218"/>
                  <a:gd name="T44" fmla="*/ 26 w 218"/>
                  <a:gd name="T45" fmla="*/ 152 h 218"/>
                  <a:gd name="T46" fmla="*/ 24 w 218"/>
                  <a:gd name="T47" fmla="*/ 156 h 218"/>
                  <a:gd name="T48" fmla="*/ 22 w 218"/>
                  <a:gd name="T49" fmla="*/ 160 h 218"/>
                  <a:gd name="T50" fmla="*/ 26 w 218"/>
                  <a:gd name="T51" fmla="*/ 170 h 218"/>
                  <a:gd name="T52" fmla="*/ 28 w 218"/>
                  <a:gd name="T53" fmla="*/ 174 h 218"/>
                  <a:gd name="T54" fmla="*/ 26 w 218"/>
                  <a:gd name="T55" fmla="*/ 178 h 218"/>
                  <a:gd name="T56" fmla="*/ 22 w 218"/>
                  <a:gd name="T57" fmla="*/ 178 h 218"/>
                  <a:gd name="T58" fmla="*/ 18 w 218"/>
                  <a:gd name="T59" fmla="*/ 178 h 218"/>
                  <a:gd name="T60" fmla="*/ 10 w 218"/>
                  <a:gd name="T61" fmla="*/ 160 h 218"/>
                  <a:gd name="T62" fmla="*/ 12 w 218"/>
                  <a:gd name="T63" fmla="*/ 152 h 218"/>
                  <a:gd name="T64" fmla="*/ 144 w 218"/>
                  <a:gd name="T65" fmla="*/ 18 h 218"/>
                  <a:gd name="T66" fmla="*/ 152 w 218"/>
                  <a:gd name="T67" fmla="*/ 14 h 218"/>
                  <a:gd name="T68" fmla="*/ 160 w 218"/>
                  <a:gd name="T69" fmla="*/ 12 h 218"/>
                  <a:gd name="T70" fmla="*/ 176 w 218"/>
                  <a:gd name="T71" fmla="*/ 18 h 218"/>
                  <a:gd name="T72" fmla="*/ 200 w 218"/>
                  <a:gd name="T73" fmla="*/ 42 h 218"/>
                  <a:gd name="T74" fmla="*/ 206 w 218"/>
                  <a:gd name="T75" fmla="*/ 58 h 218"/>
                  <a:gd name="T76" fmla="*/ 200 w 218"/>
                  <a:gd name="T77" fmla="*/ 7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18">
                    <a:moveTo>
                      <a:pt x="208" y="32"/>
                    </a:moveTo>
                    <a:lnTo>
                      <a:pt x="184" y="10"/>
                    </a:lnTo>
                    <a:lnTo>
                      <a:pt x="184" y="10"/>
                    </a:lnTo>
                    <a:lnTo>
                      <a:pt x="180" y="6"/>
                    </a:lnTo>
                    <a:lnTo>
                      <a:pt x="174" y="2"/>
                    </a:lnTo>
                    <a:lnTo>
                      <a:pt x="168" y="0"/>
                    </a:lnTo>
                    <a:lnTo>
                      <a:pt x="160" y="0"/>
                    </a:lnTo>
                    <a:lnTo>
                      <a:pt x="154" y="0"/>
                    </a:lnTo>
                    <a:lnTo>
                      <a:pt x="148" y="2"/>
                    </a:lnTo>
                    <a:lnTo>
                      <a:pt x="142" y="6"/>
                    </a:lnTo>
                    <a:lnTo>
                      <a:pt x="136" y="10"/>
                    </a:lnTo>
                    <a:lnTo>
                      <a:pt x="10" y="136"/>
                    </a:lnTo>
                    <a:lnTo>
                      <a:pt x="10" y="136"/>
                    </a:lnTo>
                    <a:lnTo>
                      <a:pt x="6" y="142"/>
                    </a:lnTo>
                    <a:lnTo>
                      <a:pt x="2" y="148"/>
                    </a:lnTo>
                    <a:lnTo>
                      <a:pt x="0" y="154"/>
                    </a:lnTo>
                    <a:lnTo>
                      <a:pt x="0" y="160"/>
                    </a:lnTo>
                    <a:lnTo>
                      <a:pt x="0" y="168"/>
                    </a:lnTo>
                    <a:lnTo>
                      <a:pt x="2" y="174"/>
                    </a:lnTo>
                    <a:lnTo>
                      <a:pt x="6" y="180"/>
                    </a:lnTo>
                    <a:lnTo>
                      <a:pt x="10" y="186"/>
                    </a:lnTo>
                    <a:lnTo>
                      <a:pt x="32" y="208"/>
                    </a:lnTo>
                    <a:lnTo>
                      <a:pt x="32" y="208"/>
                    </a:lnTo>
                    <a:lnTo>
                      <a:pt x="38" y="212"/>
                    </a:lnTo>
                    <a:lnTo>
                      <a:pt x="44" y="216"/>
                    </a:lnTo>
                    <a:lnTo>
                      <a:pt x="50" y="218"/>
                    </a:lnTo>
                    <a:lnTo>
                      <a:pt x="56" y="218"/>
                    </a:lnTo>
                    <a:lnTo>
                      <a:pt x="64" y="218"/>
                    </a:lnTo>
                    <a:lnTo>
                      <a:pt x="70" y="216"/>
                    </a:lnTo>
                    <a:lnTo>
                      <a:pt x="76" y="212"/>
                    </a:lnTo>
                    <a:lnTo>
                      <a:pt x="82" y="208"/>
                    </a:lnTo>
                    <a:lnTo>
                      <a:pt x="208" y="82"/>
                    </a:lnTo>
                    <a:lnTo>
                      <a:pt x="208" y="82"/>
                    </a:lnTo>
                    <a:lnTo>
                      <a:pt x="212" y="76"/>
                    </a:lnTo>
                    <a:lnTo>
                      <a:pt x="216" y="70"/>
                    </a:lnTo>
                    <a:lnTo>
                      <a:pt x="218" y="64"/>
                    </a:lnTo>
                    <a:lnTo>
                      <a:pt x="218" y="58"/>
                    </a:lnTo>
                    <a:lnTo>
                      <a:pt x="218" y="50"/>
                    </a:lnTo>
                    <a:lnTo>
                      <a:pt x="216" y="44"/>
                    </a:lnTo>
                    <a:lnTo>
                      <a:pt x="212" y="38"/>
                    </a:lnTo>
                    <a:lnTo>
                      <a:pt x="208" y="32"/>
                    </a:lnTo>
                    <a:lnTo>
                      <a:pt x="208" y="32"/>
                    </a:lnTo>
                    <a:close/>
                    <a:moveTo>
                      <a:pt x="200" y="74"/>
                    </a:moveTo>
                    <a:lnTo>
                      <a:pt x="136" y="138"/>
                    </a:lnTo>
                    <a:lnTo>
                      <a:pt x="88" y="90"/>
                    </a:lnTo>
                    <a:lnTo>
                      <a:pt x="26" y="152"/>
                    </a:lnTo>
                    <a:lnTo>
                      <a:pt x="26" y="152"/>
                    </a:lnTo>
                    <a:lnTo>
                      <a:pt x="24" y="156"/>
                    </a:lnTo>
                    <a:lnTo>
                      <a:pt x="22" y="160"/>
                    </a:lnTo>
                    <a:lnTo>
                      <a:pt x="22" y="160"/>
                    </a:lnTo>
                    <a:lnTo>
                      <a:pt x="24" y="166"/>
                    </a:lnTo>
                    <a:lnTo>
                      <a:pt x="26" y="170"/>
                    </a:lnTo>
                    <a:lnTo>
                      <a:pt x="26" y="170"/>
                    </a:lnTo>
                    <a:lnTo>
                      <a:pt x="28" y="174"/>
                    </a:lnTo>
                    <a:lnTo>
                      <a:pt x="26" y="178"/>
                    </a:lnTo>
                    <a:lnTo>
                      <a:pt x="26" y="178"/>
                    </a:lnTo>
                    <a:lnTo>
                      <a:pt x="22" y="178"/>
                    </a:lnTo>
                    <a:lnTo>
                      <a:pt x="22" y="178"/>
                    </a:lnTo>
                    <a:lnTo>
                      <a:pt x="18" y="178"/>
                    </a:lnTo>
                    <a:lnTo>
                      <a:pt x="18" y="178"/>
                    </a:lnTo>
                    <a:lnTo>
                      <a:pt x="12" y="170"/>
                    </a:lnTo>
                    <a:lnTo>
                      <a:pt x="10" y="160"/>
                    </a:lnTo>
                    <a:lnTo>
                      <a:pt x="10" y="160"/>
                    </a:lnTo>
                    <a:lnTo>
                      <a:pt x="12" y="152"/>
                    </a:lnTo>
                    <a:lnTo>
                      <a:pt x="18" y="144"/>
                    </a:lnTo>
                    <a:lnTo>
                      <a:pt x="144" y="18"/>
                    </a:lnTo>
                    <a:lnTo>
                      <a:pt x="144" y="18"/>
                    </a:lnTo>
                    <a:lnTo>
                      <a:pt x="152" y="14"/>
                    </a:lnTo>
                    <a:lnTo>
                      <a:pt x="160" y="12"/>
                    </a:lnTo>
                    <a:lnTo>
                      <a:pt x="160" y="12"/>
                    </a:lnTo>
                    <a:lnTo>
                      <a:pt x="170" y="14"/>
                    </a:lnTo>
                    <a:lnTo>
                      <a:pt x="176" y="18"/>
                    </a:lnTo>
                    <a:lnTo>
                      <a:pt x="200" y="42"/>
                    </a:lnTo>
                    <a:lnTo>
                      <a:pt x="200" y="42"/>
                    </a:lnTo>
                    <a:lnTo>
                      <a:pt x="204" y="48"/>
                    </a:lnTo>
                    <a:lnTo>
                      <a:pt x="206" y="58"/>
                    </a:lnTo>
                    <a:lnTo>
                      <a:pt x="204" y="66"/>
                    </a:lnTo>
                    <a:lnTo>
                      <a:pt x="200" y="74"/>
                    </a:lnTo>
                    <a:lnTo>
                      <a:pt x="20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 name="组合 4"/>
          <p:cNvGrpSpPr/>
          <p:nvPr/>
        </p:nvGrpSpPr>
        <p:grpSpPr>
          <a:xfrm>
            <a:off x="10448493" y="315208"/>
            <a:ext cx="1221491" cy="1221491"/>
            <a:chOff x="10448493" y="315208"/>
            <a:chExt cx="1221491" cy="1221491"/>
          </a:xfrm>
        </p:grpSpPr>
        <p:grpSp>
          <p:nvGrpSpPr>
            <p:cNvPr id="178" name="组合 177"/>
            <p:cNvGrpSpPr/>
            <p:nvPr/>
          </p:nvGrpSpPr>
          <p:grpSpPr>
            <a:xfrm>
              <a:off x="10448493" y="315208"/>
              <a:ext cx="1221491" cy="1221491"/>
              <a:chOff x="1603689" y="1828440"/>
              <a:chExt cx="2743560" cy="2743560"/>
            </a:xfrm>
          </p:grpSpPr>
          <p:sp>
            <p:nvSpPr>
              <p:cNvPr id="181" name="椭圆 180"/>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82" name="椭圆 181"/>
              <p:cNvSpPr/>
              <p:nvPr/>
            </p:nvSpPr>
            <p:spPr>
              <a:xfrm>
                <a:off x="1752544" y="1977295"/>
                <a:ext cx="2445850" cy="2445850"/>
              </a:xfrm>
              <a:prstGeom prst="ellipse">
                <a:avLst/>
              </a:prstGeom>
              <a:solidFill>
                <a:srgbClr val="00AF92"/>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1" name="Freeform 8"/>
            <p:cNvSpPr>
              <a:spLocks noEditPoints="1"/>
            </p:cNvSpPr>
            <p:nvPr/>
          </p:nvSpPr>
          <p:spPr bwMode="auto">
            <a:xfrm>
              <a:off x="10793914" y="546464"/>
              <a:ext cx="530647" cy="708323"/>
            </a:xfrm>
            <a:custGeom>
              <a:avLst/>
              <a:gdLst>
                <a:gd name="T0" fmla="*/ 20 w 85"/>
                <a:gd name="T1" fmla="*/ 128 h 132"/>
                <a:gd name="T2" fmla="*/ 0 w 85"/>
                <a:gd name="T3" fmla="*/ 102 h 132"/>
                <a:gd name="T4" fmla="*/ 50 w 85"/>
                <a:gd name="T5" fmla="*/ 33 h 132"/>
                <a:gd name="T6" fmla="*/ 52 w 85"/>
                <a:gd name="T7" fmla="*/ 30 h 132"/>
                <a:gd name="T8" fmla="*/ 54 w 85"/>
                <a:gd name="T9" fmla="*/ 28 h 132"/>
                <a:gd name="T10" fmla="*/ 54 w 85"/>
                <a:gd name="T11" fmla="*/ 20 h 132"/>
                <a:gd name="T12" fmla="*/ 32 w 85"/>
                <a:gd name="T13" fmla="*/ 20 h 132"/>
                <a:gd name="T14" fmla="*/ 32 w 85"/>
                <a:gd name="T15" fmla="*/ 28 h 132"/>
                <a:gd name="T16" fmla="*/ 35 w 85"/>
                <a:gd name="T17" fmla="*/ 34 h 132"/>
                <a:gd name="T18" fmla="*/ 41 w 85"/>
                <a:gd name="T19" fmla="*/ 40 h 132"/>
                <a:gd name="T20" fmla="*/ 22 w 85"/>
                <a:gd name="T21" fmla="*/ 66 h 132"/>
                <a:gd name="T22" fmla="*/ 12 w 85"/>
                <a:gd name="T23" fmla="*/ 41 h 132"/>
                <a:gd name="T24" fmla="*/ 21 w 85"/>
                <a:gd name="T25" fmla="*/ 13 h 132"/>
                <a:gd name="T26" fmla="*/ 42 w 85"/>
                <a:gd name="T27" fmla="*/ 1 h 132"/>
                <a:gd name="T28" fmla="*/ 63 w 85"/>
                <a:gd name="T29" fmla="*/ 8 h 132"/>
                <a:gd name="T30" fmla="*/ 72 w 85"/>
                <a:gd name="T31" fmla="*/ 29 h 132"/>
                <a:gd name="T32" fmla="*/ 74 w 85"/>
                <a:gd name="T33" fmla="*/ 43 h 132"/>
                <a:gd name="T34" fmla="*/ 71 w 85"/>
                <a:gd name="T35" fmla="*/ 56 h 132"/>
                <a:gd name="T36" fmla="*/ 67 w 85"/>
                <a:gd name="T37" fmla="*/ 62 h 132"/>
                <a:gd name="T38" fmla="*/ 20 w 85"/>
                <a:gd name="T39" fmla="*/ 128 h 132"/>
                <a:gd name="T40" fmla="*/ 20 w 85"/>
                <a:gd name="T41" fmla="*/ 128 h 132"/>
                <a:gd name="T42" fmla="*/ 20 w 85"/>
                <a:gd name="T43" fmla="*/ 128 h 132"/>
                <a:gd name="T44" fmla="*/ 20 w 85"/>
                <a:gd name="T45" fmla="*/ 128 h 132"/>
                <a:gd name="T46" fmla="*/ 20 w 85"/>
                <a:gd name="T47" fmla="*/ 128 h 132"/>
                <a:gd name="T48" fmla="*/ 63 w 85"/>
                <a:gd name="T49" fmla="*/ 73 h 132"/>
                <a:gd name="T50" fmla="*/ 85 w 85"/>
                <a:gd name="T51" fmla="*/ 103 h 132"/>
                <a:gd name="T52" fmla="*/ 69 w 85"/>
                <a:gd name="T53" fmla="*/ 132 h 132"/>
                <a:gd name="T54" fmla="*/ 44 w 85"/>
                <a:gd name="T55" fmla="*/ 100 h 132"/>
                <a:gd name="T56" fmla="*/ 63 w 85"/>
                <a:gd name="T57"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2">
                  <a:moveTo>
                    <a:pt x="20" y="128"/>
                  </a:moveTo>
                  <a:cubicBezTo>
                    <a:pt x="0" y="102"/>
                    <a:pt x="0" y="102"/>
                    <a:pt x="0" y="102"/>
                  </a:cubicBezTo>
                  <a:cubicBezTo>
                    <a:pt x="50" y="33"/>
                    <a:pt x="50" y="33"/>
                    <a:pt x="50" y="33"/>
                  </a:cubicBezTo>
                  <a:cubicBezTo>
                    <a:pt x="51" y="32"/>
                    <a:pt x="51" y="31"/>
                    <a:pt x="52" y="30"/>
                  </a:cubicBezTo>
                  <a:cubicBezTo>
                    <a:pt x="53" y="30"/>
                    <a:pt x="53" y="29"/>
                    <a:pt x="54" y="28"/>
                  </a:cubicBezTo>
                  <a:cubicBezTo>
                    <a:pt x="55" y="25"/>
                    <a:pt x="55" y="22"/>
                    <a:pt x="54" y="20"/>
                  </a:cubicBezTo>
                  <a:cubicBezTo>
                    <a:pt x="32" y="20"/>
                    <a:pt x="32" y="20"/>
                    <a:pt x="32" y="20"/>
                  </a:cubicBezTo>
                  <a:cubicBezTo>
                    <a:pt x="31" y="23"/>
                    <a:pt x="31" y="25"/>
                    <a:pt x="32" y="28"/>
                  </a:cubicBezTo>
                  <a:cubicBezTo>
                    <a:pt x="33" y="30"/>
                    <a:pt x="34" y="32"/>
                    <a:pt x="35" y="34"/>
                  </a:cubicBezTo>
                  <a:cubicBezTo>
                    <a:pt x="41" y="40"/>
                    <a:pt x="41" y="40"/>
                    <a:pt x="41" y="40"/>
                  </a:cubicBezTo>
                  <a:cubicBezTo>
                    <a:pt x="22" y="66"/>
                    <a:pt x="22" y="66"/>
                    <a:pt x="22" y="66"/>
                  </a:cubicBezTo>
                  <a:cubicBezTo>
                    <a:pt x="16" y="59"/>
                    <a:pt x="13" y="50"/>
                    <a:pt x="12" y="41"/>
                  </a:cubicBezTo>
                  <a:cubicBezTo>
                    <a:pt x="12" y="31"/>
                    <a:pt x="14" y="21"/>
                    <a:pt x="21" y="13"/>
                  </a:cubicBezTo>
                  <a:cubicBezTo>
                    <a:pt x="26" y="6"/>
                    <a:pt x="34" y="2"/>
                    <a:pt x="42" y="1"/>
                  </a:cubicBezTo>
                  <a:cubicBezTo>
                    <a:pt x="50" y="0"/>
                    <a:pt x="57" y="3"/>
                    <a:pt x="63" y="8"/>
                  </a:cubicBezTo>
                  <a:cubicBezTo>
                    <a:pt x="68" y="14"/>
                    <a:pt x="71" y="22"/>
                    <a:pt x="72" y="29"/>
                  </a:cubicBezTo>
                  <a:cubicBezTo>
                    <a:pt x="73" y="34"/>
                    <a:pt x="74" y="38"/>
                    <a:pt x="74" y="43"/>
                  </a:cubicBezTo>
                  <a:cubicBezTo>
                    <a:pt x="74" y="48"/>
                    <a:pt x="73" y="52"/>
                    <a:pt x="71" y="56"/>
                  </a:cubicBezTo>
                  <a:cubicBezTo>
                    <a:pt x="70" y="58"/>
                    <a:pt x="69" y="60"/>
                    <a:pt x="67" y="62"/>
                  </a:cubicBezTo>
                  <a:cubicBezTo>
                    <a:pt x="20" y="128"/>
                    <a:pt x="20" y="128"/>
                    <a:pt x="20" y="128"/>
                  </a:cubicBezTo>
                  <a:cubicBezTo>
                    <a:pt x="20" y="128"/>
                    <a:pt x="20" y="128"/>
                    <a:pt x="20" y="128"/>
                  </a:cubicBezTo>
                  <a:cubicBezTo>
                    <a:pt x="20" y="128"/>
                    <a:pt x="20" y="128"/>
                    <a:pt x="20" y="128"/>
                  </a:cubicBezTo>
                  <a:cubicBezTo>
                    <a:pt x="20" y="128"/>
                    <a:pt x="20" y="128"/>
                    <a:pt x="20" y="128"/>
                  </a:cubicBezTo>
                  <a:cubicBezTo>
                    <a:pt x="20" y="128"/>
                    <a:pt x="20" y="128"/>
                    <a:pt x="20" y="128"/>
                  </a:cubicBezTo>
                  <a:close/>
                  <a:moveTo>
                    <a:pt x="63" y="73"/>
                  </a:moveTo>
                  <a:cubicBezTo>
                    <a:pt x="85" y="103"/>
                    <a:pt x="85" y="103"/>
                    <a:pt x="85" y="103"/>
                  </a:cubicBezTo>
                  <a:cubicBezTo>
                    <a:pt x="69" y="132"/>
                    <a:pt x="69" y="132"/>
                    <a:pt x="69" y="132"/>
                  </a:cubicBezTo>
                  <a:cubicBezTo>
                    <a:pt x="44" y="100"/>
                    <a:pt x="44" y="100"/>
                    <a:pt x="44" y="100"/>
                  </a:cubicBezTo>
                  <a:cubicBezTo>
                    <a:pt x="63" y="73"/>
                    <a:pt x="63" y="73"/>
                    <a:pt x="63"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4" name="组合 3"/>
          <p:cNvGrpSpPr/>
          <p:nvPr/>
        </p:nvGrpSpPr>
        <p:grpSpPr>
          <a:xfrm>
            <a:off x="2052289" y="5735566"/>
            <a:ext cx="576000" cy="576000"/>
            <a:chOff x="2052289" y="5735566"/>
            <a:chExt cx="576000" cy="576000"/>
          </a:xfrm>
        </p:grpSpPr>
        <p:grpSp>
          <p:nvGrpSpPr>
            <p:cNvPr id="141" name="组合 140"/>
            <p:cNvGrpSpPr/>
            <p:nvPr/>
          </p:nvGrpSpPr>
          <p:grpSpPr>
            <a:xfrm>
              <a:off x="2052289" y="5735566"/>
              <a:ext cx="576000" cy="576000"/>
              <a:chOff x="1603689" y="1828440"/>
              <a:chExt cx="2743560" cy="2743560"/>
            </a:xfrm>
          </p:grpSpPr>
          <p:sp>
            <p:nvSpPr>
              <p:cNvPr id="143" name="椭圆 14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44" name="椭圆 143"/>
              <p:cNvSpPr/>
              <p:nvPr/>
            </p:nvSpPr>
            <p:spPr>
              <a:xfrm>
                <a:off x="1752544" y="1977295"/>
                <a:ext cx="2445850" cy="2445850"/>
              </a:xfrm>
              <a:prstGeom prst="ellipse">
                <a:avLst/>
              </a:prstGeom>
              <a:solidFill>
                <a:srgbClr val="C65885"/>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2" name="Freeform 36"/>
            <p:cNvSpPr>
              <a:spLocks noEditPoints="1"/>
            </p:cNvSpPr>
            <p:nvPr/>
          </p:nvSpPr>
          <p:spPr bwMode="auto">
            <a:xfrm>
              <a:off x="2230689" y="5856796"/>
              <a:ext cx="224276" cy="302463"/>
            </a:xfrm>
            <a:custGeom>
              <a:avLst/>
              <a:gdLst>
                <a:gd name="T0" fmla="*/ 147 w 501"/>
                <a:gd name="T1" fmla="*/ 108 h 602"/>
                <a:gd name="T2" fmla="*/ 122 w 501"/>
                <a:gd name="T3" fmla="*/ 77 h 602"/>
                <a:gd name="T4" fmla="*/ 377 w 501"/>
                <a:gd name="T5" fmla="*/ 59 h 602"/>
                <a:gd name="T6" fmla="*/ 354 w 501"/>
                <a:gd name="T7" fmla="*/ 101 h 602"/>
                <a:gd name="T8" fmla="*/ 409 w 501"/>
                <a:gd name="T9" fmla="*/ 297 h 602"/>
                <a:gd name="T10" fmla="*/ 336 w 501"/>
                <a:gd name="T11" fmla="*/ 318 h 602"/>
                <a:gd name="T12" fmla="*/ 306 w 501"/>
                <a:gd name="T13" fmla="*/ 352 h 602"/>
                <a:gd name="T14" fmla="*/ 307 w 501"/>
                <a:gd name="T15" fmla="*/ 375 h 602"/>
                <a:gd name="T16" fmla="*/ 366 w 501"/>
                <a:gd name="T17" fmla="*/ 382 h 602"/>
                <a:gd name="T18" fmla="*/ 373 w 501"/>
                <a:gd name="T19" fmla="*/ 400 h 602"/>
                <a:gd name="T20" fmla="*/ 477 w 501"/>
                <a:gd name="T21" fmla="*/ 592 h 602"/>
                <a:gd name="T22" fmla="*/ 3 w 501"/>
                <a:gd name="T23" fmla="*/ 564 h 602"/>
                <a:gd name="T24" fmla="*/ 128 w 501"/>
                <a:gd name="T25" fmla="*/ 400 h 602"/>
                <a:gd name="T26" fmla="*/ 179 w 501"/>
                <a:gd name="T27" fmla="*/ 369 h 602"/>
                <a:gd name="T28" fmla="*/ 203 w 501"/>
                <a:gd name="T29" fmla="*/ 371 h 602"/>
                <a:gd name="T30" fmla="*/ 170 w 501"/>
                <a:gd name="T31" fmla="*/ 320 h 602"/>
                <a:gd name="T32" fmla="*/ 117 w 501"/>
                <a:gd name="T33" fmla="*/ 321 h 602"/>
                <a:gd name="T34" fmla="*/ 250 w 501"/>
                <a:gd name="T35" fmla="*/ 475 h 602"/>
                <a:gd name="T36" fmla="*/ 250 w 501"/>
                <a:gd name="T37" fmla="*/ 503 h 602"/>
                <a:gd name="T38" fmla="*/ 250 w 501"/>
                <a:gd name="T39" fmla="*/ 475 h 602"/>
                <a:gd name="T40" fmla="*/ 263 w 501"/>
                <a:gd name="T41" fmla="*/ 574 h 602"/>
                <a:gd name="T42" fmla="*/ 238 w 501"/>
                <a:gd name="T43" fmla="*/ 574 h 602"/>
                <a:gd name="T44" fmla="*/ 250 w 501"/>
                <a:gd name="T45" fmla="*/ 517 h 602"/>
                <a:gd name="T46" fmla="*/ 250 w 501"/>
                <a:gd name="T47" fmla="*/ 545 h 602"/>
                <a:gd name="T48" fmla="*/ 250 w 501"/>
                <a:gd name="T49" fmla="*/ 517 h 602"/>
                <a:gd name="T50" fmla="*/ 230 w 501"/>
                <a:gd name="T51" fmla="*/ 48 h 602"/>
                <a:gd name="T52" fmla="*/ 234 w 501"/>
                <a:gd name="T53" fmla="*/ 39 h 602"/>
                <a:gd name="T54" fmla="*/ 245 w 501"/>
                <a:gd name="T55" fmla="*/ 34 h 602"/>
                <a:gd name="T56" fmla="*/ 260 w 501"/>
                <a:gd name="T57" fmla="*/ 30 h 602"/>
                <a:gd name="T58" fmla="*/ 267 w 501"/>
                <a:gd name="T59" fmla="*/ 37 h 602"/>
                <a:gd name="T60" fmla="*/ 279 w 501"/>
                <a:gd name="T61" fmla="*/ 43 h 602"/>
                <a:gd name="T62" fmla="*/ 282 w 501"/>
                <a:gd name="T63" fmla="*/ 52 h 602"/>
                <a:gd name="T64" fmla="*/ 287 w 501"/>
                <a:gd name="T65" fmla="*/ 69 h 602"/>
                <a:gd name="T66" fmla="*/ 279 w 501"/>
                <a:gd name="T67" fmla="*/ 76 h 602"/>
                <a:gd name="T68" fmla="*/ 274 w 501"/>
                <a:gd name="T69" fmla="*/ 87 h 602"/>
                <a:gd name="T70" fmla="*/ 264 w 501"/>
                <a:gd name="T71" fmla="*/ 91 h 602"/>
                <a:gd name="T72" fmla="*/ 248 w 501"/>
                <a:gd name="T73" fmla="*/ 95 h 602"/>
                <a:gd name="T74" fmla="*/ 241 w 501"/>
                <a:gd name="T75" fmla="*/ 87 h 602"/>
                <a:gd name="T76" fmla="*/ 230 w 501"/>
                <a:gd name="T77" fmla="*/ 81 h 602"/>
                <a:gd name="T78" fmla="*/ 226 w 501"/>
                <a:gd name="T79" fmla="*/ 72 h 602"/>
                <a:gd name="T80" fmla="*/ 223 w 501"/>
                <a:gd name="T81" fmla="*/ 55 h 602"/>
                <a:gd name="T82" fmla="*/ 241 w 501"/>
                <a:gd name="T83" fmla="*/ 56 h 602"/>
                <a:gd name="T84" fmla="*/ 248 w 501"/>
                <a:gd name="T85" fmla="*/ 55 h 602"/>
                <a:gd name="T86" fmla="*/ 250 w 501"/>
                <a:gd name="T87" fmla="*/ 46 h 602"/>
                <a:gd name="T88" fmla="*/ 262 w 501"/>
                <a:gd name="T89" fmla="*/ 49 h 602"/>
                <a:gd name="T90" fmla="*/ 263 w 501"/>
                <a:gd name="T91" fmla="*/ 56 h 602"/>
                <a:gd name="T92" fmla="*/ 272 w 501"/>
                <a:gd name="T93" fmla="*/ 58 h 602"/>
                <a:gd name="T94" fmla="*/ 269 w 501"/>
                <a:gd name="T95" fmla="*/ 70 h 602"/>
                <a:gd name="T96" fmla="*/ 262 w 501"/>
                <a:gd name="T97" fmla="*/ 71 h 602"/>
                <a:gd name="T98" fmla="*/ 260 w 501"/>
                <a:gd name="T99" fmla="*/ 80 h 602"/>
                <a:gd name="T100" fmla="*/ 248 w 501"/>
                <a:gd name="T101" fmla="*/ 77 h 602"/>
                <a:gd name="T102" fmla="*/ 247 w 501"/>
                <a:gd name="T103" fmla="*/ 70 h 602"/>
                <a:gd name="T104" fmla="*/ 238 w 501"/>
                <a:gd name="T105" fmla="*/ 68 h 602"/>
                <a:gd name="T106" fmla="*/ 241 w 501"/>
                <a:gd name="T107"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602">
                  <a:moveTo>
                    <a:pt x="92" y="297"/>
                  </a:moveTo>
                  <a:cubicBezTo>
                    <a:pt x="94" y="212"/>
                    <a:pt x="116" y="149"/>
                    <a:pt x="147" y="108"/>
                  </a:cubicBezTo>
                  <a:cubicBezTo>
                    <a:pt x="149" y="106"/>
                    <a:pt x="149" y="103"/>
                    <a:pt x="147" y="101"/>
                  </a:cubicBezTo>
                  <a:cubicBezTo>
                    <a:pt x="139" y="93"/>
                    <a:pt x="130" y="85"/>
                    <a:pt x="122" y="77"/>
                  </a:cubicBezTo>
                  <a:cubicBezTo>
                    <a:pt x="117" y="71"/>
                    <a:pt x="118" y="63"/>
                    <a:pt x="124" y="59"/>
                  </a:cubicBezTo>
                  <a:cubicBezTo>
                    <a:pt x="208" y="0"/>
                    <a:pt x="293" y="0"/>
                    <a:pt x="377" y="59"/>
                  </a:cubicBezTo>
                  <a:cubicBezTo>
                    <a:pt x="383" y="63"/>
                    <a:pt x="384" y="71"/>
                    <a:pt x="379" y="77"/>
                  </a:cubicBezTo>
                  <a:cubicBezTo>
                    <a:pt x="371" y="85"/>
                    <a:pt x="362" y="93"/>
                    <a:pt x="354" y="101"/>
                  </a:cubicBezTo>
                  <a:cubicBezTo>
                    <a:pt x="352" y="103"/>
                    <a:pt x="352" y="106"/>
                    <a:pt x="354" y="108"/>
                  </a:cubicBezTo>
                  <a:cubicBezTo>
                    <a:pt x="385" y="149"/>
                    <a:pt x="407" y="212"/>
                    <a:pt x="409" y="297"/>
                  </a:cubicBezTo>
                  <a:cubicBezTo>
                    <a:pt x="410" y="311"/>
                    <a:pt x="398" y="323"/>
                    <a:pt x="384" y="321"/>
                  </a:cubicBezTo>
                  <a:cubicBezTo>
                    <a:pt x="369" y="320"/>
                    <a:pt x="353" y="318"/>
                    <a:pt x="336" y="318"/>
                  </a:cubicBezTo>
                  <a:cubicBezTo>
                    <a:pt x="334" y="317"/>
                    <a:pt x="332" y="318"/>
                    <a:pt x="331" y="320"/>
                  </a:cubicBezTo>
                  <a:cubicBezTo>
                    <a:pt x="324" y="333"/>
                    <a:pt x="315" y="344"/>
                    <a:pt x="306" y="352"/>
                  </a:cubicBezTo>
                  <a:cubicBezTo>
                    <a:pt x="300" y="358"/>
                    <a:pt x="298" y="363"/>
                    <a:pt x="298" y="371"/>
                  </a:cubicBezTo>
                  <a:cubicBezTo>
                    <a:pt x="298" y="376"/>
                    <a:pt x="304" y="379"/>
                    <a:pt x="307" y="375"/>
                  </a:cubicBezTo>
                  <a:cubicBezTo>
                    <a:pt x="312" y="371"/>
                    <a:pt x="315" y="367"/>
                    <a:pt x="322" y="369"/>
                  </a:cubicBezTo>
                  <a:cubicBezTo>
                    <a:pt x="337" y="374"/>
                    <a:pt x="352" y="378"/>
                    <a:pt x="366" y="382"/>
                  </a:cubicBezTo>
                  <a:cubicBezTo>
                    <a:pt x="374" y="384"/>
                    <a:pt x="377" y="393"/>
                    <a:pt x="373" y="400"/>
                  </a:cubicBezTo>
                  <a:cubicBezTo>
                    <a:pt x="373" y="400"/>
                    <a:pt x="373" y="400"/>
                    <a:pt x="373" y="400"/>
                  </a:cubicBezTo>
                  <a:cubicBezTo>
                    <a:pt x="433" y="430"/>
                    <a:pt x="481" y="485"/>
                    <a:pt x="498" y="564"/>
                  </a:cubicBezTo>
                  <a:cubicBezTo>
                    <a:pt x="501" y="578"/>
                    <a:pt x="491" y="592"/>
                    <a:pt x="477" y="592"/>
                  </a:cubicBezTo>
                  <a:cubicBezTo>
                    <a:pt x="313" y="602"/>
                    <a:pt x="157" y="602"/>
                    <a:pt x="24" y="592"/>
                  </a:cubicBezTo>
                  <a:cubicBezTo>
                    <a:pt x="10" y="591"/>
                    <a:pt x="0" y="578"/>
                    <a:pt x="3" y="564"/>
                  </a:cubicBezTo>
                  <a:cubicBezTo>
                    <a:pt x="20" y="485"/>
                    <a:pt x="68" y="430"/>
                    <a:pt x="128" y="400"/>
                  </a:cubicBezTo>
                  <a:cubicBezTo>
                    <a:pt x="128" y="400"/>
                    <a:pt x="128" y="400"/>
                    <a:pt x="128" y="400"/>
                  </a:cubicBezTo>
                  <a:cubicBezTo>
                    <a:pt x="124" y="393"/>
                    <a:pt x="127" y="384"/>
                    <a:pt x="135" y="382"/>
                  </a:cubicBezTo>
                  <a:cubicBezTo>
                    <a:pt x="149" y="378"/>
                    <a:pt x="164" y="374"/>
                    <a:pt x="179" y="369"/>
                  </a:cubicBezTo>
                  <a:cubicBezTo>
                    <a:pt x="185" y="367"/>
                    <a:pt x="189" y="371"/>
                    <a:pt x="193" y="375"/>
                  </a:cubicBezTo>
                  <a:cubicBezTo>
                    <a:pt x="197" y="379"/>
                    <a:pt x="203" y="376"/>
                    <a:pt x="203" y="371"/>
                  </a:cubicBezTo>
                  <a:cubicBezTo>
                    <a:pt x="203" y="363"/>
                    <a:pt x="201" y="357"/>
                    <a:pt x="195" y="352"/>
                  </a:cubicBezTo>
                  <a:cubicBezTo>
                    <a:pt x="185" y="344"/>
                    <a:pt x="177" y="333"/>
                    <a:pt x="170" y="320"/>
                  </a:cubicBezTo>
                  <a:cubicBezTo>
                    <a:pt x="169" y="318"/>
                    <a:pt x="167" y="317"/>
                    <a:pt x="165" y="317"/>
                  </a:cubicBezTo>
                  <a:cubicBezTo>
                    <a:pt x="148" y="318"/>
                    <a:pt x="132" y="320"/>
                    <a:pt x="117" y="321"/>
                  </a:cubicBezTo>
                  <a:cubicBezTo>
                    <a:pt x="103" y="323"/>
                    <a:pt x="91" y="311"/>
                    <a:pt x="92" y="297"/>
                  </a:cubicBezTo>
                  <a:close/>
                  <a:moveTo>
                    <a:pt x="250" y="475"/>
                  </a:moveTo>
                  <a:cubicBezTo>
                    <a:pt x="257" y="475"/>
                    <a:pt x="263" y="481"/>
                    <a:pt x="263" y="489"/>
                  </a:cubicBezTo>
                  <a:cubicBezTo>
                    <a:pt x="263" y="497"/>
                    <a:pt x="257" y="503"/>
                    <a:pt x="250" y="503"/>
                  </a:cubicBezTo>
                  <a:cubicBezTo>
                    <a:pt x="243" y="503"/>
                    <a:pt x="238" y="497"/>
                    <a:pt x="238" y="489"/>
                  </a:cubicBezTo>
                  <a:cubicBezTo>
                    <a:pt x="238" y="481"/>
                    <a:pt x="243" y="475"/>
                    <a:pt x="250" y="475"/>
                  </a:cubicBezTo>
                  <a:close/>
                  <a:moveTo>
                    <a:pt x="250" y="560"/>
                  </a:moveTo>
                  <a:cubicBezTo>
                    <a:pt x="257" y="560"/>
                    <a:pt x="263" y="566"/>
                    <a:pt x="263" y="574"/>
                  </a:cubicBezTo>
                  <a:cubicBezTo>
                    <a:pt x="263" y="581"/>
                    <a:pt x="257" y="588"/>
                    <a:pt x="250" y="588"/>
                  </a:cubicBezTo>
                  <a:cubicBezTo>
                    <a:pt x="243" y="588"/>
                    <a:pt x="238" y="581"/>
                    <a:pt x="238" y="574"/>
                  </a:cubicBezTo>
                  <a:cubicBezTo>
                    <a:pt x="238" y="566"/>
                    <a:pt x="243" y="560"/>
                    <a:pt x="250" y="560"/>
                  </a:cubicBezTo>
                  <a:close/>
                  <a:moveTo>
                    <a:pt x="250" y="517"/>
                  </a:moveTo>
                  <a:cubicBezTo>
                    <a:pt x="257" y="517"/>
                    <a:pt x="263" y="524"/>
                    <a:pt x="263" y="531"/>
                  </a:cubicBezTo>
                  <a:cubicBezTo>
                    <a:pt x="263" y="539"/>
                    <a:pt x="257" y="545"/>
                    <a:pt x="250" y="545"/>
                  </a:cubicBezTo>
                  <a:cubicBezTo>
                    <a:pt x="243" y="545"/>
                    <a:pt x="238" y="539"/>
                    <a:pt x="238" y="531"/>
                  </a:cubicBezTo>
                  <a:cubicBezTo>
                    <a:pt x="238" y="524"/>
                    <a:pt x="243" y="517"/>
                    <a:pt x="250" y="517"/>
                  </a:cubicBezTo>
                  <a:close/>
                  <a:moveTo>
                    <a:pt x="227" y="52"/>
                  </a:moveTo>
                  <a:cubicBezTo>
                    <a:pt x="229" y="52"/>
                    <a:pt x="230" y="50"/>
                    <a:pt x="230" y="48"/>
                  </a:cubicBezTo>
                  <a:cubicBezTo>
                    <a:pt x="230" y="46"/>
                    <a:pt x="230" y="43"/>
                    <a:pt x="231" y="41"/>
                  </a:cubicBezTo>
                  <a:cubicBezTo>
                    <a:pt x="232" y="40"/>
                    <a:pt x="233" y="39"/>
                    <a:pt x="234" y="39"/>
                  </a:cubicBezTo>
                  <a:cubicBezTo>
                    <a:pt x="236" y="37"/>
                    <a:pt x="239" y="37"/>
                    <a:pt x="241" y="37"/>
                  </a:cubicBezTo>
                  <a:cubicBezTo>
                    <a:pt x="243" y="37"/>
                    <a:pt x="244" y="36"/>
                    <a:pt x="245" y="34"/>
                  </a:cubicBezTo>
                  <a:cubicBezTo>
                    <a:pt x="245" y="32"/>
                    <a:pt x="247" y="31"/>
                    <a:pt x="248" y="30"/>
                  </a:cubicBezTo>
                  <a:cubicBezTo>
                    <a:pt x="252" y="29"/>
                    <a:pt x="256" y="29"/>
                    <a:pt x="260" y="30"/>
                  </a:cubicBezTo>
                  <a:cubicBezTo>
                    <a:pt x="262" y="30"/>
                    <a:pt x="263" y="32"/>
                    <a:pt x="264" y="34"/>
                  </a:cubicBezTo>
                  <a:cubicBezTo>
                    <a:pt x="264" y="36"/>
                    <a:pt x="265" y="37"/>
                    <a:pt x="267" y="37"/>
                  </a:cubicBezTo>
                  <a:cubicBezTo>
                    <a:pt x="269" y="37"/>
                    <a:pt x="271" y="37"/>
                    <a:pt x="273" y="37"/>
                  </a:cubicBezTo>
                  <a:cubicBezTo>
                    <a:pt x="276" y="37"/>
                    <a:pt x="279" y="40"/>
                    <a:pt x="279" y="43"/>
                  </a:cubicBezTo>
                  <a:cubicBezTo>
                    <a:pt x="279" y="45"/>
                    <a:pt x="279" y="47"/>
                    <a:pt x="279" y="48"/>
                  </a:cubicBezTo>
                  <a:cubicBezTo>
                    <a:pt x="279" y="50"/>
                    <a:pt x="280" y="52"/>
                    <a:pt x="282" y="52"/>
                  </a:cubicBezTo>
                  <a:cubicBezTo>
                    <a:pt x="285" y="52"/>
                    <a:pt x="286" y="54"/>
                    <a:pt x="287" y="56"/>
                  </a:cubicBezTo>
                  <a:cubicBezTo>
                    <a:pt x="288" y="60"/>
                    <a:pt x="289" y="64"/>
                    <a:pt x="287" y="69"/>
                  </a:cubicBezTo>
                  <a:cubicBezTo>
                    <a:pt x="287" y="71"/>
                    <a:pt x="285" y="72"/>
                    <a:pt x="283" y="72"/>
                  </a:cubicBezTo>
                  <a:cubicBezTo>
                    <a:pt x="280" y="72"/>
                    <a:pt x="279" y="74"/>
                    <a:pt x="279" y="76"/>
                  </a:cubicBezTo>
                  <a:cubicBezTo>
                    <a:pt x="279" y="78"/>
                    <a:pt x="279" y="80"/>
                    <a:pt x="279" y="82"/>
                  </a:cubicBezTo>
                  <a:cubicBezTo>
                    <a:pt x="279" y="85"/>
                    <a:pt x="277" y="87"/>
                    <a:pt x="274" y="87"/>
                  </a:cubicBezTo>
                  <a:cubicBezTo>
                    <a:pt x="272" y="87"/>
                    <a:pt x="270" y="87"/>
                    <a:pt x="268" y="87"/>
                  </a:cubicBezTo>
                  <a:cubicBezTo>
                    <a:pt x="266" y="87"/>
                    <a:pt x="264" y="89"/>
                    <a:pt x="264" y="91"/>
                  </a:cubicBezTo>
                  <a:cubicBezTo>
                    <a:pt x="264" y="93"/>
                    <a:pt x="262" y="95"/>
                    <a:pt x="260" y="96"/>
                  </a:cubicBezTo>
                  <a:cubicBezTo>
                    <a:pt x="255" y="97"/>
                    <a:pt x="253" y="97"/>
                    <a:pt x="248" y="95"/>
                  </a:cubicBezTo>
                  <a:cubicBezTo>
                    <a:pt x="246" y="95"/>
                    <a:pt x="245" y="93"/>
                    <a:pt x="245" y="91"/>
                  </a:cubicBezTo>
                  <a:cubicBezTo>
                    <a:pt x="244" y="89"/>
                    <a:pt x="243" y="87"/>
                    <a:pt x="241" y="87"/>
                  </a:cubicBezTo>
                  <a:cubicBezTo>
                    <a:pt x="239" y="87"/>
                    <a:pt x="238" y="87"/>
                    <a:pt x="236" y="87"/>
                  </a:cubicBezTo>
                  <a:cubicBezTo>
                    <a:pt x="233" y="87"/>
                    <a:pt x="230" y="84"/>
                    <a:pt x="230" y="81"/>
                  </a:cubicBezTo>
                  <a:cubicBezTo>
                    <a:pt x="230" y="79"/>
                    <a:pt x="230" y="78"/>
                    <a:pt x="230" y="77"/>
                  </a:cubicBezTo>
                  <a:cubicBezTo>
                    <a:pt x="230" y="75"/>
                    <a:pt x="228" y="73"/>
                    <a:pt x="226" y="72"/>
                  </a:cubicBezTo>
                  <a:cubicBezTo>
                    <a:pt x="225" y="72"/>
                    <a:pt x="223" y="71"/>
                    <a:pt x="223" y="69"/>
                  </a:cubicBezTo>
                  <a:cubicBezTo>
                    <a:pt x="222" y="64"/>
                    <a:pt x="222" y="60"/>
                    <a:pt x="223" y="55"/>
                  </a:cubicBezTo>
                  <a:cubicBezTo>
                    <a:pt x="224" y="54"/>
                    <a:pt x="225" y="53"/>
                    <a:pt x="227" y="52"/>
                  </a:cubicBezTo>
                  <a:close/>
                  <a:moveTo>
                    <a:pt x="241" y="56"/>
                  </a:moveTo>
                  <a:cubicBezTo>
                    <a:pt x="243" y="56"/>
                    <a:pt x="245" y="56"/>
                    <a:pt x="247" y="56"/>
                  </a:cubicBezTo>
                  <a:cubicBezTo>
                    <a:pt x="247" y="56"/>
                    <a:pt x="248" y="55"/>
                    <a:pt x="248" y="55"/>
                  </a:cubicBezTo>
                  <a:cubicBezTo>
                    <a:pt x="248" y="53"/>
                    <a:pt x="248" y="51"/>
                    <a:pt x="248" y="49"/>
                  </a:cubicBezTo>
                  <a:cubicBezTo>
                    <a:pt x="248" y="47"/>
                    <a:pt x="249" y="46"/>
                    <a:pt x="250" y="46"/>
                  </a:cubicBezTo>
                  <a:cubicBezTo>
                    <a:pt x="253" y="46"/>
                    <a:pt x="257" y="46"/>
                    <a:pt x="260" y="46"/>
                  </a:cubicBezTo>
                  <a:cubicBezTo>
                    <a:pt x="261" y="46"/>
                    <a:pt x="262" y="47"/>
                    <a:pt x="262" y="49"/>
                  </a:cubicBezTo>
                  <a:cubicBezTo>
                    <a:pt x="262" y="51"/>
                    <a:pt x="262" y="53"/>
                    <a:pt x="262" y="55"/>
                  </a:cubicBezTo>
                  <a:cubicBezTo>
                    <a:pt x="262" y="55"/>
                    <a:pt x="263" y="56"/>
                    <a:pt x="263" y="56"/>
                  </a:cubicBezTo>
                  <a:cubicBezTo>
                    <a:pt x="265" y="56"/>
                    <a:pt x="267" y="56"/>
                    <a:pt x="269" y="56"/>
                  </a:cubicBezTo>
                  <a:cubicBezTo>
                    <a:pt x="271" y="56"/>
                    <a:pt x="272" y="57"/>
                    <a:pt x="272" y="58"/>
                  </a:cubicBezTo>
                  <a:cubicBezTo>
                    <a:pt x="272" y="61"/>
                    <a:pt x="272" y="65"/>
                    <a:pt x="272" y="68"/>
                  </a:cubicBezTo>
                  <a:cubicBezTo>
                    <a:pt x="272" y="69"/>
                    <a:pt x="271" y="70"/>
                    <a:pt x="269" y="70"/>
                  </a:cubicBezTo>
                  <a:cubicBezTo>
                    <a:pt x="267" y="70"/>
                    <a:pt x="265" y="70"/>
                    <a:pt x="263" y="70"/>
                  </a:cubicBezTo>
                  <a:cubicBezTo>
                    <a:pt x="263" y="70"/>
                    <a:pt x="262" y="71"/>
                    <a:pt x="262" y="71"/>
                  </a:cubicBezTo>
                  <a:cubicBezTo>
                    <a:pt x="262" y="73"/>
                    <a:pt x="262" y="75"/>
                    <a:pt x="262" y="77"/>
                  </a:cubicBezTo>
                  <a:cubicBezTo>
                    <a:pt x="262" y="79"/>
                    <a:pt x="261" y="80"/>
                    <a:pt x="260" y="80"/>
                  </a:cubicBezTo>
                  <a:cubicBezTo>
                    <a:pt x="257" y="80"/>
                    <a:pt x="253" y="80"/>
                    <a:pt x="250" y="80"/>
                  </a:cubicBezTo>
                  <a:cubicBezTo>
                    <a:pt x="249" y="80"/>
                    <a:pt x="248" y="79"/>
                    <a:pt x="248" y="77"/>
                  </a:cubicBezTo>
                  <a:cubicBezTo>
                    <a:pt x="248" y="75"/>
                    <a:pt x="248" y="73"/>
                    <a:pt x="248" y="71"/>
                  </a:cubicBezTo>
                  <a:cubicBezTo>
                    <a:pt x="248" y="71"/>
                    <a:pt x="247" y="70"/>
                    <a:pt x="247" y="70"/>
                  </a:cubicBezTo>
                  <a:cubicBezTo>
                    <a:pt x="245" y="70"/>
                    <a:pt x="243" y="70"/>
                    <a:pt x="241" y="70"/>
                  </a:cubicBezTo>
                  <a:cubicBezTo>
                    <a:pt x="240" y="70"/>
                    <a:pt x="238" y="69"/>
                    <a:pt x="238" y="68"/>
                  </a:cubicBezTo>
                  <a:cubicBezTo>
                    <a:pt x="238" y="65"/>
                    <a:pt x="238" y="61"/>
                    <a:pt x="238" y="58"/>
                  </a:cubicBezTo>
                  <a:cubicBezTo>
                    <a:pt x="238" y="57"/>
                    <a:pt x="240" y="56"/>
                    <a:pt x="241" y="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7" name="组合 6"/>
          <p:cNvGrpSpPr/>
          <p:nvPr/>
        </p:nvGrpSpPr>
        <p:grpSpPr>
          <a:xfrm>
            <a:off x="2689312" y="2231939"/>
            <a:ext cx="1832024" cy="1832024"/>
            <a:chOff x="2689312" y="2231939"/>
            <a:chExt cx="1832024" cy="1832024"/>
          </a:xfrm>
        </p:grpSpPr>
        <p:grpSp>
          <p:nvGrpSpPr>
            <p:cNvPr id="164" name="组合 163"/>
            <p:cNvGrpSpPr/>
            <p:nvPr/>
          </p:nvGrpSpPr>
          <p:grpSpPr>
            <a:xfrm>
              <a:off x="2689312" y="2231939"/>
              <a:ext cx="1832024" cy="1832024"/>
              <a:chOff x="1603689" y="1828440"/>
              <a:chExt cx="2743560" cy="2743560"/>
            </a:xfrm>
          </p:grpSpPr>
          <p:sp>
            <p:nvSpPr>
              <p:cNvPr id="166" name="椭圆 165"/>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7" name="椭圆 166"/>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6" name="矩形 5"/>
            <p:cNvSpPr/>
            <p:nvPr/>
          </p:nvSpPr>
          <p:spPr>
            <a:xfrm>
              <a:off x="3200846" y="2648878"/>
              <a:ext cx="875561" cy="1107996"/>
            </a:xfrm>
            <a:prstGeom prst="rect">
              <a:avLst/>
            </a:prstGeom>
          </p:spPr>
          <p:txBody>
            <a:bodyPr wrap="none">
              <a:spAutoFit/>
            </a:bodyPr>
            <a:lstStyle/>
            <a:p>
              <a:r>
                <a:rPr lang="en-US" altLang="zh-CN" sz="6600" dirty="0">
                  <a:solidFill>
                    <a:schemeClr val="bg1"/>
                  </a:solidFill>
                  <a:latin typeface="Agency FB" panose="020B0503020202020204" pitchFamily="34" charset="0"/>
                  <a:ea typeface="方正正黑简体" panose="02000000000000000000" pitchFamily="2" charset="-122"/>
                </a:rPr>
                <a:t>04</a:t>
              </a:r>
              <a:endParaRPr lang="zh-CN" altLang="en-US" sz="6600" dirty="0">
                <a:solidFill>
                  <a:schemeClr val="bg1"/>
                </a:solidFill>
              </a:endParaRPr>
            </a:p>
          </p:txBody>
        </p:sp>
      </p:grpSp>
    </p:spTree>
    <p:extLst>
      <p:ext uri="{BB962C8B-B14F-4D97-AF65-F5344CB8AC3E}">
        <p14:creationId xmlns:p14="http://schemas.microsoft.com/office/powerpoint/2010/main" val="2019480940"/>
      </p:ext>
    </p:extLst>
  </p:cSld>
  <p:clrMapOvr>
    <a:masterClrMapping/>
  </p:clrMapOvr>
  <mc:AlternateContent xmlns:mc="http://schemas.openxmlformats.org/markup-compatibility/2006" xmlns:p14="http://schemas.microsoft.com/office/powerpoint/2010/main">
    <mc:Choice Requires="p14">
      <p:transition spd="slow" advTm="4000">
        <p14:flythrough/>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00"/>
                                        <p:tgtEl>
                                          <p:spTgt spid="183"/>
                                        </p:tgtEl>
                                      </p:cBhvr>
                                    </p:animEffect>
                                  </p:childTnLst>
                                </p:cTn>
                              </p:par>
                              <p:par>
                                <p:cTn id="8" presetID="2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75"/>
                                        </p:tgtEl>
                                        <p:attrNameLst>
                                          <p:attrName>style.visibility</p:attrName>
                                        </p:attrNameLst>
                                      </p:cBhvr>
                                      <p:to>
                                        <p:strVal val="visible"/>
                                      </p:to>
                                    </p:set>
                                    <p:animEffect transition="in" filter="wipe(down)">
                                      <p:cBhvr>
                                        <p:cTn id="14" dur="500"/>
                                        <p:tgtEl>
                                          <p:spTgt spid="17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wipe(up)">
                                      <p:cBhvr>
                                        <p:cTn id="17" dur="500"/>
                                        <p:tgtEl>
                                          <p:spTgt spid="17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left)">
                                      <p:cBhvr>
                                        <p:cTn id="20" dur="500"/>
                                        <p:tgtEl>
                                          <p:spTgt spid="173"/>
                                        </p:tgtEl>
                                      </p:cBhvr>
                                    </p:animEffect>
                                  </p:childTnLst>
                                </p:cTn>
                              </p:par>
                              <p:par>
                                <p:cTn id="21" presetID="37" presetClass="entr" presetSubtype="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1000"/>
                                        <p:tgtEl>
                                          <p:spTgt spid="126"/>
                                        </p:tgtEl>
                                      </p:cBhvr>
                                    </p:animEffect>
                                    <p:anim calcmode="lin" valueType="num">
                                      <p:cBhvr>
                                        <p:cTn id="24" dur="1000" fill="hold"/>
                                        <p:tgtEl>
                                          <p:spTgt spid="126"/>
                                        </p:tgtEl>
                                        <p:attrNameLst>
                                          <p:attrName>ppt_x</p:attrName>
                                        </p:attrNameLst>
                                      </p:cBhvr>
                                      <p:tavLst>
                                        <p:tav tm="0">
                                          <p:val>
                                            <p:strVal val="#ppt_x"/>
                                          </p:val>
                                        </p:tav>
                                        <p:tav tm="100000">
                                          <p:val>
                                            <p:strVal val="#ppt_x"/>
                                          </p:val>
                                        </p:tav>
                                      </p:tavLst>
                                    </p:anim>
                                    <p:anim calcmode="lin" valueType="num">
                                      <p:cBhvr>
                                        <p:cTn id="25" dur="900" decel="100000" fill="hold"/>
                                        <p:tgtEl>
                                          <p:spTgt spid="12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5" presetID="23" presetClass="entr" presetSubtype="16" fill="hold" grpId="0" nodeType="withEffect">
                                  <p:stCondLst>
                                    <p:cond delay="500"/>
                                  </p:stCondLst>
                                  <p:childTnLst>
                                    <p:set>
                                      <p:cBhvr>
                                        <p:cTn id="46" dur="1" fill="hold">
                                          <p:stCondLst>
                                            <p:cond delay="0"/>
                                          </p:stCondLst>
                                        </p:cTn>
                                        <p:tgtEl>
                                          <p:spTgt spid="170"/>
                                        </p:tgtEl>
                                        <p:attrNameLst>
                                          <p:attrName>style.visibility</p:attrName>
                                        </p:attrNameLst>
                                      </p:cBhvr>
                                      <p:to>
                                        <p:strVal val="visible"/>
                                      </p:to>
                                    </p:set>
                                    <p:anim calcmode="lin" valueType="num">
                                      <p:cBhvr>
                                        <p:cTn id="47" dur="500" fill="hold"/>
                                        <p:tgtEl>
                                          <p:spTgt spid="170"/>
                                        </p:tgtEl>
                                        <p:attrNameLst>
                                          <p:attrName>ppt_w</p:attrName>
                                        </p:attrNameLst>
                                      </p:cBhvr>
                                      <p:tavLst>
                                        <p:tav tm="0">
                                          <p:val>
                                            <p:fltVal val="0"/>
                                          </p:val>
                                        </p:tav>
                                        <p:tav tm="100000">
                                          <p:val>
                                            <p:strVal val="#ppt_w"/>
                                          </p:val>
                                        </p:tav>
                                      </p:tavLst>
                                    </p:anim>
                                    <p:anim calcmode="lin" valueType="num">
                                      <p:cBhvr>
                                        <p:cTn id="48" dur="500" fill="hold"/>
                                        <p:tgtEl>
                                          <p:spTgt spid="17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700"/>
                                  </p:stCondLst>
                                  <p:childTnLst>
                                    <p:set>
                                      <p:cBhvr>
                                        <p:cTn id="50" dur="1" fill="hold">
                                          <p:stCondLst>
                                            <p:cond delay="0"/>
                                          </p:stCondLst>
                                        </p:cTn>
                                        <p:tgtEl>
                                          <p:spTgt spid="160"/>
                                        </p:tgtEl>
                                        <p:attrNameLst>
                                          <p:attrName>style.visibility</p:attrName>
                                        </p:attrNameLst>
                                      </p:cBhvr>
                                      <p:to>
                                        <p:strVal val="visible"/>
                                      </p:to>
                                    </p:set>
                                    <p:anim calcmode="lin" valueType="num">
                                      <p:cBhvr>
                                        <p:cTn id="51" dur="500" fill="hold"/>
                                        <p:tgtEl>
                                          <p:spTgt spid="160"/>
                                        </p:tgtEl>
                                        <p:attrNameLst>
                                          <p:attrName>ppt_w</p:attrName>
                                        </p:attrNameLst>
                                      </p:cBhvr>
                                      <p:tavLst>
                                        <p:tav tm="0">
                                          <p:val>
                                            <p:fltVal val="0"/>
                                          </p:val>
                                        </p:tav>
                                        <p:tav tm="100000">
                                          <p:val>
                                            <p:strVal val="#ppt_w"/>
                                          </p:val>
                                        </p:tav>
                                      </p:tavLst>
                                    </p:anim>
                                    <p:anim calcmode="lin" valueType="num">
                                      <p:cBhvr>
                                        <p:cTn id="52" dur="500" fill="hold"/>
                                        <p:tgtEl>
                                          <p:spTgt spid="16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90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100"/>
                                  </p:stCondLst>
                                  <p:childTnLst>
                                    <p:set>
                                      <p:cBhvr>
                                        <p:cTn id="58" dur="1" fill="hold">
                                          <p:stCondLst>
                                            <p:cond delay="0"/>
                                          </p:stCondLst>
                                        </p:cTn>
                                        <p:tgtEl>
                                          <p:spTgt spid="162"/>
                                        </p:tgtEl>
                                        <p:attrNameLst>
                                          <p:attrName>style.visibility</p:attrName>
                                        </p:attrNameLst>
                                      </p:cBhvr>
                                      <p:to>
                                        <p:strVal val="visible"/>
                                      </p:to>
                                    </p:set>
                                    <p:anim calcmode="lin" valueType="num">
                                      <p:cBhvr>
                                        <p:cTn id="59" dur="500" fill="hold"/>
                                        <p:tgtEl>
                                          <p:spTgt spid="162"/>
                                        </p:tgtEl>
                                        <p:attrNameLst>
                                          <p:attrName>ppt_w</p:attrName>
                                        </p:attrNameLst>
                                      </p:cBhvr>
                                      <p:tavLst>
                                        <p:tav tm="0">
                                          <p:val>
                                            <p:fltVal val="0"/>
                                          </p:val>
                                        </p:tav>
                                        <p:tav tm="100000">
                                          <p:val>
                                            <p:strVal val="#ppt_w"/>
                                          </p:val>
                                        </p:tav>
                                      </p:tavLst>
                                    </p:anim>
                                    <p:anim calcmode="lin" valueType="num">
                                      <p:cBhvr>
                                        <p:cTn id="60" dur="500" fill="hold"/>
                                        <p:tgtEl>
                                          <p:spTgt spid="16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1300"/>
                                  </p:stCondLst>
                                  <p:childTnLst>
                                    <p:set>
                                      <p:cBhvr>
                                        <p:cTn id="62" dur="1" fill="hold">
                                          <p:stCondLst>
                                            <p:cond delay="0"/>
                                          </p:stCondLst>
                                        </p:cTn>
                                        <p:tgtEl>
                                          <p:spTgt spid="168"/>
                                        </p:tgtEl>
                                        <p:attrNameLst>
                                          <p:attrName>style.visibility</p:attrName>
                                        </p:attrNameLst>
                                      </p:cBhvr>
                                      <p:to>
                                        <p:strVal val="visible"/>
                                      </p:to>
                                    </p:set>
                                    <p:anim calcmode="lin" valueType="num">
                                      <p:cBhvr>
                                        <p:cTn id="63" dur="500" fill="hold"/>
                                        <p:tgtEl>
                                          <p:spTgt spid="168"/>
                                        </p:tgtEl>
                                        <p:attrNameLst>
                                          <p:attrName>ppt_w</p:attrName>
                                        </p:attrNameLst>
                                      </p:cBhvr>
                                      <p:tavLst>
                                        <p:tav tm="0">
                                          <p:val>
                                            <p:fltVal val="0"/>
                                          </p:val>
                                        </p:tav>
                                        <p:tav tm="100000">
                                          <p:val>
                                            <p:strVal val="#ppt_w"/>
                                          </p:val>
                                        </p:tav>
                                      </p:tavLst>
                                    </p:anim>
                                    <p:anim calcmode="lin" valueType="num">
                                      <p:cBhvr>
                                        <p:cTn id="64" dur="500" fill="hold"/>
                                        <p:tgtEl>
                                          <p:spTgt spid="168"/>
                                        </p:tgtEl>
                                        <p:attrNameLst>
                                          <p:attrName>ppt_h</p:attrName>
                                        </p:attrNameLst>
                                      </p:cBhvr>
                                      <p:tavLst>
                                        <p:tav tm="0">
                                          <p:val>
                                            <p:fltVal val="0"/>
                                          </p:val>
                                        </p:tav>
                                        <p:tav tm="100000">
                                          <p:val>
                                            <p:strVal val="#ppt_h"/>
                                          </p:val>
                                        </p:tav>
                                      </p:tavLst>
                                    </p:anim>
                                  </p:childTnLst>
                                </p:cTn>
                              </p:par>
                            </p:childTnLst>
                          </p:cTn>
                        </p:par>
                        <p:par>
                          <p:cTn id="65" fill="hold">
                            <p:stCondLst>
                              <p:cond delay="1800"/>
                            </p:stCondLst>
                            <p:childTnLst>
                              <p:par>
                                <p:cTn id="66" presetID="23" presetClass="entr" presetSubtype="32"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strVal val="4*#ppt_w"/>
                                          </p:val>
                                        </p:tav>
                                        <p:tav tm="100000">
                                          <p:val>
                                            <p:strVal val="#ppt_w"/>
                                          </p:val>
                                        </p:tav>
                                      </p:tavLst>
                                    </p:anim>
                                    <p:anim calcmode="lin" valueType="num">
                                      <p:cBhvr>
                                        <p:cTn id="69" dur="500" fill="hold"/>
                                        <p:tgtEl>
                                          <p:spTgt spid="7"/>
                                        </p:tgtEl>
                                        <p:attrNameLst>
                                          <p:attrName>ppt_h</p:attrName>
                                        </p:attrNameLst>
                                      </p:cBhvr>
                                      <p:tavLst>
                                        <p:tav tm="0">
                                          <p:val>
                                            <p:strVal val="4*#ppt_h"/>
                                          </p:val>
                                        </p:tav>
                                        <p:tav tm="100000">
                                          <p:val>
                                            <p:strVal val="#ppt_h"/>
                                          </p:val>
                                        </p:tav>
                                      </p:tavLst>
                                    </p:anim>
                                  </p:childTnLst>
                                </p:cTn>
                              </p:par>
                            </p:childTnLst>
                          </p:cTn>
                        </p:par>
                        <p:par>
                          <p:cTn id="70" fill="hold">
                            <p:stCondLst>
                              <p:cond delay="2300"/>
                            </p:stCondLst>
                            <p:childTnLst>
                              <p:par>
                                <p:cTn id="71" presetID="12" presetClass="entr" presetSubtype="2"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p:tgtEl>
                                          <p:spTgt spid="61"/>
                                        </p:tgtEl>
                                        <p:attrNameLst>
                                          <p:attrName>ppt_x</p:attrName>
                                        </p:attrNameLst>
                                      </p:cBhvr>
                                      <p:tavLst>
                                        <p:tav tm="0">
                                          <p:val>
                                            <p:strVal val="#ppt_x+#ppt_w*1.125000"/>
                                          </p:val>
                                        </p:tav>
                                        <p:tav tm="100000">
                                          <p:val>
                                            <p:strVal val="#ppt_x"/>
                                          </p:val>
                                        </p:tav>
                                      </p:tavLst>
                                    </p:anim>
                                    <p:animEffect transition="in" filter="wipe(lef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75" grpId="0" animBg="1"/>
      <p:bldP spid="173" grpId="0" animBg="1"/>
      <p:bldP spid="171" grpId="0" animBg="1"/>
      <p:bldP spid="170" grpId="0" animBg="1"/>
      <p:bldP spid="160" grpId="0" animBg="1"/>
      <p:bldP spid="161" grpId="0" animBg="1"/>
      <p:bldP spid="162" grpId="0" animBg="1"/>
      <p:bldP spid="1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22300"/>
            <a:ext cx="1507144"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现状把握 </a:t>
            </a:r>
          </a:p>
        </p:txBody>
      </p:sp>
      <p:grpSp>
        <p:nvGrpSpPr>
          <p:cNvPr id="5" name="组合 4"/>
          <p:cNvGrpSpPr/>
          <p:nvPr/>
        </p:nvGrpSpPr>
        <p:grpSpPr>
          <a:xfrm>
            <a:off x="665793" y="2240151"/>
            <a:ext cx="3517716" cy="2915485"/>
            <a:chOff x="753342" y="1744040"/>
            <a:chExt cx="3517716" cy="2915485"/>
          </a:xfrm>
        </p:grpSpPr>
        <p:sp>
          <p:nvSpPr>
            <p:cNvPr id="23" name="矩形 22"/>
            <p:cNvSpPr/>
            <p:nvPr/>
          </p:nvSpPr>
          <p:spPr>
            <a:xfrm>
              <a:off x="753342" y="3597696"/>
              <a:ext cx="3517716" cy="10618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b="1" dirty="0">
                  <a:latin typeface="方正正黑简体" panose="02000000000000000000" pitchFamily="2" charset="-122"/>
                  <a:ea typeface="方正正黑简体" panose="02000000000000000000" pitchFamily="2" charset="-122"/>
                </a:rPr>
                <a:t>对象：</a:t>
              </a:r>
              <a:r>
                <a:rPr lang="en-US" altLang="zh-CN" sz="1400" dirty="0">
                  <a:latin typeface="方正正黑简体" panose="02000000000000000000" pitchFamily="2" charset="-122"/>
                  <a:ea typeface="方正正黑简体" panose="02000000000000000000" pitchFamily="2" charset="-122"/>
                </a:rPr>
                <a:t>2016</a:t>
              </a:r>
              <a:r>
                <a:rPr lang="zh-CN" altLang="en-US" sz="1400" dirty="0">
                  <a:latin typeface="方正正黑简体" panose="02000000000000000000" pitchFamily="2" charset="-122"/>
                  <a:ea typeface="方正正黑简体" panose="02000000000000000000" pitchFamily="2" charset="-122"/>
                </a:rPr>
                <a:t>年</a:t>
              </a:r>
              <a:r>
                <a:rPr lang="en-US" altLang="zh-CN" sz="1400" dirty="0">
                  <a:latin typeface="方正正黑简体" panose="02000000000000000000" pitchFamily="2" charset="-122"/>
                  <a:ea typeface="方正正黑简体" panose="02000000000000000000" pitchFamily="2" charset="-122"/>
                </a:rPr>
                <a:t>4</a:t>
              </a:r>
              <a:r>
                <a:rPr lang="zh-CN" altLang="en-US" sz="1400" dirty="0">
                  <a:latin typeface="方正正黑简体" panose="02000000000000000000" pitchFamily="2" charset="-122"/>
                  <a:ea typeface="方正正黑简体" panose="02000000000000000000" pitchFamily="2" charset="-122"/>
                </a:rPr>
                <a:t>月抗肿瘤药物操作数</a:t>
              </a:r>
              <a:r>
                <a:rPr lang="en-US" altLang="zh-CN" sz="1400" dirty="0">
                  <a:latin typeface="方正正黑简体" panose="02000000000000000000" pitchFamily="2" charset="-122"/>
                  <a:ea typeface="方正正黑简体" panose="02000000000000000000" pitchFamily="2" charset="-122"/>
                </a:rPr>
                <a:t>99</a:t>
              </a:r>
              <a:r>
                <a:rPr lang="zh-CN" altLang="en-US" sz="1400" dirty="0">
                  <a:latin typeface="方正正黑简体" panose="02000000000000000000" pitchFamily="2" charset="-122"/>
                  <a:ea typeface="方正正黑简体" panose="02000000000000000000" pitchFamily="2" charset="-122"/>
                </a:rPr>
                <a:t>例</a:t>
              </a:r>
            </a:p>
            <a:p>
              <a:pPr>
                <a:lnSpc>
                  <a:spcPct val="150000"/>
                </a:lnSpc>
              </a:pPr>
              <a:r>
                <a:rPr lang="zh-CN" altLang="en-US" sz="1400" b="1" dirty="0">
                  <a:latin typeface="方正正黑简体" panose="02000000000000000000" pitchFamily="2" charset="-122"/>
                  <a:ea typeface="方正正黑简体" panose="02000000000000000000" pitchFamily="2" charset="-122"/>
                </a:rPr>
                <a:t>时间：</a:t>
              </a:r>
              <a:r>
                <a:rPr lang="en-US" altLang="zh-CN" sz="1400" dirty="0">
                  <a:latin typeface="方正正黑简体" panose="02000000000000000000" pitchFamily="2" charset="-122"/>
                  <a:ea typeface="方正正黑简体" panose="02000000000000000000" pitchFamily="2" charset="-122"/>
                </a:rPr>
                <a:t>2016</a:t>
              </a:r>
              <a:r>
                <a:rPr lang="zh-CN" altLang="en-US" sz="1400" dirty="0">
                  <a:latin typeface="方正正黑简体" panose="02000000000000000000" pitchFamily="2" charset="-122"/>
                  <a:ea typeface="方正正黑简体" panose="02000000000000000000" pitchFamily="2" charset="-122"/>
                </a:rPr>
                <a:t>年</a:t>
              </a:r>
              <a:r>
                <a:rPr lang="en-US" altLang="zh-CN" sz="1400" dirty="0">
                  <a:latin typeface="方正正黑简体" panose="02000000000000000000" pitchFamily="2" charset="-122"/>
                  <a:ea typeface="方正正黑简体" panose="02000000000000000000" pitchFamily="2" charset="-122"/>
                </a:rPr>
                <a:t>4</a:t>
              </a:r>
              <a:r>
                <a:rPr lang="zh-CN" altLang="en-US" sz="1400" dirty="0">
                  <a:latin typeface="方正正黑简体" panose="02000000000000000000" pitchFamily="2" charset="-122"/>
                  <a:ea typeface="方正正黑简体" panose="02000000000000000000" pitchFamily="2" charset="-122"/>
                </a:rPr>
                <a:t>月</a:t>
              </a:r>
              <a:r>
                <a:rPr lang="en-US" altLang="zh-CN" sz="1400" dirty="0">
                  <a:latin typeface="方正正黑简体" panose="02000000000000000000" pitchFamily="2" charset="-122"/>
                  <a:ea typeface="方正正黑简体" panose="02000000000000000000" pitchFamily="2" charset="-122"/>
                </a:rPr>
                <a:t>1</a:t>
              </a:r>
              <a:r>
                <a:rPr lang="zh-CN" altLang="en-US" sz="1400" dirty="0">
                  <a:latin typeface="方正正黑简体" panose="02000000000000000000" pitchFamily="2" charset="-122"/>
                  <a:ea typeface="方正正黑简体" panose="02000000000000000000" pitchFamily="2" charset="-122"/>
                </a:rPr>
                <a:t>日</a:t>
              </a:r>
              <a:r>
                <a:rPr lang="en-US" altLang="zh-CN" sz="1400" dirty="0">
                  <a:latin typeface="方正正黑简体" panose="02000000000000000000" pitchFamily="2" charset="-122"/>
                  <a:ea typeface="方正正黑简体" panose="02000000000000000000" pitchFamily="2" charset="-122"/>
                </a:rPr>
                <a:t>—24</a:t>
              </a:r>
              <a:r>
                <a:rPr lang="zh-CN" altLang="en-US" sz="1400" dirty="0">
                  <a:latin typeface="方正正黑简体" panose="02000000000000000000" pitchFamily="2" charset="-122"/>
                  <a:ea typeface="方正正黑简体" panose="02000000000000000000" pitchFamily="2" charset="-122"/>
                </a:rPr>
                <a:t>日</a:t>
              </a:r>
            </a:p>
            <a:p>
              <a:pPr>
                <a:lnSpc>
                  <a:spcPct val="150000"/>
                </a:lnSpc>
              </a:pPr>
              <a:r>
                <a:rPr lang="zh-CN" altLang="en-US" sz="1400" b="1" dirty="0">
                  <a:latin typeface="方正正黑简体" panose="02000000000000000000" pitchFamily="2" charset="-122"/>
                  <a:ea typeface="方正正黑简体" panose="02000000000000000000" pitchFamily="2" charset="-122"/>
                </a:rPr>
                <a:t>方法：</a:t>
              </a:r>
              <a:r>
                <a:rPr lang="zh-CN" altLang="en-US" sz="1400" dirty="0">
                  <a:latin typeface="方正正黑简体" panose="02000000000000000000" pitchFamily="2" charset="-122"/>
                  <a:ea typeface="方正正黑简体" panose="02000000000000000000" pitchFamily="2" charset="-122"/>
                </a:rPr>
                <a:t>数据收集</a:t>
              </a:r>
            </a:p>
          </p:txBody>
        </p:sp>
        <p:grpSp>
          <p:nvGrpSpPr>
            <p:cNvPr id="24" name="组合 23"/>
            <p:cNvGrpSpPr/>
            <p:nvPr/>
          </p:nvGrpSpPr>
          <p:grpSpPr>
            <a:xfrm>
              <a:off x="1463628" y="1744040"/>
              <a:ext cx="1263985" cy="1716791"/>
              <a:chOff x="5591944" y="1303818"/>
              <a:chExt cx="1070072" cy="1453412"/>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1944" y="1303818"/>
                <a:ext cx="783338" cy="1130810"/>
              </a:xfrm>
              <a:prstGeom prst="rect">
                <a:avLst/>
              </a:prstGeom>
              <a:effectLst>
                <a:outerShdw blurRad="50800" dist="38100" dir="2700000" algn="tl" rotWithShape="0">
                  <a:prstClr val="black">
                    <a:alpha val="40000"/>
                  </a:prstClr>
                </a:outerShdw>
              </a:effectLst>
            </p:spPr>
          </p:pic>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5960" y="1465119"/>
                <a:ext cx="783338" cy="1130810"/>
              </a:xfrm>
              <a:prstGeom prst="rect">
                <a:avLst/>
              </a:prstGeom>
              <a:effectLst>
                <a:outerShdw blurRad="50800" dist="38100" dir="2700000" algn="tl" rotWithShape="0">
                  <a:prstClr val="black">
                    <a:alpha val="40000"/>
                  </a:prstClr>
                </a:outerShdw>
              </a:effectLst>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678" y="1626420"/>
                <a:ext cx="783338" cy="1130810"/>
              </a:xfrm>
              <a:prstGeom prst="rect">
                <a:avLst/>
              </a:prstGeom>
              <a:effectLst>
                <a:outerShdw blurRad="50800" dist="38100" dir="2700000" algn="tl" rotWithShape="0">
                  <a:prstClr val="black">
                    <a:alpha val="40000"/>
                  </a:prstClr>
                </a:outerShdw>
              </a:effectLst>
            </p:spPr>
          </p:pic>
        </p:grpSp>
      </p:grpSp>
      <p:graphicFrame>
        <p:nvGraphicFramePr>
          <p:cNvPr id="2" name="表格 1"/>
          <p:cNvGraphicFramePr>
            <a:graphicFrameLocks noGrp="1"/>
          </p:cNvGraphicFramePr>
          <p:nvPr>
            <p:extLst>
              <p:ext uri="{D42A27DB-BD31-4B8C-83A1-F6EECF244321}">
                <p14:modId xmlns:p14="http://schemas.microsoft.com/office/powerpoint/2010/main" val="918947677"/>
              </p:ext>
            </p:extLst>
          </p:nvPr>
        </p:nvGraphicFramePr>
        <p:xfrm>
          <a:off x="4271058" y="1658937"/>
          <a:ext cx="7477245" cy="3877518"/>
        </p:xfrm>
        <a:graphic>
          <a:graphicData uri="http://schemas.openxmlformats.org/drawingml/2006/table">
            <a:tbl>
              <a:tblPr firstRow="1" firstCol="1" lastRow="1" lastCol="1" bandRow="1" bandCol="1"/>
              <a:tblGrid>
                <a:gridCol w="2491835">
                  <a:extLst>
                    <a:ext uri="{9D8B030D-6E8A-4147-A177-3AD203B41FA5}">
                      <a16:colId xmlns="" xmlns:a16="http://schemas.microsoft.com/office/drawing/2014/main" val="20000"/>
                    </a:ext>
                  </a:extLst>
                </a:gridCol>
                <a:gridCol w="2492705">
                  <a:extLst>
                    <a:ext uri="{9D8B030D-6E8A-4147-A177-3AD203B41FA5}">
                      <a16:colId xmlns="" xmlns:a16="http://schemas.microsoft.com/office/drawing/2014/main" val="20001"/>
                    </a:ext>
                  </a:extLst>
                </a:gridCol>
                <a:gridCol w="2492705">
                  <a:extLst>
                    <a:ext uri="{9D8B030D-6E8A-4147-A177-3AD203B41FA5}">
                      <a16:colId xmlns="" xmlns:a16="http://schemas.microsoft.com/office/drawing/2014/main" val="20002"/>
                    </a:ext>
                  </a:extLst>
                </a:gridCol>
              </a:tblGrid>
              <a:tr h="542475">
                <a:tc>
                  <a:txBody>
                    <a:body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缺陷项目</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850"/>
                    </a:solidFill>
                  </a:tcPr>
                </a:tc>
                <a:tc>
                  <a:txBody>
                    <a:body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缺陷例数</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850"/>
                    </a:solidFill>
                  </a:tcPr>
                </a:tc>
                <a:tc>
                  <a:txBody>
                    <a:body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累计百分比（</a:t>
                      </a:r>
                      <a:r>
                        <a:rPr lang="en-US" sz="1800" kern="100" dirty="0">
                          <a:solidFill>
                            <a:schemeClr val="bg1"/>
                          </a:solidFill>
                          <a:effectLst/>
                          <a:latin typeface="方正正黑简体" panose="02000000000000000000" pitchFamily="2" charset="-122"/>
                          <a:ea typeface="方正正黑简体" panose="02000000000000000000" pitchFamily="2" charset="-122"/>
                        </a:rPr>
                        <a:t>%</a:t>
                      </a:r>
                      <a:r>
                        <a:rPr lang="zh-CN" sz="1800" kern="100" dirty="0">
                          <a:solidFill>
                            <a:schemeClr val="bg1"/>
                          </a:solidFill>
                          <a:effectLst/>
                          <a:latin typeface="方正正黑简体" panose="02000000000000000000" pitchFamily="2" charset="-122"/>
                          <a:ea typeface="方正正黑简体" panose="02000000000000000000" pitchFamily="2" charset="-122"/>
                        </a:rPr>
                        <a:t>）</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850"/>
                    </a:solidFill>
                  </a:tcPr>
                </a:tc>
                <a:extLst>
                  <a:ext uri="{0D108BD9-81ED-4DB2-BD59-A6C34878D82A}">
                    <a16:rowId xmlns="" xmlns:a16="http://schemas.microsoft.com/office/drawing/2014/main" val="10000"/>
                  </a:ext>
                </a:extLst>
              </a:tr>
              <a:tr h="413657">
                <a:tc>
                  <a:txBody>
                    <a:bodyPr/>
                    <a:lstStyle/>
                    <a:p>
                      <a:pPr algn="ctr">
                        <a:spcAft>
                          <a:spcPts val="0"/>
                        </a:spcAft>
                      </a:pPr>
                      <a:r>
                        <a:rPr lang="zh-CN" altLang="en-US" sz="1800" kern="100" dirty="0">
                          <a:effectLst/>
                          <a:latin typeface="方正正黑简体" panose="02000000000000000000" pitchFamily="2" charset="-122"/>
                          <a:ea typeface="方正正黑简体" panose="02000000000000000000" pitchFamily="2" charset="-122"/>
                        </a:rPr>
                        <a:t>化疗防护设施不齐全</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46</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46.46</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r h="445133">
                <a:tc>
                  <a:txBody>
                    <a:body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静脉给药流程不合理</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32</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78.79</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76607">
                <a:tc>
                  <a:txBody>
                    <a:bodyPr/>
                    <a:lstStyle/>
                    <a:p>
                      <a:pPr algn="ctr">
                        <a:spcAft>
                          <a:spcPts val="0"/>
                        </a:spcAft>
                      </a:pPr>
                      <a:r>
                        <a:rPr lang="zh-CN" altLang="en-US" sz="1800" kern="100" dirty="0">
                          <a:effectLst/>
                          <a:latin typeface="方正正黑简体" panose="02000000000000000000" pitchFamily="2" charset="-122"/>
                          <a:ea typeface="方正正黑简体" panose="02000000000000000000" pitchFamily="2" charset="-122"/>
                        </a:rPr>
                        <a:t>抗肿瘤药物处置不合理</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9</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87.88</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469112">
                <a:tc>
                  <a:txBody>
                    <a:body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护理人员防护意识不强</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6</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93.94</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7688">
                <a:tc>
                  <a:txBody>
                    <a:body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接收抗肿瘤药物不合理</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5</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98.99</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623784">
                <a:tc>
                  <a:txBody>
                    <a:body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抗肿瘤药物暴露处置不合理</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1</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100.00</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529062">
                <a:tc>
                  <a:txBody>
                    <a:body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合计</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7071"/>
                    </a:solidFill>
                  </a:tcPr>
                </a:tc>
                <a:tc>
                  <a:txBody>
                    <a:bodyPr/>
                    <a:lstStyle/>
                    <a:p>
                      <a:pPr algn="ctr">
                        <a:spcAft>
                          <a:spcPts val="0"/>
                        </a:spcAft>
                      </a:pPr>
                      <a:r>
                        <a:rPr lang="en-US" sz="1800" kern="100" dirty="0">
                          <a:solidFill>
                            <a:schemeClr val="bg1"/>
                          </a:solidFill>
                          <a:effectLst/>
                          <a:latin typeface="方正正黑简体" panose="02000000000000000000" pitchFamily="2" charset="-122"/>
                          <a:ea typeface="方正正黑简体" panose="02000000000000000000" pitchFamily="2" charset="-122"/>
                        </a:rPr>
                        <a:t>99</a:t>
                      </a:r>
                      <a:endParaRPr lang="zh-CN" sz="1800" kern="100" dirty="0">
                        <a:solidFill>
                          <a:schemeClr val="bg1"/>
                        </a:solidFill>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7071"/>
                    </a:solidFill>
                  </a:tcPr>
                </a:tc>
                <a:tc>
                  <a:txBody>
                    <a:bodyPr/>
                    <a:lstStyle/>
                    <a:p>
                      <a:pPr algn="ctr">
                        <a:spcAft>
                          <a:spcPts val="0"/>
                        </a:spcAft>
                      </a:pPr>
                      <a:r>
                        <a:rPr lang="en-US" sz="1800" kern="100" dirty="0">
                          <a:solidFill>
                            <a:schemeClr val="bg1"/>
                          </a:solidFill>
                          <a:effectLst/>
                          <a:latin typeface="方正正黑简体" panose="02000000000000000000" pitchFamily="2" charset="-122"/>
                          <a:ea typeface="方正正黑简体" panose="02000000000000000000" pitchFamily="2" charset="-122"/>
                        </a:rPr>
                        <a:t> </a:t>
                      </a:r>
                      <a:endParaRPr lang="zh-CN" sz="1800" kern="100" dirty="0">
                        <a:solidFill>
                          <a:schemeClr val="bg1"/>
                        </a:solidFill>
                        <a:effectLst/>
                        <a:latin typeface="方正正黑简体" panose="02000000000000000000" pitchFamily="2" charset="-122"/>
                        <a:ea typeface="方正正黑简体" panose="02000000000000000000" pitchFamily="2" charset="-122"/>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707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377963932"/>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02844"/>
            <a:ext cx="1507144"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现状把握 </a:t>
            </a:r>
          </a:p>
        </p:txBody>
      </p:sp>
      <p:grpSp>
        <p:nvGrpSpPr>
          <p:cNvPr id="4" name="组合 3"/>
          <p:cNvGrpSpPr/>
          <p:nvPr/>
        </p:nvGrpSpPr>
        <p:grpSpPr>
          <a:xfrm>
            <a:off x="534425" y="1635677"/>
            <a:ext cx="11345926" cy="4580422"/>
            <a:chOff x="437102" y="1978309"/>
            <a:chExt cx="11345926" cy="4580422"/>
          </a:xfrm>
        </p:grpSpPr>
        <p:grpSp>
          <p:nvGrpSpPr>
            <p:cNvPr id="3" name="组合 2"/>
            <p:cNvGrpSpPr/>
            <p:nvPr/>
          </p:nvGrpSpPr>
          <p:grpSpPr>
            <a:xfrm>
              <a:off x="437102" y="1978309"/>
              <a:ext cx="11345926" cy="4580422"/>
              <a:chOff x="437102" y="1978309"/>
              <a:chExt cx="11345926" cy="4580422"/>
            </a:xfrm>
          </p:grpSpPr>
          <p:sp>
            <p:nvSpPr>
              <p:cNvPr id="19" name="圆角矩形 18"/>
              <p:cNvSpPr/>
              <p:nvPr/>
            </p:nvSpPr>
            <p:spPr>
              <a:xfrm>
                <a:off x="437102" y="1978309"/>
                <a:ext cx="11345926" cy="4580421"/>
              </a:xfrm>
              <a:prstGeom prst="roundRect">
                <a:avLst>
                  <a:gd name="adj" fmla="val 0"/>
                </a:avLst>
              </a:prstGeom>
              <a:gradFill>
                <a:gsLst>
                  <a:gs pos="48800">
                    <a:srgbClr val="EEEEEE"/>
                  </a:gs>
                  <a:gs pos="100000">
                    <a:sysClr val="window" lastClr="FFFFFF"/>
                  </a:gs>
                </a:gsLst>
                <a:lin ang="5400000" scaled="1"/>
              </a:gradFill>
              <a:ln w="15875" cap="flat">
                <a:no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graphicFrame>
            <p:nvGraphicFramePr>
              <p:cNvPr id="16" name="图表 15"/>
              <p:cNvGraphicFramePr>
                <a:graphicFrameLocks/>
              </p:cNvGraphicFramePr>
              <p:nvPr>
                <p:extLst>
                  <p:ext uri="{D42A27DB-BD31-4B8C-83A1-F6EECF244321}">
                    <p14:modId xmlns:p14="http://schemas.microsoft.com/office/powerpoint/2010/main" val="1820551172"/>
                  </p:ext>
                </p:extLst>
              </p:nvPr>
            </p:nvGraphicFramePr>
            <p:xfrm>
              <a:off x="566517" y="2257273"/>
              <a:ext cx="11087096" cy="4301458"/>
            </p:xfrm>
            <a:graphic>
              <a:graphicData uri="http://schemas.openxmlformats.org/drawingml/2006/chart">
                <c:chart xmlns:c="http://schemas.openxmlformats.org/drawingml/2006/chart" xmlns:r="http://schemas.openxmlformats.org/officeDocument/2006/relationships" r:id="rId3"/>
              </a:graphicData>
            </a:graphic>
          </p:graphicFrame>
        </p:grpSp>
        <p:sp>
          <p:nvSpPr>
            <p:cNvPr id="17" name="矩形 16"/>
            <p:cNvSpPr/>
            <p:nvPr/>
          </p:nvSpPr>
          <p:spPr>
            <a:xfrm>
              <a:off x="7429838" y="6143232"/>
              <a:ext cx="4105611" cy="276999"/>
            </a:xfrm>
            <a:prstGeom prst="rect">
              <a:avLst/>
            </a:prstGeom>
          </p:spPr>
          <p:txBody>
            <a:bodyPr wrap="none">
              <a:spAutoFit/>
            </a:bodyPr>
            <a:lstStyle/>
            <a:p>
              <a:pPr fontAlgn="base">
                <a:spcBef>
                  <a:spcPct val="0"/>
                </a:spcBef>
                <a:spcAft>
                  <a:spcPct val="0"/>
                </a:spcAft>
              </a:pPr>
              <a:r>
                <a:rPr lang="zh-CN" altLang="en-US" sz="1200" dirty="0">
                  <a:solidFill>
                    <a:srgbClr val="000000"/>
                  </a:solidFill>
                  <a:latin typeface="方正正黑简体" panose="02000000000000000000" pitchFamily="2" charset="-122"/>
                  <a:ea typeface="方正正黑简体" panose="02000000000000000000" pitchFamily="2" charset="-122"/>
                </a:rPr>
                <a:t>制表目的：现状把握   制表时间：</a:t>
              </a:r>
              <a:r>
                <a:rPr lang="en-US" altLang="zh-CN" sz="1200" dirty="0">
                  <a:solidFill>
                    <a:srgbClr val="000000"/>
                  </a:solidFill>
                  <a:latin typeface="方正正黑简体" panose="02000000000000000000" pitchFamily="2" charset="-122"/>
                  <a:ea typeface="方正正黑简体" panose="02000000000000000000" pitchFamily="2" charset="-122"/>
                </a:rPr>
                <a:t>2016.5.1  </a:t>
              </a:r>
              <a:r>
                <a:rPr lang="zh-CN" altLang="en-US" sz="1200" dirty="0">
                  <a:solidFill>
                    <a:srgbClr val="000000"/>
                  </a:solidFill>
                  <a:latin typeface="方正正黑简体" panose="02000000000000000000" pitchFamily="2" charset="-122"/>
                  <a:ea typeface="方正正黑简体" panose="02000000000000000000" pitchFamily="2" charset="-122"/>
                </a:rPr>
                <a:t>制表人：</a:t>
              </a:r>
              <a:r>
                <a:rPr lang="en-US" altLang="zh-CN" sz="1200" dirty="0">
                  <a:solidFill>
                    <a:srgbClr val="000000"/>
                  </a:solidFill>
                  <a:latin typeface="方正正黑简体" panose="02000000000000000000" pitchFamily="2" charset="-122"/>
                  <a:ea typeface="方正正黑简体" panose="02000000000000000000" pitchFamily="2" charset="-122"/>
                </a:rPr>
                <a:t>xxx</a:t>
              </a:r>
              <a:endParaRPr lang="zh-CN" altLang="en-US" sz="1200" dirty="0">
                <a:solidFill>
                  <a:srgbClr val="000000"/>
                </a:solidFill>
                <a:latin typeface="方正正黑简体" panose="02000000000000000000" pitchFamily="2" charset="-122"/>
                <a:ea typeface="方正正黑简体" panose="02000000000000000000" pitchFamily="2" charset="-122"/>
              </a:endParaRPr>
            </a:p>
          </p:txBody>
        </p:sp>
      </p:grpSp>
      <p:sp>
        <p:nvSpPr>
          <p:cNvPr id="22" name="圆角矩形 21"/>
          <p:cNvSpPr/>
          <p:nvPr/>
        </p:nvSpPr>
        <p:spPr>
          <a:xfrm>
            <a:off x="534425" y="1388962"/>
            <a:ext cx="11345926" cy="497938"/>
          </a:xfrm>
          <a:prstGeom prst="roundRect">
            <a:avLst>
              <a:gd name="adj" fmla="val 0"/>
            </a:avLst>
          </a:prstGeom>
          <a:solidFill>
            <a:srgbClr val="00AF92"/>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sp>
        <p:nvSpPr>
          <p:cNvPr id="18" name="矩形 17"/>
          <p:cNvSpPr/>
          <p:nvPr/>
        </p:nvSpPr>
        <p:spPr>
          <a:xfrm>
            <a:off x="5307141" y="1453503"/>
            <a:ext cx="1800493" cy="400110"/>
          </a:xfrm>
          <a:prstGeom prst="rect">
            <a:avLst/>
          </a:prstGeom>
        </p:spPr>
        <p:txBody>
          <a:bodyPr wrap="none">
            <a:spAutoFit/>
          </a:bodyPr>
          <a:lstStyle/>
          <a:p>
            <a:pPr fontAlgn="base">
              <a:spcBef>
                <a:spcPct val="0"/>
              </a:spcBef>
              <a:spcAft>
                <a:spcPct val="0"/>
              </a:spcAft>
            </a:pPr>
            <a:r>
              <a:rPr lang="zh-CN" altLang="en-US" sz="2000" dirty="0">
                <a:solidFill>
                  <a:schemeClr val="bg1"/>
                </a:solidFill>
                <a:latin typeface="方正正黑简体" panose="02000000000000000000" pitchFamily="2" charset="-122"/>
                <a:ea typeface="方正正黑简体" panose="02000000000000000000" pitchFamily="2" charset="-122"/>
              </a:rPr>
              <a:t>改善前 柏拉图</a:t>
            </a:r>
          </a:p>
        </p:txBody>
      </p:sp>
    </p:spTree>
    <p:extLst>
      <p:ext uri="{BB962C8B-B14F-4D97-AF65-F5344CB8AC3E}">
        <p14:creationId xmlns:p14="http://schemas.microsoft.com/office/powerpoint/2010/main" val="1547718175"/>
      </p:ext>
    </p:extLst>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3687339" y="2350947"/>
            <a:ext cx="5808592" cy="1541447"/>
            <a:chOff x="1073877" y="1902560"/>
            <a:chExt cx="4158578" cy="998361"/>
          </a:xfrm>
        </p:grpSpPr>
        <p:sp>
          <p:nvSpPr>
            <p:cNvPr id="62" name="任意多边形 6"/>
            <p:cNvSpPr>
              <a:spLocks/>
            </p:cNvSpPr>
            <p:nvPr/>
          </p:nvSpPr>
          <p:spPr bwMode="auto">
            <a:xfrm>
              <a:off x="1073877"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3" name="任意多边形 7"/>
            <p:cNvSpPr>
              <a:spLocks/>
            </p:cNvSpPr>
            <p:nvPr/>
          </p:nvSpPr>
          <p:spPr bwMode="auto">
            <a:xfrm>
              <a:off x="1213953"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4" name="文本框 23"/>
            <p:cNvSpPr txBox="1"/>
            <p:nvPr/>
          </p:nvSpPr>
          <p:spPr>
            <a:xfrm>
              <a:off x="2378557" y="2172499"/>
              <a:ext cx="1648422" cy="458482"/>
            </a:xfrm>
            <a:prstGeom prst="rect">
              <a:avLst/>
            </a:prstGeom>
            <a:noFill/>
          </p:spPr>
          <p:txBody>
            <a:bodyPr wrap="square" rtlCol="0">
              <a:spAutoFit/>
            </a:bodyPr>
            <a:lstStyle/>
            <a:p>
              <a:pPr lvl="0" fontAlgn="base">
                <a:spcBef>
                  <a:spcPct val="0"/>
                </a:spcBef>
                <a:spcAft>
                  <a:spcPct val="0"/>
                </a:spcAft>
              </a:pPr>
              <a:r>
                <a:rPr lang="zh-CN" altLang="en-US" sz="4000" dirty="0">
                  <a:solidFill>
                    <a:schemeClr val="tx1">
                      <a:lumMod val="75000"/>
                      <a:lumOff val="25000"/>
                    </a:schemeClr>
                  </a:solidFill>
                  <a:latin typeface="方正正黑简体" panose="02000000000000000000" pitchFamily="2" charset="-122"/>
                  <a:ea typeface="方正正黑简体" panose="02000000000000000000" pitchFamily="2" charset="-122"/>
                </a:rPr>
                <a:t>目标设定</a:t>
              </a:r>
            </a:p>
          </p:txBody>
        </p:sp>
      </p:grpSp>
      <p:sp>
        <p:nvSpPr>
          <p:cNvPr id="183" name="弧形 182"/>
          <p:cNvSpPr/>
          <p:nvPr/>
        </p:nvSpPr>
        <p:spPr>
          <a:xfrm>
            <a:off x="10782482" y="-4446648"/>
            <a:ext cx="7550178" cy="7550178"/>
          </a:xfrm>
          <a:prstGeom prst="arc">
            <a:avLst>
              <a:gd name="adj1" fmla="val 7755085"/>
              <a:gd name="adj2" fmla="val 1023525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弧形 174"/>
          <p:cNvSpPr/>
          <p:nvPr/>
        </p:nvSpPr>
        <p:spPr>
          <a:xfrm rot="8130105">
            <a:off x="-2928349" y="2922292"/>
            <a:ext cx="7550178" cy="7550178"/>
          </a:xfrm>
          <a:prstGeom prst="arc">
            <a:avLst>
              <a:gd name="adj1" fmla="val 7328816"/>
              <a:gd name="adj2" fmla="val 1361697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弧形 172"/>
          <p:cNvSpPr/>
          <p:nvPr/>
        </p:nvSpPr>
        <p:spPr>
          <a:xfrm rot="5400000">
            <a:off x="-1691548" y="5973197"/>
            <a:ext cx="7550178" cy="7550178"/>
          </a:xfrm>
          <a:prstGeom prst="arc">
            <a:avLst>
              <a:gd name="adj1" fmla="val 8826946"/>
              <a:gd name="adj2" fmla="val 13180852"/>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弧形 170"/>
          <p:cNvSpPr/>
          <p:nvPr/>
        </p:nvSpPr>
        <p:spPr>
          <a:xfrm>
            <a:off x="1954526" y="-3228625"/>
            <a:ext cx="7550178" cy="7550178"/>
          </a:xfrm>
          <a:prstGeom prst="arc">
            <a:avLst>
              <a:gd name="adj1" fmla="val 7755085"/>
              <a:gd name="adj2" fmla="val 11326075"/>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3559451" y="4216914"/>
            <a:ext cx="370519" cy="370519"/>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126" name="组合 125"/>
          <p:cNvGrpSpPr/>
          <p:nvPr/>
        </p:nvGrpSpPr>
        <p:grpSpPr>
          <a:xfrm>
            <a:off x="413567" y="5735566"/>
            <a:ext cx="576000" cy="576000"/>
            <a:chOff x="2886273" y="5223415"/>
            <a:chExt cx="996316" cy="996316"/>
          </a:xfrm>
        </p:grpSpPr>
        <p:grpSp>
          <p:nvGrpSpPr>
            <p:cNvPr id="127" name="组合 126"/>
            <p:cNvGrpSpPr/>
            <p:nvPr/>
          </p:nvGrpSpPr>
          <p:grpSpPr>
            <a:xfrm>
              <a:off x="2886273" y="5223415"/>
              <a:ext cx="996316" cy="996316"/>
              <a:chOff x="1603689" y="1828440"/>
              <a:chExt cx="2743560" cy="2743560"/>
            </a:xfrm>
          </p:grpSpPr>
          <p:sp>
            <p:nvSpPr>
              <p:cNvPr id="133" name="椭圆 13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4" name="椭圆 133"/>
              <p:cNvSpPr/>
              <p:nvPr/>
            </p:nvSpPr>
            <p:spPr>
              <a:xfrm>
                <a:off x="1752544" y="1977295"/>
                <a:ext cx="2445850" cy="2445850"/>
              </a:xfrm>
              <a:prstGeom prst="ellipse">
                <a:avLst/>
              </a:prstGeom>
              <a:solidFill>
                <a:srgbClr val="01ACBE"/>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28" name="组合 127"/>
            <p:cNvGrpSpPr/>
            <p:nvPr/>
          </p:nvGrpSpPr>
          <p:grpSpPr>
            <a:xfrm>
              <a:off x="3168386" y="5525651"/>
              <a:ext cx="444903" cy="374610"/>
              <a:chOff x="5684044" y="3082132"/>
              <a:chExt cx="823913" cy="693737"/>
            </a:xfrm>
            <a:solidFill>
              <a:schemeClr val="bg1"/>
            </a:solidFill>
          </p:grpSpPr>
          <p:sp>
            <p:nvSpPr>
              <p:cNvPr id="129" name="Freeform 9"/>
              <p:cNvSpPr>
                <a:spLocks/>
              </p:cNvSpPr>
              <p:nvPr/>
            </p:nvSpPr>
            <p:spPr bwMode="auto">
              <a:xfrm>
                <a:off x="5925344" y="3290094"/>
                <a:ext cx="144463" cy="149225"/>
              </a:xfrm>
              <a:custGeom>
                <a:avLst/>
                <a:gdLst>
                  <a:gd name="T0" fmla="*/ 58 w 91"/>
                  <a:gd name="T1" fmla="*/ 0 h 94"/>
                  <a:gd name="T2" fmla="*/ 33 w 91"/>
                  <a:gd name="T3" fmla="*/ 0 h 94"/>
                  <a:gd name="T4" fmla="*/ 33 w 91"/>
                  <a:gd name="T5" fmla="*/ 32 h 94"/>
                  <a:gd name="T6" fmla="*/ 0 w 91"/>
                  <a:gd name="T7" fmla="*/ 32 h 94"/>
                  <a:gd name="T8" fmla="*/ 0 w 91"/>
                  <a:gd name="T9" fmla="*/ 62 h 94"/>
                  <a:gd name="T10" fmla="*/ 33 w 91"/>
                  <a:gd name="T11" fmla="*/ 62 h 94"/>
                  <a:gd name="T12" fmla="*/ 33 w 91"/>
                  <a:gd name="T13" fmla="*/ 94 h 94"/>
                  <a:gd name="T14" fmla="*/ 58 w 91"/>
                  <a:gd name="T15" fmla="*/ 94 h 94"/>
                  <a:gd name="T16" fmla="*/ 58 w 91"/>
                  <a:gd name="T17" fmla="*/ 62 h 94"/>
                  <a:gd name="T18" fmla="*/ 91 w 91"/>
                  <a:gd name="T19" fmla="*/ 62 h 94"/>
                  <a:gd name="T20" fmla="*/ 91 w 91"/>
                  <a:gd name="T21" fmla="*/ 32 h 94"/>
                  <a:gd name="T22" fmla="*/ 58 w 91"/>
                  <a:gd name="T23" fmla="*/ 32 h 94"/>
                  <a:gd name="T24" fmla="*/ 58 w 91"/>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4">
                    <a:moveTo>
                      <a:pt x="58" y="0"/>
                    </a:moveTo>
                    <a:lnTo>
                      <a:pt x="33" y="0"/>
                    </a:lnTo>
                    <a:lnTo>
                      <a:pt x="33" y="32"/>
                    </a:lnTo>
                    <a:lnTo>
                      <a:pt x="0" y="32"/>
                    </a:lnTo>
                    <a:lnTo>
                      <a:pt x="0" y="62"/>
                    </a:lnTo>
                    <a:lnTo>
                      <a:pt x="33" y="62"/>
                    </a:lnTo>
                    <a:lnTo>
                      <a:pt x="33" y="94"/>
                    </a:lnTo>
                    <a:lnTo>
                      <a:pt x="58" y="94"/>
                    </a:lnTo>
                    <a:lnTo>
                      <a:pt x="58" y="62"/>
                    </a:lnTo>
                    <a:lnTo>
                      <a:pt x="91" y="62"/>
                    </a:lnTo>
                    <a:lnTo>
                      <a:pt x="91" y="32"/>
                    </a:lnTo>
                    <a:lnTo>
                      <a:pt x="58" y="32"/>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0" name="Freeform 10"/>
              <p:cNvSpPr>
                <a:spLocks noEditPoints="1"/>
              </p:cNvSpPr>
              <p:nvPr/>
            </p:nvSpPr>
            <p:spPr bwMode="auto">
              <a:xfrm>
                <a:off x="5833269" y="3590132"/>
                <a:ext cx="173038" cy="185737"/>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4 w 30"/>
                  <a:gd name="T11" fmla="*/ 5 h 32"/>
                  <a:gd name="T12" fmla="*/ 5 w 30"/>
                  <a:gd name="T13" fmla="*/ 16 h 32"/>
                  <a:gd name="T14" fmla="*/ 3 w 30"/>
                  <a:gd name="T15" fmla="*/ 18 h 32"/>
                  <a:gd name="T16" fmla="*/ 2 w 30"/>
                  <a:gd name="T17" fmla="*/ 16 h 32"/>
                  <a:gd name="T18" fmla="*/ 14 w 30"/>
                  <a:gd name="T19" fmla="*/ 2 h 32"/>
                  <a:gd name="T20" fmla="*/ 14 w 30"/>
                  <a:gd name="T21" fmla="*/ 2 h 32"/>
                  <a:gd name="T22" fmla="*/ 16 w 30"/>
                  <a:gd name="T23" fmla="*/ 3 h 32"/>
                  <a:gd name="T24" fmla="*/ 14 w 30"/>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15" y="0"/>
                    </a:moveTo>
                    <a:cubicBezTo>
                      <a:pt x="7" y="0"/>
                      <a:pt x="0" y="7"/>
                      <a:pt x="0" y="16"/>
                    </a:cubicBezTo>
                    <a:cubicBezTo>
                      <a:pt x="0" y="25"/>
                      <a:pt x="7" y="32"/>
                      <a:pt x="15" y="32"/>
                    </a:cubicBezTo>
                    <a:cubicBezTo>
                      <a:pt x="23" y="32"/>
                      <a:pt x="30" y="25"/>
                      <a:pt x="30" y="16"/>
                    </a:cubicBezTo>
                    <a:cubicBezTo>
                      <a:pt x="30" y="7"/>
                      <a:pt x="23" y="0"/>
                      <a:pt x="15" y="0"/>
                    </a:cubicBezTo>
                    <a:close/>
                    <a:moveTo>
                      <a:pt x="14" y="5"/>
                    </a:moveTo>
                    <a:cubicBezTo>
                      <a:pt x="8" y="6"/>
                      <a:pt x="5" y="12"/>
                      <a:pt x="5" y="16"/>
                    </a:cubicBezTo>
                    <a:cubicBezTo>
                      <a:pt x="5" y="17"/>
                      <a:pt x="4" y="18"/>
                      <a:pt x="3" y="18"/>
                    </a:cubicBezTo>
                    <a:cubicBezTo>
                      <a:pt x="2" y="18"/>
                      <a:pt x="1" y="17"/>
                      <a:pt x="2" y="16"/>
                    </a:cubicBezTo>
                    <a:cubicBezTo>
                      <a:pt x="1" y="10"/>
                      <a:pt x="6" y="3"/>
                      <a:pt x="14" y="2"/>
                    </a:cubicBezTo>
                    <a:cubicBezTo>
                      <a:pt x="14" y="2"/>
                      <a:pt x="14" y="2"/>
                      <a:pt x="14" y="2"/>
                    </a:cubicBezTo>
                    <a:cubicBezTo>
                      <a:pt x="15" y="2"/>
                      <a:pt x="15" y="3"/>
                      <a:pt x="16" y="3"/>
                    </a:cubicBezTo>
                    <a:cubicBezTo>
                      <a:pt x="16" y="4"/>
                      <a:pt x="15" y="5"/>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1" name="Freeform 11"/>
              <p:cNvSpPr>
                <a:spLocks noEditPoints="1"/>
              </p:cNvSpPr>
              <p:nvPr/>
            </p:nvSpPr>
            <p:spPr bwMode="auto">
              <a:xfrm>
                <a:off x="6185694" y="3590132"/>
                <a:ext cx="177800" cy="185737"/>
              </a:xfrm>
              <a:custGeom>
                <a:avLst/>
                <a:gdLst>
                  <a:gd name="T0" fmla="*/ 15 w 31"/>
                  <a:gd name="T1" fmla="*/ 0 h 32"/>
                  <a:gd name="T2" fmla="*/ 0 w 31"/>
                  <a:gd name="T3" fmla="*/ 16 h 32"/>
                  <a:gd name="T4" fmla="*/ 15 w 31"/>
                  <a:gd name="T5" fmla="*/ 32 h 32"/>
                  <a:gd name="T6" fmla="*/ 31 w 31"/>
                  <a:gd name="T7" fmla="*/ 16 h 32"/>
                  <a:gd name="T8" fmla="*/ 15 w 31"/>
                  <a:gd name="T9" fmla="*/ 0 h 32"/>
                  <a:gd name="T10" fmla="*/ 15 w 31"/>
                  <a:gd name="T11" fmla="*/ 5 h 32"/>
                  <a:gd name="T12" fmla="*/ 5 w 31"/>
                  <a:gd name="T13" fmla="*/ 16 h 32"/>
                  <a:gd name="T14" fmla="*/ 4 w 31"/>
                  <a:gd name="T15" fmla="*/ 18 h 32"/>
                  <a:gd name="T16" fmla="*/ 2 w 31"/>
                  <a:gd name="T17" fmla="*/ 16 h 32"/>
                  <a:gd name="T18" fmla="*/ 14 w 31"/>
                  <a:gd name="T19" fmla="*/ 2 h 32"/>
                  <a:gd name="T20" fmla="*/ 14 w 31"/>
                  <a:gd name="T21" fmla="*/ 2 h 32"/>
                  <a:gd name="T22" fmla="*/ 16 w 31"/>
                  <a:gd name="T23" fmla="*/ 3 h 32"/>
                  <a:gd name="T24" fmla="*/ 15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15" y="0"/>
                    </a:moveTo>
                    <a:cubicBezTo>
                      <a:pt x="7" y="0"/>
                      <a:pt x="0" y="7"/>
                      <a:pt x="0" y="16"/>
                    </a:cubicBezTo>
                    <a:cubicBezTo>
                      <a:pt x="0" y="25"/>
                      <a:pt x="7" y="32"/>
                      <a:pt x="15" y="32"/>
                    </a:cubicBezTo>
                    <a:cubicBezTo>
                      <a:pt x="24" y="32"/>
                      <a:pt x="31" y="25"/>
                      <a:pt x="31" y="16"/>
                    </a:cubicBezTo>
                    <a:cubicBezTo>
                      <a:pt x="31" y="7"/>
                      <a:pt x="24" y="0"/>
                      <a:pt x="15" y="0"/>
                    </a:cubicBezTo>
                    <a:close/>
                    <a:moveTo>
                      <a:pt x="15" y="5"/>
                    </a:moveTo>
                    <a:cubicBezTo>
                      <a:pt x="9" y="6"/>
                      <a:pt x="5" y="12"/>
                      <a:pt x="5" y="16"/>
                    </a:cubicBezTo>
                    <a:cubicBezTo>
                      <a:pt x="6" y="17"/>
                      <a:pt x="5" y="18"/>
                      <a:pt x="4" y="18"/>
                    </a:cubicBezTo>
                    <a:cubicBezTo>
                      <a:pt x="3" y="18"/>
                      <a:pt x="2" y="17"/>
                      <a:pt x="2" y="16"/>
                    </a:cubicBezTo>
                    <a:cubicBezTo>
                      <a:pt x="2" y="10"/>
                      <a:pt x="7" y="3"/>
                      <a:pt x="14" y="2"/>
                    </a:cubicBezTo>
                    <a:cubicBezTo>
                      <a:pt x="14" y="2"/>
                      <a:pt x="14" y="2"/>
                      <a:pt x="14" y="2"/>
                    </a:cubicBezTo>
                    <a:cubicBezTo>
                      <a:pt x="15" y="2"/>
                      <a:pt x="16" y="3"/>
                      <a:pt x="16" y="3"/>
                    </a:cubicBezTo>
                    <a:cubicBezTo>
                      <a:pt x="16" y="4"/>
                      <a:pt x="16" y="5"/>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2" name="Freeform 12"/>
              <p:cNvSpPr>
                <a:spLocks noEditPoints="1"/>
              </p:cNvSpPr>
              <p:nvPr/>
            </p:nvSpPr>
            <p:spPr bwMode="auto">
              <a:xfrm>
                <a:off x="5684044" y="3082132"/>
                <a:ext cx="823913" cy="588962"/>
              </a:xfrm>
              <a:custGeom>
                <a:avLst/>
                <a:gdLst>
                  <a:gd name="T0" fmla="*/ 130 w 143"/>
                  <a:gd name="T1" fmla="*/ 16 h 102"/>
                  <a:gd name="T2" fmla="*/ 102 w 143"/>
                  <a:gd name="T3" fmla="*/ 11 h 102"/>
                  <a:gd name="T4" fmla="*/ 102 w 143"/>
                  <a:gd name="T5" fmla="*/ 9 h 102"/>
                  <a:gd name="T6" fmla="*/ 91 w 143"/>
                  <a:gd name="T7" fmla="*/ 0 h 102"/>
                  <a:gd name="T8" fmla="*/ 81 w 143"/>
                  <a:gd name="T9" fmla="*/ 9 h 102"/>
                  <a:gd name="T10" fmla="*/ 81 w 143"/>
                  <a:gd name="T11" fmla="*/ 11 h 102"/>
                  <a:gd name="T12" fmla="*/ 18 w 143"/>
                  <a:gd name="T13" fmla="*/ 11 h 102"/>
                  <a:gd name="T14" fmla="*/ 0 w 143"/>
                  <a:gd name="T15" fmla="*/ 30 h 102"/>
                  <a:gd name="T16" fmla="*/ 0 w 143"/>
                  <a:gd name="T17" fmla="*/ 83 h 102"/>
                  <a:gd name="T18" fmla="*/ 18 w 143"/>
                  <a:gd name="T19" fmla="*/ 102 h 102"/>
                  <a:gd name="T20" fmla="*/ 21 w 143"/>
                  <a:gd name="T21" fmla="*/ 102 h 102"/>
                  <a:gd name="T22" fmla="*/ 41 w 143"/>
                  <a:gd name="T23" fmla="*/ 83 h 102"/>
                  <a:gd name="T24" fmla="*/ 60 w 143"/>
                  <a:gd name="T25" fmla="*/ 102 h 102"/>
                  <a:gd name="T26" fmla="*/ 82 w 143"/>
                  <a:gd name="T27" fmla="*/ 102 h 102"/>
                  <a:gd name="T28" fmla="*/ 102 w 143"/>
                  <a:gd name="T29" fmla="*/ 83 h 102"/>
                  <a:gd name="T30" fmla="*/ 122 w 143"/>
                  <a:gd name="T31" fmla="*/ 102 h 102"/>
                  <a:gd name="T32" fmla="*/ 124 w 143"/>
                  <a:gd name="T33" fmla="*/ 102 h 102"/>
                  <a:gd name="T34" fmla="*/ 142 w 143"/>
                  <a:gd name="T35" fmla="*/ 83 h 102"/>
                  <a:gd name="T36" fmla="*/ 142 w 143"/>
                  <a:gd name="T37" fmla="*/ 49 h 102"/>
                  <a:gd name="T38" fmla="*/ 130 w 143"/>
                  <a:gd name="T39" fmla="*/ 16 h 102"/>
                  <a:gd name="T40" fmla="*/ 54 w 143"/>
                  <a:gd name="T41" fmla="*/ 70 h 102"/>
                  <a:gd name="T42" fmla="*/ 33 w 143"/>
                  <a:gd name="T43" fmla="*/ 48 h 102"/>
                  <a:gd name="T44" fmla="*/ 54 w 143"/>
                  <a:gd name="T45" fmla="*/ 27 h 102"/>
                  <a:gd name="T46" fmla="*/ 75 w 143"/>
                  <a:gd name="T47" fmla="*/ 48 h 102"/>
                  <a:gd name="T48" fmla="*/ 54 w 143"/>
                  <a:gd name="T49" fmla="*/ 70 h 102"/>
                  <a:gd name="T50" fmla="*/ 131 w 143"/>
                  <a:gd name="T51" fmla="*/ 49 h 102"/>
                  <a:gd name="T52" fmla="*/ 125 w 143"/>
                  <a:gd name="T53" fmla="*/ 56 h 102"/>
                  <a:gd name="T54" fmla="*/ 116 w 143"/>
                  <a:gd name="T55" fmla="*/ 56 h 102"/>
                  <a:gd name="T56" fmla="*/ 109 w 143"/>
                  <a:gd name="T57" fmla="*/ 49 h 102"/>
                  <a:gd name="T58" fmla="*/ 109 w 143"/>
                  <a:gd name="T59" fmla="*/ 30 h 102"/>
                  <a:gd name="T60" fmla="*/ 116 w 143"/>
                  <a:gd name="T61" fmla="*/ 23 h 102"/>
                  <a:gd name="T62" fmla="*/ 131 w 143"/>
                  <a:gd name="T63"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02">
                    <a:moveTo>
                      <a:pt x="130" y="16"/>
                    </a:moveTo>
                    <a:cubicBezTo>
                      <a:pt x="123" y="9"/>
                      <a:pt x="111" y="11"/>
                      <a:pt x="102" y="11"/>
                    </a:cubicBezTo>
                    <a:cubicBezTo>
                      <a:pt x="102" y="10"/>
                      <a:pt x="102" y="10"/>
                      <a:pt x="102" y="9"/>
                    </a:cubicBezTo>
                    <a:cubicBezTo>
                      <a:pt x="102" y="4"/>
                      <a:pt x="97" y="0"/>
                      <a:pt x="91" y="0"/>
                    </a:cubicBezTo>
                    <a:cubicBezTo>
                      <a:pt x="85" y="0"/>
                      <a:pt x="81" y="4"/>
                      <a:pt x="81" y="9"/>
                    </a:cubicBezTo>
                    <a:cubicBezTo>
                      <a:pt x="81" y="10"/>
                      <a:pt x="81" y="10"/>
                      <a:pt x="81" y="11"/>
                    </a:cubicBezTo>
                    <a:cubicBezTo>
                      <a:pt x="18" y="11"/>
                      <a:pt x="18" y="11"/>
                      <a:pt x="18" y="11"/>
                    </a:cubicBezTo>
                    <a:cubicBezTo>
                      <a:pt x="8" y="11"/>
                      <a:pt x="0" y="19"/>
                      <a:pt x="0" y="30"/>
                    </a:cubicBezTo>
                    <a:cubicBezTo>
                      <a:pt x="0" y="83"/>
                      <a:pt x="0" y="83"/>
                      <a:pt x="0" y="83"/>
                    </a:cubicBezTo>
                    <a:cubicBezTo>
                      <a:pt x="0" y="94"/>
                      <a:pt x="8" y="102"/>
                      <a:pt x="18" y="102"/>
                    </a:cubicBezTo>
                    <a:cubicBezTo>
                      <a:pt x="21" y="102"/>
                      <a:pt x="21" y="102"/>
                      <a:pt x="21" y="102"/>
                    </a:cubicBezTo>
                    <a:cubicBezTo>
                      <a:pt x="22" y="91"/>
                      <a:pt x="30" y="83"/>
                      <a:pt x="41" y="83"/>
                    </a:cubicBezTo>
                    <a:cubicBezTo>
                      <a:pt x="51" y="83"/>
                      <a:pt x="60" y="91"/>
                      <a:pt x="60" y="102"/>
                    </a:cubicBezTo>
                    <a:cubicBezTo>
                      <a:pt x="82" y="102"/>
                      <a:pt x="82" y="102"/>
                      <a:pt x="82" y="102"/>
                    </a:cubicBezTo>
                    <a:cubicBezTo>
                      <a:pt x="83" y="91"/>
                      <a:pt x="92" y="83"/>
                      <a:pt x="102" y="83"/>
                    </a:cubicBezTo>
                    <a:cubicBezTo>
                      <a:pt x="112" y="83"/>
                      <a:pt x="121" y="91"/>
                      <a:pt x="122" y="102"/>
                    </a:cubicBezTo>
                    <a:cubicBezTo>
                      <a:pt x="124" y="102"/>
                      <a:pt x="124" y="102"/>
                      <a:pt x="124" y="102"/>
                    </a:cubicBezTo>
                    <a:cubicBezTo>
                      <a:pt x="134" y="102"/>
                      <a:pt x="142" y="94"/>
                      <a:pt x="142" y="83"/>
                    </a:cubicBezTo>
                    <a:cubicBezTo>
                      <a:pt x="142" y="49"/>
                      <a:pt x="142" y="49"/>
                      <a:pt x="142" y="49"/>
                    </a:cubicBezTo>
                    <a:cubicBezTo>
                      <a:pt x="143" y="32"/>
                      <a:pt x="135" y="22"/>
                      <a:pt x="130" y="16"/>
                    </a:cubicBezTo>
                    <a:close/>
                    <a:moveTo>
                      <a:pt x="54" y="70"/>
                    </a:moveTo>
                    <a:cubicBezTo>
                      <a:pt x="43" y="70"/>
                      <a:pt x="33" y="60"/>
                      <a:pt x="33" y="48"/>
                    </a:cubicBezTo>
                    <a:cubicBezTo>
                      <a:pt x="33" y="36"/>
                      <a:pt x="43" y="27"/>
                      <a:pt x="54" y="27"/>
                    </a:cubicBezTo>
                    <a:cubicBezTo>
                      <a:pt x="66" y="27"/>
                      <a:pt x="75" y="36"/>
                      <a:pt x="75" y="48"/>
                    </a:cubicBezTo>
                    <a:cubicBezTo>
                      <a:pt x="75" y="60"/>
                      <a:pt x="66" y="70"/>
                      <a:pt x="54" y="70"/>
                    </a:cubicBezTo>
                    <a:close/>
                    <a:moveTo>
                      <a:pt x="131" y="49"/>
                    </a:moveTo>
                    <a:cubicBezTo>
                      <a:pt x="131" y="53"/>
                      <a:pt x="128" y="56"/>
                      <a:pt x="125" y="56"/>
                    </a:cubicBezTo>
                    <a:cubicBezTo>
                      <a:pt x="116" y="56"/>
                      <a:pt x="116" y="56"/>
                      <a:pt x="116" y="56"/>
                    </a:cubicBezTo>
                    <a:cubicBezTo>
                      <a:pt x="112" y="56"/>
                      <a:pt x="109" y="53"/>
                      <a:pt x="109" y="49"/>
                    </a:cubicBezTo>
                    <a:cubicBezTo>
                      <a:pt x="109" y="30"/>
                      <a:pt x="109" y="30"/>
                      <a:pt x="109" y="30"/>
                    </a:cubicBezTo>
                    <a:cubicBezTo>
                      <a:pt x="109" y="26"/>
                      <a:pt x="113" y="23"/>
                      <a:pt x="116" y="23"/>
                    </a:cubicBezTo>
                    <a:cubicBezTo>
                      <a:pt x="126" y="24"/>
                      <a:pt x="132" y="35"/>
                      <a:pt x="13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sp>
        <p:nvSpPr>
          <p:cNvPr id="160" name="椭圆 159"/>
          <p:cNvSpPr/>
          <p:nvPr/>
        </p:nvSpPr>
        <p:spPr>
          <a:xfrm>
            <a:off x="1867583" y="3832028"/>
            <a:ext cx="245102" cy="245102"/>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1" name="椭圆 160"/>
          <p:cNvSpPr/>
          <p:nvPr/>
        </p:nvSpPr>
        <p:spPr>
          <a:xfrm>
            <a:off x="9399603" y="3947360"/>
            <a:ext cx="414414" cy="414414"/>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2" name="椭圆 161"/>
          <p:cNvSpPr/>
          <p:nvPr/>
        </p:nvSpPr>
        <p:spPr>
          <a:xfrm>
            <a:off x="9682276" y="4462166"/>
            <a:ext cx="263481" cy="263481"/>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8" name="椭圆 167"/>
          <p:cNvSpPr/>
          <p:nvPr/>
        </p:nvSpPr>
        <p:spPr>
          <a:xfrm>
            <a:off x="10235252" y="4143823"/>
            <a:ext cx="318343" cy="318343"/>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8" name="组合 7"/>
          <p:cNvGrpSpPr/>
          <p:nvPr/>
        </p:nvGrpSpPr>
        <p:grpSpPr>
          <a:xfrm>
            <a:off x="1232928" y="5735566"/>
            <a:ext cx="576000" cy="576000"/>
            <a:chOff x="1232928" y="5735566"/>
            <a:chExt cx="576000" cy="576000"/>
          </a:xfrm>
        </p:grpSpPr>
        <p:grpSp>
          <p:nvGrpSpPr>
            <p:cNvPr id="136" name="组合 135"/>
            <p:cNvGrpSpPr/>
            <p:nvPr/>
          </p:nvGrpSpPr>
          <p:grpSpPr>
            <a:xfrm>
              <a:off x="1232928" y="5735566"/>
              <a:ext cx="576000" cy="576000"/>
              <a:chOff x="1603689" y="1828440"/>
              <a:chExt cx="2743560" cy="2743560"/>
            </a:xfrm>
          </p:grpSpPr>
          <p:sp>
            <p:nvSpPr>
              <p:cNvPr id="138" name="椭圆 137"/>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9" name="椭圆 138"/>
              <p:cNvSpPr/>
              <p:nvPr/>
            </p:nvSpPr>
            <p:spPr>
              <a:xfrm>
                <a:off x="1752544" y="1977295"/>
                <a:ext cx="2445850" cy="2445850"/>
              </a:xfrm>
              <a:prstGeom prst="ellipse">
                <a:avLst/>
              </a:prstGeom>
              <a:solidFill>
                <a:srgbClr val="FFB85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67" name="组合 66"/>
            <p:cNvGrpSpPr/>
            <p:nvPr/>
          </p:nvGrpSpPr>
          <p:grpSpPr>
            <a:xfrm>
              <a:off x="1386368" y="5895297"/>
              <a:ext cx="259178" cy="225665"/>
              <a:chOff x="5248612" y="5019854"/>
              <a:chExt cx="859268" cy="733939"/>
            </a:xfrm>
            <a:solidFill>
              <a:schemeClr val="bg1"/>
            </a:solidFill>
          </p:grpSpPr>
          <p:sp>
            <p:nvSpPr>
              <p:cNvPr id="68" name="Freeform 1372"/>
              <p:cNvSpPr>
                <a:spLocks noEditPoints="1"/>
              </p:cNvSpPr>
              <p:nvPr/>
            </p:nvSpPr>
            <p:spPr bwMode="auto">
              <a:xfrm>
                <a:off x="5248612" y="5117713"/>
                <a:ext cx="859268" cy="636080"/>
              </a:xfrm>
              <a:custGeom>
                <a:avLst/>
                <a:gdLst>
                  <a:gd name="T0" fmla="*/ 18 w 246"/>
                  <a:gd name="T1" fmla="*/ 0 h 182"/>
                  <a:gd name="T2" fmla="*/ 10 w 246"/>
                  <a:gd name="T3" fmla="*/ 0 h 182"/>
                  <a:gd name="T4" fmla="*/ 2 w 246"/>
                  <a:gd name="T5" fmla="*/ 10 h 182"/>
                  <a:gd name="T6" fmla="*/ 0 w 246"/>
                  <a:gd name="T7" fmla="*/ 164 h 182"/>
                  <a:gd name="T8" fmla="*/ 2 w 246"/>
                  <a:gd name="T9" fmla="*/ 170 h 182"/>
                  <a:gd name="T10" fmla="*/ 10 w 246"/>
                  <a:gd name="T11" fmla="*/ 180 h 182"/>
                  <a:gd name="T12" fmla="*/ 228 w 246"/>
                  <a:gd name="T13" fmla="*/ 182 h 182"/>
                  <a:gd name="T14" fmla="*/ 236 w 246"/>
                  <a:gd name="T15" fmla="*/ 180 h 182"/>
                  <a:gd name="T16" fmla="*/ 246 w 246"/>
                  <a:gd name="T17" fmla="*/ 170 h 182"/>
                  <a:gd name="T18" fmla="*/ 246 w 246"/>
                  <a:gd name="T19" fmla="*/ 18 h 182"/>
                  <a:gd name="T20" fmla="*/ 246 w 246"/>
                  <a:gd name="T21" fmla="*/ 10 h 182"/>
                  <a:gd name="T22" fmla="*/ 236 w 246"/>
                  <a:gd name="T23" fmla="*/ 0 h 182"/>
                  <a:gd name="T24" fmla="*/ 228 w 246"/>
                  <a:gd name="T25" fmla="*/ 0 h 182"/>
                  <a:gd name="T26" fmla="*/ 124 w 246"/>
                  <a:gd name="T27" fmla="*/ 154 h 182"/>
                  <a:gd name="T28" fmla="*/ 98 w 246"/>
                  <a:gd name="T29" fmla="*/ 148 h 182"/>
                  <a:gd name="T30" fmla="*/ 78 w 246"/>
                  <a:gd name="T31" fmla="*/ 136 h 182"/>
                  <a:gd name="T32" fmla="*/ 64 w 246"/>
                  <a:gd name="T33" fmla="*/ 116 h 182"/>
                  <a:gd name="T34" fmla="*/ 60 w 246"/>
                  <a:gd name="T35" fmla="*/ 90 h 182"/>
                  <a:gd name="T36" fmla="*/ 62 w 246"/>
                  <a:gd name="T37" fmla="*/ 78 h 182"/>
                  <a:gd name="T38" fmla="*/ 70 w 246"/>
                  <a:gd name="T39" fmla="*/ 56 h 182"/>
                  <a:gd name="T40" fmla="*/ 88 w 246"/>
                  <a:gd name="T41" fmla="*/ 38 h 182"/>
                  <a:gd name="T42" fmla="*/ 110 w 246"/>
                  <a:gd name="T43" fmla="*/ 28 h 182"/>
                  <a:gd name="T44" fmla="*/ 124 w 246"/>
                  <a:gd name="T45" fmla="*/ 28 h 182"/>
                  <a:gd name="T46" fmla="*/ 148 w 246"/>
                  <a:gd name="T47" fmla="*/ 32 h 182"/>
                  <a:gd name="T48" fmla="*/ 168 w 246"/>
                  <a:gd name="T49" fmla="*/ 46 h 182"/>
                  <a:gd name="T50" fmla="*/ 182 w 246"/>
                  <a:gd name="T51" fmla="*/ 66 h 182"/>
                  <a:gd name="T52" fmla="*/ 186 w 246"/>
                  <a:gd name="T53" fmla="*/ 90 h 182"/>
                  <a:gd name="T54" fmla="*/ 186 w 246"/>
                  <a:gd name="T55" fmla="*/ 104 h 182"/>
                  <a:gd name="T56" fmla="*/ 176 w 246"/>
                  <a:gd name="T57" fmla="*/ 126 h 182"/>
                  <a:gd name="T58" fmla="*/ 158 w 246"/>
                  <a:gd name="T59" fmla="*/ 142 h 182"/>
                  <a:gd name="T60" fmla="*/ 136 w 246"/>
                  <a:gd name="T61" fmla="*/ 152 h 182"/>
                  <a:gd name="T62" fmla="*/ 124 w 246"/>
                  <a:gd name="T63" fmla="*/ 1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2">
                    <a:moveTo>
                      <a:pt x="228" y="0"/>
                    </a:moveTo>
                    <a:lnTo>
                      <a:pt x="18" y="0"/>
                    </a:lnTo>
                    <a:lnTo>
                      <a:pt x="18" y="0"/>
                    </a:lnTo>
                    <a:lnTo>
                      <a:pt x="10" y="0"/>
                    </a:lnTo>
                    <a:lnTo>
                      <a:pt x="4" y="4"/>
                    </a:lnTo>
                    <a:lnTo>
                      <a:pt x="2" y="10"/>
                    </a:lnTo>
                    <a:lnTo>
                      <a:pt x="0" y="18"/>
                    </a:lnTo>
                    <a:lnTo>
                      <a:pt x="0" y="164"/>
                    </a:lnTo>
                    <a:lnTo>
                      <a:pt x="0" y="164"/>
                    </a:lnTo>
                    <a:lnTo>
                      <a:pt x="2" y="170"/>
                    </a:lnTo>
                    <a:lnTo>
                      <a:pt x="4" y="176"/>
                    </a:lnTo>
                    <a:lnTo>
                      <a:pt x="10" y="180"/>
                    </a:lnTo>
                    <a:lnTo>
                      <a:pt x="18" y="182"/>
                    </a:lnTo>
                    <a:lnTo>
                      <a:pt x="228" y="182"/>
                    </a:lnTo>
                    <a:lnTo>
                      <a:pt x="228" y="182"/>
                    </a:lnTo>
                    <a:lnTo>
                      <a:pt x="236" y="180"/>
                    </a:lnTo>
                    <a:lnTo>
                      <a:pt x="242" y="176"/>
                    </a:lnTo>
                    <a:lnTo>
                      <a:pt x="246" y="170"/>
                    </a:lnTo>
                    <a:lnTo>
                      <a:pt x="246" y="164"/>
                    </a:lnTo>
                    <a:lnTo>
                      <a:pt x="246" y="18"/>
                    </a:lnTo>
                    <a:lnTo>
                      <a:pt x="246" y="18"/>
                    </a:lnTo>
                    <a:lnTo>
                      <a:pt x="246" y="10"/>
                    </a:lnTo>
                    <a:lnTo>
                      <a:pt x="242" y="4"/>
                    </a:lnTo>
                    <a:lnTo>
                      <a:pt x="236" y="0"/>
                    </a:lnTo>
                    <a:lnTo>
                      <a:pt x="228" y="0"/>
                    </a:lnTo>
                    <a:lnTo>
                      <a:pt x="228" y="0"/>
                    </a:lnTo>
                    <a:close/>
                    <a:moveTo>
                      <a:pt x="124" y="154"/>
                    </a:moveTo>
                    <a:lnTo>
                      <a:pt x="124" y="154"/>
                    </a:lnTo>
                    <a:lnTo>
                      <a:pt x="110" y="152"/>
                    </a:lnTo>
                    <a:lnTo>
                      <a:pt x="98" y="148"/>
                    </a:lnTo>
                    <a:lnTo>
                      <a:pt x="88" y="142"/>
                    </a:lnTo>
                    <a:lnTo>
                      <a:pt x="78" y="136"/>
                    </a:lnTo>
                    <a:lnTo>
                      <a:pt x="70" y="126"/>
                    </a:lnTo>
                    <a:lnTo>
                      <a:pt x="64" y="116"/>
                    </a:lnTo>
                    <a:lnTo>
                      <a:pt x="62" y="104"/>
                    </a:lnTo>
                    <a:lnTo>
                      <a:pt x="60" y="90"/>
                    </a:lnTo>
                    <a:lnTo>
                      <a:pt x="60" y="90"/>
                    </a:lnTo>
                    <a:lnTo>
                      <a:pt x="62" y="78"/>
                    </a:lnTo>
                    <a:lnTo>
                      <a:pt x="64" y="66"/>
                    </a:lnTo>
                    <a:lnTo>
                      <a:pt x="70" y="56"/>
                    </a:lnTo>
                    <a:lnTo>
                      <a:pt x="78" y="46"/>
                    </a:lnTo>
                    <a:lnTo>
                      <a:pt x="88" y="38"/>
                    </a:lnTo>
                    <a:lnTo>
                      <a:pt x="98" y="32"/>
                    </a:lnTo>
                    <a:lnTo>
                      <a:pt x="110" y="28"/>
                    </a:lnTo>
                    <a:lnTo>
                      <a:pt x="124" y="28"/>
                    </a:lnTo>
                    <a:lnTo>
                      <a:pt x="124" y="28"/>
                    </a:lnTo>
                    <a:lnTo>
                      <a:pt x="136" y="28"/>
                    </a:lnTo>
                    <a:lnTo>
                      <a:pt x="148" y="32"/>
                    </a:lnTo>
                    <a:lnTo>
                      <a:pt x="158" y="38"/>
                    </a:lnTo>
                    <a:lnTo>
                      <a:pt x="168" y="46"/>
                    </a:lnTo>
                    <a:lnTo>
                      <a:pt x="176" y="56"/>
                    </a:lnTo>
                    <a:lnTo>
                      <a:pt x="182" y="66"/>
                    </a:lnTo>
                    <a:lnTo>
                      <a:pt x="186" y="78"/>
                    </a:lnTo>
                    <a:lnTo>
                      <a:pt x="186" y="90"/>
                    </a:lnTo>
                    <a:lnTo>
                      <a:pt x="186" y="90"/>
                    </a:lnTo>
                    <a:lnTo>
                      <a:pt x="186" y="104"/>
                    </a:lnTo>
                    <a:lnTo>
                      <a:pt x="182" y="116"/>
                    </a:lnTo>
                    <a:lnTo>
                      <a:pt x="176" y="126"/>
                    </a:lnTo>
                    <a:lnTo>
                      <a:pt x="168" y="136"/>
                    </a:lnTo>
                    <a:lnTo>
                      <a:pt x="158" y="142"/>
                    </a:lnTo>
                    <a:lnTo>
                      <a:pt x="148" y="148"/>
                    </a:lnTo>
                    <a:lnTo>
                      <a:pt x="136" y="152"/>
                    </a:lnTo>
                    <a:lnTo>
                      <a:pt x="124" y="154"/>
                    </a:lnTo>
                    <a:lnTo>
                      <a:pt x="124"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69" name="Freeform 1373"/>
              <p:cNvSpPr>
                <a:spLocks/>
              </p:cNvSpPr>
              <p:nvPr/>
            </p:nvSpPr>
            <p:spPr bwMode="auto">
              <a:xfrm>
                <a:off x="5549007" y="5306440"/>
                <a:ext cx="258479" cy="258626"/>
              </a:xfrm>
              <a:custGeom>
                <a:avLst/>
                <a:gdLst>
                  <a:gd name="T0" fmla="*/ 70 w 74"/>
                  <a:gd name="T1" fmla="*/ 26 h 74"/>
                  <a:gd name="T2" fmla="*/ 48 w 74"/>
                  <a:gd name="T3" fmla="*/ 26 h 74"/>
                  <a:gd name="T4" fmla="*/ 48 w 74"/>
                  <a:gd name="T5" fmla="*/ 4 h 74"/>
                  <a:gd name="T6" fmla="*/ 48 w 74"/>
                  <a:gd name="T7" fmla="*/ 4 h 74"/>
                  <a:gd name="T8" fmla="*/ 46 w 74"/>
                  <a:gd name="T9" fmla="*/ 0 h 74"/>
                  <a:gd name="T10" fmla="*/ 44 w 74"/>
                  <a:gd name="T11" fmla="*/ 0 h 74"/>
                  <a:gd name="T12" fmla="*/ 30 w 74"/>
                  <a:gd name="T13" fmla="*/ 0 h 74"/>
                  <a:gd name="T14" fmla="*/ 30 w 74"/>
                  <a:gd name="T15" fmla="*/ 0 h 74"/>
                  <a:gd name="T16" fmla="*/ 28 w 74"/>
                  <a:gd name="T17" fmla="*/ 0 h 74"/>
                  <a:gd name="T18" fmla="*/ 26 w 74"/>
                  <a:gd name="T19" fmla="*/ 4 h 74"/>
                  <a:gd name="T20" fmla="*/ 26 w 74"/>
                  <a:gd name="T21" fmla="*/ 26 h 74"/>
                  <a:gd name="T22" fmla="*/ 4 w 74"/>
                  <a:gd name="T23" fmla="*/ 26 h 74"/>
                  <a:gd name="T24" fmla="*/ 4 w 74"/>
                  <a:gd name="T25" fmla="*/ 26 h 74"/>
                  <a:gd name="T26" fmla="*/ 2 w 74"/>
                  <a:gd name="T27" fmla="*/ 26 h 74"/>
                  <a:gd name="T28" fmla="*/ 0 w 74"/>
                  <a:gd name="T29" fmla="*/ 30 h 74"/>
                  <a:gd name="T30" fmla="*/ 0 w 74"/>
                  <a:gd name="T31" fmla="*/ 44 h 74"/>
                  <a:gd name="T32" fmla="*/ 0 w 74"/>
                  <a:gd name="T33" fmla="*/ 44 h 74"/>
                  <a:gd name="T34" fmla="*/ 2 w 74"/>
                  <a:gd name="T35" fmla="*/ 46 h 74"/>
                  <a:gd name="T36" fmla="*/ 4 w 74"/>
                  <a:gd name="T37" fmla="*/ 48 h 74"/>
                  <a:gd name="T38" fmla="*/ 26 w 74"/>
                  <a:gd name="T39" fmla="*/ 48 h 74"/>
                  <a:gd name="T40" fmla="*/ 26 w 74"/>
                  <a:gd name="T41" fmla="*/ 70 h 74"/>
                  <a:gd name="T42" fmla="*/ 26 w 74"/>
                  <a:gd name="T43" fmla="*/ 70 h 74"/>
                  <a:gd name="T44" fmla="*/ 28 w 74"/>
                  <a:gd name="T45" fmla="*/ 72 h 74"/>
                  <a:gd name="T46" fmla="*/ 30 w 74"/>
                  <a:gd name="T47" fmla="*/ 74 h 74"/>
                  <a:gd name="T48" fmla="*/ 44 w 74"/>
                  <a:gd name="T49" fmla="*/ 74 h 74"/>
                  <a:gd name="T50" fmla="*/ 44 w 74"/>
                  <a:gd name="T51" fmla="*/ 74 h 74"/>
                  <a:gd name="T52" fmla="*/ 46 w 74"/>
                  <a:gd name="T53" fmla="*/ 72 h 74"/>
                  <a:gd name="T54" fmla="*/ 48 w 74"/>
                  <a:gd name="T55" fmla="*/ 70 h 74"/>
                  <a:gd name="T56" fmla="*/ 48 w 74"/>
                  <a:gd name="T57" fmla="*/ 48 h 74"/>
                  <a:gd name="T58" fmla="*/ 70 w 74"/>
                  <a:gd name="T59" fmla="*/ 48 h 74"/>
                  <a:gd name="T60" fmla="*/ 70 w 74"/>
                  <a:gd name="T61" fmla="*/ 48 h 74"/>
                  <a:gd name="T62" fmla="*/ 72 w 74"/>
                  <a:gd name="T63" fmla="*/ 46 h 74"/>
                  <a:gd name="T64" fmla="*/ 74 w 74"/>
                  <a:gd name="T65" fmla="*/ 44 h 74"/>
                  <a:gd name="T66" fmla="*/ 74 w 74"/>
                  <a:gd name="T67" fmla="*/ 30 h 74"/>
                  <a:gd name="T68" fmla="*/ 74 w 74"/>
                  <a:gd name="T69" fmla="*/ 30 h 74"/>
                  <a:gd name="T70" fmla="*/ 72 w 74"/>
                  <a:gd name="T71" fmla="*/ 26 h 74"/>
                  <a:gd name="T72" fmla="*/ 70 w 74"/>
                  <a:gd name="T73" fmla="*/ 26 h 74"/>
                  <a:gd name="T74" fmla="*/ 70 w 74"/>
                  <a:gd name="T75"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70" y="26"/>
                    </a:moveTo>
                    <a:lnTo>
                      <a:pt x="48" y="26"/>
                    </a:lnTo>
                    <a:lnTo>
                      <a:pt x="48" y="4"/>
                    </a:lnTo>
                    <a:lnTo>
                      <a:pt x="48" y="4"/>
                    </a:lnTo>
                    <a:lnTo>
                      <a:pt x="46" y="0"/>
                    </a:lnTo>
                    <a:lnTo>
                      <a:pt x="44" y="0"/>
                    </a:lnTo>
                    <a:lnTo>
                      <a:pt x="30" y="0"/>
                    </a:lnTo>
                    <a:lnTo>
                      <a:pt x="30" y="0"/>
                    </a:lnTo>
                    <a:lnTo>
                      <a:pt x="28" y="0"/>
                    </a:lnTo>
                    <a:lnTo>
                      <a:pt x="26" y="4"/>
                    </a:lnTo>
                    <a:lnTo>
                      <a:pt x="26" y="26"/>
                    </a:lnTo>
                    <a:lnTo>
                      <a:pt x="4" y="26"/>
                    </a:lnTo>
                    <a:lnTo>
                      <a:pt x="4" y="26"/>
                    </a:lnTo>
                    <a:lnTo>
                      <a:pt x="2" y="26"/>
                    </a:lnTo>
                    <a:lnTo>
                      <a:pt x="0" y="30"/>
                    </a:lnTo>
                    <a:lnTo>
                      <a:pt x="0" y="44"/>
                    </a:lnTo>
                    <a:lnTo>
                      <a:pt x="0" y="44"/>
                    </a:lnTo>
                    <a:lnTo>
                      <a:pt x="2" y="46"/>
                    </a:lnTo>
                    <a:lnTo>
                      <a:pt x="4" y="48"/>
                    </a:lnTo>
                    <a:lnTo>
                      <a:pt x="26" y="48"/>
                    </a:lnTo>
                    <a:lnTo>
                      <a:pt x="26" y="70"/>
                    </a:lnTo>
                    <a:lnTo>
                      <a:pt x="26" y="70"/>
                    </a:lnTo>
                    <a:lnTo>
                      <a:pt x="28" y="72"/>
                    </a:lnTo>
                    <a:lnTo>
                      <a:pt x="30" y="74"/>
                    </a:lnTo>
                    <a:lnTo>
                      <a:pt x="44" y="74"/>
                    </a:lnTo>
                    <a:lnTo>
                      <a:pt x="44" y="74"/>
                    </a:lnTo>
                    <a:lnTo>
                      <a:pt x="46" y="72"/>
                    </a:lnTo>
                    <a:lnTo>
                      <a:pt x="48" y="70"/>
                    </a:lnTo>
                    <a:lnTo>
                      <a:pt x="48" y="48"/>
                    </a:lnTo>
                    <a:lnTo>
                      <a:pt x="70" y="48"/>
                    </a:lnTo>
                    <a:lnTo>
                      <a:pt x="70" y="48"/>
                    </a:lnTo>
                    <a:lnTo>
                      <a:pt x="72" y="46"/>
                    </a:lnTo>
                    <a:lnTo>
                      <a:pt x="74" y="44"/>
                    </a:lnTo>
                    <a:lnTo>
                      <a:pt x="74" y="30"/>
                    </a:lnTo>
                    <a:lnTo>
                      <a:pt x="74" y="30"/>
                    </a:lnTo>
                    <a:lnTo>
                      <a:pt x="72" y="26"/>
                    </a:lnTo>
                    <a:lnTo>
                      <a:pt x="70" y="26"/>
                    </a:lnTo>
                    <a:lnTo>
                      <a:pt x="7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0" name="Freeform 1374"/>
              <p:cNvSpPr>
                <a:spLocks/>
              </p:cNvSpPr>
              <p:nvPr/>
            </p:nvSpPr>
            <p:spPr bwMode="auto">
              <a:xfrm>
                <a:off x="5535035" y="5019854"/>
                <a:ext cx="286423" cy="69899"/>
              </a:xfrm>
              <a:custGeom>
                <a:avLst/>
                <a:gdLst>
                  <a:gd name="T0" fmla="*/ 12 w 82"/>
                  <a:gd name="T1" fmla="*/ 12 h 20"/>
                  <a:gd name="T2" fmla="*/ 70 w 82"/>
                  <a:gd name="T3" fmla="*/ 12 h 20"/>
                  <a:gd name="T4" fmla="*/ 70 w 82"/>
                  <a:gd name="T5" fmla="*/ 20 h 20"/>
                  <a:gd name="T6" fmla="*/ 82 w 82"/>
                  <a:gd name="T7" fmla="*/ 20 h 20"/>
                  <a:gd name="T8" fmla="*/ 82 w 82"/>
                  <a:gd name="T9" fmla="*/ 6 h 20"/>
                  <a:gd name="T10" fmla="*/ 82 w 82"/>
                  <a:gd name="T11" fmla="*/ 6 h 20"/>
                  <a:gd name="T12" fmla="*/ 80 w 82"/>
                  <a:gd name="T13" fmla="*/ 0 h 20"/>
                  <a:gd name="T14" fmla="*/ 76 w 82"/>
                  <a:gd name="T15" fmla="*/ 0 h 20"/>
                  <a:gd name="T16" fmla="*/ 6 w 82"/>
                  <a:gd name="T17" fmla="*/ 0 h 20"/>
                  <a:gd name="T18" fmla="*/ 6 w 82"/>
                  <a:gd name="T19" fmla="*/ 0 h 20"/>
                  <a:gd name="T20" fmla="*/ 2 w 82"/>
                  <a:gd name="T21" fmla="*/ 0 h 20"/>
                  <a:gd name="T22" fmla="*/ 0 w 82"/>
                  <a:gd name="T23" fmla="*/ 6 h 20"/>
                  <a:gd name="T24" fmla="*/ 0 w 82"/>
                  <a:gd name="T25" fmla="*/ 20 h 20"/>
                  <a:gd name="T26" fmla="*/ 12 w 82"/>
                  <a:gd name="T27" fmla="*/ 20 h 20"/>
                  <a:gd name="T28" fmla="*/ 12 w 82"/>
                  <a:gd name="T2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0">
                    <a:moveTo>
                      <a:pt x="12" y="12"/>
                    </a:moveTo>
                    <a:lnTo>
                      <a:pt x="70" y="12"/>
                    </a:lnTo>
                    <a:lnTo>
                      <a:pt x="70" y="20"/>
                    </a:lnTo>
                    <a:lnTo>
                      <a:pt x="82" y="20"/>
                    </a:lnTo>
                    <a:lnTo>
                      <a:pt x="82" y="6"/>
                    </a:lnTo>
                    <a:lnTo>
                      <a:pt x="82" y="6"/>
                    </a:lnTo>
                    <a:lnTo>
                      <a:pt x="80" y="0"/>
                    </a:lnTo>
                    <a:lnTo>
                      <a:pt x="76" y="0"/>
                    </a:lnTo>
                    <a:lnTo>
                      <a:pt x="6" y="0"/>
                    </a:lnTo>
                    <a:lnTo>
                      <a:pt x="6" y="0"/>
                    </a:lnTo>
                    <a:lnTo>
                      <a:pt x="2" y="0"/>
                    </a:lnTo>
                    <a:lnTo>
                      <a:pt x="0" y="6"/>
                    </a:lnTo>
                    <a:lnTo>
                      <a:pt x="0" y="20"/>
                    </a:lnTo>
                    <a:lnTo>
                      <a:pt x="12" y="20"/>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3" name="组合 2"/>
          <p:cNvGrpSpPr/>
          <p:nvPr/>
        </p:nvGrpSpPr>
        <p:grpSpPr>
          <a:xfrm>
            <a:off x="2871649" y="5735566"/>
            <a:ext cx="576000" cy="576000"/>
            <a:chOff x="2871649" y="5735566"/>
            <a:chExt cx="576000" cy="576000"/>
          </a:xfrm>
        </p:grpSpPr>
        <p:grpSp>
          <p:nvGrpSpPr>
            <p:cNvPr id="146" name="组合 145"/>
            <p:cNvGrpSpPr/>
            <p:nvPr/>
          </p:nvGrpSpPr>
          <p:grpSpPr>
            <a:xfrm>
              <a:off x="2871649" y="5735566"/>
              <a:ext cx="576000" cy="576000"/>
              <a:chOff x="1603689" y="1828440"/>
              <a:chExt cx="2743560" cy="2743560"/>
            </a:xfrm>
          </p:grpSpPr>
          <p:sp>
            <p:nvSpPr>
              <p:cNvPr id="155" name="椭圆 154"/>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6" name="椭圆 155"/>
              <p:cNvSpPr/>
              <p:nvPr/>
            </p:nvSpPr>
            <p:spPr>
              <a:xfrm>
                <a:off x="1752544" y="1977295"/>
                <a:ext cx="2445850" cy="2445850"/>
              </a:xfrm>
              <a:prstGeom prst="ellipse">
                <a:avLst/>
              </a:prstGeom>
              <a:solidFill>
                <a:srgbClr val="663A77"/>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75" name="组合 74"/>
            <p:cNvGrpSpPr/>
            <p:nvPr/>
          </p:nvGrpSpPr>
          <p:grpSpPr bwMode="auto">
            <a:xfrm>
              <a:off x="3013248" y="5884352"/>
              <a:ext cx="266526" cy="274907"/>
              <a:chOff x="2168525" y="3194051"/>
              <a:chExt cx="346075" cy="374649"/>
            </a:xfrm>
            <a:solidFill>
              <a:schemeClr val="bg1"/>
            </a:solidFill>
          </p:grpSpPr>
          <p:sp>
            <p:nvSpPr>
              <p:cNvPr id="76" name="Freeform 5"/>
              <p:cNvSpPr>
                <a:spLocks/>
              </p:cNvSpPr>
              <p:nvPr/>
            </p:nvSpPr>
            <p:spPr bwMode="auto">
              <a:xfrm>
                <a:off x="2400300" y="3390900"/>
                <a:ext cx="98425" cy="130175"/>
              </a:xfrm>
              <a:custGeom>
                <a:avLst/>
                <a:gdLst>
                  <a:gd name="T0" fmla="*/ 50 w 62"/>
                  <a:gd name="T1" fmla="*/ 82 h 82"/>
                  <a:gd name="T2" fmla="*/ 50 w 62"/>
                  <a:gd name="T3" fmla="*/ 82 h 82"/>
                  <a:gd name="T4" fmla="*/ 54 w 62"/>
                  <a:gd name="T5" fmla="*/ 74 h 82"/>
                  <a:gd name="T6" fmla="*/ 58 w 62"/>
                  <a:gd name="T7" fmla="*/ 66 h 82"/>
                  <a:gd name="T8" fmla="*/ 60 w 62"/>
                  <a:gd name="T9" fmla="*/ 56 h 82"/>
                  <a:gd name="T10" fmla="*/ 62 w 62"/>
                  <a:gd name="T11" fmla="*/ 46 h 82"/>
                  <a:gd name="T12" fmla="*/ 62 w 62"/>
                  <a:gd name="T13" fmla="*/ 46 h 82"/>
                  <a:gd name="T14" fmla="*/ 60 w 62"/>
                  <a:gd name="T15" fmla="*/ 32 h 82"/>
                  <a:gd name="T16" fmla="*/ 56 w 62"/>
                  <a:gd name="T17" fmla="*/ 20 h 82"/>
                  <a:gd name="T18" fmla="*/ 50 w 62"/>
                  <a:gd name="T19" fmla="*/ 8 h 82"/>
                  <a:gd name="T20" fmla="*/ 42 w 62"/>
                  <a:gd name="T21" fmla="*/ 0 h 82"/>
                  <a:gd name="T22" fmla="*/ 0 w 62"/>
                  <a:gd name="T23" fmla="*/ 42 h 82"/>
                  <a:gd name="T24" fmla="*/ 50 w 6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2">
                    <a:moveTo>
                      <a:pt x="50" y="82"/>
                    </a:moveTo>
                    <a:lnTo>
                      <a:pt x="50" y="82"/>
                    </a:lnTo>
                    <a:lnTo>
                      <a:pt x="54" y="74"/>
                    </a:lnTo>
                    <a:lnTo>
                      <a:pt x="58" y="66"/>
                    </a:lnTo>
                    <a:lnTo>
                      <a:pt x="60" y="56"/>
                    </a:lnTo>
                    <a:lnTo>
                      <a:pt x="62" y="46"/>
                    </a:lnTo>
                    <a:lnTo>
                      <a:pt x="62" y="46"/>
                    </a:lnTo>
                    <a:lnTo>
                      <a:pt x="60" y="32"/>
                    </a:lnTo>
                    <a:lnTo>
                      <a:pt x="56" y="20"/>
                    </a:lnTo>
                    <a:lnTo>
                      <a:pt x="50" y="8"/>
                    </a:lnTo>
                    <a:lnTo>
                      <a:pt x="42" y="0"/>
                    </a:lnTo>
                    <a:lnTo>
                      <a:pt x="0" y="42"/>
                    </a:lnTo>
                    <a:lnTo>
                      <a:pt x="5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7" name="Freeform 6"/>
              <p:cNvSpPr>
                <a:spLocks/>
              </p:cNvSpPr>
              <p:nvPr/>
            </p:nvSpPr>
            <p:spPr bwMode="auto">
              <a:xfrm>
                <a:off x="2320925" y="3470275"/>
                <a:ext cx="146050" cy="98425"/>
              </a:xfrm>
              <a:custGeom>
                <a:avLst/>
                <a:gdLst>
                  <a:gd name="T0" fmla="*/ 42 w 92"/>
                  <a:gd name="T1" fmla="*/ 0 h 62"/>
                  <a:gd name="T2" fmla="*/ 0 w 92"/>
                  <a:gd name="T3" fmla="*/ 44 h 62"/>
                  <a:gd name="T4" fmla="*/ 0 w 92"/>
                  <a:gd name="T5" fmla="*/ 44 h 62"/>
                  <a:gd name="T6" fmla="*/ 10 w 92"/>
                  <a:gd name="T7" fmla="*/ 52 h 62"/>
                  <a:gd name="T8" fmla="*/ 20 w 92"/>
                  <a:gd name="T9" fmla="*/ 56 h 62"/>
                  <a:gd name="T10" fmla="*/ 32 w 92"/>
                  <a:gd name="T11" fmla="*/ 60 h 62"/>
                  <a:gd name="T12" fmla="*/ 46 w 92"/>
                  <a:gd name="T13" fmla="*/ 62 h 62"/>
                  <a:gd name="T14" fmla="*/ 46 w 92"/>
                  <a:gd name="T15" fmla="*/ 62 h 62"/>
                  <a:gd name="T16" fmla="*/ 58 w 92"/>
                  <a:gd name="T17" fmla="*/ 60 h 62"/>
                  <a:gd name="T18" fmla="*/ 72 w 92"/>
                  <a:gd name="T19" fmla="*/ 56 h 62"/>
                  <a:gd name="T20" fmla="*/ 82 w 92"/>
                  <a:gd name="T21" fmla="*/ 50 h 62"/>
                  <a:gd name="T22" fmla="*/ 92 w 92"/>
                  <a:gd name="T23" fmla="*/ 42 h 62"/>
                  <a:gd name="T24" fmla="*/ 42 w 9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62">
                    <a:moveTo>
                      <a:pt x="42" y="0"/>
                    </a:moveTo>
                    <a:lnTo>
                      <a:pt x="0" y="44"/>
                    </a:lnTo>
                    <a:lnTo>
                      <a:pt x="0" y="44"/>
                    </a:lnTo>
                    <a:lnTo>
                      <a:pt x="10" y="52"/>
                    </a:lnTo>
                    <a:lnTo>
                      <a:pt x="20" y="56"/>
                    </a:lnTo>
                    <a:lnTo>
                      <a:pt x="32" y="60"/>
                    </a:lnTo>
                    <a:lnTo>
                      <a:pt x="46" y="62"/>
                    </a:lnTo>
                    <a:lnTo>
                      <a:pt x="46" y="62"/>
                    </a:lnTo>
                    <a:lnTo>
                      <a:pt x="58" y="60"/>
                    </a:lnTo>
                    <a:lnTo>
                      <a:pt x="72" y="56"/>
                    </a:lnTo>
                    <a:lnTo>
                      <a:pt x="82" y="50"/>
                    </a:lnTo>
                    <a:lnTo>
                      <a:pt x="92" y="42"/>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8" name="Freeform 7"/>
              <p:cNvSpPr>
                <a:spLocks noEditPoints="1"/>
              </p:cNvSpPr>
              <p:nvPr/>
            </p:nvSpPr>
            <p:spPr bwMode="auto">
              <a:xfrm>
                <a:off x="2168525" y="3194051"/>
                <a:ext cx="346075" cy="346075"/>
              </a:xfrm>
              <a:custGeom>
                <a:avLst/>
                <a:gdLst>
                  <a:gd name="T0" fmla="*/ 184 w 218"/>
                  <a:gd name="T1" fmla="*/ 10 h 218"/>
                  <a:gd name="T2" fmla="*/ 180 w 218"/>
                  <a:gd name="T3" fmla="*/ 6 h 218"/>
                  <a:gd name="T4" fmla="*/ 168 w 218"/>
                  <a:gd name="T5" fmla="*/ 0 h 218"/>
                  <a:gd name="T6" fmla="*/ 154 w 218"/>
                  <a:gd name="T7" fmla="*/ 0 h 218"/>
                  <a:gd name="T8" fmla="*/ 142 w 218"/>
                  <a:gd name="T9" fmla="*/ 6 h 218"/>
                  <a:gd name="T10" fmla="*/ 10 w 218"/>
                  <a:gd name="T11" fmla="*/ 136 h 218"/>
                  <a:gd name="T12" fmla="*/ 6 w 218"/>
                  <a:gd name="T13" fmla="*/ 142 h 218"/>
                  <a:gd name="T14" fmla="*/ 0 w 218"/>
                  <a:gd name="T15" fmla="*/ 154 h 218"/>
                  <a:gd name="T16" fmla="*/ 0 w 218"/>
                  <a:gd name="T17" fmla="*/ 168 h 218"/>
                  <a:gd name="T18" fmla="*/ 6 w 218"/>
                  <a:gd name="T19" fmla="*/ 180 h 218"/>
                  <a:gd name="T20" fmla="*/ 32 w 218"/>
                  <a:gd name="T21" fmla="*/ 208 h 218"/>
                  <a:gd name="T22" fmla="*/ 38 w 218"/>
                  <a:gd name="T23" fmla="*/ 212 h 218"/>
                  <a:gd name="T24" fmla="*/ 50 w 218"/>
                  <a:gd name="T25" fmla="*/ 218 h 218"/>
                  <a:gd name="T26" fmla="*/ 64 w 218"/>
                  <a:gd name="T27" fmla="*/ 218 h 218"/>
                  <a:gd name="T28" fmla="*/ 76 w 218"/>
                  <a:gd name="T29" fmla="*/ 212 h 218"/>
                  <a:gd name="T30" fmla="*/ 208 w 218"/>
                  <a:gd name="T31" fmla="*/ 82 h 218"/>
                  <a:gd name="T32" fmla="*/ 212 w 218"/>
                  <a:gd name="T33" fmla="*/ 76 h 218"/>
                  <a:gd name="T34" fmla="*/ 218 w 218"/>
                  <a:gd name="T35" fmla="*/ 64 h 218"/>
                  <a:gd name="T36" fmla="*/ 218 w 218"/>
                  <a:gd name="T37" fmla="*/ 50 h 218"/>
                  <a:gd name="T38" fmla="*/ 212 w 218"/>
                  <a:gd name="T39" fmla="*/ 38 h 218"/>
                  <a:gd name="T40" fmla="*/ 208 w 218"/>
                  <a:gd name="T41" fmla="*/ 32 h 218"/>
                  <a:gd name="T42" fmla="*/ 136 w 218"/>
                  <a:gd name="T43" fmla="*/ 138 h 218"/>
                  <a:gd name="T44" fmla="*/ 26 w 218"/>
                  <a:gd name="T45" fmla="*/ 152 h 218"/>
                  <a:gd name="T46" fmla="*/ 24 w 218"/>
                  <a:gd name="T47" fmla="*/ 156 h 218"/>
                  <a:gd name="T48" fmla="*/ 22 w 218"/>
                  <a:gd name="T49" fmla="*/ 160 h 218"/>
                  <a:gd name="T50" fmla="*/ 26 w 218"/>
                  <a:gd name="T51" fmla="*/ 170 h 218"/>
                  <a:gd name="T52" fmla="*/ 28 w 218"/>
                  <a:gd name="T53" fmla="*/ 174 h 218"/>
                  <a:gd name="T54" fmla="*/ 26 w 218"/>
                  <a:gd name="T55" fmla="*/ 178 h 218"/>
                  <a:gd name="T56" fmla="*/ 22 w 218"/>
                  <a:gd name="T57" fmla="*/ 178 h 218"/>
                  <a:gd name="T58" fmla="*/ 18 w 218"/>
                  <a:gd name="T59" fmla="*/ 178 h 218"/>
                  <a:gd name="T60" fmla="*/ 10 w 218"/>
                  <a:gd name="T61" fmla="*/ 160 h 218"/>
                  <a:gd name="T62" fmla="*/ 12 w 218"/>
                  <a:gd name="T63" fmla="*/ 152 h 218"/>
                  <a:gd name="T64" fmla="*/ 144 w 218"/>
                  <a:gd name="T65" fmla="*/ 18 h 218"/>
                  <a:gd name="T66" fmla="*/ 152 w 218"/>
                  <a:gd name="T67" fmla="*/ 14 h 218"/>
                  <a:gd name="T68" fmla="*/ 160 w 218"/>
                  <a:gd name="T69" fmla="*/ 12 h 218"/>
                  <a:gd name="T70" fmla="*/ 176 w 218"/>
                  <a:gd name="T71" fmla="*/ 18 h 218"/>
                  <a:gd name="T72" fmla="*/ 200 w 218"/>
                  <a:gd name="T73" fmla="*/ 42 h 218"/>
                  <a:gd name="T74" fmla="*/ 206 w 218"/>
                  <a:gd name="T75" fmla="*/ 58 h 218"/>
                  <a:gd name="T76" fmla="*/ 200 w 218"/>
                  <a:gd name="T77" fmla="*/ 7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18">
                    <a:moveTo>
                      <a:pt x="208" y="32"/>
                    </a:moveTo>
                    <a:lnTo>
                      <a:pt x="184" y="10"/>
                    </a:lnTo>
                    <a:lnTo>
                      <a:pt x="184" y="10"/>
                    </a:lnTo>
                    <a:lnTo>
                      <a:pt x="180" y="6"/>
                    </a:lnTo>
                    <a:lnTo>
                      <a:pt x="174" y="2"/>
                    </a:lnTo>
                    <a:lnTo>
                      <a:pt x="168" y="0"/>
                    </a:lnTo>
                    <a:lnTo>
                      <a:pt x="160" y="0"/>
                    </a:lnTo>
                    <a:lnTo>
                      <a:pt x="154" y="0"/>
                    </a:lnTo>
                    <a:lnTo>
                      <a:pt x="148" y="2"/>
                    </a:lnTo>
                    <a:lnTo>
                      <a:pt x="142" y="6"/>
                    </a:lnTo>
                    <a:lnTo>
                      <a:pt x="136" y="10"/>
                    </a:lnTo>
                    <a:lnTo>
                      <a:pt x="10" y="136"/>
                    </a:lnTo>
                    <a:lnTo>
                      <a:pt x="10" y="136"/>
                    </a:lnTo>
                    <a:lnTo>
                      <a:pt x="6" y="142"/>
                    </a:lnTo>
                    <a:lnTo>
                      <a:pt x="2" y="148"/>
                    </a:lnTo>
                    <a:lnTo>
                      <a:pt x="0" y="154"/>
                    </a:lnTo>
                    <a:lnTo>
                      <a:pt x="0" y="160"/>
                    </a:lnTo>
                    <a:lnTo>
                      <a:pt x="0" y="168"/>
                    </a:lnTo>
                    <a:lnTo>
                      <a:pt x="2" y="174"/>
                    </a:lnTo>
                    <a:lnTo>
                      <a:pt x="6" y="180"/>
                    </a:lnTo>
                    <a:lnTo>
                      <a:pt x="10" y="186"/>
                    </a:lnTo>
                    <a:lnTo>
                      <a:pt x="32" y="208"/>
                    </a:lnTo>
                    <a:lnTo>
                      <a:pt x="32" y="208"/>
                    </a:lnTo>
                    <a:lnTo>
                      <a:pt x="38" y="212"/>
                    </a:lnTo>
                    <a:lnTo>
                      <a:pt x="44" y="216"/>
                    </a:lnTo>
                    <a:lnTo>
                      <a:pt x="50" y="218"/>
                    </a:lnTo>
                    <a:lnTo>
                      <a:pt x="56" y="218"/>
                    </a:lnTo>
                    <a:lnTo>
                      <a:pt x="64" y="218"/>
                    </a:lnTo>
                    <a:lnTo>
                      <a:pt x="70" y="216"/>
                    </a:lnTo>
                    <a:lnTo>
                      <a:pt x="76" y="212"/>
                    </a:lnTo>
                    <a:lnTo>
                      <a:pt x="82" y="208"/>
                    </a:lnTo>
                    <a:lnTo>
                      <a:pt x="208" y="82"/>
                    </a:lnTo>
                    <a:lnTo>
                      <a:pt x="208" y="82"/>
                    </a:lnTo>
                    <a:lnTo>
                      <a:pt x="212" y="76"/>
                    </a:lnTo>
                    <a:lnTo>
                      <a:pt x="216" y="70"/>
                    </a:lnTo>
                    <a:lnTo>
                      <a:pt x="218" y="64"/>
                    </a:lnTo>
                    <a:lnTo>
                      <a:pt x="218" y="58"/>
                    </a:lnTo>
                    <a:lnTo>
                      <a:pt x="218" y="50"/>
                    </a:lnTo>
                    <a:lnTo>
                      <a:pt x="216" y="44"/>
                    </a:lnTo>
                    <a:lnTo>
                      <a:pt x="212" y="38"/>
                    </a:lnTo>
                    <a:lnTo>
                      <a:pt x="208" y="32"/>
                    </a:lnTo>
                    <a:lnTo>
                      <a:pt x="208" y="32"/>
                    </a:lnTo>
                    <a:close/>
                    <a:moveTo>
                      <a:pt x="200" y="74"/>
                    </a:moveTo>
                    <a:lnTo>
                      <a:pt x="136" y="138"/>
                    </a:lnTo>
                    <a:lnTo>
                      <a:pt x="88" y="90"/>
                    </a:lnTo>
                    <a:lnTo>
                      <a:pt x="26" y="152"/>
                    </a:lnTo>
                    <a:lnTo>
                      <a:pt x="26" y="152"/>
                    </a:lnTo>
                    <a:lnTo>
                      <a:pt x="24" y="156"/>
                    </a:lnTo>
                    <a:lnTo>
                      <a:pt x="22" y="160"/>
                    </a:lnTo>
                    <a:lnTo>
                      <a:pt x="22" y="160"/>
                    </a:lnTo>
                    <a:lnTo>
                      <a:pt x="24" y="166"/>
                    </a:lnTo>
                    <a:lnTo>
                      <a:pt x="26" y="170"/>
                    </a:lnTo>
                    <a:lnTo>
                      <a:pt x="26" y="170"/>
                    </a:lnTo>
                    <a:lnTo>
                      <a:pt x="28" y="174"/>
                    </a:lnTo>
                    <a:lnTo>
                      <a:pt x="26" y="178"/>
                    </a:lnTo>
                    <a:lnTo>
                      <a:pt x="26" y="178"/>
                    </a:lnTo>
                    <a:lnTo>
                      <a:pt x="22" y="178"/>
                    </a:lnTo>
                    <a:lnTo>
                      <a:pt x="22" y="178"/>
                    </a:lnTo>
                    <a:lnTo>
                      <a:pt x="18" y="178"/>
                    </a:lnTo>
                    <a:lnTo>
                      <a:pt x="18" y="178"/>
                    </a:lnTo>
                    <a:lnTo>
                      <a:pt x="12" y="170"/>
                    </a:lnTo>
                    <a:lnTo>
                      <a:pt x="10" y="160"/>
                    </a:lnTo>
                    <a:lnTo>
                      <a:pt x="10" y="160"/>
                    </a:lnTo>
                    <a:lnTo>
                      <a:pt x="12" y="152"/>
                    </a:lnTo>
                    <a:lnTo>
                      <a:pt x="18" y="144"/>
                    </a:lnTo>
                    <a:lnTo>
                      <a:pt x="144" y="18"/>
                    </a:lnTo>
                    <a:lnTo>
                      <a:pt x="144" y="18"/>
                    </a:lnTo>
                    <a:lnTo>
                      <a:pt x="152" y="14"/>
                    </a:lnTo>
                    <a:lnTo>
                      <a:pt x="160" y="12"/>
                    </a:lnTo>
                    <a:lnTo>
                      <a:pt x="160" y="12"/>
                    </a:lnTo>
                    <a:lnTo>
                      <a:pt x="170" y="14"/>
                    </a:lnTo>
                    <a:lnTo>
                      <a:pt x="176" y="18"/>
                    </a:lnTo>
                    <a:lnTo>
                      <a:pt x="200" y="42"/>
                    </a:lnTo>
                    <a:lnTo>
                      <a:pt x="200" y="42"/>
                    </a:lnTo>
                    <a:lnTo>
                      <a:pt x="204" y="48"/>
                    </a:lnTo>
                    <a:lnTo>
                      <a:pt x="206" y="58"/>
                    </a:lnTo>
                    <a:lnTo>
                      <a:pt x="204" y="66"/>
                    </a:lnTo>
                    <a:lnTo>
                      <a:pt x="200" y="74"/>
                    </a:lnTo>
                    <a:lnTo>
                      <a:pt x="20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 name="组合 4"/>
          <p:cNvGrpSpPr/>
          <p:nvPr/>
        </p:nvGrpSpPr>
        <p:grpSpPr>
          <a:xfrm>
            <a:off x="10448493" y="315208"/>
            <a:ext cx="1221491" cy="1221491"/>
            <a:chOff x="10448493" y="315208"/>
            <a:chExt cx="1221491" cy="1221491"/>
          </a:xfrm>
        </p:grpSpPr>
        <p:grpSp>
          <p:nvGrpSpPr>
            <p:cNvPr id="178" name="组合 177"/>
            <p:cNvGrpSpPr/>
            <p:nvPr/>
          </p:nvGrpSpPr>
          <p:grpSpPr>
            <a:xfrm>
              <a:off x="10448493" y="315208"/>
              <a:ext cx="1221491" cy="1221491"/>
              <a:chOff x="1603689" y="1828440"/>
              <a:chExt cx="2743560" cy="2743560"/>
            </a:xfrm>
          </p:grpSpPr>
          <p:sp>
            <p:nvSpPr>
              <p:cNvPr id="181" name="椭圆 180"/>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82" name="椭圆 181"/>
              <p:cNvSpPr/>
              <p:nvPr/>
            </p:nvSpPr>
            <p:spPr>
              <a:xfrm>
                <a:off x="1752544" y="1977295"/>
                <a:ext cx="2445850" cy="2445850"/>
              </a:xfrm>
              <a:prstGeom prst="ellipse">
                <a:avLst/>
              </a:prstGeom>
              <a:solidFill>
                <a:srgbClr val="00AF92"/>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1" name="Freeform 8"/>
            <p:cNvSpPr>
              <a:spLocks noEditPoints="1"/>
            </p:cNvSpPr>
            <p:nvPr/>
          </p:nvSpPr>
          <p:spPr bwMode="auto">
            <a:xfrm>
              <a:off x="10793914" y="546464"/>
              <a:ext cx="530647" cy="708323"/>
            </a:xfrm>
            <a:custGeom>
              <a:avLst/>
              <a:gdLst>
                <a:gd name="T0" fmla="*/ 20 w 85"/>
                <a:gd name="T1" fmla="*/ 128 h 132"/>
                <a:gd name="T2" fmla="*/ 0 w 85"/>
                <a:gd name="T3" fmla="*/ 102 h 132"/>
                <a:gd name="T4" fmla="*/ 50 w 85"/>
                <a:gd name="T5" fmla="*/ 33 h 132"/>
                <a:gd name="T6" fmla="*/ 52 w 85"/>
                <a:gd name="T7" fmla="*/ 30 h 132"/>
                <a:gd name="T8" fmla="*/ 54 w 85"/>
                <a:gd name="T9" fmla="*/ 28 h 132"/>
                <a:gd name="T10" fmla="*/ 54 w 85"/>
                <a:gd name="T11" fmla="*/ 20 h 132"/>
                <a:gd name="T12" fmla="*/ 32 w 85"/>
                <a:gd name="T13" fmla="*/ 20 h 132"/>
                <a:gd name="T14" fmla="*/ 32 w 85"/>
                <a:gd name="T15" fmla="*/ 28 h 132"/>
                <a:gd name="T16" fmla="*/ 35 w 85"/>
                <a:gd name="T17" fmla="*/ 34 h 132"/>
                <a:gd name="T18" fmla="*/ 41 w 85"/>
                <a:gd name="T19" fmla="*/ 40 h 132"/>
                <a:gd name="T20" fmla="*/ 22 w 85"/>
                <a:gd name="T21" fmla="*/ 66 h 132"/>
                <a:gd name="T22" fmla="*/ 12 w 85"/>
                <a:gd name="T23" fmla="*/ 41 h 132"/>
                <a:gd name="T24" fmla="*/ 21 w 85"/>
                <a:gd name="T25" fmla="*/ 13 h 132"/>
                <a:gd name="T26" fmla="*/ 42 w 85"/>
                <a:gd name="T27" fmla="*/ 1 h 132"/>
                <a:gd name="T28" fmla="*/ 63 w 85"/>
                <a:gd name="T29" fmla="*/ 8 h 132"/>
                <a:gd name="T30" fmla="*/ 72 w 85"/>
                <a:gd name="T31" fmla="*/ 29 h 132"/>
                <a:gd name="T32" fmla="*/ 74 w 85"/>
                <a:gd name="T33" fmla="*/ 43 h 132"/>
                <a:gd name="T34" fmla="*/ 71 w 85"/>
                <a:gd name="T35" fmla="*/ 56 h 132"/>
                <a:gd name="T36" fmla="*/ 67 w 85"/>
                <a:gd name="T37" fmla="*/ 62 h 132"/>
                <a:gd name="T38" fmla="*/ 20 w 85"/>
                <a:gd name="T39" fmla="*/ 128 h 132"/>
                <a:gd name="T40" fmla="*/ 20 w 85"/>
                <a:gd name="T41" fmla="*/ 128 h 132"/>
                <a:gd name="T42" fmla="*/ 20 w 85"/>
                <a:gd name="T43" fmla="*/ 128 h 132"/>
                <a:gd name="T44" fmla="*/ 20 w 85"/>
                <a:gd name="T45" fmla="*/ 128 h 132"/>
                <a:gd name="T46" fmla="*/ 20 w 85"/>
                <a:gd name="T47" fmla="*/ 128 h 132"/>
                <a:gd name="T48" fmla="*/ 63 w 85"/>
                <a:gd name="T49" fmla="*/ 73 h 132"/>
                <a:gd name="T50" fmla="*/ 85 w 85"/>
                <a:gd name="T51" fmla="*/ 103 h 132"/>
                <a:gd name="T52" fmla="*/ 69 w 85"/>
                <a:gd name="T53" fmla="*/ 132 h 132"/>
                <a:gd name="T54" fmla="*/ 44 w 85"/>
                <a:gd name="T55" fmla="*/ 100 h 132"/>
                <a:gd name="T56" fmla="*/ 63 w 85"/>
                <a:gd name="T57"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2">
                  <a:moveTo>
                    <a:pt x="20" y="128"/>
                  </a:moveTo>
                  <a:cubicBezTo>
                    <a:pt x="0" y="102"/>
                    <a:pt x="0" y="102"/>
                    <a:pt x="0" y="102"/>
                  </a:cubicBezTo>
                  <a:cubicBezTo>
                    <a:pt x="50" y="33"/>
                    <a:pt x="50" y="33"/>
                    <a:pt x="50" y="33"/>
                  </a:cubicBezTo>
                  <a:cubicBezTo>
                    <a:pt x="51" y="32"/>
                    <a:pt x="51" y="31"/>
                    <a:pt x="52" y="30"/>
                  </a:cubicBezTo>
                  <a:cubicBezTo>
                    <a:pt x="53" y="30"/>
                    <a:pt x="53" y="29"/>
                    <a:pt x="54" y="28"/>
                  </a:cubicBezTo>
                  <a:cubicBezTo>
                    <a:pt x="55" y="25"/>
                    <a:pt x="55" y="22"/>
                    <a:pt x="54" y="20"/>
                  </a:cubicBezTo>
                  <a:cubicBezTo>
                    <a:pt x="32" y="20"/>
                    <a:pt x="32" y="20"/>
                    <a:pt x="32" y="20"/>
                  </a:cubicBezTo>
                  <a:cubicBezTo>
                    <a:pt x="31" y="23"/>
                    <a:pt x="31" y="25"/>
                    <a:pt x="32" y="28"/>
                  </a:cubicBezTo>
                  <a:cubicBezTo>
                    <a:pt x="33" y="30"/>
                    <a:pt x="34" y="32"/>
                    <a:pt x="35" y="34"/>
                  </a:cubicBezTo>
                  <a:cubicBezTo>
                    <a:pt x="41" y="40"/>
                    <a:pt x="41" y="40"/>
                    <a:pt x="41" y="40"/>
                  </a:cubicBezTo>
                  <a:cubicBezTo>
                    <a:pt x="22" y="66"/>
                    <a:pt x="22" y="66"/>
                    <a:pt x="22" y="66"/>
                  </a:cubicBezTo>
                  <a:cubicBezTo>
                    <a:pt x="16" y="59"/>
                    <a:pt x="13" y="50"/>
                    <a:pt x="12" y="41"/>
                  </a:cubicBezTo>
                  <a:cubicBezTo>
                    <a:pt x="12" y="31"/>
                    <a:pt x="14" y="21"/>
                    <a:pt x="21" y="13"/>
                  </a:cubicBezTo>
                  <a:cubicBezTo>
                    <a:pt x="26" y="6"/>
                    <a:pt x="34" y="2"/>
                    <a:pt x="42" y="1"/>
                  </a:cubicBezTo>
                  <a:cubicBezTo>
                    <a:pt x="50" y="0"/>
                    <a:pt x="57" y="3"/>
                    <a:pt x="63" y="8"/>
                  </a:cubicBezTo>
                  <a:cubicBezTo>
                    <a:pt x="68" y="14"/>
                    <a:pt x="71" y="22"/>
                    <a:pt x="72" y="29"/>
                  </a:cubicBezTo>
                  <a:cubicBezTo>
                    <a:pt x="73" y="34"/>
                    <a:pt x="74" y="38"/>
                    <a:pt x="74" y="43"/>
                  </a:cubicBezTo>
                  <a:cubicBezTo>
                    <a:pt x="74" y="48"/>
                    <a:pt x="73" y="52"/>
                    <a:pt x="71" y="56"/>
                  </a:cubicBezTo>
                  <a:cubicBezTo>
                    <a:pt x="70" y="58"/>
                    <a:pt x="69" y="60"/>
                    <a:pt x="67" y="62"/>
                  </a:cubicBezTo>
                  <a:cubicBezTo>
                    <a:pt x="20" y="128"/>
                    <a:pt x="20" y="128"/>
                    <a:pt x="20" y="128"/>
                  </a:cubicBezTo>
                  <a:cubicBezTo>
                    <a:pt x="20" y="128"/>
                    <a:pt x="20" y="128"/>
                    <a:pt x="20" y="128"/>
                  </a:cubicBezTo>
                  <a:cubicBezTo>
                    <a:pt x="20" y="128"/>
                    <a:pt x="20" y="128"/>
                    <a:pt x="20" y="128"/>
                  </a:cubicBezTo>
                  <a:cubicBezTo>
                    <a:pt x="20" y="128"/>
                    <a:pt x="20" y="128"/>
                    <a:pt x="20" y="128"/>
                  </a:cubicBezTo>
                  <a:cubicBezTo>
                    <a:pt x="20" y="128"/>
                    <a:pt x="20" y="128"/>
                    <a:pt x="20" y="128"/>
                  </a:cubicBezTo>
                  <a:close/>
                  <a:moveTo>
                    <a:pt x="63" y="73"/>
                  </a:moveTo>
                  <a:cubicBezTo>
                    <a:pt x="85" y="103"/>
                    <a:pt x="85" y="103"/>
                    <a:pt x="85" y="103"/>
                  </a:cubicBezTo>
                  <a:cubicBezTo>
                    <a:pt x="69" y="132"/>
                    <a:pt x="69" y="132"/>
                    <a:pt x="69" y="132"/>
                  </a:cubicBezTo>
                  <a:cubicBezTo>
                    <a:pt x="44" y="100"/>
                    <a:pt x="44" y="100"/>
                    <a:pt x="44" y="100"/>
                  </a:cubicBezTo>
                  <a:cubicBezTo>
                    <a:pt x="63" y="73"/>
                    <a:pt x="63" y="73"/>
                    <a:pt x="63"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4" name="组合 3"/>
          <p:cNvGrpSpPr/>
          <p:nvPr/>
        </p:nvGrpSpPr>
        <p:grpSpPr>
          <a:xfrm>
            <a:off x="2052289" y="5735566"/>
            <a:ext cx="576000" cy="576000"/>
            <a:chOff x="2052289" y="5735566"/>
            <a:chExt cx="576000" cy="576000"/>
          </a:xfrm>
        </p:grpSpPr>
        <p:grpSp>
          <p:nvGrpSpPr>
            <p:cNvPr id="141" name="组合 140"/>
            <p:cNvGrpSpPr/>
            <p:nvPr/>
          </p:nvGrpSpPr>
          <p:grpSpPr>
            <a:xfrm>
              <a:off x="2052289" y="5735566"/>
              <a:ext cx="576000" cy="576000"/>
              <a:chOff x="1603689" y="1828440"/>
              <a:chExt cx="2743560" cy="2743560"/>
            </a:xfrm>
          </p:grpSpPr>
          <p:sp>
            <p:nvSpPr>
              <p:cNvPr id="143" name="椭圆 14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44" name="椭圆 143"/>
              <p:cNvSpPr/>
              <p:nvPr/>
            </p:nvSpPr>
            <p:spPr>
              <a:xfrm>
                <a:off x="1752544" y="1977295"/>
                <a:ext cx="2445850" cy="2445850"/>
              </a:xfrm>
              <a:prstGeom prst="ellipse">
                <a:avLst/>
              </a:prstGeom>
              <a:solidFill>
                <a:srgbClr val="C65885"/>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2" name="Freeform 36"/>
            <p:cNvSpPr>
              <a:spLocks noEditPoints="1"/>
            </p:cNvSpPr>
            <p:nvPr/>
          </p:nvSpPr>
          <p:spPr bwMode="auto">
            <a:xfrm>
              <a:off x="2230689" y="5856796"/>
              <a:ext cx="224276" cy="302463"/>
            </a:xfrm>
            <a:custGeom>
              <a:avLst/>
              <a:gdLst>
                <a:gd name="T0" fmla="*/ 147 w 501"/>
                <a:gd name="T1" fmla="*/ 108 h 602"/>
                <a:gd name="T2" fmla="*/ 122 w 501"/>
                <a:gd name="T3" fmla="*/ 77 h 602"/>
                <a:gd name="T4" fmla="*/ 377 w 501"/>
                <a:gd name="T5" fmla="*/ 59 h 602"/>
                <a:gd name="T6" fmla="*/ 354 w 501"/>
                <a:gd name="T7" fmla="*/ 101 h 602"/>
                <a:gd name="T8" fmla="*/ 409 w 501"/>
                <a:gd name="T9" fmla="*/ 297 h 602"/>
                <a:gd name="T10" fmla="*/ 336 w 501"/>
                <a:gd name="T11" fmla="*/ 318 h 602"/>
                <a:gd name="T12" fmla="*/ 306 w 501"/>
                <a:gd name="T13" fmla="*/ 352 h 602"/>
                <a:gd name="T14" fmla="*/ 307 w 501"/>
                <a:gd name="T15" fmla="*/ 375 h 602"/>
                <a:gd name="T16" fmla="*/ 366 w 501"/>
                <a:gd name="T17" fmla="*/ 382 h 602"/>
                <a:gd name="T18" fmla="*/ 373 w 501"/>
                <a:gd name="T19" fmla="*/ 400 h 602"/>
                <a:gd name="T20" fmla="*/ 477 w 501"/>
                <a:gd name="T21" fmla="*/ 592 h 602"/>
                <a:gd name="T22" fmla="*/ 3 w 501"/>
                <a:gd name="T23" fmla="*/ 564 h 602"/>
                <a:gd name="T24" fmla="*/ 128 w 501"/>
                <a:gd name="T25" fmla="*/ 400 h 602"/>
                <a:gd name="T26" fmla="*/ 179 w 501"/>
                <a:gd name="T27" fmla="*/ 369 h 602"/>
                <a:gd name="T28" fmla="*/ 203 w 501"/>
                <a:gd name="T29" fmla="*/ 371 h 602"/>
                <a:gd name="T30" fmla="*/ 170 w 501"/>
                <a:gd name="T31" fmla="*/ 320 h 602"/>
                <a:gd name="T32" fmla="*/ 117 w 501"/>
                <a:gd name="T33" fmla="*/ 321 h 602"/>
                <a:gd name="T34" fmla="*/ 250 w 501"/>
                <a:gd name="T35" fmla="*/ 475 h 602"/>
                <a:gd name="T36" fmla="*/ 250 w 501"/>
                <a:gd name="T37" fmla="*/ 503 h 602"/>
                <a:gd name="T38" fmla="*/ 250 w 501"/>
                <a:gd name="T39" fmla="*/ 475 h 602"/>
                <a:gd name="T40" fmla="*/ 263 w 501"/>
                <a:gd name="T41" fmla="*/ 574 h 602"/>
                <a:gd name="T42" fmla="*/ 238 w 501"/>
                <a:gd name="T43" fmla="*/ 574 h 602"/>
                <a:gd name="T44" fmla="*/ 250 w 501"/>
                <a:gd name="T45" fmla="*/ 517 h 602"/>
                <a:gd name="T46" fmla="*/ 250 w 501"/>
                <a:gd name="T47" fmla="*/ 545 h 602"/>
                <a:gd name="T48" fmla="*/ 250 w 501"/>
                <a:gd name="T49" fmla="*/ 517 h 602"/>
                <a:gd name="T50" fmla="*/ 230 w 501"/>
                <a:gd name="T51" fmla="*/ 48 h 602"/>
                <a:gd name="T52" fmla="*/ 234 w 501"/>
                <a:gd name="T53" fmla="*/ 39 h 602"/>
                <a:gd name="T54" fmla="*/ 245 w 501"/>
                <a:gd name="T55" fmla="*/ 34 h 602"/>
                <a:gd name="T56" fmla="*/ 260 w 501"/>
                <a:gd name="T57" fmla="*/ 30 h 602"/>
                <a:gd name="T58" fmla="*/ 267 w 501"/>
                <a:gd name="T59" fmla="*/ 37 h 602"/>
                <a:gd name="T60" fmla="*/ 279 w 501"/>
                <a:gd name="T61" fmla="*/ 43 h 602"/>
                <a:gd name="T62" fmla="*/ 282 w 501"/>
                <a:gd name="T63" fmla="*/ 52 h 602"/>
                <a:gd name="T64" fmla="*/ 287 w 501"/>
                <a:gd name="T65" fmla="*/ 69 h 602"/>
                <a:gd name="T66" fmla="*/ 279 w 501"/>
                <a:gd name="T67" fmla="*/ 76 h 602"/>
                <a:gd name="T68" fmla="*/ 274 w 501"/>
                <a:gd name="T69" fmla="*/ 87 h 602"/>
                <a:gd name="T70" fmla="*/ 264 w 501"/>
                <a:gd name="T71" fmla="*/ 91 h 602"/>
                <a:gd name="T72" fmla="*/ 248 w 501"/>
                <a:gd name="T73" fmla="*/ 95 h 602"/>
                <a:gd name="T74" fmla="*/ 241 w 501"/>
                <a:gd name="T75" fmla="*/ 87 h 602"/>
                <a:gd name="T76" fmla="*/ 230 w 501"/>
                <a:gd name="T77" fmla="*/ 81 h 602"/>
                <a:gd name="T78" fmla="*/ 226 w 501"/>
                <a:gd name="T79" fmla="*/ 72 h 602"/>
                <a:gd name="T80" fmla="*/ 223 w 501"/>
                <a:gd name="T81" fmla="*/ 55 h 602"/>
                <a:gd name="T82" fmla="*/ 241 w 501"/>
                <a:gd name="T83" fmla="*/ 56 h 602"/>
                <a:gd name="T84" fmla="*/ 248 w 501"/>
                <a:gd name="T85" fmla="*/ 55 h 602"/>
                <a:gd name="T86" fmla="*/ 250 w 501"/>
                <a:gd name="T87" fmla="*/ 46 h 602"/>
                <a:gd name="T88" fmla="*/ 262 w 501"/>
                <a:gd name="T89" fmla="*/ 49 h 602"/>
                <a:gd name="T90" fmla="*/ 263 w 501"/>
                <a:gd name="T91" fmla="*/ 56 h 602"/>
                <a:gd name="T92" fmla="*/ 272 w 501"/>
                <a:gd name="T93" fmla="*/ 58 h 602"/>
                <a:gd name="T94" fmla="*/ 269 w 501"/>
                <a:gd name="T95" fmla="*/ 70 h 602"/>
                <a:gd name="T96" fmla="*/ 262 w 501"/>
                <a:gd name="T97" fmla="*/ 71 h 602"/>
                <a:gd name="T98" fmla="*/ 260 w 501"/>
                <a:gd name="T99" fmla="*/ 80 h 602"/>
                <a:gd name="T100" fmla="*/ 248 w 501"/>
                <a:gd name="T101" fmla="*/ 77 h 602"/>
                <a:gd name="T102" fmla="*/ 247 w 501"/>
                <a:gd name="T103" fmla="*/ 70 h 602"/>
                <a:gd name="T104" fmla="*/ 238 w 501"/>
                <a:gd name="T105" fmla="*/ 68 h 602"/>
                <a:gd name="T106" fmla="*/ 241 w 501"/>
                <a:gd name="T107"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602">
                  <a:moveTo>
                    <a:pt x="92" y="297"/>
                  </a:moveTo>
                  <a:cubicBezTo>
                    <a:pt x="94" y="212"/>
                    <a:pt x="116" y="149"/>
                    <a:pt x="147" y="108"/>
                  </a:cubicBezTo>
                  <a:cubicBezTo>
                    <a:pt x="149" y="106"/>
                    <a:pt x="149" y="103"/>
                    <a:pt x="147" y="101"/>
                  </a:cubicBezTo>
                  <a:cubicBezTo>
                    <a:pt x="139" y="93"/>
                    <a:pt x="130" y="85"/>
                    <a:pt x="122" y="77"/>
                  </a:cubicBezTo>
                  <a:cubicBezTo>
                    <a:pt x="117" y="71"/>
                    <a:pt x="118" y="63"/>
                    <a:pt x="124" y="59"/>
                  </a:cubicBezTo>
                  <a:cubicBezTo>
                    <a:pt x="208" y="0"/>
                    <a:pt x="293" y="0"/>
                    <a:pt x="377" y="59"/>
                  </a:cubicBezTo>
                  <a:cubicBezTo>
                    <a:pt x="383" y="63"/>
                    <a:pt x="384" y="71"/>
                    <a:pt x="379" y="77"/>
                  </a:cubicBezTo>
                  <a:cubicBezTo>
                    <a:pt x="371" y="85"/>
                    <a:pt x="362" y="93"/>
                    <a:pt x="354" y="101"/>
                  </a:cubicBezTo>
                  <a:cubicBezTo>
                    <a:pt x="352" y="103"/>
                    <a:pt x="352" y="106"/>
                    <a:pt x="354" y="108"/>
                  </a:cubicBezTo>
                  <a:cubicBezTo>
                    <a:pt x="385" y="149"/>
                    <a:pt x="407" y="212"/>
                    <a:pt x="409" y="297"/>
                  </a:cubicBezTo>
                  <a:cubicBezTo>
                    <a:pt x="410" y="311"/>
                    <a:pt x="398" y="323"/>
                    <a:pt x="384" y="321"/>
                  </a:cubicBezTo>
                  <a:cubicBezTo>
                    <a:pt x="369" y="320"/>
                    <a:pt x="353" y="318"/>
                    <a:pt x="336" y="318"/>
                  </a:cubicBezTo>
                  <a:cubicBezTo>
                    <a:pt x="334" y="317"/>
                    <a:pt x="332" y="318"/>
                    <a:pt x="331" y="320"/>
                  </a:cubicBezTo>
                  <a:cubicBezTo>
                    <a:pt x="324" y="333"/>
                    <a:pt x="315" y="344"/>
                    <a:pt x="306" y="352"/>
                  </a:cubicBezTo>
                  <a:cubicBezTo>
                    <a:pt x="300" y="358"/>
                    <a:pt x="298" y="363"/>
                    <a:pt x="298" y="371"/>
                  </a:cubicBezTo>
                  <a:cubicBezTo>
                    <a:pt x="298" y="376"/>
                    <a:pt x="304" y="379"/>
                    <a:pt x="307" y="375"/>
                  </a:cubicBezTo>
                  <a:cubicBezTo>
                    <a:pt x="312" y="371"/>
                    <a:pt x="315" y="367"/>
                    <a:pt x="322" y="369"/>
                  </a:cubicBezTo>
                  <a:cubicBezTo>
                    <a:pt x="337" y="374"/>
                    <a:pt x="352" y="378"/>
                    <a:pt x="366" y="382"/>
                  </a:cubicBezTo>
                  <a:cubicBezTo>
                    <a:pt x="374" y="384"/>
                    <a:pt x="377" y="393"/>
                    <a:pt x="373" y="400"/>
                  </a:cubicBezTo>
                  <a:cubicBezTo>
                    <a:pt x="373" y="400"/>
                    <a:pt x="373" y="400"/>
                    <a:pt x="373" y="400"/>
                  </a:cubicBezTo>
                  <a:cubicBezTo>
                    <a:pt x="433" y="430"/>
                    <a:pt x="481" y="485"/>
                    <a:pt x="498" y="564"/>
                  </a:cubicBezTo>
                  <a:cubicBezTo>
                    <a:pt x="501" y="578"/>
                    <a:pt x="491" y="592"/>
                    <a:pt x="477" y="592"/>
                  </a:cubicBezTo>
                  <a:cubicBezTo>
                    <a:pt x="313" y="602"/>
                    <a:pt x="157" y="602"/>
                    <a:pt x="24" y="592"/>
                  </a:cubicBezTo>
                  <a:cubicBezTo>
                    <a:pt x="10" y="591"/>
                    <a:pt x="0" y="578"/>
                    <a:pt x="3" y="564"/>
                  </a:cubicBezTo>
                  <a:cubicBezTo>
                    <a:pt x="20" y="485"/>
                    <a:pt x="68" y="430"/>
                    <a:pt x="128" y="400"/>
                  </a:cubicBezTo>
                  <a:cubicBezTo>
                    <a:pt x="128" y="400"/>
                    <a:pt x="128" y="400"/>
                    <a:pt x="128" y="400"/>
                  </a:cubicBezTo>
                  <a:cubicBezTo>
                    <a:pt x="124" y="393"/>
                    <a:pt x="127" y="384"/>
                    <a:pt x="135" y="382"/>
                  </a:cubicBezTo>
                  <a:cubicBezTo>
                    <a:pt x="149" y="378"/>
                    <a:pt x="164" y="374"/>
                    <a:pt x="179" y="369"/>
                  </a:cubicBezTo>
                  <a:cubicBezTo>
                    <a:pt x="185" y="367"/>
                    <a:pt x="189" y="371"/>
                    <a:pt x="193" y="375"/>
                  </a:cubicBezTo>
                  <a:cubicBezTo>
                    <a:pt x="197" y="379"/>
                    <a:pt x="203" y="376"/>
                    <a:pt x="203" y="371"/>
                  </a:cubicBezTo>
                  <a:cubicBezTo>
                    <a:pt x="203" y="363"/>
                    <a:pt x="201" y="357"/>
                    <a:pt x="195" y="352"/>
                  </a:cubicBezTo>
                  <a:cubicBezTo>
                    <a:pt x="185" y="344"/>
                    <a:pt x="177" y="333"/>
                    <a:pt x="170" y="320"/>
                  </a:cubicBezTo>
                  <a:cubicBezTo>
                    <a:pt x="169" y="318"/>
                    <a:pt x="167" y="317"/>
                    <a:pt x="165" y="317"/>
                  </a:cubicBezTo>
                  <a:cubicBezTo>
                    <a:pt x="148" y="318"/>
                    <a:pt x="132" y="320"/>
                    <a:pt x="117" y="321"/>
                  </a:cubicBezTo>
                  <a:cubicBezTo>
                    <a:pt x="103" y="323"/>
                    <a:pt x="91" y="311"/>
                    <a:pt x="92" y="297"/>
                  </a:cubicBezTo>
                  <a:close/>
                  <a:moveTo>
                    <a:pt x="250" y="475"/>
                  </a:moveTo>
                  <a:cubicBezTo>
                    <a:pt x="257" y="475"/>
                    <a:pt x="263" y="481"/>
                    <a:pt x="263" y="489"/>
                  </a:cubicBezTo>
                  <a:cubicBezTo>
                    <a:pt x="263" y="497"/>
                    <a:pt x="257" y="503"/>
                    <a:pt x="250" y="503"/>
                  </a:cubicBezTo>
                  <a:cubicBezTo>
                    <a:pt x="243" y="503"/>
                    <a:pt x="238" y="497"/>
                    <a:pt x="238" y="489"/>
                  </a:cubicBezTo>
                  <a:cubicBezTo>
                    <a:pt x="238" y="481"/>
                    <a:pt x="243" y="475"/>
                    <a:pt x="250" y="475"/>
                  </a:cubicBezTo>
                  <a:close/>
                  <a:moveTo>
                    <a:pt x="250" y="560"/>
                  </a:moveTo>
                  <a:cubicBezTo>
                    <a:pt x="257" y="560"/>
                    <a:pt x="263" y="566"/>
                    <a:pt x="263" y="574"/>
                  </a:cubicBezTo>
                  <a:cubicBezTo>
                    <a:pt x="263" y="581"/>
                    <a:pt x="257" y="588"/>
                    <a:pt x="250" y="588"/>
                  </a:cubicBezTo>
                  <a:cubicBezTo>
                    <a:pt x="243" y="588"/>
                    <a:pt x="238" y="581"/>
                    <a:pt x="238" y="574"/>
                  </a:cubicBezTo>
                  <a:cubicBezTo>
                    <a:pt x="238" y="566"/>
                    <a:pt x="243" y="560"/>
                    <a:pt x="250" y="560"/>
                  </a:cubicBezTo>
                  <a:close/>
                  <a:moveTo>
                    <a:pt x="250" y="517"/>
                  </a:moveTo>
                  <a:cubicBezTo>
                    <a:pt x="257" y="517"/>
                    <a:pt x="263" y="524"/>
                    <a:pt x="263" y="531"/>
                  </a:cubicBezTo>
                  <a:cubicBezTo>
                    <a:pt x="263" y="539"/>
                    <a:pt x="257" y="545"/>
                    <a:pt x="250" y="545"/>
                  </a:cubicBezTo>
                  <a:cubicBezTo>
                    <a:pt x="243" y="545"/>
                    <a:pt x="238" y="539"/>
                    <a:pt x="238" y="531"/>
                  </a:cubicBezTo>
                  <a:cubicBezTo>
                    <a:pt x="238" y="524"/>
                    <a:pt x="243" y="517"/>
                    <a:pt x="250" y="517"/>
                  </a:cubicBezTo>
                  <a:close/>
                  <a:moveTo>
                    <a:pt x="227" y="52"/>
                  </a:moveTo>
                  <a:cubicBezTo>
                    <a:pt x="229" y="52"/>
                    <a:pt x="230" y="50"/>
                    <a:pt x="230" y="48"/>
                  </a:cubicBezTo>
                  <a:cubicBezTo>
                    <a:pt x="230" y="46"/>
                    <a:pt x="230" y="43"/>
                    <a:pt x="231" y="41"/>
                  </a:cubicBezTo>
                  <a:cubicBezTo>
                    <a:pt x="232" y="40"/>
                    <a:pt x="233" y="39"/>
                    <a:pt x="234" y="39"/>
                  </a:cubicBezTo>
                  <a:cubicBezTo>
                    <a:pt x="236" y="37"/>
                    <a:pt x="239" y="37"/>
                    <a:pt x="241" y="37"/>
                  </a:cubicBezTo>
                  <a:cubicBezTo>
                    <a:pt x="243" y="37"/>
                    <a:pt x="244" y="36"/>
                    <a:pt x="245" y="34"/>
                  </a:cubicBezTo>
                  <a:cubicBezTo>
                    <a:pt x="245" y="32"/>
                    <a:pt x="247" y="31"/>
                    <a:pt x="248" y="30"/>
                  </a:cubicBezTo>
                  <a:cubicBezTo>
                    <a:pt x="252" y="29"/>
                    <a:pt x="256" y="29"/>
                    <a:pt x="260" y="30"/>
                  </a:cubicBezTo>
                  <a:cubicBezTo>
                    <a:pt x="262" y="30"/>
                    <a:pt x="263" y="32"/>
                    <a:pt x="264" y="34"/>
                  </a:cubicBezTo>
                  <a:cubicBezTo>
                    <a:pt x="264" y="36"/>
                    <a:pt x="265" y="37"/>
                    <a:pt x="267" y="37"/>
                  </a:cubicBezTo>
                  <a:cubicBezTo>
                    <a:pt x="269" y="37"/>
                    <a:pt x="271" y="37"/>
                    <a:pt x="273" y="37"/>
                  </a:cubicBezTo>
                  <a:cubicBezTo>
                    <a:pt x="276" y="37"/>
                    <a:pt x="279" y="40"/>
                    <a:pt x="279" y="43"/>
                  </a:cubicBezTo>
                  <a:cubicBezTo>
                    <a:pt x="279" y="45"/>
                    <a:pt x="279" y="47"/>
                    <a:pt x="279" y="48"/>
                  </a:cubicBezTo>
                  <a:cubicBezTo>
                    <a:pt x="279" y="50"/>
                    <a:pt x="280" y="52"/>
                    <a:pt x="282" y="52"/>
                  </a:cubicBezTo>
                  <a:cubicBezTo>
                    <a:pt x="285" y="52"/>
                    <a:pt x="286" y="54"/>
                    <a:pt x="287" y="56"/>
                  </a:cubicBezTo>
                  <a:cubicBezTo>
                    <a:pt x="288" y="60"/>
                    <a:pt x="289" y="64"/>
                    <a:pt x="287" y="69"/>
                  </a:cubicBezTo>
                  <a:cubicBezTo>
                    <a:pt x="287" y="71"/>
                    <a:pt x="285" y="72"/>
                    <a:pt x="283" y="72"/>
                  </a:cubicBezTo>
                  <a:cubicBezTo>
                    <a:pt x="280" y="72"/>
                    <a:pt x="279" y="74"/>
                    <a:pt x="279" y="76"/>
                  </a:cubicBezTo>
                  <a:cubicBezTo>
                    <a:pt x="279" y="78"/>
                    <a:pt x="279" y="80"/>
                    <a:pt x="279" y="82"/>
                  </a:cubicBezTo>
                  <a:cubicBezTo>
                    <a:pt x="279" y="85"/>
                    <a:pt x="277" y="87"/>
                    <a:pt x="274" y="87"/>
                  </a:cubicBezTo>
                  <a:cubicBezTo>
                    <a:pt x="272" y="87"/>
                    <a:pt x="270" y="87"/>
                    <a:pt x="268" y="87"/>
                  </a:cubicBezTo>
                  <a:cubicBezTo>
                    <a:pt x="266" y="87"/>
                    <a:pt x="264" y="89"/>
                    <a:pt x="264" y="91"/>
                  </a:cubicBezTo>
                  <a:cubicBezTo>
                    <a:pt x="264" y="93"/>
                    <a:pt x="262" y="95"/>
                    <a:pt x="260" y="96"/>
                  </a:cubicBezTo>
                  <a:cubicBezTo>
                    <a:pt x="255" y="97"/>
                    <a:pt x="253" y="97"/>
                    <a:pt x="248" y="95"/>
                  </a:cubicBezTo>
                  <a:cubicBezTo>
                    <a:pt x="246" y="95"/>
                    <a:pt x="245" y="93"/>
                    <a:pt x="245" y="91"/>
                  </a:cubicBezTo>
                  <a:cubicBezTo>
                    <a:pt x="244" y="89"/>
                    <a:pt x="243" y="87"/>
                    <a:pt x="241" y="87"/>
                  </a:cubicBezTo>
                  <a:cubicBezTo>
                    <a:pt x="239" y="87"/>
                    <a:pt x="238" y="87"/>
                    <a:pt x="236" y="87"/>
                  </a:cubicBezTo>
                  <a:cubicBezTo>
                    <a:pt x="233" y="87"/>
                    <a:pt x="230" y="84"/>
                    <a:pt x="230" y="81"/>
                  </a:cubicBezTo>
                  <a:cubicBezTo>
                    <a:pt x="230" y="79"/>
                    <a:pt x="230" y="78"/>
                    <a:pt x="230" y="77"/>
                  </a:cubicBezTo>
                  <a:cubicBezTo>
                    <a:pt x="230" y="75"/>
                    <a:pt x="228" y="73"/>
                    <a:pt x="226" y="72"/>
                  </a:cubicBezTo>
                  <a:cubicBezTo>
                    <a:pt x="225" y="72"/>
                    <a:pt x="223" y="71"/>
                    <a:pt x="223" y="69"/>
                  </a:cubicBezTo>
                  <a:cubicBezTo>
                    <a:pt x="222" y="64"/>
                    <a:pt x="222" y="60"/>
                    <a:pt x="223" y="55"/>
                  </a:cubicBezTo>
                  <a:cubicBezTo>
                    <a:pt x="224" y="54"/>
                    <a:pt x="225" y="53"/>
                    <a:pt x="227" y="52"/>
                  </a:cubicBezTo>
                  <a:close/>
                  <a:moveTo>
                    <a:pt x="241" y="56"/>
                  </a:moveTo>
                  <a:cubicBezTo>
                    <a:pt x="243" y="56"/>
                    <a:pt x="245" y="56"/>
                    <a:pt x="247" y="56"/>
                  </a:cubicBezTo>
                  <a:cubicBezTo>
                    <a:pt x="247" y="56"/>
                    <a:pt x="248" y="55"/>
                    <a:pt x="248" y="55"/>
                  </a:cubicBezTo>
                  <a:cubicBezTo>
                    <a:pt x="248" y="53"/>
                    <a:pt x="248" y="51"/>
                    <a:pt x="248" y="49"/>
                  </a:cubicBezTo>
                  <a:cubicBezTo>
                    <a:pt x="248" y="47"/>
                    <a:pt x="249" y="46"/>
                    <a:pt x="250" y="46"/>
                  </a:cubicBezTo>
                  <a:cubicBezTo>
                    <a:pt x="253" y="46"/>
                    <a:pt x="257" y="46"/>
                    <a:pt x="260" y="46"/>
                  </a:cubicBezTo>
                  <a:cubicBezTo>
                    <a:pt x="261" y="46"/>
                    <a:pt x="262" y="47"/>
                    <a:pt x="262" y="49"/>
                  </a:cubicBezTo>
                  <a:cubicBezTo>
                    <a:pt x="262" y="51"/>
                    <a:pt x="262" y="53"/>
                    <a:pt x="262" y="55"/>
                  </a:cubicBezTo>
                  <a:cubicBezTo>
                    <a:pt x="262" y="55"/>
                    <a:pt x="263" y="56"/>
                    <a:pt x="263" y="56"/>
                  </a:cubicBezTo>
                  <a:cubicBezTo>
                    <a:pt x="265" y="56"/>
                    <a:pt x="267" y="56"/>
                    <a:pt x="269" y="56"/>
                  </a:cubicBezTo>
                  <a:cubicBezTo>
                    <a:pt x="271" y="56"/>
                    <a:pt x="272" y="57"/>
                    <a:pt x="272" y="58"/>
                  </a:cubicBezTo>
                  <a:cubicBezTo>
                    <a:pt x="272" y="61"/>
                    <a:pt x="272" y="65"/>
                    <a:pt x="272" y="68"/>
                  </a:cubicBezTo>
                  <a:cubicBezTo>
                    <a:pt x="272" y="69"/>
                    <a:pt x="271" y="70"/>
                    <a:pt x="269" y="70"/>
                  </a:cubicBezTo>
                  <a:cubicBezTo>
                    <a:pt x="267" y="70"/>
                    <a:pt x="265" y="70"/>
                    <a:pt x="263" y="70"/>
                  </a:cubicBezTo>
                  <a:cubicBezTo>
                    <a:pt x="263" y="70"/>
                    <a:pt x="262" y="71"/>
                    <a:pt x="262" y="71"/>
                  </a:cubicBezTo>
                  <a:cubicBezTo>
                    <a:pt x="262" y="73"/>
                    <a:pt x="262" y="75"/>
                    <a:pt x="262" y="77"/>
                  </a:cubicBezTo>
                  <a:cubicBezTo>
                    <a:pt x="262" y="79"/>
                    <a:pt x="261" y="80"/>
                    <a:pt x="260" y="80"/>
                  </a:cubicBezTo>
                  <a:cubicBezTo>
                    <a:pt x="257" y="80"/>
                    <a:pt x="253" y="80"/>
                    <a:pt x="250" y="80"/>
                  </a:cubicBezTo>
                  <a:cubicBezTo>
                    <a:pt x="249" y="80"/>
                    <a:pt x="248" y="79"/>
                    <a:pt x="248" y="77"/>
                  </a:cubicBezTo>
                  <a:cubicBezTo>
                    <a:pt x="248" y="75"/>
                    <a:pt x="248" y="73"/>
                    <a:pt x="248" y="71"/>
                  </a:cubicBezTo>
                  <a:cubicBezTo>
                    <a:pt x="248" y="71"/>
                    <a:pt x="247" y="70"/>
                    <a:pt x="247" y="70"/>
                  </a:cubicBezTo>
                  <a:cubicBezTo>
                    <a:pt x="245" y="70"/>
                    <a:pt x="243" y="70"/>
                    <a:pt x="241" y="70"/>
                  </a:cubicBezTo>
                  <a:cubicBezTo>
                    <a:pt x="240" y="70"/>
                    <a:pt x="238" y="69"/>
                    <a:pt x="238" y="68"/>
                  </a:cubicBezTo>
                  <a:cubicBezTo>
                    <a:pt x="238" y="65"/>
                    <a:pt x="238" y="61"/>
                    <a:pt x="238" y="58"/>
                  </a:cubicBezTo>
                  <a:cubicBezTo>
                    <a:pt x="238" y="57"/>
                    <a:pt x="240" y="56"/>
                    <a:pt x="241" y="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7" name="组合 6"/>
          <p:cNvGrpSpPr/>
          <p:nvPr/>
        </p:nvGrpSpPr>
        <p:grpSpPr>
          <a:xfrm>
            <a:off x="2689312" y="2231939"/>
            <a:ext cx="1832024" cy="1832024"/>
            <a:chOff x="2689312" y="2231939"/>
            <a:chExt cx="1832024" cy="1832024"/>
          </a:xfrm>
        </p:grpSpPr>
        <p:grpSp>
          <p:nvGrpSpPr>
            <p:cNvPr id="164" name="组合 163"/>
            <p:cNvGrpSpPr/>
            <p:nvPr/>
          </p:nvGrpSpPr>
          <p:grpSpPr>
            <a:xfrm>
              <a:off x="2689312" y="2231939"/>
              <a:ext cx="1832024" cy="1832024"/>
              <a:chOff x="1603689" y="1828440"/>
              <a:chExt cx="2743560" cy="2743560"/>
            </a:xfrm>
          </p:grpSpPr>
          <p:sp>
            <p:nvSpPr>
              <p:cNvPr id="166" name="椭圆 165"/>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7" name="椭圆 166"/>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6" name="矩形 5"/>
            <p:cNvSpPr/>
            <p:nvPr/>
          </p:nvSpPr>
          <p:spPr>
            <a:xfrm>
              <a:off x="3200846" y="2648878"/>
              <a:ext cx="899605" cy="1107996"/>
            </a:xfrm>
            <a:prstGeom prst="rect">
              <a:avLst/>
            </a:prstGeom>
          </p:spPr>
          <p:txBody>
            <a:bodyPr wrap="none">
              <a:spAutoFit/>
            </a:bodyPr>
            <a:lstStyle/>
            <a:p>
              <a:r>
                <a:rPr lang="en-US" altLang="zh-CN" sz="6600" dirty="0">
                  <a:solidFill>
                    <a:schemeClr val="bg1"/>
                  </a:solidFill>
                  <a:latin typeface="Agency FB" panose="020B0503020202020204" pitchFamily="34" charset="0"/>
                  <a:ea typeface="方正正黑简体" panose="02000000000000000000" pitchFamily="2" charset="-122"/>
                </a:rPr>
                <a:t>05</a:t>
              </a:r>
              <a:endParaRPr lang="zh-CN" altLang="en-US" sz="6600" dirty="0">
                <a:solidFill>
                  <a:schemeClr val="bg1"/>
                </a:solidFill>
              </a:endParaRPr>
            </a:p>
          </p:txBody>
        </p:sp>
      </p:grpSp>
    </p:spTree>
    <p:extLst>
      <p:ext uri="{BB962C8B-B14F-4D97-AF65-F5344CB8AC3E}">
        <p14:creationId xmlns:p14="http://schemas.microsoft.com/office/powerpoint/2010/main" val="2831977453"/>
      </p:ext>
    </p:extLst>
  </p:cSld>
  <p:clrMapOvr>
    <a:masterClrMapping/>
  </p:clrMapOvr>
  <p:transition spd="slow" advTm="4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00"/>
                                        <p:tgtEl>
                                          <p:spTgt spid="183"/>
                                        </p:tgtEl>
                                      </p:cBhvr>
                                    </p:animEffect>
                                  </p:childTnLst>
                                </p:cTn>
                              </p:par>
                              <p:par>
                                <p:cTn id="8" presetID="2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75"/>
                                        </p:tgtEl>
                                        <p:attrNameLst>
                                          <p:attrName>style.visibility</p:attrName>
                                        </p:attrNameLst>
                                      </p:cBhvr>
                                      <p:to>
                                        <p:strVal val="visible"/>
                                      </p:to>
                                    </p:set>
                                    <p:animEffect transition="in" filter="wipe(down)">
                                      <p:cBhvr>
                                        <p:cTn id="14" dur="500"/>
                                        <p:tgtEl>
                                          <p:spTgt spid="17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wipe(up)">
                                      <p:cBhvr>
                                        <p:cTn id="17" dur="500"/>
                                        <p:tgtEl>
                                          <p:spTgt spid="17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left)">
                                      <p:cBhvr>
                                        <p:cTn id="20" dur="500"/>
                                        <p:tgtEl>
                                          <p:spTgt spid="173"/>
                                        </p:tgtEl>
                                      </p:cBhvr>
                                    </p:animEffect>
                                  </p:childTnLst>
                                </p:cTn>
                              </p:par>
                              <p:par>
                                <p:cTn id="21" presetID="37" presetClass="entr" presetSubtype="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1000"/>
                                        <p:tgtEl>
                                          <p:spTgt spid="126"/>
                                        </p:tgtEl>
                                      </p:cBhvr>
                                    </p:animEffect>
                                    <p:anim calcmode="lin" valueType="num">
                                      <p:cBhvr>
                                        <p:cTn id="24" dur="1000" fill="hold"/>
                                        <p:tgtEl>
                                          <p:spTgt spid="126"/>
                                        </p:tgtEl>
                                        <p:attrNameLst>
                                          <p:attrName>ppt_x</p:attrName>
                                        </p:attrNameLst>
                                      </p:cBhvr>
                                      <p:tavLst>
                                        <p:tav tm="0">
                                          <p:val>
                                            <p:strVal val="#ppt_x"/>
                                          </p:val>
                                        </p:tav>
                                        <p:tav tm="100000">
                                          <p:val>
                                            <p:strVal val="#ppt_x"/>
                                          </p:val>
                                        </p:tav>
                                      </p:tavLst>
                                    </p:anim>
                                    <p:anim calcmode="lin" valueType="num">
                                      <p:cBhvr>
                                        <p:cTn id="25" dur="900" decel="100000" fill="hold"/>
                                        <p:tgtEl>
                                          <p:spTgt spid="12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5" presetID="23" presetClass="entr" presetSubtype="16" fill="hold" grpId="0" nodeType="withEffect">
                                  <p:stCondLst>
                                    <p:cond delay="500"/>
                                  </p:stCondLst>
                                  <p:childTnLst>
                                    <p:set>
                                      <p:cBhvr>
                                        <p:cTn id="46" dur="1" fill="hold">
                                          <p:stCondLst>
                                            <p:cond delay="0"/>
                                          </p:stCondLst>
                                        </p:cTn>
                                        <p:tgtEl>
                                          <p:spTgt spid="170"/>
                                        </p:tgtEl>
                                        <p:attrNameLst>
                                          <p:attrName>style.visibility</p:attrName>
                                        </p:attrNameLst>
                                      </p:cBhvr>
                                      <p:to>
                                        <p:strVal val="visible"/>
                                      </p:to>
                                    </p:set>
                                    <p:anim calcmode="lin" valueType="num">
                                      <p:cBhvr>
                                        <p:cTn id="47" dur="500" fill="hold"/>
                                        <p:tgtEl>
                                          <p:spTgt spid="170"/>
                                        </p:tgtEl>
                                        <p:attrNameLst>
                                          <p:attrName>ppt_w</p:attrName>
                                        </p:attrNameLst>
                                      </p:cBhvr>
                                      <p:tavLst>
                                        <p:tav tm="0">
                                          <p:val>
                                            <p:fltVal val="0"/>
                                          </p:val>
                                        </p:tav>
                                        <p:tav tm="100000">
                                          <p:val>
                                            <p:strVal val="#ppt_w"/>
                                          </p:val>
                                        </p:tav>
                                      </p:tavLst>
                                    </p:anim>
                                    <p:anim calcmode="lin" valueType="num">
                                      <p:cBhvr>
                                        <p:cTn id="48" dur="500" fill="hold"/>
                                        <p:tgtEl>
                                          <p:spTgt spid="17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700"/>
                                  </p:stCondLst>
                                  <p:childTnLst>
                                    <p:set>
                                      <p:cBhvr>
                                        <p:cTn id="50" dur="1" fill="hold">
                                          <p:stCondLst>
                                            <p:cond delay="0"/>
                                          </p:stCondLst>
                                        </p:cTn>
                                        <p:tgtEl>
                                          <p:spTgt spid="160"/>
                                        </p:tgtEl>
                                        <p:attrNameLst>
                                          <p:attrName>style.visibility</p:attrName>
                                        </p:attrNameLst>
                                      </p:cBhvr>
                                      <p:to>
                                        <p:strVal val="visible"/>
                                      </p:to>
                                    </p:set>
                                    <p:anim calcmode="lin" valueType="num">
                                      <p:cBhvr>
                                        <p:cTn id="51" dur="500" fill="hold"/>
                                        <p:tgtEl>
                                          <p:spTgt spid="160"/>
                                        </p:tgtEl>
                                        <p:attrNameLst>
                                          <p:attrName>ppt_w</p:attrName>
                                        </p:attrNameLst>
                                      </p:cBhvr>
                                      <p:tavLst>
                                        <p:tav tm="0">
                                          <p:val>
                                            <p:fltVal val="0"/>
                                          </p:val>
                                        </p:tav>
                                        <p:tav tm="100000">
                                          <p:val>
                                            <p:strVal val="#ppt_w"/>
                                          </p:val>
                                        </p:tav>
                                      </p:tavLst>
                                    </p:anim>
                                    <p:anim calcmode="lin" valueType="num">
                                      <p:cBhvr>
                                        <p:cTn id="52" dur="500" fill="hold"/>
                                        <p:tgtEl>
                                          <p:spTgt spid="16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90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100"/>
                                  </p:stCondLst>
                                  <p:childTnLst>
                                    <p:set>
                                      <p:cBhvr>
                                        <p:cTn id="58" dur="1" fill="hold">
                                          <p:stCondLst>
                                            <p:cond delay="0"/>
                                          </p:stCondLst>
                                        </p:cTn>
                                        <p:tgtEl>
                                          <p:spTgt spid="162"/>
                                        </p:tgtEl>
                                        <p:attrNameLst>
                                          <p:attrName>style.visibility</p:attrName>
                                        </p:attrNameLst>
                                      </p:cBhvr>
                                      <p:to>
                                        <p:strVal val="visible"/>
                                      </p:to>
                                    </p:set>
                                    <p:anim calcmode="lin" valueType="num">
                                      <p:cBhvr>
                                        <p:cTn id="59" dur="500" fill="hold"/>
                                        <p:tgtEl>
                                          <p:spTgt spid="162"/>
                                        </p:tgtEl>
                                        <p:attrNameLst>
                                          <p:attrName>ppt_w</p:attrName>
                                        </p:attrNameLst>
                                      </p:cBhvr>
                                      <p:tavLst>
                                        <p:tav tm="0">
                                          <p:val>
                                            <p:fltVal val="0"/>
                                          </p:val>
                                        </p:tav>
                                        <p:tav tm="100000">
                                          <p:val>
                                            <p:strVal val="#ppt_w"/>
                                          </p:val>
                                        </p:tav>
                                      </p:tavLst>
                                    </p:anim>
                                    <p:anim calcmode="lin" valueType="num">
                                      <p:cBhvr>
                                        <p:cTn id="60" dur="500" fill="hold"/>
                                        <p:tgtEl>
                                          <p:spTgt spid="16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1300"/>
                                  </p:stCondLst>
                                  <p:childTnLst>
                                    <p:set>
                                      <p:cBhvr>
                                        <p:cTn id="62" dur="1" fill="hold">
                                          <p:stCondLst>
                                            <p:cond delay="0"/>
                                          </p:stCondLst>
                                        </p:cTn>
                                        <p:tgtEl>
                                          <p:spTgt spid="168"/>
                                        </p:tgtEl>
                                        <p:attrNameLst>
                                          <p:attrName>style.visibility</p:attrName>
                                        </p:attrNameLst>
                                      </p:cBhvr>
                                      <p:to>
                                        <p:strVal val="visible"/>
                                      </p:to>
                                    </p:set>
                                    <p:anim calcmode="lin" valueType="num">
                                      <p:cBhvr>
                                        <p:cTn id="63" dur="500" fill="hold"/>
                                        <p:tgtEl>
                                          <p:spTgt spid="168"/>
                                        </p:tgtEl>
                                        <p:attrNameLst>
                                          <p:attrName>ppt_w</p:attrName>
                                        </p:attrNameLst>
                                      </p:cBhvr>
                                      <p:tavLst>
                                        <p:tav tm="0">
                                          <p:val>
                                            <p:fltVal val="0"/>
                                          </p:val>
                                        </p:tav>
                                        <p:tav tm="100000">
                                          <p:val>
                                            <p:strVal val="#ppt_w"/>
                                          </p:val>
                                        </p:tav>
                                      </p:tavLst>
                                    </p:anim>
                                    <p:anim calcmode="lin" valueType="num">
                                      <p:cBhvr>
                                        <p:cTn id="64" dur="500" fill="hold"/>
                                        <p:tgtEl>
                                          <p:spTgt spid="168"/>
                                        </p:tgtEl>
                                        <p:attrNameLst>
                                          <p:attrName>ppt_h</p:attrName>
                                        </p:attrNameLst>
                                      </p:cBhvr>
                                      <p:tavLst>
                                        <p:tav tm="0">
                                          <p:val>
                                            <p:fltVal val="0"/>
                                          </p:val>
                                        </p:tav>
                                        <p:tav tm="100000">
                                          <p:val>
                                            <p:strVal val="#ppt_h"/>
                                          </p:val>
                                        </p:tav>
                                      </p:tavLst>
                                    </p:anim>
                                  </p:childTnLst>
                                </p:cTn>
                              </p:par>
                            </p:childTnLst>
                          </p:cTn>
                        </p:par>
                        <p:par>
                          <p:cTn id="65" fill="hold">
                            <p:stCondLst>
                              <p:cond delay="1800"/>
                            </p:stCondLst>
                            <p:childTnLst>
                              <p:par>
                                <p:cTn id="66" presetID="23" presetClass="entr" presetSubtype="32"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strVal val="4*#ppt_w"/>
                                          </p:val>
                                        </p:tav>
                                        <p:tav tm="100000">
                                          <p:val>
                                            <p:strVal val="#ppt_w"/>
                                          </p:val>
                                        </p:tav>
                                      </p:tavLst>
                                    </p:anim>
                                    <p:anim calcmode="lin" valueType="num">
                                      <p:cBhvr>
                                        <p:cTn id="69" dur="500" fill="hold"/>
                                        <p:tgtEl>
                                          <p:spTgt spid="7"/>
                                        </p:tgtEl>
                                        <p:attrNameLst>
                                          <p:attrName>ppt_h</p:attrName>
                                        </p:attrNameLst>
                                      </p:cBhvr>
                                      <p:tavLst>
                                        <p:tav tm="0">
                                          <p:val>
                                            <p:strVal val="4*#ppt_h"/>
                                          </p:val>
                                        </p:tav>
                                        <p:tav tm="100000">
                                          <p:val>
                                            <p:strVal val="#ppt_h"/>
                                          </p:val>
                                        </p:tav>
                                      </p:tavLst>
                                    </p:anim>
                                  </p:childTnLst>
                                </p:cTn>
                              </p:par>
                            </p:childTnLst>
                          </p:cTn>
                        </p:par>
                        <p:par>
                          <p:cTn id="70" fill="hold">
                            <p:stCondLst>
                              <p:cond delay="2300"/>
                            </p:stCondLst>
                            <p:childTnLst>
                              <p:par>
                                <p:cTn id="71" presetID="12" presetClass="entr" presetSubtype="2"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p:tgtEl>
                                          <p:spTgt spid="61"/>
                                        </p:tgtEl>
                                        <p:attrNameLst>
                                          <p:attrName>ppt_x</p:attrName>
                                        </p:attrNameLst>
                                      </p:cBhvr>
                                      <p:tavLst>
                                        <p:tav tm="0">
                                          <p:val>
                                            <p:strVal val="#ppt_x+#ppt_w*1.125000"/>
                                          </p:val>
                                        </p:tav>
                                        <p:tav tm="100000">
                                          <p:val>
                                            <p:strVal val="#ppt_x"/>
                                          </p:val>
                                        </p:tav>
                                      </p:tavLst>
                                    </p:anim>
                                    <p:animEffect transition="in" filter="wipe(lef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75" grpId="0" animBg="1"/>
      <p:bldP spid="173" grpId="0" animBg="1"/>
      <p:bldP spid="171" grpId="0" animBg="1"/>
      <p:bldP spid="170" grpId="0" animBg="1"/>
      <p:bldP spid="160" grpId="0" animBg="1"/>
      <p:bldP spid="161" grpId="0" animBg="1"/>
      <p:bldP spid="162" grpId="0" animBg="1"/>
      <p:bldP spid="1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15544"/>
            <a:ext cx="1415772"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目标设定</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372" y="1586883"/>
            <a:ext cx="3270055" cy="5271117"/>
          </a:xfrm>
          <a:prstGeom prst="rect">
            <a:avLst/>
          </a:prstGeom>
        </p:spPr>
      </p:pic>
      <p:grpSp>
        <p:nvGrpSpPr>
          <p:cNvPr id="7" name="组合 6"/>
          <p:cNvGrpSpPr/>
          <p:nvPr/>
        </p:nvGrpSpPr>
        <p:grpSpPr>
          <a:xfrm>
            <a:off x="4324167" y="1785865"/>
            <a:ext cx="7232833" cy="1440809"/>
            <a:chOff x="4352081" y="2066320"/>
            <a:chExt cx="7407797" cy="1440809"/>
          </a:xfrm>
        </p:grpSpPr>
        <p:grpSp>
          <p:nvGrpSpPr>
            <p:cNvPr id="2" name="组合 1"/>
            <p:cNvGrpSpPr/>
            <p:nvPr/>
          </p:nvGrpSpPr>
          <p:grpSpPr>
            <a:xfrm>
              <a:off x="4352081" y="2066320"/>
              <a:ext cx="7407797" cy="1440809"/>
              <a:chOff x="2743200" y="2077895"/>
              <a:chExt cx="7407797" cy="1440809"/>
            </a:xfrm>
          </p:grpSpPr>
          <p:grpSp>
            <p:nvGrpSpPr>
              <p:cNvPr id="24" name="组合 23"/>
              <p:cNvGrpSpPr/>
              <p:nvPr/>
            </p:nvGrpSpPr>
            <p:grpSpPr>
              <a:xfrm>
                <a:off x="2743200" y="2077895"/>
                <a:ext cx="7407797" cy="1440809"/>
                <a:chOff x="-2015362" y="1994658"/>
                <a:chExt cx="7407797" cy="1440809"/>
              </a:xfrm>
            </p:grpSpPr>
            <p:sp>
              <p:nvSpPr>
                <p:cNvPr id="26" name="圆角矩形 25"/>
                <p:cNvSpPr/>
                <p:nvPr/>
              </p:nvSpPr>
              <p:spPr>
                <a:xfrm>
                  <a:off x="-2015362" y="1994658"/>
                  <a:ext cx="7407797" cy="1440809"/>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28" name="圆角矩形 27"/>
                <p:cNvSpPr/>
                <p:nvPr/>
              </p:nvSpPr>
              <p:spPr>
                <a:xfrm>
                  <a:off x="3652161" y="2214127"/>
                  <a:ext cx="1533654" cy="1001869"/>
                </a:xfrm>
                <a:prstGeom prst="roundRect">
                  <a:avLst>
                    <a:gd name="adj" fmla="val 0"/>
                  </a:avLst>
                </a:prstGeom>
                <a:solidFill>
                  <a:srgbClr val="663A77"/>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21" name="矩形 20"/>
              <p:cNvSpPr/>
              <p:nvPr/>
            </p:nvSpPr>
            <p:spPr>
              <a:xfrm>
                <a:off x="2972121" y="2204319"/>
                <a:ext cx="5523697" cy="12003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latin typeface="方正正黑简体" panose="02000000000000000000" pitchFamily="2" charset="-122"/>
                    <a:ea typeface="方正正黑简体" panose="02000000000000000000" pitchFamily="2" charset="-122"/>
                  </a:rPr>
                  <a:t>目标值</a:t>
                </a:r>
                <a:r>
                  <a:rPr lang="en-US" altLang="zh-CN" sz="1600" dirty="0">
                    <a:latin typeface="方正正黑简体" panose="02000000000000000000" pitchFamily="2" charset="-122"/>
                    <a:ea typeface="方正正黑简体" panose="02000000000000000000" pitchFamily="2" charset="-122"/>
                  </a:rPr>
                  <a:t>=</a:t>
                </a:r>
                <a:r>
                  <a:rPr lang="zh-CN" altLang="en-US" sz="1600" dirty="0">
                    <a:latin typeface="方正正黑简体" panose="02000000000000000000" pitchFamily="2" charset="-122"/>
                    <a:ea typeface="方正正黑简体" panose="02000000000000000000" pitchFamily="2" charset="-122"/>
                  </a:rPr>
                  <a:t>现况值</a:t>
                </a:r>
                <a:r>
                  <a:rPr lang="en-US" altLang="zh-CN" sz="1600" dirty="0">
                    <a:latin typeface="方正正黑简体" panose="02000000000000000000" pitchFamily="2" charset="-122"/>
                    <a:ea typeface="方正正黑简体" panose="02000000000000000000" pitchFamily="2" charset="-122"/>
                  </a:rPr>
                  <a:t>-</a:t>
                </a:r>
                <a:r>
                  <a:rPr lang="zh-CN" altLang="en-US" sz="1600" dirty="0">
                    <a:latin typeface="方正正黑简体" panose="02000000000000000000" pitchFamily="2" charset="-122"/>
                    <a:ea typeface="方正正黑简体" panose="02000000000000000000" pitchFamily="2" charset="-122"/>
                  </a:rPr>
                  <a:t>（现况值</a:t>
                </a:r>
                <a:r>
                  <a:rPr lang="en-US" altLang="zh-CN" sz="1600" dirty="0">
                    <a:latin typeface="方正正黑简体" panose="02000000000000000000" pitchFamily="2" charset="-122"/>
                    <a:ea typeface="方正正黑简体" panose="02000000000000000000" pitchFamily="2" charset="-122"/>
                  </a:rPr>
                  <a:t>×</a:t>
                </a:r>
                <a:r>
                  <a:rPr lang="zh-CN" altLang="en-US" sz="1600" dirty="0">
                    <a:latin typeface="方正正黑简体" panose="02000000000000000000" pitchFamily="2" charset="-122"/>
                    <a:ea typeface="方正正黑简体" panose="02000000000000000000" pitchFamily="2" charset="-122"/>
                  </a:rPr>
                  <a:t>累计百分比</a:t>
                </a:r>
                <a:r>
                  <a:rPr lang="en-US" altLang="zh-CN" sz="1600" dirty="0">
                    <a:latin typeface="方正正黑简体" panose="02000000000000000000" pitchFamily="2" charset="-122"/>
                    <a:ea typeface="方正正黑简体" panose="02000000000000000000" pitchFamily="2" charset="-122"/>
                  </a:rPr>
                  <a:t>×</a:t>
                </a:r>
                <a:r>
                  <a:rPr lang="zh-CN" altLang="en-US" sz="1600" dirty="0">
                    <a:latin typeface="方正正黑简体" panose="02000000000000000000" pitchFamily="2" charset="-122"/>
                    <a:ea typeface="方正正黑简体" panose="02000000000000000000" pitchFamily="2" charset="-122"/>
                  </a:rPr>
                  <a:t>圈员能力）</a:t>
                </a:r>
              </a:p>
              <a:p>
                <a:pPr>
                  <a:lnSpc>
                    <a:spcPct val="150000"/>
                  </a:lnSpc>
                </a:pPr>
                <a:r>
                  <a:rPr lang="zh-CN" altLang="en-US" sz="1600" dirty="0">
                    <a:latin typeface="方正正黑简体" panose="02000000000000000000" pitchFamily="2" charset="-122"/>
                    <a:ea typeface="方正正黑简体" panose="02000000000000000000" pitchFamily="2" charset="-122"/>
                  </a:rPr>
                  <a:t>设定降低因抗肿瘤废弃物处置不合理而发生缺陷的目标值</a:t>
                </a:r>
              </a:p>
              <a:p>
                <a:pPr>
                  <a:lnSpc>
                    <a:spcPct val="150000"/>
                  </a:lnSpc>
                </a:pPr>
                <a:r>
                  <a:rPr lang="zh-CN" altLang="en-US" sz="1600" dirty="0">
                    <a:latin typeface="方正正黑简体" panose="02000000000000000000" pitchFamily="2" charset="-122"/>
                    <a:ea typeface="方正正黑简体" panose="02000000000000000000" pitchFamily="2" charset="-122"/>
                  </a:rPr>
                  <a:t>目标值</a:t>
                </a:r>
                <a:r>
                  <a:rPr lang="en-US" altLang="zh-CN" sz="1600" dirty="0">
                    <a:latin typeface="方正正黑简体" panose="02000000000000000000" pitchFamily="2" charset="-122"/>
                    <a:ea typeface="方正正黑简体" panose="02000000000000000000" pitchFamily="2" charset="-122"/>
                  </a:rPr>
                  <a:t>=46-</a:t>
                </a:r>
                <a:r>
                  <a:rPr lang="zh-CN" altLang="en-US" sz="1600" dirty="0">
                    <a:latin typeface="方正正黑简体" panose="02000000000000000000" pitchFamily="2" charset="-122"/>
                    <a:ea typeface="方正正黑简体" panose="02000000000000000000" pitchFamily="2" charset="-122"/>
                  </a:rPr>
                  <a:t>（</a:t>
                </a:r>
                <a:r>
                  <a:rPr lang="en-US" altLang="zh-CN" sz="1600" dirty="0">
                    <a:latin typeface="方正正黑简体" panose="02000000000000000000" pitchFamily="2" charset="-122"/>
                    <a:ea typeface="方正正黑简体" panose="02000000000000000000" pitchFamily="2" charset="-122"/>
                  </a:rPr>
                  <a:t>46×46.46%×90.0%</a:t>
                </a:r>
                <a:r>
                  <a:rPr lang="zh-CN" altLang="en-US" sz="1600" dirty="0">
                    <a:latin typeface="方正正黑简体" panose="02000000000000000000" pitchFamily="2" charset="-122"/>
                    <a:ea typeface="方正正黑简体" panose="02000000000000000000" pitchFamily="2" charset="-122"/>
                  </a:rPr>
                  <a:t>）</a:t>
                </a:r>
                <a:r>
                  <a:rPr lang="en-US" altLang="zh-CN" sz="1600" dirty="0">
                    <a:latin typeface="方正正黑简体" panose="02000000000000000000" pitchFamily="2" charset="-122"/>
                    <a:ea typeface="方正正黑简体" panose="02000000000000000000" pitchFamily="2" charset="-122"/>
                  </a:rPr>
                  <a:t>=26</a:t>
                </a:r>
              </a:p>
            </p:txBody>
          </p:sp>
        </p:grpSp>
        <p:sp>
          <p:nvSpPr>
            <p:cNvPr id="6" name="矩形 5"/>
            <p:cNvSpPr/>
            <p:nvPr/>
          </p:nvSpPr>
          <p:spPr>
            <a:xfrm>
              <a:off x="10151481" y="2555890"/>
              <a:ext cx="1284326" cy="461665"/>
            </a:xfrm>
            <a:prstGeom prst="rect">
              <a:avLst/>
            </a:prstGeom>
          </p:spPr>
          <p:txBody>
            <a:bodyPr wrap="none">
              <a:spAutoFit/>
            </a:bodyPr>
            <a:lstStyle/>
            <a:p>
              <a:r>
                <a:rPr lang="zh-CN" altLang="en-US" sz="2400" b="1" dirty="0">
                  <a:solidFill>
                    <a:schemeClr val="bg1"/>
                  </a:solidFill>
                  <a:latin typeface="方正正黑简体" panose="02000000000000000000" pitchFamily="2" charset="-122"/>
                  <a:ea typeface="方正正黑简体" panose="02000000000000000000" pitchFamily="2" charset="-122"/>
                </a:rPr>
                <a:t>目标 </a:t>
              </a:r>
              <a:r>
                <a:rPr lang="en-US" altLang="zh-CN" sz="2400" b="1" dirty="0">
                  <a:solidFill>
                    <a:schemeClr val="bg1"/>
                  </a:solidFill>
                  <a:latin typeface="方正正黑简体" panose="02000000000000000000" pitchFamily="2" charset="-122"/>
                  <a:ea typeface="方正正黑简体" panose="02000000000000000000" pitchFamily="2" charset="-122"/>
                </a:rPr>
                <a:t>01</a:t>
              </a:r>
              <a:endParaRPr lang="zh-CN" altLang="en-US" sz="2400" b="1" dirty="0">
                <a:solidFill>
                  <a:schemeClr val="bg1"/>
                </a:solidFill>
                <a:latin typeface="方正正黑简体" panose="02000000000000000000" pitchFamily="2" charset="-122"/>
                <a:ea typeface="方正正黑简体" panose="02000000000000000000" pitchFamily="2" charset="-122"/>
              </a:endParaRPr>
            </a:p>
          </p:txBody>
        </p:sp>
      </p:grpSp>
      <p:graphicFrame>
        <p:nvGraphicFramePr>
          <p:cNvPr id="29" name="对象 13"/>
          <p:cNvGraphicFramePr>
            <a:graphicFrameLocks noChangeAspect="1"/>
          </p:cNvGraphicFramePr>
          <p:nvPr>
            <p:extLst>
              <p:ext uri="{D42A27DB-BD31-4B8C-83A1-F6EECF244321}">
                <p14:modId xmlns:p14="http://schemas.microsoft.com/office/powerpoint/2010/main" val="97933719"/>
              </p:ext>
            </p:extLst>
          </p:nvPr>
        </p:nvGraphicFramePr>
        <p:xfrm>
          <a:off x="4324167" y="3425656"/>
          <a:ext cx="6356239" cy="3325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6842455"/>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15544"/>
            <a:ext cx="1415772"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目标设定</a:t>
            </a:r>
          </a:p>
        </p:txBody>
      </p:sp>
      <p:grpSp>
        <p:nvGrpSpPr>
          <p:cNvPr id="7" name="组合 6"/>
          <p:cNvGrpSpPr/>
          <p:nvPr/>
        </p:nvGrpSpPr>
        <p:grpSpPr>
          <a:xfrm flipH="1">
            <a:off x="1184870" y="1328883"/>
            <a:ext cx="10060989" cy="989396"/>
            <a:chOff x="1698890" y="2066320"/>
            <a:chExt cx="10060989" cy="1440809"/>
          </a:xfrm>
        </p:grpSpPr>
        <p:grpSp>
          <p:nvGrpSpPr>
            <p:cNvPr id="2" name="组合 1"/>
            <p:cNvGrpSpPr/>
            <p:nvPr/>
          </p:nvGrpSpPr>
          <p:grpSpPr>
            <a:xfrm>
              <a:off x="1698890" y="2066320"/>
              <a:ext cx="10060989" cy="1440809"/>
              <a:chOff x="90009" y="2077895"/>
              <a:chExt cx="10060989" cy="1440809"/>
            </a:xfrm>
          </p:grpSpPr>
          <p:grpSp>
            <p:nvGrpSpPr>
              <p:cNvPr id="24" name="组合 23"/>
              <p:cNvGrpSpPr/>
              <p:nvPr/>
            </p:nvGrpSpPr>
            <p:grpSpPr>
              <a:xfrm>
                <a:off x="90009" y="2077895"/>
                <a:ext cx="10060989" cy="1440809"/>
                <a:chOff x="-4668553" y="1994658"/>
                <a:chExt cx="10060989" cy="1440809"/>
              </a:xfrm>
            </p:grpSpPr>
            <p:sp>
              <p:nvSpPr>
                <p:cNvPr id="26" name="圆角矩形 25"/>
                <p:cNvSpPr/>
                <p:nvPr/>
              </p:nvSpPr>
              <p:spPr>
                <a:xfrm>
                  <a:off x="-4668553" y="1994658"/>
                  <a:ext cx="10060989" cy="1440809"/>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28" name="圆角矩形 27"/>
                <p:cNvSpPr/>
                <p:nvPr/>
              </p:nvSpPr>
              <p:spPr>
                <a:xfrm>
                  <a:off x="3652161" y="2214127"/>
                  <a:ext cx="1533654" cy="1001869"/>
                </a:xfrm>
                <a:prstGeom prst="roundRect">
                  <a:avLst>
                    <a:gd name="adj" fmla="val 0"/>
                  </a:avLst>
                </a:prstGeom>
                <a:solidFill>
                  <a:srgbClr val="C65885"/>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21" name="矩形 20"/>
              <p:cNvSpPr/>
              <p:nvPr/>
            </p:nvSpPr>
            <p:spPr>
              <a:xfrm>
                <a:off x="2611322" y="2204319"/>
                <a:ext cx="5523697" cy="121014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latin typeface="方正正黑简体" panose="02000000000000000000" pitchFamily="2" charset="-122"/>
                    <a:ea typeface="方正正黑简体" panose="02000000000000000000" pitchFamily="2" charset="-122"/>
                  </a:rPr>
                  <a:t>设定降低因静脉给药流程不合理而发生缺陷的目标值</a:t>
                </a:r>
              </a:p>
              <a:p>
                <a:pPr>
                  <a:lnSpc>
                    <a:spcPct val="150000"/>
                  </a:lnSpc>
                </a:pPr>
                <a:r>
                  <a:rPr lang="zh-CN" altLang="en-US" sz="1600" dirty="0">
                    <a:latin typeface="方正正黑简体" panose="02000000000000000000" pitchFamily="2" charset="-122"/>
                    <a:ea typeface="方正正黑简体" panose="02000000000000000000" pitchFamily="2" charset="-122"/>
                  </a:rPr>
                  <a:t>目标值</a:t>
                </a:r>
                <a:r>
                  <a:rPr lang="en-US" altLang="zh-CN" sz="1600" dirty="0">
                    <a:latin typeface="方正正黑简体" panose="02000000000000000000" pitchFamily="2" charset="-122"/>
                    <a:ea typeface="方正正黑简体" panose="02000000000000000000" pitchFamily="2" charset="-122"/>
                  </a:rPr>
                  <a:t>=32-</a:t>
                </a:r>
                <a:r>
                  <a:rPr lang="zh-CN" altLang="en-US" sz="1600" dirty="0">
                    <a:latin typeface="方正正黑简体" panose="02000000000000000000" pitchFamily="2" charset="-122"/>
                    <a:ea typeface="方正正黑简体" panose="02000000000000000000" pitchFamily="2" charset="-122"/>
                  </a:rPr>
                  <a:t>（</a:t>
                </a:r>
                <a:r>
                  <a:rPr lang="en-US" altLang="zh-CN" sz="1600" dirty="0">
                    <a:latin typeface="方正正黑简体" panose="02000000000000000000" pitchFamily="2" charset="-122"/>
                    <a:ea typeface="方正正黑简体" panose="02000000000000000000" pitchFamily="2" charset="-122"/>
                  </a:rPr>
                  <a:t>32×78.79%×90%</a:t>
                </a:r>
                <a:r>
                  <a:rPr lang="zh-CN" altLang="en-US" sz="1600" dirty="0">
                    <a:latin typeface="方正正黑简体" panose="02000000000000000000" pitchFamily="2" charset="-122"/>
                    <a:ea typeface="方正正黑简体" panose="02000000000000000000" pitchFamily="2" charset="-122"/>
                  </a:rPr>
                  <a:t>）</a:t>
                </a:r>
                <a:r>
                  <a:rPr lang="en-US" altLang="zh-CN" sz="1600" dirty="0">
                    <a:latin typeface="方正正黑简体" panose="02000000000000000000" pitchFamily="2" charset="-122"/>
                    <a:ea typeface="方正正黑简体" panose="02000000000000000000" pitchFamily="2" charset="-122"/>
                  </a:rPr>
                  <a:t>=9</a:t>
                </a:r>
              </a:p>
            </p:txBody>
          </p:sp>
        </p:grpSp>
        <p:sp>
          <p:nvSpPr>
            <p:cNvPr id="6" name="矩形 5"/>
            <p:cNvSpPr/>
            <p:nvPr/>
          </p:nvSpPr>
          <p:spPr>
            <a:xfrm>
              <a:off x="10113009" y="2518602"/>
              <a:ext cx="1308371" cy="672300"/>
            </a:xfrm>
            <a:prstGeom prst="rect">
              <a:avLst/>
            </a:prstGeom>
          </p:spPr>
          <p:txBody>
            <a:bodyPr wrap="none">
              <a:spAutoFit/>
            </a:bodyPr>
            <a:lstStyle/>
            <a:p>
              <a:r>
                <a:rPr lang="zh-CN" altLang="en-US" sz="2400" b="1" dirty="0">
                  <a:solidFill>
                    <a:schemeClr val="bg1"/>
                  </a:solidFill>
                  <a:latin typeface="方正正黑简体" panose="02000000000000000000" pitchFamily="2" charset="-122"/>
                  <a:ea typeface="方正正黑简体" panose="02000000000000000000" pitchFamily="2" charset="-122"/>
                </a:rPr>
                <a:t>目标 </a:t>
              </a:r>
              <a:r>
                <a:rPr lang="en-US" altLang="zh-CN" sz="2400" b="1" dirty="0">
                  <a:solidFill>
                    <a:schemeClr val="bg1"/>
                  </a:solidFill>
                  <a:latin typeface="方正正黑简体" panose="02000000000000000000" pitchFamily="2" charset="-122"/>
                  <a:ea typeface="方正正黑简体" panose="02000000000000000000" pitchFamily="2" charset="-122"/>
                </a:rPr>
                <a:t>02</a:t>
              </a:r>
              <a:endParaRPr lang="zh-CN" altLang="en-US" sz="2400" b="1" dirty="0">
                <a:solidFill>
                  <a:schemeClr val="bg1"/>
                </a:solidFill>
                <a:latin typeface="方正正黑简体" panose="02000000000000000000" pitchFamily="2" charset="-122"/>
                <a:ea typeface="方正正黑简体" panose="02000000000000000000" pitchFamily="2" charset="-122"/>
              </a:endParaRPr>
            </a:p>
          </p:txBody>
        </p:sp>
      </p:grpSp>
      <p:graphicFrame>
        <p:nvGraphicFramePr>
          <p:cNvPr id="29" name="对象 13"/>
          <p:cNvGraphicFramePr>
            <a:graphicFrameLocks noChangeAspect="1"/>
          </p:cNvGraphicFramePr>
          <p:nvPr>
            <p:extLst>
              <p:ext uri="{D42A27DB-BD31-4B8C-83A1-F6EECF244321}">
                <p14:modId xmlns:p14="http://schemas.microsoft.com/office/powerpoint/2010/main" val="1607335994"/>
              </p:ext>
            </p:extLst>
          </p:nvPr>
        </p:nvGraphicFramePr>
        <p:xfrm>
          <a:off x="1102657" y="2924382"/>
          <a:ext cx="6356239" cy="3325496"/>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691" y="2607229"/>
            <a:ext cx="3606168" cy="3502601"/>
          </a:xfrm>
          <a:prstGeom prst="rect">
            <a:avLst/>
          </a:prstGeom>
        </p:spPr>
      </p:pic>
    </p:spTree>
    <p:extLst>
      <p:ext uri="{BB962C8B-B14F-4D97-AF65-F5344CB8AC3E}">
        <p14:creationId xmlns:p14="http://schemas.microsoft.com/office/powerpoint/2010/main" val="2732427647"/>
      </p:ext>
    </p:extLst>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900" decel="100000" fill="hold"/>
                                        <p:tgtEl>
                                          <p:spTgt spid="2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16" presetClass="entr" presetSubtype="2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3687339" y="2350947"/>
            <a:ext cx="5808592" cy="1541447"/>
            <a:chOff x="1073877" y="1902560"/>
            <a:chExt cx="4158578" cy="998361"/>
          </a:xfrm>
        </p:grpSpPr>
        <p:sp>
          <p:nvSpPr>
            <p:cNvPr id="62" name="任意多边形 6"/>
            <p:cNvSpPr>
              <a:spLocks/>
            </p:cNvSpPr>
            <p:nvPr/>
          </p:nvSpPr>
          <p:spPr bwMode="auto">
            <a:xfrm>
              <a:off x="1073877"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3" name="任意多边形 7"/>
            <p:cNvSpPr>
              <a:spLocks/>
            </p:cNvSpPr>
            <p:nvPr/>
          </p:nvSpPr>
          <p:spPr bwMode="auto">
            <a:xfrm>
              <a:off x="1213953"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4" name="文本框 23"/>
            <p:cNvSpPr txBox="1"/>
            <p:nvPr/>
          </p:nvSpPr>
          <p:spPr>
            <a:xfrm>
              <a:off x="2648280" y="2172499"/>
              <a:ext cx="1009771" cy="458482"/>
            </a:xfrm>
            <a:prstGeom prst="rect">
              <a:avLst/>
            </a:prstGeom>
            <a:noFill/>
          </p:spPr>
          <p:txBody>
            <a:bodyPr wrap="square" rtlCol="0">
              <a:spAutoFit/>
            </a:bodyPr>
            <a:lstStyle/>
            <a:p>
              <a:pPr lvl="0" fontAlgn="base">
                <a:spcBef>
                  <a:spcPct val="0"/>
                </a:spcBef>
                <a:spcAft>
                  <a:spcPct val="0"/>
                </a:spcAft>
              </a:pPr>
              <a:r>
                <a:rPr lang="zh-CN" altLang="en-US" sz="4000" dirty="0">
                  <a:solidFill>
                    <a:schemeClr val="tx1">
                      <a:lumMod val="75000"/>
                      <a:lumOff val="25000"/>
                    </a:schemeClr>
                  </a:solidFill>
                  <a:latin typeface="方正正黑简体" panose="02000000000000000000" pitchFamily="2" charset="-122"/>
                  <a:ea typeface="方正正黑简体" panose="02000000000000000000" pitchFamily="2" charset="-122"/>
                </a:rPr>
                <a:t>解析</a:t>
              </a:r>
            </a:p>
          </p:txBody>
        </p:sp>
      </p:grpSp>
      <p:sp>
        <p:nvSpPr>
          <p:cNvPr id="183" name="弧形 182"/>
          <p:cNvSpPr/>
          <p:nvPr/>
        </p:nvSpPr>
        <p:spPr>
          <a:xfrm>
            <a:off x="10782482" y="-4446648"/>
            <a:ext cx="7550178" cy="7550178"/>
          </a:xfrm>
          <a:prstGeom prst="arc">
            <a:avLst>
              <a:gd name="adj1" fmla="val 7755085"/>
              <a:gd name="adj2" fmla="val 1023525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弧形 174"/>
          <p:cNvSpPr/>
          <p:nvPr/>
        </p:nvSpPr>
        <p:spPr>
          <a:xfrm rot="8130105">
            <a:off x="-2928349" y="2922292"/>
            <a:ext cx="7550178" cy="7550178"/>
          </a:xfrm>
          <a:prstGeom prst="arc">
            <a:avLst>
              <a:gd name="adj1" fmla="val 7328816"/>
              <a:gd name="adj2" fmla="val 1361697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弧形 172"/>
          <p:cNvSpPr/>
          <p:nvPr/>
        </p:nvSpPr>
        <p:spPr>
          <a:xfrm rot="5400000">
            <a:off x="-1691548" y="5973197"/>
            <a:ext cx="7550178" cy="7550178"/>
          </a:xfrm>
          <a:prstGeom prst="arc">
            <a:avLst>
              <a:gd name="adj1" fmla="val 8826946"/>
              <a:gd name="adj2" fmla="val 13180852"/>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弧形 170"/>
          <p:cNvSpPr/>
          <p:nvPr/>
        </p:nvSpPr>
        <p:spPr>
          <a:xfrm>
            <a:off x="1954526" y="-3228625"/>
            <a:ext cx="7550178" cy="7550178"/>
          </a:xfrm>
          <a:prstGeom prst="arc">
            <a:avLst>
              <a:gd name="adj1" fmla="val 7755085"/>
              <a:gd name="adj2" fmla="val 11326075"/>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3559451" y="4216914"/>
            <a:ext cx="370519" cy="370519"/>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126" name="组合 125"/>
          <p:cNvGrpSpPr/>
          <p:nvPr/>
        </p:nvGrpSpPr>
        <p:grpSpPr>
          <a:xfrm>
            <a:off x="413567" y="5735566"/>
            <a:ext cx="576000" cy="576000"/>
            <a:chOff x="2886273" y="5223415"/>
            <a:chExt cx="996316" cy="996316"/>
          </a:xfrm>
        </p:grpSpPr>
        <p:grpSp>
          <p:nvGrpSpPr>
            <p:cNvPr id="127" name="组合 126"/>
            <p:cNvGrpSpPr/>
            <p:nvPr/>
          </p:nvGrpSpPr>
          <p:grpSpPr>
            <a:xfrm>
              <a:off x="2886273" y="5223415"/>
              <a:ext cx="996316" cy="996316"/>
              <a:chOff x="1603689" y="1828440"/>
              <a:chExt cx="2743560" cy="2743560"/>
            </a:xfrm>
          </p:grpSpPr>
          <p:sp>
            <p:nvSpPr>
              <p:cNvPr id="133" name="椭圆 13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4" name="椭圆 133"/>
              <p:cNvSpPr/>
              <p:nvPr/>
            </p:nvSpPr>
            <p:spPr>
              <a:xfrm>
                <a:off x="1752544" y="1977295"/>
                <a:ext cx="2445850" cy="2445850"/>
              </a:xfrm>
              <a:prstGeom prst="ellipse">
                <a:avLst/>
              </a:prstGeom>
              <a:solidFill>
                <a:srgbClr val="01ACBE"/>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28" name="组合 127"/>
            <p:cNvGrpSpPr/>
            <p:nvPr/>
          </p:nvGrpSpPr>
          <p:grpSpPr>
            <a:xfrm>
              <a:off x="3168386" y="5525651"/>
              <a:ext cx="444903" cy="374610"/>
              <a:chOff x="5684044" y="3082132"/>
              <a:chExt cx="823913" cy="693737"/>
            </a:xfrm>
            <a:solidFill>
              <a:schemeClr val="bg1"/>
            </a:solidFill>
          </p:grpSpPr>
          <p:sp>
            <p:nvSpPr>
              <p:cNvPr id="129" name="Freeform 9"/>
              <p:cNvSpPr>
                <a:spLocks/>
              </p:cNvSpPr>
              <p:nvPr/>
            </p:nvSpPr>
            <p:spPr bwMode="auto">
              <a:xfrm>
                <a:off x="5925344" y="3290094"/>
                <a:ext cx="144463" cy="149225"/>
              </a:xfrm>
              <a:custGeom>
                <a:avLst/>
                <a:gdLst>
                  <a:gd name="T0" fmla="*/ 58 w 91"/>
                  <a:gd name="T1" fmla="*/ 0 h 94"/>
                  <a:gd name="T2" fmla="*/ 33 w 91"/>
                  <a:gd name="T3" fmla="*/ 0 h 94"/>
                  <a:gd name="T4" fmla="*/ 33 w 91"/>
                  <a:gd name="T5" fmla="*/ 32 h 94"/>
                  <a:gd name="T6" fmla="*/ 0 w 91"/>
                  <a:gd name="T7" fmla="*/ 32 h 94"/>
                  <a:gd name="T8" fmla="*/ 0 w 91"/>
                  <a:gd name="T9" fmla="*/ 62 h 94"/>
                  <a:gd name="T10" fmla="*/ 33 w 91"/>
                  <a:gd name="T11" fmla="*/ 62 h 94"/>
                  <a:gd name="T12" fmla="*/ 33 w 91"/>
                  <a:gd name="T13" fmla="*/ 94 h 94"/>
                  <a:gd name="T14" fmla="*/ 58 w 91"/>
                  <a:gd name="T15" fmla="*/ 94 h 94"/>
                  <a:gd name="T16" fmla="*/ 58 w 91"/>
                  <a:gd name="T17" fmla="*/ 62 h 94"/>
                  <a:gd name="T18" fmla="*/ 91 w 91"/>
                  <a:gd name="T19" fmla="*/ 62 h 94"/>
                  <a:gd name="T20" fmla="*/ 91 w 91"/>
                  <a:gd name="T21" fmla="*/ 32 h 94"/>
                  <a:gd name="T22" fmla="*/ 58 w 91"/>
                  <a:gd name="T23" fmla="*/ 32 h 94"/>
                  <a:gd name="T24" fmla="*/ 58 w 91"/>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4">
                    <a:moveTo>
                      <a:pt x="58" y="0"/>
                    </a:moveTo>
                    <a:lnTo>
                      <a:pt x="33" y="0"/>
                    </a:lnTo>
                    <a:lnTo>
                      <a:pt x="33" y="32"/>
                    </a:lnTo>
                    <a:lnTo>
                      <a:pt x="0" y="32"/>
                    </a:lnTo>
                    <a:lnTo>
                      <a:pt x="0" y="62"/>
                    </a:lnTo>
                    <a:lnTo>
                      <a:pt x="33" y="62"/>
                    </a:lnTo>
                    <a:lnTo>
                      <a:pt x="33" y="94"/>
                    </a:lnTo>
                    <a:lnTo>
                      <a:pt x="58" y="94"/>
                    </a:lnTo>
                    <a:lnTo>
                      <a:pt x="58" y="62"/>
                    </a:lnTo>
                    <a:lnTo>
                      <a:pt x="91" y="62"/>
                    </a:lnTo>
                    <a:lnTo>
                      <a:pt x="91" y="32"/>
                    </a:lnTo>
                    <a:lnTo>
                      <a:pt x="58" y="32"/>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0" name="Freeform 10"/>
              <p:cNvSpPr>
                <a:spLocks noEditPoints="1"/>
              </p:cNvSpPr>
              <p:nvPr/>
            </p:nvSpPr>
            <p:spPr bwMode="auto">
              <a:xfrm>
                <a:off x="5833269" y="3590132"/>
                <a:ext cx="173038" cy="185737"/>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4 w 30"/>
                  <a:gd name="T11" fmla="*/ 5 h 32"/>
                  <a:gd name="T12" fmla="*/ 5 w 30"/>
                  <a:gd name="T13" fmla="*/ 16 h 32"/>
                  <a:gd name="T14" fmla="*/ 3 w 30"/>
                  <a:gd name="T15" fmla="*/ 18 h 32"/>
                  <a:gd name="T16" fmla="*/ 2 w 30"/>
                  <a:gd name="T17" fmla="*/ 16 h 32"/>
                  <a:gd name="T18" fmla="*/ 14 w 30"/>
                  <a:gd name="T19" fmla="*/ 2 h 32"/>
                  <a:gd name="T20" fmla="*/ 14 w 30"/>
                  <a:gd name="T21" fmla="*/ 2 h 32"/>
                  <a:gd name="T22" fmla="*/ 16 w 30"/>
                  <a:gd name="T23" fmla="*/ 3 h 32"/>
                  <a:gd name="T24" fmla="*/ 14 w 30"/>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15" y="0"/>
                    </a:moveTo>
                    <a:cubicBezTo>
                      <a:pt x="7" y="0"/>
                      <a:pt x="0" y="7"/>
                      <a:pt x="0" y="16"/>
                    </a:cubicBezTo>
                    <a:cubicBezTo>
                      <a:pt x="0" y="25"/>
                      <a:pt x="7" y="32"/>
                      <a:pt x="15" y="32"/>
                    </a:cubicBezTo>
                    <a:cubicBezTo>
                      <a:pt x="23" y="32"/>
                      <a:pt x="30" y="25"/>
                      <a:pt x="30" y="16"/>
                    </a:cubicBezTo>
                    <a:cubicBezTo>
                      <a:pt x="30" y="7"/>
                      <a:pt x="23" y="0"/>
                      <a:pt x="15" y="0"/>
                    </a:cubicBezTo>
                    <a:close/>
                    <a:moveTo>
                      <a:pt x="14" y="5"/>
                    </a:moveTo>
                    <a:cubicBezTo>
                      <a:pt x="8" y="6"/>
                      <a:pt x="5" y="12"/>
                      <a:pt x="5" y="16"/>
                    </a:cubicBezTo>
                    <a:cubicBezTo>
                      <a:pt x="5" y="17"/>
                      <a:pt x="4" y="18"/>
                      <a:pt x="3" y="18"/>
                    </a:cubicBezTo>
                    <a:cubicBezTo>
                      <a:pt x="2" y="18"/>
                      <a:pt x="1" y="17"/>
                      <a:pt x="2" y="16"/>
                    </a:cubicBezTo>
                    <a:cubicBezTo>
                      <a:pt x="1" y="10"/>
                      <a:pt x="6" y="3"/>
                      <a:pt x="14" y="2"/>
                    </a:cubicBezTo>
                    <a:cubicBezTo>
                      <a:pt x="14" y="2"/>
                      <a:pt x="14" y="2"/>
                      <a:pt x="14" y="2"/>
                    </a:cubicBezTo>
                    <a:cubicBezTo>
                      <a:pt x="15" y="2"/>
                      <a:pt x="15" y="3"/>
                      <a:pt x="16" y="3"/>
                    </a:cubicBezTo>
                    <a:cubicBezTo>
                      <a:pt x="16" y="4"/>
                      <a:pt x="15" y="5"/>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1" name="Freeform 11"/>
              <p:cNvSpPr>
                <a:spLocks noEditPoints="1"/>
              </p:cNvSpPr>
              <p:nvPr/>
            </p:nvSpPr>
            <p:spPr bwMode="auto">
              <a:xfrm>
                <a:off x="6185694" y="3590132"/>
                <a:ext cx="177800" cy="185737"/>
              </a:xfrm>
              <a:custGeom>
                <a:avLst/>
                <a:gdLst>
                  <a:gd name="T0" fmla="*/ 15 w 31"/>
                  <a:gd name="T1" fmla="*/ 0 h 32"/>
                  <a:gd name="T2" fmla="*/ 0 w 31"/>
                  <a:gd name="T3" fmla="*/ 16 h 32"/>
                  <a:gd name="T4" fmla="*/ 15 w 31"/>
                  <a:gd name="T5" fmla="*/ 32 h 32"/>
                  <a:gd name="T6" fmla="*/ 31 w 31"/>
                  <a:gd name="T7" fmla="*/ 16 h 32"/>
                  <a:gd name="T8" fmla="*/ 15 w 31"/>
                  <a:gd name="T9" fmla="*/ 0 h 32"/>
                  <a:gd name="T10" fmla="*/ 15 w 31"/>
                  <a:gd name="T11" fmla="*/ 5 h 32"/>
                  <a:gd name="T12" fmla="*/ 5 w 31"/>
                  <a:gd name="T13" fmla="*/ 16 h 32"/>
                  <a:gd name="T14" fmla="*/ 4 w 31"/>
                  <a:gd name="T15" fmla="*/ 18 h 32"/>
                  <a:gd name="T16" fmla="*/ 2 w 31"/>
                  <a:gd name="T17" fmla="*/ 16 h 32"/>
                  <a:gd name="T18" fmla="*/ 14 w 31"/>
                  <a:gd name="T19" fmla="*/ 2 h 32"/>
                  <a:gd name="T20" fmla="*/ 14 w 31"/>
                  <a:gd name="T21" fmla="*/ 2 h 32"/>
                  <a:gd name="T22" fmla="*/ 16 w 31"/>
                  <a:gd name="T23" fmla="*/ 3 h 32"/>
                  <a:gd name="T24" fmla="*/ 15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15" y="0"/>
                    </a:moveTo>
                    <a:cubicBezTo>
                      <a:pt x="7" y="0"/>
                      <a:pt x="0" y="7"/>
                      <a:pt x="0" y="16"/>
                    </a:cubicBezTo>
                    <a:cubicBezTo>
                      <a:pt x="0" y="25"/>
                      <a:pt x="7" y="32"/>
                      <a:pt x="15" y="32"/>
                    </a:cubicBezTo>
                    <a:cubicBezTo>
                      <a:pt x="24" y="32"/>
                      <a:pt x="31" y="25"/>
                      <a:pt x="31" y="16"/>
                    </a:cubicBezTo>
                    <a:cubicBezTo>
                      <a:pt x="31" y="7"/>
                      <a:pt x="24" y="0"/>
                      <a:pt x="15" y="0"/>
                    </a:cubicBezTo>
                    <a:close/>
                    <a:moveTo>
                      <a:pt x="15" y="5"/>
                    </a:moveTo>
                    <a:cubicBezTo>
                      <a:pt x="9" y="6"/>
                      <a:pt x="5" y="12"/>
                      <a:pt x="5" y="16"/>
                    </a:cubicBezTo>
                    <a:cubicBezTo>
                      <a:pt x="6" y="17"/>
                      <a:pt x="5" y="18"/>
                      <a:pt x="4" y="18"/>
                    </a:cubicBezTo>
                    <a:cubicBezTo>
                      <a:pt x="3" y="18"/>
                      <a:pt x="2" y="17"/>
                      <a:pt x="2" y="16"/>
                    </a:cubicBezTo>
                    <a:cubicBezTo>
                      <a:pt x="2" y="10"/>
                      <a:pt x="7" y="3"/>
                      <a:pt x="14" y="2"/>
                    </a:cubicBezTo>
                    <a:cubicBezTo>
                      <a:pt x="14" y="2"/>
                      <a:pt x="14" y="2"/>
                      <a:pt x="14" y="2"/>
                    </a:cubicBezTo>
                    <a:cubicBezTo>
                      <a:pt x="15" y="2"/>
                      <a:pt x="16" y="3"/>
                      <a:pt x="16" y="3"/>
                    </a:cubicBezTo>
                    <a:cubicBezTo>
                      <a:pt x="16" y="4"/>
                      <a:pt x="16" y="5"/>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2" name="Freeform 12"/>
              <p:cNvSpPr>
                <a:spLocks noEditPoints="1"/>
              </p:cNvSpPr>
              <p:nvPr/>
            </p:nvSpPr>
            <p:spPr bwMode="auto">
              <a:xfrm>
                <a:off x="5684044" y="3082132"/>
                <a:ext cx="823913" cy="588962"/>
              </a:xfrm>
              <a:custGeom>
                <a:avLst/>
                <a:gdLst>
                  <a:gd name="T0" fmla="*/ 130 w 143"/>
                  <a:gd name="T1" fmla="*/ 16 h 102"/>
                  <a:gd name="T2" fmla="*/ 102 w 143"/>
                  <a:gd name="T3" fmla="*/ 11 h 102"/>
                  <a:gd name="T4" fmla="*/ 102 w 143"/>
                  <a:gd name="T5" fmla="*/ 9 h 102"/>
                  <a:gd name="T6" fmla="*/ 91 w 143"/>
                  <a:gd name="T7" fmla="*/ 0 h 102"/>
                  <a:gd name="T8" fmla="*/ 81 w 143"/>
                  <a:gd name="T9" fmla="*/ 9 h 102"/>
                  <a:gd name="T10" fmla="*/ 81 w 143"/>
                  <a:gd name="T11" fmla="*/ 11 h 102"/>
                  <a:gd name="T12" fmla="*/ 18 w 143"/>
                  <a:gd name="T13" fmla="*/ 11 h 102"/>
                  <a:gd name="T14" fmla="*/ 0 w 143"/>
                  <a:gd name="T15" fmla="*/ 30 h 102"/>
                  <a:gd name="T16" fmla="*/ 0 w 143"/>
                  <a:gd name="T17" fmla="*/ 83 h 102"/>
                  <a:gd name="T18" fmla="*/ 18 w 143"/>
                  <a:gd name="T19" fmla="*/ 102 h 102"/>
                  <a:gd name="T20" fmla="*/ 21 w 143"/>
                  <a:gd name="T21" fmla="*/ 102 h 102"/>
                  <a:gd name="T22" fmla="*/ 41 w 143"/>
                  <a:gd name="T23" fmla="*/ 83 h 102"/>
                  <a:gd name="T24" fmla="*/ 60 w 143"/>
                  <a:gd name="T25" fmla="*/ 102 h 102"/>
                  <a:gd name="T26" fmla="*/ 82 w 143"/>
                  <a:gd name="T27" fmla="*/ 102 h 102"/>
                  <a:gd name="T28" fmla="*/ 102 w 143"/>
                  <a:gd name="T29" fmla="*/ 83 h 102"/>
                  <a:gd name="T30" fmla="*/ 122 w 143"/>
                  <a:gd name="T31" fmla="*/ 102 h 102"/>
                  <a:gd name="T32" fmla="*/ 124 w 143"/>
                  <a:gd name="T33" fmla="*/ 102 h 102"/>
                  <a:gd name="T34" fmla="*/ 142 w 143"/>
                  <a:gd name="T35" fmla="*/ 83 h 102"/>
                  <a:gd name="T36" fmla="*/ 142 w 143"/>
                  <a:gd name="T37" fmla="*/ 49 h 102"/>
                  <a:gd name="T38" fmla="*/ 130 w 143"/>
                  <a:gd name="T39" fmla="*/ 16 h 102"/>
                  <a:gd name="T40" fmla="*/ 54 w 143"/>
                  <a:gd name="T41" fmla="*/ 70 h 102"/>
                  <a:gd name="T42" fmla="*/ 33 w 143"/>
                  <a:gd name="T43" fmla="*/ 48 h 102"/>
                  <a:gd name="T44" fmla="*/ 54 w 143"/>
                  <a:gd name="T45" fmla="*/ 27 h 102"/>
                  <a:gd name="T46" fmla="*/ 75 w 143"/>
                  <a:gd name="T47" fmla="*/ 48 h 102"/>
                  <a:gd name="T48" fmla="*/ 54 w 143"/>
                  <a:gd name="T49" fmla="*/ 70 h 102"/>
                  <a:gd name="T50" fmla="*/ 131 w 143"/>
                  <a:gd name="T51" fmla="*/ 49 h 102"/>
                  <a:gd name="T52" fmla="*/ 125 w 143"/>
                  <a:gd name="T53" fmla="*/ 56 h 102"/>
                  <a:gd name="T54" fmla="*/ 116 w 143"/>
                  <a:gd name="T55" fmla="*/ 56 h 102"/>
                  <a:gd name="T56" fmla="*/ 109 w 143"/>
                  <a:gd name="T57" fmla="*/ 49 h 102"/>
                  <a:gd name="T58" fmla="*/ 109 w 143"/>
                  <a:gd name="T59" fmla="*/ 30 h 102"/>
                  <a:gd name="T60" fmla="*/ 116 w 143"/>
                  <a:gd name="T61" fmla="*/ 23 h 102"/>
                  <a:gd name="T62" fmla="*/ 131 w 143"/>
                  <a:gd name="T63"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02">
                    <a:moveTo>
                      <a:pt x="130" y="16"/>
                    </a:moveTo>
                    <a:cubicBezTo>
                      <a:pt x="123" y="9"/>
                      <a:pt x="111" y="11"/>
                      <a:pt x="102" y="11"/>
                    </a:cubicBezTo>
                    <a:cubicBezTo>
                      <a:pt x="102" y="10"/>
                      <a:pt x="102" y="10"/>
                      <a:pt x="102" y="9"/>
                    </a:cubicBezTo>
                    <a:cubicBezTo>
                      <a:pt x="102" y="4"/>
                      <a:pt x="97" y="0"/>
                      <a:pt x="91" y="0"/>
                    </a:cubicBezTo>
                    <a:cubicBezTo>
                      <a:pt x="85" y="0"/>
                      <a:pt x="81" y="4"/>
                      <a:pt x="81" y="9"/>
                    </a:cubicBezTo>
                    <a:cubicBezTo>
                      <a:pt x="81" y="10"/>
                      <a:pt x="81" y="10"/>
                      <a:pt x="81" y="11"/>
                    </a:cubicBezTo>
                    <a:cubicBezTo>
                      <a:pt x="18" y="11"/>
                      <a:pt x="18" y="11"/>
                      <a:pt x="18" y="11"/>
                    </a:cubicBezTo>
                    <a:cubicBezTo>
                      <a:pt x="8" y="11"/>
                      <a:pt x="0" y="19"/>
                      <a:pt x="0" y="30"/>
                    </a:cubicBezTo>
                    <a:cubicBezTo>
                      <a:pt x="0" y="83"/>
                      <a:pt x="0" y="83"/>
                      <a:pt x="0" y="83"/>
                    </a:cubicBezTo>
                    <a:cubicBezTo>
                      <a:pt x="0" y="94"/>
                      <a:pt x="8" y="102"/>
                      <a:pt x="18" y="102"/>
                    </a:cubicBezTo>
                    <a:cubicBezTo>
                      <a:pt x="21" y="102"/>
                      <a:pt x="21" y="102"/>
                      <a:pt x="21" y="102"/>
                    </a:cubicBezTo>
                    <a:cubicBezTo>
                      <a:pt x="22" y="91"/>
                      <a:pt x="30" y="83"/>
                      <a:pt x="41" y="83"/>
                    </a:cubicBezTo>
                    <a:cubicBezTo>
                      <a:pt x="51" y="83"/>
                      <a:pt x="60" y="91"/>
                      <a:pt x="60" y="102"/>
                    </a:cubicBezTo>
                    <a:cubicBezTo>
                      <a:pt x="82" y="102"/>
                      <a:pt x="82" y="102"/>
                      <a:pt x="82" y="102"/>
                    </a:cubicBezTo>
                    <a:cubicBezTo>
                      <a:pt x="83" y="91"/>
                      <a:pt x="92" y="83"/>
                      <a:pt x="102" y="83"/>
                    </a:cubicBezTo>
                    <a:cubicBezTo>
                      <a:pt x="112" y="83"/>
                      <a:pt x="121" y="91"/>
                      <a:pt x="122" y="102"/>
                    </a:cubicBezTo>
                    <a:cubicBezTo>
                      <a:pt x="124" y="102"/>
                      <a:pt x="124" y="102"/>
                      <a:pt x="124" y="102"/>
                    </a:cubicBezTo>
                    <a:cubicBezTo>
                      <a:pt x="134" y="102"/>
                      <a:pt x="142" y="94"/>
                      <a:pt x="142" y="83"/>
                    </a:cubicBezTo>
                    <a:cubicBezTo>
                      <a:pt x="142" y="49"/>
                      <a:pt x="142" y="49"/>
                      <a:pt x="142" y="49"/>
                    </a:cubicBezTo>
                    <a:cubicBezTo>
                      <a:pt x="143" y="32"/>
                      <a:pt x="135" y="22"/>
                      <a:pt x="130" y="16"/>
                    </a:cubicBezTo>
                    <a:close/>
                    <a:moveTo>
                      <a:pt x="54" y="70"/>
                    </a:moveTo>
                    <a:cubicBezTo>
                      <a:pt x="43" y="70"/>
                      <a:pt x="33" y="60"/>
                      <a:pt x="33" y="48"/>
                    </a:cubicBezTo>
                    <a:cubicBezTo>
                      <a:pt x="33" y="36"/>
                      <a:pt x="43" y="27"/>
                      <a:pt x="54" y="27"/>
                    </a:cubicBezTo>
                    <a:cubicBezTo>
                      <a:pt x="66" y="27"/>
                      <a:pt x="75" y="36"/>
                      <a:pt x="75" y="48"/>
                    </a:cubicBezTo>
                    <a:cubicBezTo>
                      <a:pt x="75" y="60"/>
                      <a:pt x="66" y="70"/>
                      <a:pt x="54" y="70"/>
                    </a:cubicBezTo>
                    <a:close/>
                    <a:moveTo>
                      <a:pt x="131" y="49"/>
                    </a:moveTo>
                    <a:cubicBezTo>
                      <a:pt x="131" y="53"/>
                      <a:pt x="128" y="56"/>
                      <a:pt x="125" y="56"/>
                    </a:cubicBezTo>
                    <a:cubicBezTo>
                      <a:pt x="116" y="56"/>
                      <a:pt x="116" y="56"/>
                      <a:pt x="116" y="56"/>
                    </a:cubicBezTo>
                    <a:cubicBezTo>
                      <a:pt x="112" y="56"/>
                      <a:pt x="109" y="53"/>
                      <a:pt x="109" y="49"/>
                    </a:cubicBezTo>
                    <a:cubicBezTo>
                      <a:pt x="109" y="30"/>
                      <a:pt x="109" y="30"/>
                      <a:pt x="109" y="30"/>
                    </a:cubicBezTo>
                    <a:cubicBezTo>
                      <a:pt x="109" y="26"/>
                      <a:pt x="113" y="23"/>
                      <a:pt x="116" y="23"/>
                    </a:cubicBezTo>
                    <a:cubicBezTo>
                      <a:pt x="126" y="24"/>
                      <a:pt x="132" y="35"/>
                      <a:pt x="13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sp>
        <p:nvSpPr>
          <p:cNvPr id="160" name="椭圆 159"/>
          <p:cNvSpPr/>
          <p:nvPr/>
        </p:nvSpPr>
        <p:spPr>
          <a:xfrm>
            <a:off x="1867583" y="3832028"/>
            <a:ext cx="245102" cy="245102"/>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1" name="椭圆 160"/>
          <p:cNvSpPr/>
          <p:nvPr/>
        </p:nvSpPr>
        <p:spPr>
          <a:xfrm>
            <a:off x="9399603" y="3947360"/>
            <a:ext cx="414414" cy="414414"/>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2" name="椭圆 161"/>
          <p:cNvSpPr/>
          <p:nvPr/>
        </p:nvSpPr>
        <p:spPr>
          <a:xfrm>
            <a:off x="9682276" y="4462166"/>
            <a:ext cx="263481" cy="263481"/>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8" name="椭圆 167"/>
          <p:cNvSpPr/>
          <p:nvPr/>
        </p:nvSpPr>
        <p:spPr>
          <a:xfrm>
            <a:off x="10235252" y="4143823"/>
            <a:ext cx="318343" cy="318343"/>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8" name="组合 7"/>
          <p:cNvGrpSpPr/>
          <p:nvPr/>
        </p:nvGrpSpPr>
        <p:grpSpPr>
          <a:xfrm>
            <a:off x="1232928" y="5735566"/>
            <a:ext cx="576000" cy="576000"/>
            <a:chOff x="1232928" y="5735566"/>
            <a:chExt cx="576000" cy="576000"/>
          </a:xfrm>
        </p:grpSpPr>
        <p:grpSp>
          <p:nvGrpSpPr>
            <p:cNvPr id="136" name="组合 135"/>
            <p:cNvGrpSpPr/>
            <p:nvPr/>
          </p:nvGrpSpPr>
          <p:grpSpPr>
            <a:xfrm>
              <a:off x="1232928" y="5735566"/>
              <a:ext cx="576000" cy="576000"/>
              <a:chOff x="1603689" y="1828440"/>
              <a:chExt cx="2743560" cy="2743560"/>
            </a:xfrm>
          </p:grpSpPr>
          <p:sp>
            <p:nvSpPr>
              <p:cNvPr id="138" name="椭圆 137"/>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9" name="椭圆 138"/>
              <p:cNvSpPr/>
              <p:nvPr/>
            </p:nvSpPr>
            <p:spPr>
              <a:xfrm>
                <a:off x="1752544" y="1977295"/>
                <a:ext cx="2445850" cy="2445850"/>
              </a:xfrm>
              <a:prstGeom prst="ellipse">
                <a:avLst/>
              </a:prstGeom>
              <a:solidFill>
                <a:srgbClr val="FFB85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67" name="组合 66"/>
            <p:cNvGrpSpPr/>
            <p:nvPr/>
          </p:nvGrpSpPr>
          <p:grpSpPr>
            <a:xfrm>
              <a:off x="1386368" y="5895297"/>
              <a:ext cx="259178" cy="225665"/>
              <a:chOff x="5248612" y="5019854"/>
              <a:chExt cx="859268" cy="733939"/>
            </a:xfrm>
            <a:solidFill>
              <a:schemeClr val="bg1"/>
            </a:solidFill>
          </p:grpSpPr>
          <p:sp>
            <p:nvSpPr>
              <p:cNvPr id="68" name="Freeform 1372"/>
              <p:cNvSpPr>
                <a:spLocks noEditPoints="1"/>
              </p:cNvSpPr>
              <p:nvPr/>
            </p:nvSpPr>
            <p:spPr bwMode="auto">
              <a:xfrm>
                <a:off x="5248612" y="5117713"/>
                <a:ext cx="859268" cy="636080"/>
              </a:xfrm>
              <a:custGeom>
                <a:avLst/>
                <a:gdLst>
                  <a:gd name="T0" fmla="*/ 18 w 246"/>
                  <a:gd name="T1" fmla="*/ 0 h 182"/>
                  <a:gd name="T2" fmla="*/ 10 w 246"/>
                  <a:gd name="T3" fmla="*/ 0 h 182"/>
                  <a:gd name="T4" fmla="*/ 2 w 246"/>
                  <a:gd name="T5" fmla="*/ 10 h 182"/>
                  <a:gd name="T6" fmla="*/ 0 w 246"/>
                  <a:gd name="T7" fmla="*/ 164 h 182"/>
                  <a:gd name="T8" fmla="*/ 2 w 246"/>
                  <a:gd name="T9" fmla="*/ 170 h 182"/>
                  <a:gd name="T10" fmla="*/ 10 w 246"/>
                  <a:gd name="T11" fmla="*/ 180 h 182"/>
                  <a:gd name="T12" fmla="*/ 228 w 246"/>
                  <a:gd name="T13" fmla="*/ 182 h 182"/>
                  <a:gd name="T14" fmla="*/ 236 w 246"/>
                  <a:gd name="T15" fmla="*/ 180 h 182"/>
                  <a:gd name="T16" fmla="*/ 246 w 246"/>
                  <a:gd name="T17" fmla="*/ 170 h 182"/>
                  <a:gd name="T18" fmla="*/ 246 w 246"/>
                  <a:gd name="T19" fmla="*/ 18 h 182"/>
                  <a:gd name="T20" fmla="*/ 246 w 246"/>
                  <a:gd name="T21" fmla="*/ 10 h 182"/>
                  <a:gd name="T22" fmla="*/ 236 w 246"/>
                  <a:gd name="T23" fmla="*/ 0 h 182"/>
                  <a:gd name="T24" fmla="*/ 228 w 246"/>
                  <a:gd name="T25" fmla="*/ 0 h 182"/>
                  <a:gd name="T26" fmla="*/ 124 w 246"/>
                  <a:gd name="T27" fmla="*/ 154 h 182"/>
                  <a:gd name="T28" fmla="*/ 98 w 246"/>
                  <a:gd name="T29" fmla="*/ 148 h 182"/>
                  <a:gd name="T30" fmla="*/ 78 w 246"/>
                  <a:gd name="T31" fmla="*/ 136 h 182"/>
                  <a:gd name="T32" fmla="*/ 64 w 246"/>
                  <a:gd name="T33" fmla="*/ 116 h 182"/>
                  <a:gd name="T34" fmla="*/ 60 w 246"/>
                  <a:gd name="T35" fmla="*/ 90 h 182"/>
                  <a:gd name="T36" fmla="*/ 62 w 246"/>
                  <a:gd name="T37" fmla="*/ 78 h 182"/>
                  <a:gd name="T38" fmla="*/ 70 w 246"/>
                  <a:gd name="T39" fmla="*/ 56 h 182"/>
                  <a:gd name="T40" fmla="*/ 88 w 246"/>
                  <a:gd name="T41" fmla="*/ 38 h 182"/>
                  <a:gd name="T42" fmla="*/ 110 w 246"/>
                  <a:gd name="T43" fmla="*/ 28 h 182"/>
                  <a:gd name="T44" fmla="*/ 124 w 246"/>
                  <a:gd name="T45" fmla="*/ 28 h 182"/>
                  <a:gd name="T46" fmla="*/ 148 w 246"/>
                  <a:gd name="T47" fmla="*/ 32 h 182"/>
                  <a:gd name="T48" fmla="*/ 168 w 246"/>
                  <a:gd name="T49" fmla="*/ 46 h 182"/>
                  <a:gd name="T50" fmla="*/ 182 w 246"/>
                  <a:gd name="T51" fmla="*/ 66 h 182"/>
                  <a:gd name="T52" fmla="*/ 186 w 246"/>
                  <a:gd name="T53" fmla="*/ 90 h 182"/>
                  <a:gd name="T54" fmla="*/ 186 w 246"/>
                  <a:gd name="T55" fmla="*/ 104 h 182"/>
                  <a:gd name="T56" fmla="*/ 176 w 246"/>
                  <a:gd name="T57" fmla="*/ 126 h 182"/>
                  <a:gd name="T58" fmla="*/ 158 w 246"/>
                  <a:gd name="T59" fmla="*/ 142 h 182"/>
                  <a:gd name="T60" fmla="*/ 136 w 246"/>
                  <a:gd name="T61" fmla="*/ 152 h 182"/>
                  <a:gd name="T62" fmla="*/ 124 w 246"/>
                  <a:gd name="T63" fmla="*/ 1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2">
                    <a:moveTo>
                      <a:pt x="228" y="0"/>
                    </a:moveTo>
                    <a:lnTo>
                      <a:pt x="18" y="0"/>
                    </a:lnTo>
                    <a:lnTo>
                      <a:pt x="18" y="0"/>
                    </a:lnTo>
                    <a:lnTo>
                      <a:pt x="10" y="0"/>
                    </a:lnTo>
                    <a:lnTo>
                      <a:pt x="4" y="4"/>
                    </a:lnTo>
                    <a:lnTo>
                      <a:pt x="2" y="10"/>
                    </a:lnTo>
                    <a:lnTo>
                      <a:pt x="0" y="18"/>
                    </a:lnTo>
                    <a:lnTo>
                      <a:pt x="0" y="164"/>
                    </a:lnTo>
                    <a:lnTo>
                      <a:pt x="0" y="164"/>
                    </a:lnTo>
                    <a:lnTo>
                      <a:pt x="2" y="170"/>
                    </a:lnTo>
                    <a:lnTo>
                      <a:pt x="4" y="176"/>
                    </a:lnTo>
                    <a:lnTo>
                      <a:pt x="10" y="180"/>
                    </a:lnTo>
                    <a:lnTo>
                      <a:pt x="18" y="182"/>
                    </a:lnTo>
                    <a:lnTo>
                      <a:pt x="228" y="182"/>
                    </a:lnTo>
                    <a:lnTo>
                      <a:pt x="228" y="182"/>
                    </a:lnTo>
                    <a:lnTo>
                      <a:pt x="236" y="180"/>
                    </a:lnTo>
                    <a:lnTo>
                      <a:pt x="242" y="176"/>
                    </a:lnTo>
                    <a:lnTo>
                      <a:pt x="246" y="170"/>
                    </a:lnTo>
                    <a:lnTo>
                      <a:pt x="246" y="164"/>
                    </a:lnTo>
                    <a:lnTo>
                      <a:pt x="246" y="18"/>
                    </a:lnTo>
                    <a:lnTo>
                      <a:pt x="246" y="18"/>
                    </a:lnTo>
                    <a:lnTo>
                      <a:pt x="246" y="10"/>
                    </a:lnTo>
                    <a:lnTo>
                      <a:pt x="242" y="4"/>
                    </a:lnTo>
                    <a:lnTo>
                      <a:pt x="236" y="0"/>
                    </a:lnTo>
                    <a:lnTo>
                      <a:pt x="228" y="0"/>
                    </a:lnTo>
                    <a:lnTo>
                      <a:pt x="228" y="0"/>
                    </a:lnTo>
                    <a:close/>
                    <a:moveTo>
                      <a:pt x="124" y="154"/>
                    </a:moveTo>
                    <a:lnTo>
                      <a:pt x="124" y="154"/>
                    </a:lnTo>
                    <a:lnTo>
                      <a:pt x="110" y="152"/>
                    </a:lnTo>
                    <a:lnTo>
                      <a:pt x="98" y="148"/>
                    </a:lnTo>
                    <a:lnTo>
                      <a:pt x="88" y="142"/>
                    </a:lnTo>
                    <a:lnTo>
                      <a:pt x="78" y="136"/>
                    </a:lnTo>
                    <a:lnTo>
                      <a:pt x="70" y="126"/>
                    </a:lnTo>
                    <a:lnTo>
                      <a:pt x="64" y="116"/>
                    </a:lnTo>
                    <a:lnTo>
                      <a:pt x="62" y="104"/>
                    </a:lnTo>
                    <a:lnTo>
                      <a:pt x="60" y="90"/>
                    </a:lnTo>
                    <a:lnTo>
                      <a:pt x="60" y="90"/>
                    </a:lnTo>
                    <a:lnTo>
                      <a:pt x="62" y="78"/>
                    </a:lnTo>
                    <a:lnTo>
                      <a:pt x="64" y="66"/>
                    </a:lnTo>
                    <a:lnTo>
                      <a:pt x="70" y="56"/>
                    </a:lnTo>
                    <a:lnTo>
                      <a:pt x="78" y="46"/>
                    </a:lnTo>
                    <a:lnTo>
                      <a:pt x="88" y="38"/>
                    </a:lnTo>
                    <a:lnTo>
                      <a:pt x="98" y="32"/>
                    </a:lnTo>
                    <a:lnTo>
                      <a:pt x="110" y="28"/>
                    </a:lnTo>
                    <a:lnTo>
                      <a:pt x="124" y="28"/>
                    </a:lnTo>
                    <a:lnTo>
                      <a:pt x="124" y="28"/>
                    </a:lnTo>
                    <a:lnTo>
                      <a:pt x="136" y="28"/>
                    </a:lnTo>
                    <a:lnTo>
                      <a:pt x="148" y="32"/>
                    </a:lnTo>
                    <a:lnTo>
                      <a:pt x="158" y="38"/>
                    </a:lnTo>
                    <a:lnTo>
                      <a:pt x="168" y="46"/>
                    </a:lnTo>
                    <a:lnTo>
                      <a:pt x="176" y="56"/>
                    </a:lnTo>
                    <a:lnTo>
                      <a:pt x="182" y="66"/>
                    </a:lnTo>
                    <a:lnTo>
                      <a:pt x="186" y="78"/>
                    </a:lnTo>
                    <a:lnTo>
                      <a:pt x="186" y="90"/>
                    </a:lnTo>
                    <a:lnTo>
                      <a:pt x="186" y="90"/>
                    </a:lnTo>
                    <a:lnTo>
                      <a:pt x="186" y="104"/>
                    </a:lnTo>
                    <a:lnTo>
                      <a:pt x="182" y="116"/>
                    </a:lnTo>
                    <a:lnTo>
                      <a:pt x="176" y="126"/>
                    </a:lnTo>
                    <a:lnTo>
                      <a:pt x="168" y="136"/>
                    </a:lnTo>
                    <a:lnTo>
                      <a:pt x="158" y="142"/>
                    </a:lnTo>
                    <a:lnTo>
                      <a:pt x="148" y="148"/>
                    </a:lnTo>
                    <a:lnTo>
                      <a:pt x="136" y="152"/>
                    </a:lnTo>
                    <a:lnTo>
                      <a:pt x="124" y="154"/>
                    </a:lnTo>
                    <a:lnTo>
                      <a:pt x="124"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69" name="Freeform 1373"/>
              <p:cNvSpPr>
                <a:spLocks/>
              </p:cNvSpPr>
              <p:nvPr/>
            </p:nvSpPr>
            <p:spPr bwMode="auto">
              <a:xfrm>
                <a:off x="5549007" y="5306440"/>
                <a:ext cx="258479" cy="258626"/>
              </a:xfrm>
              <a:custGeom>
                <a:avLst/>
                <a:gdLst>
                  <a:gd name="T0" fmla="*/ 70 w 74"/>
                  <a:gd name="T1" fmla="*/ 26 h 74"/>
                  <a:gd name="T2" fmla="*/ 48 w 74"/>
                  <a:gd name="T3" fmla="*/ 26 h 74"/>
                  <a:gd name="T4" fmla="*/ 48 w 74"/>
                  <a:gd name="T5" fmla="*/ 4 h 74"/>
                  <a:gd name="T6" fmla="*/ 48 w 74"/>
                  <a:gd name="T7" fmla="*/ 4 h 74"/>
                  <a:gd name="T8" fmla="*/ 46 w 74"/>
                  <a:gd name="T9" fmla="*/ 0 h 74"/>
                  <a:gd name="T10" fmla="*/ 44 w 74"/>
                  <a:gd name="T11" fmla="*/ 0 h 74"/>
                  <a:gd name="T12" fmla="*/ 30 w 74"/>
                  <a:gd name="T13" fmla="*/ 0 h 74"/>
                  <a:gd name="T14" fmla="*/ 30 w 74"/>
                  <a:gd name="T15" fmla="*/ 0 h 74"/>
                  <a:gd name="T16" fmla="*/ 28 w 74"/>
                  <a:gd name="T17" fmla="*/ 0 h 74"/>
                  <a:gd name="T18" fmla="*/ 26 w 74"/>
                  <a:gd name="T19" fmla="*/ 4 h 74"/>
                  <a:gd name="T20" fmla="*/ 26 w 74"/>
                  <a:gd name="T21" fmla="*/ 26 h 74"/>
                  <a:gd name="T22" fmla="*/ 4 w 74"/>
                  <a:gd name="T23" fmla="*/ 26 h 74"/>
                  <a:gd name="T24" fmla="*/ 4 w 74"/>
                  <a:gd name="T25" fmla="*/ 26 h 74"/>
                  <a:gd name="T26" fmla="*/ 2 w 74"/>
                  <a:gd name="T27" fmla="*/ 26 h 74"/>
                  <a:gd name="T28" fmla="*/ 0 w 74"/>
                  <a:gd name="T29" fmla="*/ 30 h 74"/>
                  <a:gd name="T30" fmla="*/ 0 w 74"/>
                  <a:gd name="T31" fmla="*/ 44 h 74"/>
                  <a:gd name="T32" fmla="*/ 0 w 74"/>
                  <a:gd name="T33" fmla="*/ 44 h 74"/>
                  <a:gd name="T34" fmla="*/ 2 w 74"/>
                  <a:gd name="T35" fmla="*/ 46 h 74"/>
                  <a:gd name="T36" fmla="*/ 4 w 74"/>
                  <a:gd name="T37" fmla="*/ 48 h 74"/>
                  <a:gd name="T38" fmla="*/ 26 w 74"/>
                  <a:gd name="T39" fmla="*/ 48 h 74"/>
                  <a:gd name="T40" fmla="*/ 26 w 74"/>
                  <a:gd name="T41" fmla="*/ 70 h 74"/>
                  <a:gd name="T42" fmla="*/ 26 w 74"/>
                  <a:gd name="T43" fmla="*/ 70 h 74"/>
                  <a:gd name="T44" fmla="*/ 28 w 74"/>
                  <a:gd name="T45" fmla="*/ 72 h 74"/>
                  <a:gd name="T46" fmla="*/ 30 w 74"/>
                  <a:gd name="T47" fmla="*/ 74 h 74"/>
                  <a:gd name="T48" fmla="*/ 44 w 74"/>
                  <a:gd name="T49" fmla="*/ 74 h 74"/>
                  <a:gd name="T50" fmla="*/ 44 w 74"/>
                  <a:gd name="T51" fmla="*/ 74 h 74"/>
                  <a:gd name="T52" fmla="*/ 46 w 74"/>
                  <a:gd name="T53" fmla="*/ 72 h 74"/>
                  <a:gd name="T54" fmla="*/ 48 w 74"/>
                  <a:gd name="T55" fmla="*/ 70 h 74"/>
                  <a:gd name="T56" fmla="*/ 48 w 74"/>
                  <a:gd name="T57" fmla="*/ 48 h 74"/>
                  <a:gd name="T58" fmla="*/ 70 w 74"/>
                  <a:gd name="T59" fmla="*/ 48 h 74"/>
                  <a:gd name="T60" fmla="*/ 70 w 74"/>
                  <a:gd name="T61" fmla="*/ 48 h 74"/>
                  <a:gd name="T62" fmla="*/ 72 w 74"/>
                  <a:gd name="T63" fmla="*/ 46 h 74"/>
                  <a:gd name="T64" fmla="*/ 74 w 74"/>
                  <a:gd name="T65" fmla="*/ 44 h 74"/>
                  <a:gd name="T66" fmla="*/ 74 w 74"/>
                  <a:gd name="T67" fmla="*/ 30 h 74"/>
                  <a:gd name="T68" fmla="*/ 74 w 74"/>
                  <a:gd name="T69" fmla="*/ 30 h 74"/>
                  <a:gd name="T70" fmla="*/ 72 w 74"/>
                  <a:gd name="T71" fmla="*/ 26 h 74"/>
                  <a:gd name="T72" fmla="*/ 70 w 74"/>
                  <a:gd name="T73" fmla="*/ 26 h 74"/>
                  <a:gd name="T74" fmla="*/ 70 w 74"/>
                  <a:gd name="T75"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70" y="26"/>
                    </a:moveTo>
                    <a:lnTo>
                      <a:pt x="48" y="26"/>
                    </a:lnTo>
                    <a:lnTo>
                      <a:pt x="48" y="4"/>
                    </a:lnTo>
                    <a:lnTo>
                      <a:pt x="48" y="4"/>
                    </a:lnTo>
                    <a:lnTo>
                      <a:pt x="46" y="0"/>
                    </a:lnTo>
                    <a:lnTo>
                      <a:pt x="44" y="0"/>
                    </a:lnTo>
                    <a:lnTo>
                      <a:pt x="30" y="0"/>
                    </a:lnTo>
                    <a:lnTo>
                      <a:pt x="30" y="0"/>
                    </a:lnTo>
                    <a:lnTo>
                      <a:pt x="28" y="0"/>
                    </a:lnTo>
                    <a:lnTo>
                      <a:pt x="26" y="4"/>
                    </a:lnTo>
                    <a:lnTo>
                      <a:pt x="26" y="26"/>
                    </a:lnTo>
                    <a:lnTo>
                      <a:pt x="4" y="26"/>
                    </a:lnTo>
                    <a:lnTo>
                      <a:pt x="4" y="26"/>
                    </a:lnTo>
                    <a:lnTo>
                      <a:pt x="2" y="26"/>
                    </a:lnTo>
                    <a:lnTo>
                      <a:pt x="0" y="30"/>
                    </a:lnTo>
                    <a:lnTo>
                      <a:pt x="0" y="44"/>
                    </a:lnTo>
                    <a:lnTo>
                      <a:pt x="0" y="44"/>
                    </a:lnTo>
                    <a:lnTo>
                      <a:pt x="2" y="46"/>
                    </a:lnTo>
                    <a:lnTo>
                      <a:pt x="4" y="48"/>
                    </a:lnTo>
                    <a:lnTo>
                      <a:pt x="26" y="48"/>
                    </a:lnTo>
                    <a:lnTo>
                      <a:pt x="26" y="70"/>
                    </a:lnTo>
                    <a:lnTo>
                      <a:pt x="26" y="70"/>
                    </a:lnTo>
                    <a:lnTo>
                      <a:pt x="28" y="72"/>
                    </a:lnTo>
                    <a:lnTo>
                      <a:pt x="30" y="74"/>
                    </a:lnTo>
                    <a:lnTo>
                      <a:pt x="44" y="74"/>
                    </a:lnTo>
                    <a:lnTo>
                      <a:pt x="44" y="74"/>
                    </a:lnTo>
                    <a:lnTo>
                      <a:pt x="46" y="72"/>
                    </a:lnTo>
                    <a:lnTo>
                      <a:pt x="48" y="70"/>
                    </a:lnTo>
                    <a:lnTo>
                      <a:pt x="48" y="48"/>
                    </a:lnTo>
                    <a:lnTo>
                      <a:pt x="70" y="48"/>
                    </a:lnTo>
                    <a:lnTo>
                      <a:pt x="70" y="48"/>
                    </a:lnTo>
                    <a:lnTo>
                      <a:pt x="72" y="46"/>
                    </a:lnTo>
                    <a:lnTo>
                      <a:pt x="74" y="44"/>
                    </a:lnTo>
                    <a:lnTo>
                      <a:pt x="74" y="30"/>
                    </a:lnTo>
                    <a:lnTo>
                      <a:pt x="74" y="30"/>
                    </a:lnTo>
                    <a:lnTo>
                      <a:pt x="72" y="26"/>
                    </a:lnTo>
                    <a:lnTo>
                      <a:pt x="70" y="26"/>
                    </a:lnTo>
                    <a:lnTo>
                      <a:pt x="7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0" name="Freeform 1374"/>
              <p:cNvSpPr>
                <a:spLocks/>
              </p:cNvSpPr>
              <p:nvPr/>
            </p:nvSpPr>
            <p:spPr bwMode="auto">
              <a:xfrm>
                <a:off x="5535035" y="5019854"/>
                <a:ext cx="286423" cy="69899"/>
              </a:xfrm>
              <a:custGeom>
                <a:avLst/>
                <a:gdLst>
                  <a:gd name="T0" fmla="*/ 12 w 82"/>
                  <a:gd name="T1" fmla="*/ 12 h 20"/>
                  <a:gd name="T2" fmla="*/ 70 w 82"/>
                  <a:gd name="T3" fmla="*/ 12 h 20"/>
                  <a:gd name="T4" fmla="*/ 70 w 82"/>
                  <a:gd name="T5" fmla="*/ 20 h 20"/>
                  <a:gd name="T6" fmla="*/ 82 w 82"/>
                  <a:gd name="T7" fmla="*/ 20 h 20"/>
                  <a:gd name="T8" fmla="*/ 82 w 82"/>
                  <a:gd name="T9" fmla="*/ 6 h 20"/>
                  <a:gd name="T10" fmla="*/ 82 w 82"/>
                  <a:gd name="T11" fmla="*/ 6 h 20"/>
                  <a:gd name="T12" fmla="*/ 80 w 82"/>
                  <a:gd name="T13" fmla="*/ 0 h 20"/>
                  <a:gd name="T14" fmla="*/ 76 w 82"/>
                  <a:gd name="T15" fmla="*/ 0 h 20"/>
                  <a:gd name="T16" fmla="*/ 6 w 82"/>
                  <a:gd name="T17" fmla="*/ 0 h 20"/>
                  <a:gd name="T18" fmla="*/ 6 w 82"/>
                  <a:gd name="T19" fmla="*/ 0 h 20"/>
                  <a:gd name="T20" fmla="*/ 2 w 82"/>
                  <a:gd name="T21" fmla="*/ 0 h 20"/>
                  <a:gd name="T22" fmla="*/ 0 w 82"/>
                  <a:gd name="T23" fmla="*/ 6 h 20"/>
                  <a:gd name="T24" fmla="*/ 0 w 82"/>
                  <a:gd name="T25" fmla="*/ 20 h 20"/>
                  <a:gd name="T26" fmla="*/ 12 w 82"/>
                  <a:gd name="T27" fmla="*/ 20 h 20"/>
                  <a:gd name="T28" fmla="*/ 12 w 82"/>
                  <a:gd name="T2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0">
                    <a:moveTo>
                      <a:pt x="12" y="12"/>
                    </a:moveTo>
                    <a:lnTo>
                      <a:pt x="70" y="12"/>
                    </a:lnTo>
                    <a:lnTo>
                      <a:pt x="70" y="20"/>
                    </a:lnTo>
                    <a:lnTo>
                      <a:pt x="82" y="20"/>
                    </a:lnTo>
                    <a:lnTo>
                      <a:pt x="82" y="6"/>
                    </a:lnTo>
                    <a:lnTo>
                      <a:pt x="82" y="6"/>
                    </a:lnTo>
                    <a:lnTo>
                      <a:pt x="80" y="0"/>
                    </a:lnTo>
                    <a:lnTo>
                      <a:pt x="76" y="0"/>
                    </a:lnTo>
                    <a:lnTo>
                      <a:pt x="6" y="0"/>
                    </a:lnTo>
                    <a:lnTo>
                      <a:pt x="6" y="0"/>
                    </a:lnTo>
                    <a:lnTo>
                      <a:pt x="2" y="0"/>
                    </a:lnTo>
                    <a:lnTo>
                      <a:pt x="0" y="6"/>
                    </a:lnTo>
                    <a:lnTo>
                      <a:pt x="0" y="20"/>
                    </a:lnTo>
                    <a:lnTo>
                      <a:pt x="12" y="20"/>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3" name="组合 2"/>
          <p:cNvGrpSpPr/>
          <p:nvPr/>
        </p:nvGrpSpPr>
        <p:grpSpPr>
          <a:xfrm>
            <a:off x="2871649" y="5735566"/>
            <a:ext cx="576000" cy="576000"/>
            <a:chOff x="2871649" y="5735566"/>
            <a:chExt cx="576000" cy="576000"/>
          </a:xfrm>
        </p:grpSpPr>
        <p:grpSp>
          <p:nvGrpSpPr>
            <p:cNvPr id="146" name="组合 145"/>
            <p:cNvGrpSpPr/>
            <p:nvPr/>
          </p:nvGrpSpPr>
          <p:grpSpPr>
            <a:xfrm>
              <a:off x="2871649" y="5735566"/>
              <a:ext cx="576000" cy="576000"/>
              <a:chOff x="1603689" y="1828440"/>
              <a:chExt cx="2743560" cy="2743560"/>
            </a:xfrm>
          </p:grpSpPr>
          <p:sp>
            <p:nvSpPr>
              <p:cNvPr id="155" name="椭圆 154"/>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6" name="椭圆 155"/>
              <p:cNvSpPr/>
              <p:nvPr/>
            </p:nvSpPr>
            <p:spPr>
              <a:xfrm>
                <a:off x="1752544" y="1977295"/>
                <a:ext cx="2445850" cy="2445850"/>
              </a:xfrm>
              <a:prstGeom prst="ellipse">
                <a:avLst/>
              </a:prstGeom>
              <a:solidFill>
                <a:srgbClr val="663A77"/>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75" name="组合 74"/>
            <p:cNvGrpSpPr/>
            <p:nvPr/>
          </p:nvGrpSpPr>
          <p:grpSpPr bwMode="auto">
            <a:xfrm>
              <a:off x="3013248" y="5884352"/>
              <a:ext cx="266526" cy="274907"/>
              <a:chOff x="2168525" y="3194051"/>
              <a:chExt cx="346075" cy="374649"/>
            </a:xfrm>
            <a:solidFill>
              <a:schemeClr val="bg1"/>
            </a:solidFill>
          </p:grpSpPr>
          <p:sp>
            <p:nvSpPr>
              <p:cNvPr id="76" name="Freeform 5"/>
              <p:cNvSpPr>
                <a:spLocks/>
              </p:cNvSpPr>
              <p:nvPr/>
            </p:nvSpPr>
            <p:spPr bwMode="auto">
              <a:xfrm>
                <a:off x="2400300" y="3390900"/>
                <a:ext cx="98425" cy="130175"/>
              </a:xfrm>
              <a:custGeom>
                <a:avLst/>
                <a:gdLst>
                  <a:gd name="T0" fmla="*/ 50 w 62"/>
                  <a:gd name="T1" fmla="*/ 82 h 82"/>
                  <a:gd name="T2" fmla="*/ 50 w 62"/>
                  <a:gd name="T3" fmla="*/ 82 h 82"/>
                  <a:gd name="T4" fmla="*/ 54 w 62"/>
                  <a:gd name="T5" fmla="*/ 74 h 82"/>
                  <a:gd name="T6" fmla="*/ 58 w 62"/>
                  <a:gd name="T7" fmla="*/ 66 h 82"/>
                  <a:gd name="T8" fmla="*/ 60 w 62"/>
                  <a:gd name="T9" fmla="*/ 56 h 82"/>
                  <a:gd name="T10" fmla="*/ 62 w 62"/>
                  <a:gd name="T11" fmla="*/ 46 h 82"/>
                  <a:gd name="T12" fmla="*/ 62 w 62"/>
                  <a:gd name="T13" fmla="*/ 46 h 82"/>
                  <a:gd name="T14" fmla="*/ 60 w 62"/>
                  <a:gd name="T15" fmla="*/ 32 h 82"/>
                  <a:gd name="T16" fmla="*/ 56 w 62"/>
                  <a:gd name="T17" fmla="*/ 20 h 82"/>
                  <a:gd name="T18" fmla="*/ 50 w 62"/>
                  <a:gd name="T19" fmla="*/ 8 h 82"/>
                  <a:gd name="T20" fmla="*/ 42 w 62"/>
                  <a:gd name="T21" fmla="*/ 0 h 82"/>
                  <a:gd name="T22" fmla="*/ 0 w 62"/>
                  <a:gd name="T23" fmla="*/ 42 h 82"/>
                  <a:gd name="T24" fmla="*/ 50 w 6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2">
                    <a:moveTo>
                      <a:pt x="50" y="82"/>
                    </a:moveTo>
                    <a:lnTo>
                      <a:pt x="50" y="82"/>
                    </a:lnTo>
                    <a:lnTo>
                      <a:pt x="54" y="74"/>
                    </a:lnTo>
                    <a:lnTo>
                      <a:pt x="58" y="66"/>
                    </a:lnTo>
                    <a:lnTo>
                      <a:pt x="60" y="56"/>
                    </a:lnTo>
                    <a:lnTo>
                      <a:pt x="62" y="46"/>
                    </a:lnTo>
                    <a:lnTo>
                      <a:pt x="62" y="46"/>
                    </a:lnTo>
                    <a:lnTo>
                      <a:pt x="60" y="32"/>
                    </a:lnTo>
                    <a:lnTo>
                      <a:pt x="56" y="20"/>
                    </a:lnTo>
                    <a:lnTo>
                      <a:pt x="50" y="8"/>
                    </a:lnTo>
                    <a:lnTo>
                      <a:pt x="42" y="0"/>
                    </a:lnTo>
                    <a:lnTo>
                      <a:pt x="0" y="42"/>
                    </a:lnTo>
                    <a:lnTo>
                      <a:pt x="5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7" name="Freeform 6"/>
              <p:cNvSpPr>
                <a:spLocks/>
              </p:cNvSpPr>
              <p:nvPr/>
            </p:nvSpPr>
            <p:spPr bwMode="auto">
              <a:xfrm>
                <a:off x="2320925" y="3470275"/>
                <a:ext cx="146050" cy="98425"/>
              </a:xfrm>
              <a:custGeom>
                <a:avLst/>
                <a:gdLst>
                  <a:gd name="T0" fmla="*/ 42 w 92"/>
                  <a:gd name="T1" fmla="*/ 0 h 62"/>
                  <a:gd name="T2" fmla="*/ 0 w 92"/>
                  <a:gd name="T3" fmla="*/ 44 h 62"/>
                  <a:gd name="T4" fmla="*/ 0 w 92"/>
                  <a:gd name="T5" fmla="*/ 44 h 62"/>
                  <a:gd name="T6" fmla="*/ 10 w 92"/>
                  <a:gd name="T7" fmla="*/ 52 h 62"/>
                  <a:gd name="T8" fmla="*/ 20 w 92"/>
                  <a:gd name="T9" fmla="*/ 56 h 62"/>
                  <a:gd name="T10" fmla="*/ 32 w 92"/>
                  <a:gd name="T11" fmla="*/ 60 h 62"/>
                  <a:gd name="T12" fmla="*/ 46 w 92"/>
                  <a:gd name="T13" fmla="*/ 62 h 62"/>
                  <a:gd name="T14" fmla="*/ 46 w 92"/>
                  <a:gd name="T15" fmla="*/ 62 h 62"/>
                  <a:gd name="T16" fmla="*/ 58 w 92"/>
                  <a:gd name="T17" fmla="*/ 60 h 62"/>
                  <a:gd name="T18" fmla="*/ 72 w 92"/>
                  <a:gd name="T19" fmla="*/ 56 h 62"/>
                  <a:gd name="T20" fmla="*/ 82 w 92"/>
                  <a:gd name="T21" fmla="*/ 50 h 62"/>
                  <a:gd name="T22" fmla="*/ 92 w 92"/>
                  <a:gd name="T23" fmla="*/ 42 h 62"/>
                  <a:gd name="T24" fmla="*/ 42 w 9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62">
                    <a:moveTo>
                      <a:pt x="42" y="0"/>
                    </a:moveTo>
                    <a:lnTo>
                      <a:pt x="0" y="44"/>
                    </a:lnTo>
                    <a:lnTo>
                      <a:pt x="0" y="44"/>
                    </a:lnTo>
                    <a:lnTo>
                      <a:pt x="10" y="52"/>
                    </a:lnTo>
                    <a:lnTo>
                      <a:pt x="20" y="56"/>
                    </a:lnTo>
                    <a:lnTo>
                      <a:pt x="32" y="60"/>
                    </a:lnTo>
                    <a:lnTo>
                      <a:pt x="46" y="62"/>
                    </a:lnTo>
                    <a:lnTo>
                      <a:pt x="46" y="62"/>
                    </a:lnTo>
                    <a:lnTo>
                      <a:pt x="58" y="60"/>
                    </a:lnTo>
                    <a:lnTo>
                      <a:pt x="72" y="56"/>
                    </a:lnTo>
                    <a:lnTo>
                      <a:pt x="82" y="50"/>
                    </a:lnTo>
                    <a:lnTo>
                      <a:pt x="92" y="42"/>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8" name="Freeform 7"/>
              <p:cNvSpPr>
                <a:spLocks noEditPoints="1"/>
              </p:cNvSpPr>
              <p:nvPr/>
            </p:nvSpPr>
            <p:spPr bwMode="auto">
              <a:xfrm>
                <a:off x="2168525" y="3194051"/>
                <a:ext cx="346075" cy="346075"/>
              </a:xfrm>
              <a:custGeom>
                <a:avLst/>
                <a:gdLst>
                  <a:gd name="T0" fmla="*/ 184 w 218"/>
                  <a:gd name="T1" fmla="*/ 10 h 218"/>
                  <a:gd name="T2" fmla="*/ 180 w 218"/>
                  <a:gd name="T3" fmla="*/ 6 h 218"/>
                  <a:gd name="T4" fmla="*/ 168 w 218"/>
                  <a:gd name="T5" fmla="*/ 0 h 218"/>
                  <a:gd name="T6" fmla="*/ 154 w 218"/>
                  <a:gd name="T7" fmla="*/ 0 h 218"/>
                  <a:gd name="T8" fmla="*/ 142 w 218"/>
                  <a:gd name="T9" fmla="*/ 6 h 218"/>
                  <a:gd name="T10" fmla="*/ 10 w 218"/>
                  <a:gd name="T11" fmla="*/ 136 h 218"/>
                  <a:gd name="T12" fmla="*/ 6 w 218"/>
                  <a:gd name="T13" fmla="*/ 142 h 218"/>
                  <a:gd name="T14" fmla="*/ 0 w 218"/>
                  <a:gd name="T15" fmla="*/ 154 h 218"/>
                  <a:gd name="T16" fmla="*/ 0 w 218"/>
                  <a:gd name="T17" fmla="*/ 168 h 218"/>
                  <a:gd name="T18" fmla="*/ 6 w 218"/>
                  <a:gd name="T19" fmla="*/ 180 h 218"/>
                  <a:gd name="T20" fmla="*/ 32 w 218"/>
                  <a:gd name="T21" fmla="*/ 208 h 218"/>
                  <a:gd name="T22" fmla="*/ 38 w 218"/>
                  <a:gd name="T23" fmla="*/ 212 h 218"/>
                  <a:gd name="T24" fmla="*/ 50 w 218"/>
                  <a:gd name="T25" fmla="*/ 218 h 218"/>
                  <a:gd name="T26" fmla="*/ 64 w 218"/>
                  <a:gd name="T27" fmla="*/ 218 h 218"/>
                  <a:gd name="T28" fmla="*/ 76 w 218"/>
                  <a:gd name="T29" fmla="*/ 212 h 218"/>
                  <a:gd name="T30" fmla="*/ 208 w 218"/>
                  <a:gd name="T31" fmla="*/ 82 h 218"/>
                  <a:gd name="T32" fmla="*/ 212 w 218"/>
                  <a:gd name="T33" fmla="*/ 76 h 218"/>
                  <a:gd name="T34" fmla="*/ 218 w 218"/>
                  <a:gd name="T35" fmla="*/ 64 h 218"/>
                  <a:gd name="T36" fmla="*/ 218 w 218"/>
                  <a:gd name="T37" fmla="*/ 50 h 218"/>
                  <a:gd name="T38" fmla="*/ 212 w 218"/>
                  <a:gd name="T39" fmla="*/ 38 h 218"/>
                  <a:gd name="T40" fmla="*/ 208 w 218"/>
                  <a:gd name="T41" fmla="*/ 32 h 218"/>
                  <a:gd name="T42" fmla="*/ 136 w 218"/>
                  <a:gd name="T43" fmla="*/ 138 h 218"/>
                  <a:gd name="T44" fmla="*/ 26 w 218"/>
                  <a:gd name="T45" fmla="*/ 152 h 218"/>
                  <a:gd name="T46" fmla="*/ 24 w 218"/>
                  <a:gd name="T47" fmla="*/ 156 h 218"/>
                  <a:gd name="T48" fmla="*/ 22 w 218"/>
                  <a:gd name="T49" fmla="*/ 160 h 218"/>
                  <a:gd name="T50" fmla="*/ 26 w 218"/>
                  <a:gd name="T51" fmla="*/ 170 h 218"/>
                  <a:gd name="T52" fmla="*/ 28 w 218"/>
                  <a:gd name="T53" fmla="*/ 174 h 218"/>
                  <a:gd name="T54" fmla="*/ 26 w 218"/>
                  <a:gd name="T55" fmla="*/ 178 h 218"/>
                  <a:gd name="T56" fmla="*/ 22 w 218"/>
                  <a:gd name="T57" fmla="*/ 178 h 218"/>
                  <a:gd name="T58" fmla="*/ 18 w 218"/>
                  <a:gd name="T59" fmla="*/ 178 h 218"/>
                  <a:gd name="T60" fmla="*/ 10 w 218"/>
                  <a:gd name="T61" fmla="*/ 160 h 218"/>
                  <a:gd name="T62" fmla="*/ 12 w 218"/>
                  <a:gd name="T63" fmla="*/ 152 h 218"/>
                  <a:gd name="T64" fmla="*/ 144 w 218"/>
                  <a:gd name="T65" fmla="*/ 18 h 218"/>
                  <a:gd name="T66" fmla="*/ 152 w 218"/>
                  <a:gd name="T67" fmla="*/ 14 h 218"/>
                  <a:gd name="T68" fmla="*/ 160 w 218"/>
                  <a:gd name="T69" fmla="*/ 12 h 218"/>
                  <a:gd name="T70" fmla="*/ 176 w 218"/>
                  <a:gd name="T71" fmla="*/ 18 h 218"/>
                  <a:gd name="T72" fmla="*/ 200 w 218"/>
                  <a:gd name="T73" fmla="*/ 42 h 218"/>
                  <a:gd name="T74" fmla="*/ 206 w 218"/>
                  <a:gd name="T75" fmla="*/ 58 h 218"/>
                  <a:gd name="T76" fmla="*/ 200 w 218"/>
                  <a:gd name="T77" fmla="*/ 7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18">
                    <a:moveTo>
                      <a:pt x="208" y="32"/>
                    </a:moveTo>
                    <a:lnTo>
                      <a:pt x="184" y="10"/>
                    </a:lnTo>
                    <a:lnTo>
                      <a:pt x="184" y="10"/>
                    </a:lnTo>
                    <a:lnTo>
                      <a:pt x="180" y="6"/>
                    </a:lnTo>
                    <a:lnTo>
                      <a:pt x="174" y="2"/>
                    </a:lnTo>
                    <a:lnTo>
                      <a:pt x="168" y="0"/>
                    </a:lnTo>
                    <a:lnTo>
                      <a:pt x="160" y="0"/>
                    </a:lnTo>
                    <a:lnTo>
                      <a:pt x="154" y="0"/>
                    </a:lnTo>
                    <a:lnTo>
                      <a:pt x="148" y="2"/>
                    </a:lnTo>
                    <a:lnTo>
                      <a:pt x="142" y="6"/>
                    </a:lnTo>
                    <a:lnTo>
                      <a:pt x="136" y="10"/>
                    </a:lnTo>
                    <a:lnTo>
                      <a:pt x="10" y="136"/>
                    </a:lnTo>
                    <a:lnTo>
                      <a:pt x="10" y="136"/>
                    </a:lnTo>
                    <a:lnTo>
                      <a:pt x="6" y="142"/>
                    </a:lnTo>
                    <a:lnTo>
                      <a:pt x="2" y="148"/>
                    </a:lnTo>
                    <a:lnTo>
                      <a:pt x="0" y="154"/>
                    </a:lnTo>
                    <a:lnTo>
                      <a:pt x="0" y="160"/>
                    </a:lnTo>
                    <a:lnTo>
                      <a:pt x="0" y="168"/>
                    </a:lnTo>
                    <a:lnTo>
                      <a:pt x="2" y="174"/>
                    </a:lnTo>
                    <a:lnTo>
                      <a:pt x="6" y="180"/>
                    </a:lnTo>
                    <a:lnTo>
                      <a:pt x="10" y="186"/>
                    </a:lnTo>
                    <a:lnTo>
                      <a:pt x="32" y="208"/>
                    </a:lnTo>
                    <a:lnTo>
                      <a:pt x="32" y="208"/>
                    </a:lnTo>
                    <a:lnTo>
                      <a:pt x="38" y="212"/>
                    </a:lnTo>
                    <a:lnTo>
                      <a:pt x="44" y="216"/>
                    </a:lnTo>
                    <a:lnTo>
                      <a:pt x="50" y="218"/>
                    </a:lnTo>
                    <a:lnTo>
                      <a:pt x="56" y="218"/>
                    </a:lnTo>
                    <a:lnTo>
                      <a:pt x="64" y="218"/>
                    </a:lnTo>
                    <a:lnTo>
                      <a:pt x="70" y="216"/>
                    </a:lnTo>
                    <a:lnTo>
                      <a:pt x="76" y="212"/>
                    </a:lnTo>
                    <a:lnTo>
                      <a:pt x="82" y="208"/>
                    </a:lnTo>
                    <a:lnTo>
                      <a:pt x="208" y="82"/>
                    </a:lnTo>
                    <a:lnTo>
                      <a:pt x="208" y="82"/>
                    </a:lnTo>
                    <a:lnTo>
                      <a:pt x="212" y="76"/>
                    </a:lnTo>
                    <a:lnTo>
                      <a:pt x="216" y="70"/>
                    </a:lnTo>
                    <a:lnTo>
                      <a:pt x="218" y="64"/>
                    </a:lnTo>
                    <a:lnTo>
                      <a:pt x="218" y="58"/>
                    </a:lnTo>
                    <a:lnTo>
                      <a:pt x="218" y="50"/>
                    </a:lnTo>
                    <a:lnTo>
                      <a:pt x="216" y="44"/>
                    </a:lnTo>
                    <a:lnTo>
                      <a:pt x="212" y="38"/>
                    </a:lnTo>
                    <a:lnTo>
                      <a:pt x="208" y="32"/>
                    </a:lnTo>
                    <a:lnTo>
                      <a:pt x="208" y="32"/>
                    </a:lnTo>
                    <a:close/>
                    <a:moveTo>
                      <a:pt x="200" y="74"/>
                    </a:moveTo>
                    <a:lnTo>
                      <a:pt x="136" y="138"/>
                    </a:lnTo>
                    <a:lnTo>
                      <a:pt x="88" y="90"/>
                    </a:lnTo>
                    <a:lnTo>
                      <a:pt x="26" y="152"/>
                    </a:lnTo>
                    <a:lnTo>
                      <a:pt x="26" y="152"/>
                    </a:lnTo>
                    <a:lnTo>
                      <a:pt x="24" y="156"/>
                    </a:lnTo>
                    <a:lnTo>
                      <a:pt x="22" y="160"/>
                    </a:lnTo>
                    <a:lnTo>
                      <a:pt x="22" y="160"/>
                    </a:lnTo>
                    <a:lnTo>
                      <a:pt x="24" y="166"/>
                    </a:lnTo>
                    <a:lnTo>
                      <a:pt x="26" y="170"/>
                    </a:lnTo>
                    <a:lnTo>
                      <a:pt x="26" y="170"/>
                    </a:lnTo>
                    <a:lnTo>
                      <a:pt x="28" y="174"/>
                    </a:lnTo>
                    <a:lnTo>
                      <a:pt x="26" y="178"/>
                    </a:lnTo>
                    <a:lnTo>
                      <a:pt x="26" y="178"/>
                    </a:lnTo>
                    <a:lnTo>
                      <a:pt x="22" y="178"/>
                    </a:lnTo>
                    <a:lnTo>
                      <a:pt x="22" y="178"/>
                    </a:lnTo>
                    <a:lnTo>
                      <a:pt x="18" y="178"/>
                    </a:lnTo>
                    <a:lnTo>
                      <a:pt x="18" y="178"/>
                    </a:lnTo>
                    <a:lnTo>
                      <a:pt x="12" y="170"/>
                    </a:lnTo>
                    <a:lnTo>
                      <a:pt x="10" y="160"/>
                    </a:lnTo>
                    <a:lnTo>
                      <a:pt x="10" y="160"/>
                    </a:lnTo>
                    <a:lnTo>
                      <a:pt x="12" y="152"/>
                    </a:lnTo>
                    <a:lnTo>
                      <a:pt x="18" y="144"/>
                    </a:lnTo>
                    <a:lnTo>
                      <a:pt x="144" y="18"/>
                    </a:lnTo>
                    <a:lnTo>
                      <a:pt x="144" y="18"/>
                    </a:lnTo>
                    <a:lnTo>
                      <a:pt x="152" y="14"/>
                    </a:lnTo>
                    <a:lnTo>
                      <a:pt x="160" y="12"/>
                    </a:lnTo>
                    <a:lnTo>
                      <a:pt x="160" y="12"/>
                    </a:lnTo>
                    <a:lnTo>
                      <a:pt x="170" y="14"/>
                    </a:lnTo>
                    <a:lnTo>
                      <a:pt x="176" y="18"/>
                    </a:lnTo>
                    <a:lnTo>
                      <a:pt x="200" y="42"/>
                    </a:lnTo>
                    <a:lnTo>
                      <a:pt x="200" y="42"/>
                    </a:lnTo>
                    <a:lnTo>
                      <a:pt x="204" y="48"/>
                    </a:lnTo>
                    <a:lnTo>
                      <a:pt x="206" y="58"/>
                    </a:lnTo>
                    <a:lnTo>
                      <a:pt x="204" y="66"/>
                    </a:lnTo>
                    <a:lnTo>
                      <a:pt x="200" y="74"/>
                    </a:lnTo>
                    <a:lnTo>
                      <a:pt x="20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 name="组合 4"/>
          <p:cNvGrpSpPr/>
          <p:nvPr/>
        </p:nvGrpSpPr>
        <p:grpSpPr>
          <a:xfrm>
            <a:off x="10448493" y="315208"/>
            <a:ext cx="1221491" cy="1221491"/>
            <a:chOff x="10448493" y="315208"/>
            <a:chExt cx="1221491" cy="1221491"/>
          </a:xfrm>
        </p:grpSpPr>
        <p:grpSp>
          <p:nvGrpSpPr>
            <p:cNvPr id="178" name="组合 177"/>
            <p:cNvGrpSpPr/>
            <p:nvPr/>
          </p:nvGrpSpPr>
          <p:grpSpPr>
            <a:xfrm>
              <a:off x="10448493" y="315208"/>
              <a:ext cx="1221491" cy="1221491"/>
              <a:chOff x="1603689" y="1828440"/>
              <a:chExt cx="2743560" cy="2743560"/>
            </a:xfrm>
          </p:grpSpPr>
          <p:sp>
            <p:nvSpPr>
              <p:cNvPr id="181" name="椭圆 180"/>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82" name="椭圆 181"/>
              <p:cNvSpPr/>
              <p:nvPr/>
            </p:nvSpPr>
            <p:spPr>
              <a:xfrm>
                <a:off x="1752544" y="1977295"/>
                <a:ext cx="2445850" cy="2445850"/>
              </a:xfrm>
              <a:prstGeom prst="ellipse">
                <a:avLst/>
              </a:prstGeom>
              <a:solidFill>
                <a:srgbClr val="00AF92"/>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1" name="Freeform 8"/>
            <p:cNvSpPr>
              <a:spLocks noEditPoints="1"/>
            </p:cNvSpPr>
            <p:nvPr/>
          </p:nvSpPr>
          <p:spPr bwMode="auto">
            <a:xfrm>
              <a:off x="10793914" y="546464"/>
              <a:ext cx="530647" cy="708323"/>
            </a:xfrm>
            <a:custGeom>
              <a:avLst/>
              <a:gdLst>
                <a:gd name="T0" fmla="*/ 20 w 85"/>
                <a:gd name="T1" fmla="*/ 128 h 132"/>
                <a:gd name="T2" fmla="*/ 0 w 85"/>
                <a:gd name="T3" fmla="*/ 102 h 132"/>
                <a:gd name="T4" fmla="*/ 50 w 85"/>
                <a:gd name="T5" fmla="*/ 33 h 132"/>
                <a:gd name="T6" fmla="*/ 52 w 85"/>
                <a:gd name="T7" fmla="*/ 30 h 132"/>
                <a:gd name="T8" fmla="*/ 54 w 85"/>
                <a:gd name="T9" fmla="*/ 28 h 132"/>
                <a:gd name="T10" fmla="*/ 54 w 85"/>
                <a:gd name="T11" fmla="*/ 20 h 132"/>
                <a:gd name="T12" fmla="*/ 32 w 85"/>
                <a:gd name="T13" fmla="*/ 20 h 132"/>
                <a:gd name="T14" fmla="*/ 32 w 85"/>
                <a:gd name="T15" fmla="*/ 28 h 132"/>
                <a:gd name="T16" fmla="*/ 35 w 85"/>
                <a:gd name="T17" fmla="*/ 34 h 132"/>
                <a:gd name="T18" fmla="*/ 41 w 85"/>
                <a:gd name="T19" fmla="*/ 40 h 132"/>
                <a:gd name="T20" fmla="*/ 22 w 85"/>
                <a:gd name="T21" fmla="*/ 66 h 132"/>
                <a:gd name="T22" fmla="*/ 12 w 85"/>
                <a:gd name="T23" fmla="*/ 41 h 132"/>
                <a:gd name="T24" fmla="*/ 21 w 85"/>
                <a:gd name="T25" fmla="*/ 13 h 132"/>
                <a:gd name="T26" fmla="*/ 42 w 85"/>
                <a:gd name="T27" fmla="*/ 1 h 132"/>
                <a:gd name="T28" fmla="*/ 63 w 85"/>
                <a:gd name="T29" fmla="*/ 8 h 132"/>
                <a:gd name="T30" fmla="*/ 72 w 85"/>
                <a:gd name="T31" fmla="*/ 29 h 132"/>
                <a:gd name="T32" fmla="*/ 74 w 85"/>
                <a:gd name="T33" fmla="*/ 43 h 132"/>
                <a:gd name="T34" fmla="*/ 71 w 85"/>
                <a:gd name="T35" fmla="*/ 56 h 132"/>
                <a:gd name="T36" fmla="*/ 67 w 85"/>
                <a:gd name="T37" fmla="*/ 62 h 132"/>
                <a:gd name="T38" fmla="*/ 20 w 85"/>
                <a:gd name="T39" fmla="*/ 128 h 132"/>
                <a:gd name="T40" fmla="*/ 20 w 85"/>
                <a:gd name="T41" fmla="*/ 128 h 132"/>
                <a:gd name="T42" fmla="*/ 20 w 85"/>
                <a:gd name="T43" fmla="*/ 128 h 132"/>
                <a:gd name="T44" fmla="*/ 20 w 85"/>
                <a:gd name="T45" fmla="*/ 128 h 132"/>
                <a:gd name="T46" fmla="*/ 20 w 85"/>
                <a:gd name="T47" fmla="*/ 128 h 132"/>
                <a:gd name="T48" fmla="*/ 63 w 85"/>
                <a:gd name="T49" fmla="*/ 73 h 132"/>
                <a:gd name="T50" fmla="*/ 85 w 85"/>
                <a:gd name="T51" fmla="*/ 103 h 132"/>
                <a:gd name="T52" fmla="*/ 69 w 85"/>
                <a:gd name="T53" fmla="*/ 132 h 132"/>
                <a:gd name="T54" fmla="*/ 44 w 85"/>
                <a:gd name="T55" fmla="*/ 100 h 132"/>
                <a:gd name="T56" fmla="*/ 63 w 85"/>
                <a:gd name="T57"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2">
                  <a:moveTo>
                    <a:pt x="20" y="128"/>
                  </a:moveTo>
                  <a:cubicBezTo>
                    <a:pt x="0" y="102"/>
                    <a:pt x="0" y="102"/>
                    <a:pt x="0" y="102"/>
                  </a:cubicBezTo>
                  <a:cubicBezTo>
                    <a:pt x="50" y="33"/>
                    <a:pt x="50" y="33"/>
                    <a:pt x="50" y="33"/>
                  </a:cubicBezTo>
                  <a:cubicBezTo>
                    <a:pt x="51" y="32"/>
                    <a:pt x="51" y="31"/>
                    <a:pt x="52" y="30"/>
                  </a:cubicBezTo>
                  <a:cubicBezTo>
                    <a:pt x="53" y="30"/>
                    <a:pt x="53" y="29"/>
                    <a:pt x="54" y="28"/>
                  </a:cubicBezTo>
                  <a:cubicBezTo>
                    <a:pt x="55" y="25"/>
                    <a:pt x="55" y="22"/>
                    <a:pt x="54" y="20"/>
                  </a:cubicBezTo>
                  <a:cubicBezTo>
                    <a:pt x="32" y="20"/>
                    <a:pt x="32" y="20"/>
                    <a:pt x="32" y="20"/>
                  </a:cubicBezTo>
                  <a:cubicBezTo>
                    <a:pt x="31" y="23"/>
                    <a:pt x="31" y="25"/>
                    <a:pt x="32" y="28"/>
                  </a:cubicBezTo>
                  <a:cubicBezTo>
                    <a:pt x="33" y="30"/>
                    <a:pt x="34" y="32"/>
                    <a:pt x="35" y="34"/>
                  </a:cubicBezTo>
                  <a:cubicBezTo>
                    <a:pt x="41" y="40"/>
                    <a:pt x="41" y="40"/>
                    <a:pt x="41" y="40"/>
                  </a:cubicBezTo>
                  <a:cubicBezTo>
                    <a:pt x="22" y="66"/>
                    <a:pt x="22" y="66"/>
                    <a:pt x="22" y="66"/>
                  </a:cubicBezTo>
                  <a:cubicBezTo>
                    <a:pt x="16" y="59"/>
                    <a:pt x="13" y="50"/>
                    <a:pt x="12" y="41"/>
                  </a:cubicBezTo>
                  <a:cubicBezTo>
                    <a:pt x="12" y="31"/>
                    <a:pt x="14" y="21"/>
                    <a:pt x="21" y="13"/>
                  </a:cubicBezTo>
                  <a:cubicBezTo>
                    <a:pt x="26" y="6"/>
                    <a:pt x="34" y="2"/>
                    <a:pt x="42" y="1"/>
                  </a:cubicBezTo>
                  <a:cubicBezTo>
                    <a:pt x="50" y="0"/>
                    <a:pt x="57" y="3"/>
                    <a:pt x="63" y="8"/>
                  </a:cubicBezTo>
                  <a:cubicBezTo>
                    <a:pt x="68" y="14"/>
                    <a:pt x="71" y="22"/>
                    <a:pt x="72" y="29"/>
                  </a:cubicBezTo>
                  <a:cubicBezTo>
                    <a:pt x="73" y="34"/>
                    <a:pt x="74" y="38"/>
                    <a:pt x="74" y="43"/>
                  </a:cubicBezTo>
                  <a:cubicBezTo>
                    <a:pt x="74" y="48"/>
                    <a:pt x="73" y="52"/>
                    <a:pt x="71" y="56"/>
                  </a:cubicBezTo>
                  <a:cubicBezTo>
                    <a:pt x="70" y="58"/>
                    <a:pt x="69" y="60"/>
                    <a:pt x="67" y="62"/>
                  </a:cubicBezTo>
                  <a:cubicBezTo>
                    <a:pt x="20" y="128"/>
                    <a:pt x="20" y="128"/>
                    <a:pt x="20" y="128"/>
                  </a:cubicBezTo>
                  <a:cubicBezTo>
                    <a:pt x="20" y="128"/>
                    <a:pt x="20" y="128"/>
                    <a:pt x="20" y="128"/>
                  </a:cubicBezTo>
                  <a:cubicBezTo>
                    <a:pt x="20" y="128"/>
                    <a:pt x="20" y="128"/>
                    <a:pt x="20" y="128"/>
                  </a:cubicBezTo>
                  <a:cubicBezTo>
                    <a:pt x="20" y="128"/>
                    <a:pt x="20" y="128"/>
                    <a:pt x="20" y="128"/>
                  </a:cubicBezTo>
                  <a:cubicBezTo>
                    <a:pt x="20" y="128"/>
                    <a:pt x="20" y="128"/>
                    <a:pt x="20" y="128"/>
                  </a:cubicBezTo>
                  <a:close/>
                  <a:moveTo>
                    <a:pt x="63" y="73"/>
                  </a:moveTo>
                  <a:cubicBezTo>
                    <a:pt x="85" y="103"/>
                    <a:pt x="85" y="103"/>
                    <a:pt x="85" y="103"/>
                  </a:cubicBezTo>
                  <a:cubicBezTo>
                    <a:pt x="69" y="132"/>
                    <a:pt x="69" y="132"/>
                    <a:pt x="69" y="132"/>
                  </a:cubicBezTo>
                  <a:cubicBezTo>
                    <a:pt x="44" y="100"/>
                    <a:pt x="44" y="100"/>
                    <a:pt x="44" y="100"/>
                  </a:cubicBezTo>
                  <a:cubicBezTo>
                    <a:pt x="63" y="73"/>
                    <a:pt x="63" y="73"/>
                    <a:pt x="63"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4" name="组合 3"/>
          <p:cNvGrpSpPr/>
          <p:nvPr/>
        </p:nvGrpSpPr>
        <p:grpSpPr>
          <a:xfrm>
            <a:off x="2052289" y="5735566"/>
            <a:ext cx="576000" cy="576000"/>
            <a:chOff x="2052289" y="5735566"/>
            <a:chExt cx="576000" cy="576000"/>
          </a:xfrm>
        </p:grpSpPr>
        <p:grpSp>
          <p:nvGrpSpPr>
            <p:cNvPr id="141" name="组合 140"/>
            <p:cNvGrpSpPr/>
            <p:nvPr/>
          </p:nvGrpSpPr>
          <p:grpSpPr>
            <a:xfrm>
              <a:off x="2052289" y="5735566"/>
              <a:ext cx="576000" cy="576000"/>
              <a:chOff x="1603689" y="1828440"/>
              <a:chExt cx="2743560" cy="2743560"/>
            </a:xfrm>
          </p:grpSpPr>
          <p:sp>
            <p:nvSpPr>
              <p:cNvPr id="143" name="椭圆 14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44" name="椭圆 143"/>
              <p:cNvSpPr/>
              <p:nvPr/>
            </p:nvSpPr>
            <p:spPr>
              <a:xfrm>
                <a:off x="1752544" y="1977295"/>
                <a:ext cx="2445850" cy="2445850"/>
              </a:xfrm>
              <a:prstGeom prst="ellipse">
                <a:avLst/>
              </a:prstGeom>
              <a:solidFill>
                <a:srgbClr val="C65885"/>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2" name="Freeform 36"/>
            <p:cNvSpPr>
              <a:spLocks noEditPoints="1"/>
            </p:cNvSpPr>
            <p:nvPr/>
          </p:nvSpPr>
          <p:spPr bwMode="auto">
            <a:xfrm>
              <a:off x="2230689" y="5856796"/>
              <a:ext cx="224276" cy="302463"/>
            </a:xfrm>
            <a:custGeom>
              <a:avLst/>
              <a:gdLst>
                <a:gd name="T0" fmla="*/ 147 w 501"/>
                <a:gd name="T1" fmla="*/ 108 h 602"/>
                <a:gd name="T2" fmla="*/ 122 w 501"/>
                <a:gd name="T3" fmla="*/ 77 h 602"/>
                <a:gd name="T4" fmla="*/ 377 w 501"/>
                <a:gd name="T5" fmla="*/ 59 h 602"/>
                <a:gd name="T6" fmla="*/ 354 w 501"/>
                <a:gd name="T7" fmla="*/ 101 h 602"/>
                <a:gd name="T8" fmla="*/ 409 w 501"/>
                <a:gd name="T9" fmla="*/ 297 h 602"/>
                <a:gd name="T10" fmla="*/ 336 w 501"/>
                <a:gd name="T11" fmla="*/ 318 h 602"/>
                <a:gd name="T12" fmla="*/ 306 w 501"/>
                <a:gd name="T13" fmla="*/ 352 h 602"/>
                <a:gd name="T14" fmla="*/ 307 w 501"/>
                <a:gd name="T15" fmla="*/ 375 h 602"/>
                <a:gd name="T16" fmla="*/ 366 w 501"/>
                <a:gd name="T17" fmla="*/ 382 h 602"/>
                <a:gd name="T18" fmla="*/ 373 w 501"/>
                <a:gd name="T19" fmla="*/ 400 h 602"/>
                <a:gd name="T20" fmla="*/ 477 w 501"/>
                <a:gd name="T21" fmla="*/ 592 h 602"/>
                <a:gd name="T22" fmla="*/ 3 w 501"/>
                <a:gd name="T23" fmla="*/ 564 h 602"/>
                <a:gd name="T24" fmla="*/ 128 w 501"/>
                <a:gd name="T25" fmla="*/ 400 h 602"/>
                <a:gd name="T26" fmla="*/ 179 w 501"/>
                <a:gd name="T27" fmla="*/ 369 h 602"/>
                <a:gd name="T28" fmla="*/ 203 w 501"/>
                <a:gd name="T29" fmla="*/ 371 h 602"/>
                <a:gd name="T30" fmla="*/ 170 w 501"/>
                <a:gd name="T31" fmla="*/ 320 h 602"/>
                <a:gd name="T32" fmla="*/ 117 w 501"/>
                <a:gd name="T33" fmla="*/ 321 h 602"/>
                <a:gd name="T34" fmla="*/ 250 w 501"/>
                <a:gd name="T35" fmla="*/ 475 h 602"/>
                <a:gd name="T36" fmla="*/ 250 w 501"/>
                <a:gd name="T37" fmla="*/ 503 h 602"/>
                <a:gd name="T38" fmla="*/ 250 w 501"/>
                <a:gd name="T39" fmla="*/ 475 h 602"/>
                <a:gd name="T40" fmla="*/ 263 w 501"/>
                <a:gd name="T41" fmla="*/ 574 h 602"/>
                <a:gd name="T42" fmla="*/ 238 w 501"/>
                <a:gd name="T43" fmla="*/ 574 h 602"/>
                <a:gd name="T44" fmla="*/ 250 w 501"/>
                <a:gd name="T45" fmla="*/ 517 h 602"/>
                <a:gd name="T46" fmla="*/ 250 w 501"/>
                <a:gd name="T47" fmla="*/ 545 h 602"/>
                <a:gd name="T48" fmla="*/ 250 w 501"/>
                <a:gd name="T49" fmla="*/ 517 h 602"/>
                <a:gd name="T50" fmla="*/ 230 w 501"/>
                <a:gd name="T51" fmla="*/ 48 h 602"/>
                <a:gd name="T52" fmla="*/ 234 w 501"/>
                <a:gd name="T53" fmla="*/ 39 h 602"/>
                <a:gd name="T54" fmla="*/ 245 w 501"/>
                <a:gd name="T55" fmla="*/ 34 h 602"/>
                <a:gd name="T56" fmla="*/ 260 w 501"/>
                <a:gd name="T57" fmla="*/ 30 h 602"/>
                <a:gd name="T58" fmla="*/ 267 w 501"/>
                <a:gd name="T59" fmla="*/ 37 h 602"/>
                <a:gd name="T60" fmla="*/ 279 w 501"/>
                <a:gd name="T61" fmla="*/ 43 h 602"/>
                <a:gd name="T62" fmla="*/ 282 w 501"/>
                <a:gd name="T63" fmla="*/ 52 h 602"/>
                <a:gd name="T64" fmla="*/ 287 w 501"/>
                <a:gd name="T65" fmla="*/ 69 h 602"/>
                <a:gd name="T66" fmla="*/ 279 w 501"/>
                <a:gd name="T67" fmla="*/ 76 h 602"/>
                <a:gd name="T68" fmla="*/ 274 w 501"/>
                <a:gd name="T69" fmla="*/ 87 h 602"/>
                <a:gd name="T70" fmla="*/ 264 w 501"/>
                <a:gd name="T71" fmla="*/ 91 h 602"/>
                <a:gd name="T72" fmla="*/ 248 w 501"/>
                <a:gd name="T73" fmla="*/ 95 h 602"/>
                <a:gd name="T74" fmla="*/ 241 w 501"/>
                <a:gd name="T75" fmla="*/ 87 h 602"/>
                <a:gd name="T76" fmla="*/ 230 w 501"/>
                <a:gd name="T77" fmla="*/ 81 h 602"/>
                <a:gd name="T78" fmla="*/ 226 w 501"/>
                <a:gd name="T79" fmla="*/ 72 h 602"/>
                <a:gd name="T80" fmla="*/ 223 w 501"/>
                <a:gd name="T81" fmla="*/ 55 h 602"/>
                <a:gd name="T82" fmla="*/ 241 w 501"/>
                <a:gd name="T83" fmla="*/ 56 h 602"/>
                <a:gd name="T84" fmla="*/ 248 w 501"/>
                <a:gd name="T85" fmla="*/ 55 h 602"/>
                <a:gd name="T86" fmla="*/ 250 w 501"/>
                <a:gd name="T87" fmla="*/ 46 h 602"/>
                <a:gd name="T88" fmla="*/ 262 w 501"/>
                <a:gd name="T89" fmla="*/ 49 h 602"/>
                <a:gd name="T90" fmla="*/ 263 w 501"/>
                <a:gd name="T91" fmla="*/ 56 h 602"/>
                <a:gd name="T92" fmla="*/ 272 w 501"/>
                <a:gd name="T93" fmla="*/ 58 h 602"/>
                <a:gd name="T94" fmla="*/ 269 w 501"/>
                <a:gd name="T95" fmla="*/ 70 h 602"/>
                <a:gd name="T96" fmla="*/ 262 w 501"/>
                <a:gd name="T97" fmla="*/ 71 h 602"/>
                <a:gd name="T98" fmla="*/ 260 w 501"/>
                <a:gd name="T99" fmla="*/ 80 h 602"/>
                <a:gd name="T100" fmla="*/ 248 w 501"/>
                <a:gd name="T101" fmla="*/ 77 h 602"/>
                <a:gd name="T102" fmla="*/ 247 w 501"/>
                <a:gd name="T103" fmla="*/ 70 h 602"/>
                <a:gd name="T104" fmla="*/ 238 w 501"/>
                <a:gd name="T105" fmla="*/ 68 h 602"/>
                <a:gd name="T106" fmla="*/ 241 w 501"/>
                <a:gd name="T107"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602">
                  <a:moveTo>
                    <a:pt x="92" y="297"/>
                  </a:moveTo>
                  <a:cubicBezTo>
                    <a:pt x="94" y="212"/>
                    <a:pt x="116" y="149"/>
                    <a:pt x="147" y="108"/>
                  </a:cubicBezTo>
                  <a:cubicBezTo>
                    <a:pt x="149" y="106"/>
                    <a:pt x="149" y="103"/>
                    <a:pt x="147" y="101"/>
                  </a:cubicBezTo>
                  <a:cubicBezTo>
                    <a:pt x="139" y="93"/>
                    <a:pt x="130" y="85"/>
                    <a:pt x="122" y="77"/>
                  </a:cubicBezTo>
                  <a:cubicBezTo>
                    <a:pt x="117" y="71"/>
                    <a:pt x="118" y="63"/>
                    <a:pt x="124" y="59"/>
                  </a:cubicBezTo>
                  <a:cubicBezTo>
                    <a:pt x="208" y="0"/>
                    <a:pt x="293" y="0"/>
                    <a:pt x="377" y="59"/>
                  </a:cubicBezTo>
                  <a:cubicBezTo>
                    <a:pt x="383" y="63"/>
                    <a:pt x="384" y="71"/>
                    <a:pt x="379" y="77"/>
                  </a:cubicBezTo>
                  <a:cubicBezTo>
                    <a:pt x="371" y="85"/>
                    <a:pt x="362" y="93"/>
                    <a:pt x="354" y="101"/>
                  </a:cubicBezTo>
                  <a:cubicBezTo>
                    <a:pt x="352" y="103"/>
                    <a:pt x="352" y="106"/>
                    <a:pt x="354" y="108"/>
                  </a:cubicBezTo>
                  <a:cubicBezTo>
                    <a:pt x="385" y="149"/>
                    <a:pt x="407" y="212"/>
                    <a:pt x="409" y="297"/>
                  </a:cubicBezTo>
                  <a:cubicBezTo>
                    <a:pt x="410" y="311"/>
                    <a:pt x="398" y="323"/>
                    <a:pt x="384" y="321"/>
                  </a:cubicBezTo>
                  <a:cubicBezTo>
                    <a:pt x="369" y="320"/>
                    <a:pt x="353" y="318"/>
                    <a:pt x="336" y="318"/>
                  </a:cubicBezTo>
                  <a:cubicBezTo>
                    <a:pt x="334" y="317"/>
                    <a:pt x="332" y="318"/>
                    <a:pt x="331" y="320"/>
                  </a:cubicBezTo>
                  <a:cubicBezTo>
                    <a:pt x="324" y="333"/>
                    <a:pt x="315" y="344"/>
                    <a:pt x="306" y="352"/>
                  </a:cubicBezTo>
                  <a:cubicBezTo>
                    <a:pt x="300" y="358"/>
                    <a:pt x="298" y="363"/>
                    <a:pt x="298" y="371"/>
                  </a:cubicBezTo>
                  <a:cubicBezTo>
                    <a:pt x="298" y="376"/>
                    <a:pt x="304" y="379"/>
                    <a:pt x="307" y="375"/>
                  </a:cubicBezTo>
                  <a:cubicBezTo>
                    <a:pt x="312" y="371"/>
                    <a:pt x="315" y="367"/>
                    <a:pt x="322" y="369"/>
                  </a:cubicBezTo>
                  <a:cubicBezTo>
                    <a:pt x="337" y="374"/>
                    <a:pt x="352" y="378"/>
                    <a:pt x="366" y="382"/>
                  </a:cubicBezTo>
                  <a:cubicBezTo>
                    <a:pt x="374" y="384"/>
                    <a:pt x="377" y="393"/>
                    <a:pt x="373" y="400"/>
                  </a:cubicBezTo>
                  <a:cubicBezTo>
                    <a:pt x="373" y="400"/>
                    <a:pt x="373" y="400"/>
                    <a:pt x="373" y="400"/>
                  </a:cubicBezTo>
                  <a:cubicBezTo>
                    <a:pt x="433" y="430"/>
                    <a:pt x="481" y="485"/>
                    <a:pt x="498" y="564"/>
                  </a:cubicBezTo>
                  <a:cubicBezTo>
                    <a:pt x="501" y="578"/>
                    <a:pt x="491" y="592"/>
                    <a:pt x="477" y="592"/>
                  </a:cubicBezTo>
                  <a:cubicBezTo>
                    <a:pt x="313" y="602"/>
                    <a:pt x="157" y="602"/>
                    <a:pt x="24" y="592"/>
                  </a:cubicBezTo>
                  <a:cubicBezTo>
                    <a:pt x="10" y="591"/>
                    <a:pt x="0" y="578"/>
                    <a:pt x="3" y="564"/>
                  </a:cubicBezTo>
                  <a:cubicBezTo>
                    <a:pt x="20" y="485"/>
                    <a:pt x="68" y="430"/>
                    <a:pt x="128" y="400"/>
                  </a:cubicBezTo>
                  <a:cubicBezTo>
                    <a:pt x="128" y="400"/>
                    <a:pt x="128" y="400"/>
                    <a:pt x="128" y="400"/>
                  </a:cubicBezTo>
                  <a:cubicBezTo>
                    <a:pt x="124" y="393"/>
                    <a:pt x="127" y="384"/>
                    <a:pt x="135" y="382"/>
                  </a:cubicBezTo>
                  <a:cubicBezTo>
                    <a:pt x="149" y="378"/>
                    <a:pt x="164" y="374"/>
                    <a:pt x="179" y="369"/>
                  </a:cubicBezTo>
                  <a:cubicBezTo>
                    <a:pt x="185" y="367"/>
                    <a:pt x="189" y="371"/>
                    <a:pt x="193" y="375"/>
                  </a:cubicBezTo>
                  <a:cubicBezTo>
                    <a:pt x="197" y="379"/>
                    <a:pt x="203" y="376"/>
                    <a:pt x="203" y="371"/>
                  </a:cubicBezTo>
                  <a:cubicBezTo>
                    <a:pt x="203" y="363"/>
                    <a:pt x="201" y="357"/>
                    <a:pt x="195" y="352"/>
                  </a:cubicBezTo>
                  <a:cubicBezTo>
                    <a:pt x="185" y="344"/>
                    <a:pt x="177" y="333"/>
                    <a:pt x="170" y="320"/>
                  </a:cubicBezTo>
                  <a:cubicBezTo>
                    <a:pt x="169" y="318"/>
                    <a:pt x="167" y="317"/>
                    <a:pt x="165" y="317"/>
                  </a:cubicBezTo>
                  <a:cubicBezTo>
                    <a:pt x="148" y="318"/>
                    <a:pt x="132" y="320"/>
                    <a:pt x="117" y="321"/>
                  </a:cubicBezTo>
                  <a:cubicBezTo>
                    <a:pt x="103" y="323"/>
                    <a:pt x="91" y="311"/>
                    <a:pt x="92" y="297"/>
                  </a:cubicBezTo>
                  <a:close/>
                  <a:moveTo>
                    <a:pt x="250" y="475"/>
                  </a:moveTo>
                  <a:cubicBezTo>
                    <a:pt x="257" y="475"/>
                    <a:pt x="263" y="481"/>
                    <a:pt x="263" y="489"/>
                  </a:cubicBezTo>
                  <a:cubicBezTo>
                    <a:pt x="263" y="497"/>
                    <a:pt x="257" y="503"/>
                    <a:pt x="250" y="503"/>
                  </a:cubicBezTo>
                  <a:cubicBezTo>
                    <a:pt x="243" y="503"/>
                    <a:pt x="238" y="497"/>
                    <a:pt x="238" y="489"/>
                  </a:cubicBezTo>
                  <a:cubicBezTo>
                    <a:pt x="238" y="481"/>
                    <a:pt x="243" y="475"/>
                    <a:pt x="250" y="475"/>
                  </a:cubicBezTo>
                  <a:close/>
                  <a:moveTo>
                    <a:pt x="250" y="560"/>
                  </a:moveTo>
                  <a:cubicBezTo>
                    <a:pt x="257" y="560"/>
                    <a:pt x="263" y="566"/>
                    <a:pt x="263" y="574"/>
                  </a:cubicBezTo>
                  <a:cubicBezTo>
                    <a:pt x="263" y="581"/>
                    <a:pt x="257" y="588"/>
                    <a:pt x="250" y="588"/>
                  </a:cubicBezTo>
                  <a:cubicBezTo>
                    <a:pt x="243" y="588"/>
                    <a:pt x="238" y="581"/>
                    <a:pt x="238" y="574"/>
                  </a:cubicBezTo>
                  <a:cubicBezTo>
                    <a:pt x="238" y="566"/>
                    <a:pt x="243" y="560"/>
                    <a:pt x="250" y="560"/>
                  </a:cubicBezTo>
                  <a:close/>
                  <a:moveTo>
                    <a:pt x="250" y="517"/>
                  </a:moveTo>
                  <a:cubicBezTo>
                    <a:pt x="257" y="517"/>
                    <a:pt x="263" y="524"/>
                    <a:pt x="263" y="531"/>
                  </a:cubicBezTo>
                  <a:cubicBezTo>
                    <a:pt x="263" y="539"/>
                    <a:pt x="257" y="545"/>
                    <a:pt x="250" y="545"/>
                  </a:cubicBezTo>
                  <a:cubicBezTo>
                    <a:pt x="243" y="545"/>
                    <a:pt x="238" y="539"/>
                    <a:pt x="238" y="531"/>
                  </a:cubicBezTo>
                  <a:cubicBezTo>
                    <a:pt x="238" y="524"/>
                    <a:pt x="243" y="517"/>
                    <a:pt x="250" y="517"/>
                  </a:cubicBezTo>
                  <a:close/>
                  <a:moveTo>
                    <a:pt x="227" y="52"/>
                  </a:moveTo>
                  <a:cubicBezTo>
                    <a:pt x="229" y="52"/>
                    <a:pt x="230" y="50"/>
                    <a:pt x="230" y="48"/>
                  </a:cubicBezTo>
                  <a:cubicBezTo>
                    <a:pt x="230" y="46"/>
                    <a:pt x="230" y="43"/>
                    <a:pt x="231" y="41"/>
                  </a:cubicBezTo>
                  <a:cubicBezTo>
                    <a:pt x="232" y="40"/>
                    <a:pt x="233" y="39"/>
                    <a:pt x="234" y="39"/>
                  </a:cubicBezTo>
                  <a:cubicBezTo>
                    <a:pt x="236" y="37"/>
                    <a:pt x="239" y="37"/>
                    <a:pt x="241" y="37"/>
                  </a:cubicBezTo>
                  <a:cubicBezTo>
                    <a:pt x="243" y="37"/>
                    <a:pt x="244" y="36"/>
                    <a:pt x="245" y="34"/>
                  </a:cubicBezTo>
                  <a:cubicBezTo>
                    <a:pt x="245" y="32"/>
                    <a:pt x="247" y="31"/>
                    <a:pt x="248" y="30"/>
                  </a:cubicBezTo>
                  <a:cubicBezTo>
                    <a:pt x="252" y="29"/>
                    <a:pt x="256" y="29"/>
                    <a:pt x="260" y="30"/>
                  </a:cubicBezTo>
                  <a:cubicBezTo>
                    <a:pt x="262" y="30"/>
                    <a:pt x="263" y="32"/>
                    <a:pt x="264" y="34"/>
                  </a:cubicBezTo>
                  <a:cubicBezTo>
                    <a:pt x="264" y="36"/>
                    <a:pt x="265" y="37"/>
                    <a:pt x="267" y="37"/>
                  </a:cubicBezTo>
                  <a:cubicBezTo>
                    <a:pt x="269" y="37"/>
                    <a:pt x="271" y="37"/>
                    <a:pt x="273" y="37"/>
                  </a:cubicBezTo>
                  <a:cubicBezTo>
                    <a:pt x="276" y="37"/>
                    <a:pt x="279" y="40"/>
                    <a:pt x="279" y="43"/>
                  </a:cubicBezTo>
                  <a:cubicBezTo>
                    <a:pt x="279" y="45"/>
                    <a:pt x="279" y="47"/>
                    <a:pt x="279" y="48"/>
                  </a:cubicBezTo>
                  <a:cubicBezTo>
                    <a:pt x="279" y="50"/>
                    <a:pt x="280" y="52"/>
                    <a:pt x="282" y="52"/>
                  </a:cubicBezTo>
                  <a:cubicBezTo>
                    <a:pt x="285" y="52"/>
                    <a:pt x="286" y="54"/>
                    <a:pt x="287" y="56"/>
                  </a:cubicBezTo>
                  <a:cubicBezTo>
                    <a:pt x="288" y="60"/>
                    <a:pt x="289" y="64"/>
                    <a:pt x="287" y="69"/>
                  </a:cubicBezTo>
                  <a:cubicBezTo>
                    <a:pt x="287" y="71"/>
                    <a:pt x="285" y="72"/>
                    <a:pt x="283" y="72"/>
                  </a:cubicBezTo>
                  <a:cubicBezTo>
                    <a:pt x="280" y="72"/>
                    <a:pt x="279" y="74"/>
                    <a:pt x="279" y="76"/>
                  </a:cubicBezTo>
                  <a:cubicBezTo>
                    <a:pt x="279" y="78"/>
                    <a:pt x="279" y="80"/>
                    <a:pt x="279" y="82"/>
                  </a:cubicBezTo>
                  <a:cubicBezTo>
                    <a:pt x="279" y="85"/>
                    <a:pt x="277" y="87"/>
                    <a:pt x="274" y="87"/>
                  </a:cubicBezTo>
                  <a:cubicBezTo>
                    <a:pt x="272" y="87"/>
                    <a:pt x="270" y="87"/>
                    <a:pt x="268" y="87"/>
                  </a:cubicBezTo>
                  <a:cubicBezTo>
                    <a:pt x="266" y="87"/>
                    <a:pt x="264" y="89"/>
                    <a:pt x="264" y="91"/>
                  </a:cubicBezTo>
                  <a:cubicBezTo>
                    <a:pt x="264" y="93"/>
                    <a:pt x="262" y="95"/>
                    <a:pt x="260" y="96"/>
                  </a:cubicBezTo>
                  <a:cubicBezTo>
                    <a:pt x="255" y="97"/>
                    <a:pt x="253" y="97"/>
                    <a:pt x="248" y="95"/>
                  </a:cubicBezTo>
                  <a:cubicBezTo>
                    <a:pt x="246" y="95"/>
                    <a:pt x="245" y="93"/>
                    <a:pt x="245" y="91"/>
                  </a:cubicBezTo>
                  <a:cubicBezTo>
                    <a:pt x="244" y="89"/>
                    <a:pt x="243" y="87"/>
                    <a:pt x="241" y="87"/>
                  </a:cubicBezTo>
                  <a:cubicBezTo>
                    <a:pt x="239" y="87"/>
                    <a:pt x="238" y="87"/>
                    <a:pt x="236" y="87"/>
                  </a:cubicBezTo>
                  <a:cubicBezTo>
                    <a:pt x="233" y="87"/>
                    <a:pt x="230" y="84"/>
                    <a:pt x="230" y="81"/>
                  </a:cubicBezTo>
                  <a:cubicBezTo>
                    <a:pt x="230" y="79"/>
                    <a:pt x="230" y="78"/>
                    <a:pt x="230" y="77"/>
                  </a:cubicBezTo>
                  <a:cubicBezTo>
                    <a:pt x="230" y="75"/>
                    <a:pt x="228" y="73"/>
                    <a:pt x="226" y="72"/>
                  </a:cubicBezTo>
                  <a:cubicBezTo>
                    <a:pt x="225" y="72"/>
                    <a:pt x="223" y="71"/>
                    <a:pt x="223" y="69"/>
                  </a:cubicBezTo>
                  <a:cubicBezTo>
                    <a:pt x="222" y="64"/>
                    <a:pt x="222" y="60"/>
                    <a:pt x="223" y="55"/>
                  </a:cubicBezTo>
                  <a:cubicBezTo>
                    <a:pt x="224" y="54"/>
                    <a:pt x="225" y="53"/>
                    <a:pt x="227" y="52"/>
                  </a:cubicBezTo>
                  <a:close/>
                  <a:moveTo>
                    <a:pt x="241" y="56"/>
                  </a:moveTo>
                  <a:cubicBezTo>
                    <a:pt x="243" y="56"/>
                    <a:pt x="245" y="56"/>
                    <a:pt x="247" y="56"/>
                  </a:cubicBezTo>
                  <a:cubicBezTo>
                    <a:pt x="247" y="56"/>
                    <a:pt x="248" y="55"/>
                    <a:pt x="248" y="55"/>
                  </a:cubicBezTo>
                  <a:cubicBezTo>
                    <a:pt x="248" y="53"/>
                    <a:pt x="248" y="51"/>
                    <a:pt x="248" y="49"/>
                  </a:cubicBezTo>
                  <a:cubicBezTo>
                    <a:pt x="248" y="47"/>
                    <a:pt x="249" y="46"/>
                    <a:pt x="250" y="46"/>
                  </a:cubicBezTo>
                  <a:cubicBezTo>
                    <a:pt x="253" y="46"/>
                    <a:pt x="257" y="46"/>
                    <a:pt x="260" y="46"/>
                  </a:cubicBezTo>
                  <a:cubicBezTo>
                    <a:pt x="261" y="46"/>
                    <a:pt x="262" y="47"/>
                    <a:pt x="262" y="49"/>
                  </a:cubicBezTo>
                  <a:cubicBezTo>
                    <a:pt x="262" y="51"/>
                    <a:pt x="262" y="53"/>
                    <a:pt x="262" y="55"/>
                  </a:cubicBezTo>
                  <a:cubicBezTo>
                    <a:pt x="262" y="55"/>
                    <a:pt x="263" y="56"/>
                    <a:pt x="263" y="56"/>
                  </a:cubicBezTo>
                  <a:cubicBezTo>
                    <a:pt x="265" y="56"/>
                    <a:pt x="267" y="56"/>
                    <a:pt x="269" y="56"/>
                  </a:cubicBezTo>
                  <a:cubicBezTo>
                    <a:pt x="271" y="56"/>
                    <a:pt x="272" y="57"/>
                    <a:pt x="272" y="58"/>
                  </a:cubicBezTo>
                  <a:cubicBezTo>
                    <a:pt x="272" y="61"/>
                    <a:pt x="272" y="65"/>
                    <a:pt x="272" y="68"/>
                  </a:cubicBezTo>
                  <a:cubicBezTo>
                    <a:pt x="272" y="69"/>
                    <a:pt x="271" y="70"/>
                    <a:pt x="269" y="70"/>
                  </a:cubicBezTo>
                  <a:cubicBezTo>
                    <a:pt x="267" y="70"/>
                    <a:pt x="265" y="70"/>
                    <a:pt x="263" y="70"/>
                  </a:cubicBezTo>
                  <a:cubicBezTo>
                    <a:pt x="263" y="70"/>
                    <a:pt x="262" y="71"/>
                    <a:pt x="262" y="71"/>
                  </a:cubicBezTo>
                  <a:cubicBezTo>
                    <a:pt x="262" y="73"/>
                    <a:pt x="262" y="75"/>
                    <a:pt x="262" y="77"/>
                  </a:cubicBezTo>
                  <a:cubicBezTo>
                    <a:pt x="262" y="79"/>
                    <a:pt x="261" y="80"/>
                    <a:pt x="260" y="80"/>
                  </a:cubicBezTo>
                  <a:cubicBezTo>
                    <a:pt x="257" y="80"/>
                    <a:pt x="253" y="80"/>
                    <a:pt x="250" y="80"/>
                  </a:cubicBezTo>
                  <a:cubicBezTo>
                    <a:pt x="249" y="80"/>
                    <a:pt x="248" y="79"/>
                    <a:pt x="248" y="77"/>
                  </a:cubicBezTo>
                  <a:cubicBezTo>
                    <a:pt x="248" y="75"/>
                    <a:pt x="248" y="73"/>
                    <a:pt x="248" y="71"/>
                  </a:cubicBezTo>
                  <a:cubicBezTo>
                    <a:pt x="248" y="71"/>
                    <a:pt x="247" y="70"/>
                    <a:pt x="247" y="70"/>
                  </a:cubicBezTo>
                  <a:cubicBezTo>
                    <a:pt x="245" y="70"/>
                    <a:pt x="243" y="70"/>
                    <a:pt x="241" y="70"/>
                  </a:cubicBezTo>
                  <a:cubicBezTo>
                    <a:pt x="240" y="70"/>
                    <a:pt x="238" y="69"/>
                    <a:pt x="238" y="68"/>
                  </a:cubicBezTo>
                  <a:cubicBezTo>
                    <a:pt x="238" y="65"/>
                    <a:pt x="238" y="61"/>
                    <a:pt x="238" y="58"/>
                  </a:cubicBezTo>
                  <a:cubicBezTo>
                    <a:pt x="238" y="57"/>
                    <a:pt x="240" y="56"/>
                    <a:pt x="241" y="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7" name="组合 6"/>
          <p:cNvGrpSpPr/>
          <p:nvPr/>
        </p:nvGrpSpPr>
        <p:grpSpPr>
          <a:xfrm>
            <a:off x="2689312" y="2231939"/>
            <a:ext cx="1832024" cy="1832024"/>
            <a:chOff x="2689312" y="2231939"/>
            <a:chExt cx="1832024" cy="1832024"/>
          </a:xfrm>
        </p:grpSpPr>
        <p:grpSp>
          <p:nvGrpSpPr>
            <p:cNvPr id="164" name="组合 163"/>
            <p:cNvGrpSpPr/>
            <p:nvPr/>
          </p:nvGrpSpPr>
          <p:grpSpPr>
            <a:xfrm>
              <a:off x="2689312" y="2231939"/>
              <a:ext cx="1832024" cy="1832024"/>
              <a:chOff x="1603689" y="1828440"/>
              <a:chExt cx="2743560" cy="2743560"/>
            </a:xfrm>
          </p:grpSpPr>
          <p:sp>
            <p:nvSpPr>
              <p:cNvPr id="166" name="椭圆 165"/>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7" name="椭圆 166"/>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6" name="矩形 5"/>
            <p:cNvSpPr/>
            <p:nvPr/>
          </p:nvSpPr>
          <p:spPr>
            <a:xfrm>
              <a:off x="3200846" y="2648878"/>
              <a:ext cx="910827" cy="1107996"/>
            </a:xfrm>
            <a:prstGeom prst="rect">
              <a:avLst/>
            </a:prstGeom>
          </p:spPr>
          <p:txBody>
            <a:bodyPr wrap="none">
              <a:spAutoFit/>
            </a:bodyPr>
            <a:lstStyle/>
            <a:p>
              <a:r>
                <a:rPr lang="en-US" altLang="zh-CN" sz="6600" dirty="0">
                  <a:solidFill>
                    <a:schemeClr val="bg1"/>
                  </a:solidFill>
                  <a:latin typeface="Agency FB" panose="020B0503020202020204" pitchFamily="34" charset="0"/>
                  <a:ea typeface="方正正黑简体" panose="02000000000000000000" pitchFamily="2" charset="-122"/>
                </a:rPr>
                <a:t>06</a:t>
              </a:r>
              <a:endParaRPr lang="zh-CN" altLang="en-US" sz="6600" dirty="0">
                <a:solidFill>
                  <a:schemeClr val="bg1"/>
                </a:solidFill>
              </a:endParaRPr>
            </a:p>
          </p:txBody>
        </p:sp>
      </p:grpSp>
    </p:spTree>
    <p:extLst>
      <p:ext uri="{BB962C8B-B14F-4D97-AF65-F5344CB8AC3E}">
        <p14:creationId xmlns:p14="http://schemas.microsoft.com/office/powerpoint/2010/main" val="3615729151"/>
      </p:ext>
    </p:extLst>
  </p:cSld>
  <p:clrMapOvr>
    <a:masterClrMapping/>
  </p:clrMapOvr>
  <mc:AlternateContent xmlns:mc="http://schemas.openxmlformats.org/markup-compatibility/2006" xmlns:p14="http://schemas.microsoft.com/office/powerpoint/2010/main">
    <mc:Choice Requires="p14">
      <p:transition spd="slow" p14:dur="1500" advTm="4000">
        <p14:switch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00"/>
                                        <p:tgtEl>
                                          <p:spTgt spid="183"/>
                                        </p:tgtEl>
                                      </p:cBhvr>
                                    </p:animEffect>
                                  </p:childTnLst>
                                </p:cTn>
                              </p:par>
                              <p:par>
                                <p:cTn id="8" presetID="2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75"/>
                                        </p:tgtEl>
                                        <p:attrNameLst>
                                          <p:attrName>style.visibility</p:attrName>
                                        </p:attrNameLst>
                                      </p:cBhvr>
                                      <p:to>
                                        <p:strVal val="visible"/>
                                      </p:to>
                                    </p:set>
                                    <p:animEffect transition="in" filter="wipe(down)">
                                      <p:cBhvr>
                                        <p:cTn id="14" dur="500"/>
                                        <p:tgtEl>
                                          <p:spTgt spid="17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wipe(up)">
                                      <p:cBhvr>
                                        <p:cTn id="17" dur="500"/>
                                        <p:tgtEl>
                                          <p:spTgt spid="17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left)">
                                      <p:cBhvr>
                                        <p:cTn id="20" dur="500"/>
                                        <p:tgtEl>
                                          <p:spTgt spid="173"/>
                                        </p:tgtEl>
                                      </p:cBhvr>
                                    </p:animEffect>
                                  </p:childTnLst>
                                </p:cTn>
                              </p:par>
                              <p:par>
                                <p:cTn id="21" presetID="37" presetClass="entr" presetSubtype="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1000"/>
                                        <p:tgtEl>
                                          <p:spTgt spid="126"/>
                                        </p:tgtEl>
                                      </p:cBhvr>
                                    </p:animEffect>
                                    <p:anim calcmode="lin" valueType="num">
                                      <p:cBhvr>
                                        <p:cTn id="24" dur="1000" fill="hold"/>
                                        <p:tgtEl>
                                          <p:spTgt spid="126"/>
                                        </p:tgtEl>
                                        <p:attrNameLst>
                                          <p:attrName>ppt_x</p:attrName>
                                        </p:attrNameLst>
                                      </p:cBhvr>
                                      <p:tavLst>
                                        <p:tav tm="0">
                                          <p:val>
                                            <p:strVal val="#ppt_x"/>
                                          </p:val>
                                        </p:tav>
                                        <p:tav tm="100000">
                                          <p:val>
                                            <p:strVal val="#ppt_x"/>
                                          </p:val>
                                        </p:tav>
                                      </p:tavLst>
                                    </p:anim>
                                    <p:anim calcmode="lin" valueType="num">
                                      <p:cBhvr>
                                        <p:cTn id="25" dur="900" decel="100000" fill="hold"/>
                                        <p:tgtEl>
                                          <p:spTgt spid="12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5" presetID="23" presetClass="entr" presetSubtype="16" fill="hold" grpId="0" nodeType="withEffect">
                                  <p:stCondLst>
                                    <p:cond delay="500"/>
                                  </p:stCondLst>
                                  <p:childTnLst>
                                    <p:set>
                                      <p:cBhvr>
                                        <p:cTn id="46" dur="1" fill="hold">
                                          <p:stCondLst>
                                            <p:cond delay="0"/>
                                          </p:stCondLst>
                                        </p:cTn>
                                        <p:tgtEl>
                                          <p:spTgt spid="170"/>
                                        </p:tgtEl>
                                        <p:attrNameLst>
                                          <p:attrName>style.visibility</p:attrName>
                                        </p:attrNameLst>
                                      </p:cBhvr>
                                      <p:to>
                                        <p:strVal val="visible"/>
                                      </p:to>
                                    </p:set>
                                    <p:anim calcmode="lin" valueType="num">
                                      <p:cBhvr>
                                        <p:cTn id="47" dur="500" fill="hold"/>
                                        <p:tgtEl>
                                          <p:spTgt spid="170"/>
                                        </p:tgtEl>
                                        <p:attrNameLst>
                                          <p:attrName>ppt_w</p:attrName>
                                        </p:attrNameLst>
                                      </p:cBhvr>
                                      <p:tavLst>
                                        <p:tav tm="0">
                                          <p:val>
                                            <p:fltVal val="0"/>
                                          </p:val>
                                        </p:tav>
                                        <p:tav tm="100000">
                                          <p:val>
                                            <p:strVal val="#ppt_w"/>
                                          </p:val>
                                        </p:tav>
                                      </p:tavLst>
                                    </p:anim>
                                    <p:anim calcmode="lin" valueType="num">
                                      <p:cBhvr>
                                        <p:cTn id="48" dur="500" fill="hold"/>
                                        <p:tgtEl>
                                          <p:spTgt spid="17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700"/>
                                  </p:stCondLst>
                                  <p:childTnLst>
                                    <p:set>
                                      <p:cBhvr>
                                        <p:cTn id="50" dur="1" fill="hold">
                                          <p:stCondLst>
                                            <p:cond delay="0"/>
                                          </p:stCondLst>
                                        </p:cTn>
                                        <p:tgtEl>
                                          <p:spTgt spid="160"/>
                                        </p:tgtEl>
                                        <p:attrNameLst>
                                          <p:attrName>style.visibility</p:attrName>
                                        </p:attrNameLst>
                                      </p:cBhvr>
                                      <p:to>
                                        <p:strVal val="visible"/>
                                      </p:to>
                                    </p:set>
                                    <p:anim calcmode="lin" valueType="num">
                                      <p:cBhvr>
                                        <p:cTn id="51" dur="500" fill="hold"/>
                                        <p:tgtEl>
                                          <p:spTgt spid="160"/>
                                        </p:tgtEl>
                                        <p:attrNameLst>
                                          <p:attrName>ppt_w</p:attrName>
                                        </p:attrNameLst>
                                      </p:cBhvr>
                                      <p:tavLst>
                                        <p:tav tm="0">
                                          <p:val>
                                            <p:fltVal val="0"/>
                                          </p:val>
                                        </p:tav>
                                        <p:tav tm="100000">
                                          <p:val>
                                            <p:strVal val="#ppt_w"/>
                                          </p:val>
                                        </p:tav>
                                      </p:tavLst>
                                    </p:anim>
                                    <p:anim calcmode="lin" valueType="num">
                                      <p:cBhvr>
                                        <p:cTn id="52" dur="500" fill="hold"/>
                                        <p:tgtEl>
                                          <p:spTgt spid="16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90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100"/>
                                  </p:stCondLst>
                                  <p:childTnLst>
                                    <p:set>
                                      <p:cBhvr>
                                        <p:cTn id="58" dur="1" fill="hold">
                                          <p:stCondLst>
                                            <p:cond delay="0"/>
                                          </p:stCondLst>
                                        </p:cTn>
                                        <p:tgtEl>
                                          <p:spTgt spid="162"/>
                                        </p:tgtEl>
                                        <p:attrNameLst>
                                          <p:attrName>style.visibility</p:attrName>
                                        </p:attrNameLst>
                                      </p:cBhvr>
                                      <p:to>
                                        <p:strVal val="visible"/>
                                      </p:to>
                                    </p:set>
                                    <p:anim calcmode="lin" valueType="num">
                                      <p:cBhvr>
                                        <p:cTn id="59" dur="500" fill="hold"/>
                                        <p:tgtEl>
                                          <p:spTgt spid="162"/>
                                        </p:tgtEl>
                                        <p:attrNameLst>
                                          <p:attrName>ppt_w</p:attrName>
                                        </p:attrNameLst>
                                      </p:cBhvr>
                                      <p:tavLst>
                                        <p:tav tm="0">
                                          <p:val>
                                            <p:fltVal val="0"/>
                                          </p:val>
                                        </p:tav>
                                        <p:tav tm="100000">
                                          <p:val>
                                            <p:strVal val="#ppt_w"/>
                                          </p:val>
                                        </p:tav>
                                      </p:tavLst>
                                    </p:anim>
                                    <p:anim calcmode="lin" valueType="num">
                                      <p:cBhvr>
                                        <p:cTn id="60" dur="500" fill="hold"/>
                                        <p:tgtEl>
                                          <p:spTgt spid="16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1300"/>
                                  </p:stCondLst>
                                  <p:childTnLst>
                                    <p:set>
                                      <p:cBhvr>
                                        <p:cTn id="62" dur="1" fill="hold">
                                          <p:stCondLst>
                                            <p:cond delay="0"/>
                                          </p:stCondLst>
                                        </p:cTn>
                                        <p:tgtEl>
                                          <p:spTgt spid="168"/>
                                        </p:tgtEl>
                                        <p:attrNameLst>
                                          <p:attrName>style.visibility</p:attrName>
                                        </p:attrNameLst>
                                      </p:cBhvr>
                                      <p:to>
                                        <p:strVal val="visible"/>
                                      </p:to>
                                    </p:set>
                                    <p:anim calcmode="lin" valueType="num">
                                      <p:cBhvr>
                                        <p:cTn id="63" dur="500" fill="hold"/>
                                        <p:tgtEl>
                                          <p:spTgt spid="168"/>
                                        </p:tgtEl>
                                        <p:attrNameLst>
                                          <p:attrName>ppt_w</p:attrName>
                                        </p:attrNameLst>
                                      </p:cBhvr>
                                      <p:tavLst>
                                        <p:tav tm="0">
                                          <p:val>
                                            <p:fltVal val="0"/>
                                          </p:val>
                                        </p:tav>
                                        <p:tav tm="100000">
                                          <p:val>
                                            <p:strVal val="#ppt_w"/>
                                          </p:val>
                                        </p:tav>
                                      </p:tavLst>
                                    </p:anim>
                                    <p:anim calcmode="lin" valueType="num">
                                      <p:cBhvr>
                                        <p:cTn id="64" dur="500" fill="hold"/>
                                        <p:tgtEl>
                                          <p:spTgt spid="168"/>
                                        </p:tgtEl>
                                        <p:attrNameLst>
                                          <p:attrName>ppt_h</p:attrName>
                                        </p:attrNameLst>
                                      </p:cBhvr>
                                      <p:tavLst>
                                        <p:tav tm="0">
                                          <p:val>
                                            <p:fltVal val="0"/>
                                          </p:val>
                                        </p:tav>
                                        <p:tav tm="100000">
                                          <p:val>
                                            <p:strVal val="#ppt_h"/>
                                          </p:val>
                                        </p:tav>
                                      </p:tavLst>
                                    </p:anim>
                                  </p:childTnLst>
                                </p:cTn>
                              </p:par>
                            </p:childTnLst>
                          </p:cTn>
                        </p:par>
                        <p:par>
                          <p:cTn id="65" fill="hold">
                            <p:stCondLst>
                              <p:cond delay="1800"/>
                            </p:stCondLst>
                            <p:childTnLst>
                              <p:par>
                                <p:cTn id="66" presetID="23" presetClass="entr" presetSubtype="32"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strVal val="4*#ppt_w"/>
                                          </p:val>
                                        </p:tav>
                                        <p:tav tm="100000">
                                          <p:val>
                                            <p:strVal val="#ppt_w"/>
                                          </p:val>
                                        </p:tav>
                                      </p:tavLst>
                                    </p:anim>
                                    <p:anim calcmode="lin" valueType="num">
                                      <p:cBhvr>
                                        <p:cTn id="69" dur="500" fill="hold"/>
                                        <p:tgtEl>
                                          <p:spTgt spid="7"/>
                                        </p:tgtEl>
                                        <p:attrNameLst>
                                          <p:attrName>ppt_h</p:attrName>
                                        </p:attrNameLst>
                                      </p:cBhvr>
                                      <p:tavLst>
                                        <p:tav tm="0">
                                          <p:val>
                                            <p:strVal val="4*#ppt_h"/>
                                          </p:val>
                                        </p:tav>
                                        <p:tav tm="100000">
                                          <p:val>
                                            <p:strVal val="#ppt_h"/>
                                          </p:val>
                                        </p:tav>
                                      </p:tavLst>
                                    </p:anim>
                                  </p:childTnLst>
                                </p:cTn>
                              </p:par>
                            </p:childTnLst>
                          </p:cTn>
                        </p:par>
                        <p:par>
                          <p:cTn id="70" fill="hold">
                            <p:stCondLst>
                              <p:cond delay="2300"/>
                            </p:stCondLst>
                            <p:childTnLst>
                              <p:par>
                                <p:cTn id="71" presetID="12" presetClass="entr" presetSubtype="2"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p:tgtEl>
                                          <p:spTgt spid="61"/>
                                        </p:tgtEl>
                                        <p:attrNameLst>
                                          <p:attrName>ppt_x</p:attrName>
                                        </p:attrNameLst>
                                      </p:cBhvr>
                                      <p:tavLst>
                                        <p:tav tm="0">
                                          <p:val>
                                            <p:strVal val="#ppt_x+#ppt_w*1.125000"/>
                                          </p:val>
                                        </p:tav>
                                        <p:tav tm="100000">
                                          <p:val>
                                            <p:strVal val="#ppt_x"/>
                                          </p:val>
                                        </p:tav>
                                      </p:tavLst>
                                    </p:anim>
                                    <p:animEffect transition="in" filter="wipe(lef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75" grpId="0" animBg="1"/>
      <p:bldP spid="173" grpId="0" animBg="1"/>
      <p:bldP spid="171" grpId="0" animBg="1"/>
      <p:bldP spid="170" grpId="0" animBg="1"/>
      <p:bldP spid="160" grpId="0" animBg="1"/>
      <p:bldP spid="161" grpId="0" animBg="1"/>
      <p:bldP spid="162" grpId="0" animBg="1"/>
      <p:bldP spid="1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80B9"/>
        </a:solidFill>
        <a:effectLst/>
      </p:bgPr>
    </p:bg>
    <p:spTree>
      <p:nvGrpSpPr>
        <p:cNvPr id="1" name=""/>
        <p:cNvGrpSpPr/>
        <p:nvPr/>
      </p:nvGrpSpPr>
      <p:grpSpPr>
        <a:xfrm>
          <a:off x="0" y="0"/>
          <a:ext cx="0" cy="0"/>
          <a:chOff x="0" y="0"/>
          <a:chExt cx="0" cy="0"/>
        </a:xfrm>
      </p:grpSpPr>
      <p:sp>
        <p:nvSpPr>
          <p:cNvPr id="158" name="弧形 157"/>
          <p:cNvSpPr/>
          <p:nvPr/>
        </p:nvSpPr>
        <p:spPr>
          <a:xfrm>
            <a:off x="9353712" y="-3020373"/>
            <a:ext cx="5684362" cy="5684362"/>
          </a:xfrm>
          <a:prstGeom prst="arc">
            <a:avLst>
              <a:gd name="adj1" fmla="val 5417630"/>
              <a:gd name="adj2" fmla="val 1061293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1" name="组合 160"/>
          <p:cNvGrpSpPr/>
          <p:nvPr/>
        </p:nvGrpSpPr>
        <p:grpSpPr>
          <a:xfrm>
            <a:off x="10766435" y="1854352"/>
            <a:ext cx="1080000" cy="1080000"/>
            <a:chOff x="1113850" y="1077209"/>
            <a:chExt cx="802534" cy="802534"/>
          </a:xfrm>
        </p:grpSpPr>
        <p:grpSp>
          <p:nvGrpSpPr>
            <p:cNvPr id="162" name="组合 161"/>
            <p:cNvGrpSpPr/>
            <p:nvPr/>
          </p:nvGrpSpPr>
          <p:grpSpPr>
            <a:xfrm>
              <a:off x="1113850" y="1077209"/>
              <a:ext cx="802534" cy="802534"/>
              <a:chOff x="1603689" y="1828440"/>
              <a:chExt cx="2743560" cy="2743560"/>
            </a:xfrm>
          </p:grpSpPr>
          <p:sp>
            <p:nvSpPr>
              <p:cNvPr id="167" name="椭圆 166"/>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8" name="椭圆 167"/>
              <p:cNvSpPr/>
              <p:nvPr/>
            </p:nvSpPr>
            <p:spPr>
              <a:xfrm>
                <a:off x="1752544" y="1977295"/>
                <a:ext cx="2445850" cy="2445850"/>
              </a:xfrm>
              <a:prstGeom prst="ellipse">
                <a:avLst/>
              </a:prstGeom>
              <a:solidFill>
                <a:srgbClr val="01ACBE"/>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63" name="组合 162"/>
            <p:cNvGrpSpPr/>
            <p:nvPr/>
          </p:nvGrpSpPr>
          <p:grpSpPr>
            <a:xfrm>
              <a:off x="1323114" y="1328889"/>
              <a:ext cx="377635" cy="299171"/>
              <a:chOff x="5248612" y="5019854"/>
              <a:chExt cx="859268" cy="733939"/>
            </a:xfrm>
            <a:solidFill>
              <a:schemeClr val="bg1"/>
            </a:solidFill>
          </p:grpSpPr>
          <p:sp>
            <p:nvSpPr>
              <p:cNvPr id="164" name="Freeform 1372"/>
              <p:cNvSpPr>
                <a:spLocks noEditPoints="1"/>
              </p:cNvSpPr>
              <p:nvPr/>
            </p:nvSpPr>
            <p:spPr bwMode="auto">
              <a:xfrm>
                <a:off x="5248612" y="5117713"/>
                <a:ext cx="859268" cy="636080"/>
              </a:xfrm>
              <a:custGeom>
                <a:avLst/>
                <a:gdLst>
                  <a:gd name="T0" fmla="*/ 18 w 246"/>
                  <a:gd name="T1" fmla="*/ 0 h 182"/>
                  <a:gd name="T2" fmla="*/ 10 w 246"/>
                  <a:gd name="T3" fmla="*/ 0 h 182"/>
                  <a:gd name="T4" fmla="*/ 2 w 246"/>
                  <a:gd name="T5" fmla="*/ 10 h 182"/>
                  <a:gd name="T6" fmla="*/ 0 w 246"/>
                  <a:gd name="T7" fmla="*/ 164 h 182"/>
                  <a:gd name="T8" fmla="*/ 2 w 246"/>
                  <a:gd name="T9" fmla="*/ 170 h 182"/>
                  <a:gd name="T10" fmla="*/ 10 w 246"/>
                  <a:gd name="T11" fmla="*/ 180 h 182"/>
                  <a:gd name="T12" fmla="*/ 228 w 246"/>
                  <a:gd name="T13" fmla="*/ 182 h 182"/>
                  <a:gd name="T14" fmla="*/ 236 w 246"/>
                  <a:gd name="T15" fmla="*/ 180 h 182"/>
                  <a:gd name="T16" fmla="*/ 246 w 246"/>
                  <a:gd name="T17" fmla="*/ 170 h 182"/>
                  <a:gd name="T18" fmla="*/ 246 w 246"/>
                  <a:gd name="T19" fmla="*/ 18 h 182"/>
                  <a:gd name="T20" fmla="*/ 246 w 246"/>
                  <a:gd name="T21" fmla="*/ 10 h 182"/>
                  <a:gd name="T22" fmla="*/ 236 w 246"/>
                  <a:gd name="T23" fmla="*/ 0 h 182"/>
                  <a:gd name="T24" fmla="*/ 228 w 246"/>
                  <a:gd name="T25" fmla="*/ 0 h 182"/>
                  <a:gd name="T26" fmla="*/ 124 w 246"/>
                  <a:gd name="T27" fmla="*/ 154 h 182"/>
                  <a:gd name="T28" fmla="*/ 98 w 246"/>
                  <a:gd name="T29" fmla="*/ 148 h 182"/>
                  <a:gd name="T30" fmla="*/ 78 w 246"/>
                  <a:gd name="T31" fmla="*/ 136 h 182"/>
                  <a:gd name="T32" fmla="*/ 64 w 246"/>
                  <a:gd name="T33" fmla="*/ 116 h 182"/>
                  <a:gd name="T34" fmla="*/ 60 w 246"/>
                  <a:gd name="T35" fmla="*/ 90 h 182"/>
                  <a:gd name="T36" fmla="*/ 62 w 246"/>
                  <a:gd name="T37" fmla="*/ 78 h 182"/>
                  <a:gd name="T38" fmla="*/ 70 w 246"/>
                  <a:gd name="T39" fmla="*/ 56 h 182"/>
                  <a:gd name="T40" fmla="*/ 88 w 246"/>
                  <a:gd name="T41" fmla="*/ 38 h 182"/>
                  <a:gd name="T42" fmla="*/ 110 w 246"/>
                  <a:gd name="T43" fmla="*/ 28 h 182"/>
                  <a:gd name="T44" fmla="*/ 124 w 246"/>
                  <a:gd name="T45" fmla="*/ 28 h 182"/>
                  <a:gd name="T46" fmla="*/ 148 w 246"/>
                  <a:gd name="T47" fmla="*/ 32 h 182"/>
                  <a:gd name="T48" fmla="*/ 168 w 246"/>
                  <a:gd name="T49" fmla="*/ 46 h 182"/>
                  <a:gd name="T50" fmla="*/ 182 w 246"/>
                  <a:gd name="T51" fmla="*/ 66 h 182"/>
                  <a:gd name="T52" fmla="*/ 186 w 246"/>
                  <a:gd name="T53" fmla="*/ 90 h 182"/>
                  <a:gd name="T54" fmla="*/ 186 w 246"/>
                  <a:gd name="T55" fmla="*/ 104 h 182"/>
                  <a:gd name="T56" fmla="*/ 176 w 246"/>
                  <a:gd name="T57" fmla="*/ 126 h 182"/>
                  <a:gd name="T58" fmla="*/ 158 w 246"/>
                  <a:gd name="T59" fmla="*/ 142 h 182"/>
                  <a:gd name="T60" fmla="*/ 136 w 246"/>
                  <a:gd name="T61" fmla="*/ 152 h 182"/>
                  <a:gd name="T62" fmla="*/ 124 w 246"/>
                  <a:gd name="T63" fmla="*/ 1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2">
                    <a:moveTo>
                      <a:pt x="228" y="0"/>
                    </a:moveTo>
                    <a:lnTo>
                      <a:pt x="18" y="0"/>
                    </a:lnTo>
                    <a:lnTo>
                      <a:pt x="18" y="0"/>
                    </a:lnTo>
                    <a:lnTo>
                      <a:pt x="10" y="0"/>
                    </a:lnTo>
                    <a:lnTo>
                      <a:pt x="4" y="4"/>
                    </a:lnTo>
                    <a:lnTo>
                      <a:pt x="2" y="10"/>
                    </a:lnTo>
                    <a:lnTo>
                      <a:pt x="0" y="18"/>
                    </a:lnTo>
                    <a:lnTo>
                      <a:pt x="0" y="164"/>
                    </a:lnTo>
                    <a:lnTo>
                      <a:pt x="0" y="164"/>
                    </a:lnTo>
                    <a:lnTo>
                      <a:pt x="2" y="170"/>
                    </a:lnTo>
                    <a:lnTo>
                      <a:pt x="4" y="176"/>
                    </a:lnTo>
                    <a:lnTo>
                      <a:pt x="10" y="180"/>
                    </a:lnTo>
                    <a:lnTo>
                      <a:pt x="18" y="182"/>
                    </a:lnTo>
                    <a:lnTo>
                      <a:pt x="228" y="182"/>
                    </a:lnTo>
                    <a:lnTo>
                      <a:pt x="228" y="182"/>
                    </a:lnTo>
                    <a:lnTo>
                      <a:pt x="236" y="180"/>
                    </a:lnTo>
                    <a:lnTo>
                      <a:pt x="242" y="176"/>
                    </a:lnTo>
                    <a:lnTo>
                      <a:pt x="246" y="170"/>
                    </a:lnTo>
                    <a:lnTo>
                      <a:pt x="246" y="164"/>
                    </a:lnTo>
                    <a:lnTo>
                      <a:pt x="246" y="18"/>
                    </a:lnTo>
                    <a:lnTo>
                      <a:pt x="246" y="18"/>
                    </a:lnTo>
                    <a:lnTo>
                      <a:pt x="246" y="10"/>
                    </a:lnTo>
                    <a:lnTo>
                      <a:pt x="242" y="4"/>
                    </a:lnTo>
                    <a:lnTo>
                      <a:pt x="236" y="0"/>
                    </a:lnTo>
                    <a:lnTo>
                      <a:pt x="228" y="0"/>
                    </a:lnTo>
                    <a:lnTo>
                      <a:pt x="228" y="0"/>
                    </a:lnTo>
                    <a:close/>
                    <a:moveTo>
                      <a:pt x="124" y="154"/>
                    </a:moveTo>
                    <a:lnTo>
                      <a:pt x="124" y="154"/>
                    </a:lnTo>
                    <a:lnTo>
                      <a:pt x="110" y="152"/>
                    </a:lnTo>
                    <a:lnTo>
                      <a:pt x="98" y="148"/>
                    </a:lnTo>
                    <a:lnTo>
                      <a:pt x="88" y="142"/>
                    </a:lnTo>
                    <a:lnTo>
                      <a:pt x="78" y="136"/>
                    </a:lnTo>
                    <a:lnTo>
                      <a:pt x="70" y="126"/>
                    </a:lnTo>
                    <a:lnTo>
                      <a:pt x="64" y="116"/>
                    </a:lnTo>
                    <a:lnTo>
                      <a:pt x="62" y="104"/>
                    </a:lnTo>
                    <a:lnTo>
                      <a:pt x="60" y="90"/>
                    </a:lnTo>
                    <a:lnTo>
                      <a:pt x="60" y="90"/>
                    </a:lnTo>
                    <a:lnTo>
                      <a:pt x="62" y="78"/>
                    </a:lnTo>
                    <a:lnTo>
                      <a:pt x="64" y="66"/>
                    </a:lnTo>
                    <a:lnTo>
                      <a:pt x="70" y="56"/>
                    </a:lnTo>
                    <a:lnTo>
                      <a:pt x="78" y="46"/>
                    </a:lnTo>
                    <a:lnTo>
                      <a:pt x="88" y="38"/>
                    </a:lnTo>
                    <a:lnTo>
                      <a:pt x="98" y="32"/>
                    </a:lnTo>
                    <a:lnTo>
                      <a:pt x="110" y="28"/>
                    </a:lnTo>
                    <a:lnTo>
                      <a:pt x="124" y="28"/>
                    </a:lnTo>
                    <a:lnTo>
                      <a:pt x="124" y="28"/>
                    </a:lnTo>
                    <a:lnTo>
                      <a:pt x="136" y="28"/>
                    </a:lnTo>
                    <a:lnTo>
                      <a:pt x="148" y="32"/>
                    </a:lnTo>
                    <a:lnTo>
                      <a:pt x="158" y="38"/>
                    </a:lnTo>
                    <a:lnTo>
                      <a:pt x="168" y="46"/>
                    </a:lnTo>
                    <a:lnTo>
                      <a:pt x="176" y="56"/>
                    </a:lnTo>
                    <a:lnTo>
                      <a:pt x="182" y="66"/>
                    </a:lnTo>
                    <a:lnTo>
                      <a:pt x="186" y="78"/>
                    </a:lnTo>
                    <a:lnTo>
                      <a:pt x="186" y="90"/>
                    </a:lnTo>
                    <a:lnTo>
                      <a:pt x="186" y="90"/>
                    </a:lnTo>
                    <a:lnTo>
                      <a:pt x="186" y="104"/>
                    </a:lnTo>
                    <a:lnTo>
                      <a:pt x="182" y="116"/>
                    </a:lnTo>
                    <a:lnTo>
                      <a:pt x="176" y="126"/>
                    </a:lnTo>
                    <a:lnTo>
                      <a:pt x="168" y="136"/>
                    </a:lnTo>
                    <a:lnTo>
                      <a:pt x="158" y="142"/>
                    </a:lnTo>
                    <a:lnTo>
                      <a:pt x="148" y="148"/>
                    </a:lnTo>
                    <a:lnTo>
                      <a:pt x="136" y="152"/>
                    </a:lnTo>
                    <a:lnTo>
                      <a:pt x="124" y="154"/>
                    </a:lnTo>
                    <a:lnTo>
                      <a:pt x="124"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65" name="Freeform 1373"/>
              <p:cNvSpPr>
                <a:spLocks/>
              </p:cNvSpPr>
              <p:nvPr/>
            </p:nvSpPr>
            <p:spPr bwMode="auto">
              <a:xfrm>
                <a:off x="5549007" y="5306440"/>
                <a:ext cx="258479" cy="258626"/>
              </a:xfrm>
              <a:custGeom>
                <a:avLst/>
                <a:gdLst>
                  <a:gd name="T0" fmla="*/ 70 w 74"/>
                  <a:gd name="T1" fmla="*/ 26 h 74"/>
                  <a:gd name="T2" fmla="*/ 48 w 74"/>
                  <a:gd name="T3" fmla="*/ 26 h 74"/>
                  <a:gd name="T4" fmla="*/ 48 w 74"/>
                  <a:gd name="T5" fmla="*/ 4 h 74"/>
                  <a:gd name="T6" fmla="*/ 48 w 74"/>
                  <a:gd name="T7" fmla="*/ 4 h 74"/>
                  <a:gd name="T8" fmla="*/ 46 w 74"/>
                  <a:gd name="T9" fmla="*/ 0 h 74"/>
                  <a:gd name="T10" fmla="*/ 44 w 74"/>
                  <a:gd name="T11" fmla="*/ 0 h 74"/>
                  <a:gd name="T12" fmla="*/ 30 w 74"/>
                  <a:gd name="T13" fmla="*/ 0 h 74"/>
                  <a:gd name="T14" fmla="*/ 30 w 74"/>
                  <a:gd name="T15" fmla="*/ 0 h 74"/>
                  <a:gd name="T16" fmla="*/ 28 w 74"/>
                  <a:gd name="T17" fmla="*/ 0 h 74"/>
                  <a:gd name="T18" fmla="*/ 26 w 74"/>
                  <a:gd name="T19" fmla="*/ 4 h 74"/>
                  <a:gd name="T20" fmla="*/ 26 w 74"/>
                  <a:gd name="T21" fmla="*/ 26 h 74"/>
                  <a:gd name="T22" fmla="*/ 4 w 74"/>
                  <a:gd name="T23" fmla="*/ 26 h 74"/>
                  <a:gd name="T24" fmla="*/ 4 w 74"/>
                  <a:gd name="T25" fmla="*/ 26 h 74"/>
                  <a:gd name="T26" fmla="*/ 2 w 74"/>
                  <a:gd name="T27" fmla="*/ 26 h 74"/>
                  <a:gd name="T28" fmla="*/ 0 w 74"/>
                  <a:gd name="T29" fmla="*/ 30 h 74"/>
                  <a:gd name="T30" fmla="*/ 0 w 74"/>
                  <a:gd name="T31" fmla="*/ 44 h 74"/>
                  <a:gd name="T32" fmla="*/ 0 w 74"/>
                  <a:gd name="T33" fmla="*/ 44 h 74"/>
                  <a:gd name="T34" fmla="*/ 2 w 74"/>
                  <a:gd name="T35" fmla="*/ 46 h 74"/>
                  <a:gd name="T36" fmla="*/ 4 w 74"/>
                  <a:gd name="T37" fmla="*/ 48 h 74"/>
                  <a:gd name="T38" fmla="*/ 26 w 74"/>
                  <a:gd name="T39" fmla="*/ 48 h 74"/>
                  <a:gd name="T40" fmla="*/ 26 w 74"/>
                  <a:gd name="T41" fmla="*/ 70 h 74"/>
                  <a:gd name="T42" fmla="*/ 26 w 74"/>
                  <a:gd name="T43" fmla="*/ 70 h 74"/>
                  <a:gd name="T44" fmla="*/ 28 w 74"/>
                  <a:gd name="T45" fmla="*/ 72 h 74"/>
                  <a:gd name="T46" fmla="*/ 30 w 74"/>
                  <a:gd name="T47" fmla="*/ 74 h 74"/>
                  <a:gd name="T48" fmla="*/ 44 w 74"/>
                  <a:gd name="T49" fmla="*/ 74 h 74"/>
                  <a:gd name="T50" fmla="*/ 44 w 74"/>
                  <a:gd name="T51" fmla="*/ 74 h 74"/>
                  <a:gd name="T52" fmla="*/ 46 w 74"/>
                  <a:gd name="T53" fmla="*/ 72 h 74"/>
                  <a:gd name="T54" fmla="*/ 48 w 74"/>
                  <a:gd name="T55" fmla="*/ 70 h 74"/>
                  <a:gd name="T56" fmla="*/ 48 w 74"/>
                  <a:gd name="T57" fmla="*/ 48 h 74"/>
                  <a:gd name="T58" fmla="*/ 70 w 74"/>
                  <a:gd name="T59" fmla="*/ 48 h 74"/>
                  <a:gd name="T60" fmla="*/ 70 w 74"/>
                  <a:gd name="T61" fmla="*/ 48 h 74"/>
                  <a:gd name="T62" fmla="*/ 72 w 74"/>
                  <a:gd name="T63" fmla="*/ 46 h 74"/>
                  <a:gd name="T64" fmla="*/ 74 w 74"/>
                  <a:gd name="T65" fmla="*/ 44 h 74"/>
                  <a:gd name="T66" fmla="*/ 74 w 74"/>
                  <a:gd name="T67" fmla="*/ 30 h 74"/>
                  <a:gd name="T68" fmla="*/ 74 w 74"/>
                  <a:gd name="T69" fmla="*/ 30 h 74"/>
                  <a:gd name="T70" fmla="*/ 72 w 74"/>
                  <a:gd name="T71" fmla="*/ 26 h 74"/>
                  <a:gd name="T72" fmla="*/ 70 w 74"/>
                  <a:gd name="T73" fmla="*/ 26 h 74"/>
                  <a:gd name="T74" fmla="*/ 70 w 74"/>
                  <a:gd name="T75"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70" y="26"/>
                    </a:moveTo>
                    <a:lnTo>
                      <a:pt x="48" y="26"/>
                    </a:lnTo>
                    <a:lnTo>
                      <a:pt x="48" y="4"/>
                    </a:lnTo>
                    <a:lnTo>
                      <a:pt x="48" y="4"/>
                    </a:lnTo>
                    <a:lnTo>
                      <a:pt x="46" y="0"/>
                    </a:lnTo>
                    <a:lnTo>
                      <a:pt x="44" y="0"/>
                    </a:lnTo>
                    <a:lnTo>
                      <a:pt x="30" y="0"/>
                    </a:lnTo>
                    <a:lnTo>
                      <a:pt x="30" y="0"/>
                    </a:lnTo>
                    <a:lnTo>
                      <a:pt x="28" y="0"/>
                    </a:lnTo>
                    <a:lnTo>
                      <a:pt x="26" y="4"/>
                    </a:lnTo>
                    <a:lnTo>
                      <a:pt x="26" y="26"/>
                    </a:lnTo>
                    <a:lnTo>
                      <a:pt x="4" y="26"/>
                    </a:lnTo>
                    <a:lnTo>
                      <a:pt x="4" y="26"/>
                    </a:lnTo>
                    <a:lnTo>
                      <a:pt x="2" y="26"/>
                    </a:lnTo>
                    <a:lnTo>
                      <a:pt x="0" y="30"/>
                    </a:lnTo>
                    <a:lnTo>
                      <a:pt x="0" y="44"/>
                    </a:lnTo>
                    <a:lnTo>
                      <a:pt x="0" y="44"/>
                    </a:lnTo>
                    <a:lnTo>
                      <a:pt x="2" y="46"/>
                    </a:lnTo>
                    <a:lnTo>
                      <a:pt x="4" y="48"/>
                    </a:lnTo>
                    <a:lnTo>
                      <a:pt x="26" y="48"/>
                    </a:lnTo>
                    <a:lnTo>
                      <a:pt x="26" y="70"/>
                    </a:lnTo>
                    <a:lnTo>
                      <a:pt x="26" y="70"/>
                    </a:lnTo>
                    <a:lnTo>
                      <a:pt x="28" y="72"/>
                    </a:lnTo>
                    <a:lnTo>
                      <a:pt x="30" y="74"/>
                    </a:lnTo>
                    <a:lnTo>
                      <a:pt x="44" y="74"/>
                    </a:lnTo>
                    <a:lnTo>
                      <a:pt x="44" y="74"/>
                    </a:lnTo>
                    <a:lnTo>
                      <a:pt x="46" y="72"/>
                    </a:lnTo>
                    <a:lnTo>
                      <a:pt x="48" y="70"/>
                    </a:lnTo>
                    <a:lnTo>
                      <a:pt x="48" y="48"/>
                    </a:lnTo>
                    <a:lnTo>
                      <a:pt x="70" y="48"/>
                    </a:lnTo>
                    <a:lnTo>
                      <a:pt x="70" y="48"/>
                    </a:lnTo>
                    <a:lnTo>
                      <a:pt x="72" y="46"/>
                    </a:lnTo>
                    <a:lnTo>
                      <a:pt x="74" y="44"/>
                    </a:lnTo>
                    <a:lnTo>
                      <a:pt x="74" y="30"/>
                    </a:lnTo>
                    <a:lnTo>
                      <a:pt x="74" y="30"/>
                    </a:lnTo>
                    <a:lnTo>
                      <a:pt x="72" y="26"/>
                    </a:lnTo>
                    <a:lnTo>
                      <a:pt x="70" y="26"/>
                    </a:lnTo>
                    <a:lnTo>
                      <a:pt x="7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66" name="Freeform 1374"/>
              <p:cNvSpPr>
                <a:spLocks/>
              </p:cNvSpPr>
              <p:nvPr/>
            </p:nvSpPr>
            <p:spPr bwMode="auto">
              <a:xfrm>
                <a:off x="5535035" y="5019854"/>
                <a:ext cx="286423" cy="69899"/>
              </a:xfrm>
              <a:custGeom>
                <a:avLst/>
                <a:gdLst>
                  <a:gd name="T0" fmla="*/ 12 w 82"/>
                  <a:gd name="T1" fmla="*/ 12 h 20"/>
                  <a:gd name="T2" fmla="*/ 70 w 82"/>
                  <a:gd name="T3" fmla="*/ 12 h 20"/>
                  <a:gd name="T4" fmla="*/ 70 w 82"/>
                  <a:gd name="T5" fmla="*/ 20 h 20"/>
                  <a:gd name="T6" fmla="*/ 82 w 82"/>
                  <a:gd name="T7" fmla="*/ 20 h 20"/>
                  <a:gd name="T8" fmla="*/ 82 w 82"/>
                  <a:gd name="T9" fmla="*/ 6 h 20"/>
                  <a:gd name="T10" fmla="*/ 82 w 82"/>
                  <a:gd name="T11" fmla="*/ 6 h 20"/>
                  <a:gd name="T12" fmla="*/ 80 w 82"/>
                  <a:gd name="T13" fmla="*/ 0 h 20"/>
                  <a:gd name="T14" fmla="*/ 76 w 82"/>
                  <a:gd name="T15" fmla="*/ 0 h 20"/>
                  <a:gd name="T16" fmla="*/ 6 w 82"/>
                  <a:gd name="T17" fmla="*/ 0 h 20"/>
                  <a:gd name="T18" fmla="*/ 6 w 82"/>
                  <a:gd name="T19" fmla="*/ 0 h 20"/>
                  <a:gd name="T20" fmla="*/ 2 w 82"/>
                  <a:gd name="T21" fmla="*/ 0 h 20"/>
                  <a:gd name="T22" fmla="*/ 0 w 82"/>
                  <a:gd name="T23" fmla="*/ 6 h 20"/>
                  <a:gd name="T24" fmla="*/ 0 w 82"/>
                  <a:gd name="T25" fmla="*/ 20 h 20"/>
                  <a:gd name="T26" fmla="*/ 12 w 82"/>
                  <a:gd name="T27" fmla="*/ 20 h 20"/>
                  <a:gd name="T28" fmla="*/ 12 w 82"/>
                  <a:gd name="T2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0">
                    <a:moveTo>
                      <a:pt x="12" y="12"/>
                    </a:moveTo>
                    <a:lnTo>
                      <a:pt x="70" y="12"/>
                    </a:lnTo>
                    <a:lnTo>
                      <a:pt x="70" y="20"/>
                    </a:lnTo>
                    <a:lnTo>
                      <a:pt x="82" y="20"/>
                    </a:lnTo>
                    <a:lnTo>
                      <a:pt x="82" y="6"/>
                    </a:lnTo>
                    <a:lnTo>
                      <a:pt x="82" y="6"/>
                    </a:lnTo>
                    <a:lnTo>
                      <a:pt x="80" y="0"/>
                    </a:lnTo>
                    <a:lnTo>
                      <a:pt x="76" y="0"/>
                    </a:lnTo>
                    <a:lnTo>
                      <a:pt x="6" y="0"/>
                    </a:lnTo>
                    <a:lnTo>
                      <a:pt x="6" y="0"/>
                    </a:lnTo>
                    <a:lnTo>
                      <a:pt x="2" y="0"/>
                    </a:lnTo>
                    <a:lnTo>
                      <a:pt x="0" y="6"/>
                    </a:lnTo>
                    <a:lnTo>
                      <a:pt x="0" y="20"/>
                    </a:lnTo>
                    <a:lnTo>
                      <a:pt x="12" y="20"/>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sp>
        <p:nvSpPr>
          <p:cNvPr id="172" name="弧形 171"/>
          <p:cNvSpPr/>
          <p:nvPr/>
        </p:nvSpPr>
        <p:spPr>
          <a:xfrm rot="19178259">
            <a:off x="8330685" y="-2488610"/>
            <a:ext cx="5684362" cy="5684362"/>
          </a:xfrm>
          <a:prstGeom prst="arc">
            <a:avLst>
              <a:gd name="adj1" fmla="val 6554492"/>
              <a:gd name="adj2" fmla="val 11096745"/>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a:off x="5304972" y="-15965"/>
            <a:ext cx="50851" cy="5765961"/>
          </a:xfrm>
          <a:prstGeom prst="roundRect">
            <a:avLst/>
          </a:prstGeom>
          <a:solidFill>
            <a:schemeClr val="bg1"/>
          </a:solidFill>
          <a:ln>
            <a:noFill/>
          </a:ln>
          <a:effectLst>
            <a:innerShdw dist="38100" dir="18900000">
              <a:prstClr val="black">
                <a:alpha val="1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a:off x="1790203" y="-19050"/>
            <a:ext cx="45719" cy="5906917"/>
          </a:xfrm>
          <a:prstGeom prst="roundRect">
            <a:avLst/>
          </a:prstGeom>
          <a:solidFill>
            <a:schemeClr val="bg1"/>
          </a:solidFill>
          <a:ln>
            <a:noFill/>
          </a:ln>
          <a:effectLst>
            <a:innerShdw dist="38100" dir="18900000">
              <a:prstClr val="black">
                <a:alpha val="1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513621" y="1179218"/>
            <a:ext cx="2209690" cy="640419"/>
            <a:chOff x="2379643" y="2020513"/>
            <a:chExt cx="2845006" cy="824548"/>
          </a:xfrm>
        </p:grpSpPr>
        <p:grpSp>
          <p:nvGrpSpPr>
            <p:cNvPr id="22" name="组合 21"/>
            <p:cNvGrpSpPr/>
            <p:nvPr/>
          </p:nvGrpSpPr>
          <p:grpSpPr>
            <a:xfrm>
              <a:off x="2379643" y="2020513"/>
              <a:ext cx="824548" cy="824548"/>
              <a:chOff x="2379643" y="2020513"/>
              <a:chExt cx="824548" cy="824548"/>
            </a:xfrm>
          </p:grpSpPr>
          <p:sp>
            <p:nvSpPr>
              <p:cNvPr id="5" name="椭圆 4"/>
              <p:cNvSpPr/>
              <p:nvPr/>
            </p:nvSpPr>
            <p:spPr>
              <a:xfrm>
                <a:off x="2379643" y="2020513"/>
                <a:ext cx="824548" cy="824548"/>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chemeClr val="tx1">
                      <a:lumMod val="75000"/>
                      <a:lumOff val="25000"/>
                    </a:schemeClr>
                  </a:solidFill>
                  <a:effectLst/>
                  <a:uLnTx/>
                  <a:uFillTx/>
                  <a:ea typeface="方正正黑简体" panose="02000000000000000000" pitchFamily="2" charset="-122"/>
                </a:endParaRPr>
              </a:p>
            </p:txBody>
          </p:sp>
          <p:sp>
            <p:nvSpPr>
              <p:cNvPr id="21" name="文本框 20"/>
              <p:cNvSpPr txBox="1"/>
              <p:nvPr/>
            </p:nvSpPr>
            <p:spPr>
              <a:xfrm>
                <a:off x="2525626" y="2115871"/>
                <a:ext cx="489554" cy="594400"/>
              </a:xfrm>
              <a:prstGeom prst="rect">
                <a:avLst/>
              </a:prstGeom>
              <a:noFill/>
            </p:spPr>
            <p:txBody>
              <a:bodyPr wrap="none" rtlCol="0">
                <a:spAutoFit/>
              </a:bodyPr>
              <a:lstStyle/>
              <a:p>
                <a:r>
                  <a:rPr lang="en-US" altLang="zh-CN" sz="2400" dirty="0">
                    <a:solidFill>
                      <a:schemeClr val="tx1">
                        <a:lumMod val="75000"/>
                        <a:lumOff val="25000"/>
                      </a:schemeClr>
                    </a:solidFill>
                    <a:latin typeface="Agency FB" panose="020B0503020202020204" pitchFamily="34" charset="0"/>
                  </a:rPr>
                  <a:t>01</a:t>
                </a:r>
                <a:endParaRPr lang="zh-CN" altLang="en-US" sz="2400" dirty="0">
                  <a:solidFill>
                    <a:schemeClr val="tx1">
                      <a:lumMod val="75000"/>
                      <a:lumOff val="25000"/>
                    </a:schemeClr>
                  </a:solidFill>
                  <a:latin typeface="Agency FB" panose="020B0503020202020204" pitchFamily="34" charset="0"/>
                </a:endParaRPr>
              </a:p>
            </p:txBody>
          </p:sp>
        </p:grpSp>
        <p:sp>
          <p:nvSpPr>
            <p:cNvPr id="23" name="矩形 22"/>
            <p:cNvSpPr/>
            <p:nvPr/>
          </p:nvSpPr>
          <p:spPr>
            <a:xfrm>
              <a:off x="3335779" y="2201955"/>
              <a:ext cx="1888870" cy="515147"/>
            </a:xfrm>
            <a:prstGeom prst="rect">
              <a:avLst/>
            </a:prstGeom>
          </p:spPr>
          <p:txBody>
            <a:bodyPr wrap="none">
              <a:spAutoFit/>
            </a:bodyPr>
            <a:lstStyle/>
            <a:p>
              <a:pPr lvl="0" fontAlgn="base">
                <a:spcBef>
                  <a:spcPct val="0"/>
                </a:spcBef>
                <a:spcAft>
                  <a:spcPct val="0"/>
                </a:spcAft>
              </a:pPr>
              <a:r>
                <a:rPr lang="zh-CN" altLang="en-US" sz="2000" dirty="0">
                  <a:solidFill>
                    <a:schemeClr val="tx1">
                      <a:lumMod val="75000"/>
                      <a:lumOff val="25000"/>
                    </a:schemeClr>
                  </a:solidFill>
                  <a:latin typeface="方正正黑简体" panose="02000000000000000000" pitchFamily="2" charset="-122"/>
                  <a:ea typeface="方正正黑简体" panose="02000000000000000000" pitchFamily="2" charset="-122"/>
                </a:rPr>
                <a:t>关于健康圈</a:t>
              </a:r>
              <a:endParaRPr lang="zh-CN" altLang="en-US" sz="1200" dirty="0">
                <a:solidFill>
                  <a:schemeClr val="tx1">
                    <a:lumMod val="75000"/>
                    <a:lumOff val="25000"/>
                  </a:schemeClr>
                </a:solidFill>
                <a:latin typeface="方正正黑简体" panose="02000000000000000000" pitchFamily="2" charset="-122"/>
                <a:ea typeface="方正正黑简体" panose="02000000000000000000" pitchFamily="2" charset="-122"/>
              </a:endParaRPr>
            </a:p>
          </p:txBody>
        </p:sp>
      </p:grpSp>
      <p:grpSp>
        <p:nvGrpSpPr>
          <p:cNvPr id="64" name="组合 63"/>
          <p:cNvGrpSpPr/>
          <p:nvPr/>
        </p:nvGrpSpPr>
        <p:grpSpPr>
          <a:xfrm>
            <a:off x="1513621" y="2080082"/>
            <a:ext cx="1953210" cy="640419"/>
            <a:chOff x="2379643" y="2020513"/>
            <a:chExt cx="2514785" cy="824548"/>
          </a:xfrm>
        </p:grpSpPr>
        <p:grpSp>
          <p:nvGrpSpPr>
            <p:cNvPr id="65" name="组合 64"/>
            <p:cNvGrpSpPr/>
            <p:nvPr/>
          </p:nvGrpSpPr>
          <p:grpSpPr>
            <a:xfrm>
              <a:off x="2379643" y="2020513"/>
              <a:ext cx="824548" cy="824548"/>
              <a:chOff x="2379643" y="2020513"/>
              <a:chExt cx="824548" cy="824548"/>
            </a:xfrm>
          </p:grpSpPr>
          <p:sp>
            <p:nvSpPr>
              <p:cNvPr id="67" name="椭圆 66"/>
              <p:cNvSpPr/>
              <p:nvPr/>
            </p:nvSpPr>
            <p:spPr>
              <a:xfrm>
                <a:off x="2379643" y="2020513"/>
                <a:ext cx="824548" cy="824548"/>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chemeClr val="tx1">
                      <a:lumMod val="75000"/>
                      <a:lumOff val="25000"/>
                    </a:schemeClr>
                  </a:solidFill>
                  <a:effectLst/>
                  <a:uLnTx/>
                  <a:uFillTx/>
                  <a:ea typeface="方正正黑简体" panose="02000000000000000000" pitchFamily="2" charset="-122"/>
                </a:endParaRPr>
              </a:p>
            </p:txBody>
          </p:sp>
          <p:sp>
            <p:nvSpPr>
              <p:cNvPr id="77" name="文本框 76"/>
              <p:cNvSpPr txBox="1"/>
              <p:nvPr/>
            </p:nvSpPr>
            <p:spPr>
              <a:xfrm>
                <a:off x="2501099" y="2115871"/>
                <a:ext cx="563854" cy="594400"/>
              </a:xfrm>
              <a:prstGeom prst="rect">
                <a:avLst/>
              </a:prstGeom>
              <a:noFill/>
            </p:spPr>
            <p:txBody>
              <a:bodyPr wrap="none" rtlCol="0">
                <a:spAutoFit/>
              </a:bodyPr>
              <a:lstStyle/>
              <a:p>
                <a:r>
                  <a:rPr lang="en-US" altLang="zh-CN" sz="2400" dirty="0">
                    <a:solidFill>
                      <a:schemeClr val="tx1">
                        <a:lumMod val="75000"/>
                        <a:lumOff val="25000"/>
                      </a:schemeClr>
                    </a:solidFill>
                    <a:latin typeface="Agency FB" panose="020B0503020202020204" pitchFamily="34" charset="0"/>
                  </a:rPr>
                  <a:t>02</a:t>
                </a:r>
                <a:endParaRPr lang="zh-CN" altLang="en-US" sz="2400" dirty="0">
                  <a:solidFill>
                    <a:schemeClr val="tx1">
                      <a:lumMod val="75000"/>
                      <a:lumOff val="25000"/>
                    </a:schemeClr>
                  </a:solidFill>
                  <a:latin typeface="Agency FB" panose="020B0503020202020204" pitchFamily="34" charset="0"/>
                </a:endParaRPr>
              </a:p>
            </p:txBody>
          </p:sp>
        </p:grpSp>
        <p:sp>
          <p:nvSpPr>
            <p:cNvPr id="66" name="矩形 65"/>
            <p:cNvSpPr/>
            <p:nvPr/>
          </p:nvSpPr>
          <p:spPr>
            <a:xfrm>
              <a:off x="3335779" y="2201955"/>
              <a:ext cx="1558649" cy="515147"/>
            </a:xfrm>
            <a:prstGeom prst="rect">
              <a:avLst/>
            </a:prstGeom>
          </p:spPr>
          <p:txBody>
            <a:bodyPr wrap="none">
              <a:spAutoFit/>
            </a:bodyPr>
            <a:lstStyle/>
            <a:p>
              <a:pPr lvl="0" fontAlgn="base">
                <a:spcBef>
                  <a:spcPct val="0"/>
                </a:spcBef>
                <a:spcAft>
                  <a:spcPct val="0"/>
                </a:spcAft>
              </a:pPr>
              <a:r>
                <a:rPr lang="zh-CN" altLang="en-US" sz="2000" dirty="0">
                  <a:solidFill>
                    <a:schemeClr val="tx1">
                      <a:lumMod val="75000"/>
                      <a:lumOff val="25000"/>
                    </a:schemeClr>
                  </a:solidFill>
                  <a:latin typeface="方正正黑简体" panose="02000000000000000000" pitchFamily="2" charset="-122"/>
                  <a:ea typeface="方正正黑简体" panose="02000000000000000000" pitchFamily="2" charset="-122"/>
                </a:rPr>
                <a:t>主题选定</a:t>
              </a:r>
            </a:p>
          </p:txBody>
        </p:sp>
      </p:grpSp>
      <p:grpSp>
        <p:nvGrpSpPr>
          <p:cNvPr id="78" name="组合 77"/>
          <p:cNvGrpSpPr/>
          <p:nvPr/>
        </p:nvGrpSpPr>
        <p:grpSpPr>
          <a:xfrm>
            <a:off x="1513621" y="2980946"/>
            <a:ext cx="2466171" cy="640419"/>
            <a:chOff x="2379643" y="2020513"/>
            <a:chExt cx="3175229" cy="824548"/>
          </a:xfrm>
        </p:grpSpPr>
        <p:grpSp>
          <p:nvGrpSpPr>
            <p:cNvPr id="79" name="组合 78"/>
            <p:cNvGrpSpPr/>
            <p:nvPr/>
          </p:nvGrpSpPr>
          <p:grpSpPr>
            <a:xfrm>
              <a:off x="2379643" y="2020513"/>
              <a:ext cx="824548" cy="824548"/>
              <a:chOff x="2379643" y="2020513"/>
              <a:chExt cx="824548" cy="824548"/>
            </a:xfrm>
          </p:grpSpPr>
          <p:sp>
            <p:nvSpPr>
              <p:cNvPr id="81" name="椭圆 80"/>
              <p:cNvSpPr/>
              <p:nvPr/>
            </p:nvSpPr>
            <p:spPr>
              <a:xfrm>
                <a:off x="2379643" y="2020513"/>
                <a:ext cx="824548" cy="824548"/>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chemeClr val="tx1">
                      <a:lumMod val="75000"/>
                      <a:lumOff val="25000"/>
                    </a:schemeClr>
                  </a:solidFill>
                  <a:effectLst/>
                  <a:uLnTx/>
                  <a:uFillTx/>
                  <a:ea typeface="方正正黑简体" panose="02000000000000000000" pitchFamily="2" charset="-122"/>
                </a:endParaRPr>
              </a:p>
            </p:txBody>
          </p:sp>
          <p:sp>
            <p:nvSpPr>
              <p:cNvPr id="82" name="文本框 81"/>
              <p:cNvSpPr txBox="1"/>
              <p:nvPr/>
            </p:nvSpPr>
            <p:spPr>
              <a:xfrm>
                <a:off x="2501513" y="2127386"/>
                <a:ext cx="576237" cy="594400"/>
              </a:xfrm>
              <a:prstGeom prst="rect">
                <a:avLst/>
              </a:prstGeom>
              <a:noFill/>
            </p:spPr>
            <p:txBody>
              <a:bodyPr wrap="none" rtlCol="0">
                <a:spAutoFit/>
              </a:bodyPr>
              <a:lstStyle/>
              <a:p>
                <a:r>
                  <a:rPr lang="en-US" altLang="zh-CN" sz="2400" dirty="0">
                    <a:solidFill>
                      <a:schemeClr val="tx1">
                        <a:lumMod val="75000"/>
                        <a:lumOff val="25000"/>
                      </a:schemeClr>
                    </a:solidFill>
                    <a:latin typeface="Agency FB" panose="020B0503020202020204" pitchFamily="34" charset="0"/>
                  </a:rPr>
                  <a:t>03</a:t>
                </a:r>
                <a:endParaRPr lang="zh-CN" altLang="en-US" sz="2400" dirty="0">
                  <a:solidFill>
                    <a:schemeClr val="tx1">
                      <a:lumMod val="75000"/>
                      <a:lumOff val="25000"/>
                    </a:schemeClr>
                  </a:solidFill>
                  <a:latin typeface="Agency FB" panose="020B0503020202020204" pitchFamily="34" charset="0"/>
                </a:endParaRPr>
              </a:p>
            </p:txBody>
          </p:sp>
        </p:grpSp>
        <p:sp>
          <p:nvSpPr>
            <p:cNvPr id="80" name="矩形 79"/>
            <p:cNvSpPr/>
            <p:nvPr/>
          </p:nvSpPr>
          <p:spPr>
            <a:xfrm>
              <a:off x="3335779" y="2201955"/>
              <a:ext cx="2219093" cy="515147"/>
            </a:xfrm>
            <a:prstGeom prst="rect">
              <a:avLst/>
            </a:prstGeom>
          </p:spPr>
          <p:txBody>
            <a:bodyPr wrap="none">
              <a:spAutoFit/>
            </a:bodyPr>
            <a:lstStyle/>
            <a:p>
              <a:pPr lvl="0" fontAlgn="base">
                <a:spcBef>
                  <a:spcPct val="0"/>
                </a:spcBef>
                <a:spcAft>
                  <a:spcPct val="0"/>
                </a:spcAft>
              </a:pPr>
              <a:r>
                <a:rPr lang="zh-CN" altLang="en-US" sz="2000" dirty="0">
                  <a:solidFill>
                    <a:schemeClr val="tx1">
                      <a:lumMod val="75000"/>
                      <a:lumOff val="25000"/>
                    </a:schemeClr>
                  </a:solidFill>
                  <a:latin typeface="方正正黑简体" panose="02000000000000000000" pitchFamily="2" charset="-122"/>
                  <a:ea typeface="方正正黑简体" panose="02000000000000000000" pitchFamily="2" charset="-122"/>
                </a:rPr>
                <a:t>活动计划拟定</a:t>
              </a:r>
            </a:p>
          </p:txBody>
        </p:sp>
      </p:grpSp>
      <p:grpSp>
        <p:nvGrpSpPr>
          <p:cNvPr id="83" name="组合 82"/>
          <p:cNvGrpSpPr/>
          <p:nvPr/>
        </p:nvGrpSpPr>
        <p:grpSpPr>
          <a:xfrm>
            <a:off x="1513621" y="3881810"/>
            <a:ext cx="1953210" cy="640419"/>
            <a:chOff x="2379643" y="2020513"/>
            <a:chExt cx="2514785" cy="824548"/>
          </a:xfrm>
        </p:grpSpPr>
        <p:grpSp>
          <p:nvGrpSpPr>
            <p:cNvPr id="84" name="组合 83"/>
            <p:cNvGrpSpPr/>
            <p:nvPr/>
          </p:nvGrpSpPr>
          <p:grpSpPr>
            <a:xfrm>
              <a:off x="2379643" y="2020513"/>
              <a:ext cx="824548" cy="824548"/>
              <a:chOff x="2379643" y="2020513"/>
              <a:chExt cx="824548" cy="824548"/>
            </a:xfrm>
          </p:grpSpPr>
          <p:sp>
            <p:nvSpPr>
              <p:cNvPr id="86" name="椭圆 85"/>
              <p:cNvSpPr/>
              <p:nvPr/>
            </p:nvSpPr>
            <p:spPr>
              <a:xfrm>
                <a:off x="2379643" y="2020513"/>
                <a:ext cx="824548" cy="824548"/>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chemeClr val="tx1">
                      <a:lumMod val="75000"/>
                      <a:lumOff val="25000"/>
                    </a:schemeClr>
                  </a:solidFill>
                  <a:effectLst/>
                  <a:uLnTx/>
                  <a:uFillTx/>
                  <a:ea typeface="方正正黑简体" panose="02000000000000000000" pitchFamily="2" charset="-122"/>
                </a:endParaRPr>
              </a:p>
            </p:txBody>
          </p:sp>
          <p:sp>
            <p:nvSpPr>
              <p:cNvPr id="87" name="文本框 86"/>
              <p:cNvSpPr txBox="1"/>
              <p:nvPr/>
            </p:nvSpPr>
            <p:spPr>
              <a:xfrm>
                <a:off x="2501099" y="2111059"/>
                <a:ext cx="561791" cy="594400"/>
              </a:xfrm>
              <a:prstGeom prst="rect">
                <a:avLst/>
              </a:prstGeom>
              <a:noFill/>
            </p:spPr>
            <p:txBody>
              <a:bodyPr wrap="none" rtlCol="0">
                <a:spAutoFit/>
              </a:bodyPr>
              <a:lstStyle/>
              <a:p>
                <a:r>
                  <a:rPr lang="en-US" altLang="zh-CN" sz="2400" dirty="0">
                    <a:solidFill>
                      <a:schemeClr val="tx1">
                        <a:lumMod val="75000"/>
                        <a:lumOff val="25000"/>
                      </a:schemeClr>
                    </a:solidFill>
                    <a:latin typeface="Agency FB" panose="020B0503020202020204" pitchFamily="34" charset="0"/>
                  </a:rPr>
                  <a:t>04</a:t>
                </a:r>
                <a:endParaRPr lang="zh-CN" altLang="en-US" sz="2400" dirty="0">
                  <a:solidFill>
                    <a:schemeClr val="tx1">
                      <a:lumMod val="75000"/>
                      <a:lumOff val="25000"/>
                    </a:schemeClr>
                  </a:solidFill>
                  <a:latin typeface="Agency FB" panose="020B0503020202020204" pitchFamily="34" charset="0"/>
                </a:endParaRPr>
              </a:p>
            </p:txBody>
          </p:sp>
        </p:grpSp>
        <p:sp>
          <p:nvSpPr>
            <p:cNvPr id="85" name="矩形 84"/>
            <p:cNvSpPr/>
            <p:nvPr/>
          </p:nvSpPr>
          <p:spPr>
            <a:xfrm>
              <a:off x="3335779" y="2201955"/>
              <a:ext cx="1558649" cy="515147"/>
            </a:xfrm>
            <a:prstGeom prst="rect">
              <a:avLst/>
            </a:prstGeom>
          </p:spPr>
          <p:txBody>
            <a:bodyPr wrap="none">
              <a:spAutoFit/>
            </a:bodyPr>
            <a:lstStyle/>
            <a:p>
              <a:pPr lvl="0" fontAlgn="base">
                <a:spcBef>
                  <a:spcPct val="0"/>
                </a:spcBef>
                <a:spcAft>
                  <a:spcPct val="0"/>
                </a:spcAft>
              </a:pPr>
              <a:r>
                <a:rPr lang="zh-CN" altLang="en-US" sz="2000" dirty="0">
                  <a:solidFill>
                    <a:schemeClr val="tx1">
                      <a:lumMod val="75000"/>
                      <a:lumOff val="25000"/>
                    </a:schemeClr>
                  </a:solidFill>
                  <a:latin typeface="方正正黑简体" panose="02000000000000000000" pitchFamily="2" charset="-122"/>
                  <a:ea typeface="方正正黑简体" panose="02000000000000000000" pitchFamily="2" charset="-122"/>
                </a:rPr>
                <a:t>现状把握</a:t>
              </a:r>
            </a:p>
          </p:txBody>
        </p:sp>
      </p:grpSp>
      <p:grpSp>
        <p:nvGrpSpPr>
          <p:cNvPr id="88" name="组合 87"/>
          <p:cNvGrpSpPr/>
          <p:nvPr/>
        </p:nvGrpSpPr>
        <p:grpSpPr>
          <a:xfrm>
            <a:off x="1513621" y="4782674"/>
            <a:ext cx="1953210" cy="640419"/>
            <a:chOff x="2379643" y="2020513"/>
            <a:chExt cx="2514785" cy="824548"/>
          </a:xfrm>
        </p:grpSpPr>
        <p:grpSp>
          <p:nvGrpSpPr>
            <p:cNvPr id="89" name="组合 88"/>
            <p:cNvGrpSpPr/>
            <p:nvPr/>
          </p:nvGrpSpPr>
          <p:grpSpPr>
            <a:xfrm>
              <a:off x="2379643" y="2020513"/>
              <a:ext cx="824548" cy="824548"/>
              <a:chOff x="2379643" y="2020513"/>
              <a:chExt cx="824548" cy="824548"/>
            </a:xfrm>
          </p:grpSpPr>
          <p:sp>
            <p:nvSpPr>
              <p:cNvPr id="91" name="椭圆 90"/>
              <p:cNvSpPr/>
              <p:nvPr/>
            </p:nvSpPr>
            <p:spPr>
              <a:xfrm>
                <a:off x="2379643" y="2020513"/>
                <a:ext cx="824548" cy="824548"/>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chemeClr val="tx1">
                      <a:lumMod val="75000"/>
                      <a:lumOff val="25000"/>
                    </a:schemeClr>
                  </a:solidFill>
                  <a:effectLst/>
                  <a:uLnTx/>
                  <a:uFillTx/>
                  <a:ea typeface="方正正黑简体" panose="02000000000000000000" pitchFamily="2" charset="-122"/>
                </a:endParaRPr>
              </a:p>
            </p:txBody>
          </p:sp>
          <p:sp>
            <p:nvSpPr>
              <p:cNvPr id="92" name="文本框 91"/>
              <p:cNvSpPr txBox="1"/>
              <p:nvPr/>
            </p:nvSpPr>
            <p:spPr>
              <a:xfrm>
                <a:off x="2488716" y="2119966"/>
                <a:ext cx="572109" cy="594400"/>
              </a:xfrm>
              <a:prstGeom prst="rect">
                <a:avLst/>
              </a:prstGeom>
              <a:noFill/>
            </p:spPr>
            <p:txBody>
              <a:bodyPr wrap="none" rtlCol="0">
                <a:spAutoFit/>
              </a:bodyPr>
              <a:lstStyle/>
              <a:p>
                <a:r>
                  <a:rPr lang="en-US" altLang="zh-CN" sz="2400" dirty="0">
                    <a:solidFill>
                      <a:schemeClr val="tx1">
                        <a:lumMod val="75000"/>
                        <a:lumOff val="25000"/>
                      </a:schemeClr>
                    </a:solidFill>
                    <a:latin typeface="Agency FB" panose="020B0503020202020204" pitchFamily="34" charset="0"/>
                  </a:rPr>
                  <a:t>05</a:t>
                </a:r>
                <a:endParaRPr lang="zh-CN" altLang="en-US" sz="2400" dirty="0">
                  <a:solidFill>
                    <a:schemeClr val="tx1">
                      <a:lumMod val="75000"/>
                      <a:lumOff val="25000"/>
                    </a:schemeClr>
                  </a:solidFill>
                  <a:latin typeface="Agency FB" panose="020B0503020202020204" pitchFamily="34" charset="0"/>
                </a:endParaRPr>
              </a:p>
            </p:txBody>
          </p:sp>
        </p:grpSp>
        <p:sp>
          <p:nvSpPr>
            <p:cNvPr id="90" name="矩形 89"/>
            <p:cNvSpPr/>
            <p:nvPr/>
          </p:nvSpPr>
          <p:spPr>
            <a:xfrm>
              <a:off x="3335779" y="2201955"/>
              <a:ext cx="1558649" cy="515147"/>
            </a:xfrm>
            <a:prstGeom prst="rect">
              <a:avLst/>
            </a:prstGeom>
          </p:spPr>
          <p:txBody>
            <a:bodyPr wrap="none">
              <a:spAutoFit/>
            </a:bodyPr>
            <a:lstStyle/>
            <a:p>
              <a:pPr lvl="0" fontAlgn="base">
                <a:spcBef>
                  <a:spcPct val="0"/>
                </a:spcBef>
                <a:spcAft>
                  <a:spcPct val="0"/>
                </a:spcAft>
              </a:pPr>
              <a:r>
                <a:rPr lang="zh-CN" altLang="en-US" sz="2000" dirty="0">
                  <a:solidFill>
                    <a:schemeClr val="tx1">
                      <a:lumMod val="75000"/>
                      <a:lumOff val="25000"/>
                    </a:schemeClr>
                  </a:solidFill>
                  <a:latin typeface="方正正黑简体" panose="02000000000000000000" pitchFamily="2" charset="-122"/>
                  <a:ea typeface="方正正黑简体" panose="02000000000000000000" pitchFamily="2" charset="-122"/>
                </a:rPr>
                <a:t>目标设定</a:t>
              </a:r>
            </a:p>
          </p:txBody>
        </p:sp>
      </p:grpSp>
      <p:grpSp>
        <p:nvGrpSpPr>
          <p:cNvPr id="93" name="组合 92"/>
          <p:cNvGrpSpPr/>
          <p:nvPr/>
        </p:nvGrpSpPr>
        <p:grpSpPr>
          <a:xfrm>
            <a:off x="1513621" y="5683628"/>
            <a:ext cx="1440249" cy="640419"/>
            <a:chOff x="2379643" y="2020513"/>
            <a:chExt cx="1854340" cy="824548"/>
          </a:xfrm>
        </p:grpSpPr>
        <p:grpSp>
          <p:nvGrpSpPr>
            <p:cNvPr id="94" name="组合 93"/>
            <p:cNvGrpSpPr/>
            <p:nvPr/>
          </p:nvGrpSpPr>
          <p:grpSpPr>
            <a:xfrm>
              <a:off x="2379643" y="2020513"/>
              <a:ext cx="824548" cy="824548"/>
              <a:chOff x="2379643" y="2020513"/>
              <a:chExt cx="824548" cy="824548"/>
            </a:xfrm>
          </p:grpSpPr>
          <p:sp>
            <p:nvSpPr>
              <p:cNvPr id="96" name="椭圆 95"/>
              <p:cNvSpPr/>
              <p:nvPr/>
            </p:nvSpPr>
            <p:spPr>
              <a:xfrm>
                <a:off x="2379643" y="2020513"/>
                <a:ext cx="824548" cy="824548"/>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chemeClr val="tx1">
                      <a:lumMod val="75000"/>
                      <a:lumOff val="25000"/>
                    </a:schemeClr>
                  </a:solidFill>
                  <a:effectLst/>
                  <a:uLnTx/>
                  <a:uFillTx/>
                  <a:ea typeface="方正正黑简体" panose="02000000000000000000" pitchFamily="2" charset="-122"/>
                </a:endParaRPr>
              </a:p>
            </p:txBody>
          </p:sp>
          <p:sp>
            <p:nvSpPr>
              <p:cNvPr id="97" name="文本框 96"/>
              <p:cNvSpPr txBox="1"/>
              <p:nvPr/>
            </p:nvSpPr>
            <p:spPr>
              <a:xfrm>
                <a:off x="2488183" y="2129889"/>
                <a:ext cx="576237" cy="594400"/>
              </a:xfrm>
              <a:prstGeom prst="rect">
                <a:avLst/>
              </a:prstGeom>
              <a:noFill/>
            </p:spPr>
            <p:txBody>
              <a:bodyPr wrap="none" rtlCol="0">
                <a:spAutoFit/>
              </a:bodyPr>
              <a:lstStyle/>
              <a:p>
                <a:r>
                  <a:rPr lang="en-US" altLang="zh-CN" sz="2400" dirty="0">
                    <a:solidFill>
                      <a:schemeClr val="tx1">
                        <a:lumMod val="75000"/>
                        <a:lumOff val="25000"/>
                      </a:schemeClr>
                    </a:solidFill>
                    <a:latin typeface="Agency FB" panose="020B0503020202020204" pitchFamily="34" charset="0"/>
                  </a:rPr>
                  <a:t>06</a:t>
                </a:r>
                <a:endParaRPr lang="zh-CN" altLang="en-US" sz="2400" dirty="0">
                  <a:solidFill>
                    <a:schemeClr val="tx1">
                      <a:lumMod val="75000"/>
                      <a:lumOff val="25000"/>
                    </a:schemeClr>
                  </a:solidFill>
                  <a:latin typeface="Agency FB" panose="020B0503020202020204" pitchFamily="34" charset="0"/>
                </a:endParaRPr>
              </a:p>
            </p:txBody>
          </p:sp>
        </p:grpSp>
        <p:sp>
          <p:nvSpPr>
            <p:cNvPr id="95" name="矩形 94"/>
            <p:cNvSpPr/>
            <p:nvPr/>
          </p:nvSpPr>
          <p:spPr>
            <a:xfrm>
              <a:off x="3335779" y="2201955"/>
              <a:ext cx="898204" cy="515147"/>
            </a:xfrm>
            <a:prstGeom prst="rect">
              <a:avLst/>
            </a:prstGeom>
          </p:spPr>
          <p:txBody>
            <a:bodyPr wrap="none">
              <a:spAutoFit/>
            </a:bodyPr>
            <a:lstStyle/>
            <a:p>
              <a:pPr lvl="0" fontAlgn="base">
                <a:spcBef>
                  <a:spcPct val="0"/>
                </a:spcBef>
                <a:spcAft>
                  <a:spcPct val="0"/>
                </a:spcAft>
              </a:pPr>
              <a:r>
                <a:rPr lang="zh-CN" altLang="en-US" sz="2000" dirty="0">
                  <a:solidFill>
                    <a:schemeClr val="tx1">
                      <a:lumMod val="75000"/>
                      <a:lumOff val="25000"/>
                    </a:schemeClr>
                  </a:solidFill>
                  <a:latin typeface="方正正黑简体" panose="02000000000000000000" pitchFamily="2" charset="-122"/>
                  <a:ea typeface="方正正黑简体" panose="02000000000000000000" pitchFamily="2" charset="-122"/>
                </a:rPr>
                <a:t>解析</a:t>
              </a:r>
            </a:p>
          </p:txBody>
        </p:sp>
      </p:grpSp>
      <p:grpSp>
        <p:nvGrpSpPr>
          <p:cNvPr id="98" name="组合 97"/>
          <p:cNvGrpSpPr/>
          <p:nvPr/>
        </p:nvGrpSpPr>
        <p:grpSpPr>
          <a:xfrm>
            <a:off x="5006786" y="1672724"/>
            <a:ext cx="1953210" cy="640419"/>
            <a:chOff x="2379643" y="2020513"/>
            <a:chExt cx="2514784" cy="824548"/>
          </a:xfrm>
        </p:grpSpPr>
        <p:grpSp>
          <p:nvGrpSpPr>
            <p:cNvPr id="99" name="组合 98"/>
            <p:cNvGrpSpPr/>
            <p:nvPr/>
          </p:nvGrpSpPr>
          <p:grpSpPr>
            <a:xfrm>
              <a:off x="2379643" y="2020513"/>
              <a:ext cx="824548" cy="824548"/>
              <a:chOff x="2379643" y="2020513"/>
              <a:chExt cx="824548" cy="824548"/>
            </a:xfrm>
          </p:grpSpPr>
          <p:sp>
            <p:nvSpPr>
              <p:cNvPr id="101" name="椭圆 100"/>
              <p:cNvSpPr/>
              <p:nvPr/>
            </p:nvSpPr>
            <p:spPr>
              <a:xfrm>
                <a:off x="2379643" y="2020513"/>
                <a:ext cx="824548" cy="824548"/>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chemeClr val="tx1">
                      <a:lumMod val="75000"/>
                      <a:lumOff val="25000"/>
                    </a:schemeClr>
                  </a:solidFill>
                  <a:effectLst/>
                  <a:uLnTx/>
                  <a:uFillTx/>
                  <a:ea typeface="方正正黑简体" panose="02000000000000000000" pitchFamily="2" charset="-122"/>
                </a:endParaRPr>
              </a:p>
            </p:txBody>
          </p:sp>
          <p:sp>
            <p:nvSpPr>
              <p:cNvPr id="102" name="文本框 101"/>
              <p:cNvSpPr txBox="1"/>
              <p:nvPr/>
            </p:nvSpPr>
            <p:spPr>
              <a:xfrm>
                <a:off x="2525093" y="2140399"/>
                <a:ext cx="553535" cy="594400"/>
              </a:xfrm>
              <a:prstGeom prst="rect">
                <a:avLst/>
              </a:prstGeom>
              <a:noFill/>
            </p:spPr>
            <p:txBody>
              <a:bodyPr wrap="none" rtlCol="0">
                <a:spAutoFit/>
              </a:bodyPr>
              <a:lstStyle/>
              <a:p>
                <a:r>
                  <a:rPr lang="en-US" altLang="zh-CN" sz="2400" dirty="0">
                    <a:solidFill>
                      <a:schemeClr val="tx1">
                        <a:lumMod val="75000"/>
                        <a:lumOff val="25000"/>
                      </a:schemeClr>
                    </a:solidFill>
                    <a:latin typeface="Agency FB" panose="020B0503020202020204" pitchFamily="34" charset="0"/>
                  </a:rPr>
                  <a:t>07</a:t>
                </a:r>
                <a:endParaRPr lang="zh-CN" altLang="en-US" sz="2400" dirty="0">
                  <a:solidFill>
                    <a:schemeClr val="tx1">
                      <a:lumMod val="75000"/>
                      <a:lumOff val="25000"/>
                    </a:schemeClr>
                  </a:solidFill>
                  <a:latin typeface="Agency FB" panose="020B0503020202020204" pitchFamily="34" charset="0"/>
                </a:endParaRPr>
              </a:p>
            </p:txBody>
          </p:sp>
        </p:grpSp>
        <p:sp>
          <p:nvSpPr>
            <p:cNvPr id="100" name="矩形 99"/>
            <p:cNvSpPr/>
            <p:nvPr/>
          </p:nvSpPr>
          <p:spPr>
            <a:xfrm>
              <a:off x="3335779" y="2201955"/>
              <a:ext cx="1558648" cy="515147"/>
            </a:xfrm>
            <a:prstGeom prst="rect">
              <a:avLst/>
            </a:prstGeom>
          </p:spPr>
          <p:txBody>
            <a:bodyPr wrap="none">
              <a:spAutoFit/>
            </a:bodyPr>
            <a:lstStyle/>
            <a:p>
              <a:pPr lvl="0" fontAlgn="base">
                <a:spcBef>
                  <a:spcPct val="0"/>
                </a:spcBef>
                <a:spcAft>
                  <a:spcPct val="0"/>
                </a:spcAft>
              </a:pPr>
              <a:r>
                <a:rPr lang="zh-CN" altLang="en-US" sz="2000" dirty="0">
                  <a:solidFill>
                    <a:schemeClr val="tx1">
                      <a:lumMod val="75000"/>
                      <a:lumOff val="25000"/>
                    </a:schemeClr>
                  </a:solidFill>
                  <a:latin typeface="方正正黑简体" panose="02000000000000000000" pitchFamily="2" charset="-122"/>
                  <a:ea typeface="方正正黑简体" panose="02000000000000000000" pitchFamily="2" charset="-122"/>
                </a:rPr>
                <a:t>对策拟定</a:t>
              </a:r>
            </a:p>
          </p:txBody>
        </p:sp>
      </p:grpSp>
      <p:grpSp>
        <p:nvGrpSpPr>
          <p:cNvPr id="103" name="组合 102"/>
          <p:cNvGrpSpPr/>
          <p:nvPr/>
        </p:nvGrpSpPr>
        <p:grpSpPr>
          <a:xfrm>
            <a:off x="5006786" y="2617358"/>
            <a:ext cx="2722651" cy="640419"/>
            <a:chOff x="2379643" y="2020513"/>
            <a:chExt cx="3505450" cy="824548"/>
          </a:xfrm>
        </p:grpSpPr>
        <p:grpSp>
          <p:nvGrpSpPr>
            <p:cNvPr id="104" name="组合 103"/>
            <p:cNvGrpSpPr/>
            <p:nvPr/>
          </p:nvGrpSpPr>
          <p:grpSpPr>
            <a:xfrm>
              <a:off x="2379643" y="2020513"/>
              <a:ext cx="824548" cy="824548"/>
              <a:chOff x="2379643" y="2020513"/>
              <a:chExt cx="824548" cy="824548"/>
            </a:xfrm>
          </p:grpSpPr>
          <p:sp>
            <p:nvSpPr>
              <p:cNvPr id="106" name="椭圆 105"/>
              <p:cNvSpPr/>
              <p:nvPr/>
            </p:nvSpPr>
            <p:spPr>
              <a:xfrm>
                <a:off x="2379643" y="2020513"/>
                <a:ext cx="824548" cy="824548"/>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chemeClr val="tx1">
                      <a:lumMod val="75000"/>
                      <a:lumOff val="25000"/>
                    </a:schemeClr>
                  </a:solidFill>
                  <a:effectLst/>
                  <a:uLnTx/>
                  <a:uFillTx/>
                  <a:ea typeface="方正正黑简体" panose="02000000000000000000" pitchFamily="2" charset="-122"/>
                </a:endParaRPr>
              </a:p>
            </p:txBody>
          </p:sp>
          <p:sp>
            <p:nvSpPr>
              <p:cNvPr id="107" name="文本框 106"/>
              <p:cNvSpPr txBox="1"/>
              <p:nvPr/>
            </p:nvSpPr>
            <p:spPr>
              <a:xfrm>
                <a:off x="2512830" y="2140399"/>
                <a:ext cx="580365" cy="594400"/>
              </a:xfrm>
              <a:prstGeom prst="rect">
                <a:avLst/>
              </a:prstGeom>
              <a:noFill/>
            </p:spPr>
            <p:txBody>
              <a:bodyPr wrap="none" rtlCol="0">
                <a:spAutoFit/>
              </a:bodyPr>
              <a:lstStyle/>
              <a:p>
                <a:r>
                  <a:rPr lang="en-US" altLang="zh-CN" sz="2400" dirty="0">
                    <a:solidFill>
                      <a:schemeClr val="tx1">
                        <a:lumMod val="75000"/>
                        <a:lumOff val="25000"/>
                      </a:schemeClr>
                    </a:solidFill>
                    <a:latin typeface="Agency FB" panose="020B0503020202020204" pitchFamily="34" charset="0"/>
                  </a:rPr>
                  <a:t>08</a:t>
                </a:r>
                <a:endParaRPr lang="zh-CN" altLang="en-US" sz="2400" dirty="0">
                  <a:solidFill>
                    <a:schemeClr val="tx1">
                      <a:lumMod val="75000"/>
                      <a:lumOff val="25000"/>
                    </a:schemeClr>
                  </a:solidFill>
                  <a:latin typeface="Agency FB" panose="020B0503020202020204" pitchFamily="34" charset="0"/>
                </a:endParaRPr>
              </a:p>
            </p:txBody>
          </p:sp>
        </p:grpSp>
        <p:sp>
          <p:nvSpPr>
            <p:cNvPr id="105" name="矩形 104"/>
            <p:cNvSpPr/>
            <p:nvPr/>
          </p:nvSpPr>
          <p:spPr>
            <a:xfrm>
              <a:off x="3335779" y="2201955"/>
              <a:ext cx="2549314" cy="515147"/>
            </a:xfrm>
            <a:prstGeom prst="rect">
              <a:avLst/>
            </a:prstGeom>
          </p:spPr>
          <p:txBody>
            <a:bodyPr wrap="none">
              <a:spAutoFit/>
            </a:bodyPr>
            <a:lstStyle/>
            <a:p>
              <a:pPr lvl="0" fontAlgn="base">
                <a:spcBef>
                  <a:spcPct val="0"/>
                </a:spcBef>
                <a:spcAft>
                  <a:spcPct val="0"/>
                </a:spcAft>
              </a:pPr>
              <a:r>
                <a:rPr lang="zh-CN" altLang="en-US" sz="2000" dirty="0">
                  <a:solidFill>
                    <a:schemeClr val="tx1">
                      <a:lumMod val="75000"/>
                      <a:lumOff val="25000"/>
                    </a:schemeClr>
                  </a:solidFill>
                  <a:latin typeface="方正正黑简体" panose="02000000000000000000" pitchFamily="2" charset="-122"/>
                  <a:ea typeface="方正正黑简体" panose="02000000000000000000" pitchFamily="2" charset="-122"/>
                </a:rPr>
                <a:t>对策实施与检讨</a:t>
              </a:r>
            </a:p>
          </p:txBody>
        </p:sp>
      </p:grpSp>
      <p:grpSp>
        <p:nvGrpSpPr>
          <p:cNvPr id="108" name="组合 107"/>
          <p:cNvGrpSpPr/>
          <p:nvPr/>
        </p:nvGrpSpPr>
        <p:grpSpPr>
          <a:xfrm>
            <a:off x="5006786" y="3537457"/>
            <a:ext cx="1953210" cy="640419"/>
            <a:chOff x="2379643" y="2020513"/>
            <a:chExt cx="2514784" cy="824548"/>
          </a:xfrm>
        </p:grpSpPr>
        <p:grpSp>
          <p:nvGrpSpPr>
            <p:cNvPr id="109" name="组合 108"/>
            <p:cNvGrpSpPr/>
            <p:nvPr/>
          </p:nvGrpSpPr>
          <p:grpSpPr>
            <a:xfrm>
              <a:off x="2379643" y="2020513"/>
              <a:ext cx="824548" cy="824548"/>
              <a:chOff x="2379643" y="2020513"/>
              <a:chExt cx="824548" cy="824548"/>
            </a:xfrm>
          </p:grpSpPr>
          <p:sp>
            <p:nvSpPr>
              <p:cNvPr id="111" name="椭圆 110"/>
              <p:cNvSpPr/>
              <p:nvPr/>
            </p:nvSpPr>
            <p:spPr>
              <a:xfrm>
                <a:off x="2379643" y="2020513"/>
                <a:ext cx="824548" cy="824548"/>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chemeClr val="tx1">
                      <a:lumMod val="75000"/>
                      <a:lumOff val="25000"/>
                    </a:schemeClr>
                  </a:solidFill>
                  <a:effectLst/>
                  <a:uLnTx/>
                  <a:uFillTx/>
                  <a:ea typeface="方正正黑简体" panose="02000000000000000000" pitchFamily="2" charset="-122"/>
                </a:endParaRPr>
              </a:p>
            </p:txBody>
          </p:sp>
          <p:sp>
            <p:nvSpPr>
              <p:cNvPr id="112" name="文本框 111"/>
              <p:cNvSpPr txBox="1"/>
              <p:nvPr/>
            </p:nvSpPr>
            <p:spPr>
              <a:xfrm>
                <a:off x="2512830" y="2140399"/>
                <a:ext cx="576237" cy="594400"/>
              </a:xfrm>
              <a:prstGeom prst="rect">
                <a:avLst/>
              </a:prstGeom>
              <a:noFill/>
            </p:spPr>
            <p:txBody>
              <a:bodyPr wrap="none" rtlCol="0">
                <a:spAutoFit/>
              </a:bodyPr>
              <a:lstStyle/>
              <a:p>
                <a:r>
                  <a:rPr lang="en-US" altLang="zh-CN" sz="2400" dirty="0">
                    <a:solidFill>
                      <a:schemeClr val="tx1">
                        <a:lumMod val="75000"/>
                        <a:lumOff val="25000"/>
                      </a:schemeClr>
                    </a:solidFill>
                    <a:latin typeface="Agency FB" panose="020B0503020202020204" pitchFamily="34" charset="0"/>
                  </a:rPr>
                  <a:t>09</a:t>
                </a:r>
                <a:endParaRPr lang="zh-CN" altLang="en-US" sz="2400" dirty="0">
                  <a:solidFill>
                    <a:schemeClr val="tx1">
                      <a:lumMod val="75000"/>
                      <a:lumOff val="25000"/>
                    </a:schemeClr>
                  </a:solidFill>
                  <a:latin typeface="Agency FB" panose="020B0503020202020204" pitchFamily="34" charset="0"/>
                </a:endParaRPr>
              </a:p>
            </p:txBody>
          </p:sp>
        </p:grpSp>
        <p:sp>
          <p:nvSpPr>
            <p:cNvPr id="110" name="矩形 109"/>
            <p:cNvSpPr/>
            <p:nvPr/>
          </p:nvSpPr>
          <p:spPr>
            <a:xfrm>
              <a:off x="3335779" y="2201955"/>
              <a:ext cx="1558648" cy="515147"/>
            </a:xfrm>
            <a:prstGeom prst="rect">
              <a:avLst/>
            </a:prstGeom>
          </p:spPr>
          <p:txBody>
            <a:bodyPr wrap="none">
              <a:spAutoFit/>
            </a:bodyPr>
            <a:lstStyle/>
            <a:p>
              <a:pPr lvl="0" fontAlgn="base">
                <a:spcBef>
                  <a:spcPct val="0"/>
                </a:spcBef>
                <a:spcAft>
                  <a:spcPct val="0"/>
                </a:spcAft>
              </a:pPr>
              <a:r>
                <a:rPr lang="zh-CN" altLang="en-US" sz="2000" dirty="0">
                  <a:solidFill>
                    <a:schemeClr val="tx1">
                      <a:lumMod val="75000"/>
                      <a:lumOff val="25000"/>
                    </a:schemeClr>
                  </a:solidFill>
                  <a:latin typeface="方正正黑简体" panose="02000000000000000000" pitchFamily="2" charset="-122"/>
                  <a:ea typeface="方正正黑简体" panose="02000000000000000000" pitchFamily="2" charset="-122"/>
                </a:rPr>
                <a:t>效果确认</a:t>
              </a:r>
            </a:p>
          </p:txBody>
        </p:sp>
      </p:grpSp>
      <p:grpSp>
        <p:nvGrpSpPr>
          <p:cNvPr id="113" name="组合 112"/>
          <p:cNvGrpSpPr/>
          <p:nvPr/>
        </p:nvGrpSpPr>
        <p:grpSpPr>
          <a:xfrm>
            <a:off x="5006786" y="4409746"/>
            <a:ext cx="1696730" cy="640419"/>
            <a:chOff x="2379643" y="2020513"/>
            <a:chExt cx="2184562" cy="824548"/>
          </a:xfrm>
        </p:grpSpPr>
        <p:grpSp>
          <p:nvGrpSpPr>
            <p:cNvPr id="114" name="组合 113"/>
            <p:cNvGrpSpPr/>
            <p:nvPr/>
          </p:nvGrpSpPr>
          <p:grpSpPr>
            <a:xfrm>
              <a:off x="2379643" y="2020513"/>
              <a:ext cx="824548" cy="824548"/>
              <a:chOff x="2379643" y="2020513"/>
              <a:chExt cx="824548" cy="824548"/>
            </a:xfrm>
          </p:grpSpPr>
          <p:sp>
            <p:nvSpPr>
              <p:cNvPr id="116" name="椭圆 115"/>
              <p:cNvSpPr/>
              <p:nvPr/>
            </p:nvSpPr>
            <p:spPr>
              <a:xfrm>
                <a:off x="2379643" y="2020513"/>
                <a:ext cx="824548" cy="824548"/>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chemeClr val="tx1">
                      <a:lumMod val="75000"/>
                      <a:lumOff val="25000"/>
                    </a:schemeClr>
                  </a:solidFill>
                  <a:effectLst/>
                  <a:uLnTx/>
                  <a:uFillTx/>
                  <a:ea typeface="方正正黑简体" panose="02000000000000000000" pitchFamily="2" charset="-122"/>
                </a:endParaRPr>
              </a:p>
            </p:txBody>
          </p:sp>
          <p:sp>
            <p:nvSpPr>
              <p:cNvPr id="117" name="文本框 116"/>
              <p:cNvSpPr txBox="1"/>
              <p:nvPr/>
            </p:nvSpPr>
            <p:spPr>
              <a:xfrm>
                <a:off x="2562950" y="2128135"/>
                <a:ext cx="489554" cy="594400"/>
              </a:xfrm>
              <a:prstGeom prst="rect">
                <a:avLst/>
              </a:prstGeom>
              <a:noFill/>
            </p:spPr>
            <p:txBody>
              <a:bodyPr wrap="none" rtlCol="0">
                <a:spAutoFit/>
              </a:bodyPr>
              <a:lstStyle/>
              <a:p>
                <a:r>
                  <a:rPr lang="en-US" altLang="zh-CN" sz="2400" dirty="0">
                    <a:solidFill>
                      <a:schemeClr val="tx1">
                        <a:lumMod val="75000"/>
                        <a:lumOff val="25000"/>
                      </a:schemeClr>
                    </a:solidFill>
                    <a:latin typeface="Agency FB" panose="020B0503020202020204" pitchFamily="34" charset="0"/>
                  </a:rPr>
                  <a:t>10</a:t>
                </a:r>
                <a:endParaRPr lang="zh-CN" altLang="en-US" sz="2400" dirty="0">
                  <a:solidFill>
                    <a:schemeClr val="tx1">
                      <a:lumMod val="75000"/>
                      <a:lumOff val="25000"/>
                    </a:schemeClr>
                  </a:solidFill>
                  <a:latin typeface="Agency FB" panose="020B0503020202020204" pitchFamily="34" charset="0"/>
                </a:endParaRPr>
              </a:p>
            </p:txBody>
          </p:sp>
        </p:grpSp>
        <p:sp>
          <p:nvSpPr>
            <p:cNvPr id="115" name="矩形 114"/>
            <p:cNvSpPr/>
            <p:nvPr/>
          </p:nvSpPr>
          <p:spPr>
            <a:xfrm>
              <a:off x="3335779" y="2201955"/>
              <a:ext cx="1228426" cy="515147"/>
            </a:xfrm>
            <a:prstGeom prst="rect">
              <a:avLst/>
            </a:prstGeom>
          </p:spPr>
          <p:txBody>
            <a:bodyPr wrap="none">
              <a:spAutoFit/>
            </a:bodyPr>
            <a:lstStyle/>
            <a:p>
              <a:pPr lvl="0" fontAlgn="base">
                <a:spcBef>
                  <a:spcPct val="0"/>
                </a:spcBef>
                <a:spcAft>
                  <a:spcPct val="0"/>
                </a:spcAft>
              </a:pPr>
              <a:r>
                <a:rPr lang="zh-CN" altLang="en-US" sz="2000" dirty="0">
                  <a:solidFill>
                    <a:schemeClr val="tx1">
                      <a:lumMod val="75000"/>
                      <a:lumOff val="25000"/>
                    </a:schemeClr>
                  </a:solidFill>
                  <a:latin typeface="方正正黑简体" panose="02000000000000000000" pitchFamily="2" charset="-122"/>
                  <a:ea typeface="方正正黑简体" panose="02000000000000000000" pitchFamily="2" charset="-122"/>
                </a:rPr>
                <a:t>标准化</a:t>
              </a:r>
            </a:p>
          </p:txBody>
        </p:sp>
      </p:grpSp>
      <p:grpSp>
        <p:nvGrpSpPr>
          <p:cNvPr id="121" name="组合 120"/>
          <p:cNvGrpSpPr/>
          <p:nvPr/>
        </p:nvGrpSpPr>
        <p:grpSpPr>
          <a:xfrm>
            <a:off x="5006786" y="5282035"/>
            <a:ext cx="2209690" cy="640419"/>
            <a:chOff x="2379643" y="2020513"/>
            <a:chExt cx="2845005" cy="824548"/>
          </a:xfrm>
        </p:grpSpPr>
        <p:grpSp>
          <p:nvGrpSpPr>
            <p:cNvPr id="122" name="组合 121"/>
            <p:cNvGrpSpPr/>
            <p:nvPr/>
          </p:nvGrpSpPr>
          <p:grpSpPr>
            <a:xfrm>
              <a:off x="2379643" y="2020513"/>
              <a:ext cx="824548" cy="824548"/>
              <a:chOff x="2379643" y="2020513"/>
              <a:chExt cx="824548" cy="824548"/>
            </a:xfrm>
          </p:grpSpPr>
          <p:sp>
            <p:nvSpPr>
              <p:cNvPr id="124" name="椭圆 123"/>
              <p:cNvSpPr/>
              <p:nvPr/>
            </p:nvSpPr>
            <p:spPr>
              <a:xfrm>
                <a:off x="2379643" y="2020513"/>
                <a:ext cx="824548" cy="824548"/>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chemeClr val="tx1">
                      <a:lumMod val="75000"/>
                      <a:lumOff val="25000"/>
                    </a:schemeClr>
                  </a:solidFill>
                  <a:effectLst/>
                  <a:uLnTx/>
                  <a:uFillTx/>
                  <a:ea typeface="方正正黑简体" panose="02000000000000000000" pitchFamily="2" charset="-122"/>
                </a:endParaRPr>
              </a:p>
            </p:txBody>
          </p:sp>
          <p:sp>
            <p:nvSpPr>
              <p:cNvPr id="125" name="文本框 124"/>
              <p:cNvSpPr txBox="1"/>
              <p:nvPr/>
            </p:nvSpPr>
            <p:spPr>
              <a:xfrm>
                <a:off x="2600274" y="2128135"/>
                <a:ext cx="398743" cy="594400"/>
              </a:xfrm>
              <a:prstGeom prst="rect">
                <a:avLst/>
              </a:prstGeom>
              <a:noFill/>
            </p:spPr>
            <p:txBody>
              <a:bodyPr wrap="none" rtlCol="0">
                <a:spAutoFit/>
              </a:bodyPr>
              <a:lstStyle/>
              <a:p>
                <a:r>
                  <a:rPr lang="en-US" altLang="zh-CN" sz="2400" dirty="0">
                    <a:solidFill>
                      <a:schemeClr val="tx1">
                        <a:lumMod val="75000"/>
                        <a:lumOff val="25000"/>
                      </a:schemeClr>
                    </a:solidFill>
                    <a:latin typeface="Agency FB" panose="020B0503020202020204" pitchFamily="34" charset="0"/>
                  </a:rPr>
                  <a:t>11</a:t>
                </a:r>
                <a:endParaRPr lang="zh-CN" altLang="en-US" sz="2400" dirty="0">
                  <a:solidFill>
                    <a:schemeClr val="tx1">
                      <a:lumMod val="75000"/>
                      <a:lumOff val="25000"/>
                    </a:schemeClr>
                  </a:solidFill>
                  <a:latin typeface="Agency FB" panose="020B0503020202020204" pitchFamily="34" charset="0"/>
                </a:endParaRPr>
              </a:p>
            </p:txBody>
          </p:sp>
        </p:grpSp>
        <p:sp>
          <p:nvSpPr>
            <p:cNvPr id="123" name="矩形 122"/>
            <p:cNvSpPr/>
            <p:nvPr/>
          </p:nvSpPr>
          <p:spPr>
            <a:xfrm>
              <a:off x="3335779" y="2201955"/>
              <a:ext cx="1888869" cy="515147"/>
            </a:xfrm>
            <a:prstGeom prst="rect">
              <a:avLst/>
            </a:prstGeom>
          </p:spPr>
          <p:txBody>
            <a:bodyPr wrap="none">
              <a:spAutoFit/>
            </a:bodyPr>
            <a:lstStyle/>
            <a:p>
              <a:pPr lvl="0" fontAlgn="base">
                <a:spcBef>
                  <a:spcPct val="0"/>
                </a:spcBef>
                <a:spcAft>
                  <a:spcPct val="0"/>
                </a:spcAft>
              </a:pPr>
              <a:r>
                <a:rPr lang="zh-CN" altLang="en-US" sz="2000" dirty="0">
                  <a:solidFill>
                    <a:schemeClr val="tx1">
                      <a:lumMod val="75000"/>
                      <a:lumOff val="25000"/>
                    </a:schemeClr>
                  </a:solidFill>
                  <a:latin typeface="方正正黑简体" panose="02000000000000000000" pitchFamily="2" charset="-122"/>
                  <a:ea typeface="方正正黑简体" panose="02000000000000000000" pitchFamily="2" charset="-122"/>
                </a:rPr>
                <a:t>检讨与改进</a:t>
              </a:r>
            </a:p>
          </p:txBody>
        </p:sp>
      </p:grpSp>
      <p:sp>
        <p:nvSpPr>
          <p:cNvPr id="159" name="弧形 158"/>
          <p:cNvSpPr/>
          <p:nvPr/>
        </p:nvSpPr>
        <p:spPr>
          <a:xfrm rot="19178259">
            <a:off x="7683445" y="-2025828"/>
            <a:ext cx="5684362" cy="5684362"/>
          </a:xfrm>
          <a:prstGeom prst="arc">
            <a:avLst>
              <a:gd name="adj1" fmla="val 5702149"/>
              <a:gd name="adj2" fmla="val 14201766"/>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9155016" y="376502"/>
            <a:ext cx="2133611" cy="2133611"/>
            <a:chOff x="9155016" y="376502"/>
            <a:chExt cx="2133611" cy="2133611"/>
          </a:xfrm>
        </p:grpSpPr>
        <p:grpSp>
          <p:nvGrpSpPr>
            <p:cNvPr id="118" name="组合 117"/>
            <p:cNvGrpSpPr/>
            <p:nvPr/>
          </p:nvGrpSpPr>
          <p:grpSpPr>
            <a:xfrm>
              <a:off x="9155016" y="376502"/>
              <a:ext cx="2133611" cy="2133611"/>
              <a:chOff x="1603689" y="1828440"/>
              <a:chExt cx="2743560" cy="2743560"/>
            </a:xfrm>
          </p:grpSpPr>
          <p:sp>
            <p:nvSpPr>
              <p:cNvPr id="119" name="椭圆 118"/>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20" name="椭圆 119"/>
              <p:cNvSpPr/>
              <p:nvPr/>
            </p:nvSpPr>
            <p:spPr>
              <a:xfrm>
                <a:off x="1752544" y="1977295"/>
                <a:ext cx="2445850" cy="2445850"/>
              </a:xfrm>
              <a:prstGeom prst="ellipse">
                <a:avLst/>
              </a:prstGeom>
              <a:solidFill>
                <a:srgbClr val="E87071"/>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74" name="文本框 173"/>
            <p:cNvSpPr txBox="1"/>
            <p:nvPr/>
          </p:nvSpPr>
          <p:spPr>
            <a:xfrm>
              <a:off x="9770415" y="963324"/>
              <a:ext cx="902811" cy="954107"/>
            </a:xfrm>
            <a:prstGeom prst="rect">
              <a:avLst/>
            </a:prstGeom>
            <a:noFill/>
          </p:spPr>
          <p:txBody>
            <a:bodyPr wrap="none" rtlCol="0">
              <a:spAutoFit/>
            </a:bodyPr>
            <a:lstStyle/>
            <a:p>
              <a:r>
                <a:rPr lang="zh-CN" altLang="en-US" sz="2800" dirty="0">
                  <a:solidFill>
                    <a:schemeClr val="bg1"/>
                  </a:solidFill>
                  <a:latin typeface="方正正黑简体" panose="02000000000000000000" pitchFamily="2" charset="-122"/>
                  <a:ea typeface="方正正黑简体" panose="02000000000000000000" pitchFamily="2" charset="-122"/>
                </a:rPr>
                <a:t>您的</a:t>
              </a:r>
              <a:endParaRPr lang="en-US" altLang="zh-CN" sz="2800" dirty="0">
                <a:solidFill>
                  <a:schemeClr val="bg1"/>
                </a:solidFill>
                <a:latin typeface="方正正黑简体" panose="02000000000000000000" pitchFamily="2" charset="-122"/>
                <a:ea typeface="方正正黑简体" panose="02000000000000000000" pitchFamily="2" charset="-122"/>
              </a:endParaRPr>
            </a:p>
            <a:p>
              <a:r>
                <a:rPr lang="zh-CN" altLang="en-US" sz="2800" dirty="0">
                  <a:solidFill>
                    <a:schemeClr val="bg1"/>
                  </a:solidFill>
                  <a:latin typeface="方正正黑简体" panose="02000000000000000000" pitchFamily="2" charset="-122"/>
                  <a:ea typeface="方正正黑简体" panose="02000000000000000000" pitchFamily="2" charset="-122"/>
                </a:rPr>
                <a:t>圈徽</a:t>
              </a:r>
            </a:p>
          </p:txBody>
        </p:sp>
      </p:grpSp>
      <p:grpSp>
        <p:nvGrpSpPr>
          <p:cNvPr id="126" name="组合 125"/>
          <p:cNvGrpSpPr/>
          <p:nvPr/>
        </p:nvGrpSpPr>
        <p:grpSpPr>
          <a:xfrm>
            <a:off x="7347569" y="831431"/>
            <a:ext cx="742468" cy="742468"/>
            <a:chOff x="2886273" y="5223415"/>
            <a:chExt cx="996316" cy="996316"/>
          </a:xfrm>
        </p:grpSpPr>
        <p:grpSp>
          <p:nvGrpSpPr>
            <p:cNvPr id="127" name="组合 126"/>
            <p:cNvGrpSpPr/>
            <p:nvPr/>
          </p:nvGrpSpPr>
          <p:grpSpPr>
            <a:xfrm>
              <a:off x="2886273" y="5223415"/>
              <a:ext cx="996316" cy="996316"/>
              <a:chOff x="1603689" y="1828440"/>
              <a:chExt cx="2743560" cy="2743560"/>
            </a:xfrm>
          </p:grpSpPr>
          <p:sp>
            <p:nvSpPr>
              <p:cNvPr id="133" name="椭圆 13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4" name="椭圆 133"/>
              <p:cNvSpPr/>
              <p:nvPr/>
            </p:nvSpPr>
            <p:spPr>
              <a:xfrm>
                <a:off x="1752544" y="1977295"/>
                <a:ext cx="2445850" cy="2445850"/>
              </a:xfrm>
              <a:prstGeom prst="ellipse">
                <a:avLst/>
              </a:prstGeom>
              <a:solidFill>
                <a:srgbClr val="663A77"/>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28" name="组合 127"/>
            <p:cNvGrpSpPr/>
            <p:nvPr/>
          </p:nvGrpSpPr>
          <p:grpSpPr>
            <a:xfrm>
              <a:off x="3168383" y="5525651"/>
              <a:ext cx="444903" cy="374610"/>
              <a:chOff x="5684040" y="3082132"/>
              <a:chExt cx="823913" cy="693737"/>
            </a:xfrm>
            <a:solidFill>
              <a:schemeClr val="bg1"/>
            </a:solidFill>
          </p:grpSpPr>
          <p:sp>
            <p:nvSpPr>
              <p:cNvPr id="129" name="Freeform 9"/>
              <p:cNvSpPr>
                <a:spLocks/>
              </p:cNvSpPr>
              <p:nvPr/>
            </p:nvSpPr>
            <p:spPr bwMode="auto">
              <a:xfrm>
                <a:off x="5925344" y="3290094"/>
                <a:ext cx="144463" cy="149225"/>
              </a:xfrm>
              <a:custGeom>
                <a:avLst/>
                <a:gdLst>
                  <a:gd name="T0" fmla="*/ 58 w 91"/>
                  <a:gd name="T1" fmla="*/ 0 h 94"/>
                  <a:gd name="T2" fmla="*/ 33 w 91"/>
                  <a:gd name="T3" fmla="*/ 0 h 94"/>
                  <a:gd name="T4" fmla="*/ 33 w 91"/>
                  <a:gd name="T5" fmla="*/ 32 h 94"/>
                  <a:gd name="T6" fmla="*/ 0 w 91"/>
                  <a:gd name="T7" fmla="*/ 32 h 94"/>
                  <a:gd name="T8" fmla="*/ 0 w 91"/>
                  <a:gd name="T9" fmla="*/ 62 h 94"/>
                  <a:gd name="T10" fmla="*/ 33 w 91"/>
                  <a:gd name="T11" fmla="*/ 62 h 94"/>
                  <a:gd name="T12" fmla="*/ 33 w 91"/>
                  <a:gd name="T13" fmla="*/ 94 h 94"/>
                  <a:gd name="T14" fmla="*/ 58 w 91"/>
                  <a:gd name="T15" fmla="*/ 94 h 94"/>
                  <a:gd name="T16" fmla="*/ 58 w 91"/>
                  <a:gd name="T17" fmla="*/ 62 h 94"/>
                  <a:gd name="T18" fmla="*/ 91 w 91"/>
                  <a:gd name="T19" fmla="*/ 62 h 94"/>
                  <a:gd name="T20" fmla="*/ 91 w 91"/>
                  <a:gd name="T21" fmla="*/ 32 h 94"/>
                  <a:gd name="T22" fmla="*/ 58 w 91"/>
                  <a:gd name="T23" fmla="*/ 32 h 94"/>
                  <a:gd name="T24" fmla="*/ 58 w 91"/>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4">
                    <a:moveTo>
                      <a:pt x="58" y="0"/>
                    </a:moveTo>
                    <a:lnTo>
                      <a:pt x="33" y="0"/>
                    </a:lnTo>
                    <a:lnTo>
                      <a:pt x="33" y="32"/>
                    </a:lnTo>
                    <a:lnTo>
                      <a:pt x="0" y="32"/>
                    </a:lnTo>
                    <a:lnTo>
                      <a:pt x="0" y="62"/>
                    </a:lnTo>
                    <a:lnTo>
                      <a:pt x="33" y="62"/>
                    </a:lnTo>
                    <a:lnTo>
                      <a:pt x="33" y="94"/>
                    </a:lnTo>
                    <a:lnTo>
                      <a:pt x="58" y="94"/>
                    </a:lnTo>
                    <a:lnTo>
                      <a:pt x="58" y="62"/>
                    </a:lnTo>
                    <a:lnTo>
                      <a:pt x="91" y="62"/>
                    </a:lnTo>
                    <a:lnTo>
                      <a:pt x="91" y="32"/>
                    </a:lnTo>
                    <a:lnTo>
                      <a:pt x="58" y="32"/>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0" name="Freeform 10"/>
              <p:cNvSpPr>
                <a:spLocks noEditPoints="1"/>
              </p:cNvSpPr>
              <p:nvPr/>
            </p:nvSpPr>
            <p:spPr bwMode="auto">
              <a:xfrm>
                <a:off x="5833269" y="3590132"/>
                <a:ext cx="173038" cy="185737"/>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4 w 30"/>
                  <a:gd name="T11" fmla="*/ 5 h 32"/>
                  <a:gd name="T12" fmla="*/ 5 w 30"/>
                  <a:gd name="T13" fmla="*/ 16 h 32"/>
                  <a:gd name="T14" fmla="*/ 3 w 30"/>
                  <a:gd name="T15" fmla="*/ 18 h 32"/>
                  <a:gd name="T16" fmla="*/ 2 w 30"/>
                  <a:gd name="T17" fmla="*/ 16 h 32"/>
                  <a:gd name="T18" fmla="*/ 14 w 30"/>
                  <a:gd name="T19" fmla="*/ 2 h 32"/>
                  <a:gd name="T20" fmla="*/ 14 w 30"/>
                  <a:gd name="T21" fmla="*/ 2 h 32"/>
                  <a:gd name="T22" fmla="*/ 16 w 30"/>
                  <a:gd name="T23" fmla="*/ 3 h 32"/>
                  <a:gd name="T24" fmla="*/ 14 w 30"/>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15" y="0"/>
                    </a:moveTo>
                    <a:cubicBezTo>
                      <a:pt x="7" y="0"/>
                      <a:pt x="0" y="7"/>
                      <a:pt x="0" y="16"/>
                    </a:cubicBezTo>
                    <a:cubicBezTo>
                      <a:pt x="0" y="25"/>
                      <a:pt x="7" y="32"/>
                      <a:pt x="15" y="32"/>
                    </a:cubicBezTo>
                    <a:cubicBezTo>
                      <a:pt x="23" y="32"/>
                      <a:pt x="30" y="25"/>
                      <a:pt x="30" y="16"/>
                    </a:cubicBezTo>
                    <a:cubicBezTo>
                      <a:pt x="30" y="7"/>
                      <a:pt x="23" y="0"/>
                      <a:pt x="15" y="0"/>
                    </a:cubicBezTo>
                    <a:close/>
                    <a:moveTo>
                      <a:pt x="14" y="5"/>
                    </a:moveTo>
                    <a:cubicBezTo>
                      <a:pt x="8" y="6"/>
                      <a:pt x="5" y="12"/>
                      <a:pt x="5" y="16"/>
                    </a:cubicBezTo>
                    <a:cubicBezTo>
                      <a:pt x="5" y="17"/>
                      <a:pt x="4" y="18"/>
                      <a:pt x="3" y="18"/>
                    </a:cubicBezTo>
                    <a:cubicBezTo>
                      <a:pt x="2" y="18"/>
                      <a:pt x="1" y="17"/>
                      <a:pt x="2" y="16"/>
                    </a:cubicBezTo>
                    <a:cubicBezTo>
                      <a:pt x="1" y="10"/>
                      <a:pt x="6" y="3"/>
                      <a:pt x="14" y="2"/>
                    </a:cubicBezTo>
                    <a:cubicBezTo>
                      <a:pt x="14" y="2"/>
                      <a:pt x="14" y="2"/>
                      <a:pt x="14" y="2"/>
                    </a:cubicBezTo>
                    <a:cubicBezTo>
                      <a:pt x="15" y="2"/>
                      <a:pt x="15" y="3"/>
                      <a:pt x="16" y="3"/>
                    </a:cubicBezTo>
                    <a:cubicBezTo>
                      <a:pt x="16" y="4"/>
                      <a:pt x="15" y="5"/>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1" name="Freeform 11"/>
              <p:cNvSpPr>
                <a:spLocks noEditPoints="1"/>
              </p:cNvSpPr>
              <p:nvPr/>
            </p:nvSpPr>
            <p:spPr bwMode="auto">
              <a:xfrm>
                <a:off x="6185694" y="3590132"/>
                <a:ext cx="177800" cy="185737"/>
              </a:xfrm>
              <a:custGeom>
                <a:avLst/>
                <a:gdLst>
                  <a:gd name="T0" fmla="*/ 15 w 31"/>
                  <a:gd name="T1" fmla="*/ 0 h 32"/>
                  <a:gd name="T2" fmla="*/ 0 w 31"/>
                  <a:gd name="T3" fmla="*/ 16 h 32"/>
                  <a:gd name="T4" fmla="*/ 15 w 31"/>
                  <a:gd name="T5" fmla="*/ 32 h 32"/>
                  <a:gd name="T6" fmla="*/ 31 w 31"/>
                  <a:gd name="T7" fmla="*/ 16 h 32"/>
                  <a:gd name="T8" fmla="*/ 15 w 31"/>
                  <a:gd name="T9" fmla="*/ 0 h 32"/>
                  <a:gd name="T10" fmla="*/ 15 w 31"/>
                  <a:gd name="T11" fmla="*/ 5 h 32"/>
                  <a:gd name="T12" fmla="*/ 5 w 31"/>
                  <a:gd name="T13" fmla="*/ 16 h 32"/>
                  <a:gd name="T14" fmla="*/ 4 w 31"/>
                  <a:gd name="T15" fmla="*/ 18 h 32"/>
                  <a:gd name="T16" fmla="*/ 2 w 31"/>
                  <a:gd name="T17" fmla="*/ 16 h 32"/>
                  <a:gd name="T18" fmla="*/ 14 w 31"/>
                  <a:gd name="T19" fmla="*/ 2 h 32"/>
                  <a:gd name="T20" fmla="*/ 14 w 31"/>
                  <a:gd name="T21" fmla="*/ 2 h 32"/>
                  <a:gd name="T22" fmla="*/ 16 w 31"/>
                  <a:gd name="T23" fmla="*/ 3 h 32"/>
                  <a:gd name="T24" fmla="*/ 15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15" y="0"/>
                    </a:moveTo>
                    <a:cubicBezTo>
                      <a:pt x="7" y="0"/>
                      <a:pt x="0" y="7"/>
                      <a:pt x="0" y="16"/>
                    </a:cubicBezTo>
                    <a:cubicBezTo>
                      <a:pt x="0" y="25"/>
                      <a:pt x="7" y="32"/>
                      <a:pt x="15" y="32"/>
                    </a:cubicBezTo>
                    <a:cubicBezTo>
                      <a:pt x="24" y="32"/>
                      <a:pt x="31" y="25"/>
                      <a:pt x="31" y="16"/>
                    </a:cubicBezTo>
                    <a:cubicBezTo>
                      <a:pt x="31" y="7"/>
                      <a:pt x="24" y="0"/>
                      <a:pt x="15" y="0"/>
                    </a:cubicBezTo>
                    <a:close/>
                    <a:moveTo>
                      <a:pt x="15" y="5"/>
                    </a:moveTo>
                    <a:cubicBezTo>
                      <a:pt x="9" y="6"/>
                      <a:pt x="5" y="12"/>
                      <a:pt x="5" y="16"/>
                    </a:cubicBezTo>
                    <a:cubicBezTo>
                      <a:pt x="6" y="17"/>
                      <a:pt x="5" y="18"/>
                      <a:pt x="4" y="18"/>
                    </a:cubicBezTo>
                    <a:cubicBezTo>
                      <a:pt x="3" y="18"/>
                      <a:pt x="2" y="17"/>
                      <a:pt x="2" y="16"/>
                    </a:cubicBezTo>
                    <a:cubicBezTo>
                      <a:pt x="2" y="10"/>
                      <a:pt x="7" y="3"/>
                      <a:pt x="14" y="2"/>
                    </a:cubicBezTo>
                    <a:cubicBezTo>
                      <a:pt x="14" y="2"/>
                      <a:pt x="14" y="2"/>
                      <a:pt x="14" y="2"/>
                    </a:cubicBezTo>
                    <a:cubicBezTo>
                      <a:pt x="15" y="2"/>
                      <a:pt x="16" y="3"/>
                      <a:pt x="16" y="3"/>
                    </a:cubicBezTo>
                    <a:cubicBezTo>
                      <a:pt x="16" y="4"/>
                      <a:pt x="16" y="5"/>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2" name="Freeform 12"/>
              <p:cNvSpPr>
                <a:spLocks noEditPoints="1"/>
              </p:cNvSpPr>
              <p:nvPr/>
            </p:nvSpPr>
            <p:spPr bwMode="auto">
              <a:xfrm>
                <a:off x="5684040" y="3082132"/>
                <a:ext cx="823913" cy="588962"/>
              </a:xfrm>
              <a:custGeom>
                <a:avLst/>
                <a:gdLst>
                  <a:gd name="T0" fmla="*/ 130 w 143"/>
                  <a:gd name="T1" fmla="*/ 16 h 102"/>
                  <a:gd name="T2" fmla="*/ 102 w 143"/>
                  <a:gd name="T3" fmla="*/ 11 h 102"/>
                  <a:gd name="T4" fmla="*/ 102 w 143"/>
                  <a:gd name="T5" fmla="*/ 9 h 102"/>
                  <a:gd name="T6" fmla="*/ 91 w 143"/>
                  <a:gd name="T7" fmla="*/ 0 h 102"/>
                  <a:gd name="T8" fmla="*/ 81 w 143"/>
                  <a:gd name="T9" fmla="*/ 9 h 102"/>
                  <a:gd name="T10" fmla="*/ 81 w 143"/>
                  <a:gd name="T11" fmla="*/ 11 h 102"/>
                  <a:gd name="T12" fmla="*/ 18 w 143"/>
                  <a:gd name="T13" fmla="*/ 11 h 102"/>
                  <a:gd name="T14" fmla="*/ 0 w 143"/>
                  <a:gd name="T15" fmla="*/ 30 h 102"/>
                  <a:gd name="T16" fmla="*/ 0 w 143"/>
                  <a:gd name="T17" fmla="*/ 83 h 102"/>
                  <a:gd name="T18" fmla="*/ 18 w 143"/>
                  <a:gd name="T19" fmla="*/ 102 h 102"/>
                  <a:gd name="T20" fmla="*/ 21 w 143"/>
                  <a:gd name="T21" fmla="*/ 102 h 102"/>
                  <a:gd name="T22" fmla="*/ 41 w 143"/>
                  <a:gd name="T23" fmla="*/ 83 h 102"/>
                  <a:gd name="T24" fmla="*/ 60 w 143"/>
                  <a:gd name="T25" fmla="*/ 102 h 102"/>
                  <a:gd name="T26" fmla="*/ 82 w 143"/>
                  <a:gd name="T27" fmla="*/ 102 h 102"/>
                  <a:gd name="T28" fmla="*/ 102 w 143"/>
                  <a:gd name="T29" fmla="*/ 83 h 102"/>
                  <a:gd name="T30" fmla="*/ 122 w 143"/>
                  <a:gd name="T31" fmla="*/ 102 h 102"/>
                  <a:gd name="T32" fmla="*/ 124 w 143"/>
                  <a:gd name="T33" fmla="*/ 102 h 102"/>
                  <a:gd name="T34" fmla="*/ 142 w 143"/>
                  <a:gd name="T35" fmla="*/ 83 h 102"/>
                  <a:gd name="T36" fmla="*/ 142 w 143"/>
                  <a:gd name="T37" fmla="*/ 49 h 102"/>
                  <a:gd name="T38" fmla="*/ 130 w 143"/>
                  <a:gd name="T39" fmla="*/ 16 h 102"/>
                  <a:gd name="T40" fmla="*/ 54 w 143"/>
                  <a:gd name="T41" fmla="*/ 70 h 102"/>
                  <a:gd name="T42" fmla="*/ 33 w 143"/>
                  <a:gd name="T43" fmla="*/ 48 h 102"/>
                  <a:gd name="T44" fmla="*/ 54 w 143"/>
                  <a:gd name="T45" fmla="*/ 27 h 102"/>
                  <a:gd name="T46" fmla="*/ 75 w 143"/>
                  <a:gd name="T47" fmla="*/ 48 h 102"/>
                  <a:gd name="T48" fmla="*/ 54 w 143"/>
                  <a:gd name="T49" fmla="*/ 70 h 102"/>
                  <a:gd name="T50" fmla="*/ 131 w 143"/>
                  <a:gd name="T51" fmla="*/ 49 h 102"/>
                  <a:gd name="T52" fmla="*/ 125 w 143"/>
                  <a:gd name="T53" fmla="*/ 56 h 102"/>
                  <a:gd name="T54" fmla="*/ 116 w 143"/>
                  <a:gd name="T55" fmla="*/ 56 h 102"/>
                  <a:gd name="T56" fmla="*/ 109 w 143"/>
                  <a:gd name="T57" fmla="*/ 49 h 102"/>
                  <a:gd name="T58" fmla="*/ 109 w 143"/>
                  <a:gd name="T59" fmla="*/ 30 h 102"/>
                  <a:gd name="T60" fmla="*/ 116 w 143"/>
                  <a:gd name="T61" fmla="*/ 23 h 102"/>
                  <a:gd name="T62" fmla="*/ 131 w 143"/>
                  <a:gd name="T63"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02">
                    <a:moveTo>
                      <a:pt x="130" y="16"/>
                    </a:moveTo>
                    <a:cubicBezTo>
                      <a:pt x="123" y="9"/>
                      <a:pt x="111" y="11"/>
                      <a:pt x="102" y="11"/>
                    </a:cubicBezTo>
                    <a:cubicBezTo>
                      <a:pt x="102" y="10"/>
                      <a:pt x="102" y="10"/>
                      <a:pt x="102" y="9"/>
                    </a:cubicBezTo>
                    <a:cubicBezTo>
                      <a:pt x="102" y="4"/>
                      <a:pt x="97" y="0"/>
                      <a:pt x="91" y="0"/>
                    </a:cubicBezTo>
                    <a:cubicBezTo>
                      <a:pt x="85" y="0"/>
                      <a:pt x="81" y="4"/>
                      <a:pt x="81" y="9"/>
                    </a:cubicBezTo>
                    <a:cubicBezTo>
                      <a:pt x="81" y="10"/>
                      <a:pt x="81" y="10"/>
                      <a:pt x="81" y="11"/>
                    </a:cubicBezTo>
                    <a:cubicBezTo>
                      <a:pt x="18" y="11"/>
                      <a:pt x="18" y="11"/>
                      <a:pt x="18" y="11"/>
                    </a:cubicBezTo>
                    <a:cubicBezTo>
                      <a:pt x="8" y="11"/>
                      <a:pt x="0" y="19"/>
                      <a:pt x="0" y="30"/>
                    </a:cubicBezTo>
                    <a:cubicBezTo>
                      <a:pt x="0" y="83"/>
                      <a:pt x="0" y="83"/>
                      <a:pt x="0" y="83"/>
                    </a:cubicBezTo>
                    <a:cubicBezTo>
                      <a:pt x="0" y="94"/>
                      <a:pt x="8" y="102"/>
                      <a:pt x="18" y="102"/>
                    </a:cubicBezTo>
                    <a:cubicBezTo>
                      <a:pt x="21" y="102"/>
                      <a:pt x="21" y="102"/>
                      <a:pt x="21" y="102"/>
                    </a:cubicBezTo>
                    <a:cubicBezTo>
                      <a:pt x="22" y="91"/>
                      <a:pt x="30" y="83"/>
                      <a:pt x="41" y="83"/>
                    </a:cubicBezTo>
                    <a:cubicBezTo>
                      <a:pt x="51" y="83"/>
                      <a:pt x="60" y="91"/>
                      <a:pt x="60" y="102"/>
                    </a:cubicBezTo>
                    <a:cubicBezTo>
                      <a:pt x="82" y="102"/>
                      <a:pt x="82" y="102"/>
                      <a:pt x="82" y="102"/>
                    </a:cubicBezTo>
                    <a:cubicBezTo>
                      <a:pt x="83" y="91"/>
                      <a:pt x="92" y="83"/>
                      <a:pt x="102" y="83"/>
                    </a:cubicBezTo>
                    <a:cubicBezTo>
                      <a:pt x="112" y="83"/>
                      <a:pt x="121" y="91"/>
                      <a:pt x="122" y="102"/>
                    </a:cubicBezTo>
                    <a:cubicBezTo>
                      <a:pt x="124" y="102"/>
                      <a:pt x="124" y="102"/>
                      <a:pt x="124" y="102"/>
                    </a:cubicBezTo>
                    <a:cubicBezTo>
                      <a:pt x="134" y="102"/>
                      <a:pt x="142" y="94"/>
                      <a:pt x="142" y="83"/>
                    </a:cubicBezTo>
                    <a:cubicBezTo>
                      <a:pt x="142" y="49"/>
                      <a:pt x="142" y="49"/>
                      <a:pt x="142" y="49"/>
                    </a:cubicBezTo>
                    <a:cubicBezTo>
                      <a:pt x="143" y="32"/>
                      <a:pt x="135" y="22"/>
                      <a:pt x="130" y="16"/>
                    </a:cubicBezTo>
                    <a:close/>
                    <a:moveTo>
                      <a:pt x="54" y="70"/>
                    </a:moveTo>
                    <a:cubicBezTo>
                      <a:pt x="43" y="70"/>
                      <a:pt x="33" y="60"/>
                      <a:pt x="33" y="48"/>
                    </a:cubicBezTo>
                    <a:cubicBezTo>
                      <a:pt x="33" y="36"/>
                      <a:pt x="43" y="27"/>
                      <a:pt x="54" y="27"/>
                    </a:cubicBezTo>
                    <a:cubicBezTo>
                      <a:pt x="66" y="27"/>
                      <a:pt x="75" y="36"/>
                      <a:pt x="75" y="48"/>
                    </a:cubicBezTo>
                    <a:cubicBezTo>
                      <a:pt x="75" y="60"/>
                      <a:pt x="66" y="70"/>
                      <a:pt x="54" y="70"/>
                    </a:cubicBezTo>
                    <a:close/>
                    <a:moveTo>
                      <a:pt x="131" y="49"/>
                    </a:moveTo>
                    <a:cubicBezTo>
                      <a:pt x="131" y="53"/>
                      <a:pt x="128" y="56"/>
                      <a:pt x="125" y="56"/>
                    </a:cubicBezTo>
                    <a:cubicBezTo>
                      <a:pt x="116" y="56"/>
                      <a:pt x="116" y="56"/>
                      <a:pt x="116" y="56"/>
                    </a:cubicBezTo>
                    <a:cubicBezTo>
                      <a:pt x="112" y="56"/>
                      <a:pt x="109" y="53"/>
                      <a:pt x="109" y="49"/>
                    </a:cubicBezTo>
                    <a:cubicBezTo>
                      <a:pt x="109" y="30"/>
                      <a:pt x="109" y="30"/>
                      <a:pt x="109" y="30"/>
                    </a:cubicBezTo>
                    <a:cubicBezTo>
                      <a:pt x="109" y="26"/>
                      <a:pt x="113" y="23"/>
                      <a:pt x="116" y="23"/>
                    </a:cubicBezTo>
                    <a:cubicBezTo>
                      <a:pt x="126" y="24"/>
                      <a:pt x="132" y="35"/>
                      <a:pt x="13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grpSp>
        <p:nvGrpSpPr>
          <p:cNvPr id="140" name="组合 139"/>
          <p:cNvGrpSpPr/>
          <p:nvPr/>
        </p:nvGrpSpPr>
        <p:grpSpPr>
          <a:xfrm>
            <a:off x="10277226" y="3201161"/>
            <a:ext cx="792000" cy="792000"/>
            <a:chOff x="4115074" y="1190631"/>
            <a:chExt cx="830957" cy="830957"/>
          </a:xfrm>
        </p:grpSpPr>
        <p:grpSp>
          <p:nvGrpSpPr>
            <p:cNvPr id="141" name="组合 140"/>
            <p:cNvGrpSpPr/>
            <p:nvPr/>
          </p:nvGrpSpPr>
          <p:grpSpPr>
            <a:xfrm>
              <a:off x="4115074" y="1190631"/>
              <a:ext cx="830957" cy="830957"/>
              <a:chOff x="1603689" y="1828440"/>
              <a:chExt cx="2743560" cy="2743560"/>
            </a:xfrm>
          </p:grpSpPr>
          <p:sp>
            <p:nvSpPr>
              <p:cNvPr id="143" name="椭圆 14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44" name="椭圆 143"/>
              <p:cNvSpPr/>
              <p:nvPr/>
            </p:nvSpPr>
            <p:spPr>
              <a:xfrm>
                <a:off x="1752544" y="1977295"/>
                <a:ext cx="2445850" cy="2445850"/>
              </a:xfrm>
              <a:prstGeom prst="ellipse">
                <a:avLst/>
              </a:prstGeom>
              <a:solidFill>
                <a:srgbClr val="FFB85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42" name="Freeform 8"/>
            <p:cNvSpPr>
              <a:spLocks noEditPoints="1"/>
            </p:cNvSpPr>
            <p:nvPr/>
          </p:nvSpPr>
          <p:spPr bwMode="auto">
            <a:xfrm>
              <a:off x="4392334" y="1369731"/>
              <a:ext cx="302721" cy="472756"/>
            </a:xfrm>
            <a:custGeom>
              <a:avLst/>
              <a:gdLst>
                <a:gd name="T0" fmla="*/ 20 w 85"/>
                <a:gd name="T1" fmla="*/ 128 h 132"/>
                <a:gd name="T2" fmla="*/ 0 w 85"/>
                <a:gd name="T3" fmla="*/ 102 h 132"/>
                <a:gd name="T4" fmla="*/ 50 w 85"/>
                <a:gd name="T5" fmla="*/ 33 h 132"/>
                <a:gd name="T6" fmla="*/ 52 w 85"/>
                <a:gd name="T7" fmla="*/ 30 h 132"/>
                <a:gd name="T8" fmla="*/ 54 w 85"/>
                <a:gd name="T9" fmla="*/ 28 h 132"/>
                <a:gd name="T10" fmla="*/ 54 w 85"/>
                <a:gd name="T11" fmla="*/ 20 h 132"/>
                <a:gd name="T12" fmla="*/ 32 w 85"/>
                <a:gd name="T13" fmla="*/ 20 h 132"/>
                <a:gd name="T14" fmla="*/ 32 w 85"/>
                <a:gd name="T15" fmla="*/ 28 h 132"/>
                <a:gd name="T16" fmla="*/ 35 w 85"/>
                <a:gd name="T17" fmla="*/ 34 h 132"/>
                <a:gd name="T18" fmla="*/ 41 w 85"/>
                <a:gd name="T19" fmla="*/ 40 h 132"/>
                <a:gd name="T20" fmla="*/ 22 w 85"/>
                <a:gd name="T21" fmla="*/ 66 h 132"/>
                <a:gd name="T22" fmla="*/ 12 w 85"/>
                <a:gd name="T23" fmla="*/ 41 h 132"/>
                <a:gd name="T24" fmla="*/ 21 w 85"/>
                <a:gd name="T25" fmla="*/ 13 h 132"/>
                <a:gd name="T26" fmla="*/ 42 w 85"/>
                <a:gd name="T27" fmla="*/ 1 h 132"/>
                <a:gd name="T28" fmla="*/ 63 w 85"/>
                <a:gd name="T29" fmla="*/ 8 h 132"/>
                <a:gd name="T30" fmla="*/ 72 w 85"/>
                <a:gd name="T31" fmla="*/ 29 h 132"/>
                <a:gd name="T32" fmla="*/ 74 w 85"/>
                <a:gd name="T33" fmla="*/ 43 h 132"/>
                <a:gd name="T34" fmla="*/ 71 w 85"/>
                <a:gd name="T35" fmla="*/ 56 h 132"/>
                <a:gd name="T36" fmla="*/ 67 w 85"/>
                <a:gd name="T37" fmla="*/ 62 h 132"/>
                <a:gd name="T38" fmla="*/ 20 w 85"/>
                <a:gd name="T39" fmla="*/ 128 h 132"/>
                <a:gd name="T40" fmla="*/ 20 w 85"/>
                <a:gd name="T41" fmla="*/ 128 h 132"/>
                <a:gd name="T42" fmla="*/ 20 w 85"/>
                <a:gd name="T43" fmla="*/ 128 h 132"/>
                <a:gd name="T44" fmla="*/ 20 w 85"/>
                <a:gd name="T45" fmla="*/ 128 h 132"/>
                <a:gd name="T46" fmla="*/ 20 w 85"/>
                <a:gd name="T47" fmla="*/ 128 h 132"/>
                <a:gd name="T48" fmla="*/ 63 w 85"/>
                <a:gd name="T49" fmla="*/ 73 h 132"/>
                <a:gd name="T50" fmla="*/ 85 w 85"/>
                <a:gd name="T51" fmla="*/ 103 h 132"/>
                <a:gd name="T52" fmla="*/ 69 w 85"/>
                <a:gd name="T53" fmla="*/ 132 h 132"/>
                <a:gd name="T54" fmla="*/ 44 w 85"/>
                <a:gd name="T55" fmla="*/ 100 h 132"/>
                <a:gd name="T56" fmla="*/ 63 w 85"/>
                <a:gd name="T57"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2">
                  <a:moveTo>
                    <a:pt x="20" y="128"/>
                  </a:moveTo>
                  <a:cubicBezTo>
                    <a:pt x="0" y="102"/>
                    <a:pt x="0" y="102"/>
                    <a:pt x="0" y="102"/>
                  </a:cubicBezTo>
                  <a:cubicBezTo>
                    <a:pt x="50" y="33"/>
                    <a:pt x="50" y="33"/>
                    <a:pt x="50" y="33"/>
                  </a:cubicBezTo>
                  <a:cubicBezTo>
                    <a:pt x="51" y="32"/>
                    <a:pt x="51" y="31"/>
                    <a:pt x="52" y="30"/>
                  </a:cubicBezTo>
                  <a:cubicBezTo>
                    <a:pt x="53" y="30"/>
                    <a:pt x="53" y="29"/>
                    <a:pt x="54" y="28"/>
                  </a:cubicBezTo>
                  <a:cubicBezTo>
                    <a:pt x="55" y="25"/>
                    <a:pt x="55" y="22"/>
                    <a:pt x="54" y="20"/>
                  </a:cubicBezTo>
                  <a:cubicBezTo>
                    <a:pt x="32" y="20"/>
                    <a:pt x="32" y="20"/>
                    <a:pt x="32" y="20"/>
                  </a:cubicBezTo>
                  <a:cubicBezTo>
                    <a:pt x="31" y="23"/>
                    <a:pt x="31" y="25"/>
                    <a:pt x="32" y="28"/>
                  </a:cubicBezTo>
                  <a:cubicBezTo>
                    <a:pt x="33" y="30"/>
                    <a:pt x="34" y="32"/>
                    <a:pt x="35" y="34"/>
                  </a:cubicBezTo>
                  <a:cubicBezTo>
                    <a:pt x="41" y="40"/>
                    <a:pt x="41" y="40"/>
                    <a:pt x="41" y="40"/>
                  </a:cubicBezTo>
                  <a:cubicBezTo>
                    <a:pt x="22" y="66"/>
                    <a:pt x="22" y="66"/>
                    <a:pt x="22" y="66"/>
                  </a:cubicBezTo>
                  <a:cubicBezTo>
                    <a:pt x="16" y="59"/>
                    <a:pt x="13" y="50"/>
                    <a:pt x="12" y="41"/>
                  </a:cubicBezTo>
                  <a:cubicBezTo>
                    <a:pt x="12" y="31"/>
                    <a:pt x="14" y="21"/>
                    <a:pt x="21" y="13"/>
                  </a:cubicBezTo>
                  <a:cubicBezTo>
                    <a:pt x="26" y="6"/>
                    <a:pt x="34" y="2"/>
                    <a:pt x="42" y="1"/>
                  </a:cubicBezTo>
                  <a:cubicBezTo>
                    <a:pt x="50" y="0"/>
                    <a:pt x="57" y="3"/>
                    <a:pt x="63" y="8"/>
                  </a:cubicBezTo>
                  <a:cubicBezTo>
                    <a:pt x="68" y="14"/>
                    <a:pt x="71" y="22"/>
                    <a:pt x="72" y="29"/>
                  </a:cubicBezTo>
                  <a:cubicBezTo>
                    <a:pt x="73" y="34"/>
                    <a:pt x="74" y="38"/>
                    <a:pt x="74" y="43"/>
                  </a:cubicBezTo>
                  <a:cubicBezTo>
                    <a:pt x="74" y="48"/>
                    <a:pt x="73" y="52"/>
                    <a:pt x="71" y="56"/>
                  </a:cubicBezTo>
                  <a:cubicBezTo>
                    <a:pt x="70" y="58"/>
                    <a:pt x="69" y="60"/>
                    <a:pt x="67" y="62"/>
                  </a:cubicBezTo>
                  <a:cubicBezTo>
                    <a:pt x="20" y="128"/>
                    <a:pt x="20" y="128"/>
                    <a:pt x="20" y="128"/>
                  </a:cubicBezTo>
                  <a:cubicBezTo>
                    <a:pt x="20" y="128"/>
                    <a:pt x="20" y="128"/>
                    <a:pt x="20" y="128"/>
                  </a:cubicBezTo>
                  <a:cubicBezTo>
                    <a:pt x="20" y="128"/>
                    <a:pt x="20" y="128"/>
                    <a:pt x="20" y="128"/>
                  </a:cubicBezTo>
                  <a:cubicBezTo>
                    <a:pt x="20" y="128"/>
                    <a:pt x="20" y="128"/>
                    <a:pt x="20" y="128"/>
                  </a:cubicBezTo>
                  <a:cubicBezTo>
                    <a:pt x="20" y="128"/>
                    <a:pt x="20" y="128"/>
                    <a:pt x="20" y="128"/>
                  </a:cubicBezTo>
                  <a:close/>
                  <a:moveTo>
                    <a:pt x="63" y="73"/>
                  </a:moveTo>
                  <a:cubicBezTo>
                    <a:pt x="85" y="103"/>
                    <a:pt x="85" y="103"/>
                    <a:pt x="85" y="103"/>
                  </a:cubicBezTo>
                  <a:cubicBezTo>
                    <a:pt x="69" y="132"/>
                    <a:pt x="69" y="132"/>
                    <a:pt x="69" y="132"/>
                  </a:cubicBezTo>
                  <a:cubicBezTo>
                    <a:pt x="44" y="100"/>
                    <a:pt x="44" y="100"/>
                    <a:pt x="44" y="100"/>
                  </a:cubicBezTo>
                  <a:cubicBezTo>
                    <a:pt x="63" y="73"/>
                    <a:pt x="63" y="73"/>
                    <a:pt x="63"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169" name="组合 168"/>
          <p:cNvGrpSpPr/>
          <p:nvPr/>
        </p:nvGrpSpPr>
        <p:grpSpPr>
          <a:xfrm>
            <a:off x="8473788" y="1458352"/>
            <a:ext cx="792000" cy="792000"/>
            <a:chOff x="4115074" y="1190631"/>
            <a:chExt cx="830957" cy="830957"/>
          </a:xfrm>
        </p:grpSpPr>
        <p:grpSp>
          <p:nvGrpSpPr>
            <p:cNvPr id="171" name="组合 170"/>
            <p:cNvGrpSpPr/>
            <p:nvPr/>
          </p:nvGrpSpPr>
          <p:grpSpPr>
            <a:xfrm>
              <a:off x="4115074" y="1190631"/>
              <a:ext cx="830957" cy="830957"/>
              <a:chOff x="1603689" y="1828440"/>
              <a:chExt cx="2743560" cy="2743560"/>
            </a:xfrm>
          </p:grpSpPr>
          <p:sp>
            <p:nvSpPr>
              <p:cNvPr id="175" name="椭圆 174"/>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76" name="椭圆 175"/>
              <p:cNvSpPr/>
              <p:nvPr/>
            </p:nvSpPr>
            <p:spPr>
              <a:xfrm>
                <a:off x="1752544" y="1977295"/>
                <a:ext cx="2445850" cy="2445850"/>
              </a:xfrm>
              <a:prstGeom prst="ellipse">
                <a:avLst/>
              </a:prstGeom>
              <a:solidFill>
                <a:srgbClr val="00AF92"/>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73" name="Freeform 20"/>
            <p:cNvSpPr>
              <a:spLocks noEditPoints="1"/>
            </p:cNvSpPr>
            <p:nvPr/>
          </p:nvSpPr>
          <p:spPr bwMode="auto">
            <a:xfrm>
              <a:off x="4375535" y="1389602"/>
              <a:ext cx="310034" cy="395704"/>
            </a:xfrm>
            <a:custGeom>
              <a:avLst/>
              <a:gdLst>
                <a:gd name="T0" fmla="*/ 147 w 501"/>
                <a:gd name="T1" fmla="*/ 108 h 602"/>
                <a:gd name="T2" fmla="*/ 122 w 501"/>
                <a:gd name="T3" fmla="*/ 77 h 602"/>
                <a:gd name="T4" fmla="*/ 377 w 501"/>
                <a:gd name="T5" fmla="*/ 59 h 602"/>
                <a:gd name="T6" fmla="*/ 354 w 501"/>
                <a:gd name="T7" fmla="*/ 101 h 602"/>
                <a:gd name="T8" fmla="*/ 409 w 501"/>
                <a:gd name="T9" fmla="*/ 297 h 602"/>
                <a:gd name="T10" fmla="*/ 336 w 501"/>
                <a:gd name="T11" fmla="*/ 318 h 602"/>
                <a:gd name="T12" fmla="*/ 306 w 501"/>
                <a:gd name="T13" fmla="*/ 352 h 602"/>
                <a:gd name="T14" fmla="*/ 307 w 501"/>
                <a:gd name="T15" fmla="*/ 375 h 602"/>
                <a:gd name="T16" fmla="*/ 366 w 501"/>
                <a:gd name="T17" fmla="*/ 382 h 602"/>
                <a:gd name="T18" fmla="*/ 373 w 501"/>
                <a:gd name="T19" fmla="*/ 400 h 602"/>
                <a:gd name="T20" fmla="*/ 477 w 501"/>
                <a:gd name="T21" fmla="*/ 592 h 602"/>
                <a:gd name="T22" fmla="*/ 3 w 501"/>
                <a:gd name="T23" fmla="*/ 564 h 602"/>
                <a:gd name="T24" fmla="*/ 128 w 501"/>
                <a:gd name="T25" fmla="*/ 400 h 602"/>
                <a:gd name="T26" fmla="*/ 179 w 501"/>
                <a:gd name="T27" fmla="*/ 369 h 602"/>
                <a:gd name="T28" fmla="*/ 203 w 501"/>
                <a:gd name="T29" fmla="*/ 371 h 602"/>
                <a:gd name="T30" fmla="*/ 170 w 501"/>
                <a:gd name="T31" fmla="*/ 320 h 602"/>
                <a:gd name="T32" fmla="*/ 117 w 501"/>
                <a:gd name="T33" fmla="*/ 321 h 602"/>
                <a:gd name="T34" fmla="*/ 250 w 501"/>
                <a:gd name="T35" fmla="*/ 475 h 602"/>
                <a:gd name="T36" fmla="*/ 250 w 501"/>
                <a:gd name="T37" fmla="*/ 503 h 602"/>
                <a:gd name="T38" fmla="*/ 250 w 501"/>
                <a:gd name="T39" fmla="*/ 475 h 602"/>
                <a:gd name="T40" fmla="*/ 263 w 501"/>
                <a:gd name="T41" fmla="*/ 574 h 602"/>
                <a:gd name="T42" fmla="*/ 238 w 501"/>
                <a:gd name="T43" fmla="*/ 574 h 602"/>
                <a:gd name="T44" fmla="*/ 250 w 501"/>
                <a:gd name="T45" fmla="*/ 517 h 602"/>
                <a:gd name="T46" fmla="*/ 250 w 501"/>
                <a:gd name="T47" fmla="*/ 545 h 602"/>
                <a:gd name="T48" fmla="*/ 250 w 501"/>
                <a:gd name="T49" fmla="*/ 517 h 602"/>
                <a:gd name="T50" fmla="*/ 230 w 501"/>
                <a:gd name="T51" fmla="*/ 48 h 602"/>
                <a:gd name="T52" fmla="*/ 234 w 501"/>
                <a:gd name="T53" fmla="*/ 39 h 602"/>
                <a:gd name="T54" fmla="*/ 245 w 501"/>
                <a:gd name="T55" fmla="*/ 34 h 602"/>
                <a:gd name="T56" fmla="*/ 260 w 501"/>
                <a:gd name="T57" fmla="*/ 30 h 602"/>
                <a:gd name="T58" fmla="*/ 267 w 501"/>
                <a:gd name="T59" fmla="*/ 37 h 602"/>
                <a:gd name="T60" fmla="*/ 279 w 501"/>
                <a:gd name="T61" fmla="*/ 43 h 602"/>
                <a:gd name="T62" fmla="*/ 282 w 501"/>
                <a:gd name="T63" fmla="*/ 52 h 602"/>
                <a:gd name="T64" fmla="*/ 287 w 501"/>
                <a:gd name="T65" fmla="*/ 69 h 602"/>
                <a:gd name="T66" fmla="*/ 279 w 501"/>
                <a:gd name="T67" fmla="*/ 76 h 602"/>
                <a:gd name="T68" fmla="*/ 274 w 501"/>
                <a:gd name="T69" fmla="*/ 87 h 602"/>
                <a:gd name="T70" fmla="*/ 264 w 501"/>
                <a:gd name="T71" fmla="*/ 91 h 602"/>
                <a:gd name="T72" fmla="*/ 248 w 501"/>
                <a:gd name="T73" fmla="*/ 95 h 602"/>
                <a:gd name="T74" fmla="*/ 241 w 501"/>
                <a:gd name="T75" fmla="*/ 87 h 602"/>
                <a:gd name="T76" fmla="*/ 230 w 501"/>
                <a:gd name="T77" fmla="*/ 81 h 602"/>
                <a:gd name="T78" fmla="*/ 226 w 501"/>
                <a:gd name="T79" fmla="*/ 72 h 602"/>
                <a:gd name="T80" fmla="*/ 223 w 501"/>
                <a:gd name="T81" fmla="*/ 55 h 602"/>
                <a:gd name="T82" fmla="*/ 241 w 501"/>
                <a:gd name="T83" fmla="*/ 56 h 602"/>
                <a:gd name="T84" fmla="*/ 248 w 501"/>
                <a:gd name="T85" fmla="*/ 55 h 602"/>
                <a:gd name="T86" fmla="*/ 250 w 501"/>
                <a:gd name="T87" fmla="*/ 46 h 602"/>
                <a:gd name="T88" fmla="*/ 262 w 501"/>
                <a:gd name="T89" fmla="*/ 49 h 602"/>
                <a:gd name="T90" fmla="*/ 263 w 501"/>
                <a:gd name="T91" fmla="*/ 56 h 602"/>
                <a:gd name="T92" fmla="*/ 272 w 501"/>
                <a:gd name="T93" fmla="*/ 58 h 602"/>
                <a:gd name="T94" fmla="*/ 269 w 501"/>
                <a:gd name="T95" fmla="*/ 70 h 602"/>
                <a:gd name="T96" fmla="*/ 262 w 501"/>
                <a:gd name="T97" fmla="*/ 71 h 602"/>
                <a:gd name="T98" fmla="*/ 260 w 501"/>
                <a:gd name="T99" fmla="*/ 80 h 602"/>
                <a:gd name="T100" fmla="*/ 248 w 501"/>
                <a:gd name="T101" fmla="*/ 77 h 602"/>
                <a:gd name="T102" fmla="*/ 247 w 501"/>
                <a:gd name="T103" fmla="*/ 70 h 602"/>
                <a:gd name="T104" fmla="*/ 238 w 501"/>
                <a:gd name="T105" fmla="*/ 68 h 602"/>
                <a:gd name="T106" fmla="*/ 241 w 501"/>
                <a:gd name="T107"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602">
                  <a:moveTo>
                    <a:pt x="92" y="297"/>
                  </a:moveTo>
                  <a:cubicBezTo>
                    <a:pt x="94" y="212"/>
                    <a:pt x="116" y="149"/>
                    <a:pt x="147" y="108"/>
                  </a:cubicBezTo>
                  <a:cubicBezTo>
                    <a:pt x="149" y="106"/>
                    <a:pt x="149" y="103"/>
                    <a:pt x="147" y="101"/>
                  </a:cubicBezTo>
                  <a:cubicBezTo>
                    <a:pt x="139" y="93"/>
                    <a:pt x="130" y="85"/>
                    <a:pt x="122" y="77"/>
                  </a:cubicBezTo>
                  <a:cubicBezTo>
                    <a:pt x="117" y="71"/>
                    <a:pt x="118" y="63"/>
                    <a:pt x="124" y="59"/>
                  </a:cubicBezTo>
                  <a:cubicBezTo>
                    <a:pt x="208" y="0"/>
                    <a:pt x="293" y="0"/>
                    <a:pt x="377" y="59"/>
                  </a:cubicBezTo>
                  <a:cubicBezTo>
                    <a:pt x="383" y="63"/>
                    <a:pt x="384" y="71"/>
                    <a:pt x="379" y="77"/>
                  </a:cubicBezTo>
                  <a:cubicBezTo>
                    <a:pt x="371" y="85"/>
                    <a:pt x="362" y="93"/>
                    <a:pt x="354" y="101"/>
                  </a:cubicBezTo>
                  <a:cubicBezTo>
                    <a:pt x="352" y="103"/>
                    <a:pt x="352" y="106"/>
                    <a:pt x="354" y="108"/>
                  </a:cubicBezTo>
                  <a:cubicBezTo>
                    <a:pt x="385" y="149"/>
                    <a:pt x="407" y="212"/>
                    <a:pt x="409" y="297"/>
                  </a:cubicBezTo>
                  <a:cubicBezTo>
                    <a:pt x="410" y="311"/>
                    <a:pt x="398" y="323"/>
                    <a:pt x="384" y="321"/>
                  </a:cubicBezTo>
                  <a:cubicBezTo>
                    <a:pt x="369" y="320"/>
                    <a:pt x="353" y="318"/>
                    <a:pt x="336" y="318"/>
                  </a:cubicBezTo>
                  <a:cubicBezTo>
                    <a:pt x="334" y="317"/>
                    <a:pt x="332" y="318"/>
                    <a:pt x="331" y="320"/>
                  </a:cubicBezTo>
                  <a:cubicBezTo>
                    <a:pt x="324" y="333"/>
                    <a:pt x="315" y="344"/>
                    <a:pt x="306" y="352"/>
                  </a:cubicBezTo>
                  <a:cubicBezTo>
                    <a:pt x="300" y="358"/>
                    <a:pt x="298" y="363"/>
                    <a:pt x="298" y="371"/>
                  </a:cubicBezTo>
                  <a:cubicBezTo>
                    <a:pt x="298" y="376"/>
                    <a:pt x="304" y="379"/>
                    <a:pt x="307" y="375"/>
                  </a:cubicBezTo>
                  <a:cubicBezTo>
                    <a:pt x="312" y="371"/>
                    <a:pt x="315" y="367"/>
                    <a:pt x="322" y="369"/>
                  </a:cubicBezTo>
                  <a:cubicBezTo>
                    <a:pt x="337" y="374"/>
                    <a:pt x="352" y="378"/>
                    <a:pt x="366" y="382"/>
                  </a:cubicBezTo>
                  <a:cubicBezTo>
                    <a:pt x="374" y="384"/>
                    <a:pt x="377" y="393"/>
                    <a:pt x="373" y="400"/>
                  </a:cubicBezTo>
                  <a:cubicBezTo>
                    <a:pt x="373" y="400"/>
                    <a:pt x="373" y="400"/>
                    <a:pt x="373" y="400"/>
                  </a:cubicBezTo>
                  <a:cubicBezTo>
                    <a:pt x="433" y="430"/>
                    <a:pt x="481" y="485"/>
                    <a:pt x="498" y="564"/>
                  </a:cubicBezTo>
                  <a:cubicBezTo>
                    <a:pt x="501" y="578"/>
                    <a:pt x="491" y="592"/>
                    <a:pt x="477" y="592"/>
                  </a:cubicBezTo>
                  <a:cubicBezTo>
                    <a:pt x="313" y="602"/>
                    <a:pt x="157" y="602"/>
                    <a:pt x="24" y="592"/>
                  </a:cubicBezTo>
                  <a:cubicBezTo>
                    <a:pt x="10" y="591"/>
                    <a:pt x="0" y="578"/>
                    <a:pt x="3" y="564"/>
                  </a:cubicBezTo>
                  <a:cubicBezTo>
                    <a:pt x="20" y="485"/>
                    <a:pt x="68" y="430"/>
                    <a:pt x="128" y="400"/>
                  </a:cubicBezTo>
                  <a:cubicBezTo>
                    <a:pt x="128" y="400"/>
                    <a:pt x="128" y="400"/>
                    <a:pt x="128" y="400"/>
                  </a:cubicBezTo>
                  <a:cubicBezTo>
                    <a:pt x="124" y="393"/>
                    <a:pt x="127" y="384"/>
                    <a:pt x="135" y="382"/>
                  </a:cubicBezTo>
                  <a:cubicBezTo>
                    <a:pt x="149" y="378"/>
                    <a:pt x="164" y="374"/>
                    <a:pt x="179" y="369"/>
                  </a:cubicBezTo>
                  <a:cubicBezTo>
                    <a:pt x="185" y="367"/>
                    <a:pt x="189" y="371"/>
                    <a:pt x="193" y="375"/>
                  </a:cubicBezTo>
                  <a:cubicBezTo>
                    <a:pt x="197" y="379"/>
                    <a:pt x="203" y="376"/>
                    <a:pt x="203" y="371"/>
                  </a:cubicBezTo>
                  <a:cubicBezTo>
                    <a:pt x="203" y="363"/>
                    <a:pt x="201" y="357"/>
                    <a:pt x="195" y="352"/>
                  </a:cubicBezTo>
                  <a:cubicBezTo>
                    <a:pt x="185" y="344"/>
                    <a:pt x="177" y="333"/>
                    <a:pt x="170" y="320"/>
                  </a:cubicBezTo>
                  <a:cubicBezTo>
                    <a:pt x="169" y="318"/>
                    <a:pt x="167" y="317"/>
                    <a:pt x="165" y="317"/>
                  </a:cubicBezTo>
                  <a:cubicBezTo>
                    <a:pt x="148" y="318"/>
                    <a:pt x="132" y="320"/>
                    <a:pt x="117" y="321"/>
                  </a:cubicBezTo>
                  <a:cubicBezTo>
                    <a:pt x="103" y="323"/>
                    <a:pt x="91" y="311"/>
                    <a:pt x="92" y="297"/>
                  </a:cubicBezTo>
                  <a:close/>
                  <a:moveTo>
                    <a:pt x="250" y="475"/>
                  </a:moveTo>
                  <a:cubicBezTo>
                    <a:pt x="257" y="475"/>
                    <a:pt x="263" y="481"/>
                    <a:pt x="263" y="489"/>
                  </a:cubicBezTo>
                  <a:cubicBezTo>
                    <a:pt x="263" y="497"/>
                    <a:pt x="257" y="503"/>
                    <a:pt x="250" y="503"/>
                  </a:cubicBezTo>
                  <a:cubicBezTo>
                    <a:pt x="243" y="503"/>
                    <a:pt x="238" y="497"/>
                    <a:pt x="238" y="489"/>
                  </a:cubicBezTo>
                  <a:cubicBezTo>
                    <a:pt x="238" y="481"/>
                    <a:pt x="243" y="475"/>
                    <a:pt x="250" y="475"/>
                  </a:cubicBezTo>
                  <a:close/>
                  <a:moveTo>
                    <a:pt x="250" y="560"/>
                  </a:moveTo>
                  <a:cubicBezTo>
                    <a:pt x="257" y="560"/>
                    <a:pt x="263" y="566"/>
                    <a:pt x="263" y="574"/>
                  </a:cubicBezTo>
                  <a:cubicBezTo>
                    <a:pt x="263" y="581"/>
                    <a:pt x="257" y="588"/>
                    <a:pt x="250" y="588"/>
                  </a:cubicBezTo>
                  <a:cubicBezTo>
                    <a:pt x="243" y="588"/>
                    <a:pt x="238" y="581"/>
                    <a:pt x="238" y="574"/>
                  </a:cubicBezTo>
                  <a:cubicBezTo>
                    <a:pt x="238" y="566"/>
                    <a:pt x="243" y="560"/>
                    <a:pt x="250" y="560"/>
                  </a:cubicBezTo>
                  <a:close/>
                  <a:moveTo>
                    <a:pt x="250" y="517"/>
                  </a:moveTo>
                  <a:cubicBezTo>
                    <a:pt x="257" y="517"/>
                    <a:pt x="263" y="524"/>
                    <a:pt x="263" y="531"/>
                  </a:cubicBezTo>
                  <a:cubicBezTo>
                    <a:pt x="263" y="539"/>
                    <a:pt x="257" y="545"/>
                    <a:pt x="250" y="545"/>
                  </a:cubicBezTo>
                  <a:cubicBezTo>
                    <a:pt x="243" y="545"/>
                    <a:pt x="238" y="539"/>
                    <a:pt x="238" y="531"/>
                  </a:cubicBezTo>
                  <a:cubicBezTo>
                    <a:pt x="238" y="524"/>
                    <a:pt x="243" y="517"/>
                    <a:pt x="250" y="517"/>
                  </a:cubicBezTo>
                  <a:close/>
                  <a:moveTo>
                    <a:pt x="227" y="52"/>
                  </a:moveTo>
                  <a:cubicBezTo>
                    <a:pt x="229" y="52"/>
                    <a:pt x="230" y="50"/>
                    <a:pt x="230" y="48"/>
                  </a:cubicBezTo>
                  <a:cubicBezTo>
                    <a:pt x="230" y="46"/>
                    <a:pt x="230" y="43"/>
                    <a:pt x="231" y="41"/>
                  </a:cubicBezTo>
                  <a:cubicBezTo>
                    <a:pt x="232" y="40"/>
                    <a:pt x="233" y="39"/>
                    <a:pt x="234" y="39"/>
                  </a:cubicBezTo>
                  <a:cubicBezTo>
                    <a:pt x="236" y="37"/>
                    <a:pt x="239" y="37"/>
                    <a:pt x="241" y="37"/>
                  </a:cubicBezTo>
                  <a:cubicBezTo>
                    <a:pt x="243" y="37"/>
                    <a:pt x="244" y="36"/>
                    <a:pt x="245" y="34"/>
                  </a:cubicBezTo>
                  <a:cubicBezTo>
                    <a:pt x="245" y="32"/>
                    <a:pt x="247" y="31"/>
                    <a:pt x="248" y="30"/>
                  </a:cubicBezTo>
                  <a:cubicBezTo>
                    <a:pt x="252" y="29"/>
                    <a:pt x="256" y="29"/>
                    <a:pt x="260" y="30"/>
                  </a:cubicBezTo>
                  <a:cubicBezTo>
                    <a:pt x="262" y="30"/>
                    <a:pt x="263" y="32"/>
                    <a:pt x="264" y="34"/>
                  </a:cubicBezTo>
                  <a:cubicBezTo>
                    <a:pt x="264" y="36"/>
                    <a:pt x="265" y="37"/>
                    <a:pt x="267" y="37"/>
                  </a:cubicBezTo>
                  <a:cubicBezTo>
                    <a:pt x="269" y="37"/>
                    <a:pt x="271" y="37"/>
                    <a:pt x="273" y="37"/>
                  </a:cubicBezTo>
                  <a:cubicBezTo>
                    <a:pt x="276" y="37"/>
                    <a:pt x="279" y="40"/>
                    <a:pt x="279" y="43"/>
                  </a:cubicBezTo>
                  <a:cubicBezTo>
                    <a:pt x="279" y="45"/>
                    <a:pt x="279" y="47"/>
                    <a:pt x="279" y="48"/>
                  </a:cubicBezTo>
                  <a:cubicBezTo>
                    <a:pt x="279" y="50"/>
                    <a:pt x="280" y="52"/>
                    <a:pt x="282" y="52"/>
                  </a:cubicBezTo>
                  <a:cubicBezTo>
                    <a:pt x="285" y="52"/>
                    <a:pt x="286" y="54"/>
                    <a:pt x="287" y="56"/>
                  </a:cubicBezTo>
                  <a:cubicBezTo>
                    <a:pt x="288" y="60"/>
                    <a:pt x="289" y="64"/>
                    <a:pt x="287" y="69"/>
                  </a:cubicBezTo>
                  <a:cubicBezTo>
                    <a:pt x="287" y="71"/>
                    <a:pt x="285" y="72"/>
                    <a:pt x="283" y="72"/>
                  </a:cubicBezTo>
                  <a:cubicBezTo>
                    <a:pt x="280" y="72"/>
                    <a:pt x="279" y="74"/>
                    <a:pt x="279" y="76"/>
                  </a:cubicBezTo>
                  <a:cubicBezTo>
                    <a:pt x="279" y="78"/>
                    <a:pt x="279" y="80"/>
                    <a:pt x="279" y="82"/>
                  </a:cubicBezTo>
                  <a:cubicBezTo>
                    <a:pt x="279" y="85"/>
                    <a:pt x="277" y="87"/>
                    <a:pt x="274" y="87"/>
                  </a:cubicBezTo>
                  <a:cubicBezTo>
                    <a:pt x="272" y="87"/>
                    <a:pt x="270" y="87"/>
                    <a:pt x="268" y="87"/>
                  </a:cubicBezTo>
                  <a:cubicBezTo>
                    <a:pt x="266" y="87"/>
                    <a:pt x="264" y="89"/>
                    <a:pt x="264" y="91"/>
                  </a:cubicBezTo>
                  <a:cubicBezTo>
                    <a:pt x="264" y="93"/>
                    <a:pt x="262" y="95"/>
                    <a:pt x="260" y="96"/>
                  </a:cubicBezTo>
                  <a:cubicBezTo>
                    <a:pt x="255" y="97"/>
                    <a:pt x="253" y="97"/>
                    <a:pt x="248" y="95"/>
                  </a:cubicBezTo>
                  <a:cubicBezTo>
                    <a:pt x="246" y="95"/>
                    <a:pt x="245" y="93"/>
                    <a:pt x="245" y="91"/>
                  </a:cubicBezTo>
                  <a:cubicBezTo>
                    <a:pt x="244" y="89"/>
                    <a:pt x="243" y="87"/>
                    <a:pt x="241" y="87"/>
                  </a:cubicBezTo>
                  <a:cubicBezTo>
                    <a:pt x="239" y="87"/>
                    <a:pt x="238" y="87"/>
                    <a:pt x="236" y="87"/>
                  </a:cubicBezTo>
                  <a:cubicBezTo>
                    <a:pt x="233" y="87"/>
                    <a:pt x="230" y="84"/>
                    <a:pt x="230" y="81"/>
                  </a:cubicBezTo>
                  <a:cubicBezTo>
                    <a:pt x="230" y="79"/>
                    <a:pt x="230" y="78"/>
                    <a:pt x="230" y="77"/>
                  </a:cubicBezTo>
                  <a:cubicBezTo>
                    <a:pt x="230" y="75"/>
                    <a:pt x="228" y="73"/>
                    <a:pt x="226" y="72"/>
                  </a:cubicBezTo>
                  <a:cubicBezTo>
                    <a:pt x="225" y="72"/>
                    <a:pt x="223" y="71"/>
                    <a:pt x="223" y="69"/>
                  </a:cubicBezTo>
                  <a:cubicBezTo>
                    <a:pt x="222" y="64"/>
                    <a:pt x="222" y="60"/>
                    <a:pt x="223" y="55"/>
                  </a:cubicBezTo>
                  <a:cubicBezTo>
                    <a:pt x="224" y="54"/>
                    <a:pt x="225" y="53"/>
                    <a:pt x="227" y="52"/>
                  </a:cubicBezTo>
                  <a:close/>
                  <a:moveTo>
                    <a:pt x="241" y="56"/>
                  </a:moveTo>
                  <a:cubicBezTo>
                    <a:pt x="243" y="56"/>
                    <a:pt x="245" y="56"/>
                    <a:pt x="247" y="56"/>
                  </a:cubicBezTo>
                  <a:cubicBezTo>
                    <a:pt x="247" y="56"/>
                    <a:pt x="248" y="55"/>
                    <a:pt x="248" y="55"/>
                  </a:cubicBezTo>
                  <a:cubicBezTo>
                    <a:pt x="248" y="53"/>
                    <a:pt x="248" y="51"/>
                    <a:pt x="248" y="49"/>
                  </a:cubicBezTo>
                  <a:cubicBezTo>
                    <a:pt x="248" y="47"/>
                    <a:pt x="249" y="46"/>
                    <a:pt x="250" y="46"/>
                  </a:cubicBezTo>
                  <a:cubicBezTo>
                    <a:pt x="253" y="46"/>
                    <a:pt x="257" y="46"/>
                    <a:pt x="260" y="46"/>
                  </a:cubicBezTo>
                  <a:cubicBezTo>
                    <a:pt x="261" y="46"/>
                    <a:pt x="262" y="47"/>
                    <a:pt x="262" y="49"/>
                  </a:cubicBezTo>
                  <a:cubicBezTo>
                    <a:pt x="262" y="51"/>
                    <a:pt x="262" y="53"/>
                    <a:pt x="262" y="55"/>
                  </a:cubicBezTo>
                  <a:cubicBezTo>
                    <a:pt x="262" y="55"/>
                    <a:pt x="263" y="56"/>
                    <a:pt x="263" y="56"/>
                  </a:cubicBezTo>
                  <a:cubicBezTo>
                    <a:pt x="265" y="56"/>
                    <a:pt x="267" y="56"/>
                    <a:pt x="269" y="56"/>
                  </a:cubicBezTo>
                  <a:cubicBezTo>
                    <a:pt x="271" y="56"/>
                    <a:pt x="272" y="57"/>
                    <a:pt x="272" y="58"/>
                  </a:cubicBezTo>
                  <a:cubicBezTo>
                    <a:pt x="272" y="61"/>
                    <a:pt x="272" y="65"/>
                    <a:pt x="272" y="68"/>
                  </a:cubicBezTo>
                  <a:cubicBezTo>
                    <a:pt x="272" y="69"/>
                    <a:pt x="271" y="70"/>
                    <a:pt x="269" y="70"/>
                  </a:cubicBezTo>
                  <a:cubicBezTo>
                    <a:pt x="267" y="70"/>
                    <a:pt x="265" y="70"/>
                    <a:pt x="263" y="70"/>
                  </a:cubicBezTo>
                  <a:cubicBezTo>
                    <a:pt x="263" y="70"/>
                    <a:pt x="262" y="71"/>
                    <a:pt x="262" y="71"/>
                  </a:cubicBezTo>
                  <a:cubicBezTo>
                    <a:pt x="262" y="73"/>
                    <a:pt x="262" y="75"/>
                    <a:pt x="262" y="77"/>
                  </a:cubicBezTo>
                  <a:cubicBezTo>
                    <a:pt x="262" y="79"/>
                    <a:pt x="261" y="80"/>
                    <a:pt x="260" y="80"/>
                  </a:cubicBezTo>
                  <a:cubicBezTo>
                    <a:pt x="257" y="80"/>
                    <a:pt x="253" y="80"/>
                    <a:pt x="250" y="80"/>
                  </a:cubicBezTo>
                  <a:cubicBezTo>
                    <a:pt x="249" y="80"/>
                    <a:pt x="248" y="79"/>
                    <a:pt x="248" y="77"/>
                  </a:cubicBezTo>
                  <a:cubicBezTo>
                    <a:pt x="248" y="75"/>
                    <a:pt x="248" y="73"/>
                    <a:pt x="248" y="71"/>
                  </a:cubicBezTo>
                  <a:cubicBezTo>
                    <a:pt x="248" y="71"/>
                    <a:pt x="247" y="70"/>
                    <a:pt x="247" y="70"/>
                  </a:cubicBezTo>
                  <a:cubicBezTo>
                    <a:pt x="245" y="70"/>
                    <a:pt x="243" y="70"/>
                    <a:pt x="241" y="70"/>
                  </a:cubicBezTo>
                  <a:cubicBezTo>
                    <a:pt x="240" y="70"/>
                    <a:pt x="238" y="69"/>
                    <a:pt x="238" y="68"/>
                  </a:cubicBezTo>
                  <a:cubicBezTo>
                    <a:pt x="238" y="65"/>
                    <a:pt x="238" y="61"/>
                    <a:pt x="238" y="58"/>
                  </a:cubicBezTo>
                  <a:cubicBezTo>
                    <a:pt x="238" y="57"/>
                    <a:pt x="240" y="56"/>
                    <a:pt x="241" y="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180" name="组合 179"/>
          <p:cNvGrpSpPr/>
          <p:nvPr/>
        </p:nvGrpSpPr>
        <p:grpSpPr>
          <a:xfrm>
            <a:off x="8136326" y="2505746"/>
            <a:ext cx="792000" cy="792000"/>
            <a:chOff x="2886273" y="5223415"/>
            <a:chExt cx="996316" cy="996316"/>
          </a:xfrm>
        </p:grpSpPr>
        <p:grpSp>
          <p:nvGrpSpPr>
            <p:cNvPr id="181" name="组合 180"/>
            <p:cNvGrpSpPr/>
            <p:nvPr/>
          </p:nvGrpSpPr>
          <p:grpSpPr>
            <a:xfrm>
              <a:off x="2886273" y="5223415"/>
              <a:ext cx="996316" cy="996316"/>
              <a:chOff x="1603689" y="1828440"/>
              <a:chExt cx="2743560" cy="2743560"/>
            </a:xfrm>
          </p:grpSpPr>
          <p:sp>
            <p:nvSpPr>
              <p:cNvPr id="186" name="椭圆 185"/>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87" name="椭圆 186"/>
              <p:cNvSpPr/>
              <p:nvPr/>
            </p:nvSpPr>
            <p:spPr>
              <a:xfrm>
                <a:off x="1752544" y="1977295"/>
                <a:ext cx="2445850" cy="2445850"/>
              </a:xfrm>
              <a:prstGeom prst="ellipse">
                <a:avLst/>
              </a:prstGeom>
              <a:solidFill>
                <a:srgbClr val="C65885"/>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82" name="组合 181"/>
            <p:cNvGrpSpPr/>
            <p:nvPr/>
          </p:nvGrpSpPr>
          <p:grpSpPr bwMode="auto">
            <a:xfrm>
              <a:off x="3142796" y="5480798"/>
              <a:ext cx="433136" cy="481555"/>
              <a:chOff x="2168525" y="3194051"/>
              <a:chExt cx="346075" cy="374649"/>
            </a:xfrm>
            <a:solidFill>
              <a:schemeClr val="bg1"/>
            </a:solidFill>
          </p:grpSpPr>
          <p:sp>
            <p:nvSpPr>
              <p:cNvPr id="183" name="Freeform 5"/>
              <p:cNvSpPr>
                <a:spLocks/>
              </p:cNvSpPr>
              <p:nvPr/>
            </p:nvSpPr>
            <p:spPr bwMode="auto">
              <a:xfrm>
                <a:off x="2400300" y="3390900"/>
                <a:ext cx="98425" cy="130175"/>
              </a:xfrm>
              <a:custGeom>
                <a:avLst/>
                <a:gdLst>
                  <a:gd name="T0" fmla="*/ 50 w 62"/>
                  <a:gd name="T1" fmla="*/ 82 h 82"/>
                  <a:gd name="T2" fmla="*/ 50 w 62"/>
                  <a:gd name="T3" fmla="*/ 82 h 82"/>
                  <a:gd name="T4" fmla="*/ 54 w 62"/>
                  <a:gd name="T5" fmla="*/ 74 h 82"/>
                  <a:gd name="T6" fmla="*/ 58 w 62"/>
                  <a:gd name="T7" fmla="*/ 66 h 82"/>
                  <a:gd name="T8" fmla="*/ 60 w 62"/>
                  <a:gd name="T9" fmla="*/ 56 h 82"/>
                  <a:gd name="T10" fmla="*/ 62 w 62"/>
                  <a:gd name="T11" fmla="*/ 46 h 82"/>
                  <a:gd name="T12" fmla="*/ 62 w 62"/>
                  <a:gd name="T13" fmla="*/ 46 h 82"/>
                  <a:gd name="T14" fmla="*/ 60 w 62"/>
                  <a:gd name="T15" fmla="*/ 32 h 82"/>
                  <a:gd name="T16" fmla="*/ 56 w 62"/>
                  <a:gd name="T17" fmla="*/ 20 h 82"/>
                  <a:gd name="T18" fmla="*/ 50 w 62"/>
                  <a:gd name="T19" fmla="*/ 8 h 82"/>
                  <a:gd name="T20" fmla="*/ 42 w 62"/>
                  <a:gd name="T21" fmla="*/ 0 h 82"/>
                  <a:gd name="T22" fmla="*/ 0 w 62"/>
                  <a:gd name="T23" fmla="*/ 42 h 82"/>
                  <a:gd name="T24" fmla="*/ 50 w 6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2">
                    <a:moveTo>
                      <a:pt x="50" y="82"/>
                    </a:moveTo>
                    <a:lnTo>
                      <a:pt x="50" y="82"/>
                    </a:lnTo>
                    <a:lnTo>
                      <a:pt x="54" y="74"/>
                    </a:lnTo>
                    <a:lnTo>
                      <a:pt x="58" y="66"/>
                    </a:lnTo>
                    <a:lnTo>
                      <a:pt x="60" y="56"/>
                    </a:lnTo>
                    <a:lnTo>
                      <a:pt x="62" y="46"/>
                    </a:lnTo>
                    <a:lnTo>
                      <a:pt x="62" y="46"/>
                    </a:lnTo>
                    <a:lnTo>
                      <a:pt x="60" y="32"/>
                    </a:lnTo>
                    <a:lnTo>
                      <a:pt x="56" y="20"/>
                    </a:lnTo>
                    <a:lnTo>
                      <a:pt x="50" y="8"/>
                    </a:lnTo>
                    <a:lnTo>
                      <a:pt x="42" y="0"/>
                    </a:lnTo>
                    <a:lnTo>
                      <a:pt x="0" y="42"/>
                    </a:lnTo>
                    <a:lnTo>
                      <a:pt x="5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84" name="Freeform 6"/>
              <p:cNvSpPr>
                <a:spLocks/>
              </p:cNvSpPr>
              <p:nvPr/>
            </p:nvSpPr>
            <p:spPr bwMode="auto">
              <a:xfrm>
                <a:off x="2320925" y="3470275"/>
                <a:ext cx="146050" cy="98425"/>
              </a:xfrm>
              <a:custGeom>
                <a:avLst/>
                <a:gdLst>
                  <a:gd name="T0" fmla="*/ 42 w 92"/>
                  <a:gd name="T1" fmla="*/ 0 h 62"/>
                  <a:gd name="T2" fmla="*/ 0 w 92"/>
                  <a:gd name="T3" fmla="*/ 44 h 62"/>
                  <a:gd name="T4" fmla="*/ 0 w 92"/>
                  <a:gd name="T5" fmla="*/ 44 h 62"/>
                  <a:gd name="T6" fmla="*/ 10 w 92"/>
                  <a:gd name="T7" fmla="*/ 52 h 62"/>
                  <a:gd name="T8" fmla="*/ 20 w 92"/>
                  <a:gd name="T9" fmla="*/ 56 h 62"/>
                  <a:gd name="T10" fmla="*/ 32 w 92"/>
                  <a:gd name="T11" fmla="*/ 60 h 62"/>
                  <a:gd name="T12" fmla="*/ 46 w 92"/>
                  <a:gd name="T13" fmla="*/ 62 h 62"/>
                  <a:gd name="T14" fmla="*/ 46 w 92"/>
                  <a:gd name="T15" fmla="*/ 62 h 62"/>
                  <a:gd name="T16" fmla="*/ 58 w 92"/>
                  <a:gd name="T17" fmla="*/ 60 h 62"/>
                  <a:gd name="T18" fmla="*/ 72 w 92"/>
                  <a:gd name="T19" fmla="*/ 56 h 62"/>
                  <a:gd name="T20" fmla="*/ 82 w 92"/>
                  <a:gd name="T21" fmla="*/ 50 h 62"/>
                  <a:gd name="T22" fmla="*/ 92 w 92"/>
                  <a:gd name="T23" fmla="*/ 42 h 62"/>
                  <a:gd name="T24" fmla="*/ 42 w 9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62">
                    <a:moveTo>
                      <a:pt x="42" y="0"/>
                    </a:moveTo>
                    <a:lnTo>
                      <a:pt x="0" y="44"/>
                    </a:lnTo>
                    <a:lnTo>
                      <a:pt x="0" y="44"/>
                    </a:lnTo>
                    <a:lnTo>
                      <a:pt x="10" y="52"/>
                    </a:lnTo>
                    <a:lnTo>
                      <a:pt x="20" y="56"/>
                    </a:lnTo>
                    <a:lnTo>
                      <a:pt x="32" y="60"/>
                    </a:lnTo>
                    <a:lnTo>
                      <a:pt x="46" y="62"/>
                    </a:lnTo>
                    <a:lnTo>
                      <a:pt x="46" y="62"/>
                    </a:lnTo>
                    <a:lnTo>
                      <a:pt x="58" y="60"/>
                    </a:lnTo>
                    <a:lnTo>
                      <a:pt x="72" y="56"/>
                    </a:lnTo>
                    <a:lnTo>
                      <a:pt x="82" y="50"/>
                    </a:lnTo>
                    <a:lnTo>
                      <a:pt x="92" y="42"/>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85" name="Freeform 7"/>
              <p:cNvSpPr>
                <a:spLocks noEditPoints="1"/>
              </p:cNvSpPr>
              <p:nvPr/>
            </p:nvSpPr>
            <p:spPr bwMode="auto">
              <a:xfrm>
                <a:off x="2168525" y="3194051"/>
                <a:ext cx="346075" cy="346075"/>
              </a:xfrm>
              <a:custGeom>
                <a:avLst/>
                <a:gdLst>
                  <a:gd name="T0" fmla="*/ 184 w 218"/>
                  <a:gd name="T1" fmla="*/ 10 h 218"/>
                  <a:gd name="T2" fmla="*/ 180 w 218"/>
                  <a:gd name="T3" fmla="*/ 6 h 218"/>
                  <a:gd name="T4" fmla="*/ 168 w 218"/>
                  <a:gd name="T5" fmla="*/ 0 h 218"/>
                  <a:gd name="T6" fmla="*/ 154 w 218"/>
                  <a:gd name="T7" fmla="*/ 0 h 218"/>
                  <a:gd name="T8" fmla="*/ 142 w 218"/>
                  <a:gd name="T9" fmla="*/ 6 h 218"/>
                  <a:gd name="T10" fmla="*/ 10 w 218"/>
                  <a:gd name="T11" fmla="*/ 136 h 218"/>
                  <a:gd name="T12" fmla="*/ 6 w 218"/>
                  <a:gd name="T13" fmla="*/ 142 h 218"/>
                  <a:gd name="T14" fmla="*/ 0 w 218"/>
                  <a:gd name="T15" fmla="*/ 154 h 218"/>
                  <a:gd name="T16" fmla="*/ 0 w 218"/>
                  <a:gd name="T17" fmla="*/ 168 h 218"/>
                  <a:gd name="T18" fmla="*/ 6 w 218"/>
                  <a:gd name="T19" fmla="*/ 180 h 218"/>
                  <a:gd name="T20" fmla="*/ 32 w 218"/>
                  <a:gd name="T21" fmla="*/ 208 h 218"/>
                  <a:gd name="T22" fmla="*/ 38 w 218"/>
                  <a:gd name="T23" fmla="*/ 212 h 218"/>
                  <a:gd name="T24" fmla="*/ 50 w 218"/>
                  <a:gd name="T25" fmla="*/ 218 h 218"/>
                  <a:gd name="T26" fmla="*/ 64 w 218"/>
                  <a:gd name="T27" fmla="*/ 218 h 218"/>
                  <a:gd name="T28" fmla="*/ 76 w 218"/>
                  <a:gd name="T29" fmla="*/ 212 h 218"/>
                  <a:gd name="T30" fmla="*/ 208 w 218"/>
                  <a:gd name="T31" fmla="*/ 82 h 218"/>
                  <a:gd name="T32" fmla="*/ 212 w 218"/>
                  <a:gd name="T33" fmla="*/ 76 h 218"/>
                  <a:gd name="T34" fmla="*/ 218 w 218"/>
                  <a:gd name="T35" fmla="*/ 64 h 218"/>
                  <a:gd name="T36" fmla="*/ 218 w 218"/>
                  <a:gd name="T37" fmla="*/ 50 h 218"/>
                  <a:gd name="T38" fmla="*/ 212 w 218"/>
                  <a:gd name="T39" fmla="*/ 38 h 218"/>
                  <a:gd name="T40" fmla="*/ 208 w 218"/>
                  <a:gd name="T41" fmla="*/ 32 h 218"/>
                  <a:gd name="T42" fmla="*/ 136 w 218"/>
                  <a:gd name="T43" fmla="*/ 138 h 218"/>
                  <a:gd name="T44" fmla="*/ 26 w 218"/>
                  <a:gd name="T45" fmla="*/ 152 h 218"/>
                  <a:gd name="T46" fmla="*/ 24 w 218"/>
                  <a:gd name="T47" fmla="*/ 156 h 218"/>
                  <a:gd name="T48" fmla="*/ 22 w 218"/>
                  <a:gd name="T49" fmla="*/ 160 h 218"/>
                  <a:gd name="T50" fmla="*/ 26 w 218"/>
                  <a:gd name="T51" fmla="*/ 170 h 218"/>
                  <a:gd name="T52" fmla="*/ 28 w 218"/>
                  <a:gd name="T53" fmla="*/ 174 h 218"/>
                  <a:gd name="T54" fmla="*/ 26 w 218"/>
                  <a:gd name="T55" fmla="*/ 178 h 218"/>
                  <a:gd name="T56" fmla="*/ 22 w 218"/>
                  <a:gd name="T57" fmla="*/ 178 h 218"/>
                  <a:gd name="T58" fmla="*/ 18 w 218"/>
                  <a:gd name="T59" fmla="*/ 178 h 218"/>
                  <a:gd name="T60" fmla="*/ 10 w 218"/>
                  <a:gd name="T61" fmla="*/ 160 h 218"/>
                  <a:gd name="T62" fmla="*/ 12 w 218"/>
                  <a:gd name="T63" fmla="*/ 152 h 218"/>
                  <a:gd name="T64" fmla="*/ 144 w 218"/>
                  <a:gd name="T65" fmla="*/ 18 h 218"/>
                  <a:gd name="T66" fmla="*/ 152 w 218"/>
                  <a:gd name="T67" fmla="*/ 14 h 218"/>
                  <a:gd name="T68" fmla="*/ 160 w 218"/>
                  <a:gd name="T69" fmla="*/ 12 h 218"/>
                  <a:gd name="T70" fmla="*/ 176 w 218"/>
                  <a:gd name="T71" fmla="*/ 18 h 218"/>
                  <a:gd name="T72" fmla="*/ 200 w 218"/>
                  <a:gd name="T73" fmla="*/ 42 h 218"/>
                  <a:gd name="T74" fmla="*/ 206 w 218"/>
                  <a:gd name="T75" fmla="*/ 58 h 218"/>
                  <a:gd name="T76" fmla="*/ 200 w 218"/>
                  <a:gd name="T77" fmla="*/ 7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18">
                    <a:moveTo>
                      <a:pt x="208" y="32"/>
                    </a:moveTo>
                    <a:lnTo>
                      <a:pt x="184" y="10"/>
                    </a:lnTo>
                    <a:lnTo>
                      <a:pt x="184" y="10"/>
                    </a:lnTo>
                    <a:lnTo>
                      <a:pt x="180" y="6"/>
                    </a:lnTo>
                    <a:lnTo>
                      <a:pt x="174" y="2"/>
                    </a:lnTo>
                    <a:lnTo>
                      <a:pt x="168" y="0"/>
                    </a:lnTo>
                    <a:lnTo>
                      <a:pt x="160" y="0"/>
                    </a:lnTo>
                    <a:lnTo>
                      <a:pt x="154" y="0"/>
                    </a:lnTo>
                    <a:lnTo>
                      <a:pt x="148" y="2"/>
                    </a:lnTo>
                    <a:lnTo>
                      <a:pt x="142" y="6"/>
                    </a:lnTo>
                    <a:lnTo>
                      <a:pt x="136" y="10"/>
                    </a:lnTo>
                    <a:lnTo>
                      <a:pt x="10" y="136"/>
                    </a:lnTo>
                    <a:lnTo>
                      <a:pt x="10" y="136"/>
                    </a:lnTo>
                    <a:lnTo>
                      <a:pt x="6" y="142"/>
                    </a:lnTo>
                    <a:lnTo>
                      <a:pt x="2" y="148"/>
                    </a:lnTo>
                    <a:lnTo>
                      <a:pt x="0" y="154"/>
                    </a:lnTo>
                    <a:lnTo>
                      <a:pt x="0" y="160"/>
                    </a:lnTo>
                    <a:lnTo>
                      <a:pt x="0" y="168"/>
                    </a:lnTo>
                    <a:lnTo>
                      <a:pt x="2" y="174"/>
                    </a:lnTo>
                    <a:lnTo>
                      <a:pt x="6" y="180"/>
                    </a:lnTo>
                    <a:lnTo>
                      <a:pt x="10" y="186"/>
                    </a:lnTo>
                    <a:lnTo>
                      <a:pt x="32" y="208"/>
                    </a:lnTo>
                    <a:lnTo>
                      <a:pt x="32" y="208"/>
                    </a:lnTo>
                    <a:lnTo>
                      <a:pt x="38" y="212"/>
                    </a:lnTo>
                    <a:lnTo>
                      <a:pt x="44" y="216"/>
                    </a:lnTo>
                    <a:lnTo>
                      <a:pt x="50" y="218"/>
                    </a:lnTo>
                    <a:lnTo>
                      <a:pt x="56" y="218"/>
                    </a:lnTo>
                    <a:lnTo>
                      <a:pt x="64" y="218"/>
                    </a:lnTo>
                    <a:lnTo>
                      <a:pt x="70" y="216"/>
                    </a:lnTo>
                    <a:lnTo>
                      <a:pt x="76" y="212"/>
                    </a:lnTo>
                    <a:lnTo>
                      <a:pt x="82" y="208"/>
                    </a:lnTo>
                    <a:lnTo>
                      <a:pt x="208" y="82"/>
                    </a:lnTo>
                    <a:lnTo>
                      <a:pt x="208" y="82"/>
                    </a:lnTo>
                    <a:lnTo>
                      <a:pt x="212" y="76"/>
                    </a:lnTo>
                    <a:lnTo>
                      <a:pt x="216" y="70"/>
                    </a:lnTo>
                    <a:lnTo>
                      <a:pt x="218" y="64"/>
                    </a:lnTo>
                    <a:lnTo>
                      <a:pt x="218" y="58"/>
                    </a:lnTo>
                    <a:lnTo>
                      <a:pt x="218" y="50"/>
                    </a:lnTo>
                    <a:lnTo>
                      <a:pt x="216" y="44"/>
                    </a:lnTo>
                    <a:lnTo>
                      <a:pt x="212" y="38"/>
                    </a:lnTo>
                    <a:lnTo>
                      <a:pt x="208" y="32"/>
                    </a:lnTo>
                    <a:lnTo>
                      <a:pt x="208" y="32"/>
                    </a:lnTo>
                    <a:close/>
                    <a:moveTo>
                      <a:pt x="200" y="74"/>
                    </a:moveTo>
                    <a:lnTo>
                      <a:pt x="136" y="138"/>
                    </a:lnTo>
                    <a:lnTo>
                      <a:pt x="88" y="90"/>
                    </a:lnTo>
                    <a:lnTo>
                      <a:pt x="26" y="152"/>
                    </a:lnTo>
                    <a:lnTo>
                      <a:pt x="26" y="152"/>
                    </a:lnTo>
                    <a:lnTo>
                      <a:pt x="24" y="156"/>
                    </a:lnTo>
                    <a:lnTo>
                      <a:pt x="22" y="160"/>
                    </a:lnTo>
                    <a:lnTo>
                      <a:pt x="22" y="160"/>
                    </a:lnTo>
                    <a:lnTo>
                      <a:pt x="24" y="166"/>
                    </a:lnTo>
                    <a:lnTo>
                      <a:pt x="26" y="170"/>
                    </a:lnTo>
                    <a:lnTo>
                      <a:pt x="26" y="170"/>
                    </a:lnTo>
                    <a:lnTo>
                      <a:pt x="28" y="174"/>
                    </a:lnTo>
                    <a:lnTo>
                      <a:pt x="26" y="178"/>
                    </a:lnTo>
                    <a:lnTo>
                      <a:pt x="26" y="178"/>
                    </a:lnTo>
                    <a:lnTo>
                      <a:pt x="22" y="178"/>
                    </a:lnTo>
                    <a:lnTo>
                      <a:pt x="22" y="178"/>
                    </a:lnTo>
                    <a:lnTo>
                      <a:pt x="18" y="178"/>
                    </a:lnTo>
                    <a:lnTo>
                      <a:pt x="18" y="178"/>
                    </a:lnTo>
                    <a:lnTo>
                      <a:pt x="12" y="170"/>
                    </a:lnTo>
                    <a:lnTo>
                      <a:pt x="10" y="160"/>
                    </a:lnTo>
                    <a:lnTo>
                      <a:pt x="10" y="160"/>
                    </a:lnTo>
                    <a:lnTo>
                      <a:pt x="12" y="152"/>
                    </a:lnTo>
                    <a:lnTo>
                      <a:pt x="18" y="144"/>
                    </a:lnTo>
                    <a:lnTo>
                      <a:pt x="144" y="18"/>
                    </a:lnTo>
                    <a:lnTo>
                      <a:pt x="144" y="18"/>
                    </a:lnTo>
                    <a:lnTo>
                      <a:pt x="152" y="14"/>
                    </a:lnTo>
                    <a:lnTo>
                      <a:pt x="160" y="12"/>
                    </a:lnTo>
                    <a:lnTo>
                      <a:pt x="160" y="12"/>
                    </a:lnTo>
                    <a:lnTo>
                      <a:pt x="170" y="14"/>
                    </a:lnTo>
                    <a:lnTo>
                      <a:pt x="176" y="18"/>
                    </a:lnTo>
                    <a:lnTo>
                      <a:pt x="200" y="42"/>
                    </a:lnTo>
                    <a:lnTo>
                      <a:pt x="200" y="42"/>
                    </a:lnTo>
                    <a:lnTo>
                      <a:pt x="204" y="48"/>
                    </a:lnTo>
                    <a:lnTo>
                      <a:pt x="206" y="58"/>
                    </a:lnTo>
                    <a:lnTo>
                      <a:pt x="204" y="66"/>
                    </a:lnTo>
                    <a:lnTo>
                      <a:pt x="200" y="74"/>
                    </a:lnTo>
                    <a:lnTo>
                      <a:pt x="20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spTree>
    <p:extLst>
      <p:ext uri="{BB962C8B-B14F-4D97-AF65-F5344CB8AC3E}">
        <p14:creationId xmlns:p14="http://schemas.microsoft.com/office/powerpoint/2010/main" val="2098106359"/>
      </p:ext>
    </p:extLst>
  </p:cSld>
  <p:clrMapOvr>
    <a:masterClrMapping/>
  </p:clrMapOvr>
  <mc:AlternateContent xmlns:mc="http://schemas.openxmlformats.org/markup-compatibility/2006" xmlns:p14="http://schemas.microsoft.com/office/powerpoint/2010/main">
    <mc:Choice Requires="p14">
      <p:transition spd="slow" p14:dur="2000" advTm="9000">
        <p14:reveal/>
      </p:transition>
    </mc:Choice>
    <mc:Fallback xmlns="">
      <p:transition spd="slow" advTm="9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ipe(right)">
                                          <p:cBhvr>
                                            <p:cTn id="7" dur="500"/>
                                            <p:tgtEl>
                                              <p:spTgt spid="15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wipe(right)">
                                          <p:cBhvr>
                                            <p:cTn id="10" dur="500"/>
                                            <p:tgtEl>
                                              <p:spTgt spid="17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wipe(right)">
                                          <p:cBhvr>
                                            <p:cTn id="13" dur="500"/>
                                            <p:tgtEl>
                                              <p:spTgt spid="159"/>
                                            </p:tgtEl>
                                          </p:cBhvr>
                                        </p:animEffect>
                                      </p:childTnLst>
                                    </p:cTn>
                                  </p:par>
                                  <p:par>
                                    <p:cTn id="14" presetID="23" presetClass="entr" presetSubtype="16" fill="hold" nodeType="withEffect">
                                      <p:stCondLst>
                                        <p:cond delay="250"/>
                                      </p:stCondLst>
                                      <p:childTnLst>
                                        <p:set>
                                          <p:cBhvr>
                                            <p:cTn id="15" dur="1" fill="hold">
                                              <p:stCondLst>
                                                <p:cond delay="0"/>
                                              </p:stCondLst>
                                            </p:cTn>
                                            <p:tgtEl>
                                              <p:spTgt spid="161"/>
                                            </p:tgtEl>
                                            <p:attrNameLst>
                                              <p:attrName>style.visibility</p:attrName>
                                            </p:attrNameLst>
                                          </p:cBhvr>
                                          <p:to>
                                            <p:strVal val="visible"/>
                                          </p:to>
                                        </p:set>
                                        <p:anim calcmode="lin" valueType="num">
                                          <p:cBhvr>
                                            <p:cTn id="16" dur="500" fill="hold"/>
                                            <p:tgtEl>
                                              <p:spTgt spid="161"/>
                                            </p:tgtEl>
                                            <p:attrNameLst>
                                              <p:attrName>ppt_w</p:attrName>
                                            </p:attrNameLst>
                                          </p:cBhvr>
                                          <p:tavLst>
                                            <p:tav tm="0">
                                              <p:val>
                                                <p:fltVal val="0"/>
                                              </p:val>
                                            </p:tav>
                                            <p:tav tm="100000">
                                              <p:val>
                                                <p:strVal val="#ppt_w"/>
                                              </p:val>
                                            </p:tav>
                                          </p:tavLst>
                                        </p:anim>
                                        <p:anim calcmode="lin" valueType="num">
                                          <p:cBhvr>
                                            <p:cTn id="17" dur="500" fill="hold"/>
                                            <p:tgtEl>
                                              <p:spTgt spid="161"/>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350"/>
                                      </p:stCondLst>
                                      <p:childTnLst>
                                        <p:set>
                                          <p:cBhvr>
                                            <p:cTn id="19" dur="1" fill="hold">
                                              <p:stCondLst>
                                                <p:cond delay="0"/>
                                              </p:stCondLst>
                                            </p:cTn>
                                            <p:tgtEl>
                                              <p:spTgt spid="140"/>
                                            </p:tgtEl>
                                            <p:attrNameLst>
                                              <p:attrName>style.visibility</p:attrName>
                                            </p:attrNameLst>
                                          </p:cBhvr>
                                          <p:to>
                                            <p:strVal val="visible"/>
                                          </p:to>
                                        </p:set>
                                        <p:anim calcmode="lin" valueType="num">
                                          <p:cBhvr>
                                            <p:cTn id="20" dur="500" fill="hold"/>
                                            <p:tgtEl>
                                              <p:spTgt spid="140"/>
                                            </p:tgtEl>
                                            <p:attrNameLst>
                                              <p:attrName>ppt_w</p:attrName>
                                            </p:attrNameLst>
                                          </p:cBhvr>
                                          <p:tavLst>
                                            <p:tav tm="0">
                                              <p:val>
                                                <p:fltVal val="0"/>
                                              </p:val>
                                            </p:tav>
                                            <p:tav tm="100000">
                                              <p:val>
                                                <p:strVal val="#ppt_w"/>
                                              </p:val>
                                            </p:tav>
                                          </p:tavLst>
                                        </p:anim>
                                        <p:anim calcmode="lin" valueType="num">
                                          <p:cBhvr>
                                            <p:cTn id="21" dur="500" fill="hold"/>
                                            <p:tgtEl>
                                              <p:spTgt spid="140"/>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450"/>
                                      </p:stCondLst>
                                      <p:childTnLst>
                                        <p:set>
                                          <p:cBhvr>
                                            <p:cTn id="23" dur="1" fill="hold">
                                              <p:stCondLst>
                                                <p:cond delay="0"/>
                                              </p:stCondLst>
                                            </p:cTn>
                                            <p:tgtEl>
                                              <p:spTgt spid="169"/>
                                            </p:tgtEl>
                                            <p:attrNameLst>
                                              <p:attrName>style.visibility</p:attrName>
                                            </p:attrNameLst>
                                          </p:cBhvr>
                                          <p:to>
                                            <p:strVal val="visible"/>
                                          </p:to>
                                        </p:set>
                                        <p:anim calcmode="lin" valueType="num">
                                          <p:cBhvr>
                                            <p:cTn id="24" dur="500" fill="hold"/>
                                            <p:tgtEl>
                                              <p:spTgt spid="169"/>
                                            </p:tgtEl>
                                            <p:attrNameLst>
                                              <p:attrName>ppt_w</p:attrName>
                                            </p:attrNameLst>
                                          </p:cBhvr>
                                          <p:tavLst>
                                            <p:tav tm="0">
                                              <p:val>
                                                <p:fltVal val="0"/>
                                              </p:val>
                                            </p:tav>
                                            <p:tav tm="100000">
                                              <p:val>
                                                <p:strVal val="#ppt_w"/>
                                              </p:val>
                                            </p:tav>
                                          </p:tavLst>
                                        </p:anim>
                                        <p:anim calcmode="lin" valueType="num">
                                          <p:cBhvr>
                                            <p:cTn id="25" dur="500" fill="hold"/>
                                            <p:tgtEl>
                                              <p:spTgt spid="169"/>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550"/>
                                      </p:stCondLst>
                                      <p:childTnLst>
                                        <p:set>
                                          <p:cBhvr>
                                            <p:cTn id="27" dur="1" fill="hold">
                                              <p:stCondLst>
                                                <p:cond delay="0"/>
                                              </p:stCondLst>
                                            </p:cTn>
                                            <p:tgtEl>
                                              <p:spTgt spid="180"/>
                                            </p:tgtEl>
                                            <p:attrNameLst>
                                              <p:attrName>style.visibility</p:attrName>
                                            </p:attrNameLst>
                                          </p:cBhvr>
                                          <p:to>
                                            <p:strVal val="visible"/>
                                          </p:to>
                                        </p:set>
                                        <p:anim calcmode="lin" valueType="num">
                                          <p:cBhvr>
                                            <p:cTn id="28" dur="500" fill="hold"/>
                                            <p:tgtEl>
                                              <p:spTgt spid="180"/>
                                            </p:tgtEl>
                                            <p:attrNameLst>
                                              <p:attrName>ppt_w</p:attrName>
                                            </p:attrNameLst>
                                          </p:cBhvr>
                                          <p:tavLst>
                                            <p:tav tm="0">
                                              <p:val>
                                                <p:fltVal val="0"/>
                                              </p:val>
                                            </p:tav>
                                            <p:tav tm="100000">
                                              <p:val>
                                                <p:strVal val="#ppt_w"/>
                                              </p:val>
                                            </p:tav>
                                          </p:tavLst>
                                        </p:anim>
                                        <p:anim calcmode="lin" valueType="num">
                                          <p:cBhvr>
                                            <p:cTn id="29" dur="500" fill="hold"/>
                                            <p:tgtEl>
                                              <p:spTgt spid="180"/>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650"/>
                                      </p:stCondLst>
                                      <p:childTnLst>
                                        <p:set>
                                          <p:cBhvr>
                                            <p:cTn id="31" dur="1" fill="hold">
                                              <p:stCondLst>
                                                <p:cond delay="0"/>
                                              </p:stCondLst>
                                            </p:cTn>
                                            <p:tgtEl>
                                              <p:spTgt spid="126"/>
                                            </p:tgtEl>
                                            <p:attrNameLst>
                                              <p:attrName>style.visibility</p:attrName>
                                            </p:attrNameLst>
                                          </p:cBhvr>
                                          <p:to>
                                            <p:strVal val="visible"/>
                                          </p:to>
                                        </p:set>
                                        <p:anim calcmode="lin" valueType="num">
                                          <p:cBhvr>
                                            <p:cTn id="32" dur="500" fill="hold"/>
                                            <p:tgtEl>
                                              <p:spTgt spid="126"/>
                                            </p:tgtEl>
                                            <p:attrNameLst>
                                              <p:attrName>ppt_w</p:attrName>
                                            </p:attrNameLst>
                                          </p:cBhvr>
                                          <p:tavLst>
                                            <p:tav tm="0">
                                              <p:val>
                                                <p:fltVal val="0"/>
                                              </p:val>
                                            </p:tav>
                                            <p:tav tm="100000">
                                              <p:val>
                                                <p:strVal val="#ppt_w"/>
                                              </p:val>
                                            </p:tav>
                                          </p:tavLst>
                                        </p:anim>
                                        <p:anim calcmode="lin" valueType="num">
                                          <p:cBhvr>
                                            <p:cTn id="33" dur="500" fill="hold"/>
                                            <p:tgtEl>
                                              <p:spTgt spid="126"/>
                                            </p:tgtEl>
                                            <p:attrNameLst>
                                              <p:attrName>ppt_h</p:attrName>
                                            </p:attrNameLst>
                                          </p:cBhvr>
                                          <p:tavLst>
                                            <p:tav tm="0">
                                              <p:val>
                                                <p:fltVal val="0"/>
                                              </p:val>
                                            </p:tav>
                                            <p:tav tm="100000">
                                              <p:val>
                                                <p:strVal val="#ppt_h"/>
                                              </p:val>
                                            </p:tav>
                                          </p:tavLst>
                                        </p:anim>
                                      </p:childTnLst>
                                    </p:cTn>
                                  </p:par>
                                  <p:par>
                                    <p:cTn id="34" presetID="23" presetClass="entr" presetSubtype="32" fill="hold" nodeType="withEffect">
                                      <p:stCondLst>
                                        <p:cond delay="100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strVal val="4*#ppt_w"/>
                                              </p:val>
                                            </p:tav>
                                            <p:tav tm="100000">
                                              <p:val>
                                                <p:strVal val="#ppt_w"/>
                                              </p:val>
                                            </p:tav>
                                          </p:tavLst>
                                        </p:anim>
                                        <p:anim calcmode="lin" valueType="num">
                                          <p:cBhvr>
                                            <p:cTn id="37" dur="500" fill="hold"/>
                                            <p:tgtEl>
                                              <p:spTgt spid="60"/>
                                            </p:tgtEl>
                                            <p:attrNameLst>
                                              <p:attrName>ppt_h</p:attrName>
                                            </p:attrNameLst>
                                          </p:cBhvr>
                                          <p:tavLst>
                                            <p:tav tm="0">
                                              <p:val>
                                                <p:strVal val="4*#ppt_h"/>
                                              </p:val>
                                            </p:tav>
                                            <p:tav tm="100000">
                                              <p:val>
                                                <p:strVal val="#ppt_h"/>
                                              </p:val>
                                            </p:tav>
                                          </p:tavLst>
                                        </p:anim>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up)">
                                          <p:cBhvr>
                                            <p:cTn id="41" dur="500"/>
                                            <p:tgtEl>
                                              <p:spTgt spid="58"/>
                                            </p:tgtEl>
                                          </p:cBhvr>
                                        </p:animEffect>
                                      </p:childTnLst>
                                    </p:cTn>
                                  </p:par>
                                </p:childTnLst>
                              </p:cTn>
                            </p:par>
                            <p:par>
                              <p:cTn id="42" fill="hold">
                                <p:stCondLst>
                                  <p:cond delay="2000"/>
                                </p:stCondLst>
                                <p:childTnLst>
                                  <p:par>
                                    <p:cTn id="43" presetID="2" presetClass="entr" presetSubtype="1" accel="100000" fill="hold" nodeType="afterEffect" p14:presetBounceEnd="30000">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14:bounceEnd="30000">
                                          <p:cBhvr additive="base">
                                            <p:cTn id="45" dur="1000" fill="hold"/>
                                            <p:tgtEl>
                                              <p:spTgt spid="24"/>
                                            </p:tgtEl>
                                            <p:attrNameLst>
                                              <p:attrName>ppt_x</p:attrName>
                                            </p:attrNameLst>
                                          </p:cBhvr>
                                          <p:tavLst>
                                            <p:tav tm="0">
                                              <p:val>
                                                <p:strVal val="#ppt_x"/>
                                              </p:val>
                                            </p:tav>
                                            <p:tav tm="100000">
                                              <p:val>
                                                <p:strVal val="#ppt_x"/>
                                              </p:val>
                                            </p:tav>
                                          </p:tavLst>
                                        </p:anim>
                                        <p:anim calcmode="lin" valueType="num" p14:bounceEnd="30000">
                                          <p:cBhvr additive="base">
                                            <p:cTn id="46" dur="1000" fill="hold"/>
                                            <p:tgtEl>
                                              <p:spTgt spid="24"/>
                                            </p:tgtEl>
                                            <p:attrNameLst>
                                              <p:attrName>ppt_y</p:attrName>
                                            </p:attrNameLst>
                                          </p:cBhvr>
                                          <p:tavLst>
                                            <p:tav tm="0">
                                              <p:val>
                                                <p:strVal val="0-#ppt_h/2"/>
                                              </p:val>
                                            </p:tav>
                                            <p:tav tm="100000">
                                              <p:val>
                                                <p:strVal val="#ppt_y"/>
                                              </p:val>
                                            </p:tav>
                                          </p:tavLst>
                                        </p:anim>
                                      </p:childTnLst>
                                    </p:cTn>
                                  </p:par>
                                  <p:par>
                                    <p:cTn id="47" presetID="2" presetClass="entr" presetSubtype="1" accel="100000" fill="hold" nodeType="withEffect" p14:presetBounceEnd="30000">
                                      <p:stCondLst>
                                        <p:cond delay="250"/>
                                      </p:stCondLst>
                                      <p:childTnLst>
                                        <p:set>
                                          <p:cBhvr>
                                            <p:cTn id="48" dur="1" fill="hold">
                                              <p:stCondLst>
                                                <p:cond delay="0"/>
                                              </p:stCondLst>
                                            </p:cTn>
                                            <p:tgtEl>
                                              <p:spTgt spid="64"/>
                                            </p:tgtEl>
                                            <p:attrNameLst>
                                              <p:attrName>style.visibility</p:attrName>
                                            </p:attrNameLst>
                                          </p:cBhvr>
                                          <p:to>
                                            <p:strVal val="visible"/>
                                          </p:to>
                                        </p:set>
                                        <p:anim calcmode="lin" valueType="num" p14:bounceEnd="30000">
                                          <p:cBhvr additive="base">
                                            <p:cTn id="49" dur="1000" fill="hold"/>
                                            <p:tgtEl>
                                              <p:spTgt spid="64"/>
                                            </p:tgtEl>
                                            <p:attrNameLst>
                                              <p:attrName>ppt_x</p:attrName>
                                            </p:attrNameLst>
                                          </p:cBhvr>
                                          <p:tavLst>
                                            <p:tav tm="0">
                                              <p:val>
                                                <p:strVal val="#ppt_x"/>
                                              </p:val>
                                            </p:tav>
                                            <p:tav tm="100000">
                                              <p:val>
                                                <p:strVal val="#ppt_x"/>
                                              </p:val>
                                            </p:tav>
                                          </p:tavLst>
                                        </p:anim>
                                        <p:anim calcmode="lin" valueType="num" p14:bounceEnd="30000">
                                          <p:cBhvr additive="base">
                                            <p:cTn id="50" dur="1000" fill="hold"/>
                                            <p:tgtEl>
                                              <p:spTgt spid="64"/>
                                            </p:tgtEl>
                                            <p:attrNameLst>
                                              <p:attrName>ppt_y</p:attrName>
                                            </p:attrNameLst>
                                          </p:cBhvr>
                                          <p:tavLst>
                                            <p:tav tm="0">
                                              <p:val>
                                                <p:strVal val="0-#ppt_h/2"/>
                                              </p:val>
                                            </p:tav>
                                            <p:tav tm="100000">
                                              <p:val>
                                                <p:strVal val="#ppt_y"/>
                                              </p:val>
                                            </p:tav>
                                          </p:tavLst>
                                        </p:anim>
                                      </p:childTnLst>
                                    </p:cTn>
                                  </p:par>
                                  <p:par>
                                    <p:cTn id="51" presetID="2" presetClass="entr" presetSubtype="1" accel="100000" fill="hold" nodeType="withEffect" p14:presetBounceEnd="30000">
                                      <p:stCondLst>
                                        <p:cond delay="500"/>
                                      </p:stCondLst>
                                      <p:childTnLst>
                                        <p:set>
                                          <p:cBhvr>
                                            <p:cTn id="52" dur="1" fill="hold">
                                              <p:stCondLst>
                                                <p:cond delay="0"/>
                                              </p:stCondLst>
                                            </p:cTn>
                                            <p:tgtEl>
                                              <p:spTgt spid="78"/>
                                            </p:tgtEl>
                                            <p:attrNameLst>
                                              <p:attrName>style.visibility</p:attrName>
                                            </p:attrNameLst>
                                          </p:cBhvr>
                                          <p:to>
                                            <p:strVal val="visible"/>
                                          </p:to>
                                        </p:set>
                                        <p:anim calcmode="lin" valueType="num" p14:bounceEnd="30000">
                                          <p:cBhvr additive="base">
                                            <p:cTn id="53" dur="1000" fill="hold"/>
                                            <p:tgtEl>
                                              <p:spTgt spid="78"/>
                                            </p:tgtEl>
                                            <p:attrNameLst>
                                              <p:attrName>ppt_x</p:attrName>
                                            </p:attrNameLst>
                                          </p:cBhvr>
                                          <p:tavLst>
                                            <p:tav tm="0">
                                              <p:val>
                                                <p:strVal val="#ppt_x"/>
                                              </p:val>
                                            </p:tav>
                                            <p:tav tm="100000">
                                              <p:val>
                                                <p:strVal val="#ppt_x"/>
                                              </p:val>
                                            </p:tav>
                                          </p:tavLst>
                                        </p:anim>
                                        <p:anim calcmode="lin" valueType="num" p14:bounceEnd="30000">
                                          <p:cBhvr additive="base">
                                            <p:cTn id="54" dur="1000" fill="hold"/>
                                            <p:tgtEl>
                                              <p:spTgt spid="78"/>
                                            </p:tgtEl>
                                            <p:attrNameLst>
                                              <p:attrName>ppt_y</p:attrName>
                                            </p:attrNameLst>
                                          </p:cBhvr>
                                          <p:tavLst>
                                            <p:tav tm="0">
                                              <p:val>
                                                <p:strVal val="0-#ppt_h/2"/>
                                              </p:val>
                                            </p:tav>
                                            <p:tav tm="100000">
                                              <p:val>
                                                <p:strVal val="#ppt_y"/>
                                              </p:val>
                                            </p:tav>
                                          </p:tavLst>
                                        </p:anim>
                                      </p:childTnLst>
                                    </p:cTn>
                                  </p:par>
                                  <p:par>
                                    <p:cTn id="55" presetID="2" presetClass="entr" presetSubtype="1" accel="100000" fill="hold" nodeType="withEffect" p14:presetBounceEnd="30000">
                                      <p:stCondLst>
                                        <p:cond delay="750"/>
                                      </p:stCondLst>
                                      <p:childTnLst>
                                        <p:set>
                                          <p:cBhvr>
                                            <p:cTn id="56" dur="1" fill="hold">
                                              <p:stCondLst>
                                                <p:cond delay="0"/>
                                              </p:stCondLst>
                                            </p:cTn>
                                            <p:tgtEl>
                                              <p:spTgt spid="83"/>
                                            </p:tgtEl>
                                            <p:attrNameLst>
                                              <p:attrName>style.visibility</p:attrName>
                                            </p:attrNameLst>
                                          </p:cBhvr>
                                          <p:to>
                                            <p:strVal val="visible"/>
                                          </p:to>
                                        </p:set>
                                        <p:anim calcmode="lin" valueType="num" p14:bounceEnd="30000">
                                          <p:cBhvr additive="base">
                                            <p:cTn id="57" dur="1000" fill="hold"/>
                                            <p:tgtEl>
                                              <p:spTgt spid="83"/>
                                            </p:tgtEl>
                                            <p:attrNameLst>
                                              <p:attrName>ppt_x</p:attrName>
                                            </p:attrNameLst>
                                          </p:cBhvr>
                                          <p:tavLst>
                                            <p:tav tm="0">
                                              <p:val>
                                                <p:strVal val="#ppt_x"/>
                                              </p:val>
                                            </p:tav>
                                            <p:tav tm="100000">
                                              <p:val>
                                                <p:strVal val="#ppt_x"/>
                                              </p:val>
                                            </p:tav>
                                          </p:tavLst>
                                        </p:anim>
                                        <p:anim calcmode="lin" valueType="num" p14:bounceEnd="30000">
                                          <p:cBhvr additive="base">
                                            <p:cTn id="58" dur="1000" fill="hold"/>
                                            <p:tgtEl>
                                              <p:spTgt spid="83"/>
                                            </p:tgtEl>
                                            <p:attrNameLst>
                                              <p:attrName>ppt_y</p:attrName>
                                            </p:attrNameLst>
                                          </p:cBhvr>
                                          <p:tavLst>
                                            <p:tav tm="0">
                                              <p:val>
                                                <p:strVal val="0-#ppt_h/2"/>
                                              </p:val>
                                            </p:tav>
                                            <p:tav tm="100000">
                                              <p:val>
                                                <p:strVal val="#ppt_y"/>
                                              </p:val>
                                            </p:tav>
                                          </p:tavLst>
                                        </p:anim>
                                      </p:childTnLst>
                                    </p:cTn>
                                  </p:par>
                                  <p:par>
                                    <p:cTn id="59" presetID="2" presetClass="entr" presetSubtype="1" accel="100000" fill="hold" nodeType="withEffect" p14:presetBounceEnd="30000">
                                      <p:stCondLst>
                                        <p:cond delay="1000"/>
                                      </p:stCondLst>
                                      <p:childTnLst>
                                        <p:set>
                                          <p:cBhvr>
                                            <p:cTn id="60" dur="1" fill="hold">
                                              <p:stCondLst>
                                                <p:cond delay="0"/>
                                              </p:stCondLst>
                                            </p:cTn>
                                            <p:tgtEl>
                                              <p:spTgt spid="88"/>
                                            </p:tgtEl>
                                            <p:attrNameLst>
                                              <p:attrName>style.visibility</p:attrName>
                                            </p:attrNameLst>
                                          </p:cBhvr>
                                          <p:to>
                                            <p:strVal val="visible"/>
                                          </p:to>
                                        </p:set>
                                        <p:anim calcmode="lin" valueType="num" p14:bounceEnd="30000">
                                          <p:cBhvr additive="base">
                                            <p:cTn id="61" dur="1000" fill="hold"/>
                                            <p:tgtEl>
                                              <p:spTgt spid="88"/>
                                            </p:tgtEl>
                                            <p:attrNameLst>
                                              <p:attrName>ppt_x</p:attrName>
                                            </p:attrNameLst>
                                          </p:cBhvr>
                                          <p:tavLst>
                                            <p:tav tm="0">
                                              <p:val>
                                                <p:strVal val="#ppt_x"/>
                                              </p:val>
                                            </p:tav>
                                            <p:tav tm="100000">
                                              <p:val>
                                                <p:strVal val="#ppt_x"/>
                                              </p:val>
                                            </p:tav>
                                          </p:tavLst>
                                        </p:anim>
                                        <p:anim calcmode="lin" valueType="num" p14:bounceEnd="30000">
                                          <p:cBhvr additive="base">
                                            <p:cTn id="62" dur="1000" fill="hold"/>
                                            <p:tgtEl>
                                              <p:spTgt spid="88"/>
                                            </p:tgtEl>
                                            <p:attrNameLst>
                                              <p:attrName>ppt_y</p:attrName>
                                            </p:attrNameLst>
                                          </p:cBhvr>
                                          <p:tavLst>
                                            <p:tav tm="0">
                                              <p:val>
                                                <p:strVal val="0-#ppt_h/2"/>
                                              </p:val>
                                            </p:tav>
                                            <p:tav tm="100000">
                                              <p:val>
                                                <p:strVal val="#ppt_y"/>
                                              </p:val>
                                            </p:tav>
                                          </p:tavLst>
                                        </p:anim>
                                      </p:childTnLst>
                                    </p:cTn>
                                  </p:par>
                                  <p:par>
                                    <p:cTn id="63" presetID="2" presetClass="entr" presetSubtype="1" accel="100000" fill="hold" nodeType="withEffect" p14:presetBounceEnd="30000">
                                      <p:stCondLst>
                                        <p:cond delay="1250"/>
                                      </p:stCondLst>
                                      <p:childTnLst>
                                        <p:set>
                                          <p:cBhvr>
                                            <p:cTn id="64" dur="1" fill="hold">
                                              <p:stCondLst>
                                                <p:cond delay="0"/>
                                              </p:stCondLst>
                                            </p:cTn>
                                            <p:tgtEl>
                                              <p:spTgt spid="93"/>
                                            </p:tgtEl>
                                            <p:attrNameLst>
                                              <p:attrName>style.visibility</p:attrName>
                                            </p:attrNameLst>
                                          </p:cBhvr>
                                          <p:to>
                                            <p:strVal val="visible"/>
                                          </p:to>
                                        </p:set>
                                        <p:anim calcmode="lin" valueType="num" p14:bounceEnd="30000">
                                          <p:cBhvr additive="base">
                                            <p:cTn id="65" dur="1000" fill="hold"/>
                                            <p:tgtEl>
                                              <p:spTgt spid="93"/>
                                            </p:tgtEl>
                                            <p:attrNameLst>
                                              <p:attrName>ppt_x</p:attrName>
                                            </p:attrNameLst>
                                          </p:cBhvr>
                                          <p:tavLst>
                                            <p:tav tm="0">
                                              <p:val>
                                                <p:strVal val="#ppt_x"/>
                                              </p:val>
                                            </p:tav>
                                            <p:tav tm="100000">
                                              <p:val>
                                                <p:strVal val="#ppt_x"/>
                                              </p:val>
                                            </p:tav>
                                          </p:tavLst>
                                        </p:anim>
                                        <p:anim calcmode="lin" valueType="num" p14:bounceEnd="30000">
                                          <p:cBhvr additive="base">
                                            <p:cTn id="66" dur="1000" fill="hold"/>
                                            <p:tgtEl>
                                              <p:spTgt spid="93"/>
                                            </p:tgtEl>
                                            <p:attrNameLst>
                                              <p:attrName>ppt_y</p:attrName>
                                            </p:attrNameLst>
                                          </p:cBhvr>
                                          <p:tavLst>
                                            <p:tav tm="0">
                                              <p:val>
                                                <p:strVal val="0-#ppt_h/2"/>
                                              </p:val>
                                            </p:tav>
                                            <p:tav tm="100000">
                                              <p:val>
                                                <p:strVal val="#ppt_y"/>
                                              </p:val>
                                            </p:tav>
                                          </p:tavLst>
                                        </p:anim>
                                      </p:childTnLst>
                                    </p:cTn>
                                  </p:par>
                                </p:childTnLst>
                              </p:cTn>
                            </p:par>
                            <p:par>
                              <p:cTn id="67" fill="hold">
                                <p:stCondLst>
                                  <p:cond delay="4250"/>
                                </p:stCondLst>
                                <p:childTnLst>
                                  <p:par>
                                    <p:cTn id="68" presetID="22" presetClass="entr" presetSubtype="1" fill="hold" grpId="0" nodeType="after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wipe(up)">
                                          <p:cBhvr>
                                            <p:cTn id="70" dur="500"/>
                                            <p:tgtEl>
                                              <p:spTgt spid="157"/>
                                            </p:tgtEl>
                                          </p:cBhvr>
                                        </p:animEffect>
                                      </p:childTnLst>
                                    </p:cTn>
                                  </p:par>
                                </p:childTnLst>
                              </p:cTn>
                            </p:par>
                            <p:par>
                              <p:cTn id="71" fill="hold">
                                <p:stCondLst>
                                  <p:cond delay="4750"/>
                                </p:stCondLst>
                                <p:childTnLst>
                                  <p:par>
                                    <p:cTn id="72" presetID="2" presetClass="entr" presetSubtype="1" accel="100000" fill="hold" nodeType="afterEffect" p14:presetBounceEnd="30000">
                                      <p:stCondLst>
                                        <p:cond delay="0"/>
                                      </p:stCondLst>
                                      <p:childTnLst>
                                        <p:set>
                                          <p:cBhvr>
                                            <p:cTn id="73" dur="1" fill="hold">
                                              <p:stCondLst>
                                                <p:cond delay="0"/>
                                              </p:stCondLst>
                                            </p:cTn>
                                            <p:tgtEl>
                                              <p:spTgt spid="98"/>
                                            </p:tgtEl>
                                            <p:attrNameLst>
                                              <p:attrName>style.visibility</p:attrName>
                                            </p:attrNameLst>
                                          </p:cBhvr>
                                          <p:to>
                                            <p:strVal val="visible"/>
                                          </p:to>
                                        </p:set>
                                        <p:anim calcmode="lin" valueType="num" p14:bounceEnd="30000">
                                          <p:cBhvr additive="base">
                                            <p:cTn id="74" dur="1000" fill="hold"/>
                                            <p:tgtEl>
                                              <p:spTgt spid="98"/>
                                            </p:tgtEl>
                                            <p:attrNameLst>
                                              <p:attrName>ppt_x</p:attrName>
                                            </p:attrNameLst>
                                          </p:cBhvr>
                                          <p:tavLst>
                                            <p:tav tm="0">
                                              <p:val>
                                                <p:strVal val="#ppt_x"/>
                                              </p:val>
                                            </p:tav>
                                            <p:tav tm="100000">
                                              <p:val>
                                                <p:strVal val="#ppt_x"/>
                                              </p:val>
                                            </p:tav>
                                          </p:tavLst>
                                        </p:anim>
                                        <p:anim calcmode="lin" valueType="num" p14:bounceEnd="30000">
                                          <p:cBhvr additive="base">
                                            <p:cTn id="75" dur="1000" fill="hold"/>
                                            <p:tgtEl>
                                              <p:spTgt spid="98"/>
                                            </p:tgtEl>
                                            <p:attrNameLst>
                                              <p:attrName>ppt_y</p:attrName>
                                            </p:attrNameLst>
                                          </p:cBhvr>
                                          <p:tavLst>
                                            <p:tav tm="0">
                                              <p:val>
                                                <p:strVal val="0-#ppt_h/2"/>
                                              </p:val>
                                            </p:tav>
                                            <p:tav tm="100000">
                                              <p:val>
                                                <p:strVal val="#ppt_y"/>
                                              </p:val>
                                            </p:tav>
                                          </p:tavLst>
                                        </p:anim>
                                      </p:childTnLst>
                                    </p:cTn>
                                  </p:par>
                                  <p:par>
                                    <p:cTn id="76" presetID="2" presetClass="entr" presetSubtype="1" accel="100000" fill="hold" nodeType="withEffect" p14:presetBounceEnd="30000">
                                      <p:stCondLst>
                                        <p:cond delay="250"/>
                                      </p:stCondLst>
                                      <p:childTnLst>
                                        <p:set>
                                          <p:cBhvr>
                                            <p:cTn id="77" dur="1" fill="hold">
                                              <p:stCondLst>
                                                <p:cond delay="0"/>
                                              </p:stCondLst>
                                            </p:cTn>
                                            <p:tgtEl>
                                              <p:spTgt spid="103"/>
                                            </p:tgtEl>
                                            <p:attrNameLst>
                                              <p:attrName>style.visibility</p:attrName>
                                            </p:attrNameLst>
                                          </p:cBhvr>
                                          <p:to>
                                            <p:strVal val="visible"/>
                                          </p:to>
                                        </p:set>
                                        <p:anim calcmode="lin" valueType="num" p14:bounceEnd="30000">
                                          <p:cBhvr additive="base">
                                            <p:cTn id="78" dur="1000" fill="hold"/>
                                            <p:tgtEl>
                                              <p:spTgt spid="103"/>
                                            </p:tgtEl>
                                            <p:attrNameLst>
                                              <p:attrName>ppt_x</p:attrName>
                                            </p:attrNameLst>
                                          </p:cBhvr>
                                          <p:tavLst>
                                            <p:tav tm="0">
                                              <p:val>
                                                <p:strVal val="#ppt_x"/>
                                              </p:val>
                                            </p:tav>
                                            <p:tav tm="100000">
                                              <p:val>
                                                <p:strVal val="#ppt_x"/>
                                              </p:val>
                                            </p:tav>
                                          </p:tavLst>
                                        </p:anim>
                                        <p:anim calcmode="lin" valueType="num" p14:bounceEnd="30000">
                                          <p:cBhvr additive="base">
                                            <p:cTn id="79" dur="1000" fill="hold"/>
                                            <p:tgtEl>
                                              <p:spTgt spid="103"/>
                                            </p:tgtEl>
                                            <p:attrNameLst>
                                              <p:attrName>ppt_y</p:attrName>
                                            </p:attrNameLst>
                                          </p:cBhvr>
                                          <p:tavLst>
                                            <p:tav tm="0">
                                              <p:val>
                                                <p:strVal val="0-#ppt_h/2"/>
                                              </p:val>
                                            </p:tav>
                                            <p:tav tm="100000">
                                              <p:val>
                                                <p:strVal val="#ppt_y"/>
                                              </p:val>
                                            </p:tav>
                                          </p:tavLst>
                                        </p:anim>
                                      </p:childTnLst>
                                    </p:cTn>
                                  </p:par>
                                  <p:par>
                                    <p:cTn id="80" presetID="2" presetClass="entr" presetSubtype="1" accel="100000" fill="hold" nodeType="withEffect" p14:presetBounceEnd="30000">
                                      <p:stCondLst>
                                        <p:cond delay="500"/>
                                      </p:stCondLst>
                                      <p:childTnLst>
                                        <p:set>
                                          <p:cBhvr>
                                            <p:cTn id="81" dur="1" fill="hold">
                                              <p:stCondLst>
                                                <p:cond delay="0"/>
                                              </p:stCondLst>
                                            </p:cTn>
                                            <p:tgtEl>
                                              <p:spTgt spid="108"/>
                                            </p:tgtEl>
                                            <p:attrNameLst>
                                              <p:attrName>style.visibility</p:attrName>
                                            </p:attrNameLst>
                                          </p:cBhvr>
                                          <p:to>
                                            <p:strVal val="visible"/>
                                          </p:to>
                                        </p:set>
                                        <p:anim calcmode="lin" valueType="num" p14:bounceEnd="30000">
                                          <p:cBhvr additive="base">
                                            <p:cTn id="82" dur="1000" fill="hold"/>
                                            <p:tgtEl>
                                              <p:spTgt spid="108"/>
                                            </p:tgtEl>
                                            <p:attrNameLst>
                                              <p:attrName>ppt_x</p:attrName>
                                            </p:attrNameLst>
                                          </p:cBhvr>
                                          <p:tavLst>
                                            <p:tav tm="0">
                                              <p:val>
                                                <p:strVal val="#ppt_x"/>
                                              </p:val>
                                            </p:tav>
                                            <p:tav tm="100000">
                                              <p:val>
                                                <p:strVal val="#ppt_x"/>
                                              </p:val>
                                            </p:tav>
                                          </p:tavLst>
                                        </p:anim>
                                        <p:anim calcmode="lin" valueType="num" p14:bounceEnd="30000">
                                          <p:cBhvr additive="base">
                                            <p:cTn id="83" dur="1000" fill="hold"/>
                                            <p:tgtEl>
                                              <p:spTgt spid="108"/>
                                            </p:tgtEl>
                                            <p:attrNameLst>
                                              <p:attrName>ppt_y</p:attrName>
                                            </p:attrNameLst>
                                          </p:cBhvr>
                                          <p:tavLst>
                                            <p:tav tm="0">
                                              <p:val>
                                                <p:strVal val="0-#ppt_h/2"/>
                                              </p:val>
                                            </p:tav>
                                            <p:tav tm="100000">
                                              <p:val>
                                                <p:strVal val="#ppt_y"/>
                                              </p:val>
                                            </p:tav>
                                          </p:tavLst>
                                        </p:anim>
                                      </p:childTnLst>
                                    </p:cTn>
                                  </p:par>
                                  <p:par>
                                    <p:cTn id="84" presetID="2" presetClass="entr" presetSubtype="1" accel="100000" fill="hold" nodeType="withEffect" p14:presetBounceEnd="30000">
                                      <p:stCondLst>
                                        <p:cond delay="750"/>
                                      </p:stCondLst>
                                      <p:childTnLst>
                                        <p:set>
                                          <p:cBhvr>
                                            <p:cTn id="85" dur="1" fill="hold">
                                              <p:stCondLst>
                                                <p:cond delay="0"/>
                                              </p:stCondLst>
                                            </p:cTn>
                                            <p:tgtEl>
                                              <p:spTgt spid="113"/>
                                            </p:tgtEl>
                                            <p:attrNameLst>
                                              <p:attrName>style.visibility</p:attrName>
                                            </p:attrNameLst>
                                          </p:cBhvr>
                                          <p:to>
                                            <p:strVal val="visible"/>
                                          </p:to>
                                        </p:set>
                                        <p:anim calcmode="lin" valueType="num" p14:bounceEnd="30000">
                                          <p:cBhvr additive="base">
                                            <p:cTn id="86" dur="1000" fill="hold"/>
                                            <p:tgtEl>
                                              <p:spTgt spid="113"/>
                                            </p:tgtEl>
                                            <p:attrNameLst>
                                              <p:attrName>ppt_x</p:attrName>
                                            </p:attrNameLst>
                                          </p:cBhvr>
                                          <p:tavLst>
                                            <p:tav tm="0">
                                              <p:val>
                                                <p:strVal val="#ppt_x"/>
                                              </p:val>
                                            </p:tav>
                                            <p:tav tm="100000">
                                              <p:val>
                                                <p:strVal val="#ppt_x"/>
                                              </p:val>
                                            </p:tav>
                                          </p:tavLst>
                                        </p:anim>
                                        <p:anim calcmode="lin" valueType="num" p14:bounceEnd="30000">
                                          <p:cBhvr additive="base">
                                            <p:cTn id="87" dur="1000" fill="hold"/>
                                            <p:tgtEl>
                                              <p:spTgt spid="113"/>
                                            </p:tgtEl>
                                            <p:attrNameLst>
                                              <p:attrName>ppt_y</p:attrName>
                                            </p:attrNameLst>
                                          </p:cBhvr>
                                          <p:tavLst>
                                            <p:tav tm="0">
                                              <p:val>
                                                <p:strVal val="0-#ppt_h/2"/>
                                              </p:val>
                                            </p:tav>
                                            <p:tav tm="100000">
                                              <p:val>
                                                <p:strVal val="#ppt_y"/>
                                              </p:val>
                                            </p:tav>
                                          </p:tavLst>
                                        </p:anim>
                                      </p:childTnLst>
                                    </p:cTn>
                                  </p:par>
                                  <p:par>
                                    <p:cTn id="88" presetID="2" presetClass="entr" presetSubtype="1" accel="100000" fill="hold" nodeType="withEffect" p14:presetBounceEnd="30000">
                                      <p:stCondLst>
                                        <p:cond delay="1000"/>
                                      </p:stCondLst>
                                      <p:childTnLst>
                                        <p:set>
                                          <p:cBhvr>
                                            <p:cTn id="89" dur="1" fill="hold">
                                              <p:stCondLst>
                                                <p:cond delay="0"/>
                                              </p:stCondLst>
                                            </p:cTn>
                                            <p:tgtEl>
                                              <p:spTgt spid="121"/>
                                            </p:tgtEl>
                                            <p:attrNameLst>
                                              <p:attrName>style.visibility</p:attrName>
                                            </p:attrNameLst>
                                          </p:cBhvr>
                                          <p:to>
                                            <p:strVal val="visible"/>
                                          </p:to>
                                        </p:set>
                                        <p:anim calcmode="lin" valueType="num" p14:bounceEnd="30000">
                                          <p:cBhvr additive="base">
                                            <p:cTn id="90" dur="1000" fill="hold"/>
                                            <p:tgtEl>
                                              <p:spTgt spid="121"/>
                                            </p:tgtEl>
                                            <p:attrNameLst>
                                              <p:attrName>ppt_x</p:attrName>
                                            </p:attrNameLst>
                                          </p:cBhvr>
                                          <p:tavLst>
                                            <p:tav tm="0">
                                              <p:val>
                                                <p:strVal val="#ppt_x"/>
                                              </p:val>
                                            </p:tav>
                                            <p:tav tm="100000">
                                              <p:val>
                                                <p:strVal val="#ppt_x"/>
                                              </p:val>
                                            </p:tav>
                                          </p:tavLst>
                                        </p:anim>
                                        <p:anim calcmode="lin" valueType="num" p14:bounceEnd="30000">
                                          <p:cBhvr additive="base">
                                            <p:cTn id="91" dur="1000" fill="hold"/>
                                            <p:tgtEl>
                                              <p:spTgt spid="1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72" grpId="0" animBg="1"/>
          <p:bldP spid="157" grpId="0" animBg="1"/>
          <p:bldP spid="58" grpId="0" animBg="1"/>
          <p:bldP spid="1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ipe(right)">
                                          <p:cBhvr>
                                            <p:cTn id="7" dur="500"/>
                                            <p:tgtEl>
                                              <p:spTgt spid="15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wipe(right)">
                                          <p:cBhvr>
                                            <p:cTn id="10" dur="500"/>
                                            <p:tgtEl>
                                              <p:spTgt spid="17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wipe(right)">
                                          <p:cBhvr>
                                            <p:cTn id="13" dur="500"/>
                                            <p:tgtEl>
                                              <p:spTgt spid="159"/>
                                            </p:tgtEl>
                                          </p:cBhvr>
                                        </p:animEffect>
                                      </p:childTnLst>
                                    </p:cTn>
                                  </p:par>
                                  <p:par>
                                    <p:cTn id="14" presetID="23" presetClass="entr" presetSubtype="16" fill="hold" nodeType="withEffect">
                                      <p:stCondLst>
                                        <p:cond delay="250"/>
                                      </p:stCondLst>
                                      <p:childTnLst>
                                        <p:set>
                                          <p:cBhvr>
                                            <p:cTn id="15" dur="1" fill="hold">
                                              <p:stCondLst>
                                                <p:cond delay="0"/>
                                              </p:stCondLst>
                                            </p:cTn>
                                            <p:tgtEl>
                                              <p:spTgt spid="161"/>
                                            </p:tgtEl>
                                            <p:attrNameLst>
                                              <p:attrName>style.visibility</p:attrName>
                                            </p:attrNameLst>
                                          </p:cBhvr>
                                          <p:to>
                                            <p:strVal val="visible"/>
                                          </p:to>
                                        </p:set>
                                        <p:anim calcmode="lin" valueType="num">
                                          <p:cBhvr>
                                            <p:cTn id="16" dur="500" fill="hold"/>
                                            <p:tgtEl>
                                              <p:spTgt spid="161"/>
                                            </p:tgtEl>
                                            <p:attrNameLst>
                                              <p:attrName>ppt_w</p:attrName>
                                            </p:attrNameLst>
                                          </p:cBhvr>
                                          <p:tavLst>
                                            <p:tav tm="0">
                                              <p:val>
                                                <p:fltVal val="0"/>
                                              </p:val>
                                            </p:tav>
                                            <p:tav tm="100000">
                                              <p:val>
                                                <p:strVal val="#ppt_w"/>
                                              </p:val>
                                            </p:tav>
                                          </p:tavLst>
                                        </p:anim>
                                        <p:anim calcmode="lin" valueType="num">
                                          <p:cBhvr>
                                            <p:cTn id="17" dur="500" fill="hold"/>
                                            <p:tgtEl>
                                              <p:spTgt spid="161"/>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350"/>
                                      </p:stCondLst>
                                      <p:childTnLst>
                                        <p:set>
                                          <p:cBhvr>
                                            <p:cTn id="19" dur="1" fill="hold">
                                              <p:stCondLst>
                                                <p:cond delay="0"/>
                                              </p:stCondLst>
                                            </p:cTn>
                                            <p:tgtEl>
                                              <p:spTgt spid="140"/>
                                            </p:tgtEl>
                                            <p:attrNameLst>
                                              <p:attrName>style.visibility</p:attrName>
                                            </p:attrNameLst>
                                          </p:cBhvr>
                                          <p:to>
                                            <p:strVal val="visible"/>
                                          </p:to>
                                        </p:set>
                                        <p:anim calcmode="lin" valueType="num">
                                          <p:cBhvr>
                                            <p:cTn id="20" dur="500" fill="hold"/>
                                            <p:tgtEl>
                                              <p:spTgt spid="140"/>
                                            </p:tgtEl>
                                            <p:attrNameLst>
                                              <p:attrName>ppt_w</p:attrName>
                                            </p:attrNameLst>
                                          </p:cBhvr>
                                          <p:tavLst>
                                            <p:tav tm="0">
                                              <p:val>
                                                <p:fltVal val="0"/>
                                              </p:val>
                                            </p:tav>
                                            <p:tav tm="100000">
                                              <p:val>
                                                <p:strVal val="#ppt_w"/>
                                              </p:val>
                                            </p:tav>
                                          </p:tavLst>
                                        </p:anim>
                                        <p:anim calcmode="lin" valueType="num">
                                          <p:cBhvr>
                                            <p:cTn id="21" dur="500" fill="hold"/>
                                            <p:tgtEl>
                                              <p:spTgt spid="140"/>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450"/>
                                      </p:stCondLst>
                                      <p:childTnLst>
                                        <p:set>
                                          <p:cBhvr>
                                            <p:cTn id="23" dur="1" fill="hold">
                                              <p:stCondLst>
                                                <p:cond delay="0"/>
                                              </p:stCondLst>
                                            </p:cTn>
                                            <p:tgtEl>
                                              <p:spTgt spid="169"/>
                                            </p:tgtEl>
                                            <p:attrNameLst>
                                              <p:attrName>style.visibility</p:attrName>
                                            </p:attrNameLst>
                                          </p:cBhvr>
                                          <p:to>
                                            <p:strVal val="visible"/>
                                          </p:to>
                                        </p:set>
                                        <p:anim calcmode="lin" valueType="num">
                                          <p:cBhvr>
                                            <p:cTn id="24" dur="500" fill="hold"/>
                                            <p:tgtEl>
                                              <p:spTgt spid="169"/>
                                            </p:tgtEl>
                                            <p:attrNameLst>
                                              <p:attrName>ppt_w</p:attrName>
                                            </p:attrNameLst>
                                          </p:cBhvr>
                                          <p:tavLst>
                                            <p:tav tm="0">
                                              <p:val>
                                                <p:fltVal val="0"/>
                                              </p:val>
                                            </p:tav>
                                            <p:tav tm="100000">
                                              <p:val>
                                                <p:strVal val="#ppt_w"/>
                                              </p:val>
                                            </p:tav>
                                          </p:tavLst>
                                        </p:anim>
                                        <p:anim calcmode="lin" valueType="num">
                                          <p:cBhvr>
                                            <p:cTn id="25" dur="500" fill="hold"/>
                                            <p:tgtEl>
                                              <p:spTgt spid="169"/>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550"/>
                                      </p:stCondLst>
                                      <p:childTnLst>
                                        <p:set>
                                          <p:cBhvr>
                                            <p:cTn id="27" dur="1" fill="hold">
                                              <p:stCondLst>
                                                <p:cond delay="0"/>
                                              </p:stCondLst>
                                            </p:cTn>
                                            <p:tgtEl>
                                              <p:spTgt spid="180"/>
                                            </p:tgtEl>
                                            <p:attrNameLst>
                                              <p:attrName>style.visibility</p:attrName>
                                            </p:attrNameLst>
                                          </p:cBhvr>
                                          <p:to>
                                            <p:strVal val="visible"/>
                                          </p:to>
                                        </p:set>
                                        <p:anim calcmode="lin" valueType="num">
                                          <p:cBhvr>
                                            <p:cTn id="28" dur="500" fill="hold"/>
                                            <p:tgtEl>
                                              <p:spTgt spid="180"/>
                                            </p:tgtEl>
                                            <p:attrNameLst>
                                              <p:attrName>ppt_w</p:attrName>
                                            </p:attrNameLst>
                                          </p:cBhvr>
                                          <p:tavLst>
                                            <p:tav tm="0">
                                              <p:val>
                                                <p:fltVal val="0"/>
                                              </p:val>
                                            </p:tav>
                                            <p:tav tm="100000">
                                              <p:val>
                                                <p:strVal val="#ppt_w"/>
                                              </p:val>
                                            </p:tav>
                                          </p:tavLst>
                                        </p:anim>
                                        <p:anim calcmode="lin" valueType="num">
                                          <p:cBhvr>
                                            <p:cTn id="29" dur="500" fill="hold"/>
                                            <p:tgtEl>
                                              <p:spTgt spid="180"/>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650"/>
                                      </p:stCondLst>
                                      <p:childTnLst>
                                        <p:set>
                                          <p:cBhvr>
                                            <p:cTn id="31" dur="1" fill="hold">
                                              <p:stCondLst>
                                                <p:cond delay="0"/>
                                              </p:stCondLst>
                                            </p:cTn>
                                            <p:tgtEl>
                                              <p:spTgt spid="126"/>
                                            </p:tgtEl>
                                            <p:attrNameLst>
                                              <p:attrName>style.visibility</p:attrName>
                                            </p:attrNameLst>
                                          </p:cBhvr>
                                          <p:to>
                                            <p:strVal val="visible"/>
                                          </p:to>
                                        </p:set>
                                        <p:anim calcmode="lin" valueType="num">
                                          <p:cBhvr>
                                            <p:cTn id="32" dur="500" fill="hold"/>
                                            <p:tgtEl>
                                              <p:spTgt spid="126"/>
                                            </p:tgtEl>
                                            <p:attrNameLst>
                                              <p:attrName>ppt_w</p:attrName>
                                            </p:attrNameLst>
                                          </p:cBhvr>
                                          <p:tavLst>
                                            <p:tav tm="0">
                                              <p:val>
                                                <p:fltVal val="0"/>
                                              </p:val>
                                            </p:tav>
                                            <p:tav tm="100000">
                                              <p:val>
                                                <p:strVal val="#ppt_w"/>
                                              </p:val>
                                            </p:tav>
                                          </p:tavLst>
                                        </p:anim>
                                        <p:anim calcmode="lin" valueType="num">
                                          <p:cBhvr>
                                            <p:cTn id="33" dur="500" fill="hold"/>
                                            <p:tgtEl>
                                              <p:spTgt spid="126"/>
                                            </p:tgtEl>
                                            <p:attrNameLst>
                                              <p:attrName>ppt_h</p:attrName>
                                            </p:attrNameLst>
                                          </p:cBhvr>
                                          <p:tavLst>
                                            <p:tav tm="0">
                                              <p:val>
                                                <p:fltVal val="0"/>
                                              </p:val>
                                            </p:tav>
                                            <p:tav tm="100000">
                                              <p:val>
                                                <p:strVal val="#ppt_h"/>
                                              </p:val>
                                            </p:tav>
                                          </p:tavLst>
                                        </p:anim>
                                      </p:childTnLst>
                                    </p:cTn>
                                  </p:par>
                                  <p:par>
                                    <p:cTn id="34" presetID="23" presetClass="entr" presetSubtype="32" fill="hold" nodeType="withEffect">
                                      <p:stCondLst>
                                        <p:cond delay="100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strVal val="4*#ppt_w"/>
                                              </p:val>
                                            </p:tav>
                                            <p:tav tm="100000">
                                              <p:val>
                                                <p:strVal val="#ppt_w"/>
                                              </p:val>
                                            </p:tav>
                                          </p:tavLst>
                                        </p:anim>
                                        <p:anim calcmode="lin" valueType="num">
                                          <p:cBhvr>
                                            <p:cTn id="37" dur="500" fill="hold"/>
                                            <p:tgtEl>
                                              <p:spTgt spid="60"/>
                                            </p:tgtEl>
                                            <p:attrNameLst>
                                              <p:attrName>ppt_h</p:attrName>
                                            </p:attrNameLst>
                                          </p:cBhvr>
                                          <p:tavLst>
                                            <p:tav tm="0">
                                              <p:val>
                                                <p:strVal val="4*#ppt_h"/>
                                              </p:val>
                                            </p:tav>
                                            <p:tav tm="100000">
                                              <p:val>
                                                <p:strVal val="#ppt_h"/>
                                              </p:val>
                                            </p:tav>
                                          </p:tavLst>
                                        </p:anim>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up)">
                                          <p:cBhvr>
                                            <p:cTn id="41" dur="500"/>
                                            <p:tgtEl>
                                              <p:spTgt spid="58"/>
                                            </p:tgtEl>
                                          </p:cBhvr>
                                        </p:animEffect>
                                      </p:childTnLst>
                                    </p:cTn>
                                  </p:par>
                                </p:childTnLst>
                              </p:cTn>
                            </p:par>
                            <p:par>
                              <p:cTn id="42" fill="hold">
                                <p:stCondLst>
                                  <p:cond delay="2000"/>
                                </p:stCondLst>
                                <p:childTnLst>
                                  <p:par>
                                    <p:cTn id="43" presetID="2" presetClass="entr" presetSubtype="1" accel="100000"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1000" fill="hold"/>
                                            <p:tgtEl>
                                              <p:spTgt spid="24"/>
                                            </p:tgtEl>
                                            <p:attrNameLst>
                                              <p:attrName>ppt_x</p:attrName>
                                            </p:attrNameLst>
                                          </p:cBhvr>
                                          <p:tavLst>
                                            <p:tav tm="0">
                                              <p:val>
                                                <p:strVal val="#ppt_x"/>
                                              </p:val>
                                            </p:tav>
                                            <p:tav tm="100000">
                                              <p:val>
                                                <p:strVal val="#ppt_x"/>
                                              </p:val>
                                            </p:tav>
                                          </p:tavLst>
                                        </p:anim>
                                        <p:anim calcmode="lin" valueType="num">
                                          <p:cBhvr additive="base">
                                            <p:cTn id="46" dur="1000" fill="hold"/>
                                            <p:tgtEl>
                                              <p:spTgt spid="24"/>
                                            </p:tgtEl>
                                            <p:attrNameLst>
                                              <p:attrName>ppt_y</p:attrName>
                                            </p:attrNameLst>
                                          </p:cBhvr>
                                          <p:tavLst>
                                            <p:tav tm="0">
                                              <p:val>
                                                <p:strVal val="0-#ppt_h/2"/>
                                              </p:val>
                                            </p:tav>
                                            <p:tav tm="100000">
                                              <p:val>
                                                <p:strVal val="#ppt_y"/>
                                              </p:val>
                                            </p:tav>
                                          </p:tavLst>
                                        </p:anim>
                                      </p:childTnLst>
                                    </p:cTn>
                                  </p:par>
                                  <p:par>
                                    <p:cTn id="47" presetID="2" presetClass="entr" presetSubtype="1" accel="100000" fill="hold" nodeType="withEffect">
                                      <p:stCondLst>
                                        <p:cond delay="250"/>
                                      </p:stCondLst>
                                      <p:childTnLst>
                                        <p:set>
                                          <p:cBhvr>
                                            <p:cTn id="48" dur="1" fill="hold">
                                              <p:stCondLst>
                                                <p:cond delay="0"/>
                                              </p:stCondLst>
                                            </p:cTn>
                                            <p:tgtEl>
                                              <p:spTgt spid="64"/>
                                            </p:tgtEl>
                                            <p:attrNameLst>
                                              <p:attrName>style.visibility</p:attrName>
                                            </p:attrNameLst>
                                          </p:cBhvr>
                                          <p:to>
                                            <p:strVal val="visible"/>
                                          </p:to>
                                        </p:set>
                                        <p:anim calcmode="lin" valueType="num">
                                          <p:cBhvr additive="base">
                                            <p:cTn id="49" dur="1000" fill="hold"/>
                                            <p:tgtEl>
                                              <p:spTgt spid="64"/>
                                            </p:tgtEl>
                                            <p:attrNameLst>
                                              <p:attrName>ppt_x</p:attrName>
                                            </p:attrNameLst>
                                          </p:cBhvr>
                                          <p:tavLst>
                                            <p:tav tm="0">
                                              <p:val>
                                                <p:strVal val="#ppt_x"/>
                                              </p:val>
                                            </p:tav>
                                            <p:tav tm="100000">
                                              <p:val>
                                                <p:strVal val="#ppt_x"/>
                                              </p:val>
                                            </p:tav>
                                          </p:tavLst>
                                        </p:anim>
                                        <p:anim calcmode="lin" valueType="num">
                                          <p:cBhvr additive="base">
                                            <p:cTn id="50" dur="1000" fill="hold"/>
                                            <p:tgtEl>
                                              <p:spTgt spid="64"/>
                                            </p:tgtEl>
                                            <p:attrNameLst>
                                              <p:attrName>ppt_y</p:attrName>
                                            </p:attrNameLst>
                                          </p:cBhvr>
                                          <p:tavLst>
                                            <p:tav tm="0">
                                              <p:val>
                                                <p:strVal val="0-#ppt_h/2"/>
                                              </p:val>
                                            </p:tav>
                                            <p:tav tm="100000">
                                              <p:val>
                                                <p:strVal val="#ppt_y"/>
                                              </p:val>
                                            </p:tav>
                                          </p:tavLst>
                                        </p:anim>
                                      </p:childTnLst>
                                    </p:cTn>
                                  </p:par>
                                  <p:par>
                                    <p:cTn id="51" presetID="2" presetClass="entr" presetSubtype="1" accel="100000" fill="hold" nodeType="withEffect">
                                      <p:stCondLst>
                                        <p:cond delay="500"/>
                                      </p:stCondLst>
                                      <p:childTnLst>
                                        <p:set>
                                          <p:cBhvr>
                                            <p:cTn id="52" dur="1" fill="hold">
                                              <p:stCondLst>
                                                <p:cond delay="0"/>
                                              </p:stCondLst>
                                            </p:cTn>
                                            <p:tgtEl>
                                              <p:spTgt spid="78"/>
                                            </p:tgtEl>
                                            <p:attrNameLst>
                                              <p:attrName>style.visibility</p:attrName>
                                            </p:attrNameLst>
                                          </p:cBhvr>
                                          <p:to>
                                            <p:strVal val="visible"/>
                                          </p:to>
                                        </p:set>
                                        <p:anim calcmode="lin" valueType="num">
                                          <p:cBhvr additive="base">
                                            <p:cTn id="53" dur="1000" fill="hold"/>
                                            <p:tgtEl>
                                              <p:spTgt spid="78"/>
                                            </p:tgtEl>
                                            <p:attrNameLst>
                                              <p:attrName>ppt_x</p:attrName>
                                            </p:attrNameLst>
                                          </p:cBhvr>
                                          <p:tavLst>
                                            <p:tav tm="0">
                                              <p:val>
                                                <p:strVal val="#ppt_x"/>
                                              </p:val>
                                            </p:tav>
                                            <p:tav tm="100000">
                                              <p:val>
                                                <p:strVal val="#ppt_x"/>
                                              </p:val>
                                            </p:tav>
                                          </p:tavLst>
                                        </p:anim>
                                        <p:anim calcmode="lin" valueType="num">
                                          <p:cBhvr additive="base">
                                            <p:cTn id="54" dur="1000" fill="hold"/>
                                            <p:tgtEl>
                                              <p:spTgt spid="78"/>
                                            </p:tgtEl>
                                            <p:attrNameLst>
                                              <p:attrName>ppt_y</p:attrName>
                                            </p:attrNameLst>
                                          </p:cBhvr>
                                          <p:tavLst>
                                            <p:tav tm="0">
                                              <p:val>
                                                <p:strVal val="0-#ppt_h/2"/>
                                              </p:val>
                                            </p:tav>
                                            <p:tav tm="100000">
                                              <p:val>
                                                <p:strVal val="#ppt_y"/>
                                              </p:val>
                                            </p:tav>
                                          </p:tavLst>
                                        </p:anim>
                                      </p:childTnLst>
                                    </p:cTn>
                                  </p:par>
                                  <p:par>
                                    <p:cTn id="55" presetID="2" presetClass="entr" presetSubtype="1" accel="100000" fill="hold" nodeType="withEffect">
                                      <p:stCondLst>
                                        <p:cond delay="750"/>
                                      </p:stCondLst>
                                      <p:childTnLst>
                                        <p:set>
                                          <p:cBhvr>
                                            <p:cTn id="56" dur="1" fill="hold">
                                              <p:stCondLst>
                                                <p:cond delay="0"/>
                                              </p:stCondLst>
                                            </p:cTn>
                                            <p:tgtEl>
                                              <p:spTgt spid="83"/>
                                            </p:tgtEl>
                                            <p:attrNameLst>
                                              <p:attrName>style.visibility</p:attrName>
                                            </p:attrNameLst>
                                          </p:cBhvr>
                                          <p:to>
                                            <p:strVal val="visible"/>
                                          </p:to>
                                        </p:set>
                                        <p:anim calcmode="lin" valueType="num">
                                          <p:cBhvr additive="base">
                                            <p:cTn id="57" dur="1000" fill="hold"/>
                                            <p:tgtEl>
                                              <p:spTgt spid="83"/>
                                            </p:tgtEl>
                                            <p:attrNameLst>
                                              <p:attrName>ppt_x</p:attrName>
                                            </p:attrNameLst>
                                          </p:cBhvr>
                                          <p:tavLst>
                                            <p:tav tm="0">
                                              <p:val>
                                                <p:strVal val="#ppt_x"/>
                                              </p:val>
                                            </p:tav>
                                            <p:tav tm="100000">
                                              <p:val>
                                                <p:strVal val="#ppt_x"/>
                                              </p:val>
                                            </p:tav>
                                          </p:tavLst>
                                        </p:anim>
                                        <p:anim calcmode="lin" valueType="num">
                                          <p:cBhvr additive="base">
                                            <p:cTn id="58" dur="1000" fill="hold"/>
                                            <p:tgtEl>
                                              <p:spTgt spid="83"/>
                                            </p:tgtEl>
                                            <p:attrNameLst>
                                              <p:attrName>ppt_y</p:attrName>
                                            </p:attrNameLst>
                                          </p:cBhvr>
                                          <p:tavLst>
                                            <p:tav tm="0">
                                              <p:val>
                                                <p:strVal val="0-#ppt_h/2"/>
                                              </p:val>
                                            </p:tav>
                                            <p:tav tm="100000">
                                              <p:val>
                                                <p:strVal val="#ppt_y"/>
                                              </p:val>
                                            </p:tav>
                                          </p:tavLst>
                                        </p:anim>
                                      </p:childTnLst>
                                    </p:cTn>
                                  </p:par>
                                  <p:par>
                                    <p:cTn id="59" presetID="2" presetClass="entr" presetSubtype="1" accel="100000" fill="hold" nodeType="withEffect">
                                      <p:stCondLst>
                                        <p:cond delay="1000"/>
                                      </p:stCondLst>
                                      <p:childTnLst>
                                        <p:set>
                                          <p:cBhvr>
                                            <p:cTn id="60" dur="1" fill="hold">
                                              <p:stCondLst>
                                                <p:cond delay="0"/>
                                              </p:stCondLst>
                                            </p:cTn>
                                            <p:tgtEl>
                                              <p:spTgt spid="88"/>
                                            </p:tgtEl>
                                            <p:attrNameLst>
                                              <p:attrName>style.visibility</p:attrName>
                                            </p:attrNameLst>
                                          </p:cBhvr>
                                          <p:to>
                                            <p:strVal val="visible"/>
                                          </p:to>
                                        </p:set>
                                        <p:anim calcmode="lin" valueType="num">
                                          <p:cBhvr additive="base">
                                            <p:cTn id="61" dur="1000" fill="hold"/>
                                            <p:tgtEl>
                                              <p:spTgt spid="88"/>
                                            </p:tgtEl>
                                            <p:attrNameLst>
                                              <p:attrName>ppt_x</p:attrName>
                                            </p:attrNameLst>
                                          </p:cBhvr>
                                          <p:tavLst>
                                            <p:tav tm="0">
                                              <p:val>
                                                <p:strVal val="#ppt_x"/>
                                              </p:val>
                                            </p:tav>
                                            <p:tav tm="100000">
                                              <p:val>
                                                <p:strVal val="#ppt_x"/>
                                              </p:val>
                                            </p:tav>
                                          </p:tavLst>
                                        </p:anim>
                                        <p:anim calcmode="lin" valueType="num">
                                          <p:cBhvr additive="base">
                                            <p:cTn id="62" dur="1000" fill="hold"/>
                                            <p:tgtEl>
                                              <p:spTgt spid="88"/>
                                            </p:tgtEl>
                                            <p:attrNameLst>
                                              <p:attrName>ppt_y</p:attrName>
                                            </p:attrNameLst>
                                          </p:cBhvr>
                                          <p:tavLst>
                                            <p:tav tm="0">
                                              <p:val>
                                                <p:strVal val="0-#ppt_h/2"/>
                                              </p:val>
                                            </p:tav>
                                            <p:tav tm="100000">
                                              <p:val>
                                                <p:strVal val="#ppt_y"/>
                                              </p:val>
                                            </p:tav>
                                          </p:tavLst>
                                        </p:anim>
                                      </p:childTnLst>
                                    </p:cTn>
                                  </p:par>
                                  <p:par>
                                    <p:cTn id="63" presetID="2" presetClass="entr" presetSubtype="1" accel="100000" fill="hold" nodeType="withEffect">
                                      <p:stCondLst>
                                        <p:cond delay="1250"/>
                                      </p:stCondLst>
                                      <p:childTnLst>
                                        <p:set>
                                          <p:cBhvr>
                                            <p:cTn id="64" dur="1" fill="hold">
                                              <p:stCondLst>
                                                <p:cond delay="0"/>
                                              </p:stCondLst>
                                            </p:cTn>
                                            <p:tgtEl>
                                              <p:spTgt spid="93"/>
                                            </p:tgtEl>
                                            <p:attrNameLst>
                                              <p:attrName>style.visibility</p:attrName>
                                            </p:attrNameLst>
                                          </p:cBhvr>
                                          <p:to>
                                            <p:strVal val="visible"/>
                                          </p:to>
                                        </p:set>
                                        <p:anim calcmode="lin" valueType="num">
                                          <p:cBhvr additive="base">
                                            <p:cTn id="65" dur="1000" fill="hold"/>
                                            <p:tgtEl>
                                              <p:spTgt spid="93"/>
                                            </p:tgtEl>
                                            <p:attrNameLst>
                                              <p:attrName>ppt_x</p:attrName>
                                            </p:attrNameLst>
                                          </p:cBhvr>
                                          <p:tavLst>
                                            <p:tav tm="0">
                                              <p:val>
                                                <p:strVal val="#ppt_x"/>
                                              </p:val>
                                            </p:tav>
                                            <p:tav tm="100000">
                                              <p:val>
                                                <p:strVal val="#ppt_x"/>
                                              </p:val>
                                            </p:tav>
                                          </p:tavLst>
                                        </p:anim>
                                        <p:anim calcmode="lin" valueType="num">
                                          <p:cBhvr additive="base">
                                            <p:cTn id="66" dur="1000" fill="hold"/>
                                            <p:tgtEl>
                                              <p:spTgt spid="93"/>
                                            </p:tgtEl>
                                            <p:attrNameLst>
                                              <p:attrName>ppt_y</p:attrName>
                                            </p:attrNameLst>
                                          </p:cBhvr>
                                          <p:tavLst>
                                            <p:tav tm="0">
                                              <p:val>
                                                <p:strVal val="0-#ppt_h/2"/>
                                              </p:val>
                                            </p:tav>
                                            <p:tav tm="100000">
                                              <p:val>
                                                <p:strVal val="#ppt_y"/>
                                              </p:val>
                                            </p:tav>
                                          </p:tavLst>
                                        </p:anim>
                                      </p:childTnLst>
                                    </p:cTn>
                                  </p:par>
                                </p:childTnLst>
                              </p:cTn>
                            </p:par>
                            <p:par>
                              <p:cTn id="67" fill="hold">
                                <p:stCondLst>
                                  <p:cond delay="4250"/>
                                </p:stCondLst>
                                <p:childTnLst>
                                  <p:par>
                                    <p:cTn id="68" presetID="22" presetClass="entr" presetSubtype="1" fill="hold" grpId="0" nodeType="after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wipe(up)">
                                          <p:cBhvr>
                                            <p:cTn id="70" dur="500"/>
                                            <p:tgtEl>
                                              <p:spTgt spid="157"/>
                                            </p:tgtEl>
                                          </p:cBhvr>
                                        </p:animEffect>
                                      </p:childTnLst>
                                    </p:cTn>
                                  </p:par>
                                </p:childTnLst>
                              </p:cTn>
                            </p:par>
                            <p:par>
                              <p:cTn id="71" fill="hold">
                                <p:stCondLst>
                                  <p:cond delay="4750"/>
                                </p:stCondLst>
                                <p:childTnLst>
                                  <p:par>
                                    <p:cTn id="72" presetID="2" presetClass="entr" presetSubtype="1" accel="100000" fill="hold" nodeType="afterEffect">
                                      <p:stCondLst>
                                        <p:cond delay="0"/>
                                      </p:stCondLst>
                                      <p:childTnLst>
                                        <p:set>
                                          <p:cBhvr>
                                            <p:cTn id="73" dur="1" fill="hold">
                                              <p:stCondLst>
                                                <p:cond delay="0"/>
                                              </p:stCondLst>
                                            </p:cTn>
                                            <p:tgtEl>
                                              <p:spTgt spid="98"/>
                                            </p:tgtEl>
                                            <p:attrNameLst>
                                              <p:attrName>style.visibility</p:attrName>
                                            </p:attrNameLst>
                                          </p:cBhvr>
                                          <p:to>
                                            <p:strVal val="visible"/>
                                          </p:to>
                                        </p:set>
                                        <p:anim calcmode="lin" valueType="num">
                                          <p:cBhvr additive="base">
                                            <p:cTn id="74" dur="1000" fill="hold"/>
                                            <p:tgtEl>
                                              <p:spTgt spid="98"/>
                                            </p:tgtEl>
                                            <p:attrNameLst>
                                              <p:attrName>ppt_x</p:attrName>
                                            </p:attrNameLst>
                                          </p:cBhvr>
                                          <p:tavLst>
                                            <p:tav tm="0">
                                              <p:val>
                                                <p:strVal val="#ppt_x"/>
                                              </p:val>
                                            </p:tav>
                                            <p:tav tm="100000">
                                              <p:val>
                                                <p:strVal val="#ppt_x"/>
                                              </p:val>
                                            </p:tav>
                                          </p:tavLst>
                                        </p:anim>
                                        <p:anim calcmode="lin" valueType="num">
                                          <p:cBhvr additive="base">
                                            <p:cTn id="75" dur="1000" fill="hold"/>
                                            <p:tgtEl>
                                              <p:spTgt spid="98"/>
                                            </p:tgtEl>
                                            <p:attrNameLst>
                                              <p:attrName>ppt_y</p:attrName>
                                            </p:attrNameLst>
                                          </p:cBhvr>
                                          <p:tavLst>
                                            <p:tav tm="0">
                                              <p:val>
                                                <p:strVal val="0-#ppt_h/2"/>
                                              </p:val>
                                            </p:tav>
                                            <p:tav tm="100000">
                                              <p:val>
                                                <p:strVal val="#ppt_y"/>
                                              </p:val>
                                            </p:tav>
                                          </p:tavLst>
                                        </p:anim>
                                      </p:childTnLst>
                                    </p:cTn>
                                  </p:par>
                                  <p:par>
                                    <p:cTn id="76" presetID="2" presetClass="entr" presetSubtype="1" accel="100000" fill="hold" nodeType="withEffect">
                                      <p:stCondLst>
                                        <p:cond delay="250"/>
                                      </p:stCondLst>
                                      <p:childTnLst>
                                        <p:set>
                                          <p:cBhvr>
                                            <p:cTn id="77" dur="1" fill="hold">
                                              <p:stCondLst>
                                                <p:cond delay="0"/>
                                              </p:stCondLst>
                                            </p:cTn>
                                            <p:tgtEl>
                                              <p:spTgt spid="103"/>
                                            </p:tgtEl>
                                            <p:attrNameLst>
                                              <p:attrName>style.visibility</p:attrName>
                                            </p:attrNameLst>
                                          </p:cBhvr>
                                          <p:to>
                                            <p:strVal val="visible"/>
                                          </p:to>
                                        </p:set>
                                        <p:anim calcmode="lin" valueType="num">
                                          <p:cBhvr additive="base">
                                            <p:cTn id="78" dur="1000" fill="hold"/>
                                            <p:tgtEl>
                                              <p:spTgt spid="103"/>
                                            </p:tgtEl>
                                            <p:attrNameLst>
                                              <p:attrName>ppt_x</p:attrName>
                                            </p:attrNameLst>
                                          </p:cBhvr>
                                          <p:tavLst>
                                            <p:tav tm="0">
                                              <p:val>
                                                <p:strVal val="#ppt_x"/>
                                              </p:val>
                                            </p:tav>
                                            <p:tav tm="100000">
                                              <p:val>
                                                <p:strVal val="#ppt_x"/>
                                              </p:val>
                                            </p:tav>
                                          </p:tavLst>
                                        </p:anim>
                                        <p:anim calcmode="lin" valueType="num">
                                          <p:cBhvr additive="base">
                                            <p:cTn id="79" dur="1000" fill="hold"/>
                                            <p:tgtEl>
                                              <p:spTgt spid="103"/>
                                            </p:tgtEl>
                                            <p:attrNameLst>
                                              <p:attrName>ppt_y</p:attrName>
                                            </p:attrNameLst>
                                          </p:cBhvr>
                                          <p:tavLst>
                                            <p:tav tm="0">
                                              <p:val>
                                                <p:strVal val="0-#ppt_h/2"/>
                                              </p:val>
                                            </p:tav>
                                            <p:tav tm="100000">
                                              <p:val>
                                                <p:strVal val="#ppt_y"/>
                                              </p:val>
                                            </p:tav>
                                          </p:tavLst>
                                        </p:anim>
                                      </p:childTnLst>
                                    </p:cTn>
                                  </p:par>
                                  <p:par>
                                    <p:cTn id="80" presetID="2" presetClass="entr" presetSubtype="1" accel="100000" fill="hold" nodeType="withEffect">
                                      <p:stCondLst>
                                        <p:cond delay="500"/>
                                      </p:stCondLst>
                                      <p:childTnLst>
                                        <p:set>
                                          <p:cBhvr>
                                            <p:cTn id="81" dur="1" fill="hold">
                                              <p:stCondLst>
                                                <p:cond delay="0"/>
                                              </p:stCondLst>
                                            </p:cTn>
                                            <p:tgtEl>
                                              <p:spTgt spid="108"/>
                                            </p:tgtEl>
                                            <p:attrNameLst>
                                              <p:attrName>style.visibility</p:attrName>
                                            </p:attrNameLst>
                                          </p:cBhvr>
                                          <p:to>
                                            <p:strVal val="visible"/>
                                          </p:to>
                                        </p:set>
                                        <p:anim calcmode="lin" valueType="num">
                                          <p:cBhvr additive="base">
                                            <p:cTn id="82" dur="1000" fill="hold"/>
                                            <p:tgtEl>
                                              <p:spTgt spid="108"/>
                                            </p:tgtEl>
                                            <p:attrNameLst>
                                              <p:attrName>ppt_x</p:attrName>
                                            </p:attrNameLst>
                                          </p:cBhvr>
                                          <p:tavLst>
                                            <p:tav tm="0">
                                              <p:val>
                                                <p:strVal val="#ppt_x"/>
                                              </p:val>
                                            </p:tav>
                                            <p:tav tm="100000">
                                              <p:val>
                                                <p:strVal val="#ppt_x"/>
                                              </p:val>
                                            </p:tav>
                                          </p:tavLst>
                                        </p:anim>
                                        <p:anim calcmode="lin" valueType="num">
                                          <p:cBhvr additive="base">
                                            <p:cTn id="83" dur="1000" fill="hold"/>
                                            <p:tgtEl>
                                              <p:spTgt spid="108"/>
                                            </p:tgtEl>
                                            <p:attrNameLst>
                                              <p:attrName>ppt_y</p:attrName>
                                            </p:attrNameLst>
                                          </p:cBhvr>
                                          <p:tavLst>
                                            <p:tav tm="0">
                                              <p:val>
                                                <p:strVal val="0-#ppt_h/2"/>
                                              </p:val>
                                            </p:tav>
                                            <p:tav tm="100000">
                                              <p:val>
                                                <p:strVal val="#ppt_y"/>
                                              </p:val>
                                            </p:tav>
                                          </p:tavLst>
                                        </p:anim>
                                      </p:childTnLst>
                                    </p:cTn>
                                  </p:par>
                                  <p:par>
                                    <p:cTn id="84" presetID="2" presetClass="entr" presetSubtype="1" accel="100000" fill="hold" nodeType="withEffect">
                                      <p:stCondLst>
                                        <p:cond delay="750"/>
                                      </p:stCondLst>
                                      <p:childTnLst>
                                        <p:set>
                                          <p:cBhvr>
                                            <p:cTn id="85" dur="1" fill="hold">
                                              <p:stCondLst>
                                                <p:cond delay="0"/>
                                              </p:stCondLst>
                                            </p:cTn>
                                            <p:tgtEl>
                                              <p:spTgt spid="113"/>
                                            </p:tgtEl>
                                            <p:attrNameLst>
                                              <p:attrName>style.visibility</p:attrName>
                                            </p:attrNameLst>
                                          </p:cBhvr>
                                          <p:to>
                                            <p:strVal val="visible"/>
                                          </p:to>
                                        </p:set>
                                        <p:anim calcmode="lin" valueType="num">
                                          <p:cBhvr additive="base">
                                            <p:cTn id="86" dur="1000" fill="hold"/>
                                            <p:tgtEl>
                                              <p:spTgt spid="113"/>
                                            </p:tgtEl>
                                            <p:attrNameLst>
                                              <p:attrName>ppt_x</p:attrName>
                                            </p:attrNameLst>
                                          </p:cBhvr>
                                          <p:tavLst>
                                            <p:tav tm="0">
                                              <p:val>
                                                <p:strVal val="#ppt_x"/>
                                              </p:val>
                                            </p:tav>
                                            <p:tav tm="100000">
                                              <p:val>
                                                <p:strVal val="#ppt_x"/>
                                              </p:val>
                                            </p:tav>
                                          </p:tavLst>
                                        </p:anim>
                                        <p:anim calcmode="lin" valueType="num">
                                          <p:cBhvr additive="base">
                                            <p:cTn id="87" dur="1000" fill="hold"/>
                                            <p:tgtEl>
                                              <p:spTgt spid="113"/>
                                            </p:tgtEl>
                                            <p:attrNameLst>
                                              <p:attrName>ppt_y</p:attrName>
                                            </p:attrNameLst>
                                          </p:cBhvr>
                                          <p:tavLst>
                                            <p:tav tm="0">
                                              <p:val>
                                                <p:strVal val="0-#ppt_h/2"/>
                                              </p:val>
                                            </p:tav>
                                            <p:tav tm="100000">
                                              <p:val>
                                                <p:strVal val="#ppt_y"/>
                                              </p:val>
                                            </p:tav>
                                          </p:tavLst>
                                        </p:anim>
                                      </p:childTnLst>
                                    </p:cTn>
                                  </p:par>
                                  <p:par>
                                    <p:cTn id="88" presetID="2" presetClass="entr" presetSubtype="1" accel="100000" fill="hold" nodeType="withEffect">
                                      <p:stCondLst>
                                        <p:cond delay="1000"/>
                                      </p:stCondLst>
                                      <p:childTnLst>
                                        <p:set>
                                          <p:cBhvr>
                                            <p:cTn id="89" dur="1" fill="hold">
                                              <p:stCondLst>
                                                <p:cond delay="0"/>
                                              </p:stCondLst>
                                            </p:cTn>
                                            <p:tgtEl>
                                              <p:spTgt spid="121"/>
                                            </p:tgtEl>
                                            <p:attrNameLst>
                                              <p:attrName>style.visibility</p:attrName>
                                            </p:attrNameLst>
                                          </p:cBhvr>
                                          <p:to>
                                            <p:strVal val="visible"/>
                                          </p:to>
                                        </p:set>
                                        <p:anim calcmode="lin" valueType="num">
                                          <p:cBhvr additive="base">
                                            <p:cTn id="90" dur="1000" fill="hold"/>
                                            <p:tgtEl>
                                              <p:spTgt spid="121"/>
                                            </p:tgtEl>
                                            <p:attrNameLst>
                                              <p:attrName>ppt_x</p:attrName>
                                            </p:attrNameLst>
                                          </p:cBhvr>
                                          <p:tavLst>
                                            <p:tav tm="0">
                                              <p:val>
                                                <p:strVal val="#ppt_x"/>
                                              </p:val>
                                            </p:tav>
                                            <p:tav tm="100000">
                                              <p:val>
                                                <p:strVal val="#ppt_x"/>
                                              </p:val>
                                            </p:tav>
                                          </p:tavLst>
                                        </p:anim>
                                        <p:anim calcmode="lin" valueType="num">
                                          <p:cBhvr additive="base">
                                            <p:cTn id="91" dur="1000" fill="hold"/>
                                            <p:tgtEl>
                                              <p:spTgt spid="1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72" grpId="0" animBg="1"/>
          <p:bldP spid="157" grpId="0" animBg="1"/>
          <p:bldP spid="58" grpId="0" animBg="1"/>
          <p:bldP spid="159"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15544"/>
            <a:ext cx="2031325"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解析</a:t>
            </a:r>
            <a:r>
              <a:rPr lang="en-US" altLang="zh-CN" sz="2400"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鱼骨图</a:t>
            </a:r>
          </a:p>
        </p:txBody>
      </p:sp>
      <p:grpSp>
        <p:nvGrpSpPr>
          <p:cNvPr id="2" name="组合 1"/>
          <p:cNvGrpSpPr/>
          <p:nvPr/>
        </p:nvGrpSpPr>
        <p:grpSpPr>
          <a:xfrm>
            <a:off x="655638" y="1361349"/>
            <a:ext cx="11061741" cy="4645677"/>
            <a:chOff x="655638" y="1361349"/>
            <a:chExt cx="11061741" cy="4645677"/>
          </a:xfrm>
        </p:grpSpPr>
        <p:sp>
          <p:nvSpPr>
            <p:cNvPr id="138" name="Freeform 5"/>
            <p:cNvSpPr>
              <a:spLocks/>
            </p:cNvSpPr>
            <p:nvPr/>
          </p:nvSpPr>
          <p:spPr bwMode="auto">
            <a:xfrm>
              <a:off x="923447" y="3291881"/>
              <a:ext cx="9564479" cy="1281604"/>
            </a:xfrm>
            <a:custGeom>
              <a:avLst/>
              <a:gdLst>
                <a:gd name="T0" fmla="*/ 653 w 19008"/>
                <a:gd name="T1" fmla="*/ 1418 h 2547"/>
                <a:gd name="T2" fmla="*/ 573 w 19008"/>
                <a:gd name="T3" fmla="*/ 1719 h 2547"/>
                <a:gd name="T4" fmla="*/ 385 w 19008"/>
                <a:gd name="T5" fmla="*/ 2167 h 2547"/>
                <a:gd name="T6" fmla="*/ 225 w 19008"/>
                <a:gd name="T7" fmla="*/ 2547 h 2547"/>
                <a:gd name="T8" fmla="*/ 266 w 19008"/>
                <a:gd name="T9" fmla="*/ 2535 h 2547"/>
                <a:gd name="T10" fmla="*/ 314 w 19008"/>
                <a:gd name="T11" fmla="*/ 2492 h 2547"/>
                <a:gd name="T12" fmla="*/ 639 w 19008"/>
                <a:gd name="T13" fmla="*/ 2309 h 2547"/>
                <a:gd name="T14" fmla="*/ 917 w 19008"/>
                <a:gd name="T15" fmla="*/ 2085 h 2547"/>
                <a:gd name="T16" fmla="*/ 1159 w 19008"/>
                <a:gd name="T17" fmla="*/ 1824 h 2547"/>
                <a:gd name="T18" fmla="*/ 1561 w 19008"/>
                <a:gd name="T19" fmla="*/ 1411 h 2547"/>
                <a:gd name="T20" fmla="*/ 1699 w 19008"/>
                <a:gd name="T21" fmla="*/ 1351 h 2547"/>
                <a:gd name="T22" fmla="*/ 12438 w 19008"/>
                <a:gd name="T23" fmla="*/ 1302 h 2547"/>
                <a:gd name="T24" fmla="*/ 12902 w 19008"/>
                <a:gd name="T25" fmla="*/ 1295 h 2547"/>
                <a:gd name="T26" fmla="*/ 16764 w 19008"/>
                <a:gd name="T27" fmla="*/ 1290 h 2547"/>
                <a:gd name="T28" fmla="*/ 16885 w 19008"/>
                <a:gd name="T29" fmla="*/ 1358 h 2547"/>
                <a:gd name="T30" fmla="*/ 16889 w 19008"/>
                <a:gd name="T31" fmla="*/ 1619 h 2547"/>
                <a:gd name="T32" fmla="*/ 16808 w 19008"/>
                <a:gd name="T33" fmla="*/ 2123 h 2547"/>
                <a:gd name="T34" fmla="*/ 16962 w 19008"/>
                <a:gd name="T35" fmla="*/ 2135 h 2547"/>
                <a:gd name="T36" fmla="*/ 17265 w 19008"/>
                <a:gd name="T37" fmla="*/ 2109 h 2547"/>
                <a:gd name="T38" fmla="*/ 17574 w 19008"/>
                <a:gd name="T39" fmla="*/ 2053 h 2547"/>
                <a:gd name="T40" fmla="*/ 17889 w 19008"/>
                <a:gd name="T41" fmla="*/ 1953 h 2547"/>
                <a:gd name="T42" fmla="*/ 18182 w 19008"/>
                <a:gd name="T43" fmla="*/ 1809 h 2547"/>
                <a:gd name="T44" fmla="*/ 18448 w 19008"/>
                <a:gd name="T45" fmla="*/ 1620 h 2547"/>
                <a:gd name="T46" fmla="*/ 18612 w 19008"/>
                <a:gd name="T47" fmla="*/ 1462 h 2547"/>
                <a:gd name="T48" fmla="*/ 18490 w 19008"/>
                <a:gd name="T49" fmla="*/ 1327 h 2547"/>
                <a:gd name="T50" fmla="*/ 18142 w 19008"/>
                <a:gd name="T51" fmla="*/ 1226 h 2547"/>
                <a:gd name="T52" fmla="*/ 17958 w 19008"/>
                <a:gd name="T53" fmla="*/ 1129 h 2547"/>
                <a:gd name="T54" fmla="*/ 18481 w 19008"/>
                <a:gd name="T55" fmla="*/ 1054 h 2547"/>
                <a:gd name="T56" fmla="*/ 18912 w 19008"/>
                <a:gd name="T57" fmla="*/ 974 h 2547"/>
                <a:gd name="T58" fmla="*/ 18983 w 19008"/>
                <a:gd name="T59" fmla="*/ 896 h 2547"/>
                <a:gd name="T60" fmla="*/ 18583 w 19008"/>
                <a:gd name="T61" fmla="*/ 533 h 2547"/>
                <a:gd name="T62" fmla="*/ 18245 w 19008"/>
                <a:gd name="T63" fmla="*/ 337 h 2547"/>
                <a:gd name="T64" fmla="*/ 17866 w 19008"/>
                <a:gd name="T65" fmla="*/ 195 h 2547"/>
                <a:gd name="T66" fmla="*/ 17510 w 19008"/>
                <a:gd name="T67" fmla="*/ 106 h 2547"/>
                <a:gd name="T68" fmla="*/ 17029 w 19008"/>
                <a:gd name="T69" fmla="*/ 65 h 2547"/>
                <a:gd name="T70" fmla="*/ 16727 w 19008"/>
                <a:gd name="T71" fmla="*/ 101 h 2547"/>
                <a:gd name="T72" fmla="*/ 16587 w 19008"/>
                <a:gd name="T73" fmla="*/ 178 h 2547"/>
                <a:gd name="T74" fmla="*/ 16617 w 19008"/>
                <a:gd name="T75" fmla="*/ 306 h 2547"/>
                <a:gd name="T76" fmla="*/ 16795 w 19008"/>
                <a:gd name="T77" fmla="*/ 735 h 2547"/>
                <a:gd name="T78" fmla="*/ 16851 w 19008"/>
                <a:gd name="T79" fmla="*/ 1000 h 2547"/>
                <a:gd name="T80" fmla="*/ 16530 w 19008"/>
                <a:gd name="T81" fmla="*/ 1067 h 2547"/>
                <a:gd name="T82" fmla="*/ 16114 w 19008"/>
                <a:gd name="T83" fmla="*/ 1080 h 2547"/>
                <a:gd name="T84" fmla="*/ 12324 w 19008"/>
                <a:gd name="T85" fmla="*/ 1072 h 2547"/>
                <a:gd name="T86" fmla="*/ 8973 w 19008"/>
                <a:gd name="T87" fmla="*/ 1062 h 2547"/>
                <a:gd name="T88" fmla="*/ 8417 w 19008"/>
                <a:gd name="T89" fmla="*/ 1055 h 2547"/>
                <a:gd name="T90" fmla="*/ 7789 w 19008"/>
                <a:gd name="T91" fmla="*/ 1050 h 2547"/>
                <a:gd name="T92" fmla="*/ 6666 w 19008"/>
                <a:gd name="T93" fmla="*/ 1050 h 2547"/>
                <a:gd name="T94" fmla="*/ 2333 w 19008"/>
                <a:gd name="T95" fmla="*/ 1039 h 2547"/>
                <a:gd name="T96" fmla="*/ 1753 w 19008"/>
                <a:gd name="T97" fmla="*/ 1038 h 2547"/>
                <a:gd name="T98" fmla="*/ 1140 w 19008"/>
                <a:gd name="T99" fmla="*/ 624 h 2547"/>
                <a:gd name="T100" fmla="*/ 655 w 19008"/>
                <a:gd name="T101" fmla="*/ 165 h 2547"/>
                <a:gd name="T102" fmla="*/ 461 w 19008"/>
                <a:gd name="T103" fmla="*/ 68 h 2547"/>
                <a:gd name="T104" fmla="*/ 233 w 19008"/>
                <a:gd name="T105" fmla="*/ 14 h 2547"/>
                <a:gd name="T106" fmla="*/ 4 w 19008"/>
                <a:gd name="T107" fmla="*/ 7 h 2547"/>
                <a:gd name="T108" fmla="*/ 183 w 19008"/>
                <a:gd name="T109" fmla="*/ 165 h 2547"/>
                <a:gd name="T110" fmla="*/ 425 w 19008"/>
                <a:gd name="T111" fmla="*/ 440 h 2547"/>
                <a:gd name="T112" fmla="*/ 576 w 19008"/>
                <a:gd name="T113" fmla="*/ 683 h 2547"/>
                <a:gd name="T114" fmla="*/ 658 w 19008"/>
                <a:gd name="T115" fmla="*/ 919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08" h="2547">
                  <a:moveTo>
                    <a:pt x="675" y="1073"/>
                  </a:moveTo>
                  <a:lnTo>
                    <a:pt x="675" y="1145"/>
                  </a:lnTo>
                  <a:lnTo>
                    <a:pt x="674" y="1212"/>
                  </a:lnTo>
                  <a:lnTo>
                    <a:pt x="670" y="1272"/>
                  </a:lnTo>
                  <a:lnTo>
                    <a:pt x="665" y="1331"/>
                  </a:lnTo>
                  <a:lnTo>
                    <a:pt x="662" y="1359"/>
                  </a:lnTo>
                  <a:lnTo>
                    <a:pt x="658" y="1389"/>
                  </a:lnTo>
                  <a:lnTo>
                    <a:pt x="653" y="1418"/>
                  </a:lnTo>
                  <a:lnTo>
                    <a:pt x="646" y="1449"/>
                  </a:lnTo>
                  <a:lnTo>
                    <a:pt x="640" y="1480"/>
                  </a:lnTo>
                  <a:lnTo>
                    <a:pt x="632" y="1513"/>
                  </a:lnTo>
                  <a:lnTo>
                    <a:pt x="623" y="1549"/>
                  </a:lnTo>
                  <a:lnTo>
                    <a:pt x="612" y="1585"/>
                  </a:lnTo>
                  <a:lnTo>
                    <a:pt x="599" y="1631"/>
                  </a:lnTo>
                  <a:lnTo>
                    <a:pt x="587" y="1675"/>
                  </a:lnTo>
                  <a:lnTo>
                    <a:pt x="573" y="1719"/>
                  </a:lnTo>
                  <a:lnTo>
                    <a:pt x="557" y="1763"/>
                  </a:lnTo>
                  <a:lnTo>
                    <a:pt x="524" y="1853"/>
                  </a:lnTo>
                  <a:lnTo>
                    <a:pt x="497" y="1920"/>
                  </a:lnTo>
                  <a:lnTo>
                    <a:pt x="476" y="1972"/>
                  </a:lnTo>
                  <a:lnTo>
                    <a:pt x="456" y="2015"/>
                  </a:lnTo>
                  <a:lnTo>
                    <a:pt x="437" y="2058"/>
                  </a:lnTo>
                  <a:lnTo>
                    <a:pt x="413" y="2105"/>
                  </a:lnTo>
                  <a:lnTo>
                    <a:pt x="385" y="2167"/>
                  </a:lnTo>
                  <a:lnTo>
                    <a:pt x="347" y="2249"/>
                  </a:lnTo>
                  <a:lnTo>
                    <a:pt x="225" y="2514"/>
                  </a:lnTo>
                  <a:lnTo>
                    <a:pt x="222" y="2523"/>
                  </a:lnTo>
                  <a:lnTo>
                    <a:pt x="220" y="2532"/>
                  </a:lnTo>
                  <a:lnTo>
                    <a:pt x="219" y="2537"/>
                  </a:lnTo>
                  <a:lnTo>
                    <a:pt x="219" y="2542"/>
                  </a:lnTo>
                  <a:lnTo>
                    <a:pt x="221" y="2545"/>
                  </a:lnTo>
                  <a:lnTo>
                    <a:pt x="225" y="2547"/>
                  </a:lnTo>
                  <a:lnTo>
                    <a:pt x="230" y="2547"/>
                  </a:lnTo>
                  <a:lnTo>
                    <a:pt x="239" y="2546"/>
                  </a:lnTo>
                  <a:lnTo>
                    <a:pt x="259" y="2542"/>
                  </a:lnTo>
                  <a:lnTo>
                    <a:pt x="263" y="2541"/>
                  </a:lnTo>
                  <a:lnTo>
                    <a:pt x="263" y="2540"/>
                  </a:lnTo>
                  <a:lnTo>
                    <a:pt x="263" y="2539"/>
                  </a:lnTo>
                  <a:lnTo>
                    <a:pt x="263" y="2537"/>
                  </a:lnTo>
                  <a:lnTo>
                    <a:pt x="266" y="2535"/>
                  </a:lnTo>
                  <a:lnTo>
                    <a:pt x="277" y="2526"/>
                  </a:lnTo>
                  <a:lnTo>
                    <a:pt x="283" y="2520"/>
                  </a:lnTo>
                  <a:lnTo>
                    <a:pt x="285" y="2516"/>
                  </a:lnTo>
                  <a:lnTo>
                    <a:pt x="286" y="2513"/>
                  </a:lnTo>
                  <a:lnTo>
                    <a:pt x="287" y="2510"/>
                  </a:lnTo>
                  <a:lnTo>
                    <a:pt x="291" y="2507"/>
                  </a:lnTo>
                  <a:lnTo>
                    <a:pt x="299" y="2501"/>
                  </a:lnTo>
                  <a:lnTo>
                    <a:pt x="314" y="2492"/>
                  </a:lnTo>
                  <a:lnTo>
                    <a:pt x="354" y="2469"/>
                  </a:lnTo>
                  <a:lnTo>
                    <a:pt x="387" y="2452"/>
                  </a:lnTo>
                  <a:lnTo>
                    <a:pt x="417" y="2438"/>
                  </a:lnTo>
                  <a:lnTo>
                    <a:pt x="447" y="2423"/>
                  </a:lnTo>
                  <a:lnTo>
                    <a:pt x="481" y="2406"/>
                  </a:lnTo>
                  <a:lnTo>
                    <a:pt x="522" y="2383"/>
                  </a:lnTo>
                  <a:lnTo>
                    <a:pt x="574" y="2352"/>
                  </a:lnTo>
                  <a:lnTo>
                    <a:pt x="639" y="2309"/>
                  </a:lnTo>
                  <a:lnTo>
                    <a:pt x="674" y="2286"/>
                  </a:lnTo>
                  <a:lnTo>
                    <a:pt x="709" y="2260"/>
                  </a:lnTo>
                  <a:lnTo>
                    <a:pt x="745" y="2233"/>
                  </a:lnTo>
                  <a:lnTo>
                    <a:pt x="779" y="2205"/>
                  </a:lnTo>
                  <a:lnTo>
                    <a:pt x="814" y="2176"/>
                  </a:lnTo>
                  <a:lnTo>
                    <a:pt x="848" y="2147"/>
                  </a:lnTo>
                  <a:lnTo>
                    <a:pt x="883" y="2116"/>
                  </a:lnTo>
                  <a:lnTo>
                    <a:pt x="917" y="2085"/>
                  </a:lnTo>
                  <a:lnTo>
                    <a:pt x="949" y="2053"/>
                  </a:lnTo>
                  <a:lnTo>
                    <a:pt x="982" y="2021"/>
                  </a:lnTo>
                  <a:lnTo>
                    <a:pt x="1015" y="1987"/>
                  </a:lnTo>
                  <a:lnTo>
                    <a:pt x="1045" y="1954"/>
                  </a:lnTo>
                  <a:lnTo>
                    <a:pt x="1075" y="1922"/>
                  </a:lnTo>
                  <a:lnTo>
                    <a:pt x="1105" y="1889"/>
                  </a:lnTo>
                  <a:lnTo>
                    <a:pt x="1132" y="1856"/>
                  </a:lnTo>
                  <a:lnTo>
                    <a:pt x="1159" y="1824"/>
                  </a:lnTo>
                  <a:lnTo>
                    <a:pt x="1390" y="1546"/>
                  </a:lnTo>
                  <a:lnTo>
                    <a:pt x="1415" y="1522"/>
                  </a:lnTo>
                  <a:lnTo>
                    <a:pt x="1436" y="1503"/>
                  </a:lnTo>
                  <a:lnTo>
                    <a:pt x="1459" y="1485"/>
                  </a:lnTo>
                  <a:lnTo>
                    <a:pt x="1486" y="1465"/>
                  </a:lnTo>
                  <a:lnTo>
                    <a:pt x="1508" y="1448"/>
                  </a:lnTo>
                  <a:lnTo>
                    <a:pt x="1533" y="1430"/>
                  </a:lnTo>
                  <a:lnTo>
                    <a:pt x="1561" y="1411"/>
                  </a:lnTo>
                  <a:lnTo>
                    <a:pt x="1591" y="1393"/>
                  </a:lnTo>
                  <a:lnTo>
                    <a:pt x="1606" y="1384"/>
                  </a:lnTo>
                  <a:lnTo>
                    <a:pt x="1622" y="1376"/>
                  </a:lnTo>
                  <a:lnTo>
                    <a:pt x="1637" y="1369"/>
                  </a:lnTo>
                  <a:lnTo>
                    <a:pt x="1653" y="1363"/>
                  </a:lnTo>
                  <a:lnTo>
                    <a:pt x="1669" y="1357"/>
                  </a:lnTo>
                  <a:lnTo>
                    <a:pt x="1685" y="1353"/>
                  </a:lnTo>
                  <a:lnTo>
                    <a:pt x="1699" y="1351"/>
                  </a:lnTo>
                  <a:lnTo>
                    <a:pt x="1714" y="1350"/>
                  </a:lnTo>
                  <a:lnTo>
                    <a:pt x="1714" y="1316"/>
                  </a:lnTo>
                  <a:lnTo>
                    <a:pt x="12141" y="1304"/>
                  </a:lnTo>
                  <a:lnTo>
                    <a:pt x="12202" y="1304"/>
                  </a:lnTo>
                  <a:lnTo>
                    <a:pt x="12263" y="1304"/>
                  </a:lnTo>
                  <a:lnTo>
                    <a:pt x="12322" y="1304"/>
                  </a:lnTo>
                  <a:lnTo>
                    <a:pt x="12380" y="1303"/>
                  </a:lnTo>
                  <a:lnTo>
                    <a:pt x="12438" y="1302"/>
                  </a:lnTo>
                  <a:lnTo>
                    <a:pt x="12497" y="1301"/>
                  </a:lnTo>
                  <a:lnTo>
                    <a:pt x="12555" y="1301"/>
                  </a:lnTo>
                  <a:lnTo>
                    <a:pt x="12612" y="1300"/>
                  </a:lnTo>
                  <a:lnTo>
                    <a:pt x="12670" y="1298"/>
                  </a:lnTo>
                  <a:lnTo>
                    <a:pt x="12727" y="1297"/>
                  </a:lnTo>
                  <a:lnTo>
                    <a:pt x="12785" y="1296"/>
                  </a:lnTo>
                  <a:lnTo>
                    <a:pt x="12843" y="1296"/>
                  </a:lnTo>
                  <a:lnTo>
                    <a:pt x="12902" y="1295"/>
                  </a:lnTo>
                  <a:lnTo>
                    <a:pt x="12961" y="1295"/>
                  </a:lnTo>
                  <a:lnTo>
                    <a:pt x="13020" y="1294"/>
                  </a:lnTo>
                  <a:lnTo>
                    <a:pt x="13081" y="1294"/>
                  </a:lnTo>
                  <a:lnTo>
                    <a:pt x="16642" y="1294"/>
                  </a:lnTo>
                  <a:lnTo>
                    <a:pt x="16675" y="1294"/>
                  </a:lnTo>
                  <a:lnTo>
                    <a:pt x="16706" y="1293"/>
                  </a:lnTo>
                  <a:lnTo>
                    <a:pt x="16735" y="1293"/>
                  </a:lnTo>
                  <a:lnTo>
                    <a:pt x="16764" y="1290"/>
                  </a:lnTo>
                  <a:lnTo>
                    <a:pt x="16791" y="1289"/>
                  </a:lnTo>
                  <a:lnTo>
                    <a:pt x="16819" y="1287"/>
                  </a:lnTo>
                  <a:lnTo>
                    <a:pt x="16846" y="1285"/>
                  </a:lnTo>
                  <a:lnTo>
                    <a:pt x="16874" y="1283"/>
                  </a:lnTo>
                  <a:lnTo>
                    <a:pt x="16876" y="1304"/>
                  </a:lnTo>
                  <a:lnTo>
                    <a:pt x="16878" y="1323"/>
                  </a:lnTo>
                  <a:lnTo>
                    <a:pt x="16881" y="1341"/>
                  </a:lnTo>
                  <a:lnTo>
                    <a:pt x="16885" y="1358"/>
                  </a:lnTo>
                  <a:lnTo>
                    <a:pt x="16890" y="1376"/>
                  </a:lnTo>
                  <a:lnTo>
                    <a:pt x="16892" y="1395"/>
                  </a:lnTo>
                  <a:lnTo>
                    <a:pt x="16895" y="1415"/>
                  </a:lnTo>
                  <a:lnTo>
                    <a:pt x="16896" y="1437"/>
                  </a:lnTo>
                  <a:lnTo>
                    <a:pt x="16896" y="1483"/>
                  </a:lnTo>
                  <a:lnTo>
                    <a:pt x="16895" y="1528"/>
                  </a:lnTo>
                  <a:lnTo>
                    <a:pt x="16892" y="1573"/>
                  </a:lnTo>
                  <a:lnTo>
                    <a:pt x="16889" y="1619"/>
                  </a:lnTo>
                  <a:lnTo>
                    <a:pt x="16885" y="1663"/>
                  </a:lnTo>
                  <a:lnTo>
                    <a:pt x="16880" y="1708"/>
                  </a:lnTo>
                  <a:lnTo>
                    <a:pt x="16874" y="1752"/>
                  </a:lnTo>
                  <a:lnTo>
                    <a:pt x="16870" y="1796"/>
                  </a:lnTo>
                  <a:lnTo>
                    <a:pt x="16855" y="1883"/>
                  </a:lnTo>
                  <a:lnTo>
                    <a:pt x="16841" y="1966"/>
                  </a:lnTo>
                  <a:lnTo>
                    <a:pt x="16824" y="2047"/>
                  </a:lnTo>
                  <a:lnTo>
                    <a:pt x="16808" y="2123"/>
                  </a:lnTo>
                  <a:lnTo>
                    <a:pt x="16828" y="2124"/>
                  </a:lnTo>
                  <a:lnTo>
                    <a:pt x="16846" y="2125"/>
                  </a:lnTo>
                  <a:lnTo>
                    <a:pt x="16864" y="2128"/>
                  </a:lnTo>
                  <a:lnTo>
                    <a:pt x="16880" y="2130"/>
                  </a:lnTo>
                  <a:lnTo>
                    <a:pt x="16898" y="2132"/>
                  </a:lnTo>
                  <a:lnTo>
                    <a:pt x="16917" y="2134"/>
                  </a:lnTo>
                  <a:lnTo>
                    <a:pt x="16939" y="2135"/>
                  </a:lnTo>
                  <a:lnTo>
                    <a:pt x="16962" y="2135"/>
                  </a:lnTo>
                  <a:lnTo>
                    <a:pt x="17001" y="2132"/>
                  </a:lnTo>
                  <a:lnTo>
                    <a:pt x="17036" y="2129"/>
                  </a:lnTo>
                  <a:lnTo>
                    <a:pt x="17072" y="2125"/>
                  </a:lnTo>
                  <a:lnTo>
                    <a:pt x="17118" y="2123"/>
                  </a:lnTo>
                  <a:lnTo>
                    <a:pt x="17154" y="2122"/>
                  </a:lnTo>
                  <a:lnTo>
                    <a:pt x="17190" y="2118"/>
                  </a:lnTo>
                  <a:lnTo>
                    <a:pt x="17227" y="2115"/>
                  </a:lnTo>
                  <a:lnTo>
                    <a:pt x="17265" y="2109"/>
                  </a:lnTo>
                  <a:lnTo>
                    <a:pt x="17303" y="2104"/>
                  </a:lnTo>
                  <a:lnTo>
                    <a:pt x="17340" y="2097"/>
                  </a:lnTo>
                  <a:lnTo>
                    <a:pt x="17376" y="2091"/>
                  </a:lnTo>
                  <a:lnTo>
                    <a:pt x="17411" y="2085"/>
                  </a:lnTo>
                  <a:lnTo>
                    <a:pt x="17452" y="2078"/>
                  </a:lnTo>
                  <a:lnTo>
                    <a:pt x="17493" y="2071"/>
                  </a:lnTo>
                  <a:lnTo>
                    <a:pt x="17534" y="2062"/>
                  </a:lnTo>
                  <a:lnTo>
                    <a:pt x="17574" y="2053"/>
                  </a:lnTo>
                  <a:lnTo>
                    <a:pt x="17614" y="2042"/>
                  </a:lnTo>
                  <a:lnTo>
                    <a:pt x="17655" y="2031"/>
                  </a:lnTo>
                  <a:lnTo>
                    <a:pt x="17694" y="2021"/>
                  </a:lnTo>
                  <a:lnTo>
                    <a:pt x="17733" y="2009"/>
                  </a:lnTo>
                  <a:lnTo>
                    <a:pt x="17772" y="1996"/>
                  </a:lnTo>
                  <a:lnTo>
                    <a:pt x="17812" y="1983"/>
                  </a:lnTo>
                  <a:lnTo>
                    <a:pt x="17850" y="1968"/>
                  </a:lnTo>
                  <a:lnTo>
                    <a:pt x="17889" y="1953"/>
                  </a:lnTo>
                  <a:lnTo>
                    <a:pt x="17927" y="1938"/>
                  </a:lnTo>
                  <a:lnTo>
                    <a:pt x="17964" y="1922"/>
                  </a:lnTo>
                  <a:lnTo>
                    <a:pt x="18002" y="1904"/>
                  </a:lnTo>
                  <a:lnTo>
                    <a:pt x="18039" y="1886"/>
                  </a:lnTo>
                  <a:lnTo>
                    <a:pt x="18074" y="1869"/>
                  </a:lnTo>
                  <a:lnTo>
                    <a:pt x="18111" y="1850"/>
                  </a:lnTo>
                  <a:lnTo>
                    <a:pt x="18147" y="1829"/>
                  </a:lnTo>
                  <a:lnTo>
                    <a:pt x="18182" y="1809"/>
                  </a:lnTo>
                  <a:lnTo>
                    <a:pt x="18217" y="1788"/>
                  </a:lnTo>
                  <a:lnTo>
                    <a:pt x="18251" y="1767"/>
                  </a:lnTo>
                  <a:lnTo>
                    <a:pt x="18286" y="1744"/>
                  </a:lnTo>
                  <a:lnTo>
                    <a:pt x="18319" y="1720"/>
                  </a:lnTo>
                  <a:lnTo>
                    <a:pt x="18352" y="1696"/>
                  </a:lnTo>
                  <a:lnTo>
                    <a:pt x="18384" y="1671"/>
                  </a:lnTo>
                  <a:lnTo>
                    <a:pt x="18416" y="1647"/>
                  </a:lnTo>
                  <a:lnTo>
                    <a:pt x="18448" y="1620"/>
                  </a:lnTo>
                  <a:lnTo>
                    <a:pt x="18479" y="1593"/>
                  </a:lnTo>
                  <a:lnTo>
                    <a:pt x="18510" y="1566"/>
                  </a:lnTo>
                  <a:lnTo>
                    <a:pt x="18541" y="1537"/>
                  </a:lnTo>
                  <a:lnTo>
                    <a:pt x="18570" y="1509"/>
                  </a:lnTo>
                  <a:lnTo>
                    <a:pt x="18582" y="1497"/>
                  </a:lnTo>
                  <a:lnTo>
                    <a:pt x="18591" y="1486"/>
                  </a:lnTo>
                  <a:lnTo>
                    <a:pt x="18602" y="1474"/>
                  </a:lnTo>
                  <a:lnTo>
                    <a:pt x="18612" y="1462"/>
                  </a:lnTo>
                  <a:lnTo>
                    <a:pt x="18636" y="1439"/>
                  </a:lnTo>
                  <a:lnTo>
                    <a:pt x="18653" y="1418"/>
                  </a:lnTo>
                  <a:lnTo>
                    <a:pt x="18668" y="1398"/>
                  </a:lnTo>
                  <a:lnTo>
                    <a:pt x="18687" y="1371"/>
                  </a:lnTo>
                  <a:lnTo>
                    <a:pt x="18639" y="1360"/>
                  </a:lnTo>
                  <a:lnTo>
                    <a:pt x="18589" y="1348"/>
                  </a:lnTo>
                  <a:lnTo>
                    <a:pt x="18540" y="1338"/>
                  </a:lnTo>
                  <a:lnTo>
                    <a:pt x="18490" y="1327"/>
                  </a:lnTo>
                  <a:lnTo>
                    <a:pt x="18441" y="1315"/>
                  </a:lnTo>
                  <a:lnTo>
                    <a:pt x="18393" y="1303"/>
                  </a:lnTo>
                  <a:lnTo>
                    <a:pt x="18344" y="1291"/>
                  </a:lnTo>
                  <a:lnTo>
                    <a:pt x="18295" y="1277"/>
                  </a:lnTo>
                  <a:lnTo>
                    <a:pt x="18261" y="1268"/>
                  </a:lnTo>
                  <a:lnTo>
                    <a:pt x="18224" y="1254"/>
                  </a:lnTo>
                  <a:lnTo>
                    <a:pt x="18184" y="1241"/>
                  </a:lnTo>
                  <a:lnTo>
                    <a:pt x="18142" y="1226"/>
                  </a:lnTo>
                  <a:lnTo>
                    <a:pt x="18102" y="1209"/>
                  </a:lnTo>
                  <a:lnTo>
                    <a:pt x="18062" y="1192"/>
                  </a:lnTo>
                  <a:lnTo>
                    <a:pt x="18027" y="1175"/>
                  </a:lnTo>
                  <a:lnTo>
                    <a:pt x="17995" y="1157"/>
                  </a:lnTo>
                  <a:lnTo>
                    <a:pt x="17984" y="1150"/>
                  </a:lnTo>
                  <a:lnTo>
                    <a:pt x="17974" y="1143"/>
                  </a:lnTo>
                  <a:lnTo>
                    <a:pt x="17966" y="1136"/>
                  </a:lnTo>
                  <a:lnTo>
                    <a:pt x="17958" y="1129"/>
                  </a:lnTo>
                  <a:lnTo>
                    <a:pt x="18001" y="1119"/>
                  </a:lnTo>
                  <a:lnTo>
                    <a:pt x="18052" y="1111"/>
                  </a:lnTo>
                  <a:lnTo>
                    <a:pt x="18111" y="1101"/>
                  </a:lnTo>
                  <a:lnTo>
                    <a:pt x="18178" y="1093"/>
                  </a:lnTo>
                  <a:lnTo>
                    <a:pt x="18249" y="1083"/>
                  </a:lnTo>
                  <a:lnTo>
                    <a:pt x="18324" y="1074"/>
                  </a:lnTo>
                  <a:lnTo>
                    <a:pt x="18401" y="1064"/>
                  </a:lnTo>
                  <a:lnTo>
                    <a:pt x="18481" y="1054"/>
                  </a:lnTo>
                  <a:lnTo>
                    <a:pt x="18559" y="1043"/>
                  </a:lnTo>
                  <a:lnTo>
                    <a:pt x="18637" y="1031"/>
                  </a:lnTo>
                  <a:lnTo>
                    <a:pt x="18713" y="1018"/>
                  </a:lnTo>
                  <a:lnTo>
                    <a:pt x="18785" y="1005"/>
                  </a:lnTo>
                  <a:lnTo>
                    <a:pt x="18819" y="998"/>
                  </a:lnTo>
                  <a:lnTo>
                    <a:pt x="18851" y="991"/>
                  </a:lnTo>
                  <a:lnTo>
                    <a:pt x="18882" y="982"/>
                  </a:lnTo>
                  <a:lnTo>
                    <a:pt x="18912" y="974"/>
                  </a:lnTo>
                  <a:lnTo>
                    <a:pt x="18939" y="967"/>
                  </a:lnTo>
                  <a:lnTo>
                    <a:pt x="18964" y="958"/>
                  </a:lnTo>
                  <a:lnTo>
                    <a:pt x="18988" y="949"/>
                  </a:lnTo>
                  <a:lnTo>
                    <a:pt x="19008" y="940"/>
                  </a:lnTo>
                  <a:lnTo>
                    <a:pt x="19003" y="927"/>
                  </a:lnTo>
                  <a:lnTo>
                    <a:pt x="18998" y="916"/>
                  </a:lnTo>
                  <a:lnTo>
                    <a:pt x="18991" y="906"/>
                  </a:lnTo>
                  <a:lnTo>
                    <a:pt x="18983" y="896"/>
                  </a:lnTo>
                  <a:lnTo>
                    <a:pt x="18962" y="873"/>
                  </a:lnTo>
                  <a:lnTo>
                    <a:pt x="18932" y="839"/>
                  </a:lnTo>
                  <a:lnTo>
                    <a:pt x="18849" y="746"/>
                  </a:lnTo>
                  <a:lnTo>
                    <a:pt x="18770" y="681"/>
                  </a:lnTo>
                  <a:lnTo>
                    <a:pt x="18696" y="619"/>
                  </a:lnTo>
                  <a:lnTo>
                    <a:pt x="18658" y="589"/>
                  </a:lnTo>
                  <a:lnTo>
                    <a:pt x="18621" y="561"/>
                  </a:lnTo>
                  <a:lnTo>
                    <a:pt x="18583" y="533"/>
                  </a:lnTo>
                  <a:lnTo>
                    <a:pt x="18545" y="507"/>
                  </a:lnTo>
                  <a:lnTo>
                    <a:pt x="18507" y="481"/>
                  </a:lnTo>
                  <a:lnTo>
                    <a:pt x="18466" y="455"/>
                  </a:lnTo>
                  <a:lnTo>
                    <a:pt x="18426" y="430"/>
                  </a:lnTo>
                  <a:lnTo>
                    <a:pt x="18383" y="406"/>
                  </a:lnTo>
                  <a:lnTo>
                    <a:pt x="18339" y="383"/>
                  </a:lnTo>
                  <a:lnTo>
                    <a:pt x="18293" y="360"/>
                  </a:lnTo>
                  <a:lnTo>
                    <a:pt x="18245" y="337"/>
                  </a:lnTo>
                  <a:lnTo>
                    <a:pt x="18194" y="316"/>
                  </a:lnTo>
                  <a:lnTo>
                    <a:pt x="18122" y="286"/>
                  </a:lnTo>
                  <a:lnTo>
                    <a:pt x="18066" y="264"/>
                  </a:lnTo>
                  <a:lnTo>
                    <a:pt x="18023" y="247"/>
                  </a:lnTo>
                  <a:lnTo>
                    <a:pt x="17988" y="234"/>
                  </a:lnTo>
                  <a:lnTo>
                    <a:pt x="17952" y="222"/>
                  </a:lnTo>
                  <a:lnTo>
                    <a:pt x="17914" y="210"/>
                  </a:lnTo>
                  <a:lnTo>
                    <a:pt x="17866" y="195"/>
                  </a:lnTo>
                  <a:lnTo>
                    <a:pt x="17805" y="176"/>
                  </a:lnTo>
                  <a:lnTo>
                    <a:pt x="17769" y="165"/>
                  </a:lnTo>
                  <a:lnTo>
                    <a:pt x="17731" y="154"/>
                  </a:lnTo>
                  <a:lnTo>
                    <a:pt x="17692" y="144"/>
                  </a:lnTo>
                  <a:lnTo>
                    <a:pt x="17656" y="135"/>
                  </a:lnTo>
                  <a:lnTo>
                    <a:pt x="17611" y="126"/>
                  </a:lnTo>
                  <a:lnTo>
                    <a:pt x="17562" y="115"/>
                  </a:lnTo>
                  <a:lnTo>
                    <a:pt x="17510" y="106"/>
                  </a:lnTo>
                  <a:lnTo>
                    <a:pt x="17454" y="97"/>
                  </a:lnTo>
                  <a:lnTo>
                    <a:pt x="17397" y="89"/>
                  </a:lnTo>
                  <a:lnTo>
                    <a:pt x="17338" y="82"/>
                  </a:lnTo>
                  <a:lnTo>
                    <a:pt x="17277" y="76"/>
                  </a:lnTo>
                  <a:lnTo>
                    <a:pt x="17215" y="71"/>
                  </a:lnTo>
                  <a:lnTo>
                    <a:pt x="17152" y="68"/>
                  </a:lnTo>
                  <a:lnTo>
                    <a:pt x="17091" y="67"/>
                  </a:lnTo>
                  <a:lnTo>
                    <a:pt x="17029" y="65"/>
                  </a:lnTo>
                  <a:lnTo>
                    <a:pt x="16969" y="68"/>
                  </a:lnTo>
                  <a:lnTo>
                    <a:pt x="16910" y="71"/>
                  </a:lnTo>
                  <a:lnTo>
                    <a:pt x="16853" y="76"/>
                  </a:lnTo>
                  <a:lnTo>
                    <a:pt x="16826" y="81"/>
                  </a:lnTo>
                  <a:lnTo>
                    <a:pt x="16798" y="84"/>
                  </a:lnTo>
                  <a:lnTo>
                    <a:pt x="16772" y="89"/>
                  </a:lnTo>
                  <a:lnTo>
                    <a:pt x="16747" y="95"/>
                  </a:lnTo>
                  <a:lnTo>
                    <a:pt x="16727" y="101"/>
                  </a:lnTo>
                  <a:lnTo>
                    <a:pt x="16701" y="110"/>
                  </a:lnTo>
                  <a:lnTo>
                    <a:pt x="16672" y="124"/>
                  </a:lnTo>
                  <a:lnTo>
                    <a:pt x="16644" y="139"/>
                  </a:lnTo>
                  <a:lnTo>
                    <a:pt x="16631" y="146"/>
                  </a:lnTo>
                  <a:lnTo>
                    <a:pt x="16618" y="154"/>
                  </a:lnTo>
                  <a:lnTo>
                    <a:pt x="16606" y="163"/>
                  </a:lnTo>
                  <a:lnTo>
                    <a:pt x="16595" y="170"/>
                  </a:lnTo>
                  <a:lnTo>
                    <a:pt x="16587" y="178"/>
                  </a:lnTo>
                  <a:lnTo>
                    <a:pt x="16581" y="185"/>
                  </a:lnTo>
                  <a:lnTo>
                    <a:pt x="16576" y="192"/>
                  </a:lnTo>
                  <a:lnTo>
                    <a:pt x="16575" y="200"/>
                  </a:lnTo>
                  <a:lnTo>
                    <a:pt x="16576" y="208"/>
                  </a:lnTo>
                  <a:lnTo>
                    <a:pt x="16581" y="221"/>
                  </a:lnTo>
                  <a:lnTo>
                    <a:pt x="16587" y="238"/>
                  </a:lnTo>
                  <a:lnTo>
                    <a:pt x="16595" y="258"/>
                  </a:lnTo>
                  <a:lnTo>
                    <a:pt x="16617" y="306"/>
                  </a:lnTo>
                  <a:lnTo>
                    <a:pt x="16643" y="362"/>
                  </a:lnTo>
                  <a:lnTo>
                    <a:pt x="16670" y="421"/>
                  </a:lnTo>
                  <a:lnTo>
                    <a:pt x="16696" y="479"/>
                  </a:lnTo>
                  <a:lnTo>
                    <a:pt x="16719" y="530"/>
                  </a:lnTo>
                  <a:lnTo>
                    <a:pt x="16735" y="570"/>
                  </a:lnTo>
                  <a:lnTo>
                    <a:pt x="16754" y="624"/>
                  </a:lnTo>
                  <a:lnTo>
                    <a:pt x="16775" y="678"/>
                  </a:lnTo>
                  <a:lnTo>
                    <a:pt x="16795" y="735"/>
                  </a:lnTo>
                  <a:lnTo>
                    <a:pt x="16813" y="795"/>
                  </a:lnTo>
                  <a:lnTo>
                    <a:pt x="16821" y="823"/>
                  </a:lnTo>
                  <a:lnTo>
                    <a:pt x="16828" y="853"/>
                  </a:lnTo>
                  <a:lnTo>
                    <a:pt x="16835" y="883"/>
                  </a:lnTo>
                  <a:lnTo>
                    <a:pt x="16841" y="912"/>
                  </a:lnTo>
                  <a:lnTo>
                    <a:pt x="16846" y="942"/>
                  </a:lnTo>
                  <a:lnTo>
                    <a:pt x="16849" y="971"/>
                  </a:lnTo>
                  <a:lnTo>
                    <a:pt x="16851" y="1000"/>
                  </a:lnTo>
                  <a:lnTo>
                    <a:pt x="16852" y="1029"/>
                  </a:lnTo>
                  <a:lnTo>
                    <a:pt x="16827" y="1029"/>
                  </a:lnTo>
                  <a:lnTo>
                    <a:pt x="16801" y="1031"/>
                  </a:lnTo>
                  <a:lnTo>
                    <a:pt x="16771" y="1034"/>
                  </a:lnTo>
                  <a:lnTo>
                    <a:pt x="16740" y="1037"/>
                  </a:lnTo>
                  <a:lnTo>
                    <a:pt x="16674" y="1047"/>
                  </a:lnTo>
                  <a:lnTo>
                    <a:pt x="16602" y="1056"/>
                  </a:lnTo>
                  <a:lnTo>
                    <a:pt x="16530" y="1067"/>
                  </a:lnTo>
                  <a:lnTo>
                    <a:pt x="16456" y="1075"/>
                  </a:lnTo>
                  <a:lnTo>
                    <a:pt x="16422" y="1079"/>
                  </a:lnTo>
                  <a:lnTo>
                    <a:pt x="16386" y="1081"/>
                  </a:lnTo>
                  <a:lnTo>
                    <a:pt x="16353" y="1083"/>
                  </a:lnTo>
                  <a:lnTo>
                    <a:pt x="16321" y="1083"/>
                  </a:lnTo>
                  <a:lnTo>
                    <a:pt x="16249" y="1083"/>
                  </a:lnTo>
                  <a:lnTo>
                    <a:pt x="16181" y="1082"/>
                  </a:lnTo>
                  <a:lnTo>
                    <a:pt x="16114" y="1080"/>
                  </a:lnTo>
                  <a:lnTo>
                    <a:pt x="16046" y="1077"/>
                  </a:lnTo>
                  <a:lnTo>
                    <a:pt x="15980" y="1076"/>
                  </a:lnTo>
                  <a:lnTo>
                    <a:pt x="15911" y="1074"/>
                  </a:lnTo>
                  <a:lnTo>
                    <a:pt x="15841" y="1073"/>
                  </a:lnTo>
                  <a:lnTo>
                    <a:pt x="15768" y="1073"/>
                  </a:lnTo>
                  <a:lnTo>
                    <a:pt x="12396" y="1073"/>
                  </a:lnTo>
                  <a:lnTo>
                    <a:pt x="12359" y="1073"/>
                  </a:lnTo>
                  <a:lnTo>
                    <a:pt x="12324" y="1072"/>
                  </a:lnTo>
                  <a:lnTo>
                    <a:pt x="12292" y="1069"/>
                  </a:lnTo>
                  <a:lnTo>
                    <a:pt x="12261" y="1067"/>
                  </a:lnTo>
                  <a:lnTo>
                    <a:pt x="12230" y="1064"/>
                  </a:lnTo>
                  <a:lnTo>
                    <a:pt x="12200" y="1063"/>
                  </a:lnTo>
                  <a:lnTo>
                    <a:pt x="12166" y="1062"/>
                  </a:lnTo>
                  <a:lnTo>
                    <a:pt x="12131" y="1062"/>
                  </a:lnTo>
                  <a:lnTo>
                    <a:pt x="9045" y="1062"/>
                  </a:lnTo>
                  <a:lnTo>
                    <a:pt x="8973" y="1062"/>
                  </a:lnTo>
                  <a:lnTo>
                    <a:pt x="8902" y="1061"/>
                  </a:lnTo>
                  <a:lnTo>
                    <a:pt x="8832" y="1061"/>
                  </a:lnTo>
                  <a:lnTo>
                    <a:pt x="8762" y="1060"/>
                  </a:lnTo>
                  <a:lnTo>
                    <a:pt x="8693" y="1058"/>
                  </a:lnTo>
                  <a:lnTo>
                    <a:pt x="8623" y="1058"/>
                  </a:lnTo>
                  <a:lnTo>
                    <a:pt x="8554" y="1057"/>
                  </a:lnTo>
                  <a:lnTo>
                    <a:pt x="8485" y="1056"/>
                  </a:lnTo>
                  <a:lnTo>
                    <a:pt x="8417" y="1055"/>
                  </a:lnTo>
                  <a:lnTo>
                    <a:pt x="8348" y="1054"/>
                  </a:lnTo>
                  <a:lnTo>
                    <a:pt x="8279" y="1053"/>
                  </a:lnTo>
                  <a:lnTo>
                    <a:pt x="8209" y="1053"/>
                  </a:lnTo>
                  <a:lnTo>
                    <a:pt x="8140" y="1051"/>
                  </a:lnTo>
                  <a:lnTo>
                    <a:pt x="8070" y="1051"/>
                  </a:lnTo>
                  <a:lnTo>
                    <a:pt x="8000" y="1050"/>
                  </a:lnTo>
                  <a:lnTo>
                    <a:pt x="7929" y="1050"/>
                  </a:lnTo>
                  <a:lnTo>
                    <a:pt x="7789" y="1050"/>
                  </a:lnTo>
                  <a:lnTo>
                    <a:pt x="7647" y="1050"/>
                  </a:lnTo>
                  <a:lnTo>
                    <a:pt x="7507" y="1050"/>
                  </a:lnTo>
                  <a:lnTo>
                    <a:pt x="7367" y="1050"/>
                  </a:lnTo>
                  <a:lnTo>
                    <a:pt x="7227" y="1050"/>
                  </a:lnTo>
                  <a:lnTo>
                    <a:pt x="7086" y="1050"/>
                  </a:lnTo>
                  <a:lnTo>
                    <a:pt x="6946" y="1050"/>
                  </a:lnTo>
                  <a:lnTo>
                    <a:pt x="6806" y="1050"/>
                  </a:lnTo>
                  <a:lnTo>
                    <a:pt x="6666" y="1050"/>
                  </a:lnTo>
                  <a:lnTo>
                    <a:pt x="6526" y="1050"/>
                  </a:lnTo>
                  <a:lnTo>
                    <a:pt x="6386" y="1050"/>
                  </a:lnTo>
                  <a:lnTo>
                    <a:pt x="6245" y="1050"/>
                  </a:lnTo>
                  <a:lnTo>
                    <a:pt x="6104" y="1050"/>
                  </a:lnTo>
                  <a:lnTo>
                    <a:pt x="5964" y="1050"/>
                  </a:lnTo>
                  <a:lnTo>
                    <a:pt x="5824" y="1050"/>
                  </a:lnTo>
                  <a:lnTo>
                    <a:pt x="5683" y="1050"/>
                  </a:lnTo>
                  <a:lnTo>
                    <a:pt x="2333" y="1039"/>
                  </a:lnTo>
                  <a:lnTo>
                    <a:pt x="2279" y="1041"/>
                  </a:lnTo>
                  <a:lnTo>
                    <a:pt x="2201" y="1042"/>
                  </a:lnTo>
                  <a:lnTo>
                    <a:pt x="2108" y="1043"/>
                  </a:lnTo>
                  <a:lnTo>
                    <a:pt x="2008" y="1045"/>
                  </a:lnTo>
                  <a:lnTo>
                    <a:pt x="1910" y="1045"/>
                  </a:lnTo>
                  <a:lnTo>
                    <a:pt x="1822" y="1043"/>
                  </a:lnTo>
                  <a:lnTo>
                    <a:pt x="1786" y="1041"/>
                  </a:lnTo>
                  <a:lnTo>
                    <a:pt x="1753" y="1038"/>
                  </a:lnTo>
                  <a:lnTo>
                    <a:pt x="1729" y="1035"/>
                  </a:lnTo>
                  <a:lnTo>
                    <a:pt x="1712" y="1031"/>
                  </a:lnTo>
                  <a:lnTo>
                    <a:pt x="1386" y="858"/>
                  </a:lnTo>
                  <a:lnTo>
                    <a:pt x="1241" y="727"/>
                  </a:lnTo>
                  <a:lnTo>
                    <a:pt x="1205" y="691"/>
                  </a:lnTo>
                  <a:lnTo>
                    <a:pt x="1173" y="658"/>
                  </a:lnTo>
                  <a:lnTo>
                    <a:pt x="1156" y="642"/>
                  </a:lnTo>
                  <a:lnTo>
                    <a:pt x="1140" y="624"/>
                  </a:lnTo>
                  <a:lnTo>
                    <a:pt x="1124" y="605"/>
                  </a:lnTo>
                  <a:lnTo>
                    <a:pt x="1107" y="584"/>
                  </a:lnTo>
                  <a:lnTo>
                    <a:pt x="829" y="298"/>
                  </a:lnTo>
                  <a:lnTo>
                    <a:pt x="788" y="266"/>
                  </a:lnTo>
                  <a:lnTo>
                    <a:pt x="750" y="235"/>
                  </a:lnTo>
                  <a:lnTo>
                    <a:pt x="712" y="206"/>
                  </a:lnTo>
                  <a:lnTo>
                    <a:pt x="675" y="178"/>
                  </a:lnTo>
                  <a:lnTo>
                    <a:pt x="655" y="165"/>
                  </a:lnTo>
                  <a:lnTo>
                    <a:pt x="634" y="152"/>
                  </a:lnTo>
                  <a:lnTo>
                    <a:pt x="614" y="139"/>
                  </a:lnTo>
                  <a:lnTo>
                    <a:pt x="592" y="126"/>
                  </a:lnTo>
                  <a:lnTo>
                    <a:pt x="568" y="114"/>
                  </a:lnTo>
                  <a:lnTo>
                    <a:pt x="543" y="101"/>
                  </a:lnTo>
                  <a:lnTo>
                    <a:pt x="516" y="89"/>
                  </a:lnTo>
                  <a:lnTo>
                    <a:pt x="487" y="77"/>
                  </a:lnTo>
                  <a:lnTo>
                    <a:pt x="461" y="68"/>
                  </a:lnTo>
                  <a:lnTo>
                    <a:pt x="435" y="58"/>
                  </a:lnTo>
                  <a:lnTo>
                    <a:pt x="409" y="50"/>
                  </a:lnTo>
                  <a:lnTo>
                    <a:pt x="381" y="43"/>
                  </a:lnTo>
                  <a:lnTo>
                    <a:pt x="353" y="36"/>
                  </a:lnTo>
                  <a:lnTo>
                    <a:pt x="323" y="30"/>
                  </a:lnTo>
                  <a:lnTo>
                    <a:pt x="293" y="24"/>
                  </a:lnTo>
                  <a:lnTo>
                    <a:pt x="264" y="19"/>
                  </a:lnTo>
                  <a:lnTo>
                    <a:pt x="233" y="14"/>
                  </a:lnTo>
                  <a:lnTo>
                    <a:pt x="201" y="11"/>
                  </a:lnTo>
                  <a:lnTo>
                    <a:pt x="169" y="7"/>
                  </a:lnTo>
                  <a:lnTo>
                    <a:pt x="137" y="5"/>
                  </a:lnTo>
                  <a:lnTo>
                    <a:pt x="103" y="2"/>
                  </a:lnTo>
                  <a:lnTo>
                    <a:pt x="69" y="1"/>
                  </a:lnTo>
                  <a:lnTo>
                    <a:pt x="34" y="0"/>
                  </a:lnTo>
                  <a:lnTo>
                    <a:pt x="0" y="0"/>
                  </a:lnTo>
                  <a:lnTo>
                    <a:pt x="4" y="7"/>
                  </a:lnTo>
                  <a:lnTo>
                    <a:pt x="10" y="15"/>
                  </a:lnTo>
                  <a:lnTo>
                    <a:pt x="18" y="24"/>
                  </a:lnTo>
                  <a:lnTo>
                    <a:pt x="27" y="34"/>
                  </a:lnTo>
                  <a:lnTo>
                    <a:pt x="50" y="56"/>
                  </a:lnTo>
                  <a:lnTo>
                    <a:pt x="77" y="78"/>
                  </a:lnTo>
                  <a:lnTo>
                    <a:pt x="131" y="121"/>
                  </a:lnTo>
                  <a:lnTo>
                    <a:pt x="169" y="152"/>
                  </a:lnTo>
                  <a:lnTo>
                    <a:pt x="183" y="165"/>
                  </a:lnTo>
                  <a:lnTo>
                    <a:pt x="196" y="179"/>
                  </a:lnTo>
                  <a:lnTo>
                    <a:pt x="210" y="192"/>
                  </a:lnTo>
                  <a:lnTo>
                    <a:pt x="223" y="208"/>
                  </a:lnTo>
                  <a:lnTo>
                    <a:pt x="265" y="249"/>
                  </a:lnTo>
                  <a:lnTo>
                    <a:pt x="307" y="295"/>
                  </a:lnTo>
                  <a:lnTo>
                    <a:pt x="347" y="341"/>
                  </a:lnTo>
                  <a:lnTo>
                    <a:pt x="387" y="388"/>
                  </a:lnTo>
                  <a:lnTo>
                    <a:pt x="425" y="440"/>
                  </a:lnTo>
                  <a:lnTo>
                    <a:pt x="463" y="491"/>
                  </a:lnTo>
                  <a:lnTo>
                    <a:pt x="481" y="517"/>
                  </a:lnTo>
                  <a:lnTo>
                    <a:pt x="499" y="544"/>
                  </a:lnTo>
                  <a:lnTo>
                    <a:pt x="516" y="571"/>
                  </a:lnTo>
                  <a:lnTo>
                    <a:pt x="531" y="599"/>
                  </a:lnTo>
                  <a:lnTo>
                    <a:pt x="548" y="626"/>
                  </a:lnTo>
                  <a:lnTo>
                    <a:pt x="562" y="655"/>
                  </a:lnTo>
                  <a:lnTo>
                    <a:pt x="576" y="683"/>
                  </a:lnTo>
                  <a:lnTo>
                    <a:pt x="590" y="712"/>
                  </a:lnTo>
                  <a:lnTo>
                    <a:pt x="602" y="740"/>
                  </a:lnTo>
                  <a:lnTo>
                    <a:pt x="614" y="770"/>
                  </a:lnTo>
                  <a:lnTo>
                    <a:pt x="625" y="800"/>
                  </a:lnTo>
                  <a:lnTo>
                    <a:pt x="636" y="829"/>
                  </a:lnTo>
                  <a:lnTo>
                    <a:pt x="644" y="859"/>
                  </a:lnTo>
                  <a:lnTo>
                    <a:pt x="652" y="889"/>
                  </a:lnTo>
                  <a:lnTo>
                    <a:pt x="658" y="919"/>
                  </a:lnTo>
                  <a:lnTo>
                    <a:pt x="664" y="949"/>
                  </a:lnTo>
                  <a:lnTo>
                    <a:pt x="669" y="980"/>
                  </a:lnTo>
                  <a:lnTo>
                    <a:pt x="672" y="1011"/>
                  </a:lnTo>
                  <a:lnTo>
                    <a:pt x="674" y="1042"/>
                  </a:lnTo>
                  <a:lnTo>
                    <a:pt x="675" y="1073"/>
                  </a:lnTo>
                  <a:close/>
                </a:path>
              </a:pathLst>
            </a:cu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grpSp>
          <p:nvGrpSpPr>
            <p:cNvPr id="23" name="组合 22"/>
            <p:cNvGrpSpPr/>
            <p:nvPr/>
          </p:nvGrpSpPr>
          <p:grpSpPr>
            <a:xfrm>
              <a:off x="9277544" y="2136172"/>
              <a:ext cx="2439835" cy="914909"/>
              <a:chOff x="9275855" y="1645482"/>
              <a:chExt cx="2541481" cy="914909"/>
            </a:xfrm>
            <a:effectLst>
              <a:outerShdw blurRad="50800" dist="38100" dir="2700000" algn="tl" rotWithShape="0">
                <a:prstClr val="black">
                  <a:alpha val="40000"/>
                </a:prstClr>
              </a:outerShdw>
            </a:effectLst>
          </p:grpSpPr>
          <p:sp>
            <p:nvSpPr>
              <p:cNvPr id="109" name="矩形标注 108"/>
              <p:cNvSpPr/>
              <p:nvPr/>
            </p:nvSpPr>
            <p:spPr>
              <a:xfrm>
                <a:off x="9275855" y="1645482"/>
                <a:ext cx="2541481" cy="914909"/>
              </a:xfrm>
              <a:prstGeom prst="wedgeRectCallout">
                <a:avLst>
                  <a:gd name="adj1" fmla="val -32560"/>
                  <a:gd name="adj2" fmla="val 76653"/>
                </a:avLst>
              </a:prstGeom>
              <a:solidFill>
                <a:srgbClr val="0070C0"/>
              </a:solidFill>
              <a:ln w="1587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sp>
            <p:nvSpPr>
              <p:cNvPr id="110" name="矩形 109"/>
              <p:cNvSpPr/>
              <p:nvPr/>
            </p:nvSpPr>
            <p:spPr>
              <a:xfrm>
                <a:off x="9530932" y="1796210"/>
                <a:ext cx="2115952"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ysClr val="window" lastClr="FFFFFF"/>
                    </a:solidFill>
                    <a:effectLst/>
                    <a:uLnTx/>
                    <a:uFillTx/>
                    <a:latin typeface="方正正黑简体" panose="02000000000000000000" pitchFamily="2" charset="-122"/>
                    <a:ea typeface="方正正黑简体" panose="02000000000000000000" pitchFamily="2" charset="-122"/>
                  </a:rPr>
                  <a:t>为什么抗肿瘤药物</a:t>
                </a:r>
                <a:endParaRPr kumimoji="0" lang="en-US" altLang="zh-CN" sz="1800" b="0" i="0" u="none" strike="noStrike" kern="1200" cap="none" spc="0" normalizeH="0" baseline="0" noProof="0" dirty="0">
                  <a:ln>
                    <a:noFill/>
                  </a:ln>
                  <a:solidFill>
                    <a:sysClr val="window" lastClr="FFFFFF"/>
                  </a:solidFill>
                  <a:effectLst/>
                  <a:uLnTx/>
                  <a:uFillTx/>
                  <a:latin typeface="方正正黑简体" panose="02000000000000000000" pitchFamily="2" charset="-122"/>
                  <a:ea typeface="方正正黑简体"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ysClr val="window" lastClr="FFFFFF"/>
                    </a:solidFill>
                    <a:effectLst/>
                    <a:uLnTx/>
                    <a:uFillTx/>
                    <a:latin typeface="方正正黑简体" panose="02000000000000000000" pitchFamily="2" charset="-122"/>
                    <a:ea typeface="方正正黑简体" panose="02000000000000000000" pitchFamily="2" charset="-122"/>
                  </a:rPr>
                  <a:t>操作会不规范</a:t>
                </a:r>
              </a:p>
            </p:txBody>
          </p:sp>
        </p:grpSp>
        <p:cxnSp>
          <p:nvCxnSpPr>
            <p:cNvPr id="27" name="直接箭头连接符 26"/>
            <p:cNvCxnSpPr/>
            <p:nvPr/>
          </p:nvCxnSpPr>
          <p:spPr>
            <a:xfrm>
              <a:off x="6363030" y="1978406"/>
              <a:ext cx="2028924" cy="1953871"/>
            </a:xfrm>
            <a:prstGeom prst="straightConnector1">
              <a:avLst/>
            </a:prstGeom>
            <a:noFill/>
            <a:ln w="63500" cap="flat" cmpd="sng" algn="ctr">
              <a:solidFill>
                <a:srgbClr val="2980B9"/>
              </a:solidFill>
              <a:prstDash val="solid"/>
              <a:tailEnd type="triangle"/>
            </a:ln>
            <a:effectLst/>
          </p:spPr>
        </p:cxnSp>
        <p:grpSp>
          <p:nvGrpSpPr>
            <p:cNvPr id="30" name="组合 29"/>
            <p:cNvGrpSpPr/>
            <p:nvPr/>
          </p:nvGrpSpPr>
          <p:grpSpPr>
            <a:xfrm>
              <a:off x="7033405" y="2278735"/>
              <a:ext cx="2159566" cy="307777"/>
              <a:chOff x="6905438" y="2166698"/>
              <a:chExt cx="2159566" cy="307777"/>
            </a:xfrm>
          </p:grpSpPr>
          <p:sp>
            <p:nvSpPr>
              <p:cNvPr id="104" name="矩形 103"/>
              <p:cNvSpPr/>
              <p:nvPr/>
            </p:nvSpPr>
            <p:spPr>
              <a:xfrm>
                <a:off x="6905438" y="2166698"/>
                <a:ext cx="2159566"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化疗废弃物专用垃圾桶少</a:t>
                </a:r>
              </a:p>
            </p:txBody>
          </p:sp>
          <p:cxnSp>
            <p:nvCxnSpPr>
              <p:cNvPr id="105" name="直接箭头连接符 104"/>
              <p:cNvCxnSpPr/>
              <p:nvPr/>
            </p:nvCxnSpPr>
            <p:spPr>
              <a:xfrm flipH="1" flipV="1">
                <a:off x="6916011" y="2460751"/>
                <a:ext cx="1991472" cy="13724"/>
              </a:xfrm>
              <a:prstGeom prst="straightConnector1">
                <a:avLst/>
              </a:prstGeom>
              <a:noFill/>
              <a:ln w="22225" cap="flat" cmpd="sng" algn="ctr">
                <a:solidFill>
                  <a:srgbClr val="1876C1"/>
                </a:solidFill>
                <a:prstDash val="solid"/>
                <a:tailEnd type="triangle"/>
              </a:ln>
              <a:effectLst/>
            </p:spPr>
          </p:cxnSp>
        </p:grpSp>
        <p:grpSp>
          <p:nvGrpSpPr>
            <p:cNvPr id="31" name="组合 30"/>
            <p:cNvGrpSpPr/>
            <p:nvPr/>
          </p:nvGrpSpPr>
          <p:grpSpPr>
            <a:xfrm>
              <a:off x="6738322" y="1952837"/>
              <a:ext cx="2002045" cy="307777"/>
              <a:chOff x="6905438" y="2166698"/>
              <a:chExt cx="2002045" cy="307777"/>
            </a:xfrm>
          </p:grpSpPr>
          <p:sp>
            <p:nvSpPr>
              <p:cNvPr id="102" name="矩形 101"/>
              <p:cNvSpPr/>
              <p:nvPr/>
            </p:nvSpPr>
            <p:spPr>
              <a:xfrm>
                <a:off x="6905438" y="2166698"/>
                <a:ext cx="1620957"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无专用化疗操作箱</a:t>
                </a:r>
              </a:p>
            </p:txBody>
          </p:sp>
          <p:cxnSp>
            <p:nvCxnSpPr>
              <p:cNvPr id="103" name="直接箭头连接符 102"/>
              <p:cNvCxnSpPr/>
              <p:nvPr/>
            </p:nvCxnSpPr>
            <p:spPr>
              <a:xfrm flipH="1" flipV="1">
                <a:off x="6916011" y="2460751"/>
                <a:ext cx="1991472" cy="13724"/>
              </a:xfrm>
              <a:prstGeom prst="straightConnector1">
                <a:avLst/>
              </a:prstGeom>
              <a:noFill/>
              <a:ln w="22225" cap="flat" cmpd="sng" algn="ctr">
                <a:solidFill>
                  <a:srgbClr val="1876C1"/>
                </a:solidFill>
                <a:prstDash val="solid"/>
                <a:tailEnd type="triangle"/>
              </a:ln>
              <a:effectLst/>
            </p:spPr>
          </p:cxnSp>
        </p:grpSp>
        <p:grpSp>
          <p:nvGrpSpPr>
            <p:cNvPr id="32" name="组合 31"/>
            <p:cNvGrpSpPr/>
            <p:nvPr/>
          </p:nvGrpSpPr>
          <p:grpSpPr>
            <a:xfrm>
              <a:off x="7454476" y="2656289"/>
              <a:ext cx="1261884" cy="307777"/>
              <a:chOff x="6905438" y="2166698"/>
              <a:chExt cx="1261884" cy="307777"/>
            </a:xfrm>
          </p:grpSpPr>
          <p:sp>
            <p:nvSpPr>
              <p:cNvPr id="100" name="矩形 99"/>
              <p:cNvSpPr/>
              <p:nvPr/>
            </p:nvSpPr>
            <p:spPr>
              <a:xfrm>
                <a:off x="6905438" y="2166698"/>
                <a:ext cx="126188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专用容器缺乏</a:t>
                </a:r>
              </a:p>
            </p:txBody>
          </p:sp>
          <p:cxnSp>
            <p:nvCxnSpPr>
              <p:cNvPr id="101" name="直接箭头连接符 100"/>
              <p:cNvCxnSpPr/>
              <p:nvPr/>
            </p:nvCxnSpPr>
            <p:spPr>
              <a:xfrm flipH="1" flipV="1">
                <a:off x="6916011" y="2460751"/>
                <a:ext cx="1251311" cy="8623"/>
              </a:xfrm>
              <a:prstGeom prst="straightConnector1">
                <a:avLst/>
              </a:prstGeom>
              <a:noFill/>
              <a:ln w="22225" cap="flat" cmpd="sng" algn="ctr">
                <a:solidFill>
                  <a:srgbClr val="1876C1"/>
                </a:solidFill>
                <a:prstDash val="solid"/>
                <a:tailEnd type="triangle"/>
              </a:ln>
              <a:effectLst/>
            </p:spPr>
          </p:cxnSp>
        </p:grpSp>
        <p:grpSp>
          <p:nvGrpSpPr>
            <p:cNvPr id="33" name="组合 32"/>
            <p:cNvGrpSpPr/>
            <p:nvPr/>
          </p:nvGrpSpPr>
          <p:grpSpPr>
            <a:xfrm>
              <a:off x="6133455" y="2619730"/>
              <a:ext cx="1078927" cy="307777"/>
              <a:chOff x="7088396" y="2169024"/>
              <a:chExt cx="1078927" cy="307777"/>
            </a:xfrm>
          </p:grpSpPr>
          <p:sp>
            <p:nvSpPr>
              <p:cNvPr id="98" name="矩形 97"/>
              <p:cNvSpPr/>
              <p:nvPr/>
            </p:nvSpPr>
            <p:spPr>
              <a:xfrm>
                <a:off x="7098664" y="2169024"/>
                <a:ext cx="902811"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标识不清</a:t>
                </a:r>
              </a:p>
            </p:txBody>
          </p:sp>
          <p:cxnSp>
            <p:nvCxnSpPr>
              <p:cNvPr id="99" name="直接箭头连接符 98"/>
              <p:cNvCxnSpPr/>
              <p:nvPr/>
            </p:nvCxnSpPr>
            <p:spPr>
              <a:xfrm flipH="1" flipV="1">
                <a:off x="7088396" y="2464407"/>
                <a:ext cx="1078927" cy="4968"/>
              </a:xfrm>
              <a:prstGeom prst="straightConnector1">
                <a:avLst/>
              </a:prstGeom>
              <a:noFill/>
              <a:ln w="22225" cap="flat" cmpd="sng" algn="ctr">
                <a:solidFill>
                  <a:srgbClr val="1876C1"/>
                </a:solidFill>
                <a:prstDash val="solid"/>
                <a:headEnd type="stealth"/>
                <a:tailEnd type="none"/>
              </a:ln>
              <a:effectLst/>
            </p:spPr>
          </p:cxnSp>
        </p:grpSp>
        <p:cxnSp>
          <p:nvCxnSpPr>
            <p:cNvPr id="34" name="直接箭头连接符 33"/>
            <p:cNvCxnSpPr/>
            <p:nvPr/>
          </p:nvCxnSpPr>
          <p:spPr>
            <a:xfrm flipV="1">
              <a:off x="5958769" y="4062021"/>
              <a:ext cx="1993390" cy="1415869"/>
            </a:xfrm>
            <a:prstGeom prst="straightConnector1">
              <a:avLst/>
            </a:prstGeom>
            <a:noFill/>
            <a:ln w="63500" cap="flat" cmpd="sng" algn="ctr">
              <a:solidFill>
                <a:srgbClr val="2980B9"/>
              </a:solidFill>
              <a:prstDash val="solid"/>
              <a:tailEnd type="triangle"/>
            </a:ln>
            <a:effectLst/>
          </p:spPr>
        </p:cxnSp>
        <p:grpSp>
          <p:nvGrpSpPr>
            <p:cNvPr id="36" name="组合 35"/>
            <p:cNvGrpSpPr/>
            <p:nvPr/>
          </p:nvGrpSpPr>
          <p:grpSpPr>
            <a:xfrm>
              <a:off x="7377492" y="4325275"/>
              <a:ext cx="2083391" cy="307777"/>
              <a:chOff x="6824092" y="2166698"/>
              <a:chExt cx="2083391" cy="307777"/>
            </a:xfrm>
          </p:grpSpPr>
          <p:sp>
            <p:nvSpPr>
              <p:cNvPr id="96" name="矩形 95"/>
              <p:cNvSpPr/>
              <p:nvPr/>
            </p:nvSpPr>
            <p:spPr>
              <a:xfrm>
                <a:off x="6905438" y="2166698"/>
                <a:ext cx="1441420"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无静脉给药流程</a:t>
                </a:r>
              </a:p>
            </p:txBody>
          </p:sp>
          <p:cxnSp>
            <p:nvCxnSpPr>
              <p:cNvPr id="97" name="直接箭头连接符 96"/>
              <p:cNvCxnSpPr/>
              <p:nvPr/>
            </p:nvCxnSpPr>
            <p:spPr>
              <a:xfrm flipH="1" flipV="1">
                <a:off x="6824092" y="2449338"/>
                <a:ext cx="2083391" cy="25137"/>
              </a:xfrm>
              <a:prstGeom prst="straightConnector1">
                <a:avLst/>
              </a:prstGeom>
              <a:noFill/>
              <a:ln w="22225" cap="flat" cmpd="sng" algn="ctr">
                <a:solidFill>
                  <a:srgbClr val="1876C1"/>
                </a:solidFill>
                <a:prstDash val="solid"/>
                <a:tailEnd type="triangle"/>
              </a:ln>
              <a:effectLst/>
            </p:spPr>
          </p:cxnSp>
        </p:grpSp>
        <p:grpSp>
          <p:nvGrpSpPr>
            <p:cNvPr id="38" name="组合 37"/>
            <p:cNvGrpSpPr/>
            <p:nvPr/>
          </p:nvGrpSpPr>
          <p:grpSpPr>
            <a:xfrm>
              <a:off x="6862777" y="4669350"/>
              <a:ext cx="1991472" cy="329355"/>
              <a:chOff x="6916011" y="2145120"/>
              <a:chExt cx="1991472" cy="329355"/>
            </a:xfrm>
          </p:grpSpPr>
          <p:sp>
            <p:nvSpPr>
              <p:cNvPr id="94" name="矩形 93"/>
              <p:cNvSpPr/>
              <p:nvPr/>
            </p:nvSpPr>
            <p:spPr>
              <a:xfrm>
                <a:off x="7017719" y="2145120"/>
                <a:ext cx="126188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规程不够细化</a:t>
                </a:r>
              </a:p>
            </p:txBody>
          </p:sp>
          <p:cxnSp>
            <p:nvCxnSpPr>
              <p:cNvPr id="95" name="直接箭头连接符 94"/>
              <p:cNvCxnSpPr/>
              <p:nvPr/>
            </p:nvCxnSpPr>
            <p:spPr>
              <a:xfrm flipH="1" flipV="1">
                <a:off x="6916011" y="2460751"/>
                <a:ext cx="1991472" cy="13724"/>
              </a:xfrm>
              <a:prstGeom prst="straightConnector1">
                <a:avLst/>
              </a:prstGeom>
              <a:noFill/>
              <a:ln w="22225" cap="flat" cmpd="sng" algn="ctr">
                <a:solidFill>
                  <a:srgbClr val="1876C1"/>
                </a:solidFill>
                <a:prstDash val="solid"/>
                <a:tailEnd type="triangle"/>
              </a:ln>
              <a:effectLst/>
            </p:spPr>
          </p:cxnSp>
        </p:grpSp>
        <p:grpSp>
          <p:nvGrpSpPr>
            <p:cNvPr id="44" name="组合 43"/>
            <p:cNvGrpSpPr/>
            <p:nvPr/>
          </p:nvGrpSpPr>
          <p:grpSpPr>
            <a:xfrm>
              <a:off x="6371863" y="5019794"/>
              <a:ext cx="2081737" cy="329355"/>
              <a:chOff x="6916011" y="2145120"/>
              <a:chExt cx="2081737" cy="329355"/>
            </a:xfrm>
          </p:grpSpPr>
          <p:sp>
            <p:nvSpPr>
              <p:cNvPr id="92" name="矩形 91"/>
              <p:cNvSpPr/>
              <p:nvPr/>
            </p:nvSpPr>
            <p:spPr>
              <a:xfrm>
                <a:off x="7017719" y="2145120"/>
                <a:ext cx="1980029"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与静配室接药流程缺乏</a:t>
                </a:r>
              </a:p>
            </p:txBody>
          </p:sp>
          <p:cxnSp>
            <p:nvCxnSpPr>
              <p:cNvPr id="93" name="直接箭头连接符 92"/>
              <p:cNvCxnSpPr/>
              <p:nvPr/>
            </p:nvCxnSpPr>
            <p:spPr>
              <a:xfrm flipH="1" flipV="1">
                <a:off x="6916011" y="2460751"/>
                <a:ext cx="1991472" cy="13724"/>
              </a:xfrm>
              <a:prstGeom prst="straightConnector1">
                <a:avLst/>
              </a:prstGeom>
              <a:noFill/>
              <a:ln w="22225" cap="flat" cmpd="sng" algn="ctr">
                <a:solidFill>
                  <a:srgbClr val="1876C1"/>
                </a:solidFill>
                <a:prstDash val="solid"/>
                <a:tailEnd type="triangle"/>
              </a:ln>
              <a:effectLst/>
            </p:spPr>
          </p:cxnSp>
        </p:grpSp>
        <p:grpSp>
          <p:nvGrpSpPr>
            <p:cNvPr id="45" name="组合 44"/>
            <p:cNvGrpSpPr/>
            <p:nvPr/>
          </p:nvGrpSpPr>
          <p:grpSpPr>
            <a:xfrm>
              <a:off x="5272951" y="4136226"/>
              <a:ext cx="1776623" cy="523220"/>
              <a:chOff x="7047600" y="2044540"/>
              <a:chExt cx="1181794" cy="444541"/>
            </a:xfrm>
          </p:grpSpPr>
          <p:sp>
            <p:nvSpPr>
              <p:cNvPr id="90" name="矩形 89"/>
              <p:cNvSpPr/>
              <p:nvPr/>
            </p:nvSpPr>
            <p:spPr>
              <a:xfrm>
                <a:off x="7047600" y="2044540"/>
                <a:ext cx="958820" cy="44454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化疗药物外渗应</a:t>
                </a:r>
                <a:endParaRPr kumimoji="0" lang="en-US" altLang="zh-CN"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急预案未更新</a:t>
                </a:r>
              </a:p>
            </p:txBody>
          </p:sp>
          <p:cxnSp>
            <p:nvCxnSpPr>
              <p:cNvPr id="91" name="直接箭头连接符 90"/>
              <p:cNvCxnSpPr/>
              <p:nvPr/>
            </p:nvCxnSpPr>
            <p:spPr>
              <a:xfrm flipH="1">
                <a:off x="7088396" y="2464407"/>
                <a:ext cx="1140998" cy="1"/>
              </a:xfrm>
              <a:prstGeom prst="straightConnector1">
                <a:avLst/>
              </a:prstGeom>
              <a:noFill/>
              <a:ln w="22225" cap="flat" cmpd="sng" algn="ctr">
                <a:solidFill>
                  <a:srgbClr val="1876C1"/>
                </a:solidFill>
                <a:prstDash val="solid"/>
                <a:headEnd type="stealth"/>
                <a:tailEnd type="none"/>
              </a:ln>
              <a:effectLst/>
            </p:spPr>
          </p:cxnSp>
        </p:grpSp>
        <p:grpSp>
          <p:nvGrpSpPr>
            <p:cNvPr id="46" name="组合 45"/>
            <p:cNvGrpSpPr/>
            <p:nvPr/>
          </p:nvGrpSpPr>
          <p:grpSpPr>
            <a:xfrm>
              <a:off x="4501418" y="4709959"/>
              <a:ext cx="1800493" cy="523220"/>
              <a:chOff x="7047600" y="2044540"/>
              <a:chExt cx="1197672" cy="444541"/>
            </a:xfrm>
          </p:grpSpPr>
          <p:sp>
            <p:nvSpPr>
              <p:cNvPr id="88" name="矩形 87"/>
              <p:cNvSpPr/>
              <p:nvPr/>
            </p:nvSpPr>
            <p:spPr>
              <a:xfrm>
                <a:off x="7047600" y="2044540"/>
                <a:ext cx="1197672" cy="44454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抗肿瘤药物暴露应急</a:t>
                </a:r>
                <a:endParaRPr kumimoji="0" lang="en-US" altLang="zh-CN"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预案不够</a:t>
                </a:r>
              </a:p>
            </p:txBody>
          </p:sp>
          <p:cxnSp>
            <p:nvCxnSpPr>
              <p:cNvPr id="89" name="直接箭头连接符 88"/>
              <p:cNvCxnSpPr/>
              <p:nvPr/>
            </p:nvCxnSpPr>
            <p:spPr>
              <a:xfrm flipH="1">
                <a:off x="7088396" y="2464407"/>
                <a:ext cx="1140998" cy="1"/>
              </a:xfrm>
              <a:prstGeom prst="straightConnector1">
                <a:avLst/>
              </a:prstGeom>
              <a:noFill/>
              <a:ln w="22225" cap="flat" cmpd="sng" algn="ctr">
                <a:solidFill>
                  <a:srgbClr val="1876C1"/>
                </a:solidFill>
                <a:prstDash val="solid"/>
                <a:headEnd type="stealth"/>
                <a:tailEnd type="none"/>
              </a:ln>
              <a:effectLst/>
            </p:spPr>
          </p:cxnSp>
        </p:grpSp>
        <p:cxnSp>
          <p:nvCxnSpPr>
            <p:cNvPr id="47" name="直接箭头连接符 46"/>
            <p:cNvCxnSpPr/>
            <p:nvPr/>
          </p:nvCxnSpPr>
          <p:spPr>
            <a:xfrm>
              <a:off x="2851344" y="1908247"/>
              <a:ext cx="1870204" cy="2051573"/>
            </a:xfrm>
            <a:prstGeom prst="straightConnector1">
              <a:avLst/>
            </a:prstGeom>
            <a:noFill/>
            <a:ln w="63500" cap="flat" cmpd="sng" algn="ctr">
              <a:solidFill>
                <a:srgbClr val="2980B9"/>
              </a:solidFill>
              <a:prstDash val="solid"/>
              <a:tailEnd type="triangle"/>
            </a:ln>
            <a:effectLst/>
          </p:spPr>
        </p:cxnSp>
        <p:cxnSp>
          <p:nvCxnSpPr>
            <p:cNvPr id="48" name="直接箭头连接符 47"/>
            <p:cNvCxnSpPr/>
            <p:nvPr/>
          </p:nvCxnSpPr>
          <p:spPr>
            <a:xfrm flipV="1">
              <a:off x="2392960" y="4038511"/>
              <a:ext cx="1993390" cy="1415869"/>
            </a:xfrm>
            <a:prstGeom prst="straightConnector1">
              <a:avLst/>
            </a:prstGeom>
            <a:noFill/>
            <a:ln w="63500" cap="flat" cmpd="sng" algn="ctr">
              <a:solidFill>
                <a:srgbClr val="2980B9"/>
              </a:solidFill>
              <a:prstDash val="solid"/>
              <a:tailEnd type="triangle"/>
            </a:ln>
            <a:effectLst/>
          </p:spPr>
        </p:cxnSp>
        <p:grpSp>
          <p:nvGrpSpPr>
            <p:cNvPr id="49" name="组合 48"/>
            <p:cNvGrpSpPr/>
            <p:nvPr/>
          </p:nvGrpSpPr>
          <p:grpSpPr>
            <a:xfrm>
              <a:off x="3197360" y="1921942"/>
              <a:ext cx="1301655" cy="319793"/>
              <a:chOff x="6905438" y="2166698"/>
              <a:chExt cx="1301655" cy="319793"/>
            </a:xfrm>
          </p:grpSpPr>
          <p:sp>
            <p:nvSpPr>
              <p:cNvPr id="86" name="矩形 85"/>
              <p:cNvSpPr/>
              <p:nvPr/>
            </p:nvSpPr>
            <p:spPr>
              <a:xfrm>
                <a:off x="6905438" y="2166698"/>
                <a:ext cx="1082348"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责任心不强</a:t>
                </a:r>
              </a:p>
            </p:txBody>
          </p:sp>
          <p:cxnSp>
            <p:nvCxnSpPr>
              <p:cNvPr id="87" name="直接箭头连接符 86"/>
              <p:cNvCxnSpPr/>
              <p:nvPr/>
            </p:nvCxnSpPr>
            <p:spPr>
              <a:xfrm flipH="1">
                <a:off x="6907707" y="2462458"/>
                <a:ext cx="1299386" cy="24033"/>
              </a:xfrm>
              <a:prstGeom prst="straightConnector1">
                <a:avLst/>
              </a:prstGeom>
              <a:noFill/>
              <a:ln w="22225" cap="flat" cmpd="sng" algn="ctr">
                <a:solidFill>
                  <a:srgbClr val="1876C1"/>
                </a:solidFill>
                <a:prstDash val="solid"/>
                <a:tailEnd type="triangle"/>
              </a:ln>
              <a:effectLst/>
            </p:spPr>
          </p:cxnSp>
        </p:grpSp>
        <p:grpSp>
          <p:nvGrpSpPr>
            <p:cNvPr id="50" name="组合 49"/>
            <p:cNvGrpSpPr/>
            <p:nvPr/>
          </p:nvGrpSpPr>
          <p:grpSpPr>
            <a:xfrm>
              <a:off x="3525318" y="2285851"/>
              <a:ext cx="1301655" cy="319793"/>
              <a:chOff x="6905438" y="2166698"/>
              <a:chExt cx="1301655" cy="319793"/>
            </a:xfrm>
          </p:grpSpPr>
          <p:sp>
            <p:nvSpPr>
              <p:cNvPr id="84" name="矩形 83"/>
              <p:cNvSpPr/>
              <p:nvPr/>
            </p:nvSpPr>
            <p:spPr>
              <a:xfrm>
                <a:off x="6905438" y="2166698"/>
                <a:ext cx="126188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防护意识不强</a:t>
                </a:r>
              </a:p>
            </p:txBody>
          </p:sp>
          <p:cxnSp>
            <p:nvCxnSpPr>
              <p:cNvPr id="85" name="直接箭头连接符 84"/>
              <p:cNvCxnSpPr/>
              <p:nvPr/>
            </p:nvCxnSpPr>
            <p:spPr>
              <a:xfrm flipH="1">
                <a:off x="6907707" y="2462458"/>
                <a:ext cx="1299386" cy="24033"/>
              </a:xfrm>
              <a:prstGeom prst="straightConnector1">
                <a:avLst/>
              </a:prstGeom>
              <a:noFill/>
              <a:ln w="22225" cap="flat" cmpd="sng" algn="ctr">
                <a:solidFill>
                  <a:srgbClr val="1876C1"/>
                </a:solidFill>
                <a:prstDash val="solid"/>
                <a:tailEnd type="triangle"/>
              </a:ln>
              <a:effectLst/>
            </p:spPr>
          </p:cxnSp>
        </p:grpSp>
        <p:grpSp>
          <p:nvGrpSpPr>
            <p:cNvPr id="51" name="组合 50"/>
            <p:cNvGrpSpPr/>
            <p:nvPr/>
          </p:nvGrpSpPr>
          <p:grpSpPr>
            <a:xfrm>
              <a:off x="3872765" y="2656289"/>
              <a:ext cx="1301655" cy="319793"/>
              <a:chOff x="6905438" y="2166698"/>
              <a:chExt cx="1301655" cy="319793"/>
            </a:xfrm>
          </p:grpSpPr>
          <p:sp>
            <p:nvSpPr>
              <p:cNvPr id="82" name="矩形 81"/>
              <p:cNvSpPr/>
              <p:nvPr/>
            </p:nvSpPr>
            <p:spPr>
              <a:xfrm>
                <a:off x="6905438" y="2166698"/>
                <a:ext cx="126188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防护意识不强</a:t>
                </a:r>
              </a:p>
            </p:txBody>
          </p:sp>
          <p:cxnSp>
            <p:nvCxnSpPr>
              <p:cNvPr id="83" name="直接箭头连接符 82"/>
              <p:cNvCxnSpPr/>
              <p:nvPr/>
            </p:nvCxnSpPr>
            <p:spPr>
              <a:xfrm flipH="1">
                <a:off x="6907707" y="2462458"/>
                <a:ext cx="1299386" cy="24033"/>
              </a:xfrm>
              <a:prstGeom prst="straightConnector1">
                <a:avLst/>
              </a:prstGeom>
              <a:noFill/>
              <a:ln w="22225" cap="flat" cmpd="sng" algn="ctr">
                <a:solidFill>
                  <a:srgbClr val="1876C1"/>
                </a:solidFill>
                <a:prstDash val="solid"/>
                <a:tailEnd type="triangle"/>
              </a:ln>
              <a:effectLst/>
            </p:spPr>
          </p:cxnSp>
        </p:grpSp>
        <p:grpSp>
          <p:nvGrpSpPr>
            <p:cNvPr id="52" name="组合 51"/>
            <p:cNvGrpSpPr/>
            <p:nvPr/>
          </p:nvGrpSpPr>
          <p:grpSpPr>
            <a:xfrm>
              <a:off x="4176145" y="3002651"/>
              <a:ext cx="2343726" cy="319793"/>
              <a:chOff x="6905438" y="2166698"/>
              <a:chExt cx="2343726" cy="319793"/>
            </a:xfrm>
          </p:grpSpPr>
          <p:sp>
            <p:nvSpPr>
              <p:cNvPr id="80" name="矩形 79"/>
              <p:cNvSpPr/>
              <p:nvPr/>
            </p:nvSpPr>
            <p:spPr>
              <a:xfrm>
                <a:off x="6905438" y="2166698"/>
                <a:ext cx="2343726"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化疗知识防护信息更新慢</a:t>
                </a:r>
              </a:p>
            </p:txBody>
          </p:sp>
          <p:cxnSp>
            <p:nvCxnSpPr>
              <p:cNvPr id="81" name="直接箭头连接符 80"/>
              <p:cNvCxnSpPr/>
              <p:nvPr/>
            </p:nvCxnSpPr>
            <p:spPr>
              <a:xfrm flipH="1">
                <a:off x="6907707" y="2474475"/>
                <a:ext cx="2079191" cy="12016"/>
              </a:xfrm>
              <a:prstGeom prst="straightConnector1">
                <a:avLst/>
              </a:prstGeom>
              <a:noFill/>
              <a:ln w="22225" cap="flat" cmpd="sng" algn="ctr">
                <a:solidFill>
                  <a:srgbClr val="1876C1"/>
                </a:solidFill>
                <a:prstDash val="solid"/>
                <a:tailEnd type="triangle"/>
              </a:ln>
              <a:effectLst/>
            </p:spPr>
          </p:cxnSp>
        </p:grpSp>
        <p:grpSp>
          <p:nvGrpSpPr>
            <p:cNvPr id="53" name="组合 52"/>
            <p:cNvGrpSpPr/>
            <p:nvPr/>
          </p:nvGrpSpPr>
          <p:grpSpPr>
            <a:xfrm>
              <a:off x="4512184" y="3348985"/>
              <a:ext cx="2343726" cy="319793"/>
              <a:chOff x="6905438" y="2166698"/>
              <a:chExt cx="2343726" cy="319793"/>
            </a:xfrm>
          </p:grpSpPr>
          <p:sp>
            <p:nvSpPr>
              <p:cNvPr id="78" name="矩形 77"/>
              <p:cNvSpPr/>
              <p:nvPr/>
            </p:nvSpPr>
            <p:spPr>
              <a:xfrm>
                <a:off x="6905438" y="2166698"/>
                <a:ext cx="2343726"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防护知识缺乏</a:t>
                </a:r>
              </a:p>
            </p:txBody>
          </p:sp>
          <p:cxnSp>
            <p:nvCxnSpPr>
              <p:cNvPr id="79" name="直接箭头连接符 78"/>
              <p:cNvCxnSpPr/>
              <p:nvPr/>
            </p:nvCxnSpPr>
            <p:spPr>
              <a:xfrm flipH="1">
                <a:off x="6907708" y="2477135"/>
                <a:ext cx="1618851" cy="9356"/>
              </a:xfrm>
              <a:prstGeom prst="straightConnector1">
                <a:avLst/>
              </a:prstGeom>
              <a:noFill/>
              <a:ln w="22225" cap="flat" cmpd="sng" algn="ctr">
                <a:solidFill>
                  <a:srgbClr val="1876C1"/>
                </a:solidFill>
                <a:prstDash val="solid"/>
                <a:tailEnd type="triangle"/>
              </a:ln>
              <a:effectLst/>
            </p:spPr>
          </p:cxnSp>
        </p:grpSp>
        <p:grpSp>
          <p:nvGrpSpPr>
            <p:cNvPr id="54" name="组合 53"/>
            <p:cNvGrpSpPr/>
            <p:nvPr/>
          </p:nvGrpSpPr>
          <p:grpSpPr>
            <a:xfrm>
              <a:off x="1468193" y="2239380"/>
              <a:ext cx="1838674" cy="307777"/>
              <a:chOff x="7088397" y="2169024"/>
              <a:chExt cx="1838674" cy="307777"/>
            </a:xfrm>
          </p:grpSpPr>
          <p:sp>
            <p:nvSpPr>
              <p:cNvPr id="76" name="矩形 75"/>
              <p:cNvSpPr/>
              <p:nvPr/>
            </p:nvSpPr>
            <p:spPr>
              <a:xfrm>
                <a:off x="7098664" y="2169024"/>
                <a:ext cx="1800493"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与外院缺少学习交流</a:t>
                </a:r>
              </a:p>
            </p:txBody>
          </p:sp>
          <p:cxnSp>
            <p:nvCxnSpPr>
              <p:cNvPr id="77" name="直接箭头连接符 76"/>
              <p:cNvCxnSpPr/>
              <p:nvPr/>
            </p:nvCxnSpPr>
            <p:spPr>
              <a:xfrm flipH="1">
                <a:off x="7088397" y="2464407"/>
                <a:ext cx="1838674" cy="0"/>
              </a:xfrm>
              <a:prstGeom prst="straightConnector1">
                <a:avLst/>
              </a:prstGeom>
              <a:noFill/>
              <a:ln w="22225" cap="flat" cmpd="sng" algn="ctr">
                <a:solidFill>
                  <a:srgbClr val="1876C1"/>
                </a:solidFill>
                <a:prstDash val="solid"/>
                <a:headEnd type="stealth"/>
                <a:tailEnd type="none"/>
              </a:ln>
              <a:effectLst/>
            </p:spPr>
          </p:cxnSp>
        </p:grpSp>
        <p:grpSp>
          <p:nvGrpSpPr>
            <p:cNvPr id="55" name="组合 54"/>
            <p:cNvGrpSpPr/>
            <p:nvPr/>
          </p:nvGrpSpPr>
          <p:grpSpPr>
            <a:xfrm>
              <a:off x="1849905" y="2631071"/>
              <a:ext cx="1838674" cy="307777"/>
              <a:chOff x="7088397" y="2180592"/>
              <a:chExt cx="1838674" cy="307777"/>
            </a:xfrm>
          </p:grpSpPr>
          <p:sp>
            <p:nvSpPr>
              <p:cNvPr id="74" name="矩形 73"/>
              <p:cNvSpPr/>
              <p:nvPr/>
            </p:nvSpPr>
            <p:spPr>
              <a:xfrm>
                <a:off x="7353361" y="2180592"/>
                <a:ext cx="1441420"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人员配置不合理</a:t>
                </a:r>
              </a:p>
            </p:txBody>
          </p:sp>
          <p:cxnSp>
            <p:nvCxnSpPr>
              <p:cNvPr id="75" name="直接箭头连接符 74"/>
              <p:cNvCxnSpPr/>
              <p:nvPr/>
            </p:nvCxnSpPr>
            <p:spPr>
              <a:xfrm flipH="1">
                <a:off x="7088397" y="2464407"/>
                <a:ext cx="1838674" cy="0"/>
              </a:xfrm>
              <a:prstGeom prst="straightConnector1">
                <a:avLst/>
              </a:prstGeom>
              <a:noFill/>
              <a:ln w="22225" cap="flat" cmpd="sng" algn="ctr">
                <a:solidFill>
                  <a:srgbClr val="1876C1"/>
                </a:solidFill>
                <a:prstDash val="solid"/>
                <a:headEnd type="stealth"/>
                <a:tailEnd type="none"/>
              </a:ln>
              <a:effectLst/>
            </p:spPr>
          </p:cxnSp>
        </p:grpSp>
        <p:grpSp>
          <p:nvGrpSpPr>
            <p:cNvPr id="56" name="组合 55"/>
            <p:cNvGrpSpPr/>
            <p:nvPr/>
          </p:nvGrpSpPr>
          <p:grpSpPr>
            <a:xfrm>
              <a:off x="2207848" y="2954963"/>
              <a:ext cx="1838674" cy="307777"/>
              <a:chOff x="7088397" y="2156630"/>
              <a:chExt cx="1838674" cy="307777"/>
            </a:xfrm>
          </p:grpSpPr>
          <p:sp>
            <p:nvSpPr>
              <p:cNvPr id="72" name="矩形 71"/>
              <p:cNvSpPr/>
              <p:nvPr/>
            </p:nvSpPr>
            <p:spPr>
              <a:xfrm>
                <a:off x="7687525" y="2156630"/>
                <a:ext cx="902811"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人力不足</a:t>
                </a:r>
              </a:p>
            </p:txBody>
          </p:sp>
          <p:cxnSp>
            <p:nvCxnSpPr>
              <p:cNvPr id="73" name="直接箭头连接符 72"/>
              <p:cNvCxnSpPr/>
              <p:nvPr/>
            </p:nvCxnSpPr>
            <p:spPr>
              <a:xfrm flipH="1">
                <a:off x="7088397" y="2464407"/>
                <a:ext cx="1838674" cy="0"/>
              </a:xfrm>
              <a:prstGeom prst="straightConnector1">
                <a:avLst/>
              </a:prstGeom>
              <a:noFill/>
              <a:ln w="22225" cap="flat" cmpd="sng" algn="ctr">
                <a:solidFill>
                  <a:srgbClr val="1876C1"/>
                </a:solidFill>
                <a:prstDash val="solid"/>
                <a:headEnd type="stealth"/>
                <a:tailEnd type="none"/>
              </a:ln>
              <a:effectLst/>
            </p:spPr>
          </p:cxnSp>
        </p:grpSp>
        <p:grpSp>
          <p:nvGrpSpPr>
            <p:cNvPr id="57" name="组合 56"/>
            <p:cNvGrpSpPr/>
            <p:nvPr/>
          </p:nvGrpSpPr>
          <p:grpSpPr>
            <a:xfrm>
              <a:off x="2511334" y="3339723"/>
              <a:ext cx="1838674" cy="307777"/>
              <a:chOff x="7088397" y="2204970"/>
              <a:chExt cx="1838674" cy="307777"/>
            </a:xfrm>
          </p:grpSpPr>
          <p:sp>
            <p:nvSpPr>
              <p:cNvPr id="70" name="矩形 69"/>
              <p:cNvSpPr/>
              <p:nvPr/>
            </p:nvSpPr>
            <p:spPr>
              <a:xfrm>
                <a:off x="7505959" y="2204970"/>
                <a:ext cx="126188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未按操作规程</a:t>
                </a:r>
              </a:p>
            </p:txBody>
          </p:sp>
          <p:cxnSp>
            <p:nvCxnSpPr>
              <p:cNvPr id="71" name="直接箭头连接符 70"/>
              <p:cNvCxnSpPr/>
              <p:nvPr/>
            </p:nvCxnSpPr>
            <p:spPr>
              <a:xfrm flipH="1">
                <a:off x="7088397" y="2464407"/>
                <a:ext cx="1838674" cy="0"/>
              </a:xfrm>
              <a:prstGeom prst="straightConnector1">
                <a:avLst/>
              </a:prstGeom>
              <a:noFill/>
              <a:ln w="22225" cap="flat" cmpd="sng" algn="ctr">
                <a:solidFill>
                  <a:srgbClr val="1876C1"/>
                </a:solidFill>
                <a:prstDash val="solid"/>
                <a:headEnd type="stealth"/>
                <a:tailEnd type="none"/>
              </a:ln>
              <a:effectLst/>
            </p:spPr>
          </p:cxnSp>
        </p:grpSp>
        <p:grpSp>
          <p:nvGrpSpPr>
            <p:cNvPr id="58" name="组合 57"/>
            <p:cNvGrpSpPr/>
            <p:nvPr/>
          </p:nvGrpSpPr>
          <p:grpSpPr>
            <a:xfrm>
              <a:off x="1679232" y="4254501"/>
              <a:ext cx="1838674" cy="307777"/>
              <a:chOff x="7088397" y="2169024"/>
              <a:chExt cx="1838674" cy="307777"/>
            </a:xfrm>
          </p:grpSpPr>
          <p:sp>
            <p:nvSpPr>
              <p:cNvPr id="68" name="矩形 67"/>
              <p:cNvSpPr/>
              <p:nvPr/>
            </p:nvSpPr>
            <p:spPr>
              <a:xfrm>
                <a:off x="7098664" y="2169024"/>
                <a:ext cx="1620957"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无充足的放置空间</a:t>
                </a:r>
              </a:p>
            </p:txBody>
          </p:sp>
          <p:cxnSp>
            <p:nvCxnSpPr>
              <p:cNvPr id="69" name="直接箭头连接符 68"/>
              <p:cNvCxnSpPr/>
              <p:nvPr/>
            </p:nvCxnSpPr>
            <p:spPr>
              <a:xfrm flipH="1">
                <a:off x="7088397" y="2464407"/>
                <a:ext cx="1838674" cy="0"/>
              </a:xfrm>
              <a:prstGeom prst="straightConnector1">
                <a:avLst/>
              </a:prstGeom>
              <a:noFill/>
              <a:ln w="22225" cap="flat" cmpd="sng" algn="ctr">
                <a:solidFill>
                  <a:srgbClr val="1876C1"/>
                </a:solidFill>
                <a:prstDash val="solid"/>
                <a:headEnd type="stealth"/>
                <a:tailEnd type="none"/>
              </a:ln>
              <a:effectLst/>
            </p:spPr>
          </p:cxnSp>
        </p:grpSp>
        <p:grpSp>
          <p:nvGrpSpPr>
            <p:cNvPr id="59" name="组合 58"/>
            <p:cNvGrpSpPr/>
            <p:nvPr/>
          </p:nvGrpSpPr>
          <p:grpSpPr>
            <a:xfrm>
              <a:off x="977211" y="4658096"/>
              <a:ext cx="2159566" cy="307777"/>
              <a:chOff x="6846691" y="2169024"/>
              <a:chExt cx="2159566" cy="307777"/>
            </a:xfrm>
          </p:grpSpPr>
          <p:sp>
            <p:nvSpPr>
              <p:cNvPr id="66" name="矩形 65"/>
              <p:cNvSpPr/>
              <p:nvPr/>
            </p:nvSpPr>
            <p:spPr>
              <a:xfrm>
                <a:off x="6846691" y="2169024"/>
                <a:ext cx="2159566"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化疗废弃物无专门放置点</a:t>
                </a:r>
              </a:p>
            </p:txBody>
          </p:sp>
          <p:cxnSp>
            <p:nvCxnSpPr>
              <p:cNvPr id="67" name="直接箭头连接符 66"/>
              <p:cNvCxnSpPr/>
              <p:nvPr/>
            </p:nvCxnSpPr>
            <p:spPr>
              <a:xfrm flipH="1">
                <a:off x="6846691" y="2464407"/>
                <a:ext cx="2080380" cy="12394"/>
              </a:xfrm>
              <a:prstGeom prst="straightConnector1">
                <a:avLst/>
              </a:prstGeom>
              <a:noFill/>
              <a:ln w="22225" cap="flat" cmpd="sng" algn="ctr">
                <a:solidFill>
                  <a:srgbClr val="1876C1"/>
                </a:solidFill>
                <a:prstDash val="solid"/>
                <a:headEnd type="stealth"/>
                <a:tailEnd type="none"/>
              </a:ln>
              <a:effectLst/>
            </p:spPr>
          </p:cxnSp>
        </p:grpSp>
        <p:grpSp>
          <p:nvGrpSpPr>
            <p:cNvPr id="60" name="组合 59"/>
            <p:cNvGrpSpPr/>
            <p:nvPr/>
          </p:nvGrpSpPr>
          <p:grpSpPr>
            <a:xfrm>
              <a:off x="3738534" y="4311536"/>
              <a:ext cx="1133806" cy="307777"/>
              <a:chOff x="6812202" y="2166427"/>
              <a:chExt cx="1133806" cy="307777"/>
            </a:xfrm>
          </p:grpSpPr>
          <p:sp>
            <p:nvSpPr>
              <p:cNvPr id="64" name="矩形 63"/>
              <p:cNvSpPr/>
              <p:nvPr/>
            </p:nvSpPr>
            <p:spPr>
              <a:xfrm>
                <a:off x="6986554" y="2166427"/>
                <a:ext cx="902811"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空间狭小</a:t>
                </a:r>
              </a:p>
            </p:txBody>
          </p:sp>
          <p:cxnSp>
            <p:nvCxnSpPr>
              <p:cNvPr id="65" name="直接箭头连接符 64"/>
              <p:cNvCxnSpPr/>
              <p:nvPr/>
            </p:nvCxnSpPr>
            <p:spPr>
              <a:xfrm flipH="1">
                <a:off x="6812202" y="2460751"/>
                <a:ext cx="1133806" cy="0"/>
              </a:xfrm>
              <a:prstGeom prst="straightConnector1">
                <a:avLst/>
              </a:prstGeom>
              <a:noFill/>
              <a:ln w="22225" cap="flat" cmpd="sng" algn="ctr">
                <a:solidFill>
                  <a:srgbClr val="1876C1"/>
                </a:solidFill>
                <a:prstDash val="solid"/>
                <a:tailEnd type="triangle"/>
              </a:ln>
              <a:effectLst/>
            </p:spPr>
          </p:cxnSp>
        </p:grpSp>
        <p:grpSp>
          <p:nvGrpSpPr>
            <p:cNvPr id="61" name="组合 60"/>
            <p:cNvGrpSpPr/>
            <p:nvPr/>
          </p:nvGrpSpPr>
          <p:grpSpPr>
            <a:xfrm>
              <a:off x="2835579" y="4947262"/>
              <a:ext cx="1615772" cy="307777"/>
              <a:chOff x="6812202" y="2166427"/>
              <a:chExt cx="1615772" cy="307777"/>
            </a:xfrm>
          </p:grpSpPr>
          <p:sp>
            <p:nvSpPr>
              <p:cNvPr id="62" name="矩形 61"/>
              <p:cNvSpPr/>
              <p:nvPr/>
            </p:nvSpPr>
            <p:spPr>
              <a:xfrm>
                <a:off x="6986554" y="2166427"/>
                <a:ext cx="1441420"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无专用放置容器</a:t>
                </a:r>
              </a:p>
            </p:txBody>
          </p:sp>
          <p:cxnSp>
            <p:nvCxnSpPr>
              <p:cNvPr id="63" name="直接箭头连接符 62"/>
              <p:cNvCxnSpPr/>
              <p:nvPr/>
            </p:nvCxnSpPr>
            <p:spPr>
              <a:xfrm flipH="1">
                <a:off x="6812202" y="2452344"/>
                <a:ext cx="1569551" cy="8408"/>
              </a:xfrm>
              <a:prstGeom prst="straightConnector1">
                <a:avLst/>
              </a:prstGeom>
              <a:noFill/>
              <a:ln w="22225" cap="flat" cmpd="sng" algn="ctr">
                <a:solidFill>
                  <a:srgbClr val="1876C1"/>
                </a:solidFill>
                <a:prstDash val="solid"/>
                <a:tailEnd type="triangle"/>
              </a:ln>
              <a:effectLst/>
            </p:spPr>
          </p:cxnSp>
        </p:grpSp>
        <p:sp>
          <p:nvSpPr>
            <p:cNvPr id="107" name="Freeform 5"/>
            <p:cNvSpPr>
              <a:spLocks/>
            </p:cNvSpPr>
            <p:nvPr/>
          </p:nvSpPr>
          <p:spPr bwMode="auto">
            <a:xfrm>
              <a:off x="655638" y="3343275"/>
              <a:ext cx="10058400" cy="1347788"/>
            </a:xfrm>
            <a:custGeom>
              <a:avLst/>
              <a:gdLst>
                <a:gd name="T0" fmla="*/ 653 w 19008"/>
                <a:gd name="T1" fmla="*/ 1418 h 2547"/>
                <a:gd name="T2" fmla="*/ 573 w 19008"/>
                <a:gd name="T3" fmla="*/ 1719 h 2547"/>
                <a:gd name="T4" fmla="*/ 385 w 19008"/>
                <a:gd name="T5" fmla="*/ 2167 h 2547"/>
                <a:gd name="T6" fmla="*/ 225 w 19008"/>
                <a:gd name="T7" fmla="*/ 2547 h 2547"/>
                <a:gd name="T8" fmla="*/ 266 w 19008"/>
                <a:gd name="T9" fmla="*/ 2535 h 2547"/>
                <a:gd name="T10" fmla="*/ 314 w 19008"/>
                <a:gd name="T11" fmla="*/ 2492 h 2547"/>
                <a:gd name="T12" fmla="*/ 639 w 19008"/>
                <a:gd name="T13" fmla="*/ 2309 h 2547"/>
                <a:gd name="T14" fmla="*/ 917 w 19008"/>
                <a:gd name="T15" fmla="*/ 2085 h 2547"/>
                <a:gd name="T16" fmla="*/ 1159 w 19008"/>
                <a:gd name="T17" fmla="*/ 1824 h 2547"/>
                <a:gd name="T18" fmla="*/ 1561 w 19008"/>
                <a:gd name="T19" fmla="*/ 1411 h 2547"/>
                <a:gd name="T20" fmla="*/ 1699 w 19008"/>
                <a:gd name="T21" fmla="*/ 1351 h 2547"/>
                <a:gd name="T22" fmla="*/ 12438 w 19008"/>
                <a:gd name="T23" fmla="*/ 1302 h 2547"/>
                <a:gd name="T24" fmla="*/ 12902 w 19008"/>
                <a:gd name="T25" fmla="*/ 1295 h 2547"/>
                <a:gd name="T26" fmla="*/ 16764 w 19008"/>
                <a:gd name="T27" fmla="*/ 1290 h 2547"/>
                <a:gd name="T28" fmla="*/ 16885 w 19008"/>
                <a:gd name="T29" fmla="*/ 1358 h 2547"/>
                <a:gd name="T30" fmla="*/ 16889 w 19008"/>
                <a:gd name="T31" fmla="*/ 1619 h 2547"/>
                <a:gd name="T32" fmla="*/ 16808 w 19008"/>
                <a:gd name="T33" fmla="*/ 2123 h 2547"/>
                <a:gd name="T34" fmla="*/ 16962 w 19008"/>
                <a:gd name="T35" fmla="*/ 2135 h 2547"/>
                <a:gd name="T36" fmla="*/ 17265 w 19008"/>
                <a:gd name="T37" fmla="*/ 2109 h 2547"/>
                <a:gd name="T38" fmla="*/ 17574 w 19008"/>
                <a:gd name="T39" fmla="*/ 2053 h 2547"/>
                <a:gd name="T40" fmla="*/ 17889 w 19008"/>
                <a:gd name="T41" fmla="*/ 1953 h 2547"/>
                <a:gd name="T42" fmla="*/ 18182 w 19008"/>
                <a:gd name="T43" fmla="*/ 1809 h 2547"/>
                <a:gd name="T44" fmla="*/ 18448 w 19008"/>
                <a:gd name="T45" fmla="*/ 1620 h 2547"/>
                <a:gd name="T46" fmla="*/ 18612 w 19008"/>
                <a:gd name="T47" fmla="*/ 1462 h 2547"/>
                <a:gd name="T48" fmla="*/ 18490 w 19008"/>
                <a:gd name="T49" fmla="*/ 1327 h 2547"/>
                <a:gd name="T50" fmla="*/ 18142 w 19008"/>
                <a:gd name="T51" fmla="*/ 1226 h 2547"/>
                <a:gd name="T52" fmla="*/ 17958 w 19008"/>
                <a:gd name="T53" fmla="*/ 1129 h 2547"/>
                <a:gd name="T54" fmla="*/ 18481 w 19008"/>
                <a:gd name="T55" fmla="*/ 1054 h 2547"/>
                <a:gd name="T56" fmla="*/ 18912 w 19008"/>
                <a:gd name="T57" fmla="*/ 974 h 2547"/>
                <a:gd name="T58" fmla="*/ 18983 w 19008"/>
                <a:gd name="T59" fmla="*/ 896 h 2547"/>
                <a:gd name="T60" fmla="*/ 18583 w 19008"/>
                <a:gd name="T61" fmla="*/ 533 h 2547"/>
                <a:gd name="T62" fmla="*/ 18245 w 19008"/>
                <a:gd name="T63" fmla="*/ 337 h 2547"/>
                <a:gd name="T64" fmla="*/ 17866 w 19008"/>
                <a:gd name="T65" fmla="*/ 195 h 2547"/>
                <a:gd name="T66" fmla="*/ 17510 w 19008"/>
                <a:gd name="T67" fmla="*/ 106 h 2547"/>
                <a:gd name="T68" fmla="*/ 17029 w 19008"/>
                <a:gd name="T69" fmla="*/ 65 h 2547"/>
                <a:gd name="T70" fmla="*/ 16727 w 19008"/>
                <a:gd name="T71" fmla="*/ 101 h 2547"/>
                <a:gd name="T72" fmla="*/ 16587 w 19008"/>
                <a:gd name="T73" fmla="*/ 178 h 2547"/>
                <a:gd name="T74" fmla="*/ 16617 w 19008"/>
                <a:gd name="T75" fmla="*/ 306 h 2547"/>
                <a:gd name="T76" fmla="*/ 16795 w 19008"/>
                <a:gd name="T77" fmla="*/ 735 h 2547"/>
                <a:gd name="T78" fmla="*/ 16851 w 19008"/>
                <a:gd name="T79" fmla="*/ 1000 h 2547"/>
                <a:gd name="T80" fmla="*/ 16530 w 19008"/>
                <a:gd name="T81" fmla="*/ 1067 h 2547"/>
                <a:gd name="T82" fmla="*/ 16114 w 19008"/>
                <a:gd name="T83" fmla="*/ 1080 h 2547"/>
                <a:gd name="T84" fmla="*/ 12324 w 19008"/>
                <a:gd name="T85" fmla="*/ 1072 h 2547"/>
                <a:gd name="T86" fmla="*/ 8973 w 19008"/>
                <a:gd name="T87" fmla="*/ 1062 h 2547"/>
                <a:gd name="T88" fmla="*/ 8417 w 19008"/>
                <a:gd name="T89" fmla="*/ 1055 h 2547"/>
                <a:gd name="T90" fmla="*/ 7789 w 19008"/>
                <a:gd name="T91" fmla="*/ 1050 h 2547"/>
                <a:gd name="T92" fmla="*/ 6666 w 19008"/>
                <a:gd name="T93" fmla="*/ 1050 h 2547"/>
                <a:gd name="T94" fmla="*/ 2333 w 19008"/>
                <a:gd name="T95" fmla="*/ 1039 h 2547"/>
                <a:gd name="T96" fmla="*/ 1753 w 19008"/>
                <a:gd name="T97" fmla="*/ 1038 h 2547"/>
                <a:gd name="T98" fmla="*/ 1140 w 19008"/>
                <a:gd name="T99" fmla="*/ 624 h 2547"/>
                <a:gd name="T100" fmla="*/ 655 w 19008"/>
                <a:gd name="T101" fmla="*/ 165 h 2547"/>
                <a:gd name="T102" fmla="*/ 461 w 19008"/>
                <a:gd name="T103" fmla="*/ 68 h 2547"/>
                <a:gd name="T104" fmla="*/ 233 w 19008"/>
                <a:gd name="T105" fmla="*/ 14 h 2547"/>
                <a:gd name="T106" fmla="*/ 4 w 19008"/>
                <a:gd name="T107" fmla="*/ 7 h 2547"/>
                <a:gd name="T108" fmla="*/ 183 w 19008"/>
                <a:gd name="T109" fmla="*/ 165 h 2547"/>
                <a:gd name="T110" fmla="*/ 425 w 19008"/>
                <a:gd name="T111" fmla="*/ 440 h 2547"/>
                <a:gd name="T112" fmla="*/ 576 w 19008"/>
                <a:gd name="T113" fmla="*/ 683 h 2547"/>
                <a:gd name="T114" fmla="*/ 658 w 19008"/>
                <a:gd name="T115" fmla="*/ 919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08" h="2547">
                  <a:moveTo>
                    <a:pt x="675" y="1073"/>
                  </a:moveTo>
                  <a:lnTo>
                    <a:pt x="675" y="1145"/>
                  </a:lnTo>
                  <a:lnTo>
                    <a:pt x="674" y="1212"/>
                  </a:lnTo>
                  <a:lnTo>
                    <a:pt x="670" y="1272"/>
                  </a:lnTo>
                  <a:lnTo>
                    <a:pt x="665" y="1331"/>
                  </a:lnTo>
                  <a:lnTo>
                    <a:pt x="662" y="1359"/>
                  </a:lnTo>
                  <a:lnTo>
                    <a:pt x="658" y="1389"/>
                  </a:lnTo>
                  <a:lnTo>
                    <a:pt x="653" y="1418"/>
                  </a:lnTo>
                  <a:lnTo>
                    <a:pt x="646" y="1449"/>
                  </a:lnTo>
                  <a:lnTo>
                    <a:pt x="640" y="1480"/>
                  </a:lnTo>
                  <a:lnTo>
                    <a:pt x="632" y="1513"/>
                  </a:lnTo>
                  <a:lnTo>
                    <a:pt x="623" y="1549"/>
                  </a:lnTo>
                  <a:lnTo>
                    <a:pt x="612" y="1585"/>
                  </a:lnTo>
                  <a:lnTo>
                    <a:pt x="599" y="1631"/>
                  </a:lnTo>
                  <a:lnTo>
                    <a:pt x="587" y="1675"/>
                  </a:lnTo>
                  <a:lnTo>
                    <a:pt x="573" y="1719"/>
                  </a:lnTo>
                  <a:lnTo>
                    <a:pt x="557" y="1763"/>
                  </a:lnTo>
                  <a:lnTo>
                    <a:pt x="524" y="1853"/>
                  </a:lnTo>
                  <a:lnTo>
                    <a:pt x="497" y="1920"/>
                  </a:lnTo>
                  <a:lnTo>
                    <a:pt x="476" y="1972"/>
                  </a:lnTo>
                  <a:lnTo>
                    <a:pt x="456" y="2015"/>
                  </a:lnTo>
                  <a:lnTo>
                    <a:pt x="437" y="2058"/>
                  </a:lnTo>
                  <a:lnTo>
                    <a:pt x="413" y="2105"/>
                  </a:lnTo>
                  <a:lnTo>
                    <a:pt x="385" y="2167"/>
                  </a:lnTo>
                  <a:lnTo>
                    <a:pt x="347" y="2249"/>
                  </a:lnTo>
                  <a:lnTo>
                    <a:pt x="225" y="2514"/>
                  </a:lnTo>
                  <a:lnTo>
                    <a:pt x="222" y="2523"/>
                  </a:lnTo>
                  <a:lnTo>
                    <a:pt x="220" y="2532"/>
                  </a:lnTo>
                  <a:lnTo>
                    <a:pt x="219" y="2537"/>
                  </a:lnTo>
                  <a:lnTo>
                    <a:pt x="219" y="2542"/>
                  </a:lnTo>
                  <a:lnTo>
                    <a:pt x="221" y="2545"/>
                  </a:lnTo>
                  <a:lnTo>
                    <a:pt x="225" y="2547"/>
                  </a:lnTo>
                  <a:lnTo>
                    <a:pt x="230" y="2547"/>
                  </a:lnTo>
                  <a:lnTo>
                    <a:pt x="239" y="2546"/>
                  </a:lnTo>
                  <a:lnTo>
                    <a:pt x="259" y="2542"/>
                  </a:lnTo>
                  <a:lnTo>
                    <a:pt x="263" y="2541"/>
                  </a:lnTo>
                  <a:lnTo>
                    <a:pt x="263" y="2540"/>
                  </a:lnTo>
                  <a:lnTo>
                    <a:pt x="263" y="2539"/>
                  </a:lnTo>
                  <a:lnTo>
                    <a:pt x="263" y="2537"/>
                  </a:lnTo>
                  <a:lnTo>
                    <a:pt x="266" y="2535"/>
                  </a:lnTo>
                  <a:lnTo>
                    <a:pt x="277" y="2526"/>
                  </a:lnTo>
                  <a:lnTo>
                    <a:pt x="283" y="2520"/>
                  </a:lnTo>
                  <a:lnTo>
                    <a:pt x="285" y="2516"/>
                  </a:lnTo>
                  <a:lnTo>
                    <a:pt x="286" y="2513"/>
                  </a:lnTo>
                  <a:lnTo>
                    <a:pt x="287" y="2510"/>
                  </a:lnTo>
                  <a:lnTo>
                    <a:pt x="291" y="2507"/>
                  </a:lnTo>
                  <a:lnTo>
                    <a:pt x="299" y="2501"/>
                  </a:lnTo>
                  <a:lnTo>
                    <a:pt x="314" y="2492"/>
                  </a:lnTo>
                  <a:lnTo>
                    <a:pt x="354" y="2469"/>
                  </a:lnTo>
                  <a:lnTo>
                    <a:pt x="387" y="2452"/>
                  </a:lnTo>
                  <a:lnTo>
                    <a:pt x="417" y="2438"/>
                  </a:lnTo>
                  <a:lnTo>
                    <a:pt x="447" y="2423"/>
                  </a:lnTo>
                  <a:lnTo>
                    <a:pt x="481" y="2406"/>
                  </a:lnTo>
                  <a:lnTo>
                    <a:pt x="522" y="2383"/>
                  </a:lnTo>
                  <a:lnTo>
                    <a:pt x="574" y="2352"/>
                  </a:lnTo>
                  <a:lnTo>
                    <a:pt x="639" y="2309"/>
                  </a:lnTo>
                  <a:lnTo>
                    <a:pt x="674" y="2286"/>
                  </a:lnTo>
                  <a:lnTo>
                    <a:pt x="709" y="2260"/>
                  </a:lnTo>
                  <a:lnTo>
                    <a:pt x="745" y="2233"/>
                  </a:lnTo>
                  <a:lnTo>
                    <a:pt x="779" y="2205"/>
                  </a:lnTo>
                  <a:lnTo>
                    <a:pt x="814" y="2176"/>
                  </a:lnTo>
                  <a:lnTo>
                    <a:pt x="848" y="2147"/>
                  </a:lnTo>
                  <a:lnTo>
                    <a:pt x="883" y="2116"/>
                  </a:lnTo>
                  <a:lnTo>
                    <a:pt x="917" y="2085"/>
                  </a:lnTo>
                  <a:lnTo>
                    <a:pt x="949" y="2053"/>
                  </a:lnTo>
                  <a:lnTo>
                    <a:pt x="982" y="2021"/>
                  </a:lnTo>
                  <a:lnTo>
                    <a:pt x="1015" y="1987"/>
                  </a:lnTo>
                  <a:lnTo>
                    <a:pt x="1045" y="1954"/>
                  </a:lnTo>
                  <a:lnTo>
                    <a:pt x="1075" y="1922"/>
                  </a:lnTo>
                  <a:lnTo>
                    <a:pt x="1105" y="1889"/>
                  </a:lnTo>
                  <a:lnTo>
                    <a:pt x="1132" y="1856"/>
                  </a:lnTo>
                  <a:lnTo>
                    <a:pt x="1159" y="1824"/>
                  </a:lnTo>
                  <a:lnTo>
                    <a:pt x="1390" y="1546"/>
                  </a:lnTo>
                  <a:lnTo>
                    <a:pt x="1415" y="1522"/>
                  </a:lnTo>
                  <a:lnTo>
                    <a:pt x="1436" y="1503"/>
                  </a:lnTo>
                  <a:lnTo>
                    <a:pt x="1459" y="1485"/>
                  </a:lnTo>
                  <a:lnTo>
                    <a:pt x="1486" y="1465"/>
                  </a:lnTo>
                  <a:lnTo>
                    <a:pt x="1508" y="1448"/>
                  </a:lnTo>
                  <a:lnTo>
                    <a:pt x="1533" y="1430"/>
                  </a:lnTo>
                  <a:lnTo>
                    <a:pt x="1561" y="1411"/>
                  </a:lnTo>
                  <a:lnTo>
                    <a:pt x="1591" y="1393"/>
                  </a:lnTo>
                  <a:lnTo>
                    <a:pt x="1606" y="1384"/>
                  </a:lnTo>
                  <a:lnTo>
                    <a:pt x="1622" y="1376"/>
                  </a:lnTo>
                  <a:lnTo>
                    <a:pt x="1637" y="1369"/>
                  </a:lnTo>
                  <a:lnTo>
                    <a:pt x="1653" y="1363"/>
                  </a:lnTo>
                  <a:lnTo>
                    <a:pt x="1669" y="1357"/>
                  </a:lnTo>
                  <a:lnTo>
                    <a:pt x="1685" y="1353"/>
                  </a:lnTo>
                  <a:lnTo>
                    <a:pt x="1699" y="1351"/>
                  </a:lnTo>
                  <a:lnTo>
                    <a:pt x="1714" y="1350"/>
                  </a:lnTo>
                  <a:lnTo>
                    <a:pt x="1714" y="1316"/>
                  </a:lnTo>
                  <a:lnTo>
                    <a:pt x="12141" y="1304"/>
                  </a:lnTo>
                  <a:lnTo>
                    <a:pt x="12202" y="1304"/>
                  </a:lnTo>
                  <a:lnTo>
                    <a:pt x="12263" y="1304"/>
                  </a:lnTo>
                  <a:lnTo>
                    <a:pt x="12322" y="1304"/>
                  </a:lnTo>
                  <a:lnTo>
                    <a:pt x="12380" y="1303"/>
                  </a:lnTo>
                  <a:lnTo>
                    <a:pt x="12438" y="1302"/>
                  </a:lnTo>
                  <a:lnTo>
                    <a:pt x="12497" y="1301"/>
                  </a:lnTo>
                  <a:lnTo>
                    <a:pt x="12555" y="1301"/>
                  </a:lnTo>
                  <a:lnTo>
                    <a:pt x="12612" y="1300"/>
                  </a:lnTo>
                  <a:lnTo>
                    <a:pt x="12670" y="1298"/>
                  </a:lnTo>
                  <a:lnTo>
                    <a:pt x="12727" y="1297"/>
                  </a:lnTo>
                  <a:lnTo>
                    <a:pt x="12785" y="1296"/>
                  </a:lnTo>
                  <a:lnTo>
                    <a:pt x="12843" y="1296"/>
                  </a:lnTo>
                  <a:lnTo>
                    <a:pt x="12902" y="1295"/>
                  </a:lnTo>
                  <a:lnTo>
                    <a:pt x="12961" y="1295"/>
                  </a:lnTo>
                  <a:lnTo>
                    <a:pt x="13020" y="1294"/>
                  </a:lnTo>
                  <a:lnTo>
                    <a:pt x="13081" y="1294"/>
                  </a:lnTo>
                  <a:lnTo>
                    <a:pt x="16642" y="1294"/>
                  </a:lnTo>
                  <a:lnTo>
                    <a:pt x="16675" y="1294"/>
                  </a:lnTo>
                  <a:lnTo>
                    <a:pt x="16706" y="1293"/>
                  </a:lnTo>
                  <a:lnTo>
                    <a:pt x="16735" y="1293"/>
                  </a:lnTo>
                  <a:lnTo>
                    <a:pt x="16764" y="1290"/>
                  </a:lnTo>
                  <a:lnTo>
                    <a:pt x="16791" y="1289"/>
                  </a:lnTo>
                  <a:lnTo>
                    <a:pt x="16819" y="1287"/>
                  </a:lnTo>
                  <a:lnTo>
                    <a:pt x="16846" y="1285"/>
                  </a:lnTo>
                  <a:lnTo>
                    <a:pt x="16874" y="1283"/>
                  </a:lnTo>
                  <a:lnTo>
                    <a:pt x="16876" y="1304"/>
                  </a:lnTo>
                  <a:lnTo>
                    <a:pt x="16878" y="1323"/>
                  </a:lnTo>
                  <a:lnTo>
                    <a:pt x="16881" y="1341"/>
                  </a:lnTo>
                  <a:lnTo>
                    <a:pt x="16885" y="1358"/>
                  </a:lnTo>
                  <a:lnTo>
                    <a:pt x="16890" y="1376"/>
                  </a:lnTo>
                  <a:lnTo>
                    <a:pt x="16892" y="1395"/>
                  </a:lnTo>
                  <a:lnTo>
                    <a:pt x="16895" y="1415"/>
                  </a:lnTo>
                  <a:lnTo>
                    <a:pt x="16896" y="1437"/>
                  </a:lnTo>
                  <a:lnTo>
                    <a:pt x="16896" y="1483"/>
                  </a:lnTo>
                  <a:lnTo>
                    <a:pt x="16895" y="1528"/>
                  </a:lnTo>
                  <a:lnTo>
                    <a:pt x="16892" y="1573"/>
                  </a:lnTo>
                  <a:lnTo>
                    <a:pt x="16889" y="1619"/>
                  </a:lnTo>
                  <a:lnTo>
                    <a:pt x="16885" y="1663"/>
                  </a:lnTo>
                  <a:lnTo>
                    <a:pt x="16880" y="1708"/>
                  </a:lnTo>
                  <a:lnTo>
                    <a:pt x="16874" y="1752"/>
                  </a:lnTo>
                  <a:lnTo>
                    <a:pt x="16870" y="1796"/>
                  </a:lnTo>
                  <a:lnTo>
                    <a:pt x="16855" y="1883"/>
                  </a:lnTo>
                  <a:lnTo>
                    <a:pt x="16841" y="1966"/>
                  </a:lnTo>
                  <a:lnTo>
                    <a:pt x="16824" y="2047"/>
                  </a:lnTo>
                  <a:lnTo>
                    <a:pt x="16808" y="2123"/>
                  </a:lnTo>
                  <a:lnTo>
                    <a:pt x="16828" y="2124"/>
                  </a:lnTo>
                  <a:lnTo>
                    <a:pt x="16846" y="2125"/>
                  </a:lnTo>
                  <a:lnTo>
                    <a:pt x="16864" y="2128"/>
                  </a:lnTo>
                  <a:lnTo>
                    <a:pt x="16880" y="2130"/>
                  </a:lnTo>
                  <a:lnTo>
                    <a:pt x="16898" y="2132"/>
                  </a:lnTo>
                  <a:lnTo>
                    <a:pt x="16917" y="2134"/>
                  </a:lnTo>
                  <a:lnTo>
                    <a:pt x="16939" y="2135"/>
                  </a:lnTo>
                  <a:lnTo>
                    <a:pt x="16962" y="2135"/>
                  </a:lnTo>
                  <a:lnTo>
                    <a:pt x="17001" y="2132"/>
                  </a:lnTo>
                  <a:lnTo>
                    <a:pt x="17036" y="2129"/>
                  </a:lnTo>
                  <a:lnTo>
                    <a:pt x="17072" y="2125"/>
                  </a:lnTo>
                  <a:lnTo>
                    <a:pt x="17118" y="2123"/>
                  </a:lnTo>
                  <a:lnTo>
                    <a:pt x="17154" y="2122"/>
                  </a:lnTo>
                  <a:lnTo>
                    <a:pt x="17190" y="2118"/>
                  </a:lnTo>
                  <a:lnTo>
                    <a:pt x="17227" y="2115"/>
                  </a:lnTo>
                  <a:lnTo>
                    <a:pt x="17265" y="2109"/>
                  </a:lnTo>
                  <a:lnTo>
                    <a:pt x="17303" y="2104"/>
                  </a:lnTo>
                  <a:lnTo>
                    <a:pt x="17340" y="2097"/>
                  </a:lnTo>
                  <a:lnTo>
                    <a:pt x="17376" y="2091"/>
                  </a:lnTo>
                  <a:lnTo>
                    <a:pt x="17411" y="2085"/>
                  </a:lnTo>
                  <a:lnTo>
                    <a:pt x="17452" y="2078"/>
                  </a:lnTo>
                  <a:lnTo>
                    <a:pt x="17493" y="2071"/>
                  </a:lnTo>
                  <a:lnTo>
                    <a:pt x="17534" y="2062"/>
                  </a:lnTo>
                  <a:lnTo>
                    <a:pt x="17574" y="2053"/>
                  </a:lnTo>
                  <a:lnTo>
                    <a:pt x="17614" y="2042"/>
                  </a:lnTo>
                  <a:lnTo>
                    <a:pt x="17655" y="2031"/>
                  </a:lnTo>
                  <a:lnTo>
                    <a:pt x="17694" y="2021"/>
                  </a:lnTo>
                  <a:lnTo>
                    <a:pt x="17733" y="2009"/>
                  </a:lnTo>
                  <a:lnTo>
                    <a:pt x="17772" y="1996"/>
                  </a:lnTo>
                  <a:lnTo>
                    <a:pt x="17812" y="1983"/>
                  </a:lnTo>
                  <a:lnTo>
                    <a:pt x="17850" y="1968"/>
                  </a:lnTo>
                  <a:lnTo>
                    <a:pt x="17889" y="1953"/>
                  </a:lnTo>
                  <a:lnTo>
                    <a:pt x="17927" y="1938"/>
                  </a:lnTo>
                  <a:lnTo>
                    <a:pt x="17964" y="1922"/>
                  </a:lnTo>
                  <a:lnTo>
                    <a:pt x="18002" y="1904"/>
                  </a:lnTo>
                  <a:lnTo>
                    <a:pt x="18039" y="1886"/>
                  </a:lnTo>
                  <a:lnTo>
                    <a:pt x="18074" y="1869"/>
                  </a:lnTo>
                  <a:lnTo>
                    <a:pt x="18111" y="1850"/>
                  </a:lnTo>
                  <a:lnTo>
                    <a:pt x="18147" y="1829"/>
                  </a:lnTo>
                  <a:lnTo>
                    <a:pt x="18182" y="1809"/>
                  </a:lnTo>
                  <a:lnTo>
                    <a:pt x="18217" y="1788"/>
                  </a:lnTo>
                  <a:lnTo>
                    <a:pt x="18251" y="1767"/>
                  </a:lnTo>
                  <a:lnTo>
                    <a:pt x="18286" y="1744"/>
                  </a:lnTo>
                  <a:lnTo>
                    <a:pt x="18319" y="1720"/>
                  </a:lnTo>
                  <a:lnTo>
                    <a:pt x="18352" y="1696"/>
                  </a:lnTo>
                  <a:lnTo>
                    <a:pt x="18384" y="1671"/>
                  </a:lnTo>
                  <a:lnTo>
                    <a:pt x="18416" y="1647"/>
                  </a:lnTo>
                  <a:lnTo>
                    <a:pt x="18448" y="1620"/>
                  </a:lnTo>
                  <a:lnTo>
                    <a:pt x="18479" y="1593"/>
                  </a:lnTo>
                  <a:lnTo>
                    <a:pt x="18510" y="1566"/>
                  </a:lnTo>
                  <a:lnTo>
                    <a:pt x="18541" y="1537"/>
                  </a:lnTo>
                  <a:lnTo>
                    <a:pt x="18570" y="1509"/>
                  </a:lnTo>
                  <a:lnTo>
                    <a:pt x="18582" y="1497"/>
                  </a:lnTo>
                  <a:lnTo>
                    <a:pt x="18591" y="1486"/>
                  </a:lnTo>
                  <a:lnTo>
                    <a:pt x="18602" y="1474"/>
                  </a:lnTo>
                  <a:lnTo>
                    <a:pt x="18612" y="1462"/>
                  </a:lnTo>
                  <a:lnTo>
                    <a:pt x="18636" y="1439"/>
                  </a:lnTo>
                  <a:lnTo>
                    <a:pt x="18653" y="1418"/>
                  </a:lnTo>
                  <a:lnTo>
                    <a:pt x="18668" y="1398"/>
                  </a:lnTo>
                  <a:lnTo>
                    <a:pt x="18687" y="1371"/>
                  </a:lnTo>
                  <a:lnTo>
                    <a:pt x="18639" y="1360"/>
                  </a:lnTo>
                  <a:lnTo>
                    <a:pt x="18589" y="1348"/>
                  </a:lnTo>
                  <a:lnTo>
                    <a:pt x="18540" y="1338"/>
                  </a:lnTo>
                  <a:lnTo>
                    <a:pt x="18490" y="1327"/>
                  </a:lnTo>
                  <a:lnTo>
                    <a:pt x="18441" y="1315"/>
                  </a:lnTo>
                  <a:lnTo>
                    <a:pt x="18393" y="1303"/>
                  </a:lnTo>
                  <a:lnTo>
                    <a:pt x="18344" y="1291"/>
                  </a:lnTo>
                  <a:lnTo>
                    <a:pt x="18295" y="1277"/>
                  </a:lnTo>
                  <a:lnTo>
                    <a:pt x="18261" y="1268"/>
                  </a:lnTo>
                  <a:lnTo>
                    <a:pt x="18224" y="1254"/>
                  </a:lnTo>
                  <a:lnTo>
                    <a:pt x="18184" y="1241"/>
                  </a:lnTo>
                  <a:lnTo>
                    <a:pt x="18142" y="1226"/>
                  </a:lnTo>
                  <a:lnTo>
                    <a:pt x="18102" y="1209"/>
                  </a:lnTo>
                  <a:lnTo>
                    <a:pt x="18062" y="1192"/>
                  </a:lnTo>
                  <a:lnTo>
                    <a:pt x="18027" y="1175"/>
                  </a:lnTo>
                  <a:lnTo>
                    <a:pt x="17995" y="1157"/>
                  </a:lnTo>
                  <a:lnTo>
                    <a:pt x="17984" y="1150"/>
                  </a:lnTo>
                  <a:lnTo>
                    <a:pt x="17974" y="1143"/>
                  </a:lnTo>
                  <a:lnTo>
                    <a:pt x="17966" y="1136"/>
                  </a:lnTo>
                  <a:lnTo>
                    <a:pt x="17958" y="1129"/>
                  </a:lnTo>
                  <a:lnTo>
                    <a:pt x="18001" y="1119"/>
                  </a:lnTo>
                  <a:lnTo>
                    <a:pt x="18052" y="1111"/>
                  </a:lnTo>
                  <a:lnTo>
                    <a:pt x="18111" y="1101"/>
                  </a:lnTo>
                  <a:lnTo>
                    <a:pt x="18178" y="1093"/>
                  </a:lnTo>
                  <a:lnTo>
                    <a:pt x="18249" y="1083"/>
                  </a:lnTo>
                  <a:lnTo>
                    <a:pt x="18324" y="1074"/>
                  </a:lnTo>
                  <a:lnTo>
                    <a:pt x="18401" y="1064"/>
                  </a:lnTo>
                  <a:lnTo>
                    <a:pt x="18481" y="1054"/>
                  </a:lnTo>
                  <a:lnTo>
                    <a:pt x="18559" y="1043"/>
                  </a:lnTo>
                  <a:lnTo>
                    <a:pt x="18637" y="1031"/>
                  </a:lnTo>
                  <a:lnTo>
                    <a:pt x="18713" y="1018"/>
                  </a:lnTo>
                  <a:lnTo>
                    <a:pt x="18785" y="1005"/>
                  </a:lnTo>
                  <a:lnTo>
                    <a:pt x="18819" y="998"/>
                  </a:lnTo>
                  <a:lnTo>
                    <a:pt x="18851" y="991"/>
                  </a:lnTo>
                  <a:lnTo>
                    <a:pt x="18882" y="982"/>
                  </a:lnTo>
                  <a:lnTo>
                    <a:pt x="18912" y="974"/>
                  </a:lnTo>
                  <a:lnTo>
                    <a:pt x="18939" y="967"/>
                  </a:lnTo>
                  <a:lnTo>
                    <a:pt x="18964" y="958"/>
                  </a:lnTo>
                  <a:lnTo>
                    <a:pt x="18988" y="949"/>
                  </a:lnTo>
                  <a:lnTo>
                    <a:pt x="19008" y="940"/>
                  </a:lnTo>
                  <a:lnTo>
                    <a:pt x="19003" y="927"/>
                  </a:lnTo>
                  <a:lnTo>
                    <a:pt x="18998" y="916"/>
                  </a:lnTo>
                  <a:lnTo>
                    <a:pt x="18991" y="906"/>
                  </a:lnTo>
                  <a:lnTo>
                    <a:pt x="18983" y="896"/>
                  </a:lnTo>
                  <a:lnTo>
                    <a:pt x="18962" y="873"/>
                  </a:lnTo>
                  <a:lnTo>
                    <a:pt x="18932" y="839"/>
                  </a:lnTo>
                  <a:lnTo>
                    <a:pt x="18849" y="746"/>
                  </a:lnTo>
                  <a:lnTo>
                    <a:pt x="18770" y="681"/>
                  </a:lnTo>
                  <a:lnTo>
                    <a:pt x="18696" y="619"/>
                  </a:lnTo>
                  <a:lnTo>
                    <a:pt x="18658" y="589"/>
                  </a:lnTo>
                  <a:lnTo>
                    <a:pt x="18621" y="561"/>
                  </a:lnTo>
                  <a:lnTo>
                    <a:pt x="18583" y="533"/>
                  </a:lnTo>
                  <a:lnTo>
                    <a:pt x="18545" y="507"/>
                  </a:lnTo>
                  <a:lnTo>
                    <a:pt x="18507" y="481"/>
                  </a:lnTo>
                  <a:lnTo>
                    <a:pt x="18466" y="455"/>
                  </a:lnTo>
                  <a:lnTo>
                    <a:pt x="18426" y="430"/>
                  </a:lnTo>
                  <a:lnTo>
                    <a:pt x="18383" y="406"/>
                  </a:lnTo>
                  <a:lnTo>
                    <a:pt x="18339" y="383"/>
                  </a:lnTo>
                  <a:lnTo>
                    <a:pt x="18293" y="360"/>
                  </a:lnTo>
                  <a:lnTo>
                    <a:pt x="18245" y="337"/>
                  </a:lnTo>
                  <a:lnTo>
                    <a:pt x="18194" y="316"/>
                  </a:lnTo>
                  <a:lnTo>
                    <a:pt x="18122" y="286"/>
                  </a:lnTo>
                  <a:lnTo>
                    <a:pt x="18066" y="264"/>
                  </a:lnTo>
                  <a:lnTo>
                    <a:pt x="18023" y="247"/>
                  </a:lnTo>
                  <a:lnTo>
                    <a:pt x="17988" y="234"/>
                  </a:lnTo>
                  <a:lnTo>
                    <a:pt x="17952" y="222"/>
                  </a:lnTo>
                  <a:lnTo>
                    <a:pt x="17914" y="210"/>
                  </a:lnTo>
                  <a:lnTo>
                    <a:pt x="17866" y="195"/>
                  </a:lnTo>
                  <a:lnTo>
                    <a:pt x="17805" y="176"/>
                  </a:lnTo>
                  <a:lnTo>
                    <a:pt x="17769" y="165"/>
                  </a:lnTo>
                  <a:lnTo>
                    <a:pt x="17731" y="154"/>
                  </a:lnTo>
                  <a:lnTo>
                    <a:pt x="17692" y="144"/>
                  </a:lnTo>
                  <a:lnTo>
                    <a:pt x="17656" y="135"/>
                  </a:lnTo>
                  <a:lnTo>
                    <a:pt x="17611" y="126"/>
                  </a:lnTo>
                  <a:lnTo>
                    <a:pt x="17562" y="115"/>
                  </a:lnTo>
                  <a:lnTo>
                    <a:pt x="17510" y="106"/>
                  </a:lnTo>
                  <a:lnTo>
                    <a:pt x="17454" y="97"/>
                  </a:lnTo>
                  <a:lnTo>
                    <a:pt x="17397" y="89"/>
                  </a:lnTo>
                  <a:lnTo>
                    <a:pt x="17338" y="82"/>
                  </a:lnTo>
                  <a:lnTo>
                    <a:pt x="17277" y="76"/>
                  </a:lnTo>
                  <a:lnTo>
                    <a:pt x="17215" y="71"/>
                  </a:lnTo>
                  <a:lnTo>
                    <a:pt x="17152" y="68"/>
                  </a:lnTo>
                  <a:lnTo>
                    <a:pt x="17091" y="67"/>
                  </a:lnTo>
                  <a:lnTo>
                    <a:pt x="17029" y="65"/>
                  </a:lnTo>
                  <a:lnTo>
                    <a:pt x="16969" y="68"/>
                  </a:lnTo>
                  <a:lnTo>
                    <a:pt x="16910" y="71"/>
                  </a:lnTo>
                  <a:lnTo>
                    <a:pt x="16853" y="76"/>
                  </a:lnTo>
                  <a:lnTo>
                    <a:pt x="16826" y="81"/>
                  </a:lnTo>
                  <a:lnTo>
                    <a:pt x="16798" y="84"/>
                  </a:lnTo>
                  <a:lnTo>
                    <a:pt x="16772" y="89"/>
                  </a:lnTo>
                  <a:lnTo>
                    <a:pt x="16747" y="95"/>
                  </a:lnTo>
                  <a:lnTo>
                    <a:pt x="16727" y="101"/>
                  </a:lnTo>
                  <a:lnTo>
                    <a:pt x="16701" y="110"/>
                  </a:lnTo>
                  <a:lnTo>
                    <a:pt x="16672" y="124"/>
                  </a:lnTo>
                  <a:lnTo>
                    <a:pt x="16644" y="139"/>
                  </a:lnTo>
                  <a:lnTo>
                    <a:pt x="16631" y="146"/>
                  </a:lnTo>
                  <a:lnTo>
                    <a:pt x="16618" y="154"/>
                  </a:lnTo>
                  <a:lnTo>
                    <a:pt x="16606" y="163"/>
                  </a:lnTo>
                  <a:lnTo>
                    <a:pt x="16595" y="170"/>
                  </a:lnTo>
                  <a:lnTo>
                    <a:pt x="16587" y="178"/>
                  </a:lnTo>
                  <a:lnTo>
                    <a:pt x="16581" y="185"/>
                  </a:lnTo>
                  <a:lnTo>
                    <a:pt x="16576" y="192"/>
                  </a:lnTo>
                  <a:lnTo>
                    <a:pt x="16575" y="200"/>
                  </a:lnTo>
                  <a:lnTo>
                    <a:pt x="16576" y="208"/>
                  </a:lnTo>
                  <a:lnTo>
                    <a:pt x="16581" y="221"/>
                  </a:lnTo>
                  <a:lnTo>
                    <a:pt x="16587" y="238"/>
                  </a:lnTo>
                  <a:lnTo>
                    <a:pt x="16595" y="258"/>
                  </a:lnTo>
                  <a:lnTo>
                    <a:pt x="16617" y="306"/>
                  </a:lnTo>
                  <a:lnTo>
                    <a:pt x="16643" y="362"/>
                  </a:lnTo>
                  <a:lnTo>
                    <a:pt x="16670" y="421"/>
                  </a:lnTo>
                  <a:lnTo>
                    <a:pt x="16696" y="479"/>
                  </a:lnTo>
                  <a:lnTo>
                    <a:pt x="16719" y="530"/>
                  </a:lnTo>
                  <a:lnTo>
                    <a:pt x="16735" y="570"/>
                  </a:lnTo>
                  <a:lnTo>
                    <a:pt x="16754" y="624"/>
                  </a:lnTo>
                  <a:lnTo>
                    <a:pt x="16775" y="678"/>
                  </a:lnTo>
                  <a:lnTo>
                    <a:pt x="16795" y="735"/>
                  </a:lnTo>
                  <a:lnTo>
                    <a:pt x="16813" y="795"/>
                  </a:lnTo>
                  <a:lnTo>
                    <a:pt x="16821" y="823"/>
                  </a:lnTo>
                  <a:lnTo>
                    <a:pt x="16828" y="853"/>
                  </a:lnTo>
                  <a:lnTo>
                    <a:pt x="16835" y="883"/>
                  </a:lnTo>
                  <a:lnTo>
                    <a:pt x="16841" y="912"/>
                  </a:lnTo>
                  <a:lnTo>
                    <a:pt x="16846" y="942"/>
                  </a:lnTo>
                  <a:lnTo>
                    <a:pt x="16849" y="971"/>
                  </a:lnTo>
                  <a:lnTo>
                    <a:pt x="16851" y="1000"/>
                  </a:lnTo>
                  <a:lnTo>
                    <a:pt x="16852" y="1029"/>
                  </a:lnTo>
                  <a:lnTo>
                    <a:pt x="16827" y="1029"/>
                  </a:lnTo>
                  <a:lnTo>
                    <a:pt x="16801" y="1031"/>
                  </a:lnTo>
                  <a:lnTo>
                    <a:pt x="16771" y="1034"/>
                  </a:lnTo>
                  <a:lnTo>
                    <a:pt x="16740" y="1037"/>
                  </a:lnTo>
                  <a:lnTo>
                    <a:pt x="16674" y="1047"/>
                  </a:lnTo>
                  <a:lnTo>
                    <a:pt x="16602" y="1056"/>
                  </a:lnTo>
                  <a:lnTo>
                    <a:pt x="16530" y="1067"/>
                  </a:lnTo>
                  <a:lnTo>
                    <a:pt x="16456" y="1075"/>
                  </a:lnTo>
                  <a:lnTo>
                    <a:pt x="16422" y="1079"/>
                  </a:lnTo>
                  <a:lnTo>
                    <a:pt x="16386" y="1081"/>
                  </a:lnTo>
                  <a:lnTo>
                    <a:pt x="16353" y="1083"/>
                  </a:lnTo>
                  <a:lnTo>
                    <a:pt x="16321" y="1083"/>
                  </a:lnTo>
                  <a:lnTo>
                    <a:pt x="16249" y="1083"/>
                  </a:lnTo>
                  <a:lnTo>
                    <a:pt x="16181" y="1082"/>
                  </a:lnTo>
                  <a:lnTo>
                    <a:pt x="16114" y="1080"/>
                  </a:lnTo>
                  <a:lnTo>
                    <a:pt x="16046" y="1077"/>
                  </a:lnTo>
                  <a:lnTo>
                    <a:pt x="15980" y="1076"/>
                  </a:lnTo>
                  <a:lnTo>
                    <a:pt x="15911" y="1074"/>
                  </a:lnTo>
                  <a:lnTo>
                    <a:pt x="15841" y="1073"/>
                  </a:lnTo>
                  <a:lnTo>
                    <a:pt x="15768" y="1073"/>
                  </a:lnTo>
                  <a:lnTo>
                    <a:pt x="12396" y="1073"/>
                  </a:lnTo>
                  <a:lnTo>
                    <a:pt x="12359" y="1073"/>
                  </a:lnTo>
                  <a:lnTo>
                    <a:pt x="12324" y="1072"/>
                  </a:lnTo>
                  <a:lnTo>
                    <a:pt x="12292" y="1069"/>
                  </a:lnTo>
                  <a:lnTo>
                    <a:pt x="12261" y="1067"/>
                  </a:lnTo>
                  <a:lnTo>
                    <a:pt x="12230" y="1064"/>
                  </a:lnTo>
                  <a:lnTo>
                    <a:pt x="12200" y="1063"/>
                  </a:lnTo>
                  <a:lnTo>
                    <a:pt x="12166" y="1062"/>
                  </a:lnTo>
                  <a:lnTo>
                    <a:pt x="12131" y="1062"/>
                  </a:lnTo>
                  <a:lnTo>
                    <a:pt x="9045" y="1062"/>
                  </a:lnTo>
                  <a:lnTo>
                    <a:pt x="8973" y="1062"/>
                  </a:lnTo>
                  <a:lnTo>
                    <a:pt x="8902" y="1061"/>
                  </a:lnTo>
                  <a:lnTo>
                    <a:pt x="8832" y="1061"/>
                  </a:lnTo>
                  <a:lnTo>
                    <a:pt x="8762" y="1060"/>
                  </a:lnTo>
                  <a:lnTo>
                    <a:pt x="8693" y="1058"/>
                  </a:lnTo>
                  <a:lnTo>
                    <a:pt x="8623" y="1058"/>
                  </a:lnTo>
                  <a:lnTo>
                    <a:pt x="8554" y="1057"/>
                  </a:lnTo>
                  <a:lnTo>
                    <a:pt x="8485" y="1056"/>
                  </a:lnTo>
                  <a:lnTo>
                    <a:pt x="8417" y="1055"/>
                  </a:lnTo>
                  <a:lnTo>
                    <a:pt x="8348" y="1054"/>
                  </a:lnTo>
                  <a:lnTo>
                    <a:pt x="8279" y="1053"/>
                  </a:lnTo>
                  <a:lnTo>
                    <a:pt x="8209" y="1053"/>
                  </a:lnTo>
                  <a:lnTo>
                    <a:pt x="8140" y="1051"/>
                  </a:lnTo>
                  <a:lnTo>
                    <a:pt x="8070" y="1051"/>
                  </a:lnTo>
                  <a:lnTo>
                    <a:pt x="8000" y="1050"/>
                  </a:lnTo>
                  <a:lnTo>
                    <a:pt x="7929" y="1050"/>
                  </a:lnTo>
                  <a:lnTo>
                    <a:pt x="7789" y="1050"/>
                  </a:lnTo>
                  <a:lnTo>
                    <a:pt x="7647" y="1050"/>
                  </a:lnTo>
                  <a:lnTo>
                    <a:pt x="7507" y="1050"/>
                  </a:lnTo>
                  <a:lnTo>
                    <a:pt x="7367" y="1050"/>
                  </a:lnTo>
                  <a:lnTo>
                    <a:pt x="7227" y="1050"/>
                  </a:lnTo>
                  <a:lnTo>
                    <a:pt x="7086" y="1050"/>
                  </a:lnTo>
                  <a:lnTo>
                    <a:pt x="6946" y="1050"/>
                  </a:lnTo>
                  <a:lnTo>
                    <a:pt x="6806" y="1050"/>
                  </a:lnTo>
                  <a:lnTo>
                    <a:pt x="6666" y="1050"/>
                  </a:lnTo>
                  <a:lnTo>
                    <a:pt x="6526" y="1050"/>
                  </a:lnTo>
                  <a:lnTo>
                    <a:pt x="6386" y="1050"/>
                  </a:lnTo>
                  <a:lnTo>
                    <a:pt x="6245" y="1050"/>
                  </a:lnTo>
                  <a:lnTo>
                    <a:pt x="6104" y="1050"/>
                  </a:lnTo>
                  <a:lnTo>
                    <a:pt x="5964" y="1050"/>
                  </a:lnTo>
                  <a:lnTo>
                    <a:pt x="5824" y="1050"/>
                  </a:lnTo>
                  <a:lnTo>
                    <a:pt x="5683" y="1050"/>
                  </a:lnTo>
                  <a:lnTo>
                    <a:pt x="2333" y="1039"/>
                  </a:lnTo>
                  <a:lnTo>
                    <a:pt x="2279" y="1041"/>
                  </a:lnTo>
                  <a:lnTo>
                    <a:pt x="2201" y="1042"/>
                  </a:lnTo>
                  <a:lnTo>
                    <a:pt x="2108" y="1043"/>
                  </a:lnTo>
                  <a:lnTo>
                    <a:pt x="2008" y="1045"/>
                  </a:lnTo>
                  <a:lnTo>
                    <a:pt x="1910" y="1045"/>
                  </a:lnTo>
                  <a:lnTo>
                    <a:pt x="1822" y="1043"/>
                  </a:lnTo>
                  <a:lnTo>
                    <a:pt x="1786" y="1041"/>
                  </a:lnTo>
                  <a:lnTo>
                    <a:pt x="1753" y="1038"/>
                  </a:lnTo>
                  <a:lnTo>
                    <a:pt x="1729" y="1035"/>
                  </a:lnTo>
                  <a:lnTo>
                    <a:pt x="1712" y="1031"/>
                  </a:lnTo>
                  <a:lnTo>
                    <a:pt x="1386" y="858"/>
                  </a:lnTo>
                  <a:lnTo>
                    <a:pt x="1241" y="727"/>
                  </a:lnTo>
                  <a:lnTo>
                    <a:pt x="1205" y="691"/>
                  </a:lnTo>
                  <a:lnTo>
                    <a:pt x="1173" y="658"/>
                  </a:lnTo>
                  <a:lnTo>
                    <a:pt x="1156" y="642"/>
                  </a:lnTo>
                  <a:lnTo>
                    <a:pt x="1140" y="624"/>
                  </a:lnTo>
                  <a:lnTo>
                    <a:pt x="1124" y="605"/>
                  </a:lnTo>
                  <a:lnTo>
                    <a:pt x="1107" y="584"/>
                  </a:lnTo>
                  <a:lnTo>
                    <a:pt x="829" y="298"/>
                  </a:lnTo>
                  <a:lnTo>
                    <a:pt x="788" y="266"/>
                  </a:lnTo>
                  <a:lnTo>
                    <a:pt x="750" y="235"/>
                  </a:lnTo>
                  <a:lnTo>
                    <a:pt x="712" y="206"/>
                  </a:lnTo>
                  <a:lnTo>
                    <a:pt x="675" y="178"/>
                  </a:lnTo>
                  <a:lnTo>
                    <a:pt x="655" y="165"/>
                  </a:lnTo>
                  <a:lnTo>
                    <a:pt x="634" y="152"/>
                  </a:lnTo>
                  <a:lnTo>
                    <a:pt x="614" y="139"/>
                  </a:lnTo>
                  <a:lnTo>
                    <a:pt x="592" y="126"/>
                  </a:lnTo>
                  <a:lnTo>
                    <a:pt x="568" y="114"/>
                  </a:lnTo>
                  <a:lnTo>
                    <a:pt x="543" y="101"/>
                  </a:lnTo>
                  <a:lnTo>
                    <a:pt x="516" y="89"/>
                  </a:lnTo>
                  <a:lnTo>
                    <a:pt x="487" y="77"/>
                  </a:lnTo>
                  <a:lnTo>
                    <a:pt x="461" y="68"/>
                  </a:lnTo>
                  <a:lnTo>
                    <a:pt x="435" y="58"/>
                  </a:lnTo>
                  <a:lnTo>
                    <a:pt x="409" y="50"/>
                  </a:lnTo>
                  <a:lnTo>
                    <a:pt x="381" y="43"/>
                  </a:lnTo>
                  <a:lnTo>
                    <a:pt x="353" y="36"/>
                  </a:lnTo>
                  <a:lnTo>
                    <a:pt x="323" y="30"/>
                  </a:lnTo>
                  <a:lnTo>
                    <a:pt x="293" y="24"/>
                  </a:lnTo>
                  <a:lnTo>
                    <a:pt x="264" y="19"/>
                  </a:lnTo>
                  <a:lnTo>
                    <a:pt x="233" y="14"/>
                  </a:lnTo>
                  <a:lnTo>
                    <a:pt x="201" y="11"/>
                  </a:lnTo>
                  <a:lnTo>
                    <a:pt x="169" y="7"/>
                  </a:lnTo>
                  <a:lnTo>
                    <a:pt x="137" y="5"/>
                  </a:lnTo>
                  <a:lnTo>
                    <a:pt x="103" y="2"/>
                  </a:lnTo>
                  <a:lnTo>
                    <a:pt x="69" y="1"/>
                  </a:lnTo>
                  <a:lnTo>
                    <a:pt x="34" y="0"/>
                  </a:lnTo>
                  <a:lnTo>
                    <a:pt x="0" y="0"/>
                  </a:lnTo>
                  <a:lnTo>
                    <a:pt x="4" y="7"/>
                  </a:lnTo>
                  <a:lnTo>
                    <a:pt x="10" y="15"/>
                  </a:lnTo>
                  <a:lnTo>
                    <a:pt x="18" y="24"/>
                  </a:lnTo>
                  <a:lnTo>
                    <a:pt x="27" y="34"/>
                  </a:lnTo>
                  <a:lnTo>
                    <a:pt x="50" y="56"/>
                  </a:lnTo>
                  <a:lnTo>
                    <a:pt x="77" y="78"/>
                  </a:lnTo>
                  <a:lnTo>
                    <a:pt x="131" y="121"/>
                  </a:lnTo>
                  <a:lnTo>
                    <a:pt x="169" y="152"/>
                  </a:lnTo>
                  <a:lnTo>
                    <a:pt x="183" y="165"/>
                  </a:lnTo>
                  <a:lnTo>
                    <a:pt x="196" y="179"/>
                  </a:lnTo>
                  <a:lnTo>
                    <a:pt x="210" y="192"/>
                  </a:lnTo>
                  <a:lnTo>
                    <a:pt x="223" y="208"/>
                  </a:lnTo>
                  <a:lnTo>
                    <a:pt x="265" y="249"/>
                  </a:lnTo>
                  <a:lnTo>
                    <a:pt x="307" y="295"/>
                  </a:lnTo>
                  <a:lnTo>
                    <a:pt x="347" y="341"/>
                  </a:lnTo>
                  <a:lnTo>
                    <a:pt x="387" y="388"/>
                  </a:lnTo>
                  <a:lnTo>
                    <a:pt x="425" y="440"/>
                  </a:lnTo>
                  <a:lnTo>
                    <a:pt x="463" y="491"/>
                  </a:lnTo>
                  <a:lnTo>
                    <a:pt x="481" y="517"/>
                  </a:lnTo>
                  <a:lnTo>
                    <a:pt x="499" y="544"/>
                  </a:lnTo>
                  <a:lnTo>
                    <a:pt x="516" y="571"/>
                  </a:lnTo>
                  <a:lnTo>
                    <a:pt x="531" y="599"/>
                  </a:lnTo>
                  <a:lnTo>
                    <a:pt x="548" y="626"/>
                  </a:lnTo>
                  <a:lnTo>
                    <a:pt x="562" y="655"/>
                  </a:lnTo>
                  <a:lnTo>
                    <a:pt x="576" y="683"/>
                  </a:lnTo>
                  <a:lnTo>
                    <a:pt x="590" y="712"/>
                  </a:lnTo>
                  <a:lnTo>
                    <a:pt x="602" y="740"/>
                  </a:lnTo>
                  <a:lnTo>
                    <a:pt x="614" y="770"/>
                  </a:lnTo>
                  <a:lnTo>
                    <a:pt x="625" y="800"/>
                  </a:lnTo>
                  <a:lnTo>
                    <a:pt x="636" y="829"/>
                  </a:lnTo>
                  <a:lnTo>
                    <a:pt x="644" y="859"/>
                  </a:lnTo>
                  <a:lnTo>
                    <a:pt x="652" y="889"/>
                  </a:lnTo>
                  <a:lnTo>
                    <a:pt x="658" y="919"/>
                  </a:lnTo>
                  <a:lnTo>
                    <a:pt x="664" y="949"/>
                  </a:lnTo>
                  <a:lnTo>
                    <a:pt x="669" y="980"/>
                  </a:lnTo>
                  <a:lnTo>
                    <a:pt x="672" y="1011"/>
                  </a:lnTo>
                  <a:lnTo>
                    <a:pt x="674" y="1042"/>
                  </a:lnTo>
                  <a:lnTo>
                    <a:pt x="675" y="1073"/>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06" name="组合 105"/>
            <p:cNvGrpSpPr/>
            <p:nvPr/>
          </p:nvGrpSpPr>
          <p:grpSpPr>
            <a:xfrm>
              <a:off x="2026444" y="1361349"/>
              <a:ext cx="1449829" cy="519845"/>
              <a:chOff x="2285632" y="1984384"/>
              <a:chExt cx="4341199" cy="1546246"/>
            </a:xfrm>
          </p:grpSpPr>
          <p:grpSp>
            <p:nvGrpSpPr>
              <p:cNvPr id="108" name="组合 107"/>
              <p:cNvGrpSpPr/>
              <p:nvPr/>
            </p:nvGrpSpPr>
            <p:grpSpPr>
              <a:xfrm>
                <a:off x="2285632" y="1984384"/>
                <a:ext cx="4341199" cy="1546246"/>
                <a:chOff x="2408922" y="1994658"/>
                <a:chExt cx="4341199" cy="1546246"/>
              </a:xfrm>
            </p:grpSpPr>
            <p:sp>
              <p:nvSpPr>
                <p:cNvPr id="120" name="圆角矩形 119"/>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122" name="圆角矩形 121"/>
                <p:cNvSpPr/>
                <p:nvPr/>
              </p:nvSpPr>
              <p:spPr>
                <a:xfrm>
                  <a:off x="2664999" y="2182036"/>
                  <a:ext cx="3817181" cy="1133817"/>
                </a:xfrm>
                <a:prstGeom prst="roundRect">
                  <a:avLst>
                    <a:gd name="adj" fmla="val 0"/>
                  </a:avLst>
                </a:prstGeom>
                <a:solidFill>
                  <a:srgbClr val="FFB850"/>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119" name="矩形 118"/>
              <p:cNvSpPr/>
              <p:nvPr/>
            </p:nvSpPr>
            <p:spPr>
              <a:xfrm>
                <a:off x="3355918" y="2189391"/>
                <a:ext cx="2226271" cy="1098555"/>
              </a:xfrm>
              <a:prstGeom prst="rect">
                <a:avLst/>
              </a:prstGeom>
            </p:spPr>
            <p:txBody>
              <a:bodyPr wrap="square">
                <a:spAutoFit/>
              </a:bodyPr>
              <a:lstStyle/>
              <a:p>
                <a:pPr lvl="0"/>
                <a:r>
                  <a:rPr lang="zh-CN" altLang="en-US" dirty="0">
                    <a:solidFill>
                      <a:schemeClr val="bg1"/>
                    </a:solidFill>
                    <a:latin typeface="方正正黑简体" panose="02000000000000000000" pitchFamily="2" charset="-122"/>
                    <a:ea typeface="方正正黑简体" panose="02000000000000000000" pitchFamily="2" charset="-122"/>
                  </a:rPr>
                  <a:t>护 士</a:t>
                </a:r>
                <a:endParaRPr lang="zh-CN" altLang="en-US" sz="1200" dirty="0">
                  <a:solidFill>
                    <a:schemeClr val="bg1"/>
                  </a:solidFill>
                  <a:latin typeface="方正正黑简体" panose="02000000000000000000" pitchFamily="2" charset="-122"/>
                  <a:ea typeface="方正正黑简体" panose="02000000000000000000" pitchFamily="2" charset="-122"/>
                </a:endParaRPr>
              </a:p>
            </p:txBody>
          </p:sp>
        </p:grpSp>
        <p:grpSp>
          <p:nvGrpSpPr>
            <p:cNvPr id="123" name="组合 122"/>
            <p:cNvGrpSpPr/>
            <p:nvPr/>
          </p:nvGrpSpPr>
          <p:grpSpPr>
            <a:xfrm>
              <a:off x="5620165" y="1361349"/>
              <a:ext cx="1449829" cy="519845"/>
              <a:chOff x="2285632" y="1984384"/>
              <a:chExt cx="4341199" cy="1546246"/>
            </a:xfrm>
          </p:grpSpPr>
          <p:grpSp>
            <p:nvGrpSpPr>
              <p:cNvPr id="124" name="组合 123"/>
              <p:cNvGrpSpPr/>
              <p:nvPr/>
            </p:nvGrpSpPr>
            <p:grpSpPr>
              <a:xfrm>
                <a:off x="2285632" y="1984384"/>
                <a:ext cx="4341199" cy="1546246"/>
                <a:chOff x="2408922" y="1994658"/>
                <a:chExt cx="4341199" cy="1546246"/>
              </a:xfrm>
            </p:grpSpPr>
            <p:sp>
              <p:nvSpPr>
                <p:cNvPr id="126" name="圆角矩形 125"/>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127" name="圆角矩形 126"/>
                <p:cNvSpPr/>
                <p:nvPr/>
              </p:nvSpPr>
              <p:spPr>
                <a:xfrm>
                  <a:off x="2664999" y="2182036"/>
                  <a:ext cx="3817181" cy="1133817"/>
                </a:xfrm>
                <a:prstGeom prst="roundRect">
                  <a:avLst>
                    <a:gd name="adj" fmla="val 0"/>
                  </a:avLst>
                </a:prstGeom>
                <a:solidFill>
                  <a:srgbClr val="663A77"/>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125" name="矩形 124"/>
              <p:cNvSpPr/>
              <p:nvPr/>
            </p:nvSpPr>
            <p:spPr>
              <a:xfrm>
                <a:off x="3355918" y="2189391"/>
                <a:ext cx="2226271" cy="1098555"/>
              </a:xfrm>
              <a:prstGeom prst="rect">
                <a:avLst/>
              </a:prstGeom>
            </p:spPr>
            <p:txBody>
              <a:bodyPr wrap="square">
                <a:spAutoFit/>
              </a:bodyPr>
              <a:lstStyle/>
              <a:p>
                <a:r>
                  <a:rPr lang="zh-CN" altLang="en-US" dirty="0">
                    <a:solidFill>
                      <a:schemeClr val="bg1"/>
                    </a:solidFill>
                    <a:latin typeface="方正正黑简体" panose="02000000000000000000" pitchFamily="2" charset="-122"/>
                    <a:ea typeface="方正正黑简体" panose="02000000000000000000" pitchFamily="2" charset="-122"/>
                  </a:rPr>
                  <a:t>设 备</a:t>
                </a:r>
              </a:p>
            </p:txBody>
          </p:sp>
        </p:grpSp>
        <p:grpSp>
          <p:nvGrpSpPr>
            <p:cNvPr id="128" name="组合 127"/>
            <p:cNvGrpSpPr/>
            <p:nvPr/>
          </p:nvGrpSpPr>
          <p:grpSpPr>
            <a:xfrm>
              <a:off x="1662615" y="5487181"/>
              <a:ext cx="1449829" cy="519845"/>
              <a:chOff x="2285632" y="1984384"/>
              <a:chExt cx="4341199" cy="1546246"/>
            </a:xfrm>
          </p:grpSpPr>
          <p:grpSp>
            <p:nvGrpSpPr>
              <p:cNvPr id="129" name="组合 128"/>
              <p:cNvGrpSpPr/>
              <p:nvPr/>
            </p:nvGrpSpPr>
            <p:grpSpPr>
              <a:xfrm>
                <a:off x="2285632" y="1984384"/>
                <a:ext cx="4341199" cy="1546246"/>
                <a:chOff x="2408922" y="1994658"/>
                <a:chExt cx="4341199" cy="1546246"/>
              </a:xfrm>
            </p:grpSpPr>
            <p:sp>
              <p:nvSpPr>
                <p:cNvPr id="131" name="圆角矩形 130"/>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132" name="圆角矩形 131"/>
                <p:cNvSpPr/>
                <p:nvPr/>
              </p:nvSpPr>
              <p:spPr>
                <a:xfrm>
                  <a:off x="2664999" y="2182036"/>
                  <a:ext cx="3817181" cy="1133817"/>
                </a:xfrm>
                <a:prstGeom prst="roundRect">
                  <a:avLst>
                    <a:gd name="adj" fmla="val 0"/>
                  </a:avLst>
                </a:prstGeom>
                <a:solidFill>
                  <a:srgbClr val="E87071"/>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130" name="矩形 129"/>
              <p:cNvSpPr/>
              <p:nvPr/>
            </p:nvSpPr>
            <p:spPr>
              <a:xfrm>
                <a:off x="3355918" y="2189391"/>
                <a:ext cx="2226271" cy="1098555"/>
              </a:xfrm>
              <a:prstGeom prst="rect">
                <a:avLst/>
              </a:prstGeom>
            </p:spPr>
            <p:txBody>
              <a:bodyPr wrap="square">
                <a:spAutoFit/>
              </a:bodyPr>
              <a:lstStyle/>
              <a:p>
                <a:r>
                  <a:rPr lang="zh-CN" altLang="en-US" dirty="0">
                    <a:solidFill>
                      <a:schemeClr val="bg1"/>
                    </a:solidFill>
                    <a:latin typeface="方正正黑简体" panose="02000000000000000000" pitchFamily="2" charset="-122"/>
                    <a:ea typeface="方正正黑简体" panose="02000000000000000000" pitchFamily="2" charset="-122"/>
                  </a:rPr>
                  <a:t>环 境</a:t>
                </a:r>
              </a:p>
            </p:txBody>
          </p:sp>
        </p:grpSp>
        <p:grpSp>
          <p:nvGrpSpPr>
            <p:cNvPr id="133" name="组合 132"/>
            <p:cNvGrpSpPr/>
            <p:nvPr/>
          </p:nvGrpSpPr>
          <p:grpSpPr>
            <a:xfrm>
              <a:off x="5134649" y="5484113"/>
              <a:ext cx="1449829" cy="519845"/>
              <a:chOff x="2285632" y="1984384"/>
              <a:chExt cx="4341199" cy="1546246"/>
            </a:xfrm>
          </p:grpSpPr>
          <p:grpSp>
            <p:nvGrpSpPr>
              <p:cNvPr id="134" name="组合 133"/>
              <p:cNvGrpSpPr/>
              <p:nvPr/>
            </p:nvGrpSpPr>
            <p:grpSpPr>
              <a:xfrm>
                <a:off x="2285632" y="1984384"/>
                <a:ext cx="4341199" cy="1546246"/>
                <a:chOff x="2408922" y="1994658"/>
                <a:chExt cx="4341199" cy="1546246"/>
              </a:xfrm>
            </p:grpSpPr>
            <p:sp>
              <p:nvSpPr>
                <p:cNvPr id="136" name="圆角矩形 135"/>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137" name="圆角矩形 136"/>
                <p:cNvSpPr/>
                <p:nvPr/>
              </p:nvSpPr>
              <p:spPr>
                <a:xfrm>
                  <a:off x="2664999" y="2182036"/>
                  <a:ext cx="3817181" cy="1133817"/>
                </a:xfrm>
                <a:prstGeom prst="roundRect">
                  <a:avLst>
                    <a:gd name="adj" fmla="val 0"/>
                  </a:avLst>
                </a:prstGeom>
                <a:solidFill>
                  <a:srgbClr val="01ACBE"/>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135" name="矩形 134"/>
              <p:cNvSpPr/>
              <p:nvPr/>
            </p:nvSpPr>
            <p:spPr>
              <a:xfrm>
                <a:off x="2686803" y="2189391"/>
                <a:ext cx="3526990" cy="1098555"/>
              </a:xfrm>
              <a:prstGeom prst="rect">
                <a:avLst/>
              </a:prstGeom>
            </p:spPr>
            <p:txBody>
              <a:bodyPr wrap="square">
                <a:spAutoFit/>
              </a:bodyPr>
              <a:lstStyle/>
              <a:p>
                <a:r>
                  <a:rPr lang="zh-CN" altLang="en-US" dirty="0">
                    <a:solidFill>
                      <a:schemeClr val="bg1"/>
                    </a:solidFill>
                    <a:latin typeface="方正正黑简体" panose="02000000000000000000" pitchFamily="2" charset="-122"/>
                    <a:ea typeface="方正正黑简体" panose="02000000000000000000" pitchFamily="2" charset="-122"/>
                  </a:rPr>
                  <a:t>操作流程</a:t>
                </a:r>
              </a:p>
            </p:txBody>
          </p:sp>
        </p:grpSp>
      </p:grpSp>
    </p:spTree>
    <p:extLst>
      <p:ext uri="{BB962C8B-B14F-4D97-AF65-F5344CB8AC3E}">
        <p14:creationId xmlns:p14="http://schemas.microsoft.com/office/powerpoint/2010/main" val="1181552070"/>
      </p:ext>
    </p:extLst>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28244"/>
            <a:ext cx="2031325"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解析</a:t>
            </a:r>
            <a:r>
              <a:rPr lang="en-US" altLang="zh-CN" sz="2400"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冰山图</a:t>
            </a:r>
          </a:p>
        </p:txBody>
      </p:sp>
      <p:sp>
        <p:nvSpPr>
          <p:cNvPr id="3" name="任意多边形 2"/>
          <p:cNvSpPr/>
          <p:nvPr/>
        </p:nvSpPr>
        <p:spPr>
          <a:xfrm>
            <a:off x="1902947" y="3220163"/>
            <a:ext cx="5725887" cy="3222518"/>
          </a:xfrm>
          <a:custGeom>
            <a:avLst/>
            <a:gdLst>
              <a:gd name="connsiteX0" fmla="*/ 1053737 w 5477692"/>
              <a:gd name="connsiteY0" fmla="*/ 69668 h 3082834"/>
              <a:gd name="connsiteX1" fmla="*/ 705394 w 5477692"/>
              <a:gd name="connsiteY1" fmla="*/ 844731 h 3082834"/>
              <a:gd name="connsiteX2" fmla="*/ 191589 w 5477692"/>
              <a:gd name="connsiteY2" fmla="*/ 1724297 h 3082834"/>
              <a:gd name="connsiteX3" fmla="*/ 269966 w 5477692"/>
              <a:gd name="connsiteY3" fmla="*/ 1854925 h 3082834"/>
              <a:gd name="connsiteX4" fmla="*/ 0 w 5477692"/>
              <a:gd name="connsiteY4" fmla="*/ 2194560 h 3082834"/>
              <a:gd name="connsiteX5" fmla="*/ 687977 w 5477692"/>
              <a:gd name="connsiteY5" fmla="*/ 2926080 h 3082834"/>
              <a:gd name="connsiteX6" fmla="*/ 2090057 w 5477692"/>
              <a:gd name="connsiteY6" fmla="*/ 3082834 h 3082834"/>
              <a:gd name="connsiteX7" fmla="*/ 4580709 w 5477692"/>
              <a:gd name="connsiteY7" fmla="*/ 2865120 h 3082834"/>
              <a:gd name="connsiteX8" fmla="*/ 4876800 w 5477692"/>
              <a:gd name="connsiteY8" fmla="*/ 2917371 h 3082834"/>
              <a:gd name="connsiteX9" fmla="*/ 5477692 w 5477692"/>
              <a:gd name="connsiteY9" fmla="*/ 2246811 h 3082834"/>
              <a:gd name="connsiteX10" fmla="*/ 5129349 w 5477692"/>
              <a:gd name="connsiteY10" fmla="*/ 1968137 h 3082834"/>
              <a:gd name="connsiteX11" fmla="*/ 5225143 w 5477692"/>
              <a:gd name="connsiteY11" fmla="*/ 1593668 h 3082834"/>
              <a:gd name="connsiteX12" fmla="*/ 4998720 w 5477692"/>
              <a:gd name="connsiteY12" fmla="*/ 1314994 h 3082834"/>
              <a:gd name="connsiteX13" fmla="*/ 4859383 w 5477692"/>
              <a:gd name="connsiteY13" fmla="*/ 862148 h 3082834"/>
              <a:gd name="connsiteX14" fmla="*/ 4206240 w 5477692"/>
              <a:gd name="connsiteY14" fmla="*/ 0 h 3082834"/>
              <a:gd name="connsiteX15" fmla="*/ 3500846 w 5477692"/>
              <a:gd name="connsiteY15" fmla="*/ 200297 h 3082834"/>
              <a:gd name="connsiteX16" fmla="*/ 1898469 w 5477692"/>
              <a:gd name="connsiteY16" fmla="*/ 60960 h 3082834"/>
              <a:gd name="connsiteX17" fmla="*/ 1715589 w 5477692"/>
              <a:gd name="connsiteY17" fmla="*/ 52251 h 3082834"/>
              <a:gd name="connsiteX18" fmla="*/ 1053737 w 5477692"/>
              <a:gd name="connsiteY18" fmla="*/ 69668 h 308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7692" h="3082834">
                <a:moveTo>
                  <a:pt x="1053737" y="69668"/>
                </a:moveTo>
                <a:lnTo>
                  <a:pt x="705394" y="844731"/>
                </a:lnTo>
                <a:lnTo>
                  <a:pt x="191589" y="1724297"/>
                </a:lnTo>
                <a:lnTo>
                  <a:pt x="269966" y="1854925"/>
                </a:lnTo>
                <a:lnTo>
                  <a:pt x="0" y="2194560"/>
                </a:lnTo>
                <a:lnTo>
                  <a:pt x="687977" y="2926080"/>
                </a:lnTo>
                <a:lnTo>
                  <a:pt x="2090057" y="3082834"/>
                </a:lnTo>
                <a:lnTo>
                  <a:pt x="4580709" y="2865120"/>
                </a:lnTo>
                <a:lnTo>
                  <a:pt x="4876800" y="2917371"/>
                </a:lnTo>
                <a:lnTo>
                  <a:pt x="5477692" y="2246811"/>
                </a:lnTo>
                <a:lnTo>
                  <a:pt x="5129349" y="1968137"/>
                </a:lnTo>
                <a:lnTo>
                  <a:pt x="5225143" y="1593668"/>
                </a:lnTo>
                <a:lnTo>
                  <a:pt x="4998720" y="1314994"/>
                </a:lnTo>
                <a:lnTo>
                  <a:pt x="4859383" y="862148"/>
                </a:lnTo>
                <a:lnTo>
                  <a:pt x="4206240" y="0"/>
                </a:lnTo>
                <a:lnTo>
                  <a:pt x="3500846" y="200297"/>
                </a:lnTo>
                <a:lnTo>
                  <a:pt x="1898469" y="60960"/>
                </a:lnTo>
                <a:lnTo>
                  <a:pt x="1715589" y="52251"/>
                </a:lnTo>
                <a:lnTo>
                  <a:pt x="1053737" y="69668"/>
                </a:lnTo>
                <a:close/>
              </a:path>
            </a:pathLst>
          </a:cu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grpSp>
        <p:nvGrpSpPr>
          <p:cNvPr id="8" name="组合 7"/>
          <p:cNvGrpSpPr/>
          <p:nvPr/>
        </p:nvGrpSpPr>
        <p:grpSpPr>
          <a:xfrm>
            <a:off x="2062252" y="874205"/>
            <a:ext cx="5407275" cy="5436019"/>
            <a:chOff x="3052902" y="976625"/>
            <a:chExt cx="5407275" cy="5436019"/>
          </a:xfrm>
        </p:grpSpPr>
        <p:sp>
          <p:nvSpPr>
            <p:cNvPr id="15" name="任意多边形 14"/>
            <p:cNvSpPr/>
            <p:nvPr/>
          </p:nvSpPr>
          <p:spPr>
            <a:xfrm>
              <a:off x="3950232" y="976625"/>
              <a:ext cx="3368426" cy="2392815"/>
            </a:xfrm>
            <a:custGeom>
              <a:avLst/>
              <a:gdLst>
                <a:gd name="connsiteX0" fmla="*/ 0 w 2856411"/>
                <a:gd name="connsiteY0" fmla="*/ 1863634 h 2029097"/>
                <a:gd name="connsiteX1" fmla="*/ 435428 w 2856411"/>
                <a:gd name="connsiteY1" fmla="*/ 1323702 h 2029097"/>
                <a:gd name="connsiteX2" fmla="*/ 609600 w 2856411"/>
                <a:gd name="connsiteY2" fmla="*/ 836022 h 2029097"/>
                <a:gd name="connsiteX3" fmla="*/ 1254034 w 2856411"/>
                <a:gd name="connsiteY3" fmla="*/ 26125 h 2029097"/>
                <a:gd name="connsiteX4" fmla="*/ 1471748 w 2856411"/>
                <a:gd name="connsiteY4" fmla="*/ 0 h 2029097"/>
                <a:gd name="connsiteX5" fmla="*/ 1550126 w 2856411"/>
                <a:gd name="connsiteY5" fmla="*/ 182880 h 2029097"/>
                <a:gd name="connsiteX6" fmla="*/ 1767840 w 2856411"/>
                <a:gd name="connsiteY6" fmla="*/ 130628 h 2029097"/>
                <a:gd name="connsiteX7" fmla="*/ 1715588 w 2856411"/>
                <a:gd name="connsiteY7" fmla="*/ 513805 h 2029097"/>
                <a:gd name="connsiteX8" fmla="*/ 1802674 w 2856411"/>
                <a:gd name="connsiteY8" fmla="*/ 496388 h 2029097"/>
                <a:gd name="connsiteX9" fmla="*/ 2177143 w 2856411"/>
                <a:gd name="connsiteY9" fmla="*/ 975360 h 2029097"/>
                <a:gd name="connsiteX10" fmla="*/ 2203268 w 2856411"/>
                <a:gd name="connsiteY10" fmla="*/ 1201782 h 2029097"/>
                <a:gd name="connsiteX11" fmla="*/ 2299063 w 2856411"/>
                <a:gd name="connsiteY11" fmla="*/ 1097280 h 2029097"/>
                <a:gd name="connsiteX12" fmla="*/ 2656114 w 2856411"/>
                <a:gd name="connsiteY12" fmla="*/ 1637211 h 2029097"/>
                <a:gd name="connsiteX13" fmla="*/ 2856411 w 2856411"/>
                <a:gd name="connsiteY13" fmla="*/ 1872342 h 2029097"/>
                <a:gd name="connsiteX14" fmla="*/ 2325188 w 2856411"/>
                <a:gd name="connsiteY14" fmla="*/ 2029097 h 2029097"/>
                <a:gd name="connsiteX15" fmla="*/ 1602377 w 2856411"/>
                <a:gd name="connsiteY15" fmla="*/ 1907177 h 2029097"/>
                <a:gd name="connsiteX16" fmla="*/ 0 w 2856411"/>
                <a:gd name="connsiteY16" fmla="*/ 1863634 h 20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1" h="2029097">
                  <a:moveTo>
                    <a:pt x="0" y="1863634"/>
                  </a:moveTo>
                  <a:lnTo>
                    <a:pt x="435428" y="1323702"/>
                  </a:lnTo>
                  <a:lnTo>
                    <a:pt x="609600" y="836022"/>
                  </a:lnTo>
                  <a:lnTo>
                    <a:pt x="1254034" y="26125"/>
                  </a:lnTo>
                  <a:lnTo>
                    <a:pt x="1471748" y="0"/>
                  </a:lnTo>
                  <a:lnTo>
                    <a:pt x="1550126" y="182880"/>
                  </a:lnTo>
                  <a:lnTo>
                    <a:pt x="1767840" y="130628"/>
                  </a:lnTo>
                  <a:lnTo>
                    <a:pt x="1715588" y="513805"/>
                  </a:lnTo>
                  <a:lnTo>
                    <a:pt x="1802674" y="496388"/>
                  </a:lnTo>
                  <a:lnTo>
                    <a:pt x="2177143" y="975360"/>
                  </a:lnTo>
                  <a:lnTo>
                    <a:pt x="2203268" y="1201782"/>
                  </a:lnTo>
                  <a:lnTo>
                    <a:pt x="2299063" y="1097280"/>
                  </a:lnTo>
                  <a:lnTo>
                    <a:pt x="2656114" y="1637211"/>
                  </a:lnTo>
                  <a:lnTo>
                    <a:pt x="2856411" y="1872342"/>
                  </a:lnTo>
                  <a:lnTo>
                    <a:pt x="2325188" y="2029097"/>
                  </a:lnTo>
                  <a:lnTo>
                    <a:pt x="1602377" y="1907177"/>
                  </a:lnTo>
                  <a:lnTo>
                    <a:pt x="0" y="1863634"/>
                  </a:lnTo>
                  <a:close/>
                </a:path>
              </a:pathLst>
            </a:cu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4" name="任意多边形 3"/>
            <p:cNvSpPr/>
            <p:nvPr/>
          </p:nvSpPr>
          <p:spPr>
            <a:xfrm>
              <a:off x="4206240" y="1158485"/>
              <a:ext cx="2856411" cy="2029097"/>
            </a:xfrm>
            <a:custGeom>
              <a:avLst/>
              <a:gdLst>
                <a:gd name="connsiteX0" fmla="*/ 0 w 2856411"/>
                <a:gd name="connsiteY0" fmla="*/ 1863634 h 2029097"/>
                <a:gd name="connsiteX1" fmla="*/ 435428 w 2856411"/>
                <a:gd name="connsiteY1" fmla="*/ 1323702 h 2029097"/>
                <a:gd name="connsiteX2" fmla="*/ 609600 w 2856411"/>
                <a:gd name="connsiteY2" fmla="*/ 836022 h 2029097"/>
                <a:gd name="connsiteX3" fmla="*/ 1254034 w 2856411"/>
                <a:gd name="connsiteY3" fmla="*/ 26125 h 2029097"/>
                <a:gd name="connsiteX4" fmla="*/ 1471748 w 2856411"/>
                <a:gd name="connsiteY4" fmla="*/ 0 h 2029097"/>
                <a:gd name="connsiteX5" fmla="*/ 1550126 w 2856411"/>
                <a:gd name="connsiteY5" fmla="*/ 182880 h 2029097"/>
                <a:gd name="connsiteX6" fmla="*/ 1767840 w 2856411"/>
                <a:gd name="connsiteY6" fmla="*/ 130628 h 2029097"/>
                <a:gd name="connsiteX7" fmla="*/ 1715588 w 2856411"/>
                <a:gd name="connsiteY7" fmla="*/ 513805 h 2029097"/>
                <a:gd name="connsiteX8" fmla="*/ 1802674 w 2856411"/>
                <a:gd name="connsiteY8" fmla="*/ 496388 h 2029097"/>
                <a:gd name="connsiteX9" fmla="*/ 2177143 w 2856411"/>
                <a:gd name="connsiteY9" fmla="*/ 975360 h 2029097"/>
                <a:gd name="connsiteX10" fmla="*/ 2203268 w 2856411"/>
                <a:gd name="connsiteY10" fmla="*/ 1201782 h 2029097"/>
                <a:gd name="connsiteX11" fmla="*/ 2299063 w 2856411"/>
                <a:gd name="connsiteY11" fmla="*/ 1097280 h 2029097"/>
                <a:gd name="connsiteX12" fmla="*/ 2656114 w 2856411"/>
                <a:gd name="connsiteY12" fmla="*/ 1637211 h 2029097"/>
                <a:gd name="connsiteX13" fmla="*/ 2856411 w 2856411"/>
                <a:gd name="connsiteY13" fmla="*/ 1872342 h 2029097"/>
                <a:gd name="connsiteX14" fmla="*/ 2325188 w 2856411"/>
                <a:gd name="connsiteY14" fmla="*/ 2029097 h 2029097"/>
                <a:gd name="connsiteX15" fmla="*/ 1602377 w 2856411"/>
                <a:gd name="connsiteY15" fmla="*/ 1907177 h 2029097"/>
                <a:gd name="connsiteX16" fmla="*/ 0 w 2856411"/>
                <a:gd name="connsiteY16" fmla="*/ 1863634 h 20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1" h="2029097">
                  <a:moveTo>
                    <a:pt x="0" y="1863634"/>
                  </a:moveTo>
                  <a:lnTo>
                    <a:pt x="435428" y="1323702"/>
                  </a:lnTo>
                  <a:lnTo>
                    <a:pt x="609600" y="836022"/>
                  </a:lnTo>
                  <a:lnTo>
                    <a:pt x="1254034" y="26125"/>
                  </a:lnTo>
                  <a:lnTo>
                    <a:pt x="1471748" y="0"/>
                  </a:lnTo>
                  <a:lnTo>
                    <a:pt x="1550126" y="182880"/>
                  </a:lnTo>
                  <a:lnTo>
                    <a:pt x="1767840" y="130628"/>
                  </a:lnTo>
                  <a:lnTo>
                    <a:pt x="1715588" y="513805"/>
                  </a:lnTo>
                  <a:lnTo>
                    <a:pt x="1802674" y="496388"/>
                  </a:lnTo>
                  <a:lnTo>
                    <a:pt x="2177143" y="975360"/>
                  </a:lnTo>
                  <a:lnTo>
                    <a:pt x="2203268" y="1201782"/>
                  </a:lnTo>
                  <a:lnTo>
                    <a:pt x="2299063" y="1097280"/>
                  </a:lnTo>
                  <a:lnTo>
                    <a:pt x="2656114" y="1637211"/>
                  </a:lnTo>
                  <a:lnTo>
                    <a:pt x="2856411" y="1872342"/>
                  </a:lnTo>
                  <a:lnTo>
                    <a:pt x="2325188" y="2029097"/>
                  </a:lnTo>
                  <a:lnTo>
                    <a:pt x="1602377" y="1907177"/>
                  </a:lnTo>
                  <a:lnTo>
                    <a:pt x="0" y="1863634"/>
                  </a:lnTo>
                  <a:close/>
                </a:path>
              </a:pathLst>
            </a:custGeom>
            <a:solidFill>
              <a:srgbClr val="C65885"/>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sp>
          <p:nvSpPr>
            <p:cNvPr id="17" name="任意多边形 16"/>
            <p:cNvSpPr/>
            <p:nvPr/>
          </p:nvSpPr>
          <p:spPr>
            <a:xfrm>
              <a:off x="3052902" y="3369440"/>
              <a:ext cx="5407275" cy="3043204"/>
            </a:xfrm>
            <a:custGeom>
              <a:avLst/>
              <a:gdLst>
                <a:gd name="connsiteX0" fmla="*/ 1053737 w 5477692"/>
                <a:gd name="connsiteY0" fmla="*/ 69668 h 3082834"/>
                <a:gd name="connsiteX1" fmla="*/ 705394 w 5477692"/>
                <a:gd name="connsiteY1" fmla="*/ 844731 h 3082834"/>
                <a:gd name="connsiteX2" fmla="*/ 191589 w 5477692"/>
                <a:gd name="connsiteY2" fmla="*/ 1724297 h 3082834"/>
                <a:gd name="connsiteX3" fmla="*/ 269966 w 5477692"/>
                <a:gd name="connsiteY3" fmla="*/ 1854925 h 3082834"/>
                <a:gd name="connsiteX4" fmla="*/ 0 w 5477692"/>
                <a:gd name="connsiteY4" fmla="*/ 2194560 h 3082834"/>
                <a:gd name="connsiteX5" fmla="*/ 687977 w 5477692"/>
                <a:gd name="connsiteY5" fmla="*/ 2926080 h 3082834"/>
                <a:gd name="connsiteX6" fmla="*/ 2090057 w 5477692"/>
                <a:gd name="connsiteY6" fmla="*/ 3082834 h 3082834"/>
                <a:gd name="connsiteX7" fmla="*/ 4580709 w 5477692"/>
                <a:gd name="connsiteY7" fmla="*/ 2865120 h 3082834"/>
                <a:gd name="connsiteX8" fmla="*/ 4876800 w 5477692"/>
                <a:gd name="connsiteY8" fmla="*/ 2917371 h 3082834"/>
                <a:gd name="connsiteX9" fmla="*/ 5477692 w 5477692"/>
                <a:gd name="connsiteY9" fmla="*/ 2246811 h 3082834"/>
                <a:gd name="connsiteX10" fmla="*/ 5129349 w 5477692"/>
                <a:gd name="connsiteY10" fmla="*/ 1968137 h 3082834"/>
                <a:gd name="connsiteX11" fmla="*/ 5225143 w 5477692"/>
                <a:gd name="connsiteY11" fmla="*/ 1593668 h 3082834"/>
                <a:gd name="connsiteX12" fmla="*/ 4998720 w 5477692"/>
                <a:gd name="connsiteY12" fmla="*/ 1314994 h 3082834"/>
                <a:gd name="connsiteX13" fmla="*/ 4859383 w 5477692"/>
                <a:gd name="connsiteY13" fmla="*/ 862148 h 3082834"/>
                <a:gd name="connsiteX14" fmla="*/ 4206240 w 5477692"/>
                <a:gd name="connsiteY14" fmla="*/ 0 h 3082834"/>
                <a:gd name="connsiteX15" fmla="*/ 3500846 w 5477692"/>
                <a:gd name="connsiteY15" fmla="*/ 200297 h 3082834"/>
                <a:gd name="connsiteX16" fmla="*/ 1898469 w 5477692"/>
                <a:gd name="connsiteY16" fmla="*/ 60960 h 3082834"/>
                <a:gd name="connsiteX17" fmla="*/ 1715589 w 5477692"/>
                <a:gd name="connsiteY17" fmla="*/ 52251 h 3082834"/>
                <a:gd name="connsiteX18" fmla="*/ 1053737 w 5477692"/>
                <a:gd name="connsiteY18" fmla="*/ 69668 h 308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7692" h="3082834">
                  <a:moveTo>
                    <a:pt x="1053737" y="69668"/>
                  </a:moveTo>
                  <a:lnTo>
                    <a:pt x="705394" y="844731"/>
                  </a:lnTo>
                  <a:lnTo>
                    <a:pt x="191589" y="1724297"/>
                  </a:lnTo>
                  <a:lnTo>
                    <a:pt x="269966" y="1854925"/>
                  </a:lnTo>
                  <a:lnTo>
                    <a:pt x="0" y="2194560"/>
                  </a:lnTo>
                  <a:lnTo>
                    <a:pt x="687977" y="2926080"/>
                  </a:lnTo>
                  <a:lnTo>
                    <a:pt x="2090057" y="3082834"/>
                  </a:lnTo>
                  <a:lnTo>
                    <a:pt x="4580709" y="2865120"/>
                  </a:lnTo>
                  <a:lnTo>
                    <a:pt x="4876800" y="2917371"/>
                  </a:lnTo>
                  <a:lnTo>
                    <a:pt x="5477692" y="2246811"/>
                  </a:lnTo>
                  <a:lnTo>
                    <a:pt x="5129349" y="1968137"/>
                  </a:lnTo>
                  <a:lnTo>
                    <a:pt x="5225143" y="1593668"/>
                  </a:lnTo>
                  <a:lnTo>
                    <a:pt x="4998720" y="1314994"/>
                  </a:lnTo>
                  <a:lnTo>
                    <a:pt x="4859383" y="862148"/>
                  </a:lnTo>
                  <a:lnTo>
                    <a:pt x="4206240" y="0"/>
                  </a:lnTo>
                  <a:lnTo>
                    <a:pt x="3500846" y="200297"/>
                  </a:lnTo>
                  <a:lnTo>
                    <a:pt x="1898469" y="60960"/>
                  </a:lnTo>
                  <a:lnTo>
                    <a:pt x="1715589" y="52251"/>
                  </a:lnTo>
                  <a:lnTo>
                    <a:pt x="1053737" y="69668"/>
                  </a:lnTo>
                  <a:close/>
                </a:path>
              </a:pathLst>
            </a:custGeom>
            <a:gradFill flip="none" rotWithShape="1">
              <a:gsLst>
                <a:gs pos="32000">
                  <a:srgbClr val="C0392B"/>
                </a:gs>
                <a:gs pos="33000">
                  <a:srgbClr val="2980B9"/>
                </a:gs>
                <a:gs pos="60000">
                  <a:srgbClr val="2980B9"/>
                </a:gs>
                <a:gs pos="61000">
                  <a:srgbClr val="16A085"/>
                </a:gs>
              </a:gsLst>
              <a:lin ang="16200000" scaled="1"/>
              <a:tileRect/>
            </a:gra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cxnSp>
        <p:nvCxnSpPr>
          <p:cNvPr id="32" name="直接箭头连接符 31"/>
          <p:cNvCxnSpPr>
            <a:cxnSpLocks noChangeShapeType="1"/>
          </p:cNvCxnSpPr>
          <p:nvPr/>
        </p:nvCxnSpPr>
        <p:spPr bwMode="auto">
          <a:xfrm>
            <a:off x="5780690" y="2158851"/>
            <a:ext cx="3069511" cy="0"/>
          </a:xfrm>
          <a:prstGeom prst="straightConnector1">
            <a:avLst/>
          </a:prstGeom>
          <a:noFill/>
          <a:ln w="28575" algn="ctr">
            <a:solidFill>
              <a:srgbClr val="9BBB59"/>
            </a:solidFill>
            <a:miter lim="800000"/>
            <a:headEnd/>
            <a:tailEnd type="triangle" w="med" len="med"/>
          </a:ln>
          <a:extLst>
            <a:ext uri="{909E8E84-426E-40DD-AFC4-6F175D3DCCD1}">
              <a14:hiddenFill xmlns:a14="http://schemas.microsoft.com/office/drawing/2010/main">
                <a:noFill/>
              </a14:hiddenFill>
            </a:ext>
          </a:extLst>
        </p:spPr>
      </p:cxnSp>
      <p:sp>
        <p:nvSpPr>
          <p:cNvPr id="33" name="文本框 84"/>
          <p:cNvSpPr txBox="1"/>
          <p:nvPr/>
        </p:nvSpPr>
        <p:spPr bwMode="auto">
          <a:xfrm>
            <a:off x="8877601" y="1988170"/>
            <a:ext cx="1338262" cy="369332"/>
          </a:xfrm>
          <a:prstGeom prst="rect">
            <a:avLst/>
          </a:prstGeom>
          <a:noFill/>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eaLnBrk="1" fontAlgn="auto" hangingPunct="1">
              <a:spcBef>
                <a:spcPts val="0"/>
              </a:spcBef>
              <a:spcAft>
                <a:spcPts val="0"/>
              </a:spcAft>
              <a:defRPr/>
            </a:pPr>
            <a:r>
              <a:rPr lang="zh-CN" altLang="en-US" b="1" kern="0" dirty="0">
                <a:solidFill>
                  <a:srgbClr val="9BBB59"/>
                </a:solidFill>
                <a:latin typeface="方正正黑简体" panose="02000000000000000000" pitchFamily="2" charset="-122"/>
                <a:ea typeface="方正正黑简体" panose="02000000000000000000" pitchFamily="2" charset="-122"/>
              </a:rPr>
              <a:t>解决问题点</a:t>
            </a:r>
          </a:p>
        </p:txBody>
      </p:sp>
      <p:cxnSp>
        <p:nvCxnSpPr>
          <p:cNvPr id="30" name="直接箭头连接符 29"/>
          <p:cNvCxnSpPr>
            <a:cxnSpLocks noChangeShapeType="1"/>
          </p:cNvCxnSpPr>
          <p:nvPr/>
        </p:nvCxnSpPr>
        <p:spPr bwMode="auto">
          <a:xfrm>
            <a:off x="6632029" y="3627688"/>
            <a:ext cx="2283211" cy="0"/>
          </a:xfrm>
          <a:prstGeom prst="straightConnector1">
            <a:avLst/>
          </a:prstGeom>
          <a:noFill/>
          <a:ln w="28575" algn="ctr">
            <a:solidFill>
              <a:srgbClr val="16A085"/>
            </a:solidFill>
            <a:miter lim="800000"/>
            <a:headEnd/>
            <a:tailEnd type="triangle" w="med" len="med"/>
          </a:ln>
          <a:extLst>
            <a:ext uri="{909E8E84-426E-40DD-AFC4-6F175D3DCCD1}">
              <a14:hiddenFill xmlns:a14="http://schemas.microsoft.com/office/drawing/2010/main">
                <a:noFill/>
              </a14:hiddenFill>
            </a:ext>
          </a:extLst>
        </p:spPr>
      </p:cxnSp>
      <p:sp>
        <p:nvSpPr>
          <p:cNvPr id="31" name="文本框 137"/>
          <p:cNvSpPr txBox="1"/>
          <p:nvPr/>
        </p:nvSpPr>
        <p:spPr bwMode="auto">
          <a:xfrm>
            <a:off x="8942639" y="3457007"/>
            <a:ext cx="1338263" cy="369332"/>
          </a:xfrm>
          <a:prstGeom prst="rect">
            <a:avLst/>
          </a:prstGeom>
          <a:noFill/>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eaLnBrk="1" fontAlgn="auto" hangingPunct="1">
              <a:spcBef>
                <a:spcPts val="0"/>
              </a:spcBef>
              <a:spcAft>
                <a:spcPts val="0"/>
              </a:spcAft>
              <a:defRPr/>
            </a:pPr>
            <a:r>
              <a:rPr lang="zh-CN" altLang="en-US" b="1" kern="0" dirty="0">
                <a:solidFill>
                  <a:srgbClr val="16A085"/>
                </a:solidFill>
                <a:latin typeface="方正正黑简体" panose="02000000000000000000" pitchFamily="2" charset="-122"/>
                <a:ea typeface="方正正黑简体" panose="02000000000000000000" pitchFamily="2" charset="-122"/>
              </a:rPr>
              <a:t>治标问题点</a:t>
            </a:r>
          </a:p>
        </p:txBody>
      </p:sp>
      <p:cxnSp>
        <p:nvCxnSpPr>
          <p:cNvPr id="28" name="直接箭头连接符 27"/>
          <p:cNvCxnSpPr>
            <a:cxnSpLocks noChangeShapeType="1"/>
          </p:cNvCxnSpPr>
          <p:nvPr/>
        </p:nvCxnSpPr>
        <p:spPr bwMode="auto">
          <a:xfrm>
            <a:off x="7367751" y="4618526"/>
            <a:ext cx="1726274" cy="0"/>
          </a:xfrm>
          <a:prstGeom prst="straightConnector1">
            <a:avLst/>
          </a:prstGeom>
          <a:noFill/>
          <a:ln w="28575" algn="ctr">
            <a:solidFill>
              <a:srgbClr val="2980B9"/>
            </a:solidFill>
            <a:miter lim="800000"/>
            <a:headEnd/>
            <a:tailEnd type="triangle" w="med" len="med"/>
          </a:ln>
          <a:extLst>
            <a:ext uri="{909E8E84-426E-40DD-AFC4-6F175D3DCCD1}">
              <a14:hiddenFill xmlns:a14="http://schemas.microsoft.com/office/drawing/2010/main">
                <a:noFill/>
              </a14:hiddenFill>
            </a:ext>
          </a:extLst>
        </p:spPr>
      </p:cxnSp>
      <p:sp>
        <p:nvSpPr>
          <p:cNvPr id="29" name="文本框 140"/>
          <p:cNvSpPr txBox="1"/>
          <p:nvPr/>
        </p:nvSpPr>
        <p:spPr bwMode="auto">
          <a:xfrm>
            <a:off x="9050967" y="4430292"/>
            <a:ext cx="1108074" cy="369332"/>
          </a:xfrm>
          <a:prstGeom prst="rect">
            <a:avLst/>
          </a:prstGeom>
          <a:noFill/>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eaLnBrk="1" fontAlgn="auto" hangingPunct="1">
              <a:spcBef>
                <a:spcPts val="0"/>
              </a:spcBef>
              <a:spcAft>
                <a:spcPts val="0"/>
              </a:spcAft>
              <a:defRPr/>
            </a:pPr>
            <a:r>
              <a:rPr lang="zh-CN" altLang="en-US" b="1" kern="0" dirty="0">
                <a:solidFill>
                  <a:srgbClr val="2980B9"/>
                </a:solidFill>
                <a:latin typeface="方正正黑简体" panose="02000000000000000000" pitchFamily="2" charset="-122"/>
                <a:ea typeface="方正正黑简体" panose="02000000000000000000" pitchFamily="2" charset="-122"/>
              </a:rPr>
              <a:t>过渡问题</a:t>
            </a:r>
          </a:p>
        </p:txBody>
      </p:sp>
      <p:cxnSp>
        <p:nvCxnSpPr>
          <p:cNvPr id="26" name="直接箭头连接符 25"/>
          <p:cNvCxnSpPr>
            <a:cxnSpLocks noChangeShapeType="1"/>
          </p:cNvCxnSpPr>
          <p:nvPr/>
        </p:nvCxnSpPr>
        <p:spPr bwMode="auto">
          <a:xfrm>
            <a:off x="7635648" y="5574258"/>
            <a:ext cx="1415319" cy="0"/>
          </a:xfrm>
          <a:prstGeom prst="straightConnector1">
            <a:avLst/>
          </a:prstGeom>
          <a:noFill/>
          <a:ln w="28575" algn="ctr">
            <a:solidFill>
              <a:srgbClr val="C0392B"/>
            </a:solidFill>
            <a:miter lim="800000"/>
            <a:headEnd/>
            <a:tailEnd type="triangle" w="med" len="med"/>
          </a:ln>
          <a:extLst>
            <a:ext uri="{909E8E84-426E-40DD-AFC4-6F175D3DCCD1}">
              <a14:hiddenFill xmlns:a14="http://schemas.microsoft.com/office/drawing/2010/main">
                <a:noFill/>
              </a14:hiddenFill>
            </a:ext>
          </a:extLst>
        </p:spPr>
      </p:cxnSp>
      <p:sp>
        <p:nvSpPr>
          <p:cNvPr id="27" name="文本框 143"/>
          <p:cNvSpPr txBox="1"/>
          <p:nvPr/>
        </p:nvSpPr>
        <p:spPr bwMode="auto">
          <a:xfrm>
            <a:off x="9050967" y="5342369"/>
            <a:ext cx="1338262" cy="369332"/>
          </a:xfrm>
          <a:prstGeom prst="rect">
            <a:avLst/>
          </a:prstGeom>
          <a:noFill/>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eaLnBrk="1" fontAlgn="auto" hangingPunct="1">
              <a:spcBef>
                <a:spcPts val="0"/>
              </a:spcBef>
              <a:spcAft>
                <a:spcPts val="0"/>
              </a:spcAft>
              <a:defRPr/>
            </a:pPr>
            <a:r>
              <a:rPr lang="zh-CN" altLang="en-US" b="1" kern="0" dirty="0">
                <a:solidFill>
                  <a:srgbClr val="C0392B"/>
                </a:solidFill>
                <a:latin typeface="方正正黑简体" panose="02000000000000000000" pitchFamily="2" charset="-122"/>
                <a:ea typeface="方正正黑简体" panose="02000000000000000000" pitchFamily="2" charset="-122"/>
              </a:rPr>
              <a:t>治本问题点</a:t>
            </a:r>
          </a:p>
        </p:txBody>
      </p:sp>
      <p:grpSp>
        <p:nvGrpSpPr>
          <p:cNvPr id="50" name="组合 49"/>
          <p:cNvGrpSpPr/>
          <p:nvPr/>
        </p:nvGrpSpPr>
        <p:grpSpPr>
          <a:xfrm>
            <a:off x="2882746" y="5451778"/>
            <a:ext cx="1449829" cy="519845"/>
            <a:chOff x="2285632" y="1984384"/>
            <a:chExt cx="4341199" cy="1546246"/>
          </a:xfrm>
        </p:grpSpPr>
        <p:grpSp>
          <p:nvGrpSpPr>
            <p:cNvPr id="51" name="组合 50"/>
            <p:cNvGrpSpPr/>
            <p:nvPr/>
          </p:nvGrpSpPr>
          <p:grpSpPr>
            <a:xfrm>
              <a:off x="2285632" y="1984384"/>
              <a:ext cx="4341199" cy="1546246"/>
              <a:chOff x="2408922" y="1994658"/>
              <a:chExt cx="4341199" cy="1546246"/>
            </a:xfrm>
          </p:grpSpPr>
          <p:sp>
            <p:nvSpPr>
              <p:cNvPr id="53" name="圆角矩形 52"/>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54" name="圆角矩形 53"/>
              <p:cNvSpPr/>
              <p:nvPr/>
            </p:nvSpPr>
            <p:spPr>
              <a:xfrm>
                <a:off x="2664999" y="2182036"/>
                <a:ext cx="3817181" cy="1133817"/>
              </a:xfrm>
              <a:prstGeom prst="roundRect">
                <a:avLst>
                  <a:gd name="adj" fmla="val 0"/>
                </a:avLst>
              </a:prstGeom>
              <a:solidFill>
                <a:srgbClr val="C0392B"/>
              </a:solidFill>
              <a:ln w="15875" cap="flat">
                <a:noFill/>
                <a:prstDash val="solid"/>
                <a:miter lim="800000"/>
                <a:headEnd/>
                <a:tailEnd/>
              </a:ln>
              <a:effectLst>
                <a:innerShdw dist="76200" dir="18900000">
                  <a:prstClr val="black">
                    <a:alpha val="18000"/>
                  </a:prstClr>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52" name="矩形 51"/>
            <p:cNvSpPr/>
            <p:nvPr/>
          </p:nvSpPr>
          <p:spPr>
            <a:xfrm>
              <a:off x="2948812" y="2313247"/>
              <a:ext cx="3002973" cy="823916"/>
            </a:xfrm>
            <a:prstGeom prst="rect">
              <a:avLst/>
            </a:prstGeom>
          </p:spPr>
          <p:txBody>
            <a:bodyPr wrap="square">
              <a:spAutoFit/>
            </a:bodyPr>
            <a:lstStyle/>
            <a:p>
              <a:pPr lvl="0"/>
              <a:r>
                <a:rPr lang="zh-CN" altLang="en-US" sz="1200" dirty="0">
                  <a:solidFill>
                    <a:schemeClr val="bg1"/>
                  </a:solidFill>
                  <a:latin typeface="方正正黑简体" panose="02000000000000000000" pitchFamily="2" charset="-122"/>
                  <a:ea typeface="方正正黑简体" panose="02000000000000000000" pitchFamily="2" charset="-122"/>
                </a:rPr>
                <a:t>宣传不到位</a:t>
              </a:r>
              <a:endParaRPr lang="zh-CN" altLang="en-US" sz="1000" dirty="0">
                <a:solidFill>
                  <a:schemeClr val="bg1"/>
                </a:solidFill>
                <a:latin typeface="方正正黑简体" panose="02000000000000000000" pitchFamily="2" charset="-122"/>
                <a:ea typeface="方正正黑简体" panose="02000000000000000000" pitchFamily="2" charset="-122"/>
              </a:endParaRPr>
            </a:p>
          </p:txBody>
        </p:sp>
      </p:grpSp>
      <p:grpSp>
        <p:nvGrpSpPr>
          <p:cNvPr id="55" name="组合 54"/>
          <p:cNvGrpSpPr/>
          <p:nvPr/>
        </p:nvGrpSpPr>
        <p:grpSpPr>
          <a:xfrm>
            <a:off x="4491880" y="5458239"/>
            <a:ext cx="1449829" cy="519845"/>
            <a:chOff x="2285632" y="1984384"/>
            <a:chExt cx="4341199" cy="1546246"/>
          </a:xfrm>
        </p:grpSpPr>
        <p:grpSp>
          <p:nvGrpSpPr>
            <p:cNvPr id="56" name="组合 55"/>
            <p:cNvGrpSpPr/>
            <p:nvPr/>
          </p:nvGrpSpPr>
          <p:grpSpPr>
            <a:xfrm>
              <a:off x="2285632" y="1984384"/>
              <a:ext cx="4341199" cy="1546246"/>
              <a:chOff x="2408922" y="1994658"/>
              <a:chExt cx="4341199" cy="1546246"/>
            </a:xfrm>
          </p:grpSpPr>
          <p:sp>
            <p:nvSpPr>
              <p:cNvPr id="58" name="圆角矩形 5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59" name="圆角矩形 58"/>
              <p:cNvSpPr/>
              <p:nvPr/>
            </p:nvSpPr>
            <p:spPr>
              <a:xfrm>
                <a:off x="2664999" y="2182036"/>
                <a:ext cx="3817181" cy="1133817"/>
              </a:xfrm>
              <a:prstGeom prst="roundRect">
                <a:avLst>
                  <a:gd name="adj" fmla="val 0"/>
                </a:avLst>
              </a:prstGeom>
              <a:solidFill>
                <a:srgbClr val="C0392B"/>
              </a:solidFill>
              <a:ln w="15875" cap="flat">
                <a:noFill/>
                <a:prstDash val="solid"/>
                <a:miter lim="800000"/>
                <a:headEnd/>
                <a:tailEnd/>
              </a:ln>
              <a:effectLst>
                <a:innerShdw dist="76200" dir="18900000">
                  <a:prstClr val="black">
                    <a:alpha val="18000"/>
                  </a:prstClr>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57" name="矩形 56"/>
            <p:cNvSpPr/>
            <p:nvPr/>
          </p:nvSpPr>
          <p:spPr>
            <a:xfrm>
              <a:off x="2541712" y="2313247"/>
              <a:ext cx="3837581" cy="732369"/>
            </a:xfrm>
            <a:prstGeom prst="rect">
              <a:avLst/>
            </a:prstGeom>
          </p:spPr>
          <p:txBody>
            <a:bodyPr wrap="square">
              <a:spAutoFit/>
            </a:bodyPr>
            <a:lstStyle/>
            <a:p>
              <a:pPr lvl="0"/>
              <a:r>
                <a:rPr lang="zh-CN" altLang="en-US" sz="1000" dirty="0">
                  <a:solidFill>
                    <a:schemeClr val="bg1"/>
                  </a:solidFill>
                  <a:latin typeface="方正正黑简体" panose="02000000000000000000" pitchFamily="2" charset="-122"/>
                  <a:ea typeface="方正正黑简体" panose="02000000000000000000" pitchFamily="2" charset="-122"/>
                </a:rPr>
                <a:t>未严格控制滴速度</a:t>
              </a:r>
            </a:p>
          </p:txBody>
        </p:sp>
      </p:grpSp>
      <p:grpSp>
        <p:nvGrpSpPr>
          <p:cNvPr id="60" name="组合 59"/>
          <p:cNvGrpSpPr/>
          <p:nvPr/>
        </p:nvGrpSpPr>
        <p:grpSpPr>
          <a:xfrm>
            <a:off x="2959582" y="4618526"/>
            <a:ext cx="1449829" cy="519845"/>
            <a:chOff x="2285632" y="1984384"/>
            <a:chExt cx="4341199" cy="1546246"/>
          </a:xfrm>
        </p:grpSpPr>
        <p:grpSp>
          <p:nvGrpSpPr>
            <p:cNvPr id="61" name="组合 60"/>
            <p:cNvGrpSpPr/>
            <p:nvPr/>
          </p:nvGrpSpPr>
          <p:grpSpPr>
            <a:xfrm>
              <a:off x="2285632" y="1984384"/>
              <a:ext cx="4341199" cy="1546246"/>
              <a:chOff x="2408922" y="1994658"/>
              <a:chExt cx="4341199" cy="1546246"/>
            </a:xfrm>
          </p:grpSpPr>
          <p:sp>
            <p:nvSpPr>
              <p:cNvPr id="63" name="圆角矩形 62"/>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64" name="圆角矩形 63"/>
              <p:cNvSpPr/>
              <p:nvPr/>
            </p:nvSpPr>
            <p:spPr>
              <a:xfrm>
                <a:off x="2664999" y="2182036"/>
                <a:ext cx="3817181" cy="1133817"/>
              </a:xfrm>
              <a:prstGeom prst="roundRect">
                <a:avLst>
                  <a:gd name="adj" fmla="val 0"/>
                </a:avLst>
              </a:prstGeom>
              <a:solidFill>
                <a:srgbClr val="2980B9"/>
              </a:solidFill>
              <a:ln w="15875" cap="flat">
                <a:noFill/>
                <a:prstDash val="solid"/>
                <a:miter lim="800000"/>
                <a:headEnd/>
                <a:tailEnd/>
              </a:ln>
              <a:effectLst>
                <a:innerShdw dist="76200" dir="18900000">
                  <a:prstClr val="black">
                    <a:alpha val="18000"/>
                  </a:prstClr>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62" name="矩形 61"/>
            <p:cNvSpPr/>
            <p:nvPr/>
          </p:nvSpPr>
          <p:spPr>
            <a:xfrm>
              <a:off x="2948812" y="2313247"/>
              <a:ext cx="3002973" cy="823916"/>
            </a:xfrm>
            <a:prstGeom prst="rect">
              <a:avLst/>
            </a:prstGeom>
          </p:spPr>
          <p:txBody>
            <a:bodyPr wrap="square">
              <a:spAutoFit/>
            </a:bodyPr>
            <a:lstStyle/>
            <a:p>
              <a:pPr lvl="0"/>
              <a:r>
                <a:rPr lang="zh-CN" altLang="en-US" sz="1200" dirty="0">
                  <a:solidFill>
                    <a:schemeClr val="bg1"/>
                  </a:solidFill>
                  <a:latin typeface="方正正黑简体" panose="02000000000000000000" pitchFamily="2" charset="-122"/>
                  <a:ea typeface="方正正黑简体" panose="02000000000000000000" pitchFamily="2" charset="-122"/>
                </a:rPr>
                <a:t>宣传不到位</a:t>
              </a:r>
              <a:endParaRPr lang="zh-CN" altLang="en-US" sz="1000" dirty="0">
                <a:solidFill>
                  <a:schemeClr val="bg1"/>
                </a:solidFill>
                <a:latin typeface="方正正黑简体" panose="02000000000000000000" pitchFamily="2" charset="-122"/>
                <a:ea typeface="方正正黑简体" panose="02000000000000000000" pitchFamily="2" charset="-122"/>
              </a:endParaRPr>
            </a:p>
          </p:txBody>
        </p:sp>
      </p:grpSp>
      <p:grpSp>
        <p:nvGrpSpPr>
          <p:cNvPr id="65" name="组合 64"/>
          <p:cNvGrpSpPr/>
          <p:nvPr/>
        </p:nvGrpSpPr>
        <p:grpSpPr>
          <a:xfrm>
            <a:off x="4568716" y="4624987"/>
            <a:ext cx="1449829" cy="519845"/>
            <a:chOff x="2285632" y="1984384"/>
            <a:chExt cx="4341199" cy="1546246"/>
          </a:xfrm>
        </p:grpSpPr>
        <p:grpSp>
          <p:nvGrpSpPr>
            <p:cNvPr id="66" name="组合 65"/>
            <p:cNvGrpSpPr/>
            <p:nvPr/>
          </p:nvGrpSpPr>
          <p:grpSpPr>
            <a:xfrm>
              <a:off x="2285632" y="1984384"/>
              <a:ext cx="4341199" cy="1546246"/>
              <a:chOff x="2408922" y="1994658"/>
              <a:chExt cx="4341199" cy="1546246"/>
            </a:xfrm>
          </p:grpSpPr>
          <p:sp>
            <p:nvSpPr>
              <p:cNvPr id="68" name="圆角矩形 6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69" name="圆角矩形 68"/>
              <p:cNvSpPr/>
              <p:nvPr/>
            </p:nvSpPr>
            <p:spPr>
              <a:xfrm>
                <a:off x="2664999" y="2182036"/>
                <a:ext cx="3817181" cy="1133817"/>
              </a:xfrm>
              <a:prstGeom prst="roundRect">
                <a:avLst>
                  <a:gd name="adj" fmla="val 0"/>
                </a:avLst>
              </a:prstGeom>
              <a:solidFill>
                <a:srgbClr val="2980B9"/>
              </a:solidFill>
              <a:ln w="15875" cap="flat">
                <a:noFill/>
                <a:prstDash val="solid"/>
                <a:miter lim="800000"/>
                <a:headEnd/>
                <a:tailEnd/>
              </a:ln>
              <a:effectLst>
                <a:innerShdw dist="76200" dir="18900000">
                  <a:prstClr val="black">
                    <a:alpha val="18000"/>
                  </a:prstClr>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67" name="矩形 66"/>
            <p:cNvSpPr/>
            <p:nvPr/>
          </p:nvSpPr>
          <p:spPr>
            <a:xfrm>
              <a:off x="2541712" y="2313247"/>
              <a:ext cx="3837581" cy="732369"/>
            </a:xfrm>
            <a:prstGeom prst="rect">
              <a:avLst/>
            </a:prstGeom>
          </p:spPr>
          <p:txBody>
            <a:bodyPr wrap="square">
              <a:spAutoFit/>
            </a:bodyPr>
            <a:lstStyle/>
            <a:p>
              <a:pPr lvl="0"/>
              <a:r>
                <a:rPr lang="zh-CN" altLang="en-US" sz="1000" dirty="0">
                  <a:solidFill>
                    <a:schemeClr val="bg1"/>
                  </a:solidFill>
                  <a:latin typeface="方正正黑简体" panose="02000000000000000000" pitchFamily="2" charset="-122"/>
                  <a:ea typeface="方正正黑简体" panose="02000000000000000000" pitchFamily="2" charset="-122"/>
                </a:rPr>
                <a:t>未严格控制滴速度</a:t>
              </a:r>
            </a:p>
          </p:txBody>
        </p:sp>
      </p:grpSp>
      <p:grpSp>
        <p:nvGrpSpPr>
          <p:cNvPr id="70" name="组合 69"/>
          <p:cNvGrpSpPr/>
          <p:nvPr/>
        </p:nvGrpSpPr>
        <p:grpSpPr>
          <a:xfrm>
            <a:off x="3104228" y="3778503"/>
            <a:ext cx="1449829" cy="519845"/>
            <a:chOff x="2285632" y="1984384"/>
            <a:chExt cx="4341199" cy="1546246"/>
          </a:xfrm>
        </p:grpSpPr>
        <p:grpSp>
          <p:nvGrpSpPr>
            <p:cNvPr id="71" name="组合 70"/>
            <p:cNvGrpSpPr/>
            <p:nvPr/>
          </p:nvGrpSpPr>
          <p:grpSpPr>
            <a:xfrm>
              <a:off x="2285632" y="1984384"/>
              <a:ext cx="4341199" cy="1546246"/>
              <a:chOff x="2408922" y="1994658"/>
              <a:chExt cx="4341199" cy="1546246"/>
            </a:xfrm>
          </p:grpSpPr>
          <p:sp>
            <p:nvSpPr>
              <p:cNvPr id="73" name="圆角矩形 72"/>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74" name="圆角矩形 73"/>
              <p:cNvSpPr/>
              <p:nvPr/>
            </p:nvSpPr>
            <p:spPr>
              <a:xfrm>
                <a:off x="2664999" y="2182036"/>
                <a:ext cx="3817181" cy="1133817"/>
              </a:xfrm>
              <a:prstGeom prst="roundRect">
                <a:avLst>
                  <a:gd name="adj" fmla="val 0"/>
                </a:avLst>
              </a:prstGeom>
              <a:solidFill>
                <a:srgbClr val="00AF92"/>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72" name="矩形 71"/>
            <p:cNvSpPr/>
            <p:nvPr/>
          </p:nvSpPr>
          <p:spPr>
            <a:xfrm>
              <a:off x="2948812" y="2313247"/>
              <a:ext cx="3002973" cy="823916"/>
            </a:xfrm>
            <a:prstGeom prst="rect">
              <a:avLst/>
            </a:prstGeom>
          </p:spPr>
          <p:txBody>
            <a:bodyPr wrap="square">
              <a:spAutoFit/>
            </a:bodyPr>
            <a:lstStyle/>
            <a:p>
              <a:pPr lvl="0"/>
              <a:r>
                <a:rPr lang="zh-CN" altLang="en-US" sz="1200" dirty="0">
                  <a:solidFill>
                    <a:schemeClr val="bg1"/>
                  </a:solidFill>
                  <a:latin typeface="方正正黑简体" panose="02000000000000000000" pitchFamily="2" charset="-122"/>
                  <a:ea typeface="方正正黑简体" panose="02000000000000000000" pitchFamily="2" charset="-122"/>
                </a:rPr>
                <a:t>宣传不到位</a:t>
              </a:r>
              <a:endParaRPr lang="zh-CN" altLang="en-US" sz="1000" dirty="0">
                <a:solidFill>
                  <a:schemeClr val="bg1"/>
                </a:solidFill>
                <a:latin typeface="方正正黑简体" panose="02000000000000000000" pitchFamily="2" charset="-122"/>
                <a:ea typeface="方正正黑简体" panose="02000000000000000000" pitchFamily="2" charset="-122"/>
              </a:endParaRPr>
            </a:p>
          </p:txBody>
        </p:sp>
      </p:grpSp>
      <p:grpSp>
        <p:nvGrpSpPr>
          <p:cNvPr id="75" name="组合 74"/>
          <p:cNvGrpSpPr/>
          <p:nvPr/>
        </p:nvGrpSpPr>
        <p:grpSpPr>
          <a:xfrm>
            <a:off x="4713362" y="3784964"/>
            <a:ext cx="1449829" cy="519845"/>
            <a:chOff x="2285632" y="1984384"/>
            <a:chExt cx="4341199" cy="1546246"/>
          </a:xfrm>
        </p:grpSpPr>
        <p:grpSp>
          <p:nvGrpSpPr>
            <p:cNvPr id="76" name="组合 75"/>
            <p:cNvGrpSpPr/>
            <p:nvPr/>
          </p:nvGrpSpPr>
          <p:grpSpPr>
            <a:xfrm>
              <a:off x="2285632" y="1984384"/>
              <a:ext cx="4341199" cy="1546246"/>
              <a:chOff x="2408922" y="1994658"/>
              <a:chExt cx="4341199" cy="1546246"/>
            </a:xfrm>
          </p:grpSpPr>
          <p:sp>
            <p:nvSpPr>
              <p:cNvPr id="78" name="圆角矩形 7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79" name="圆角矩形 78"/>
              <p:cNvSpPr/>
              <p:nvPr/>
            </p:nvSpPr>
            <p:spPr>
              <a:xfrm>
                <a:off x="2664999" y="2182036"/>
                <a:ext cx="3817181" cy="1133817"/>
              </a:xfrm>
              <a:prstGeom prst="roundRect">
                <a:avLst>
                  <a:gd name="adj" fmla="val 0"/>
                </a:avLst>
              </a:prstGeom>
              <a:solidFill>
                <a:srgbClr val="00AF92"/>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77" name="矩形 76"/>
            <p:cNvSpPr/>
            <p:nvPr/>
          </p:nvSpPr>
          <p:spPr>
            <a:xfrm>
              <a:off x="2541712" y="2313247"/>
              <a:ext cx="3837581" cy="732369"/>
            </a:xfrm>
            <a:prstGeom prst="rect">
              <a:avLst/>
            </a:prstGeom>
          </p:spPr>
          <p:txBody>
            <a:bodyPr wrap="square">
              <a:spAutoFit/>
            </a:bodyPr>
            <a:lstStyle/>
            <a:p>
              <a:pPr lvl="0"/>
              <a:r>
                <a:rPr lang="zh-CN" altLang="en-US" sz="1000" dirty="0">
                  <a:solidFill>
                    <a:schemeClr val="bg1"/>
                  </a:solidFill>
                  <a:latin typeface="方正正黑简体" panose="02000000000000000000" pitchFamily="2" charset="-122"/>
                  <a:ea typeface="方正正黑简体" panose="02000000000000000000" pitchFamily="2" charset="-122"/>
                </a:rPr>
                <a:t>未严格控制滴速度</a:t>
              </a:r>
            </a:p>
          </p:txBody>
        </p:sp>
      </p:grpSp>
      <p:grpSp>
        <p:nvGrpSpPr>
          <p:cNvPr id="80" name="组合 79"/>
          <p:cNvGrpSpPr/>
          <p:nvPr/>
        </p:nvGrpSpPr>
        <p:grpSpPr>
          <a:xfrm>
            <a:off x="3918880" y="2177059"/>
            <a:ext cx="1449829" cy="519845"/>
            <a:chOff x="2285632" y="1984384"/>
            <a:chExt cx="4341199" cy="1546246"/>
          </a:xfrm>
        </p:grpSpPr>
        <p:grpSp>
          <p:nvGrpSpPr>
            <p:cNvPr id="81" name="组合 80"/>
            <p:cNvGrpSpPr/>
            <p:nvPr/>
          </p:nvGrpSpPr>
          <p:grpSpPr>
            <a:xfrm>
              <a:off x="2285632" y="1984384"/>
              <a:ext cx="4341199" cy="1546246"/>
              <a:chOff x="2408922" y="1994658"/>
              <a:chExt cx="4341199" cy="1546246"/>
            </a:xfrm>
          </p:grpSpPr>
          <p:sp>
            <p:nvSpPr>
              <p:cNvPr id="83" name="圆角矩形 82"/>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84" name="圆角矩形 83"/>
              <p:cNvSpPr/>
              <p:nvPr/>
            </p:nvSpPr>
            <p:spPr>
              <a:xfrm>
                <a:off x="2664999" y="2182036"/>
                <a:ext cx="3817181" cy="1133817"/>
              </a:xfrm>
              <a:prstGeom prst="roundRect">
                <a:avLst>
                  <a:gd name="adj" fmla="val 0"/>
                </a:avLst>
              </a:prstGeom>
              <a:solidFill>
                <a:srgbClr val="C65885"/>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grpSp>
        <p:sp>
          <p:nvSpPr>
            <p:cNvPr id="82" name="矩形 81"/>
            <p:cNvSpPr/>
            <p:nvPr/>
          </p:nvSpPr>
          <p:spPr>
            <a:xfrm>
              <a:off x="2579740" y="2351022"/>
              <a:ext cx="3837581" cy="755257"/>
            </a:xfrm>
            <a:prstGeom prst="rect">
              <a:avLst/>
            </a:prstGeom>
          </p:spPr>
          <p:txBody>
            <a:bodyPr wrap="square">
              <a:spAutoFit/>
            </a:bodyPr>
            <a:lstStyle/>
            <a:p>
              <a:pPr lvl="0"/>
              <a:r>
                <a:rPr lang="zh-CN" altLang="en-US" sz="1050" dirty="0">
                  <a:solidFill>
                    <a:schemeClr val="bg1"/>
                  </a:solidFill>
                  <a:latin typeface="方正正黑简体" panose="02000000000000000000" pitchFamily="2" charset="-122"/>
                  <a:ea typeface="方正正黑简体" panose="02000000000000000000" pitchFamily="2" charset="-122"/>
                </a:rPr>
                <a:t>未严格控制滴速度</a:t>
              </a:r>
            </a:p>
          </p:txBody>
        </p:sp>
      </p:grpSp>
    </p:spTree>
    <p:extLst>
      <p:ext uri="{BB962C8B-B14F-4D97-AF65-F5344CB8AC3E}">
        <p14:creationId xmlns:p14="http://schemas.microsoft.com/office/powerpoint/2010/main" val="187208747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par>
                                <p:cTn id="19" presetID="10"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cTn>
                              </p:par>
                              <p:par>
                                <p:cTn id="22" presetID="10" presetClass="entr" presetSubtype="0" fill="hold"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par>
                                <p:cTn id="25" presetID="10"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par>
                                <p:cTn id="31" presetID="10"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par>
                                <p:cTn id="41" presetID="22" presetClass="entr" presetSubtype="8" fill="hold" nodeType="withEffect">
                                  <p:stCondLst>
                                    <p:cond delay="15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par>
                                <p:cTn id="44" presetID="22" presetClass="entr" presetSubtype="8" fill="hold" nodeType="withEffect">
                                  <p:stCondLst>
                                    <p:cond delay="30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nodeType="withEffect">
                                  <p:stCondLst>
                                    <p:cond delay="45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2450"/>
                            </p:stCondLst>
                            <p:childTnLst>
                              <p:par>
                                <p:cTn id="51" presetID="10"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15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30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45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p:bldP spid="31" grpId="0"/>
      <p:bldP spid="29"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3687339" y="2350947"/>
            <a:ext cx="5808592" cy="1541447"/>
            <a:chOff x="1073877" y="1902560"/>
            <a:chExt cx="4158578" cy="998361"/>
          </a:xfrm>
        </p:grpSpPr>
        <p:sp>
          <p:nvSpPr>
            <p:cNvPr id="62" name="任意多边形 6"/>
            <p:cNvSpPr>
              <a:spLocks/>
            </p:cNvSpPr>
            <p:nvPr/>
          </p:nvSpPr>
          <p:spPr bwMode="auto">
            <a:xfrm>
              <a:off x="1073877"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3" name="任意多边形 7"/>
            <p:cNvSpPr>
              <a:spLocks/>
            </p:cNvSpPr>
            <p:nvPr/>
          </p:nvSpPr>
          <p:spPr bwMode="auto">
            <a:xfrm>
              <a:off x="1213953"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4" name="文本框 23"/>
            <p:cNvSpPr txBox="1"/>
            <p:nvPr/>
          </p:nvSpPr>
          <p:spPr>
            <a:xfrm>
              <a:off x="2352964" y="2172499"/>
              <a:ext cx="1600403" cy="458482"/>
            </a:xfrm>
            <a:prstGeom prst="rect">
              <a:avLst/>
            </a:prstGeom>
            <a:noFill/>
          </p:spPr>
          <p:txBody>
            <a:bodyPr wrap="square" rtlCol="0">
              <a:spAutoFit/>
            </a:bodyPr>
            <a:lstStyle/>
            <a:p>
              <a:pPr lvl="0" fontAlgn="base">
                <a:spcBef>
                  <a:spcPct val="0"/>
                </a:spcBef>
                <a:spcAft>
                  <a:spcPct val="0"/>
                </a:spcAft>
              </a:pPr>
              <a:r>
                <a:rPr lang="zh-CN" altLang="en-US" sz="4000" dirty="0">
                  <a:solidFill>
                    <a:schemeClr val="tx1">
                      <a:lumMod val="75000"/>
                      <a:lumOff val="25000"/>
                    </a:schemeClr>
                  </a:solidFill>
                  <a:latin typeface="方正正黑简体" panose="02000000000000000000" pitchFamily="2" charset="-122"/>
                  <a:ea typeface="方正正黑简体" panose="02000000000000000000" pitchFamily="2" charset="-122"/>
                </a:rPr>
                <a:t>对策拟定</a:t>
              </a:r>
            </a:p>
          </p:txBody>
        </p:sp>
      </p:grpSp>
      <p:sp>
        <p:nvSpPr>
          <p:cNvPr id="183" name="弧形 182"/>
          <p:cNvSpPr/>
          <p:nvPr/>
        </p:nvSpPr>
        <p:spPr>
          <a:xfrm>
            <a:off x="10782482" y="-4446648"/>
            <a:ext cx="7550178" cy="7550178"/>
          </a:xfrm>
          <a:prstGeom prst="arc">
            <a:avLst>
              <a:gd name="adj1" fmla="val 7755085"/>
              <a:gd name="adj2" fmla="val 1023525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弧形 174"/>
          <p:cNvSpPr/>
          <p:nvPr/>
        </p:nvSpPr>
        <p:spPr>
          <a:xfrm rot="8130105">
            <a:off x="-2928349" y="2922292"/>
            <a:ext cx="7550178" cy="7550178"/>
          </a:xfrm>
          <a:prstGeom prst="arc">
            <a:avLst>
              <a:gd name="adj1" fmla="val 7328816"/>
              <a:gd name="adj2" fmla="val 1361697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弧形 172"/>
          <p:cNvSpPr/>
          <p:nvPr/>
        </p:nvSpPr>
        <p:spPr>
          <a:xfrm rot="5400000">
            <a:off x="-1691548" y="5973197"/>
            <a:ext cx="7550178" cy="7550178"/>
          </a:xfrm>
          <a:prstGeom prst="arc">
            <a:avLst>
              <a:gd name="adj1" fmla="val 8826946"/>
              <a:gd name="adj2" fmla="val 13180852"/>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弧形 170"/>
          <p:cNvSpPr/>
          <p:nvPr/>
        </p:nvSpPr>
        <p:spPr>
          <a:xfrm>
            <a:off x="1954526" y="-3228625"/>
            <a:ext cx="7550178" cy="7550178"/>
          </a:xfrm>
          <a:prstGeom prst="arc">
            <a:avLst>
              <a:gd name="adj1" fmla="val 7755085"/>
              <a:gd name="adj2" fmla="val 11326075"/>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3559451" y="4216914"/>
            <a:ext cx="370519" cy="370519"/>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126" name="组合 125"/>
          <p:cNvGrpSpPr/>
          <p:nvPr/>
        </p:nvGrpSpPr>
        <p:grpSpPr>
          <a:xfrm>
            <a:off x="413567" y="5735566"/>
            <a:ext cx="576000" cy="576000"/>
            <a:chOff x="2886273" y="5223415"/>
            <a:chExt cx="996316" cy="996316"/>
          </a:xfrm>
        </p:grpSpPr>
        <p:grpSp>
          <p:nvGrpSpPr>
            <p:cNvPr id="127" name="组合 126"/>
            <p:cNvGrpSpPr/>
            <p:nvPr/>
          </p:nvGrpSpPr>
          <p:grpSpPr>
            <a:xfrm>
              <a:off x="2886273" y="5223415"/>
              <a:ext cx="996316" cy="996316"/>
              <a:chOff x="1603689" y="1828440"/>
              <a:chExt cx="2743560" cy="2743560"/>
            </a:xfrm>
          </p:grpSpPr>
          <p:sp>
            <p:nvSpPr>
              <p:cNvPr id="133" name="椭圆 13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4" name="椭圆 133"/>
              <p:cNvSpPr/>
              <p:nvPr/>
            </p:nvSpPr>
            <p:spPr>
              <a:xfrm>
                <a:off x="1752544" y="1977295"/>
                <a:ext cx="2445850" cy="2445850"/>
              </a:xfrm>
              <a:prstGeom prst="ellipse">
                <a:avLst/>
              </a:prstGeom>
              <a:solidFill>
                <a:srgbClr val="01ACBE"/>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28" name="组合 127"/>
            <p:cNvGrpSpPr/>
            <p:nvPr/>
          </p:nvGrpSpPr>
          <p:grpSpPr>
            <a:xfrm>
              <a:off x="3168386" y="5525651"/>
              <a:ext cx="444903" cy="374610"/>
              <a:chOff x="5684044" y="3082132"/>
              <a:chExt cx="823913" cy="693737"/>
            </a:xfrm>
            <a:solidFill>
              <a:schemeClr val="bg1"/>
            </a:solidFill>
          </p:grpSpPr>
          <p:sp>
            <p:nvSpPr>
              <p:cNvPr id="129" name="Freeform 9"/>
              <p:cNvSpPr>
                <a:spLocks/>
              </p:cNvSpPr>
              <p:nvPr/>
            </p:nvSpPr>
            <p:spPr bwMode="auto">
              <a:xfrm>
                <a:off x="5925344" y="3290094"/>
                <a:ext cx="144463" cy="149225"/>
              </a:xfrm>
              <a:custGeom>
                <a:avLst/>
                <a:gdLst>
                  <a:gd name="T0" fmla="*/ 58 w 91"/>
                  <a:gd name="T1" fmla="*/ 0 h 94"/>
                  <a:gd name="T2" fmla="*/ 33 w 91"/>
                  <a:gd name="T3" fmla="*/ 0 h 94"/>
                  <a:gd name="T4" fmla="*/ 33 w 91"/>
                  <a:gd name="T5" fmla="*/ 32 h 94"/>
                  <a:gd name="T6" fmla="*/ 0 w 91"/>
                  <a:gd name="T7" fmla="*/ 32 h 94"/>
                  <a:gd name="T8" fmla="*/ 0 w 91"/>
                  <a:gd name="T9" fmla="*/ 62 h 94"/>
                  <a:gd name="T10" fmla="*/ 33 w 91"/>
                  <a:gd name="T11" fmla="*/ 62 h 94"/>
                  <a:gd name="T12" fmla="*/ 33 w 91"/>
                  <a:gd name="T13" fmla="*/ 94 h 94"/>
                  <a:gd name="T14" fmla="*/ 58 w 91"/>
                  <a:gd name="T15" fmla="*/ 94 h 94"/>
                  <a:gd name="T16" fmla="*/ 58 w 91"/>
                  <a:gd name="T17" fmla="*/ 62 h 94"/>
                  <a:gd name="T18" fmla="*/ 91 w 91"/>
                  <a:gd name="T19" fmla="*/ 62 h 94"/>
                  <a:gd name="T20" fmla="*/ 91 w 91"/>
                  <a:gd name="T21" fmla="*/ 32 h 94"/>
                  <a:gd name="T22" fmla="*/ 58 w 91"/>
                  <a:gd name="T23" fmla="*/ 32 h 94"/>
                  <a:gd name="T24" fmla="*/ 58 w 91"/>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4">
                    <a:moveTo>
                      <a:pt x="58" y="0"/>
                    </a:moveTo>
                    <a:lnTo>
                      <a:pt x="33" y="0"/>
                    </a:lnTo>
                    <a:lnTo>
                      <a:pt x="33" y="32"/>
                    </a:lnTo>
                    <a:lnTo>
                      <a:pt x="0" y="32"/>
                    </a:lnTo>
                    <a:lnTo>
                      <a:pt x="0" y="62"/>
                    </a:lnTo>
                    <a:lnTo>
                      <a:pt x="33" y="62"/>
                    </a:lnTo>
                    <a:lnTo>
                      <a:pt x="33" y="94"/>
                    </a:lnTo>
                    <a:lnTo>
                      <a:pt x="58" y="94"/>
                    </a:lnTo>
                    <a:lnTo>
                      <a:pt x="58" y="62"/>
                    </a:lnTo>
                    <a:lnTo>
                      <a:pt x="91" y="62"/>
                    </a:lnTo>
                    <a:lnTo>
                      <a:pt x="91" y="32"/>
                    </a:lnTo>
                    <a:lnTo>
                      <a:pt x="58" y="32"/>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0" name="Freeform 10"/>
              <p:cNvSpPr>
                <a:spLocks noEditPoints="1"/>
              </p:cNvSpPr>
              <p:nvPr/>
            </p:nvSpPr>
            <p:spPr bwMode="auto">
              <a:xfrm>
                <a:off x="5833269" y="3590132"/>
                <a:ext cx="173038" cy="185737"/>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4 w 30"/>
                  <a:gd name="T11" fmla="*/ 5 h 32"/>
                  <a:gd name="T12" fmla="*/ 5 w 30"/>
                  <a:gd name="T13" fmla="*/ 16 h 32"/>
                  <a:gd name="T14" fmla="*/ 3 w 30"/>
                  <a:gd name="T15" fmla="*/ 18 h 32"/>
                  <a:gd name="T16" fmla="*/ 2 w 30"/>
                  <a:gd name="T17" fmla="*/ 16 h 32"/>
                  <a:gd name="T18" fmla="*/ 14 w 30"/>
                  <a:gd name="T19" fmla="*/ 2 h 32"/>
                  <a:gd name="T20" fmla="*/ 14 w 30"/>
                  <a:gd name="T21" fmla="*/ 2 h 32"/>
                  <a:gd name="T22" fmla="*/ 16 w 30"/>
                  <a:gd name="T23" fmla="*/ 3 h 32"/>
                  <a:gd name="T24" fmla="*/ 14 w 30"/>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15" y="0"/>
                    </a:moveTo>
                    <a:cubicBezTo>
                      <a:pt x="7" y="0"/>
                      <a:pt x="0" y="7"/>
                      <a:pt x="0" y="16"/>
                    </a:cubicBezTo>
                    <a:cubicBezTo>
                      <a:pt x="0" y="25"/>
                      <a:pt x="7" y="32"/>
                      <a:pt x="15" y="32"/>
                    </a:cubicBezTo>
                    <a:cubicBezTo>
                      <a:pt x="23" y="32"/>
                      <a:pt x="30" y="25"/>
                      <a:pt x="30" y="16"/>
                    </a:cubicBezTo>
                    <a:cubicBezTo>
                      <a:pt x="30" y="7"/>
                      <a:pt x="23" y="0"/>
                      <a:pt x="15" y="0"/>
                    </a:cubicBezTo>
                    <a:close/>
                    <a:moveTo>
                      <a:pt x="14" y="5"/>
                    </a:moveTo>
                    <a:cubicBezTo>
                      <a:pt x="8" y="6"/>
                      <a:pt x="5" y="12"/>
                      <a:pt x="5" y="16"/>
                    </a:cubicBezTo>
                    <a:cubicBezTo>
                      <a:pt x="5" y="17"/>
                      <a:pt x="4" y="18"/>
                      <a:pt x="3" y="18"/>
                    </a:cubicBezTo>
                    <a:cubicBezTo>
                      <a:pt x="2" y="18"/>
                      <a:pt x="1" y="17"/>
                      <a:pt x="2" y="16"/>
                    </a:cubicBezTo>
                    <a:cubicBezTo>
                      <a:pt x="1" y="10"/>
                      <a:pt x="6" y="3"/>
                      <a:pt x="14" y="2"/>
                    </a:cubicBezTo>
                    <a:cubicBezTo>
                      <a:pt x="14" y="2"/>
                      <a:pt x="14" y="2"/>
                      <a:pt x="14" y="2"/>
                    </a:cubicBezTo>
                    <a:cubicBezTo>
                      <a:pt x="15" y="2"/>
                      <a:pt x="15" y="3"/>
                      <a:pt x="16" y="3"/>
                    </a:cubicBezTo>
                    <a:cubicBezTo>
                      <a:pt x="16" y="4"/>
                      <a:pt x="15" y="5"/>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1" name="Freeform 11"/>
              <p:cNvSpPr>
                <a:spLocks noEditPoints="1"/>
              </p:cNvSpPr>
              <p:nvPr/>
            </p:nvSpPr>
            <p:spPr bwMode="auto">
              <a:xfrm>
                <a:off x="6185694" y="3590132"/>
                <a:ext cx="177800" cy="185737"/>
              </a:xfrm>
              <a:custGeom>
                <a:avLst/>
                <a:gdLst>
                  <a:gd name="T0" fmla="*/ 15 w 31"/>
                  <a:gd name="T1" fmla="*/ 0 h 32"/>
                  <a:gd name="T2" fmla="*/ 0 w 31"/>
                  <a:gd name="T3" fmla="*/ 16 h 32"/>
                  <a:gd name="T4" fmla="*/ 15 w 31"/>
                  <a:gd name="T5" fmla="*/ 32 h 32"/>
                  <a:gd name="T6" fmla="*/ 31 w 31"/>
                  <a:gd name="T7" fmla="*/ 16 h 32"/>
                  <a:gd name="T8" fmla="*/ 15 w 31"/>
                  <a:gd name="T9" fmla="*/ 0 h 32"/>
                  <a:gd name="T10" fmla="*/ 15 w 31"/>
                  <a:gd name="T11" fmla="*/ 5 h 32"/>
                  <a:gd name="T12" fmla="*/ 5 w 31"/>
                  <a:gd name="T13" fmla="*/ 16 h 32"/>
                  <a:gd name="T14" fmla="*/ 4 w 31"/>
                  <a:gd name="T15" fmla="*/ 18 h 32"/>
                  <a:gd name="T16" fmla="*/ 2 w 31"/>
                  <a:gd name="T17" fmla="*/ 16 h 32"/>
                  <a:gd name="T18" fmla="*/ 14 w 31"/>
                  <a:gd name="T19" fmla="*/ 2 h 32"/>
                  <a:gd name="T20" fmla="*/ 14 w 31"/>
                  <a:gd name="T21" fmla="*/ 2 h 32"/>
                  <a:gd name="T22" fmla="*/ 16 w 31"/>
                  <a:gd name="T23" fmla="*/ 3 h 32"/>
                  <a:gd name="T24" fmla="*/ 15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15" y="0"/>
                    </a:moveTo>
                    <a:cubicBezTo>
                      <a:pt x="7" y="0"/>
                      <a:pt x="0" y="7"/>
                      <a:pt x="0" y="16"/>
                    </a:cubicBezTo>
                    <a:cubicBezTo>
                      <a:pt x="0" y="25"/>
                      <a:pt x="7" y="32"/>
                      <a:pt x="15" y="32"/>
                    </a:cubicBezTo>
                    <a:cubicBezTo>
                      <a:pt x="24" y="32"/>
                      <a:pt x="31" y="25"/>
                      <a:pt x="31" y="16"/>
                    </a:cubicBezTo>
                    <a:cubicBezTo>
                      <a:pt x="31" y="7"/>
                      <a:pt x="24" y="0"/>
                      <a:pt x="15" y="0"/>
                    </a:cubicBezTo>
                    <a:close/>
                    <a:moveTo>
                      <a:pt x="15" y="5"/>
                    </a:moveTo>
                    <a:cubicBezTo>
                      <a:pt x="9" y="6"/>
                      <a:pt x="5" y="12"/>
                      <a:pt x="5" y="16"/>
                    </a:cubicBezTo>
                    <a:cubicBezTo>
                      <a:pt x="6" y="17"/>
                      <a:pt x="5" y="18"/>
                      <a:pt x="4" y="18"/>
                    </a:cubicBezTo>
                    <a:cubicBezTo>
                      <a:pt x="3" y="18"/>
                      <a:pt x="2" y="17"/>
                      <a:pt x="2" y="16"/>
                    </a:cubicBezTo>
                    <a:cubicBezTo>
                      <a:pt x="2" y="10"/>
                      <a:pt x="7" y="3"/>
                      <a:pt x="14" y="2"/>
                    </a:cubicBezTo>
                    <a:cubicBezTo>
                      <a:pt x="14" y="2"/>
                      <a:pt x="14" y="2"/>
                      <a:pt x="14" y="2"/>
                    </a:cubicBezTo>
                    <a:cubicBezTo>
                      <a:pt x="15" y="2"/>
                      <a:pt x="16" y="3"/>
                      <a:pt x="16" y="3"/>
                    </a:cubicBezTo>
                    <a:cubicBezTo>
                      <a:pt x="16" y="4"/>
                      <a:pt x="16" y="5"/>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2" name="Freeform 12"/>
              <p:cNvSpPr>
                <a:spLocks noEditPoints="1"/>
              </p:cNvSpPr>
              <p:nvPr/>
            </p:nvSpPr>
            <p:spPr bwMode="auto">
              <a:xfrm>
                <a:off x="5684044" y="3082132"/>
                <a:ext cx="823913" cy="588962"/>
              </a:xfrm>
              <a:custGeom>
                <a:avLst/>
                <a:gdLst>
                  <a:gd name="T0" fmla="*/ 130 w 143"/>
                  <a:gd name="T1" fmla="*/ 16 h 102"/>
                  <a:gd name="T2" fmla="*/ 102 w 143"/>
                  <a:gd name="T3" fmla="*/ 11 h 102"/>
                  <a:gd name="T4" fmla="*/ 102 w 143"/>
                  <a:gd name="T5" fmla="*/ 9 h 102"/>
                  <a:gd name="T6" fmla="*/ 91 w 143"/>
                  <a:gd name="T7" fmla="*/ 0 h 102"/>
                  <a:gd name="T8" fmla="*/ 81 w 143"/>
                  <a:gd name="T9" fmla="*/ 9 h 102"/>
                  <a:gd name="T10" fmla="*/ 81 w 143"/>
                  <a:gd name="T11" fmla="*/ 11 h 102"/>
                  <a:gd name="T12" fmla="*/ 18 w 143"/>
                  <a:gd name="T13" fmla="*/ 11 h 102"/>
                  <a:gd name="T14" fmla="*/ 0 w 143"/>
                  <a:gd name="T15" fmla="*/ 30 h 102"/>
                  <a:gd name="T16" fmla="*/ 0 w 143"/>
                  <a:gd name="T17" fmla="*/ 83 h 102"/>
                  <a:gd name="T18" fmla="*/ 18 w 143"/>
                  <a:gd name="T19" fmla="*/ 102 h 102"/>
                  <a:gd name="T20" fmla="*/ 21 w 143"/>
                  <a:gd name="T21" fmla="*/ 102 h 102"/>
                  <a:gd name="T22" fmla="*/ 41 w 143"/>
                  <a:gd name="T23" fmla="*/ 83 h 102"/>
                  <a:gd name="T24" fmla="*/ 60 w 143"/>
                  <a:gd name="T25" fmla="*/ 102 h 102"/>
                  <a:gd name="T26" fmla="*/ 82 w 143"/>
                  <a:gd name="T27" fmla="*/ 102 h 102"/>
                  <a:gd name="T28" fmla="*/ 102 w 143"/>
                  <a:gd name="T29" fmla="*/ 83 h 102"/>
                  <a:gd name="T30" fmla="*/ 122 w 143"/>
                  <a:gd name="T31" fmla="*/ 102 h 102"/>
                  <a:gd name="T32" fmla="*/ 124 w 143"/>
                  <a:gd name="T33" fmla="*/ 102 h 102"/>
                  <a:gd name="T34" fmla="*/ 142 w 143"/>
                  <a:gd name="T35" fmla="*/ 83 h 102"/>
                  <a:gd name="T36" fmla="*/ 142 w 143"/>
                  <a:gd name="T37" fmla="*/ 49 h 102"/>
                  <a:gd name="T38" fmla="*/ 130 w 143"/>
                  <a:gd name="T39" fmla="*/ 16 h 102"/>
                  <a:gd name="T40" fmla="*/ 54 w 143"/>
                  <a:gd name="T41" fmla="*/ 70 h 102"/>
                  <a:gd name="T42" fmla="*/ 33 w 143"/>
                  <a:gd name="T43" fmla="*/ 48 h 102"/>
                  <a:gd name="T44" fmla="*/ 54 w 143"/>
                  <a:gd name="T45" fmla="*/ 27 h 102"/>
                  <a:gd name="T46" fmla="*/ 75 w 143"/>
                  <a:gd name="T47" fmla="*/ 48 h 102"/>
                  <a:gd name="T48" fmla="*/ 54 w 143"/>
                  <a:gd name="T49" fmla="*/ 70 h 102"/>
                  <a:gd name="T50" fmla="*/ 131 w 143"/>
                  <a:gd name="T51" fmla="*/ 49 h 102"/>
                  <a:gd name="T52" fmla="*/ 125 w 143"/>
                  <a:gd name="T53" fmla="*/ 56 h 102"/>
                  <a:gd name="T54" fmla="*/ 116 w 143"/>
                  <a:gd name="T55" fmla="*/ 56 h 102"/>
                  <a:gd name="T56" fmla="*/ 109 w 143"/>
                  <a:gd name="T57" fmla="*/ 49 h 102"/>
                  <a:gd name="T58" fmla="*/ 109 w 143"/>
                  <a:gd name="T59" fmla="*/ 30 h 102"/>
                  <a:gd name="T60" fmla="*/ 116 w 143"/>
                  <a:gd name="T61" fmla="*/ 23 h 102"/>
                  <a:gd name="T62" fmla="*/ 131 w 143"/>
                  <a:gd name="T63"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02">
                    <a:moveTo>
                      <a:pt x="130" y="16"/>
                    </a:moveTo>
                    <a:cubicBezTo>
                      <a:pt x="123" y="9"/>
                      <a:pt x="111" y="11"/>
                      <a:pt x="102" y="11"/>
                    </a:cubicBezTo>
                    <a:cubicBezTo>
                      <a:pt x="102" y="10"/>
                      <a:pt x="102" y="10"/>
                      <a:pt x="102" y="9"/>
                    </a:cubicBezTo>
                    <a:cubicBezTo>
                      <a:pt x="102" y="4"/>
                      <a:pt x="97" y="0"/>
                      <a:pt x="91" y="0"/>
                    </a:cubicBezTo>
                    <a:cubicBezTo>
                      <a:pt x="85" y="0"/>
                      <a:pt x="81" y="4"/>
                      <a:pt x="81" y="9"/>
                    </a:cubicBezTo>
                    <a:cubicBezTo>
                      <a:pt x="81" y="10"/>
                      <a:pt x="81" y="10"/>
                      <a:pt x="81" y="11"/>
                    </a:cubicBezTo>
                    <a:cubicBezTo>
                      <a:pt x="18" y="11"/>
                      <a:pt x="18" y="11"/>
                      <a:pt x="18" y="11"/>
                    </a:cubicBezTo>
                    <a:cubicBezTo>
                      <a:pt x="8" y="11"/>
                      <a:pt x="0" y="19"/>
                      <a:pt x="0" y="30"/>
                    </a:cubicBezTo>
                    <a:cubicBezTo>
                      <a:pt x="0" y="83"/>
                      <a:pt x="0" y="83"/>
                      <a:pt x="0" y="83"/>
                    </a:cubicBezTo>
                    <a:cubicBezTo>
                      <a:pt x="0" y="94"/>
                      <a:pt x="8" y="102"/>
                      <a:pt x="18" y="102"/>
                    </a:cubicBezTo>
                    <a:cubicBezTo>
                      <a:pt x="21" y="102"/>
                      <a:pt x="21" y="102"/>
                      <a:pt x="21" y="102"/>
                    </a:cubicBezTo>
                    <a:cubicBezTo>
                      <a:pt x="22" y="91"/>
                      <a:pt x="30" y="83"/>
                      <a:pt x="41" y="83"/>
                    </a:cubicBezTo>
                    <a:cubicBezTo>
                      <a:pt x="51" y="83"/>
                      <a:pt x="60" y="91"/>
                      <a:pt x="60" y="102"/>
                    </a:cubicBezTo>
                    <a:cubicBezTo>
                      <a:pt x="82" y="102"/>
                      <a:pt x="82" y="102"/>
                      <a:pt x="82" y="102"/>
                    </a:cubicBezTo>
                    <a:cubicBezTo>
                      <a:pt x="83" y="91"/>
                      <a:pt x="92" y="83"/>
                      <a:pt x="102" y="83"/>
                    </a:cubicBezTo>
                    <a:cubicBezTo>
                      <a:pt x="112" y="83"/>
                      <a:pt x="121" y="91"/>
                      <a:pt x="122" y="102"/>
                    </a:cubicBezTo>
                    <a:cubicBezTo>
                      <a:pt x="124" y="102"/>
                      <a:pt x="124" y="102"/>
                      <a:pt x="124" y="102"/>
                    </a:cubicBezTo>
                    <a:cubicBezTo>
                      <a:pt x="134" y="102"/>
                      <a:pt x="142" y="94"/>
                      <a:pt x="142" y="83"/>
                    </a:cubicBezTo>
                    <a:cubicBezTo>
                      <a:pt x="142" y="49"/>
                      <a:pt x="142" y="49"/>
                      <a:pt x="142" y="49"/>
                    </a:cubicBezTo>
                    <a:cubicBezTo>
                      <a:pt x="143" y="32"/>
                      <a:pt x="135" y="22"/>
                      <a:pt x="130" y="16"/>
                    </a:cubicBezTo>
                    <a:close/>
                    <a:moveTo>
                      <a:pt x="54" y="70"/>
                    </a:moveTo>
                    <a:cubicBezTo>
                      <a:pt x="43" y="70"/>
                      <a:pt x="33" y="60"/>
                      <a:pt x="33" y="48"/>
                    </a:cubicBezTo>
                    <a:cubicBezTo>
                      <a:pt x="33" y="36"/>
                      <a:pt x="43" y="27"/>
                      <a:pt x="54" y="27"/>
                    </a:cubicBezTo>
                    <a:cubicBezTo>
                      <a:pt x="66" y="27"/>
                      <a:pt x="75" y="36"/>
                      <a:pt x="75" y="48"/>
                    </a:cubicBezTo>
                    <a:cubicBezTo>
                      <a:pt x="75" y="60"/>
                      <a:pt x="66" y="70"/>
                      <a:pt x="54" y="70"/>
                    </a:cubicBezTo>
                    <a:close/>
                    <a:moveTo>
                      <a:pt x="131" y="49"/>
                    </a:moveTo>
                    <a:cubicBezTo>
                      <a:pt x="131" y="53"/>
                      <a:pt x="128" y="56"/>
                      <a:pt x="125" y="56"/>
                    </a:cubicBezTo>
                    <a:cubicBezTo>
                      <a:pt x="116" y="56"/>
                      <a:pt x="116" y="56"/>
                      <a:pt x="116" y="56"/>
                    </a:cubicBezTo>
                    <a:cubicBezTo>
                      <a:pt x="112" y="56"/>
                      <a:pt x="109" y="53"/>
                      <a:pt x="109" y="49"/>
                    </a:cubicBezTo>
                    <a:cubicBezTo>
                      <a:pt x="109" y="30"/>
                      <a:pt x="109" y="30"/>
                      <a:pt x="109" y="30"/>
                    </a:cubicBezTo>
                    <a:cubicBezTo>
                      <a:pt x="109" y="26"/>
                      <a:pt x="113" y="23"/>
                      <a:pt x="116" y="23"/>
                    </a:cubicBezTo>
                    <a:cubicBezTo>
                      <a:pt x="126" y="24"/>
                      <a:pt x="132" y="35"/>
                      <a:pt x="13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sp>
        <p:nvSpPr>
          <p:cNvPr id="160" name="椭圆 159"/>
          <p:cNvSpPr/>
          <p:nvPr/>
        </p:nvSpPr>
        <p:spPr>
          <a:xfrm>
            <a:off x="1867583" y="3832028"/>
            <a:ext cx="245102" cy="245102"/>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1" name="椭圆 160"/>
          <p:cNvSpPr/>
          <p:nvPr/>
        </p:nvSpPr>
        <p:spPr>
          <a:xfrm>
            <a:off x="9399603" y="3947360"/>
            <a:ext cx="414414" cy="414414"/>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2" name="椭圆 161"/>
          <p:cNvSpPr/>
          <p:nvPr/>
        </p:nvSpPr>
        <p:spPr>
          <a:xfrm>
            <a:off x="9682276" y="4462166"/>
            <a:ext cx="263481" cy="263481"/>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8" name="椭圆 167"/>
          <p:cNvSpPr/>
          <p:nvPr/>
        </p:nvSpPr>
        <p:spPr>
          <a:xfrm>
            <a:off x="10235252" y="4143823"/>
            <a:ext cx="318343" cy="318343"/>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8" name="组合 7"/>
          <p:cNvGrpSpPr/>
          <p:nvPr/>
        </p:nvGrpSpPr>
        <p:grpSpPr>
          <a:xfrm>
            <a:off x="1232928" y="5735566"/>
            <a:ext cx="576000" cy="576000"/>
            <a:chOff x="1232928" y="5735566"/>
            <a:chExt cx="576000" cy="576000"/>
          </a:xfrm>
        </p:grpSpPr>
        <p:grpSp>
          <p:nvGrpSpPr>
            <p:cNvPr id="136" name="组合 135"/>
            <p:cNvGrpSpPr/>
            <p:nvPr/>
          </p:nvGrpSpPr>
          <p:grpSpPr>
            <a:xfrm>
              <a:off x="1232928" y="5735566"/>
              <a:ext cx="576000" cy="576000"/>
              <a:chOff x="1603689" y="1828440"/>
              <a:chExt cx="2743560" cy="2743560"/>
            </a:xfrm>
          </p:grpSpPr>
          <p:sp>
            <p:nvSpPr>
              <p:cNvPr id="138" name="椭圆 137"/>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9" name="椭圆 138"/>
              <p:cNvSpPr/>
              <p:nvPr/>
            </p:nvSpPr>
            <p:spPr>
              <a:xfrm>
                <a:off x="1752544" y="1977295"/>
                <a:ext cx="2445850" cy="2445850"/>
              </a:xfrm>
              <a:prstGeom prst="ellipse">
                <a:avLst/>
              </a:prstGeom>
              <a:solidFill>
                <a:srgbClr val="FFB85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67" name="组合 66"/>
            <p:cNvGrpSpPr/>
            <p:nvPr/>
          </p:nvGrpSpPr>
          <p:grpSpPr>
            <a:xfrm>
              <a:off x="1386368" y="5895297"/>
              <a:ext cx="259178" cy="225665"/>
              <a:chOff x="5248612" y="5019854"/>
              <a:chExt cx="859268" cy="733939"/>
            </a:xfrm>
            <a:solidFill>
              <a:schemeClr val="bg1"/>
            </a:solidFill>
          </p:grpSpPr>
          <p:sp>
            <p:nvSpPr>
              <p:cNvPr id="68" name="Freeform 1372"/>
              <p:cNvSpPr>
                <a:spLocks noEditPoints="1"/>
              </p:cNvSpPr>
              <p:nvPr/>
            </p:nvSpPr>
            <p:spPr bwMode="auto">
              <a:xfrm>
                <a:off x="5248612" y="5117713"/>
                <a:ext cx="859268" cy="636080"/>
              </a:xfrm>
              <a:custGeom>
                <a:avLst/>
                <a:gdLst>
                  <a:gd name="T0" fmla="*/ 18 w 246"/>
                  <a:gd name="T1" fmla="*/ 0 h 182"/>
                  <a:gd name="T2" fmla="*/ 10 w 246"/>
                  <a:gd name="T3" fmla="*/ 0 h 182"/>
                  <a:gd name="T4" fmla="*/ 2 w 246"/>
                  <a:gd name="T5" fmla="*/ 10 h 182"/>
                  <a:gd name="T6" fmla="*/ 0 w 246"/>
                  <a:gd name="T7" fmla="*/ 164 h 182"/>
                  <a:gd name="T8" fmla="*/ 2 w 246"/>
                  <a:gd name="T9" fmla="*/ 170 h 182"/>
                  <a:gd name="T10" fmla="*/ 10 w 246"/>
                  <a:gd name="T11" fmla="*/ 180 h 182"/>
                  <a:gd name="T12" fmla="*/ 228 w 246"/>
                  <a:gd name="T13" fmla="*/ 182 h 182"/>
                  <a:gd name="T14" fmla="*/ 236 w 246"/>
                  <a:gd name="T15" fmla="*/ 180 h 182"/>
                  <a:gd name="T16" fmla="*/ 246 w 246"/>
                  <a:gd name="T17" fmla="*/ 170 h 182"/>
                  <a:gd name="T18" fmla="*/ 246 w 246"/>
                  <a:gd name="T19" fmla="*/ 18 h 182"/>
                  <a:gd name="T20" fmla="*/ 246 w 246"/>
                  <a:gd name="T21" fmla="*/ 10 h 182"/>
                  <a:gd name="T22" fmla="*/ 236 w 246"/>
                  <a:gd name="T23" fmla="*/ 0 h 182"/>
                  <a:gd name="T24" fmla="*/ 228 w 246"/>
                  <a:gd name="T25" fmla="*/ 0 h 182"/>
                  <a:gd name="T26" fmla="*/ 124 w 246"/>
                  <a:gd name="T27" fmla="*/ 154 h 182"/>
                  <a:gd name="T28" fmla="*/ 98 w 246"/>
                  <a:gd name="T29" fmla="*/ 148 h 182"/>
                  <a:gd name="T30" fmla="*/ 78 w 246"/>
                  <a:gd name="T31" fmla="*/ 136 h 182"/>
                  <a:gd name="T32" fmla="*/ 64 w 246"/>
                  <a:gd name="T33" fmla="*/ 116 h 182"/>
                  <a:gd name="T34" fmla="*/ 60 w 246"/>
                  <a:gd name="T35" fmla="*/ 90 h 182"/>
                  <a:gd name="T36" fmla="*/ 62 w 246"/>
                  <a:gd name="T37" fmla="*/ 78 h 182"/>
                  <a:gd name="T38" fmla="*/ 70 w 246"/>
                  <a:gd name="T39" fmla="*/ 56 h 182"/>
                  <a:gd name="T40" fmla="*/ 88 w 246"/>
                  <a:gd name="T41" fmla="*/ 38 h 182"/>
                  <a:gd name="T42" fmla="*/ 110 w 246"/>
                  <a:gd name="T43" fmla="*/ 28 h 182"/>
                  <a:gd name="T44" fmla="*/ 124 w 246"/>
                  <a:gd name="T45" fmla="*/ 28 h 182"/>
                  <a:gd name="T46" fmla="*/ 148 w 246"/>
                  <a:gd name="T47" fmla="*/ 32 h 182"/>
                  <a:gd name="T48" fmla="*/ 168 w 246"/>
                  <a:gd name="T49" fmla="*/ 46 h 182"/>
                  <a:gd name="T50" fmla="*/ 182 w 246"/>
                  <a:gd name="T51" fmla="*/ 66 h 182"/>
                  <a:gd name="T52" fmla="*/ 186 w 246"/>
                  <a:gd name="T53" fmla="*/ 90 h 182"/>
                  <a:gd name="T54" fmla="*/ 186 w 246"/>
                  <a:gd name="T55" fmla="*/ 104 h 182"/>
                  <a:gd name="T56" fmla="*/ 176 w 246"/>
                  <a:gd name="T57" fmla="*/ 126 h 182"/>
                  <a:gd name="T58" fmla="*/ 158 w 246"/>
                  <a:gd name="T59" fmla="*/ 142 h 182"/>
                  <a:gd name="T60" fmla="*/ 136 w 246"/>
                  <a:gd name="T61" fmla="*/ 152 h 182"/>
                  <a:gd name="T62" fmla="*/ 124 w 246"/>
                  <a:gd name="T63" fmla="*/ 1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2">
                    <a:moveTo>
                      <a:pt x="228" y="0"/>
                    </a:moveTo>
                    <a:lnTo>
                      <a:pt x="18" y="0"/>
                    </a:lnTo>
                    <a:lnTo>
                      <a:pt x="18" y="0"/>
                    </a:lnTo>
                    <a:lnTo>
                      <a:pt x="10" y="0"/>
                    </a:lnTo>
                    <a:lnTo>
                      <a:pt x="4" y="4"/>
                    </a:lnTo>
                    <a:lnTo>
                      <a:pt x="2" y="10"/>
                    </a:lnTo>
                    <a:lnTo>
                      <a:pt x="0" y="18"/>
                    </a:lnTo>
                    <a:lnTo>
                      <a:pt x="0" y="164"/>
                    </a:lnTo>
                    <a:lnTo>
                      <a:pt x="0" y="164"/>
                    </a:lnTo>
                    <a:lnTo>
                      <a:pt x="2" y="170"/>
                    </a:lnTo>
                    <a:lnTo>
                      <a:pt x="4" y="176"/>
                    </a:lnTo>
                    <a:lnTo>
                      <a:pt x="10" y="180"/>
                    </a:lnTo>
                    <a:lnTo>
                      <a:pt x="18" y="182"/>
                    </a:lnTo>
                    <a:lnTo>
                      <a:pt x="228" y="182"/>
                    </a:lnTo>
                    <a:lnTo>
                      <a:pt x="228" y="182"/>
                    </a:lnTo>
                    <a:lnTo>
                      <a:pt x="236" y="180"/>
                    </a:lnTo>
                    <a:lnTo>
                      <a:pt x="242" y="176"/>
                    </a:lnTo>
                    <a:lnTo>
                      <a:pt x="246" y="170"/>
                    </a:lnTo>
                    <a:lnTo>
                      <a:pt x="246" y="164"/>
                    </a:lnTo>
                    <a:lnTo>
                      <a:pt x="246" y="18"/>
                    </a:lnTo>
                    <a:lnTo>
                      <a:pt x="246" y="18"/>
                    </a:lnTo>
                    <a:lnTo>
                      <a:pt x="246" y="10"/>
                    </a:lnTo>
                    <a:lnTo>
                      <a:pt x="242" y="4"/>
                    </a:lnTo>
                    <a:lnTo>
                      <a:pt x="236" y="0"/>
                    </a:lnTo>
                    <a:lnTo>
                      <a:pt x="228" y="0"/>
                    </a:lnTo>
                    <a:lnTo>
                      <a:pt x="228" y="0"/>
                    </a:lnTo>
                    <a:close/>
                    <a:moveTo>
                      <a:pt x="124" y="154"/>
                    </a:moveTo>
                    <a:lnTo>
                      <a:pt x="124" y="154"/>
                    </a:lnTo>
                    <a:lnTo>
                      <a:pt x="110" y="152"/>
                    </a:lnTo>
                    <a:lnTo>
                      <a:pt x="98" y="148"/>
                    </a:lnTo>
                    <a:lnTo>
                      <a:pt x="88" y="142"/>
                    </a:lnTo>
                    <a:lnTo>
                      <a:pt x="78" y="136"/>
                    </a:lnTo>
                    <a:lnTo>
                      <a:pt x="70" y="126"/>
                    </a:lnTo>
                    <a:lnTo>
                      <a:pt x="64" y="116"/>
                    </a:lnTo>
                    <a:lnTo>
                      <a:pt x="62" y="104"/>
                    </a:lnTo>
                    <a:lnTo>
                      <a:pt x="60" y="90"/>
                    </a:lnTo>
                    <a:lnTo>
                      <a:pt x="60" y="90"/>
                    </a:lnTo>
                    <a:lnTo>
                      <a:pt x="62" y="78"/>
                    </a:lnTo>
                    <a:lnTo>
                      <a:pt x="64" y="66"/>
                    </a:lnTo>
                    <a:lnTo>
                      <a:pt x="70" y="56"/>
                    </a:lnTo>
                    <a:lnTo>
                      <a:pt x="78" y="46"/>
                    </a:lnTo>
                    <a:lnTo>
                      <a:pt x="88" y="38"/>
                    </a:lnTo>
                    <a:lnTo>
                      <a:pt x="98" y="32"/>
                    </a:lnTo>
                    <a:lnTo>
                      <a:pt x="110" y="28"/>
                    </a:lnTo>
                    <a:lnTo>
                      <a:pt x="124" y="28"/>
                    </a:lnTo>
                    <a:lnTo>
                      <a:pt x="124" y="28"/>
                    </a:lnTo>
                    <a:lnTo>
                      <a:pt x="136" y="28"/>
                    </a:lnTo>
                    <a:lnTo>
                      <a:pt x="148" y="32"/>
                    </a:lnTo>
                    <a:lnTo>
                      <a:pt x="158" y="38"/>
                    </a:lnTo>
                    <a:lnTo>
                      <a:pt x="168" y="46"/>
                    </a:lnTo>
                    <a:lnTo>
                      <a:pt x="176" y="56"/>
                    </a:lnTo>
                    <a:lnTo>
                      <a:pt x="182" y="66"/>
                    </a:lnTo>
                    <a:lnTo>
                      <a:pt x="186" y="78"/>
                    </a:lnTo>
                    <a:lnTo>
                      <a:pt x="186" y="90"/>
                    </a:lnTo>
                    <a:lnTo>
                      <a:pt x="186" y="90"/>
                    </a:lnTo>
                    <a:lnTo>
                      <a:pt x="186" y="104"/>
                    </a:lnTo>
                    <a:lnTo>
                      <a:pt x="182" y="116"/>
                    </a:lnTo>
                    <a:lnTo>
                      <a:pt x="176" y="126"/>
                    </a:lnTo>
                    <a:lnTo>
                      <a:pt x="168" y="136"/>
                    </a:lnTo>
                    <a:lnTo>
                      <a:pt x="158" y="142"/>
                    </a:lnTo>
                    <a:lnTo>
                      <a:pt x="148" y="148"/>
                    </a:lnTo>
                    <a:lnTo>
                      <a:pt x="136" y="152"/>
                    </a:lnTo>
                    <a:lnTo>
                      <a:pt x="124" y="154"/>
                    </a:lnTo>
                    <a:lnTo>
                      <a:pt x="124"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69" name="Freeform 1373"/>
              <p:cNvSpPr>
                <a:spLocks/>
              </p:cNvSpPr>
              <p:nvPr/>
            </p:nvSpPr>
            <p:spPr bwMode="auto">
              <a:xfrm>
                <a:off x="5549007" y="5306440"/>
                <a:ext cx="258479" cy="258626"/>
              </a:xfrm>
              <a:custGeom>
                <a:avLst/>
                <a:gdLst>
                  <a:gd name="T0" fmla="*/ 70 w 74"/>
                  <a:gd name="T1" fmla="*/ 26 h 74"/>
                  <a:gd name="T2" fmla="*/ 48 w 74"/>
                  <a:gd name="T3" fmla="*/ 26 h 74"/>
                  <a:gd name="T4" fmla="*/ 48 w 74"/>
                  <a:gd name="T5" fmla="*/ 4 h 74"/>
                  <a:gd name="T6" fmla="*/ 48 w 74"/>
                  <a:gd name="T7" fmla="*/ 4 h 74"/>
                  <a:gd name="T8" fmla="*/ 46 w 74"/>
                  <a:gd name="T9" fmla="*/ 0 h 74"/>
                  <a:gd name="T10" fmla="*/ 44 w 74"/>
                  <a:gd name="T11" fmla="*/ 0 h 74"/>
                  <a:gd name="T12" fmla="*/ 30 w 74"/>
                  <a:gd name="T13" fmla="*/ 0 h 74"/>
                  <a:gd name="T14" fmla="*/ 30 w 74"/>
                  <a:gd name="T15" fmla="*/ 0 h 74"/>
                  <a:gd name="T16" fmla="*/ 28 w 74"/>
                  <a:gd name="T17" fmla="*/ 0 h 74"/>
                  <a:gd name="T18" fmla="*/ 26 w 74"/>
                  <a:gd name="T19" fmla="*/ 4 h 74"/>
                  <a:gd name="T20" fmla="*/ 26 w 74"/>
                  <a:gd name="T21" fmla="*/ 26 h 74"/>
                  <a:gd name="T22" fmla="*/ 4 w 74"/>
                  <a:gd name="T23" fmla="*/ 26 h 74"/>
                  <a:gd name="T24" fmla="*/ 4 w 74"/>
                  <a:gd name="T25" fmla="*/ 26 h 74"/>
                  <a:gd name="T26" fmla="*/ 2 w 74"/>
                  <a:gd name="T27" fmla="*/ 26 h 74"/>
                  <a:gd name="T28" fmla="*/ 0 w 74"/>
                  <a:gd name="T29" fmla="*/ 30 h 74"/>
                  <a:gd name="T30" fmla="*/ 0 w 74"/>
                  <a:gd name="T31" fmla="*/ 44 h 74"/>
                  <a:gd name="T32" fmla="*/ 0 w 74"/>
                  <a:gd name="T33" fmla="*/ 44 h 74"/>
                  <a:gd name="T34" fmla="*/ 2 w 74"/>
                  <a:gd name="T35" fmla="*/ 46 h 74"/>
                  <a:gd name="T36" fmla="*/ 4 w 74"/>
                  <a:gd name="T37" fmla="*/ 48 h 74"/>
                  <a:gd name="T38" fmla="*/ 26 w 74"/>
                  <a:gd name="T39" fmla="*/ 48 h 74"/>
                  <a:gd name="T40" fmla="*/ 26 w 74"/>
                  <a:gd name="T41" fmla="*/ 70 h 74"/>
                  <a:gd name="T42" fmla="*/ 26 w 74"/>
                  <a:gd name="T43" fmla="*/ 70 h 74"/>
                  <a:gd name="T44" fmla="*/ 28 w 74"/>
                  <a:gd name="T45" fmla="*/ 72 h 74"/>
                  <a:gd name="T46" fmla="*/ 30 w 74"/>
                  <a:gd name="T47" fmla="*/ 74 h 74"/>
                  <a:gd name="T48" fmla="*/ 44 w 74"/>
                  <a:gd name="T49" fmla="*/ 74 h 74"/>
                  <a:gd name="T50" fmla="*/ 44 w 74"/>
                  <a:gd name="T51" fmla="*/ 74 h 74"/>
                  <a:gd name="T52" fmla="*/ 46 w 74"/>
                  <a:gd name="T53" fmla="*/ 72 h 74"/>
                  <a:gd name="T54" fmla="*/ 48 w 74"/>
                  <a:gd name="T55" fmla="*/ 70 h 74"/>
                  <a:gd name="T56" fmla="*/ 48 w 74"/>
                  <a:gd name="T57" fmla="*/ 48 h 74"/>
                  <a:gd name="T58" fmla="*/ 70 w 74"/>
                  <a:gd name="T59" fmla="*/ 48 h 74"/>
                  <a:gd name="T60" fmla="*/ 70 w 74"/>
                  <a:gd name="T61" fmla="*/ 48 h 74"/>
                  <a:gd name="T62" fmla="*/ 72 w 74"/>
                  <a:gd name="T63" fmla="*/ 46 h 74"/>
                  <a:gd name="T64" fmla="*/ 74 w 74"/>
                  <a:gd name="T65" fmla="*/ 44 h 74"/>
                  <a:gd name="T66" fmla="*/ 74 w 74"/>
                  <a:gd name="T67" fmla="*/ 30 h 74"/>
                  <a:gd name="T68" fmla="*/ 74 w 74"/>
                  <a:gd name="T69" fmla="*/ 30 h 74"/>
                  <a:gd name="T70" fmla="*/ 72 w 74"/>
                  <a:gd name="T71" fmla="*/ 26 h 74"/>
                  <a:gd name="T72" fmla="*/ 70 w 74"/>
                  <a:gd name="T73" fmla="*/ 26 h 74"/>
                  <a:gd name="T74" fmla="*/ 70 w 74"/>
                  <a:gd name="T75"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70" y="26"/>
                    </a:moveTo>
                    <a:lnTo>
                      <a:pt x="48" y="26"/>
                    </a:lnTo>
                    <a:lnTo>
                      <a:pt x="48" y="4"/>
                    </a:lnTo>
                    <a:lnTo>
                      <a:pt x="48" y="4"/>
                    </a:lnTo>
                    <a:lnTo>
                      <a:pt x="46" y="0"/>
                    </a:lnTo>
                    <a:lnTo>
                      <a:pt x="44" y="0"/>
                    </a:lnTo>
                    <a:lnTo>
                      <a:pt x="30" y="0"/>
                    </a:lnTo>
                    <a:lnTo>
                      <a:pt x="30" y="0"/>
                    </a:lnTo>
                    <a:lnTo>
                      <a:pt x="28" y="0"/>
                    </a:lnTo>
                    <a:lnTo>
                      <a:pt x="26" y="4"/>
                    </a:lnTo>
                    <a:lnTo>
                      <a:pt x="26" y="26"/>
                    </a:lnTo>
                    <a:lnTo>
                      <a:pt x="4" y="26"/>
                    </a:lnTo>
                    <a:lnTo>
                      <a:pt x="4" y="26"/>
                    </a:lnTo>
                    <a:lnTo>
                      <a:pt x="2" y="26"/>
                    </a:lnTo>
                    <a:lnTo>
                      <a:pt x="0" y="30"/>
                    </a:lnTo>
                    <a:lnTo>
                      <a:pt x="0" y="44"/>
                    </a:lnTo>
                    <a:lnTo>
                      <a:pt x="0" y="44"/>
                    </a:lnTo>
                    <a:lnTo>
                      <a:pt x="2" y="46"/>
                    </a:lnTo>
                    <a:lnTo>
                      <a:pt x="4" y="48"/>
                    </a:lnTo>
                    <a:lnTo>
                      <a:pt x="26" y="48"/>
                    </a:lnTo>
                    <a:lnTo>
                      <a:pt x="26" y="70"/>
                    </a:lnTo>
                    <a:lnTo>
                      <a:pt x="26" y="70"/>
                    </a:lnTo>
                    <a:lnTo>
                      <a:pt x="28" y="72"/>
                    </a:lnTo>
                    <a:lnTo>
                      <a:pt x="30" y="74"/>
                    </a:lnTo>
                    <a:lnTo>
                      <a:pt x="44" y="74"/>
                    </a:lnTo>
                    <a:lnTo>
                      <a:pt x="44" y="74"/>
                    </a:lnTo>
                    <a:lnTo>
                      <a:pt x="46" y="72"/>
                    </a:lnTo>
                    <a:lnTo>
                      <a:pt x="48" y="70"/>
                    </a:lnTo>
                    <a:lnTo>
                      <a:pt x="48" y="48"/>
                    </a:lnTo>
                    <a:lnTo>
                      <a:pt x="70" y="48"/>
                    </a:lnTo>
                    <a:lnTo>
                      <a:pt x="70" y="48"/>
                    </a:lnTo>
                    <a:lnTo>
                      <a:pt x="72" y="46"/>
                    </a:lnTo>
                    <a:lnTo>
                      <a:pt x="74" y="44"/>
                    </a:lnTo>
                    <a:lnTo>
                      <a:pt x="74" y="30"/>
                    </a:lnTo>
                    <a:lnTo>
                      <a:pt x="74" y="30"/>
                    </a:lnTo>
                    <a:lnTo>
                      <a:pt x="72" y="26"/>
                    </a:lnTo>
                    <a:lnTo>
                      <a:pt x="70" y="26"/>
                    </a:lnTo>
                    <a:lnTo>
                      <a:pt x="7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0" name="Freeform 1374"/>
              <p:cNvSpPr>
                <a:spLocks/>
              </p:cNvSpPr>
              <p:nvPr/>
            </p:nvSpPr>
            <p:spPr bwMode="auto">
              <a:xfrm>
                <a:off x="5535035" y="5019854"/>
                <a:ext cx="286423" cy="69899"/>
              </a:xfrm>
              <a:custGeom>
                <a:avLst/>
                <a:gdLst>
                  <a:gd name="T0" fmla="*/ 12 w 82"/>
                  <a:gd name="T1" fmla="*/ 12 h 20"/>
                  <a:gd name="T2" fmla="*/ 70 w 82"/>
                  <a:gd name="T3" fmla="*/ 12 h 20"/>
                  <a:gd name="T4" fmla="*/ 70 w 82"/>
                  <a:gd name="T5" fmla="*/ 20 h 20"/>
                  <a:gd name="T6" fmla="*/ 82 w 82"/>
                  <a:gd name="T7" fmla="*/ 20 h 20"/>
                  <a:gd name="T8" fmla="*/ 82 w 82"/>
                  <a:gd name="T9" fmla="*/ 6 h 20"/>
                  <a:gd name="T10" fmla="*/ 82 w 82"/>
                  <a:gd name="T11" fmla="*/ 6 h 20"/>
                  <a:gd name="T12" fmla="*/ 80 w 82"/>
                  <a:gd name="T13" fmla="*/ 0 h 20"/>
                  <a:gd name="T14" fmla="*/ 76 w 82"/>
                  <a:gd name="T15" fmla="*/ 0 h 20"/>
                  <a:gd name="T16" fmla="*/ 6 w 82"/>
                  <a:gd name="T17" fmla="*/ 0 h 20"/>
                  <a:gd name="T18" fmla="*/ 6 w 82"/>
                  <a:gd name="T19" fmla="*/ 0 h 20"/>
                  <a:gd name="T20" fmla="*/ 2 w 82"/>
                  <a:gd name="T21" fmla="*/ 0 h 20"/>
                  <a:gd name="T22" fmla="*/ 0 w 82"/>
                  <a:gd name="T23" fmla="*/ 6 h 20"/>
                  <a:gd name="T24" fmla="*/ 0 w 82"/>
                  <a:gd name="T25" fmla="*/ 20 h 20"/>
                  <a:gd name="T26" fmla="*/ 12 w 82"/>
                  <a:gd name="T27" fmla="*/ 20 h 20"/>
                  <a:gd name="T28" fmla="*/ 12 w 82"/>
                  <a:gd name="T2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0">
                    <a:moveTo>
                      <a:pt x="12" y="12"/>
                    </a:moveTo>
                    <a:lnTo>
                      <a:pt x="70" y="12"/>
                    </a:lnTo>
                    <a:lnTo>
                      <a:pt x="70" y="20"/>
                    </a:lnTo>
                    <a:lnTo>
                      <a:pt x="82" y="20"/>
                    </a:lnTo>
                    <a:lnTo>
                      <a:pt x="82" y="6"/>
                    </a:lnTo>
                    <a:lnTo>
                      <a:pt x="82" y="6"/>
                    </a:lnTo>
                    <a:lnTo>
                      <a:pt x="80" y="0"/>
                    </a:lnTo>
                    <a:lnTo>
                      <a:pt x="76" y="0"/>
                    </a:lnTo>
                    <a:lnTo>
                      <a:pt x="6" y="0"/>
                    </a:lnTo>
                    <a:lnTo>
                      <a:pt x="6" y="0"/>
                    </a:lnTo>
                    <a:lnTo>
                      <a:pt x="2" y="0"/>
                    </a:lnTo>
                    <a:lnTo>
                      <a:pt x="0" y="6"/>
                    </a:lnTo>
                    <a:lnTo>
                      <a:pt x="0" y="20"/>
                    </a:lnTo>
                    <a:lnTo>
                      <a:pt x="12" y="20"/>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3" name="组合 2"/>
          <p:cNvGrpSpPr/>
          <p:nvPr/>
        </p:nvGrpSpPr>
        <p:grpSpPr>
          <a:xfrm>
            <a:off x="2871649" y="5735566"/>
            <a:ext cx="576000" cy="576000"/>
            <a:chOff x="2871649" y="5735566"/>
            <a:chExt cx="576000" cy="576000"/>
          </a:xfrm>
        </p:grpSpPr>
        <p:grpSp>
          <p:nvGrpSpPr>
            <p:cNvPr id="146" name="组合 145"/>
            <p:cNvGrpSpPr/>
            <p:nvPr/>
          </p:nvGrpSpPr>
          <p:grpSpPr>
            <a:xfrm>
              <a:off x="2871649" y="5735566"/>
              <a:ext cx="576000" cy="576000"/>
              <a:chOff x="1603689" y="1828440"/>
              <a:chExt cx="2743560" cy="2743560"/>
            </a:xfrm>
          </p:grpSpPr>
          <p:sp>
            <p:nvSpPr>
              <p:cNvPr id="155" name="椭圆 154"/>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6" name="椭圆 155"/>
              <p:cNvSpPr/>
              <p:nvPr/>
            </p:nvSpPr>
            <p:spPr>
              <a:xfrm>
                <a:off x="1752544" y="1977295"/>
                <a:ext cx="2445850" cy="2445850"/>
              </a:xfrm>
              <a:prstGeom prst="ellipse">
                <a:avLst/>
              </a:prstGeom>
              <a:solidFill>
                <a:srgbClr val="663A77"/>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75" name="组合 74"/>
            <p:cNvGrpSpPr/>
            <p:nvPr/>
          </p:nvGrpSpPr>
          <p:grpSpPr bwMode="auto">
            <a:xfrm>
              <a:off x="3013248" y="5884352"/>
              <a:ext cx="266526" cy="274907"/>
              <a:chOff x="2168525" y="3194051"/>
              <a:chExt cx="346075" cy="374649"/>
            </a:xfrm>
            <a:solidFill>
              <a:schemeClr val="bg1"/>
            </a:solidFill>
          </p:grpSpPr>
          <p:sp>
            <p:nvSpPr>
              <p:cNvPr id="76" name="Freeform 5"/>
              <p:cNvSpPr>
                <a:spLocks/>
              </p:cNvSpPr>
              <p:nvPr/>
            </p:nvSpPr>
            <p:spPr bwMode="auto">
              <a:xfrm>
                <a:off x="2400300" y="3390900"/>
                <a:ext cx="98425" cy="130175"/>
              </a:xfrm>
              <a:custGeom>
                <a:avLst/>
                <a:gdLst>
                  <a:gd name="T0" fmla="*/ 50 w 62"/>
                  <a:gd name="T1" fmla="*/ 82 h 82"/>
                  <a:gd name="T2" fmla="*/ 50 w 62"/>
                  <a:gd name="T3" fmla="*/ 82 h 82"/>
                  <a:gd name="T4" fmla="*/ 54 w 62"/>
                  <a:gd name="T5" fmla="*/ 74 h 82"/>
                  <a:gd name="T6" fmla="*/ 58 w 62"/>
                  <a:gd name="T7" fmla="*/ 66 h 82"/>
                  <a:gd name="T8" fmla="*/ 60 w 62"/>
                  <a:gd name="T9" fmla="*/ 56 h 82"/>
                  <a:gd name="T10" fmla="*/ 62 w 62"/>
                  <a:gd name="T11" fmla="*/ 46 h 82"/>
                  <a:gd name="T12" fmla="*/ 62 w 62"/>
                  <a:gd name="T13" fmla="*/ 46 h 82"/>
                  <a:gd name="T14" fmla="*/ 60 w 62"/>
                  <a:gd name="T15" fmla="*/ 32 h 82"/>
                  <a:gd name="T16" fmla="*/ 56 w 62"/>
                  <a:gd name="T17" fmla="*/ 20 h 82"/>
                  <a:gd name="T18" fmla="*/ 50 w 62"/>
                  <a:gd name="T19" fmla="*/ 8 h 82"/>
                  <a:gd name="T20" fmla="*/ 42 w 62"/>
                  <a:gd name="T21" fmla="*/ 0 h 82"/>
                  <a:gd name="T22" fmla="*/ 0 w 62"/>
                  <a:gd name="T23" fmla="*/ 42 h 82"/>
                  <a:gd name="T24" fmla="*/ 50 w 6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2">
                    <a:moveTo>
                      <a:pt x="50" y="82"/>
                    </a:moveTo>
                    <a:lnTo>
                      <a:pt x="50" y="82"/>
                    </a:lnTo>
                    <a:lnTo>
                      <a:pt x="54" y="74"/>
                    </a:lnTo>
                    <a:lnTo>
                      <a:pt x="58" y="66"/>
                    </a:lnTo>
                    <a:lnTo>
                      <a:pt x="60" y="56"/>
                    </a:lnTo>
                    <a:lnTo>
                      <a:pt x="62" y="46"/>
                    </a:lnTo>
                    <a:lnTo>
                      <a:pt x="62" y="46"/>
                    </a:lnTo>
                    <a:lnTo>
                      <a:pt x="60" y="32"/>
                    </a:lnTo>
                    <a:lnTo>
                      <a:pt x="56" y="20"/>
                    </a:lnTo>
                    <a:lnTo>
                      <a:pt x="50" y="8"/>
                    </a:lnTo>
                    <a:lnTo>
                      <a:pt x="42" y="0"/>
                    </a:lnTo>
                    <a:lnTo>
                      <a:pt x="0" y="42"/>
                    </a:lnTo>
                    <a:lnTo>
                      <a:pt x="5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7" name="Freeform 6"/>
              <p:cNvSpPr>
                <a:spLocks/>
              </p:cNvSpPr>
              <p:nvPr/>
            </p:nvSpPr>
            <p:spPr bwMode="auto">
              <a:xfrm>
                <a:off x="2320925" y="3470275"/>
                <a:ext cx="146050" cy="98425"/>
              </a:xfrm>
              <a:custGeom>
                <a:avLst/>
                <a:gdLst>
                  <a:gd name="T0" fmla="*/ 42 w 92"/>
                  <a:gd name="T1" fmla="*/ 0 h 62"/>
                  <a:gd name="T2" fmla="*/ 0 w 92"/>
                  <a:gd name="T3" fmla="*/ 44 h 62"/>
                  <a:gd name="T4" fmla="*/ 0 w 92"/>
                  <a:gd name="T5" fmla="*/ 44 h 62"/>
                  <a:gd name="T6" fmla="*/ 10 w 92"/>
                  <a:gd name="T7" fmla="*/ 52 h 62"/>
                  <a:gd name="T8" fmla="*/ 20 w 92"/>
                  <a:gd name="T9" fmla="*/ 56 h 62"/>
                  <a:gd name="T10" fmla="*/ 32 w 92"/>
                  <a:gd name="T11" fmla="*/ 60 h 62"/>
                  <a:gd name="T12" fmla="*/ 46 w 92"/>
                  <a:gd name="T13" fmla="*/ 62 h 62"/>
                  <a:gd name="T14" fmla="*/ 46 w 92"/>
                  <a:gd name="T15" fmla="*/ 62 h 62"/>
                  <a:gd name="T16" fmla="*/ 58 w 92"/>
                  <a:gd name="T17" fmla="*/ 60 h 62"/>
                  <a:gd name="T18" fmla="*/ 72 w 92"/>
                  <a:gd name="T19" fmla="*/ 56 h 62"/>
                  <a:gd name="T20" fmla="*/ 82 w 92"/>
                  <a:gd name="T21" fmla="*/ 50 h 62"/>
                  <a:gd name="T22" fmla="*/ 92 w 92"/>
                  <a:gd name="T23" fmla="*/ 42 h 62"/>
                  <a:gd name="T24" fmla="*/ 42 w 9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62">
                    <a:moveTo>
                      <a:pt x="42" y="0"/>
                    </a:moveTo>
                    <a:lnTo>
                      <a:pt x="0" y="44"/>
                    </a:lnTo>
                    <a:lnTo>
                      <a:pt x="0" y="44"/>
                    </a:lnTo>
                    <a:lnTo>
                      <a:pt x="10" y="52"/>
                    </a:lnTo>
                    <a:lnTo>
                      <a:pt x="20" y="56"/>
                    </a:lnTo>
                    <a:lnTo>
                      <a:pt x="32" y="60"/>
                    </a:lnTo>
                    <a:lnTo>
                      <a:pt x="46" y="62"/>
                    </a:lnTo>
                    <a:lnTo>
                      <a:pt x="46" y="62"/>
                    </a:lnTo>
                    <a:lnTo>
                      <a:pt x="58" y="60"/>
                    </a:lnTo>
                    <a:lnTo>
                      <a:pt x="72" y="56"/>
                    </a:lnTo>
                    <a:lnTo>
                      <a:pt x="82" y="50"/>
                    </a:lnTo>
                    <a:lnTo>
                      <a:pt x="92" y="42"/>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8" name="Freeform 7"/>
              <p:cNvSpPr>
                <a:spLocks noEditPoints="1"/>
              </p:cNvSpPr>
              <p:nvPr/>
            </p:nvSpPr>
            <p:spPr bwMode="auto">
              <a:xfrm>
                <a:off x="2168525" y="3194051"/>
                <a:ext cx="346075" cy="346075"/>
              </a:xfrm>
              <a:custGeom>
                <a:avLst/>
                <a:gdLst>
                  <a:gd name="T0" fmla="*/ 184 w 218"/>
                  <a:gd name="T1" fmla="*/ 10 h 218"/>
                  <a:gd name="T2" fmla="*/ 180 w 218"/>
                  <a:gd name="T3" fmla="*/ 6 h 218"/>
                  <a:gd name="T4" fmla="*/ 168 w 218"/>
                  <a:gd name="T5" fmla="*/ 0 h 218"/>
                  <a:gd name="T6" fmla="*/ 154 w 218"/>
                  <a:gd name="T7" fmla="*/ 0 h 218"/>
                  <a:gd name="T8" fmla="*/ 142 w 218"/>
                  <a:gd name="T9" fmla="*/ 6 h 218"/>
                  <a:gd name="T10" fmla="*/ 10 w 218"/>
                  <a:gd name="T11" fmla="*/ 136 h 218"/>
                  <a:gd name="T12" fmla="*/ 6 w 218"/>
                  <a:gd name="T13" fmla="*/ 142 h 218"/>
                  <a:gd name="T14" fmla="*/ 0 w 218"/>
                  <a:gd name="T15" fmla="*/ 154 h 218"/>
                  <a:gd name="T16" fmla="*/ 0 w 218"/>
                  <a:gd name="T17" fmla="*/ 168 h 218"/>
                  <a:gd name="T18" fmla="*/ 6 w 218"/>
                  <a:gd name="T19" fmla="*/ 180 h 218"/>
                  <a:gd name="T20" fmla="*/ 32 w 218"/>
                  <a:gd name="T21" fmla="*/ 208 h 218"/>
                  <a:gd name="T22" fmla="*/ 38 w 218"/>
                  <a:gd name="T23" fmla="*/ 212 h 218"/>
                  <a:gd name="T24" fmla="*/ 50 w 218"/>
                  <a:gd name="T25" fmla="*/ 218 h 218"/>
                  <a:gd name="T26" fmla="*/ 64 w 218"/>
                  <a:gd name="T27" fmla="*/ 218 h 218"/>
                  <a:gd name="T28" fmla="*/ 76 w 218"/>
                  <a:gd name="T29" fmla="*/ 212 h 218"/>
                  <a:gd name="T30" fmla="*/ 208 w 218"/>
                  <a:gd name="T31" fmla="*/ 82 h 218"/>
                  <a:gd name="T32" fmla="*/ 212 w 218"/>
                  <a:gd name="T33" fmla="*/ 76 h 218"/>
                  <a:gd name="T34" fmla="*/ 218 w 218"/>
                  <a:gd name="T35" fmla="*/ 64 h 218"/>
                  <a:gd name="T36" fmla="*/ 218 w 218"/>
                  <a:gd name="T37" fmla="*/ 50 h 218"/>
                  <a:gd name="T38" fmla="*/ 212 w 218"/>
                  <a:gd name="T39" fmla="*/ 38 h 218"/>
                  <a:gd name="T40" fmla="*/ 208 w 218"/>
                  <a:gd name="T41" fmla="*/ 32 h 218"/>
                  <a:gd name="T42" fmla="*/ 136 w 218"/>
                  <a:gd name="T43" fmla="*/ 138 h 218"/>
                  <a:gd name="T44" fmla="*/ 26 w 218"/>
                  <a:gd name="T45" fmla="*/ 152 h 218"/>
                  <a:gd name="T46" fmla="*/ 24 w 218"/>
                  <a:gd name="T47" fmla="*/ 156 h 218"/>
                  <a:gd name="T48" fmla="*/ 22 w 218"/>
                  <a:gd name="T49" fmla="*/ 160 h 218"/>
                  <a:gd name="T50" fmla="*/ 26 w 218"/>
                  <a:gd name="T51" fmla="*/ 170 h 218"/>
                  <a:gd name="T52" fmla="*/ 28 w 218"/>
                  <a:gd name="T53" fmla="*/ 174 h 218"/>
                  <a:gd name="T54" fmla="*/ 26 w 218"/>
                  <a:gd name="T55" fmla="*/ 178 h 218"/>
                  <a:gd name="T56" fmla="*/ 22 w 218"/>
                  <a:gd name="T57" fmla="*/ 178 h 218"/>
                  <a:gd name="T58" fmla="*/ 18 w 218"/>
                  <a:gd name="T59" fmla="*/ 178 h 218"/>
                  <a:gd name="T60" fmla="*/ 10 w 218"/>
                  <a:gd name="T61" fmla="*/ 160 h 218"/>
                  <a:gd name="T62" fmla="*/ 12 w 218"/>
                  <a:gd name="T63" fmla="*/ 152 h 218"/>
                  <a:gd name="T64" fmla="*/ 144 w 218"/>
                  <a:gd name="T65" fmla="*/ 18 h 218"/>
                  <a:gd name="T66" fmla="*/ 152 w 218"/>
                  <a:gd name="T67" fmla="*/ 14 h 218"/>
                  <a:gd name="T68" fmla="*/ 160 w 218"/>
                  <a:gd name="T69" fmla="*/ 12 h 218"/>
                  <a:gd name="T70" fmla="*/ 176 w 218"/>
                  <a:gd name="T71" fmla="*/ 18 h 218"/>
                  <a:gd name="T72" fmla="*/ 200 w 218"/>
                  <a:gd name="T73" fmla="*/ 42 h 218"/>
                  <a:gd name="T74" fmla="*/ 206 w 218"/>
                  <a:gd name="T75" fmla="*/ 58 h 218"/>
                  <a:gd name="T76" fmla="*/ 200 w 218"/>
                  <a:gd name="T77" fmla="*/ 7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18">
                    <a:moveTo>
                      <a:pt x="208" y="32"/>
                    </a:moveTo>
                    <a:lnTo>
                      <a:pt x="184" y="10"/>
                    </a:lnTo>
                    <a:lnTo>
                      <a:pt x="184" y="10"/>
                    </a:lnTo>
                    <a:lnTo>
                      <a:pt x="180" y="6"/>
                    </a:lnTo>
                    <a:lnTo>
                      <a:pt x="174" y="2"/>
                    </a:lnTo>
                    <a:lnTo>
                      <a:pt x="168" y="0"/>
                    </a:lnTo>
                    <a:lnTo>
                      <a:pt x="160" y="0"/>
                    </a:lnTo>
                    <a:lnTo>
                      <a:pt x="154" y="0"/>
                    </a:lnTo>
                    <a:lnTo>
                      <a:pt x="148" y="2"/>
                    </a:lnTo>
                    <a:lnTo>
                      <a:pt x="142" y="6"/>
                    </a:lnTo>
                    <a:lnTo>
                      <a:pt x="136" y="10"/>
                    </a:lnTo>
                    <a:lnTo>
                      <a:pt x="10" y="136"/>
                    </a:lnTo>
                    <a:lnTo>
                      <a:pt x="10" y="136"/>
                    </a:lnTo>
                    <a:lnTo>
                      <a:pt x="6" y="142"/>
                    </a:lnTo>
                    <a:lnTo>
                      <a:pt x="2" y="148"/>
                    </a:lnTo>
                    <a:lnTo>
                      <a:pt x="0" y="154"/>
                    </a:lnTo>
                    <a:lnTo>
                      <a:pt x="0" y="160"/>
                    </a:lnTo>
                    <a:lnTo>
                      <a:pt x="0" y="168"/>
                    </a:lnTo>
                    <a:lnTo>
                      <a:pt x="2" y="174"/>
                    </a:lnTo>
                    <a:lnTo>
                      <a:pt x="6" y="180"/>
                    </a:lnTo>
                    <a:lnTo>
                      <a:pt x="10" y="186"/>
                    </a:lnTo>
                    <a:lnTo>
                      <a:pt x="32" y="208"/>
                    </a:lnTo>
                    <a:lnTo>
                      <a:pt x="32" y="208"/>
                    </a:lnTo>
                    <a:lnTo>
                      <a:pt x="38" y="212"/>
                    </a:lnTo>
                    <a:lnTo>
                      <a:pt x="44" y="216"/>
                    </a:lnTo>
                    <a:lnTo>
                      <a:pt x="50" y="218"/>
                    </a:lnTo>
                    <a:lnTo>
                      <a:pt x="56" y="218"/>
                    </a:lnTo>
                    <a:lnTo>
                      <a:pt x="64" y="218"/>
                    </a:lnTo>
                    <a:lnTo>
                      <a:pt x="70" y="216"/>
                    </a:lnTo>
                    <a:lnTo>
                      <a:pt x="76" y="212"/>
                    </a:lnTo>
                    <a:lnTo>
                      <a:pt x="82" y="208"/>
                    </a:lnTo>
                    <a:lnTo>
                      <a:pt x="208" y="82"/>
                    </a:lnTo>
                    <a:lnTo>
                      <a:pt x="208" y="82"/>
                    </a:lnTo>
                    <a:lnTo>
                      <a:pt x="212" y="76"/>
                    </a:lnTo>
                    <a:lnTo>
                      <a:pt x="216" y="70"/>
                    </a:lnTo>
                    <a:lnTo>
                      <a:pt x="218" y="64"/>
                    </a:lnTo>
                    <a:lnTo>
                      <a:pt x="218" y="58"/>
                    </a:lnTo>
                    <a:lnTo>
                      <a:pt x="218" y="50"/>
                    </a:lnTo>
                    <a:lnTo>
                      <a:pt x="216" y="44"/>
                    </a:lnTo>
                    <a:lnTo>
                      <a:pt x="212" y="38"/>
                    </a:lnTo>
                    <a:lnTo>
                      <a:pt x="208" y="32"/>
                    </a:lnTo>
                    <a:lnTo>
                      <a:pt x="208" y="32"/>
                    </a:lnTo>
                    <a:close/>
                    <a:moveTo>
                      <a:pt x="200" y="74"/>
                    </a:moveTo>
                    <a:lnTo>
                      <a:pt x="136" y="138"/>
                    </a:lnTo>
                    <a:lnTo>
                      <a:pt x="88" y="90"/>
                    </a:lnTo>
                    <a:lnTo>
                      <a:pt x="26" y="152"/>
                    </a:lnTo>
                    <a:lnTo>
                      <a:pt x="26" y="152"/>
                    </a:lnTo>
                    <a:lnTo>
                      <a:pt x="24" y="156"/>
                    </a:lnTo>
                    <a:lnTo>
                      <a:pt x="22" y="160"/>
                    </a:lnTo>
                    <a:lnTo>
                      <a:pt x="22" y="160"/>
                    </a:lnTo>
                    <a:lnTo>
                      <a:pt x="24" y="166"/>
                    </a:lnTo>
                    <a:lnTo>
                      <a:pt x="26" y="170"/>
                    </a:lnTo>
                    <a:lnTo>
                      <a:pt x="26" y="170"/>
                    </a:lnTo>
                    <a:lnTo>
                      <a:pt x="28" y="174"/>
                    </a:lnTo>
                    <a:lnTo>
                      <a:pt x="26" y="178"/>
                    </a:lnTo>
                    <a:lnTo>
                      <a:pt x="26" y="178"/>
                    </a:lnTo>
                    <a:lnTo>
                      <a:pt x="22" y="178"/>
                    </a:lnTo>
                    <a:lnTo>
                      <a:pt x="22" y="178"/>
                    </a:lnTo>
                    <a:lnTo>
                      <a:pt x="18" y="178"/>
                    </a:lnTo>
                    <a:lnTo>
                      <a:pt x="18" y="178"/>
                    </a:lnTo>
                    <a:lnTo>
                      <a:pt x="12" y="170"/>
                    </a:lnTo>
                    <a:lnTo>
                      <a:pt x="10" y="160"/>
                    </a:lnTo>
                    <a:lnTo>
                      <a:pt x="10" y="160"/>
                    </a:lnTo>
                    <a:lnTo>
                      <a:pt x="12" y="152"/>
                    </a:lnTo>
                    <a:lnTo>
                      <a:pt x="18" y="144"/>
                    </a:lnTo>
                    <a:lnTo>
                      <a:pt x="144" y="18"/>
                    </a:lnTo>
                    <a:lnTo>
                      <a:pt x="144" y="18"/>
                    </a:lnTo>
                    <a:lnTo>
                      <a:pt x="152" y="14"/>
                    </a:lnTo>
                    <a:lnTo>
                      <a:pt x="160" y="12"/>
                    </a:lnTo>
                    <a:lnTo>
                      <a:pt x="160" y="12"/>
                    </a:lnTo>
                    <a:lnTo>
                      <a:pt x="170" y="14"/>
                    </a:lnTo>
                    <a:lnTo>
                      <a:pt x="176" y="18"/>
                    </a:lnTo>
                    <a:lnTo>
                      <a:pt x="200" y="42"/>
                    </a:lnTo>
                    <a:lnTo>
                      <a:pt x="200" y="42"/>
                    </a:lnTo>
                    <a:lnTo>
                      <a:pt x="204" y="48"/>
                    </a:lnTo>
                    <a:lnTo>
                      <a:pt x="206" y="58"/>
                    </a:lnTo>
                    <a:lnTo>
                      <a:pt x="204" y="66"/>
                    </a:lnTo>
                    <a:lnTo>
                      <a:pt x="200" y="74"/>
                    </a:lnTo>
                    <a:lnTo>
                      <a:pt x="20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 name="组合 4"/>
          <p:cNvGrpSpPr/>
          <p:nvPr/>
        </p:nvGrpSpPr>
        <p:grpSpPr>
          <a:xfrm>
            <a:off x="10448493" y="315208"/>
            <a:ext cx="1221491" cy="1221491"/>
            <a:chOff x="10448493" y="315208"/>
            <a:chExt cx="1221491" cy="1221491"/>
          </a:xfrm>
        </p:grpSpPr>
        <p:grpSp>
          <p:nvGrpSpPr>
            <p:cNvPr id="178" name="组合 177"/>
            <p:cNvGrpSpPr/>
            <p:nvPr/>
          </p:nvGrpSpPr>
          <p:grpSpPr>
            <a:xfrm>
              <a:off x="10448493" y="315208"/>
              <a:ext cx="1221491" cy="1221491"/>
              <a:chOff x="1603689" y="1828440"/>
              <a:chExt cx="2743560" cy="2743560"/>
            </a:xfrm>
          </p:grpSpPr>
          <p:sp>
            <p:nvSpPr>
              <p:cNvPr id="181" name="椭圆 180"/>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82" name="椭圆 181"/>
              <p:cNvSpPr/>
              <p:nvPr/>
            </p:nvSpPr>
            <p:spPr>
              <a:xfrm>
                <a:off x="1752544" y="1977295"/>
                <a:ext cx="2445850" cy="2445850"/>
              </a:xfrm>
              <a:prstGeom prst="ellipse">
                <a:avLst/>
              </a:prstGeom>
              <a:solidFill>
                <a:srgbClr val="00AF92"/>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1" name="Freeform 8"/>
            <p:cNvSpPr>
              <a:spLocks noEditPoints="1"/>
            </p:cNvSpPr>
            <p:nvPr/>
          </p:nvSpPr>
          <p:spPr bwMode="auto">
            <a:xfrm>
              <a:off x="10793914" y="546464"/>
              <a:ext cx="530647" cy="708323"/>
            </a:xfrm>
            <a:custGeom>
              <a:avLst/>
              <a:gdLst>
                <a:gd name="T0" fmla="*/ 20 w 85"/>
                <a:gd name="T1" fmla="*/ 128 h 132"/>
                <a:gd name="T2" fmla="*/ 0 w 85"/>
                <a:gd name="T3" fmla="*/ 102 h 132"/>
                <a:gd name="T4" fmla="*/ 50 w 85"/>
                <a:gd name="T5" fmla="*/ 33 h 132"/>
                <a:gd name="T6" fmla="*/ 52 w 85"/>
                <a:gd name="T7" fmla="*/ 30 h 132"/>
                <a:gd name="T8" fmla="*/ 54 w 85"/>
                <a:gd name="T9" fmla="*/ 28 h 132"/>
                <a:gd name="T10" fmla="*/ 54 w 85"/>
                <a:gd name="T11" fmla="*/ 20 h 132"/>
                <a:gd name="T12" fmla="*/ 32 w 85"/>
                <a:gd name="T13" fmla="*/ 20 h 132"/>
                <a:gd name="T14" fmla="*/ 32 w 85"/>
                <a:gd name="T15" fmla="*/ 28 h 132"/>
                <a:gd name="T16" fmla="*/ 35 w 85"/>
                <a:gd name="T17" fmla="*/ 34 h 132"/>
                <a:gd name="T18" fmla="*/ 41 w 85"/>
                <a:gd name="T19" fmla="*/ 40 h 132"/>
                <a:gd name="T20" fmla="*/ 22 w 85"/>
                <a:gd name="T21" fmla="*/ 66 h 132"/>
                <a:gd name="T22" fmla="*/ 12 w 85"/>
                <a:gd name="T23" fmla="*/ 41 h 132"/>
                <a:gd name="T24" fmla="*/ 21 w 85"/>
                <a:gd name="T25" fmla="*/ 13 h 132"/>
                <a:gd name="T26" fmla="*/ 42 w 85"/>
                <a:gd name="T27" fmla="*/ 1 h 132"/>
                <a:gd name="T28" fmla="*/ 63 w 85"/>
                <a:gd name="T29" fmla="*/ 8 h 132"/>
                <a:gd name="T30" fmla="*/ 72 w 85"/>
                <a:gd name="T31" fmla="*/ 29 h 132"/>
                <a:gd name="T32" fmla="*/ 74 w 85"/>
                <a:gd name="T33" fmla="*/ 43 h 132"/>
                <a:gd name="T34" fmla="*/ 71 w 85"/>
                <a:gd name="T35" fmla="*/ 56 h 132"/>
                <a:gd name="T36" fmla="*/ 67 w 85"/>
                <a:gd name="T37" fmla="*/ 62 h 132"/>
                <a:gd name="T38" fmla="*/ 20 w 85"/>
                <a:gd name="T39" fmla="*/ 128 h 132"/>
                <a:gd name="T40" fmla="*/ 20 w 85"/>
                <a:gd name="T41" fmla="*/ 128 h 132"/>
                <a:gd name="T42" fmla="*/ 20 w 85"/>
                <a:gd name="T43" fmla="*/ 128 h 132"/>
                <a:gd name="T44" fmla="*/ 20 w 85"/>
                <a:gd name="T45" fmla="*/ 128 h 132"/>
                <a:gd name="T46" fmla="*/ 20 w 85"/>
                <a:gd name="T47" fmla="*/ 128 h 132"/>
                <a:gd name="T48" fmla="*/ 63 w 85"/>
                <a:gd name="T49" fmla="*/ 73 h 132"/>
                <a:gd name="T50" fmla="*/ 85 w 85"/>
                <a:gd name="T51" fmla="*/ 103 h 132"/>
                <a:gd name="T52" fmla="*/ 69 w 85"/>
                <a:gd name="T53" fmla="*/ 132 h 132"/>
                <a:gd name="T54" fmla="*/ 44 w 85"/>
                <a:gd name="T55" fmla="*/ 100 h 132"/>
                <a:gd name="T56" fmla="*/ 63 w 85"/>
                <a:gd name="T57"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2">
                  <a:moveTo>
                    <a:pt x="20" y="128"/>
                  </a:moveTo>
                  <a:cubicBezTo>
                    <a:pt x="0" y="102"/>
                    <a:pt x="0" y="102"/>
                    <a:pt x="0" y="102"/>
                  </a:cubicBezTo>
                  <a:cubicBezTo>
                    <a:pt x="50" y="33"/>
                    <a:pt x="50" y="33"/>
                    <a:pt x="50" y="33"/>
                  </a:cubicBezTo>
                  <a:cubicBezTo>
                    <a:pt x="51" y="32"/>
                    <a:pt x="51" y="31"/>
                    <a:pt x="52" y="30"/>
                  </a:cubicBezTo>
                  <a:cubicBezTo>
                    <a:pt x="53" y="30"/>
                    <a:pt x="53" y="29"/>
                    <a:pt x="54" y="28"/>
                  </a:cubicBezTo>
                  <a:cubicBezTo>
                    <a:pt x="55" y="25"/>
                    <a:pt x="55" y="22"/>
                    <a:pt x="54" y="20"/>
                  </a:cubicBezTo>
                  <a:cubicBezTo>
                    <a:pt x="32" y="20"/>
                    <a:pt x="32" y="20"/>
                    <a:pt x="32" y="20"/>
                  </a:cubicBezTo>
                  <a:cubicBezTo>
                    <a:pt x="31" y="23"/>
                    <a:pt x="31" y="25"/>
                    <a:pt x="32" y="28"/>
                  </a:cubicBezTo>
                  <a:cubicBezTo>
                    <a:pt x="33" y="30"/>
                    <a:pt x="34" y="32"/>
                    <a:pt x="35" y="34"/>
                  </a:cubicBezTo>
                  <a:cubicBezTo>
                    <a:pt x="41" y="40"/>
                    <a:pt x="41" y="40"/>
                    <a:pt x="41" y="40"/>
                  </a:cubicBezTo>
                  <a:cubicBezTo>
                    <a:pt x="22" y="66"/>
                    <a:pt x="22" y="66"/>
                    <a:pt x="22" y="66"/>
                  </a:cubicBezTo>
                  <a:cubicBezTo>
                    <a:pt x="16" y="59"/>
                    <a:pt x="13" y="50"/>
                    <a:pt x="12" y="41"/>
                  </a:cubicBezTo>
                  <a:cubicBezTo>
                    <a:pt x="12" y="31"/>
                    <a:pt x="14" y="21"/>
                    <a:pt x="21" y="13"/>
                  </a:cubicBezTo>
                  <a:cubicBezTo>
                    <a:pt x="26" y="6"/>
                    <a:pt x="34" y="2"/>
                    <a:pt x="42" y="1"/>
                  </a:cubicBezTo>
                  <a:cubicBezTo>
                    <a:pt x="50" y="0"/>
                    <a:pt x="57" y="3"/>
                    <a:pt x="63" y="8"/>
                  </a:cubicBezTo>
                  <a:cubicBezTo>
                    <a:pt x="68" y="14"/>
                    <a:pt x="71" y="22"/>
                    <a:pt x="72" y="29"/>
                  </a:cubicBezTo>
                  <a:cubicBezTo>
                    <a:pt x="73" y="34"/>
                    <a:pt x="74" y="38"/>
                    <a:pt x="74" y="43"/>
                  </a:cubicBezTo>
                  <a:cubicBezTo>
                    <a:pt x="74" y="48"/>
                    <a:pt x="73" y="52"/>
                    <a:pt x="71" y="56"/>
                  </a:cubicBezTo>
                  <a:cubicBezTo>
                    <a:pt x="70" y="58"/>
                    <a:pt x="69" y="60"/>
                    <a:pt x="67" y="62"/>
                  </a:cubicBezTo>
                  <a:cubicBezTo>
                    <a:pt x="20" y="128"/>
                    <a:pt x="20" y="128"/>
                    <a:pt x="20" y="128"/>
                  </a:cubicBezTo>
                  <a:cubicBezTo>
                    <a:pt x="20" y="128"/>
                    <a:pt x="20" y="128"/>
                    <a:pt x="20" y="128"/>
                  </a:cubicBezTo>
                  <a:cubicBezTo>
                    <a:pt x="20" y="128"/>
                    <a:pt x="20" y="128"/>
                    <a:pt x="20" y="128"/>
                  </a:cubicBezTo>
                  <a:cubicBezTo>
                    <a:pt x="20" y="128"/>
                    <a:pt x="20" y="128"/>
                    <a:pt x="20" y="128"/>
                  </a:cubicBezTo>
                  <a:cubicBezTo>
                    <a:pt x="20" y="128"/>
                    <a:pt x="20" y="128"/>
                    <a:pt x="20" y="128"/>
                  </a:cubicBezTo>
                  <a:close/>
                  <a:moveTo>
                    <a:pt x="63" y="73"/>
                  </a:moveTo>
                  <a:cubicBezTo>
                    <a:pt x="85" y="103"/>
                    <a:pt x="85" y="103"/>
                    <a:pt x="85" y="103"/>
                  </a:cubicBezTo>
                  <a:cubicBezTo>
                    <a:pt x="69" y="132"/>
                    <a:pt x="69" y="132"/>
                    <a:pt x="69" y="132"/>
                  </a:cubicBezTo>
                  <a:cubicBezTo>
                    <a:pt x="44" y="100"/>
                    <a:pt x="44" y="100"/>
                    <a:pt x="44" y="100"/>
                  </a:cubicBezTo>
                  <a:cubicBezTo>
                    <a:pt x="63" y="73"/>
                    <a:pt x="63" y="73"/>
                    <a:pt x="63"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4" name="组合 3"/>
          <p:cNvGrpSpPr/>
          <p:nvPr/>
        </p:nvGrpSpPr>
        <p:grpSpPr>
          <a:xfrm>
            <a:off x="2052289" y="5735566"/>
            <a:ext cx="576000" cy="576000"/>
            <a:chOff x="2052289" y="5735566"/>
            <a:chExt cx="576000" cy="576000"/>
          </a:xfrm>
        </p:grpSpPr>
        <p:grpSp>
          <p:nvGrpSpPr>
            <p:cNvPr id="141" name="组合 140"/>
            <p:cNvGrpSpPr/>
            <p:nvPr/>
          </p:nvGrpSpPr>
          <p:grpSpPr>
            <a:xfrm>
              <a:off x="2052289" y="5735566"/>
              <a:ext cx="576000" cy="576000"/>
              <a:chOff x="1603689" y="1828440"/>
              <a:chExt cx="2743560" cy="2743560"/>
            </a:xfrm>
          </p:grpSpPr>
          <p:sp>
            <p:nvSpPr>
              <p:cNvPr id="143" name="椭圆 14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44" name="椭圆 143"/>
              <p:cNvSpPr/>
              <p:nvPr/>
            </p:nvSpPr>
            <p:spPr>
              <a:xfrm>
                <a:off x="1752544" y="1977295"/>
                <a:ext cx="2445850" cy="2445850"/>
              </a:xfrm>
              <a:prstGeom prst="ellipse">
                <a:avLst/>
              </a:prstGeom>
              <a:solidFill>
                <a:srgbClr val="C65885"/>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2" name="Freeform 36"/>
            <p:cNvSpPr>
              <a:spLocks noEditPoints="1"/>
            </p:cNvSpPr>
            <p:nvPr/>
          </p:nvSpPr>
          <p:spPr bwMode="auto">
            <a:xfrm>
              <a:off x="2230689" y="5856796"/>
              <a:ext cx="224276" cy="302463"/>
            </a:xfrm>
            <a:custGeom>
              <a:avLst/>
              <a:gdLst>
                <a:gd name="T0" fmla="*/ 147 w 501"/>
                <a:gd name="T1" fmla="*/ 108 h 602"/>
                <a:gd name="T2" fmla="*/ 122 w 501"/>
                <a:gd name="T3" fmla="*/ 77 h 602"/>
                <a:gd name="T4" fmla="*/ 377 w 501"/>
                <a:gd name="T5" fmla="*/ 59 h 602"/>
                <a:gd name="T6" fmla="*/ 354 w 501"/>
                <a:gd name="T7" fmla="*/ 101 h 602"/>
                <a:gd name="T8" fmla="*/ 409 w 501"/>
                <a:gd name="T9" fmla="*/ 297 h 602"/>
                <a:gd name="T10" fmla="*/ 336 w 501"/>
                <a:gd name="T11" fmla="*/ 318 h 602"/>
                <a:gd name="T12" fmla="*/ 306 w 501"/>
                <a:gd name="T13" fmla="*/ 352 h 602"/>
                <a:gd name="T14" fmla="*/ 307 w 501"/>
                <a:gd name="T15" fmla="*/ 375 h 602"/>
                <a:gd name="T16" fmla="*/ 366 w 501"/>
                <a:gd name="T17" fmla="*/ 382 h 602"/>
                <a:gd name="T18" fmla="*/ 373 w 501"/>
                <a:gd name="T19" fmla="*/ 400 h 602"/>
                <a:gd name="T20" fmla="*/ 477 w 501"/>
                <a:gd name="T21" fmla="*/ 592 h 602"/>
                <a:gd name="T22" fmla="*/ 3 w 501"/>
                <a:gd name="T23" fmla="*/ 564 h 602"/>
                <a:gd name="T24" fmla="*/ 128 w 501"/>
                <a:gd name="T25" fmla="*/ 400 h 602"/>
                <a:gd name="T26" fmla="*/ 179 w 501"/>
                <a:gd name="T27" fmla="*/ 369 h 602"/>
                <a:gd name="T28" fmla="*/ 203 w 501"/>
                <a:gd name="T29" fmla="*/ 371 h 602"/>
                <a:gd name="T30" fmla="*/ 170 w 501"/>
                <a:gd name="T31" fmla="*/ 320 h 602"/>
                <a:gd name="T32" fmla="*/ 117 w 501"/>
                <a:gd name="T33" fmla="*/ 321 h 602"/>
                <a:gd name="T34" fmla="*/ 250 w 501"/>
                <a:gd name="T35" fmla="*/ 475 h 602"/>
                <a:gd name="T36" fmla="*/ 250 w 501"/>
                <a:gd name="T37" fmla="*/ 503 h 602"/>
                <a:gd name="T38" fmla="*/ 250 w 501"/>
                <a:gd name="T39" fmla="*/ 475 h 602"/>
                <a:gd name="T40" fmla="*/ 263 w 501"/>
                <a:gd name="T41" fmla="*/ 574 h 602"/>
                <a:gd name="T42" fmla="*/ 238 w 501"/>
                <a:gd name="T43" fmla="*/ 574 h 602"/>
                <a:gd name="T44" fmla="*/ 250 w 501"/>
                <a:gd name="T45" fmla="*/ 517 h 602"/>
                <a:gd name="T46" fmla="*/ 250 w 501"/>
                <a:gd name="T47" fmla="*/ 545 h 602"/>
                <a:gd name="T48" fmla="*/ 250 w 501"/>
                <a:gd name="T49" fmla="*/ 517 h 602"/>
                <a:gd name="T50" fmla="*/ 230 w 501"/>
                <a:gd name="T51" fmla="*/ 48 h 602"/>
                <a:gd name="T52" fmla="*/ 234 w 501"/>
                <a:gd name="T53" fmla="*/ 39 h 602"/>
                <a:gd name="T54" fmla="*/ 245 w 501"/>
                <a:gd name="T55" fmla="*/ 34 h 602"/>
                <a:gd name="T56" fmla="*/ 260 w 501"/>
                <a:gd name="T57" fmla="*/ 30 h 602"/>
                <a:gd name="T58" fmla="*/ 267 w 501"/>
                <a:gd name="T59" fmla="*/ 37 h 602"/>
                <a:gd name="T60" fmla="*/ 279 w 501"/>
                <a:gd name="T61" fmla="*/ 43 h 602"/>
                <a:gd name="T62" fmla="*/ 282 w 501"/>
                <a:gd name="T63" fmla="*/ 52 h 602"/>
                <a:gd name="T64" fmla="*/ 287 w 501"/>
                <a:gd name="T65" fmla="*/ 69 h 602"/>
                <a:gd name="T66" fmla="*/ 279 w 501"/>
                <a:gd name="T67" fmla="*/ 76 h 602"/>
                <a:gd name="T68" fmla="*/ 274 w 501"/>
                <a:gd name="T69" fmla="*/ 87 h 602"/>
                <a:gd name="T70" fmla="*/ 264 w 501"/>
                <a:gd name="T71" fmla="*/ 91 h 602"/>
                <a:gd name="T72" fmla="*/ 248 w 501"/>
                <a:gd name="T73" fmla="*/ 95 h 602"/>
                <a:gd name="T74" fmla="*/ 241 w 501"/>
                <a:gd name="T75" fmla="*/ 87 h 602"/>
                <a:gd name="T76" fmla="*/ 230 w 501"/>
                <a:gd name="T77" fmla="*/ 81 h 602"/>
                <a:gd name="T78" fmla="*/ 226 w 501"/>
                <a:gd name="T79" fmla="*/ 72 h 602"/>
                <a:gd name="T80" fmla="*/ 223 w 501"/>
                <a:gd name="T81" fmla="*/ 55 h 602"/>
                <a:gd name="T82" fmla="*/ 241 w 501"/>
                <a:gd name="T83" fmla="*/ 56 h 602"/>
                <a:gd name="T84" fmla="*/ 248 w 501"/>
                <a:gd name="T85" fmla="*/ 55 h 602"/>
                <a:gd name="T86" fmla="*/ 250 w 501"/>
                <a:gd name="T87" fmla="*/ 46 h 602"/>
                <a:gd name="T88" fmla="*/ 262 w 501"/>
                <a:gd name="T89" fmla="*/ 49 h 602"/>
                <a:gd name="T90" fmla="*/ 263 w 501"/>
                <a:gd name="T91" fmla="*/ 56 h 602"/>
                <a:gd name="T92" fmla="*/ 272 w 501"/>
                <a:gd name="T93" fmla="*/ 58 h 602"/>
                <a:gd name="T94" fmla="*/ 269 w 501"/>
                <a:gd name="T95" fmla="*/ 70 h 602"/>
                <a:gd name="T96" fmla="*/ 262 w 501"/>
                <a:gd name="T97" fmla="*/ 71 h 602"/>
                <a:gd name="T98" fmla="*/ 260 w 501"/>
                <a:gd name="T99" fmla="*/ 80 h 602"/>
                <a:gd name="T100" fmla="*/ 248 w 501"/>
                <a:gd name="T101" fmla="*/ 77 h 602"/>
                <a:gd name="T102" fmla="*/ 247 w 501"/>
                <a:gd name="T103" fmla="*/ 70 h 602"/>
                <a:gd name="T104" fmla="*/ 238 w 501"/>
                <a:gd name="T105" fmla="*/ 68 h 602"/>
                <a:gd name="T106" fmla="*/ 241 w 501"/>
                <a:gd name="T107"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602">
                  <a:moveTo>
                    <a:pt x="92" y="297"/>
                  </a:moveTo>
                  <a:cubicBezTo>
                    <a:pt x="94" y="212"/>
                    <a:pt x="116" y="149"/>
                    <a:pt x="147" y="108"/>
                  </a:cubicBezTo>
                  <a:cubicBezTo>
                    <a:pt x="149" y="106"/>
                    <a:pt x="149" y="103"/>
                    <a:pt x="147" y="101"/>
                  </a:cubicBezTo>
                  <a:cubicBezTo>
                    <a:pt x="139" y="93"/>
                    <a:pt x="130" y="85"/>
                    <a:pt x="122" y="77"/>
                  </a:cubicBezTo>
                  <a:cubicBezTo>
                    <a:pt x="117" y="71"/>
                    <a:pt x="118" y="63"/>
                    <a:pt x="124" y="59"/>
                  </a:cubicBezTo>
                  <a:cubicBezTo>
                    <a:pt x="208" y="0"/>
                    <a:pt x="293" y="0"/>
                    <a:pt x="377" y="59"/>
                  </a:cubicBezTo>
                  <a:cubicBezTo>
                    <a:pt x="383" y="63"/>
                    <a:pt x="384" y="71"/>
                    <a:pt x="379" y="77"/>
                  </a:cubicBezTo>
                  <a:cubicBezTo>
                    <a:pt x="371" y="85"/>
                    <a:pt x="362" y="93"/>
                    <a:pt x="354" y="101"/>
                  </a:cubicBezTo>
                  <a:cubicBezTo>
                    <a:pt x="352" y="103"/>
                    <a:pt x="352" y="106"/>
                    <a:pt x="354" y="108"/>
                  </a:cubicBezTo>
                  <a:cubicBezTo>
                    <a:pt x="385" y="149"/>
                    <a:pt x="407" y="212"/>
                    <a:pt x="409" y="297"/>
                  </a:cubicBezTo>
                  <a:cubicBezTo>
                    <a:pt x="410" y="311"/>
                    <a:pt x="398" y="323"/>
                    <a:pt x="384" y="321"/>
                  </a:cubicBezTo>
                  <a:cubicBezTo>
                    <a:pt x="369" y="320"/>
                    <a:pt x="353" y="318"/>
                    <a:pt x="336" y="318"/>
                  </a:cubicBezTo>
                  <a:cubicBezTo>
                    <a:pt x="334" y="317"/>
                    <a:pt x="332" y="318"/>
                    <a:pt x="331" y="320"/>
                  </a:cubicBezTo>
                  <a:cubicBezTo>
                    <a:pt x="324" y="333"/>
                    <a:pt x="315" y="344"/>
                    <a:pt x="306" y="352"/>
                  </a:cubicBezTo>
                  <a:cubicBezTo>
                    <a:pt x="300" y="358"/>
                    <a:pt x="298" y="363"/>
                    <a:pt x="298" y="371"/>
                  </a:cubicBezTo>
                  <a:cubicBezTo>
                    <a:pt x="298" y="376"/>
                    <a:pt x="304" y="379"/>
                    <a:pt x="307" y="375"/>
                  </a:cubicBezTo>
                  <a:cubicBezTo>
                    <a:pt x="312" y="371"/>
                    <a:pt x="315" y="367"/>
                    <a:pt x="322" y="369"/>
                  </a:cubicBezTo>
                  <a:cubicBezTo>
                    <a:pt x="337" y="374"/>
                    <a:pt x="352" y="378"/>
                    <a:pt x="366" y="382"/>
                  </a:cubicBezTo>
                  <a:cubicBezTo>
                    <a:pt x="374" y="384"/>
                    <a:pt x="377" y="393"/>
                    <a:pt x="373" y="400"/>
                  </a:cubicBezTo>
                  <a:cubicBezTo>
                    <a:pt x="373" y="400"/>
                    <a:pt x="373" y="400"/>
                    <a:pt x="373" y="400"/>
                  </a:cubicBezTo>
                  <a:cubicBezTo>
                    <a:pt x="433" y="430"/>
                    <a:pt x="481" y="485"/>
                    <a:pt x="498" y="564"/>
                  </a:cubicBezTo>
                  <a:cubicBezTo>
                    <a:pt x="501" y="578"/>
                    <a:pt x="491" y="592"/>
                    <a:pt x="477" y="592"/>
                  </a:cubicBezTo>
                  <a:cubicBezTo>
                    <a:pt x="313" y="602"/>
                    <a:pt x="157" y="602"/>
                    <a:pt x="24" y="592"/>
                  </a:cubicBezTo>
                  <a:cubicBezTo>
                    <a:pt x="10" y="591"/>
                    <a:pt x="0" y="578"/>
                    <a:pt x="3" y="564"/>
                  </a:cubicBezTo>
                  <a:cubicBezTo>
                    <a:pt x="20" y="485"/>
                    <a:pt x="68" y="430"/>
                    <a:pt x="128" y="400"/>
                  </a:cubicBezTo>
                  <a:cubicBezTo>
                    <a:pt x="128" y="400"/>
                    <a:pt x="128" y="400"/>
                    <a:pt x="128" y="400"/>
                  </a:cubicBezTo>
                  <a:cubicBezTo>
                    <a:pt x="124" y="393"/>
                    <a:pt x="127" y="384"/>
                    <a:pt x="135" y="382"/>
                  </a:cubicBezTo>
                  <a:cubicBezTo>
                    <a:pt x="149" y="378"/>
                    <a:pt x="164" y="374"/>
                    <a:pt x="179" y="369"/>
                  </a:cubicBezTo>
                  <a:cubicBezTo>
                    <a:pt x="185" y="367"/>
                    <a:pt x="189" y="371"/>
                    <a:pt x="193" y="375"/>
                  </a:cubicBezTo>
                  <a:cubicBezTo>
                    <a:pt x="197" y="379"/>
                    <a:pt x="203" y="376"/>
                    <a:pt x="203" y="371"/>
                  </a:cubicBezTo>
                  <a:cubicBezTo>
                    <a:pt x="203" y="363"/>
                    <a:pt x="201" y="357"/>
                    <a:pt x="195" y="352"/>
                  </a:cubicBezTo>
                  <a:cubicBezTo>
                    <a:pt x="185" y="344"/>
                    <a:pt x="177" y="333"/>
                    <a:pt x="170" y="320"/>
                  </a:cubicBezTo>
                  <a:cubicBezTo>
                    <a:pt x="169" y="318"/>
                    <a:pt x="167" y="317"/>
                    <a:pt x="165" y="317"/>
                  </a:cubicBezTo>
                  <a:cubicBezTo>
                    <a:pt x="148" y="318"/>
                    <a:pt x="132" y="320"/>
                    <a:pt x="117" y="321"/>
                  </a:cubicBezTo>
                  <a:cubicBezTo>
                    <a:pt x="103" y="323"/>
                    <a:pt x="91" y="311"/>
                    <a:pt x="92" y="297"/>
                  </a:cubicBezTo>
                  <a:close/>
                  <a:moveTo>
                    <a:pt x="250" y="475"/>
                  </a:moveTo>
                  <a:cubicBezTo>
                    <a:pt x="257" y="475"/>
                    <a:pt x="263" y="481"/>
                    <a:pt x="263" y="489"/>
                  </a:cubicBezTo>
                  <a:cubicBezTo>
                    <a:pt x="263" y="497"/>
                    <a:pt x="257" y="503"/>
                    <a:pt x="250" y="503"/>
                  </a:cubicBezTo>
                  <a:cubicBezTo>
                    <a:pt x="243" y="503"/>
                    <a:pt x="238" y="497"/>
                    <a:pt x="238" y="489"/>
                  </a:cubicBezTo>
                  <a:cubicBezTo>
                    <a:pt x="238" y="481"/>
                    <a:pt x="243" y="475"/>
                    <a:pt x="250" y="475"/>
                  </a:cubicBezTo>
                  <a:close/>
                  <a:moveTo>
                    <a:pt x="250" y="560"/>
                  </a:moveTo>
                  <a:cubicBezTo>
                    <a:pt x="257" y="560"/>
                    <a:pt x="263" y="566"/>
                    <a:pt x="263" y="574"/>
                  </a:cubicBezTo>
                  <a:cubicBezTo>
                    <a:pt x="263" y="581"/>
                    <a:pt x="257" y="588"/>
                    <a:pt x="250" y="588"/>
                  </a:cubicBezTo>
                  <a:cubicBezTo>
                    <a:pt x="243" y="588"/>
                    <a:pt x="238" y="581"/>
                    <a:pt x="238" y="574"/>
                  </a:cubicBezTo>
                  <a:cubicBezTo>
                    <a:pt x="238" y="566"/>
                    <a:pt x="243" y="560"/>
                    <a:pt x="250" y="560"/>
                  </a:cubicBezTo>
                  <a:close/>
                  <a:moveTo>
                    <a:pt x="250" y="517"/>
                  </a:moveTo>
                  <a:cubicBezTo>
                    <a:pt x="257" y="517"/>
                    <a:pt x="263" y="524"/>
                    <a:pt x="263" y="531"/>
                  </a:cubicBezTo>
                  <a:cubicBezTo>
                    <a:pt x="263" y="539"/>
                    <a:pt x="257" y="545"/>
                    <a:pt x="250" y="545"/>
                  </a:cubicBezTo>
                  <a:cubicBezTo>
                    <a:pt x="243" y="545"/>
                    <a:pt x="238" y="539"/>
                    <a:pt x="238" y="531"/>
                  </a:cubicBezTo>
                  <a:cubicBezTo>
                    <a:pt x="238" y="524"/>
                    <a:pt x="243" y="517"/>
                    <a:pt x="250" y="517"/>
                  </a:cubicBezTo>
                  <a:close/>
                  <a:moveTo>
                    <a:pt x="227" y="52"/>
                  </a:moveTo>
                  <a:cubicBezTo>
                    <a:pt x="229" y="52"/>
                    <a:pt x="230" y="50"/>
                    <a:pt x="230" y="48"/>
                  </a:cubicBezTo>
                  <a:cubicBezTo>
                    <a:pt x="230" y="46"/>
                    <a:pt x="230" y="43"/>
                    <a:pt x="231" y="41"/>
                  </a:cubicBezTo>
                  <a:cubicBezTo>
                    <a:pt x="232" y="40"/>
                    <a:pt x="233" y="39"/>
                    <a:pt x="234" y="39"/>
                  </a:cubicBezTo>
                  <a:cubicBezTo>
                    <a:pt x="236" y="37"/>
                    <a:pt x="239" y="37"/>
                    <a:pt x="241" y="37"/>
                  </a:cubicBezTo>
                  <a:cubicBezTo>
                    <a:pt x="243" y="37"/>
                    <a:pt x="244" y="36"/>
                    <a:pt x="245" y="34"/>
                  </a:cubicBezTo>
                  <a:cubicBezTo>
                    <a:pt x="245" y="32"/>
                    <a:pt x="247" y="31"/>
                    <a:pt x="248" y="30"/>
                  </a:cubicBezTo>
                  <a:cubicBezTo>
                    <a:pt x="252" y="29"/>
                    <a:pt x="256" y="29"/>
                    <a:pt x="260" y="30"/>
                  </a:cubicBezTo>
                  <a:cubicBezTo>
                    <a:pt x="262" y="30"/>
                    <a:pt x="263" y="32"/>
                    <a:pt x="264" y="34"/>
                  </a:cubicBezTo>
                  <a:cubicBezTo>
                    <a:pt x="264" y="36"/>
                    <a:pt x="265" y="37"/>
                    <a:pt x="267" y="37"/>
                  </a:cubicBezTo>
                  <a:cubicBezTo>
                    <a:pt x="269" y="37"/>
                    <a:pt x="271" y="37"/>
                    <a:pt x="273" y="37"/>
                  </a:cubicBezTo>
                  <a:cubicBezTo>
                    <a:pt x="276" y="37"/>
                    <a:pt x="279" y="40"/>
                    <a:pt x="279" y="43"/>
                  </a:cubicBezTo>
                  <a:cubicBezTo>
                    <a:pt x="279" y="45"/>
                    <a:pt x="279" y="47"/>
                    <a:pt x="279" y="48"/>
                  </a:cubicBezTo>
                  <a:cubicBezTo>
                    <a:pt x="279" y="50"/>
                    <a:pt x="280" y="52"/>
                    <a:pt x="282" y="52"/>
                  </a:cubicBezTo>
                  <a:cubicBezTo>
                    <a:pt x="285" y="52"/>
                    <a:pt x="286" y="54"/>
                    <a:pt x="287" y="56"/>
                  </a:cubicBezTo>
                  <a:cubicBezTo>
                    <a:pt x="288" y="60"/>
                    <a:pt x="289" y="64"/>
                    <a:pt x="287" y="69"/>
                  </a:cubicBezTo>
                  <a:cubicBezTo>
                    <a:pt x="287" y="71"/>
                    <a:pt x="285" y="72"/>
                    <a:pt x="283" y="72"/>
                  </a:cubicBezTo>
                  <a:cubicBezTo>
                    <a:pt x="280" y="72"/>
                    <a:pt x="279" y="74"/>
                    <a:pt x="279" y="76"/>
                  </a:cubicBezTo>
                  <a:cubicBezTo>
                    <a:pt x="279" y="78"/>
                    <a:pt x="279" y="80"/>
                    <a:pt x="279" y="82"/>
                  </a:cubicBezTo>
                  <a:cubicBezTo>
                    <a:pt x="279" y="85"/>
                    <a:pt x="277" y="87"/>
                    <a:pt x="274" y="87"/>
                  </a:cubicBezTo>
                  <a:cubicBezTo>
                    <a:pt x="272" y="87"/>
                    <a:pt x="270" y="87"/>
                    <a:pt x="268" y="87"/>
                  </a:cubicBezTo>
                  <a:cubicBezTo>
                    <a:pt x="266" y="87"/>
                    <a:pt x="264" y="89"/>
                    <a:pt x="264" y="91"/>
                  </a:cubicBezTo>
                  <a:cubicBezTo>
                    <a:pt x="264" y="93"/>
                    <a:pt x="262" y="95"/>
                    <a:pt x="260" y="96"/>
                  </a:cubicBezTo>
                  <a:cubicBezTo>
                    <a:pt x="255" y="97"/>
                    <a:pt x="253" y="97"/>
                    <a:pt x="248" y="95"/>
                  </a:cubicBezTo>
                  <a:cubicBezTo>
                    <a:pt x="246" y="95"/>
                    <a:pt x="245" y="93"/>
                    <a:pt x="245" y="91"/>
                  </a:cubicBezTo>
                  <a:cubicBezTo>
                    <a:pt x="244" y="89"/>
                    <a:pt x="243" y="87"/>
                    <a:pt x="241" y="87"/>
                  </a:cubicBezTo>
                  <a:cubicBezTo>
                    <a:pt x="239" y="87"/>
                    <a:pt x="238" y="87"/>
                    <a:pt x="236" y="87"/>
                  </a:cubicBezTo>
                  <a:cubicBezTo>
                    <a:pt x="233" y="87"/>
                    <a:pt x="230" y="84"/>
                    <a:pt x="230" y="81"/>
                  </a:cubicBezTo>
                  <a:cubicBezTo>
                    <a:pt x="230" y="79"/>
                    <a:pt x="230" y="78"/>
                    <a:pt x="230" y="77"/>
                  </a:cubicBezTo>
                  <a:cubicBezTo>
                    <a:pt x="230" y="75"/>
                    <a:pt x="228" y="73"/>
                    <a:pt x="226" y="72"/>
                  </a:cubicBezTo>
                  <a:cubicBezTo>
                    <a:pt x="225" y="72"/>
                    <a:pt x="223" y="71"/>
                    <a:pt x="223" y="69"/>
                  </a:cubicBezTo>
                  <a:cubicBezTo>
                    <a:pt x="222" y="64"/>
                    <a:pt x="222" y="60"/>
                    <a:pt x="223" y="55"/>
                  </a:cubicBezTo>
                  <a:cubicBezTo>
                    <a:pt x="224" y="54"/>
                    <a:pt x="225" y="53"/>
                    <a:pt x="227" y="52"/>
                  </a:cubicBezTo>
                  <a:close/>
                  <a:moveTo>
                    <a:pt x="241" y="56"/>
                  </a:moveTo>
                  <a:cubicBezTo>
                    <a:pt x="243" y="56"/>
                    <a:pt x="245" y="56"/>
                    <a:pt x="247" y="56"/>
                  </a:cubicBezTo>
                  <a:cubicBezTo>
                    <a:pt x="247" y="56"/>
                    <a:pt x="248" y="55"/>
                    <a:pt x="248" y="55"/>
                  </a:cubicBezTo>
                  <a:cubicBezTo>
                    <a:pt x="248" y="53"/>
                    <a:pt x="248" y="51"/>
                    <a:pt x="248" y="49"/>
                  </a:cubicBezTo>
                  <a:cubicBezTo>
                    <a:pt x="248" y="47"/>
                    <a:pt x="249" y="46"/>
                    <a:pt x="250" y="46"/>
                  </a:cubicBezTo>
                  <a:cubicBezTo>
                    <a:pt x="253" y="46"/>
                    <a:pt x="257" y="46"/>
                    <a:pt x="260" y="46"/>
                  </a:cubicBezTo>
                  <a:cubicBezTo>
                    <a:pt x="261" y="46"/>
                    <a:pt x="262" y="47"/>
                    <a:pt x="262" y="49"/>
                  </a:cubicBezTo>
                  <a:cubicBezTo>
                    <a:pt x="262" y="51"/>
                    <a:pt x="262" y="53"/>
                    <a:pt x="262" y="55"/>
                  </a:cubicBezTo>
                  <a:cubicBezTo>
                    <a:pt x="262" y="55"/>
                    <a:pt x="263" y="56"/>
                    <a:pt x="263" y="56"/>
                  </a:cubicBezTo>
                  <a:cubicBezTo>
                    <a:pt x="265" y="56"/>
                    <a:pt x="267" y="56"/>
                    <a:pt x="269" y="56"/>
                  </a:cubicBezTo>
                  <a:cubicBezTo>
                    <a:pt x="271" y="56"/>
                    <a:pt x="272" y="57"/>
                    <a:pt x="272" y="58"/>
                  </a:cubicBezTo>
                  <a:cubicBezTo>
                    <a:pt x="272" y="61"/>
                    <a:pt x="272" y="65"/>
                    <a:pt x="272" y="68"/>
                  </a:cubicBezTo>
                  <a:cubicBezTo>
                    <a:pt x="272" y="69"/>
                    <a:pt x="271" y="70"/>
                    <a:pt x="269" y="70"/>
                  </a:cubicBezTo>
                  <a:cubicBezTo>
                    <a:pt x="267" y="70"/>
                    <a:pt x="265" y="70"/>
                    <a:pt x="263" y="70"/>
                  </a:cubicBezTo>
                  <a:cubicBezTo>
                    <a:pt x="263" y="70"/>
                    <a:pt x="262" y="71"/>
                    <a:pt x="262" y="71"/>
                  </a:cubicBezTo>
                  <a:cubicBezTo>
                    <a:pt x="262" y="73"/>
                    <a:pt x="262" y="75"/>
                    <a:pt x="262" y="77"/>
                  </a:cubicBezTo>
                  <a:cubicBezTo>
                    <a:pt x="262" y="79"/>
                    <a:pt x="261" y="80"/>
                    <a:pt x="260" y="80"/>
                  </a:cubicBezTo>
                  <a:cubicBezTo>
                    <a:pt x="257" y="80"/>
                    <a:pt x="253" y="80"/>
                    <a:pt x="250" y="80"/>
                  </a:cubicBezTo>
                  <a:cubicBezTo>
                    <a:pt x="249" y="80"/>
                    <a:pt x="248" y="79"/>
                    <a:pt x="248" y="77"/>
                  </a:cubicBezTo>
                  <a:cubicBezTo>
                    <a:pt x="248" y="75"/>
                    <a:pt x="248" y="73"/>
                    <a:pt x="248" y="71"/>
                  </a:cubicBezTo>
                  <a:cubicBezTo>
                    <a:pt x="248" y="71"/>
                    <a:pt x="247" y="70"/>
                    <a:pt x="247" y="70"/>
                  </a:cubicBezTo>
                  <a:cubicBezTo>
                    <a:pt x="245" y="70"/>
                    <a:pt x="243" y="70"/>
                    <a:pt x="241" y="70"/>
                  </a:cubicBezTo>
                  <a:cubicBezTo>
                    <a:pt x="240" y="70"/>
                    <a:pt x="238" y="69"/>
                    <a:pt x="238" y="68"/>
                  </a:cubicBezTo>
                  <a:cubicBezTo>
                    <a:pt x="238" y="65"/>
                    <a:pt x="238" y="61"/>
                    <a:pt x="238" y="58"/>
                  </a:cubicBezTo>
                  <a:cubicBezTo>
                    <a:pt x="238" y="57"/>
                    <a:pt x="240" y="56"/>
                    <a:pt x="241" y="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7" name="组合 6"/>
          <p:cNvGrpSpPr/>
          <p:nvPr/>
        </p:nvGrpSpPr>
        <p:grpSpPr>
          <a:xfrm>
            <a:off x="2689312" y="2231939"/>
            <a:ext cx="1832024" cy="1832024"/>
            <a:chOff x="2689312" y="2231939"/>
            <a:chExt cx="1832024" cy="1832024"/>
          </a:xfrm>
        </p:grpSpPr>
        <p:grpSp>
          <p:nvGrpSpPr>
            <p:cNvPr id="164" name="组合 163"/>
            <p:cNvGrpSpPr/>
            <p:nvPr/>
          </p:nvGrpSpPr>
          <p:grpSpPr>
            <a:xfrm>
              <a:off x="2689312" y="2231939"/>
              <a:ext cx="1832024" cy="1832024"/>
              <a:chOff x="1603689" y="1828440"/>
              <a:chExt cx="2743560" cy="2743560"/>
            </a:xfrm>
          </p:grpSpPr>
          <p:sp>
            <p:nvSpPr>
              <p:cNvPr id="166" name="椭圆 165"/>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7" name="椭圆 166"/>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6" name="矩形 5"/>
            <p:cNvSpPr/>
            <p:nvPr/>
          </p:nvSpPr>
          <p:spPr>
            <a:xfrm>
              <a:off x="3180968" y="2629000"/>
              <a:ext cx="859531" cy="1107996"/>
            </a:xfrm>
            <a:prstGeom prst="rect">
              <a:avLst/>
            </a:prstGeom>
          </p:spPr>
          <p:txBody>
            <a:bodyPr wrap="none">
              <a:spAutoFit/>
            </a:bodyPr>
            <a:lstStyle/>
            <a:p>
              <a:r>
                <a:rPr lang="en-US" altLang="zh-CN" sz="6600" dirty="0">
                  <a:solidFill>
                    <a:schemeClr val="bg1"/>
                  </a:solidFill>
                  <a:latin typeface="Agency FB" panose="020B0503020202020204" pitchFamily="34" charset="0"/>
                  <a:ea typeface="方正正黑简体" panose="02000000000000000000" pitchFamily="2" charset="-122"/>
                </a:rPr>
                <a:t>07</a:t>
              </a:r>
              <a:endParaRPr lang="zh-CN" altLang="en-US" sz="6600" dirty="0">
                <a:solidFill>
                  <a:schemeClr val="bg1"/>
                </a:solidFill>
              </a:endParaRPr>
            </a:p>
          </p:txBody>
        </p:sp>
      </p:grpSp>
    </p:spTree>
    <p:extLst>
      <p:ext uri="{BB962C8B-B14F-4D97-AF65-F5344CB8AC3E}">
        <p14:creationId xmlns:p14="http://schemas.microsoft.com/office/powerpoint/2010/main" val="1241325757"/>
      </p:ext>
    </p:extLst>
  </p:cSld>
  <p:clrMapOvr>
    <a:masterClrMapping/>
  </p:clrMapOvr>
  <mc:AlternateContent xmlns:mc="http://schemas.openxmlformats.org/markup-compatibility/2006" xmlns:p14="http://schemas.microsoft.com/office/powerpoint/2010/main">
    <mc:Choice Requires="p14">
      <p:transition spd="slow" p14:dur="1500" advTm="4000">
        <p:blinds dir="vert"/>
      </p:transition>
    </mc:Choice>
    <mc:Fallback xmlns="">
      <p:transition spd="slow" advTm="4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00"/>
                                        <p:tgtEl>
                                          <p:spTgt spid="183"/>
                                        </p:tgtEl>
                                      </p:cBhvr>
                                    </p:animEffect>
                                  </p:childTnLst>
                                </p:cTn>
                              </p:par>
                              <p:par>
                                <p:cTn id="8" presetID="2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75"/>
                                        </p:tgtEl>
                                        <p:attrNameLst>
                                          <p:attrName>style.visibility</p:attrName>
                                        </p:attrNameLst>
                                      </p:cBhvr>
                                      <p:to>
                                        <p:strVal val="visible"/>
                                      </p:to>
                                    </p:set>
                                    <p:animEffect transition="in" filter="wipe(down)">
                                      <p:cBhvr>
                                        <p:cTn id="14" dur="500"/>
                                        <p:tgtEl>
                                          <p:spTgt spid="17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wipe(up)">
                                      <p:cBhvr>
                                        <p:cTn id="17" dur="500"/>
                                        <p:tgtEl>
                                          <p:spTgt spid="17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left)">
                                      <p:cBhvr>
                                        <p:cTn id="20" dur="500"/>
                                        <p:tgtEl>
                                          <p:spTgt spid="173"/>
                                        </p:tgtEl>
                                      </p:cBhvr>
                                    </p:animEffect>
                                  </p:childTnLst>
                                </p:cTn>
                              </p:par>
                              <p:par>
                                <p:cTn id="21" presetID="37" presetClass="entr" presetSubtype="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1000"/>
                                        <p:tgtEl>
                                          <p:spTgt spid="126"/>
                                        </p:tgtEl>
                                      </p:cBhvr>
                                    </p:animEffect>
                                    <p:anim calcmode="lin" valueType="num">
                                      <p:cBhvr>
                                        <p:cTn id="24" dur="1000" fill="hold"/>
                                        <p:tgtEl>
                                          <p:spTgt spid="126"/>
                                        </p:tgtEl>
                                        <p:attrNameLst>
                                          <p:attrName>ppt_x</p:attrName>
                                        </p:attrNameLst>
                                      </p:cBhvr>
                                      <p:tavLst>
                                        <p:tav tm="0">
                                          <p:val>
                                            <p:strVal val="#ppt_x"/>
                                          </p:val>
                                        </p:tav>
                                        <p:tav tm="100000">
                                          <p:val>
                                            <p:strVal val="#ppt_x"/>
                                          </p:val>
                                        </p:tav>
                                      </p:tavLst>
                                    </p:anim>
                                    <p:anim calcmode="lin" valueType="num">
                                      <p:cBhvr>
                                        <p:cTn id="25" dur="900" decel="100000" fill="hold"/>
                                        <p:tgtEl>
                                          <p:spTgt spid="12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5" presetID="23" presetClass="entr" presetSubtype="16" fill="hold" grpId="0" nodeType="withEffect">
                                  <p:stCondLst>
                                    <p:cond delay="500"/>
                                  </p:stCondLst>
                                  <p:childTnLst>
                                    <p:set>
                                      <p:cBhvr>
                                        <p:cTn id="46" dur="1" fill="hold">
                                          <p:stCondLst>
                                            <p:cond delay="0"/>
                                          </p:stCondLst>
                                        </p:cTn>
                                        <p:tgtEl>
                                          <p:spTgt spid="170"/>
                                        </p:tgtEl>
                                        <p:attrNameLst>
                                          <p:attrName>style.visibility</p:attrName>
                                        </p:attrNameLst>
                                      </p:cBhvr>
                                      <p:to>
                                        <p:strVal val="visible"/>
                                      </p:to>
                                    </p:set>
                                    <p:anim calcmode="lin" valueType="num">
                                      <p:cBhvr>
                                        <p:cTn id="47" dur="500" fill="hold"/>
                                        <p:tgtEl>
                                          <p:spTgt spid="170"/>
                                        </p:tgtEl>
                                        <p:attrNameLst>
                                          <p:attrName>ppt_w</p:attrName>
                                        </p:attrNameLst>
                                      </p:cBhvr>
                                      <p:tavLst>
                                        <p:tav tm="0">
                                          <p:val>
                                            <p:fltVal val="0"/>
                                          </p:val>
                                        </p:tav>
                                        <p:tav tm="100000">
                                          <p:val>
                                            <p:strVal val="#ppt_w"/>
                                          </p:val>
                                        </p:tav>
                                      </p:tavLst>
                                    </p:anim>
                                    <p:anim calcmode="lin" valueType="num">
                                      <p:cBhvr>
                                        <p:cTn id="48" dur="500" fill="hold"/>
                                        <p:tgtEl>
                                          <p:spTgt spid="17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700"/>
                                  </p:stCondLst>
                                  <p:childTnLst>
                                    <p:set>
                                      <p:cBhvr>
                                        <p:cTn id="50" dur="1" fill="hold">
                                          <p:stCondLst>
                                            <p:cond delay="0"/>
                                          </p:stCondLst>
                                        </p:cTn>
                                        <p:tgtEl>
                                          <p:spTgt spid="160"/>
                                        </p:tgtEl>
                                        <p:attrNameLst>
                                          <p:attrName>style.visibility</p:attrName>
                                        </p:attrNameLst>
                                      </p:cBhvr>
                                      <p:to>
                                        <p:strVal val="visible"/>
                                      </p:to>
                                    </p:set>
                                    <p:anim calcmode="lin" valueType="num">
                                      <p:cBhvr>
                                        <p:cTn id="51" dur="500" fill="hold"/>
                                        <p:tgtEl>
                                          <p:spTgt spid="160"/>
                                        </p:tgtEl>
                                        <p:attrNameLst>
                                          <p:attrName>ppt_w</p:attrName>
                                        </p:attrNameLst>
                                      </p:cBhvr>
                                      <p:tavLst>
                                        <p:tav tm="0">
                                          <p:val>
                                            <p:fltVal val="0"/>
                                          </p:val>
                                        </p:tav>
                                        <p:tav tm="100000">
                                          <p:val>
                                            <p:strVal val="#ppt_w"/>
                                          </p:val>
                                        </p:tav>
                                      </p:tavLst>
                                    </p:anim>
                                    <p:anim calcmode="lin" valueType="num">
                                      <p:cBhvr>
                                        <p:cTn id="52" dur="500" fill="hold"/>
                                        <p:tgtEl>
                                          <p:spTgt spid="16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90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100"/>
                                  </p:stCondLst>
                                  <p:childTnLst>
                                    <p:set>
                                      <p:cBhvr>
                                        <p:cTn id="58" dur="1" fill="hold">
                                          <p:stCondLst>
                                            <p:cond delay="0"/>
                                          </p:stCondLst>
                                        </p:cTn>
                                        <p:tgtEl>
                                          <p:spTgt spid="162"/>
                                        </p:tgtEl>
                                        <p:attrNameLst>
                                          <p:attrName>style.visibility</p:attrName>
                                        </p:attrNameLst>
                                      </p:cBhvr>
                                      <p:to>
                                        <p:strVal val="visible"/>
                                      </p:to>
                                    </p:set>
                                    <p:anim calcmode="lin" valueType="num">
                                      <p:cBhvr>
                                        <p:cTn id="59" dur="500" fill="hold"/>
                                        <p:tgtEl>
                                          <p:spTgt spid="162"/>
                                        </p:tgtEl>
                                        <p:attrNameLst>
                                          <p:attrName>ppt_w</p:attrName>
                                        </p:attrNameLst>
                                      </p:cBhvr>
                                      <p:tavLst>
                                        <p:tav tm="0">
                                          <p:val>
                                            <p:fltVal val="0"/>
                                          </p:val>
                                        </p:tav>
                                        <p:tav tm="100000">
                                          <p:val>
                                            <p:strVal val="#ppt_w"/>
                                          </p:val>
                                        </p:tav>
                                      </p:tavLst>
                                    </p:anim>
                                    <p:anim calcmode="lin" valueType="num">
                                      <p:cBhvr>
                                        <p:cTn id="60" dur="500" fill="hold"/>
                                        <p:tgtEl>
                                          <p:spTgt spid="16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1300"/>
                                  </p:stCondLst>
                                  <p:childTnLst>
                                    <p:set>
                                      <p:cBhvr>
                                        <p:cTn id="62" dur="1" fill="hold">
                                          <p:stCondLst>
                                            <p:cond delay="0"/>
                                          </p:stCondLst>
                                        </p:cTn>
                                        <p:tgtEl>
                                          <p:spTgt spid="168"/>
                                        </p:tgtEl>
                                        <p:attrNameLst>
                                          <p:attrName>style.visibility</p:attrName>
                                        </p:attrNameLst>
                                      </p:cBhvr>
                                      <p:to>
                                        <p:strVal val="visible"/>
                                      </p:to>
                                    </p:set>
                                    <p:anim calcmode="lin" valueType="num">
                                      <p:cBhvr>
                                        <p:cTn id="63" dur="500" fill="hold"/>
                                        <p:tgtEl>
                                          <p:spTgt spid="168"/>
                                        </p:tgtEl>
                                        <p:attrNameLst>
                                          <p:attrName>ppt_w</p:attrName>
                                        </p:attrNameLst>
                                      </p:cBhvr>
                                      <p:tavLst>
                                        <p:tav tm="0">
                                          <p:val>
                                            <p:fltVal val="0"/>
                                          </p:val>
                                        </p:tav>
                                        <p:tav tm="100000">
                                          <p:val>
                                            <p:strVal val="#ppt_w"/>
                                          </p:val>
                                        </p:tav>
                                      </p:tavLst>
                                    </p:anim>
                                    <p:anim calcmode="lin" valueType="num">
                                      <p:cBhvr>
                                        <p:cTn id="64" dur="500" fill="hold"/>
                                        <p:tgtEl>
                                          <p:spTgt spid="168"/>
                                        </p:tgtEl>
                                        <p:attrNameLst>
                                          <p:attrName>ppt_h</p:attrName>
                                        </p:attrNameLst>
                                      </p:cBhvr>
                                      <p:tavLst>
                                        <p:tav tm="0">
                                          <p:val>
                                            <p:fltVal val="0"/>
                                          </p:val>
                                        </p:tav>
                                        <p:tav tm="100000">
                                          <p:val>
                                            <p:strVal val="#ppt_h"/>
                                          </p:val>
                                        </p:tav>
                                      </p:tavLst>
                                    </p:anim>
                                  </p:childTnLst>
                                </p:cTn>
                              </p:par>
                            </p:childTnLst>
                          </p:cTn>
                        </p:par>
                        <p:par>
                          <p:cTn id="65" fill="hold">
                            <p:stCondLst>
                              <p:cond delay="1800"/>
                            </p:stCondLst>
                            <p:childTnLst>
                              <p:par>
                                <p:cTn id="66" presetID="23" presetClass="entr" presetSubtype="32"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strVal val="4*#ppt_w"/>
                                          </p:val>
                                        </p:tav>
                                        <p:tav tm="100000">
                                          <p:val>
                                            <p:strVal val="#ppt_w"/>
                                          </p:val>
                                        </p:tav>
                                      </p:tavLst>
                                    </p:anim>
                                    <p:anim calcmode="lin" valueType="num">
                                      <p:cBhvr>
                                        <p:cTn id="69" dur="500" fill="hold"/>
                                        <p:tgtEl>
                                          <p:spTgt spid="7"/>
                                        </p:tgtEl>
                                        <p:attrNameLst>
                                          <p:attrName>ppt_h</p:attrName>
                                        </p:attrNameLst>
                                      </p:cBhvr>
                                      <p:tavLst>
                                        <p:tav tm="0">
                                          <p:val>
                                            <p:strVal val="4*#ppt_h"/>
                                          </p:val>
                                        </p:tav>
                                        <p:tav tm="100000">
                                          <p:val>
                                            <p:strVal val="#ppt_h"/>
                                          </p:val>
                                        </p:tav>
                                      </p:tavLst>
                                    </p:anim>
                                  </p:childTnLst>
                                </p:cTn>
                              </p:par>
                            </p:childTnLst>
                          </p:cTn>
                        </p:par>
                        <p:par>
                          <p:cTn id="70" fill="hold">
                            <p:stCondLst>
                              <p:cond delay="2300"/>
                            </p:stCondLst>
                            <p:childTnLst>
                              <p:par>
                                <p:cTn id="71" presetID="12" presetClass="entr" presetSubtype="2"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p:tgtEl>
                                          <p:spTgt spid="61"/>
                                        </p:tgtEl>
                                        <p:attrNameLst>
                                          <p:attrName>ppt_x</p:attrName>
                                        </p:attrNameLst>
                                      </p:cBhvr>
                                      <p:tavLst>
                                        <p:tav tm="0">
                                          <p:val>
                                            <p:strVal val="#ppt_x+#ppt_w*1.125000"/>
                                          </p:val>
                                        </p:tav>
                                        <p:tav tm="100000">
                                          <p:val>
                                            <p:strVal val="#ppt_x"/>
                                          </p:val>
                                        </p:tav>
                                      </p:tavLst>
                                    </p:anim>
                                    <p:animEffect transition="in" filter="wipe(lef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75" grpId="0" animBg="1"/>
      <p:bldP spid="173" grpId="0" animBg="1"/>
      <p:bldP spid="171" grpId="0" animBg="1"/>
      <p:bldP spid="170" grpId="0" animBg="1"/>
      <p:bldP spid="160" grpId="0" animBg="1"/>
      <p:bldP spid="161" grpId="0" animBg="1"/>
      <p:bldP spid="162" grpId="0" animBg="1"/>
      <p:bldP spid="1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15544"/>
            <a:ext cx="1415772"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对策拟定</a:t>
            </a:r>
          </a:p>
        </p:txBody>
      </p:sp>
      <p:graphicFrame>
        <p:nvGraphicFramePr>
          <p:cNvPr id="2" name="表格 1"/>
          <p:cNvGraphicFramePr>
            <a:graphicFrameLocks noGrp="1"/>
          </p:cNvGraphicFramePr>
          <p:nvPr>
            <p:extLst>
              <p:ext uri="{D42A27DB-BD31-4B8C-83A1-F6EECF244321}">
                <p14:modId xmlns:p14="http://schemas.microsoft.com/office/powerpoint/2010/main" val="498369275"/>
              </p:ext>
            </p:extLst>
          </p:nvPr>
        </p:nvGraphicFramePr>
        <p:xfrm>
          <a:off x="406686" y="1223925"/>
          <a:ext cx="11398324" cy="4950842"/>
        </p:xfrm>
        <a:graphic>
          <a:graphicData uri="http://schemas.openxmlformats.org/drawingml/2006/table">
            <a:tbl>
              <a:tblPr firstRow="1" firstCol="1" lastRow="1" lastCol="1" bandRow="1" bandCol="1">
                <a:effectLst>
                  <a:innerShdw blurRad="114300">
                    <a:prstClr val="black"/>
                  </a:innerShdw>
                </a:effectLst>
              </a:tblPr>
              <a:tblGrid>
                <a:gridCol w="1445366">
                  <a:extLst>
                    <a:ext uri="{9D8B030D-6E8A-4147-A177-3AD203B41FA5}">
                      <a16:colId xmlns="" xmlns:a16="http://schemas.microsoft.com/office/drawing/2014/main" val="20000"/>
                    </a:ext>
                  </a:extLst>
                </a:gridCol>
                <a:gridCol w="1445366">
                  <a:extLst>
                    <a:ext uri="{9D8B030D-6E8A-4147-A177-3AD203B41FA5}">
                      <a16:colId xmlns="" xmlns:a16="http://schemas.microsoft.com/office/drawing/2014/main" val="20001"/>
                    </a:ext>
                  </a:extLst>
                </a:gridCol>
                <a:gridCol w="1445366">
                  <a:extLst>
                    <a:ext uri="{9D8B030D-6E8A-4147-A177-3AD203B41FA5}">
                      <a16:colId xmlns="" xmlns:a16="http://schemas.microsoft.com/office/drawing/2014/main" val="20002"/>
                    </a:ext>
                  </a:extLst>
                </a:gridCol>
                <a:gridCol w="903355">
                  <a:extLst>
                    <a:ext uri="{9D8B030D-6E8A-4147-A177-3AD203B41FA5}">
                      <a16:colId xmlns="" xmlns:a16="http://schemas.microsoft.com/office/drawing/2014/main" val="20003"/>
                    </a:ext>
                  </a:extLst>
                </a:gridCol>
                <a:gridCol w="903355">
                  <a:extLst>
                    <a:ext uri="{9D8B030D-6E8A-4147-A177-3AD203B41FA5}">
                      <a16:colId xmlns="" xmlns:a16="http://schemas.microsoft.com/office/drawing/2014/main" val="20004"/>
                    </a:ext>
                  </a:extLst>
                </a:gridCol>
                <a:gridCol w="903355">
                  <a:extLst>
                    <a:ext uri="{9D8B030D-6E8A-4147-A177-3AD203B41FA5}">
                      <a16:colId xmlns="" xmlns:a16="http://schemas.microsoft.com/office/drawing/2014/main" val="20005"/>
                    </a:ext>
                  </a:extLst>
                </a:gridCol>
                <a:gridCol w="869228">
                  <a:extLst>
                    <a:ext uri="{9D8B030D-6E8A-4147-A177-3AD203B41FA5}">
                      <a16:colId xmlns="" xmlns:a16="http://schemas.microsoft.com/office/drawing/2014/main" val="20006"/>
                    </a:ext>
                  </a:extLst>
                </a:gridCol>
                <a:gridCol w="777889">
                  <a:extLst>
                    <a:ext uri="{9D8B030D-6E8A-4147-A177-3AD203B41FA5}">
                      <a16:colId xmlns="" xmlns:a16="http://schemas.microsoft.com/office/drawing/2014/main" val="20007"/>
                    </a:ext>
                  </a:extLst>
                </a:gridCol>
                <a:gridCol w="898334">
                  <a:extLst>
                    <a:ext uri="{9D8B030D-6E8A-4147-A177-3AD203B41FA5}">
                      <a16:colId xmlns="" xmlns:a16="http://schemas.microsoft.com/office/drawing/2014/main" val="20008"/>
                    </a:ext>
                  </a:extLst>
                </a:gridCol>
                <a:gridCol w="903355">
                  <a:extLst>
                    <a:ext uri="{9D8B030D-6E8A-4147-A177-3AD203B41FA5}">
                      <a16:colId xmlns="" xmlns:a16="http://schemas.microsoft.com/office/drawing/2014/main" val="20009"/>
                    </a:ext>
                  </a:extLst>
                </a:gridCol>
                <a:gridCol w="903355">
                  <a:extLst>
                    <a:ext uri="{9D8B030D-6E8A-4147-A177-3AD203B41FA5}">
                      <a16:colId xmlns="" xmlns:a16="http://schemas.microsoft.com/office/drawing/2014/main" val="20010"/>
                    </a:ext>
                  </a:extLst>
                </a:gridCol>
              </a:tblGrid>
              <a:tr h="317096">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400" kern="100" dirty="0">
                          <a:solidFill>
                            <a:schemeClr val="bg1"/>
                          </a:solidFill>
                          <a:effectLst/>
                          <a:latin typeface="方正正黑简体" panose="02000000000000000000" pitchFamily="2" charset="-122"/>
                          <a:ea typeface="方正正黑简体" panose="02000000000000000000" pitchFamily="2" charset="-122"/>
                        </a:rPr>
                        <a:t>What</a:t>
                      </a:r>
                      <a:endParaRPr lang="zh-CN" sz="1400" kern="100" dirty="0">
                        <a:solidFill>
                          <a:schemeClr val="bg1"/>
                        </a:solidFill>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400" kern="100" dirty="0">
                          <a:solidFill>
                            <a:schemeClr val="bg1"/>
                          </a:solidFill>
                          <a:effectLst/>
                          <a:latin typeface="方正正黑简体" panose="02000000000000000000" pitchFamily="2" charset="-122"/>
                          <a:ea typeface="方正正黑简体" panose="02000000000000000000" pitchFamily="2" charset="-122"/>
                        </a:rPr>
                        <a:t>Why</a:t>
                      </a:r>
                      <a:endParaRPr lang="zh-CN" sz="1400" kern="100" dirty="0">
                        <a:solidFill>
                          <a:schemeClr val="bg1"/>
                        </a:solidFill>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400" kern="100" dirty="0">
                          <a:solidFill>
                            <a:schemeClr val="bg1"/>
                          </a:solidFill>
                          <a:effectLst/>
                          <a:latin typeface="方正正黑简体" panose="02000000000000000000" pitchFamily="2" charset="-122"/>
                          <a:ea typeface="方正正黑简体" panose="02000000000000000000" pitchFamily="2" charset="-122"/>
                        </a:rPr>
                        <a:t>How</a:t>
                      </a:r>
                      <a:endParaRPr lang="zh-CN" sz="1400" kern="100" dirty="0">
                        <a:solidFill>
                          <a:schemeClr val="bg1"/>
                        </a:solidFill>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400" kern="100" dirty="0">
                          <a:solidFill>
                            <a:schemeClr val="bg1"/>
                          </a:solidFill>
                          <a:effectLst/>
                          <a:latin typeface="方正正黑简体" panose="02000000000000000000" pitchFamily="2" charset="-122"/>
                          <a:ea typeface="方正正黑简体" panose="02000000000000000000" pitchFamily="2" charset="-122"/>
                        </a:rPr>
                        <a:t>Who</a:t>
                      </a:r>
                      <a:endParaRPr lang="zh-CN" sz="1400" kern="100" dirty="0">
                        <a:solidFill>
                          <a:schemeClr val="bg1"/>
                        </a:solidFill>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gridSpan="4">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400" kern="100" dirty="0">
                          <a:solidFill>
                            <a:schemeClr val="bg1"/>
                          </a:solidFill>
                          <a:effectLst/>
                          <a:latin typeface="方正正黑简体" panose="02000000000000000000" pitchFamily="2" charset="-122"/>
                          <a:ea typeface="方正正黑简体" panose="02000000000000000000" pitchFamily="2" charset="-122"/>
                        </a:rPr>
                        <a:t>决策</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400" kern="100" dirty="0">
                          <a:solidFill>
                            <a:schemeClr val="bg1"/>
                          </a:solidFill>
                          <a:effectLst/>
                          <a:latin typeface="方正正黑简体" panose="02000000000000000000" pitchFamily="2" charset="-122"/>
                          <a:ea typeface="方正正黑简体" panose="02000000000000000000" pitchFamily="2" charset="-122"/>
                        </a:rPr>
                        <a:t>判定</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400" kern="100" dirty="0">
                          <a:solidFill>
                            <a:schemeClr val="bg1"/>
                          </a:solidFill>
                          <a:effectLst/>
                          <a:latin typeface="方正正黑简体" panose="02000000000000000000" pitchFamily="2" charset="-122"/>
                          <a:ea typeface="方正正黑简体" panose="02000000000000000000" pitchFamily="2" charset="-122"/>
                        </a:rPr>
                        <a:t>When</a:t>
                      </a:r>
                      <a:endParaRPr lang="zh-CN" sz="1400" kern="100" dirty="0">
                        <a:solidFill>
                          <a:schemeClr val="bg1"/>
                        </a:solidFill>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400" kern="100" dirty="0">
                          <a:solidFill>
                            <a:schemeClr val="bg1"/>
                          </a:solidFill>
                          <a:effectLst/>
                          <a:latin typeface="方正正黑简体" panose="02000000000000000000" pitchFamily="2" charset="-122"/>
                          <a:ea typeface="方正正黑简体" panose="02000000000000000000" pitchFamily="2" charset="-122"/>
                        </a:rPr>
                        <a:t>Where</a:t>
                      </a:r>
                      <a:endParaRPr lang="zh-CN" sz="1400" kern="100" dirty="0">
                        <a:solidFill>
                          <a:schemeClr val="bg1"/>
                        </a:solidFill>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extLst>
                  <a:ext uri="{0D108BD9-81ED-4DB2-BD59-A6C34878D82A}">
                    <a16:rowId xmlns="" xmlns:a16="http://schemas.microsoft.com/office/drawing/2014/main" val="10000"/>
                  </a:ext>
                </a:extLst>
              </a:tr>
              <a:tr h="27909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400" kern="100" dirty="0">
                          <a:solidFill>
                            <a:schemeClr val="bg1"/>
                          </a:solidFill>
                          <a:effectLst/>
                          <a:latin typeface="方正正黑简体" panose="02000000000000000000" pitchFamily="2" charset="-122"/>
                          <a:ea typeface="方正正黑简体" panose="02000000000000000000" pitchFamily="2" charset="-122"/>
                        </a:rPr>
                        <a:t>主题</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400" kern="100" dirty="0">
                          <a:solidFill>
                            <a:schemeClr val="bg1"/>
                          </a:solidFill>
                          <a:effectLst/>
                          <a:latin typeface="方正正黑简体" panose="02000000000000000000" pitchFamily="2" charset="-122"/>
                          <a:ea typeface="方正正黑简体" panose="02000000000000000000" pitchFamily="2" charset="-122"/>
                        </a:rPr>
                        <a:t>重要原因</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400" kern="100" dirty="0">
                          <a:solidFill>
                            <a:schemeClr val="bg1"/>
                          </a:solidFill>
                          <a:effectLst/>
                          <a:latin typeface="方正正黑简体" panose="02000000000000000000" pitchFamily="2" charset="-122"/>
                          <a:ea typeface="方正正黑简体" panose="02000000000000000000" pitchFamily="2" charset="-122"/>
                        </a:rPr>
                        <a:t>对策拟定</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400" kern="100" dirty="0">
                          <a:solidFill>
                            <a:schemeClr val="bg1"/>
                          </a:solidFill>
                          <a:effectLst/>
                          <a:latin typeface="方正正黑简体" panose="02000000000000000000" pitchFamily="2" charset="-122"/>
                          <a:ea typeface="方正正黑简体" panose="02000000000000000000" pitchFamily="2" charset="-122"/>
                        </a:rPr>
                        <a:t>负责人</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400" kern="100" dirty="0">
                          <a:solidFill>
                            <a:schemeClr val="bg1"/>
                          </a:solidFill>
                          <a:effectLst/>
                          <a:latin typeface="方正正黑简体" panose="02000000000000000000" pitchFamily="2" charset="-122"/>
                          <a:ea typeface="方正正黑简体" panose="02000000000000000000" pitchFamily="2" charset="-122"/>
                        </a:rPr>
                        <a:t>可行性</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400" kern="100" dirty="0">
                          <a:solidFill>
                            <a:schemeClr val="bg1"/>
                          </a:solidFill>
                          <a:effectLst/>
                          <a:latin typeface="方正正黑简体" panose="02000000000000000000" pitchFamily="2" charset="-122"/>
                          <a:ea typeface="方正正黑简体" panose="02000000000000000000" pitchFamily="2" charset="-122"/>
                        </a:rPr>
                        <a:t>效果性</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400" kern="100" dirty="0">
                          <a:solidFill>
                            <a:schemeClr val="bg1"/>
                          </a:solidFill>
                          <a:effectLst/>
                          <a:latin typeface="方正正黑简体" panose="02000000000000000000" pitchFamily="2" charset="-122"/>
                          <a:ea typeface="方正正黑简体" panose="02000000000000000000" pitchFamily="2" charset="-122"/>
                        </a:rPr>
                        <a:t>自主性</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400" kern="100" dirty="0">
                          <a:solidFill>
                            <a:schemeClr val="bg1"/>
                          </a:solidFill>
                          <a:effectLst/>
                          <a:latin typeface="方正正黑简体" panose="02000000000000000000" pitchFamily="2" charset="-122"/>
                          <a:ea typeface="方正正黑简体" panose="02000000000000000000" pitchFamily="2" charset="-122"/>
                        </a:rPr>
                        <a:t>总分</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400" kern="100" dirty="0">
                          <a:solidFill>
                            <a:schemeClr val="bg1"/>
                          </a:solidFill>
                          <a:effectLst/>
                          <a:latin typeface="方正正黑简体" panose="02000000000000000000" pitchFamily="2" charset="-122"/>
                          <a:ea typeface="方正正黑简体" panose="02000000000000000000" pitchFamily="2" charset="-122"/>
                        </a:rPr>
                        <a:t> </a:t>
                      </a:r>
                      <a:endParaRPr lang="zh-CN" sz="1400" kern="100" dirty="0">
                        <a:solidFill>
                          <a:schemeClr val="bg1"/>
                        </a:solidFill>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400" kern="100" dirty="0">
                          <a:solidFill>
                            <a:schemeClr val="bg1"/>
                          </a:solidFill>
                          <a:effectLst/>
                          <a:latin typeface="方正正黑简体" panose="02000000000000000000" pitchFamily="2" charset="-122"/>
                          <a:ea typeface="方正正黑简体" panose="02000000000000000000" pitchFamily="2" charset="-122"/>
                        </a:rPr>
                        <a:t> </a:t>
                      </a:r>
                      <a:endParaRPr lang="zh-CN" sz="1400" kern="100" dirty="0">
                        <a:solidFill>
                          <a:schemeClr val="bg1"/>
                        </a:solidFill>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400" kern="100" dirty="0">
                          <a:solidFill>
                            <a:schemeClr val="bg1"/>
                          </a:solidFill>
                          <a:effectLst/>
                          <a:latin typeface="方正正黑简体" panose="02000000000000000000" pitchFamily="2" charset="-122"/>
                          <a:ea typeface="方正正黑简体" panose="02000000000000000000" pitchFamily="2" charset="-122"/>
                        </a:rPr>
                        <a:t> </a:t>
                      </a:r>
                      <a:endParaRPr lang="zh-CN" sz="1400" kern="100" dirty="0">
                        <a:solidFill>
                          <a:schemeClr val="bg1"/>
                        </a:solidFill>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extLst>
                  <a:ext uri="{0D108BD9-81ED-4DB2-BD59-A6C34878D82A}">
                    <a16:rowId xmlns="" xmlns:a16="http://schemas.microsoft.com/office/drawing/2014/main" val="10001"/>
                  </a:ext>
                </a:extLst>
              </a:tr>
              <a:tr h="562691">
                <a:tc rowSpan="8">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71755" marR="71755" algn="ctr">
                        <a:spcAft>
                          <a:spcPts val="0"/>
                        </a:spcAft>
                      </a:pPr>
                      <a:r>
                        <a:rPr lang="zh-CN" sz="1800" b="0" kern="100" dirty="0">
                          <a:solidFill>
                            <a:schemeClr val="bg1"/>
                          </a:solidFill>
                          <a:effectLst/>
                          <a:latin typeface="方正正黑简体" panose="02000000000000000000" pitchFamily="2" charset="-122"/>
                          <a:ea typeface="方正正黑简体" panose="02000000000000000000" pitchFamily="2" charset="-122"/>
                        </a:rPr>
                        <a:t>提 高 抗 肿 瘤 药 物 操 作 的 规 范 性</a:t>
                      </a:r>
                    </a:p>
                  </a:txBody>
                  <a:tcPr marL="61358" marR="61358" marT="0" marB="0" vert="eaVert"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设备欠缺</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200" kern="100" dirty="0">
                          <a:effectLst/>
                          <a:latin typeface="方正正黑简体" panose="02000000000000000000" pitchFamily="2" charset="-122"/>
                          <a:ea typeface="方正正黑简体" panose="02000000000000000000" pitchFamily="2" charset="-122"/>
                        </a:rPr>
                        <a:t>改进化疗废弃物专用垃圾桶</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altLang="zh-CN" sz="1200" kern="100" dirty="0">
                          <a:effectLst/>
                          <a:latin typeface="方正正黑简体" panose="02000000000000000000" pitchFamily="2" charset="-122"/>
                          <a:ea typeface="方正正黑简体" panose="02000000000000000000" pitchFamily="2" charset="-122"/>
                        </a:rPr>
                        <a:t>xx</a:t>
                      </a: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38</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26</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24</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88</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是</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562691">
                <a:tc vMerge="1">
                  <a:txBody>
                    <a:bodyPr/>
                    <a:lstStyle/>
                    <a:p>
                      <a:endParaRPr lang="zh-CN" altLang="en-US"/>
                    </a:p>
                  </a:txBody>
                  <a:tcPr/>
                </a:tc>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200" kern="100" dirty="0">
                          <a:effectLst/>
                          <a:latin typeface="方正正黑简体" panose="02000000000000000000" pitchFamily="2" charset="-122"/>
                          <a:ea typeface="方正正黑简体" panose="02000000000000000000" pitchFamily="2" charset="-122"/>
                        </a:rPr>
                        <a:t>配备专用静脉推注箱</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altLang="zh-CN" sz="1200" kern="100" dirty="0">
                          <a:effectLst/>
                          <a:latin typeface="方正正黑简体" panose="02000000000000000000" pitchFamily="2" charset="-122"/>
                          <a:ea typeface="方正正黑简体" panose="02000000000000000000" pitchFamily="2" charset="-122"/>
                        </a:rPr>
                        <a:t>xx</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36</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38</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26</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100</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是</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3"/>
                  </a:ext>
                </a:extLst>
              </a:tr>
              <a:tr h="418640">
                <a:tc vMerge="1">
                  <a:txBody>
                    <a:bodyPr/>
                    <a:lstStyle/>
                    <a:p>
                      <a:endParaRPr lang="zh-CN" altLang="en-US"/>
                    </a:p>
                  </a:txBody>
                  <a:tcPr/>
                </a:tc>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200" kern="100" dirty="0">
                          <a:effectLst/>
                          <a:latin typeface="方正正黑简体" panose="02000000000000000000" pitchFamily="2" charset="-122"/>
                          <a:ea typeface="方正正黑简体" panose="02000000000000000000" pitchFamily="2" charset="-122"/>
                        </a:rPr>
                        <a:t>配备化疗外溅箱</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altLang="zh-CN" sz="1200" kern="100" dirty="0">
                          <a:effectLst/>
                          <a:latin typeface="方正正黑简体" panose="02000000000000000000" pitchFamily="2" charset="-122"/>
                          <a:ea typeface="方正正黑简体" panose="02000000000000000000" pitchFamily="2" charset="-122"/>
                        </a:rPr>
                        <a:t>xxx</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32</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24</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22</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78</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是</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4"/>
                  </a:ext>
                </a:extLst>
              </a:tr>
              <a:tr h="562691">
                <a:tc vMerge="1">
                  <a:txBody>
                    <a:bodyPr/>
                    <a:lstStyle/>
                    <a:p>
                      <a:endParaRPr lang="zh-CN" altLang="en-US"/>
                    </a:p>
                  </a:txBody>
                  <a:tcPr/>
                </a:tc>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防护意识淡薄</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200" kern="100" dirty="0">
                          <a:effectLst/>
                          <a:latin typeface="方正正黑简体" panose="02000000000000000000" pitchFamily="2" charset="-122"/>
                          <a:ea typeface="方正正黑简体" panose="02000000000000000000" pitchFamily="2" charset="-122"/>
                        </a:rPr>
                        <a:t>进行专业的培训</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altLang="zh-CN" sz="1200" kern="100" dirty="0">
                          <a:effectLst/>
                          <a:latin typeface="方正正黑简体" panose="02000000000000000000" pitchFamily="2" charset="-122"/>
                          <a:ea typeface="方正正黑简体" panose="02000000000000000000" pitchFamily="2" charset="-122"/>
                        </a:rPr>
                        <a:t>xxx</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40</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38</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32</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110</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是</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418640">
                <a:tc vMerge="1">
                  <a:txBody>
                    <a:bodyPr/>
                    <a:lstStyle/>
                    <a:p>
                      <a:endParaRPr lang="zh-CN" altLang="en-US"/>
                    </a:p>
                  </a:txBody>
                  <a:tcPr/>
                </a:tc>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200" kern="100" dirty="0">
                          <a:effectLst/>
                          <a:latin typeface="方正正黑简体" panose="02000000000000000000" pitchFamily="2" charset="-122"/>
                          <a:ea typeface="方正正黑简体" panose="02000000000000000000" pitchFamily="2" charset="-122"/>
                        </a:rPr>
                        <a:t>制定防护措施</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altLang="zh-CN" sz="1200" kern="100" dirty="0">
                          <a:effectLst/>
                          <a:latin typeface="方正正黑简体" panose="02000000000000000000" pitchFamily="2" charset="-122"/>
                          <a:ea typeface="方正正黑简体" panose="02000000000000000000" pitchFamily="2" charset="-122"/>
                        </a:rPr>
                        <a:t>xxx</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36</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33</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30</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99</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是</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562691">
                <a:tc vMerge="1">
                  <a:txBody>
                    <a:bodyPr/>
                    <a:lstStyle/>
                    <a:p>
                      <a:endParaRPr lang="zh-CN" altLang="en-US"/>
                    </a:p>
                  </a:txBody>
                  <a:tcPr/>
                </a:tc>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200" kern="100" dirty="0">
                          <a:effectLst/>
                          <a:latin typeface="方正正黑简体" panose="02000000000000000000" pitchFamily="2" charset="-122"/>
                          <a:ea typeface="方正正黑简体" panose="02000000000000000000" pitchFamily="2" charset="-122"/>
                        </a:rPr>
                        <a:t>更新防护知识</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altLang="zh-CN" sz="1200" kern="100" dirty="0">
                          <a:effectLst/>
                          <a:latin typeface="方正正黑简体" panose="02000000000000000000" pitchFamily="2" charset="-122"/>
                          <a:ea typeface="方正正黑简体" panose="02000000000000000000" pitchFamily="2" charset="-122"/>
                        </a:rPr>
                        <a:t>xxx</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24</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22</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26</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72</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是</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697734">
                <a:tc vMerge="1">
                  <a:txBody>
                    <a:bodyPr/>
                    <a:lstStyle/>
                    <a:p>
                      <a:endParaRPr lang="zh-CN" altLang="en-US"/>
                    </a:p>
                  </a:txBody>
                  <a:tcPr/>
                </a:tc>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操作规程少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200" kern="100" dirty="0">
                          <a:effectLst/>
                          <a:latin typeface="方正正黑简体" panose="02000000000000000000" pitchFamily="2" charset="-122"/>
                          <a:ea typeface="方正正黑简体" panose="02000000000000000000" pitchFamily="2" charset="-122"/>
                        </a:rPr>
                        <a:t>制定抗肿瘤药物暴露的应急预案</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altLang="zh-CN" sz="1200" kern="100" dirty="0" err="1">
                          <a:effectLst/>
                          <a:latin typeface="方正正黑简体" panose="02000000000000000000" pitchFamily="2" charset="-122"/>
                          <a:ea typeface="方正正黑简体" panose="02000000000000000000" pitchFamily="2" charset="-122"/>
                        </a:rPr>
                        <a:t>xxxx</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34</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26</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28</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88</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是</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8"/>
                  </a:ext>
                </a:extLst>
              </a:tr>
              <a:tr h="568874">
                <a:tc vMerge="1">
                  <a:txBody>
                    <a:bodyPr/>
                    <a:lstStyle/>
                    <a:p>
                      <a:endParaRPr lang="zh-CN" altLang="en-US"/>
                    </a:p>
                  </a:txBody>
                  <a:tcPr/>
                </a:tc>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200" kern="100" dirty="0">
                          <a:effectLst/>
                          <a:latin typeface="方正正黑简体" panose="02000000000000000000" pitchFamily="2" charset="-122"/>
                          <a:ea typeface="方正正黑简体" panose="02000000000000000000" pitchFamily="2" charset="-122"/>
                        </a:rPr>
                        <a:t>制定静脉给药方式流程及方法</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altLang="zh-CN" sz="1200" kern="100" dirty="0">
                          <a:effectLst/>
                          <a:latin typeface="方正正黑简体" panose="02000000000000000000" pitchFamily="2" charset="-122"/>
                          <a:ea typeface="方正正黑简体" panose="02000000000000000000" pitchFamily="2" charset="-122"/>
                        </a:rPr>
                        <a:t>xxx</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24</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38</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26</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200" kern="100" dirty="0">
                          <a:effectLst/>
                          <a:latin typeface="方正正黑简体" panose="02000000000000000000" pitchFamily="2" charset="-122"/>
                          <a:ea typeface="方正正黑简体" panose="02000000000000000000" pitchFamily="2" charset="-122"/>
                        </a:rPr>
                        <a:t>88</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是</a:t>
                      </a:r>
                    </a:p>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zh-CN" sz="1200" kern="100" dirty="0">
                        <a:effectLst/>
                        <a:latin typeface="方正正黑简体" panose="02000000000000000000" pitchFamily="2" charset="-122"/>
                        <a:ea typeface="方正正黑简体" panose="02000000000000000000" pitchFamily="2"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200" kern="100" dirty="0">
                          <a:effectLst/>
                          <a:latin typeface="方正正黑简体" panose="02000000000000000000" pitchFamily="2" charset="-122"/>
                          <a:ea typeface="方正正黑简体" panose="02000000000000000000" pitchFamily="2" charset="-122"/>
                        </a:rPr>
                        <a:t> </a:t>
                      </a:r>
                      <a:endParaRPr lang="zh-CN" sz="12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200" kern="100" dirty="0">
                          <a:effectLst/>
                          <a:latin typeface="方正正黑简体" panose="02000000000000000000" pitchFamily="2" charset="-122"/>
                          <a:ea typeface="方正正黑简体" panose="02000000000000000000" pitchFamily="2"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4032004280"/>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3687339" y="2350947"/>
            <a:ext cx="5808592" cy="1541447"/>
            <a:chOff x="1073877" y="1902560"/>
            <a:chExt cx="4158578" cy="998361"/>
          </a:xfrm>
        </p:grpSpPr>
        <p:sp>
          <p:nvSpPr>
            <p:cNvPr id="62" name="任意多边形 6"/>
            <p:cNvSpPr>
              <a:spLocks/>
            </p:cNvSpPr>
            <p:nvPr/>
          </p:nvSpPr>
          <p:spPr bwMode="auto">
            <a:xfrm>
              <a:off x="1073877"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3" name="任意多边形 7"/>
            <p:cNvSpPr>
              <a:spLocks/>
            </p:cNvSpPr>
            <p:nvPr/>
          </p:nvSpPr>
          <p:spPr bwMode="auto">
            <a:xfrm>
              <a:off x="1213953"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4" name="文本框 23"/>
            <p:cNvSpPr txBox="1"/>
            <p:nvPr/>
          </p:nvSpPr>
          <p:spPr>
            <a:xfrm>
              <a:off x="1869090" y="2191810"/>
              <a:ext cx="2783972" cy="458482"/>
            </a:xfrm>
            <a:prstGeom prst="rect">
              <a:avLst/>
            </a:prstGeom>
            <a:noFill/>
          </p:spPr>
          <p:txBody>
            <a:bodyPr wrap="square" rtlCol="0">
              <a:spAutoFit/>
            </a:bodyPr>
            <a:lstStyle/>
            <a:p>
              <a:pPr lvl="0" fontAlgn="base">
                <a:spcBef>
                  <a:spcPct val="0"/>
                </a:spcBef>
                <a:spcAft>
                  <a:spcPct val="0"/>
                </a:spcAft>
              </a:pPr>
              <a:r>
                <a:rPr lang="zh-CN" altLang="en-US" sz="4000" dirty="0">
                  <a:solidFill>
                    <a:schemeClr val="tx1">
                      <a:lumMod val="75000"/>
                      <a:lumOff val="25000"/>
                    </a:schemeClr>
                  </a:solidFill>
                  <a:latin typeface="方正正黑简体" panose="02000000000000000000" pitchFamily="2" charset="-122"/>
                  <a:ea typeface="方正正黑简体" panose="02000000000000000000" pitchFamily="2" charset="-122"/>
                </a:rPr>
                <a:t>对策实施及检讨</a:t>
              </a:r>
            </a:p>
          </p:txBody>
        </p:sp>
      </p:grpSp>
      <p:sp>
        <p:nvSpPr>
          <p:cNvPr id="183" name="弧形 182"/>
          <p:cNvSpPr/>
          <p:nvPr/>
        </p:nvSpPr>
        <p:spPr>
          <a:xfrm>
            <a:off x="10782482" y="-4446648"/>
            <a:ext cx="7550178" cy="7550178"/>
          </a:xfrm>
          <a:prstGeom prst="arc">
            <a:avLst>
              <a:gd name="adj1" fmla="val 7755085"/>
              <a:gd name="adj2" fmla="val 1023525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弧形 174"/>
          <p:cNvSpPr/>
          <p:nvPr/>
        </p:nvSpPr>
        <p:spPr>
          <a:xfrm rot="8130105">
            <a:off x="-2928349" y="2922292"/>
            <a:ext cx="7550178" cy="7550178"/>
          </a:xfrm>
          <a:prstGeom prst="arc">
            <a:avLst>
              <a:gd name="adj1" fmla="val 7328816"/>
              <a:gd name="adj2" fmla="val 1361697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弧形 172"/>
          <p:cNvSpPr/>
          <p:nvPr/>
        </p:nvSpPr>
        <p:spPr>
          <a:xfrm rot="5400000">
            <a:off x="-1691548" y="5973197"/>
            <a:ext cx="7550178" cy="7550178"/>
          </a:xfrm>
          <a:prstGeom prst="arc">
            <a:avLst>
              <a:gd name="adj1" fmla="val 8826946"/>
              <a:gd name="adj2" fmla="val 13180852"/>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弧形 170"/>
          <p:cNvSpPr/>
          <p:nvPr/>
        </p:nvSpPr>
        <p:spPr>
          <a:xfrm>
            <a:off x="1954526" y="-3228625"/>
            <a:ext cx="7550178" cy="7550178"/>
          </a:xfrm>
          <a:prstGeom prst="arc">
            <a:avLst>
              <a:gd name="adj1" fmla="val 7755085"/>
              <a:gd name="adj2" fmla="val 11326075"/>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3559451" y="4216914"/>
            <a:ext cx="370519" cy="370519"/>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126" name="组合 125"/>
          <p:cNvGrpSpPr/>
          <p:nvPr/>
        </p:nvGrpSpPr>
        <p:grpSpPr>
          <a:xfrm>
            <a:off x="413567" y="5735566"/>
            <a:ext cx="576000" cy="576000"/>
            <a:chOff x="2886273" y="5223415"/>
            <a:chExt cx="996316" cy="996316"/>
          </a:xfrm>
        </p:grpSpPr>
        <p:grpSp>
          <p:nvGrpSpPr>
            <p:cNvPr id="127" name="组合 126"/>
            <p:cNvGrpSpPr/>
            <p:nvPr/>
          </p:nvGrpSpPr>
          <p:grpSpPr>
            <a:xfrm>
              <a:off x="2886273" y="5223415"/>
              <a:ext cx="996316" cy="996316"/>
              <a:chOff x="1603689" y="1828440"/>
              <a:chExt cx="2743560" cy="2743560"/>
            </a:xfrm>
          </p:grpSpPr>
          <p:sp>
            <p:nvSpPr>
              <p:cNvPr id="133" name="椭圆 13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4" name="椭圆 133"/>
              <p:cNvSpPr/>
              <p:nvPr/>
            </p:nvSpPr>
            <p:spPr>
              <a:xfrm>
                <a:off x="1752544" y="1977295"/>
                <a:ext cx="2445850" cy="2445850"/>
              </a:xfrm>
              <a:prstGeom prst="ellipse">
                <a:avLst/>
              </a:prstGeom>
              <a:solidFill>
                <a:srgbClr val="01ACBE"/>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28" name="组合 127"/>
            <p:cNvGrpSpPr/>
            <p:nvPr/>
          </p:nvGrpSpPr>
          <p:grpSpPr>
            <a:xfrm>
              <a:off x="3168386" y="5525651"/>
              <a:ext cx="444903" cy="374610"/>
              <a:chOff x="5684044" y="3082132"/>
              <a:chExt cx="823913" cy="693737"/>
            </a:xfrm>
            <a:solidFill>
              <a:schemeClr val="bg1"/>
            </a:solidFill>
          </p:grpSpPr>
          <p:sp>
            <p:nvSpPr>
              <p:cNvPr id="129" name="Freeform 9"/>
              <p:cNvSpPr>
                <a:spLocks/>
              </p:cNvSpPr>
              <p:nvPr/>
            </p:nvSpPr>
            <p:spPr bwMode="auto">
              <a:xfrm>
                <a:off x="5925344" y="3290094"/>
                <a:ext cx="144463" cy="149225"/>
              </a:xfrm>
              <a:custGeom>
                <a:avLst/>
                <a:gdLst>
                  <a:gd name="T0" fmla="*/ 58 w 91"/>
                  <a:gd name="T1" fmla="*/ 0 h 94"/>
                  <a:gd name="T2" fmla="*/ 33 w 91"/>
                  <a:gd name="T3" fmla="*/ 0 h 94"/>
                  <a:gd name="T4" fmla="*/ 33 w 91"/>
                  <a:gd name="T5" fmla="*/ 32 h 94"/>
                  <a:gd name="T6" fmla="*/ 0 w 91"/>
                  <a:gd name="T7" fmla="*/ 32 h 94"/>
                  <a:gd name="T8" fmla="*/ 0 w 91"/>
                  <a:gd name="T9" fmla="*/ 62 h 94"/>
                  <a:gd name="T10" fmla="*/ 33 w 91"/>
                  <a:gd name="T11" fmla="*/ 62 h 94"/>
                  <a:gd name="T12" fmla="*/ 33 w 91"/>
                  <a:gd name="T13" fmla="*/ 94 h 94"/>
                  <a:gd name="T14" fmla="*/ 58 w 91"/>
                  <a:gd name="T15" fmla="*/ 94 h 94"/>
                  <a:gd name="T16" fmla="*/ 58 w 91"/>
                  <a:gd name="T17" fmla="*/ 62 h 94"/>
                  <a:gd name="T18" fmla="*/ 91 w 91"/>
                  <a:gd name="T19" fmla="*/ 62 h 94"/>
                  <a:gd name="T20" fmla="*/ 91 w 91"/>
                  <a:gd name="T21" fmla="*/ 32 h 94"/>
                  <a:gd name="T22" fmla="*/ 58 w 91"/>
                  <a:gd name="T23" fmla="*/ 32 h 94"/>
                  <a:gd name="T24" fmla="*/ 58 w 91"/>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4">
                    <a:moveTo>
                      <a:pt x="58" y="0"/>
                    </a:moveTo>
                    <a:lnTo>
                      <a:pt x="33" y="0"/>
                    </a:lnTo>
                    <a:lnTo>
                      <a:pt x="33" y="32"/>
                    </a:lnTo>
                    <a:lnTo>
                      <a:pt x="0" y="32"/>
                    </a:lnTo>
                    <a:lnTo>
                      <a:pt x="0" y="62"/>
                    </a:lnTo>
                    <a:lnTo>
                      <a:pt x="33" y="62"/>
                    </a:lnTo>
                    <a:lnTo>
                      <a:pt x="33" y="94"/>
                    </a:lnTo>
                    <a:lnTo>
                      <a:pt x="58" y="94"/>
                    </a:lnTo>
                    <a:lnTo>
                      <a:pt x="58" y="62"/>
                    </a:lnTo>
                    <a:lnTo>
                      <a:pt x="91" y="62"/>
                    </a:lnTo>
                    <a:lnTo>
                      <a:pt x="91" y="32"/>
                    </a:lnTo>
                    <a:lnTo>
                      <a:pt x="58" y="32"/>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0" name="Freeform 10"/>
              <p:cNvSpPr>
                <a:spLocks noEditPoints="1"/>
              </p:cNvSpPr>
              <p:nvPr/>
            </p:nvSpPr>
            <p:spPr bwMode="auto">
              <a:xfrm>
                <a:off x="5833269" y="3590132"/>
                <a:ext cx="173038" cy="185737"/>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4 w 30"/>
                  <a:gd name="T11" fmla="*/ 5 h 32"/>
                  <a:gd name="T12" fmla="*/ 5 w 30"/>
                  <a:gd name="T13" fmla="*/ 16 h 32"/>
                  <a:gd name="T14" fmla="*/ 3 w 30"/>
                  <a:gd name="T15" fmla="*/ 18 h 32"/>
                  <a:gd name="T16" fmla="*/ 2 w 30"/>
                  <a:gd name="T17" fmla="*/ 16 h 32"/>
                  <a:gd name="T18" fmla="*/ 14 w 30"/>
                  <a:gd name="T19" fmla="*/ 2 h 32"/>
                  <a:gd name="T20" fmla="*/ 14 w 30"/>
                  <a:gd name="T21" fmla="*/ 2 h 32"/>
                  <a:gd name="T22" fmla="*/ 16 w 30"/>
                  <a:gd name="T23" fmla="*/ 3 h 32"/>
                  <a:gd name="T24" fmla="*/ 14 w 30"/>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15" y="0"/>
                    </a:moveTo>
                    <a:cubicBezTo>
                      <a:pt x="7" y="0"/>
                      <a:pt x="0" y="7"/>
                      <a:pt x="0" y="16"/>
                    </a:cubicBezTo>
                    <a:cubicBezTo>
                      <a:pt x="0" y="25"/>
                      <a:pt x="7" y="32"/>
                      <a:pt x="15" y="32"/>
                    </a:cubicBezTo>
                    <a:cubicBezTo>
                      <a:pt x="23" y="32"/>
                      <a:pt x="30" y="25"/>
                      <a:pt x="30" y="16"/>
                    </a:cubicBezTo>
                    <a:cubicBezTo>
                      <a:pt x="30" y="7"/>
                      <a:pt x="23" y="0"/>
                      <a:pt x="15" y="0"/>
                    </a:cubicBezTo>
                    <a:close/>
                    <a:moveTo>
                      <a:pt x="14" y="5"/>
                    </a:moveTo>
                    <a:cubicBezTo>
                      <a:pt x="8" y="6"/>
                      <a:pt x="5" y="12"/>
                      <a:pt x="5" y="16"/>
                    </a:cubicBezTo>
                    <a:cubicBezTo>
                      <a:pt x="5" y="17"/>
                      <a:pt x="4" y="18"/>
                      <a:pt x="3" y="18"/>
                    </a:cubicBezTo>
                    <a:cubicBezTo>
                      <a:pt x="2" y="18"/>
                      <a:pt x="1" y="17"/>
                      <a:pt x="2" y="16"/>
                    </a:cubicBezTo>
                    <a:cubicBezTo>
                      <a:pt x="1" y="10"/>
                      <a:pt x="6" y="3"/>
                      <a:pt x="14" y="2"/>
                    </a:cubicBezTo>
                    <a:cubicBezTo>
                      <a:pt x="14" y="2"/>
                      <a:pt x="14" y="2"/>
                      <a:pt x="14" y="2"/>
                    </a:cubicBezTo>
                    <a:cubicBezTo>
                      <a:pt x="15" y="2"/>
                      <a:pt x="15" y="3"/>
                      <a:pt x="16" y="3"/>
                    </a:cubicBezTo>
                    <a:cubicBezTo>
                      <a:pt x="16" y="4"/>
                      <a:pt x="15" y="5"/>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1" name="Freeform 11"/>
              <p:cNvSpPr>
                <a:spLocks noEditPoints="1"/>
              </p:cNvSpPr>
              <p:nvPr/>
            </p:nvSpPr>
            <p:spPr bwMode="auto">
              <a:xfrm>
                <a:off x="6185694" y="3590132"/>
                <a:ext cx="177800" cy="185737"/>
              </a:xfrm>
              <a:custGeom>
                <a:avLst/>
                <a:gdLst>
                  <a:gd name="T0" fmla="*/ 15 w 31"/>
                  <a:gd name="T1" fmla="*/ 0 h 32"/>
                  <a:gd name="T2" fmla="*/ 0 w 31"/>
                  <a:gd name="T3" fmla="*/ 16 h 32"/>
                  <a:gd name="T4" fmla="*/ 15 w 31"/>
                  <a:gd name="T5" fmla="*/ 32 h 32"/>
                  <a:gd name="T6" fmla="*/ 31 w 31"/>
                  <a:gd name="T7" fmla="*/ 16 h 32"/>
                  <a:gd name="T8" fmla="*/ 15 w 31"/>
                  <a:gd name="T9" fmla="*/ 0 h 32"/>
                  <a:gd name="T10" fmla="*/ 15 w 31"/>
                  <a:gd name="T11" fmla="*/ 5 h 32"/>
                  <a:gd name="T12" fmla="*/ 5 w 31"/>
                  <a:gd name="T13" fmla="*/ 16 h 32"/>
                  <a:gd name="T14" fmla="*/ 4 w 31"/>
                  <a:gd name="T15" fmla="*/ 18 h 32"/>
                  <a:gd name="T16" fmla="*/ 2 w 31"/>
                  <a:gd name="T17" fmla="*/ 16 h 32"/>
                  <a:gd name="T18" fmla="*/ 14 w 31"/>
                  <a:gd name="T19" fmla="*/ 2 h 32"/>
                  <a:gd name="T20" fmla="*/ 14 w 31"/>
                  <a:gd name="T21" fmla="*/ 2 h 32"/>
                  <a:gd name="T22" fmla="*/ 16 w 31"/>
                  <a:gd name="T23" fmla="*/ 3 h 32"/>
                  <a:gd name="T24" fmla="*/ 15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15" y="0"/>
                    </a:moveTo>
                    <a:cubicBezTo>
                      <a:pt x="7" y="0"/>
                      <a:pt x="0" y="7"/>
                      <a:pt x="0" y="16"/>
                    </a:cubicBezTo>
                    <a:cubicBezTo>
                      <a:pt x="0" y="25"/>
                      <a:pt x="7" y="32"/>
                      <a:pt x="15" y="32"/>
                    </a:cubicBezTo>
                    <a:cubicBezTo>
                      <a:pt x="24" y="32"/>
                      <a:pt x="31" y="25"/>
                      <a:pt x="31" y="16"/>
                    </a:cubicBezTo>
                    <a:cubicBezTo>
                      <a:pt x="31" y="7"/>
                      <a:pt x="24" y="0"/>
                      <a:pt x="15" y="0"/>
                    </a:cubicBezTo>
                    <a:close/>
                    <a:moveTo>
                      <a:pt x="15" y="5"/>
                    </a:moveTo>
                    <a:cubicBezTo>
                      <a:pt x="9" y="6"/>
                      <a:pt x="5" y="12"/>
                      <a:pt x="5" y="16"/>
                    </a:cubicBezTo>
                    <a:cubicBezTo>
                      <a:pt x="6" y="17"/>
                      <a:pt x="5" y="18"/>
                      <a:pt x="4" y="18"/>
                    </a:cubicBezTo>
                    <a:cubicBezTo>
                      <a:pt x="3" y="18"/>
                      <a:pt x="2" y="17"/>
                      <a:pt x="2" y="16"/>
                    </a:cubicBezTo>
                    <a:cubicBezTo>
                      <a:pt x="2" y="10"/>
                      <a:pt x="7" y="3"/>
                      <a:pt x="14" y="2"/>
                    </a:cubicBezTo>
                    <a:cubicBezTo>
                      <a:pt x="14" y="2"/>
                      <a:pt x="14" y="2"/>
                      <a:pt x="14" y="2"/>
                    </a:cubicBezTo>
                    <a:cubicBezTo>
                      <a:pt x="15" y="2"/>
                      <a:pt x="16" y="3"/>
                      <a:pt x="16" y="3"/>
                    </a:cubicBezTo>
                    <a:cubicBezTo>
                      <a:pt x="16" y="4"/>
                      <a:pt x="16" y="5"/>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2" name="Freeform 12"/>
              <p:cNvSpPr>
                <a:spLocks noEditPoints="1"/>
              </p:cNvSpPr>
              <p:nvPr/>
            </p:nvSpPr>
            <p:spPr bwMode="auto">
              <a:xfrm>
                <a:off x="5684044" y="3082132"/>
                <a:ext cx="823913" cy="588962"/>
              </a:xfrm>
              <a:custGeom>
                <a:avLst/>
                <a:gdLst>
                  <a:gd name="T0" fmla="*/ 130 w 143"/>
                  <a:gd name="T1" fmla="*/ 16 h 102"/>
                  <a:gd name="T2" fmla="*/ 102 w 143"/>
                  <a:gd name="T3" fmla="*/ 11 h 102"/>
                  <a:gd name="T4" fmla="*/ 102 w 143"/>
                  <a:gd name="T5" fmla="*/ 9 h 102"/>
                  <a:gd name="T6" fmla="*/ 91 w 143"/>
                  <a:gd name="T7" fmla="*/ 0 h 102"/>
                  <a:gd name="T8" fmla="*/ 81 w 143"/>
                  <a:gd name="T9" fmla="*/ 9 h 102"/>
                  <a:gd name="T10" fmla="*/ 81 w 143"/>
                  <a:gd name="T11" fmla="*/ 11 h 102"/>
                  <a:gd name="T12" fmla="*/ 18 w 143"/>
                  <a:gd name="T13" fmla="*/ 11 h 102"/>
                  <a:gd name="T14" fmla="*/ 0 w 143"/>
                  <a:gd name="T15" fmla="*/ 30 h 102"/>
                  <a:gd name="T16" fmla="*/ 0 w 143"/>
                  <a:gd name="T17" fmla="*/ 83 h 102"/>
                  <a:gd name="T18" fmla="*/ 18 w 143"/>
                  <a:gd name="T19" fmla="*/ 102 h 102"/>
                  <a:gd name="T20" fmla="*/ 21 w 143"/>
                  <a:gd name="T21" fmla="*/ 102 h 102"/>
                  <a:gd name="T22" fmla="*/ 41 w 143"/>
                  <a:gd name="T23" fmla="*/ 83 h 102"/>
                  <a:gd name="T24" fmla="*/ 60 w 143"/>
                  <a:gd name="T25" fmla="*/ 102 h 102"/>
                  <a:gd name="T26" fmla="*/ 82 w 143"/>
                  <a:gd name="T27" fmla="*/ 102 h 102"/>
                  <a:gd name="T28" fmla="*/ 102 w 143"/>
                  <a:gd name="T29" fmla="*/ 83 h 102"/>
                  <a:gd name="T30" fmla="*/ 122 w 143"/>
                  <a:gd name="T31" fmla="*/ 102 h 102"/>
                  <a:gd name="T32" fmla="*/ 124 w 143"/>
                  <a:gd name="T33" fmla="*/ 102 h 102"/>
                  <a:gd name="T34" fmla="*/ 142 w 143"/>
                  <a:gd name="T35" fmla="*/ 83 h 102"/>
                  <a:gd name="T36" fmla="*/ 142 w 143"/>
                  <a:gd name="T37" fmla="*/ 49 h 102"/>
                  <a:gd name="T38" fmla="*/ 130 w 143"/>
                  <a:gd name="T39" fmla="*/ 16 h 102"/>
                  <a:gd name="T40" fmla="*/ 54 w 143"/>
                  <a:gd name="T41" fmla="*/ 70 h 102"/>
                  <a:gd name="T42" fmla="*/ 33 w 143"/>
                  <a:gd name="T43" fmla="*/ 48 h 102"/>
                  <a:gd name="T44" fmla="*/ 54 w 143"/>
                  <a:gd name="T45" fmla="*/ 27 h 102"/>
                  <a:gd name="T46" fmla="*/ 75 w 143"/>
                  <a:gd name="T47" fmla="*/ 48 h 102"/>
                  <a:gd name="T48" fmla="*/ 54 w 143"/>
                  <a:gd name="T49" fmla="*/ 70 h 102"/>
                  <a:gd name="T50" fmla="*/ 131 w 143"/>
                  <a:gd name="T51" fmla="*/ 49 h 102"/>
                  <a:gd name="T52" fmla="*/ 125 w 143"/>
                  <a:gd name="T53" fmla="*/ 56 h 102"/>
                  <a:gd name="T54" fmla="*/ 116 w 143"/>
                  <a:gd name="T55" fmla="*/ 56 h 102"/>
                  <a:gd name="T56" fmla="*/ 109 w 143"/>
                  <a:gd name="T57" fmla="*/ 49 h 102"/>
                  <a:gd name="T58" fmla="*/ 109 w 143"/>
                  <a:gd name="T59" fmla="*/ 30 h 102"/>
                  <a:gd name="T60" fmla="*/ 116 w 143"/>
                  <a:gd name="T61" fmla="*/ 23 h 102"/>
                  <a:gd name="T62" fmla="*/ 131 w 143"/>
                  <a:gd name="T63"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02">
                    <a:moveTo>
                      <a:pt x="130" y="16"/>
                    </a:moveTo>
                    <a:cubicBezTo>
                      <a:pt x="123" y="9"/>
                      <a:pt x="111" y="11"/>
                      <a:pt x="102" y="11"/>
                    </a:cubicBezTo>
                    <a:cubicBezTo>
                      <a:pt x="102" y="10"/>
                      <a:pt x="102" y="10"/>
                      <a:pt x="102" y="9"/>
                    </a:cubicBezTo>
                    <a:cubicBezTo>
                      <a:pt x="102" y="4"/>
                      <a:pt x="97" y="0"/>
                      <a:pt x="91" y="0"/>
                    </a:cubicBezTo>
                    <a:cubicBezTo>
                      <a:pt x="85" y="0"/>
                      <a:pt x="81" y="4"/>
                      <a:pt x="81" y="9"/>
                    </a:cubicBezTo>
                    <a:cubicBezTo>
                      <a:pt x="81" y="10"/>
                      <a:pt x="81" y="10"/>
                      <a:pt x="81" y="11"/>
                    </a:cubicBezTo>
                    <a:cubicBezTo>
                      <a:pt x="18" y="11"/>
                      <a:pt x="18" y="11"/>
                      <a:pt x="18" y="11"/>
                    </a:cubicBezTo>
                    <a:cubicBezTo>
                      <a:pt x="8" y="11"/>
                      <a:pt x="0" y="19"/>
                      <a:pt x="0" y="30"/>
                    </a:cubicBezTo>
                    <a:cubicBezTo>
                      <a:pt x="0" y="83"/>
                      <a:pt x="0" y="83"/>
                      <a:pt x="0" y="83"/>
                    </a:cubicBezTo>
                    <a:cubicBezTo>
                      <a:pt x="0" y="94"/>
                      <a:pt x="8" y="102"/>
                      <a:pt x="18" y="102"/>
                    </a:cubicBezTo>
                    <a:cubicBezTo>
                      <a:pt x="21" y="102"/>
                      <a:pt x="21" y="102"/>
                      <a:pt x="21" y="102"/>
                    </a:cubicBezTo>
                    <a:cubicBezTo>
                      <a:pt x="22" y="91"/>
                      <a:pt x="30" y="83"/>
                      <a:pt x="41" y="83"/>
                    </a:cubicBezTo>
                    <a:cubicBezTo>
                      <a:pt x="51" y="83"/>
                      <a:pt x="60" y="91"/>
                      <a:pt x="60" y="102"/>
                    </a:cubicBezTo>
                    <a:cubicBezTo>
                      <a:pt x="82" y="102"/>
                      <a:pt x="82" y="102"/>
                      <a:pt x="82" y="102"/>
                    </a:cubicBezTo>
                    <a:cubicBezTo>
                      <a:pt x="83" y="91"/>
                      <a:pt x="92" y="83"/>
                      <a:pt x="102" y="83"/>
                    </a:cubicBezTo>
                    <a:cubicBezTo>
                      <a:pt x="112" y="83"/>
                      <a:pt x="121" y="91"/>
                      <a:pt x="122" y="102"/>
                    </a:cubicBezTo>
                    <a:cubicBezTo>
                      <a:pt x="124" y="102"/>
                      <a:pt x="124" y="102"/>
                      <a:pt x="124" y="102"/>
                    </a:cubicBezTo>
                    <a:cubicBezTo>
                      <a:pt x="134" y="102"/>
                      <a:pt x="142" y="94"/>
                      <a:pt x="142" y="83"/>
                    </a:cubicBezTo>
                    <a:cubicBezTo>
                      <a:pt x="142" y="49"/>
                      <a:pt x="142" y="49"/>
                      <a:pt x="142" y="49"/>
                    </a:cubicBezTo>
                    <a:cubicBezTo>
                      <a:pt x="143" y="32"/>
                      <a:pt x="135" y="22"/>
                      <a:pt x="130" y="16"/>
                    </a:cubicBezTo>
                    <a:close/>
                    <a:moveTo>
                      <a:pt x="54" y="70"/>
                    </a:moveTo>
                    <a:cubicBezTo>
                      <a:pt x="43" y="70"/>
                      <a:pt x="33" y="60"/>
                      <a:pt x="33" y="48"/>
                    </a:cubicBezTo>
                    <a:cubicBezTo>
                      <a:pt x="33" y="36"/>
                      <a:pt x="43" y="27"/>
                      <a:pt x="54" y="27"/>
                    </a:cubicBezTo>
                    <a:cubicBezTo>
                      <a:pt x="66" y="27"/>
                      <a:pt x="75" y="36"/>
                      <a:pt x="75" y="48"/>
                    </a:cubicBezTo>
                    <a:cubicBezTo>
                      <a:pt x="75" y="60"/>
                      <a:pt x="66" y="70"/>
                      <a:pt x="54" y="70"/>
                    </a:cubicBezTo>
                    <a:close/>
                    <a:moveTo>
                      <a:pt x="131" y="49"/>
                    </a:moveTo>
                    <a:cubicBezTo>
                      <a:pt x="131" y="53"/>
                      <a:pt x="128" y="56"/>
                      <a:pt x="125" y="56"/>
                    </a:cubicBezTo>
                    <a:cubicBezTo>
                      <a:pt x="116" y="56"/>
                      <a:pt x="116" y="56"/>
                      <a:pt x="116" y="56"/>
                    </a:cubicBezTo>
                    <a:cubicBezTo>
                      <a:pt x="112" y="56"/>
                      <a:pt x="109" y="53"/>
                      <a:pt x="109" y="49"/>
                    </a:cubicBezTo>
                    <a:cubicBezTo>
                      <a:pt x="109" y="30"/>
                      <a:pt x="109" y="30"/>
                      <a:pt x="109" y="30"/>
                    </a:cubicBezTo>
                    <a:cubicBezTo>
                      <a:pt x="109" y="26"/>
                      <a:pt x="113" y="23"/>
                      <a:pt x="116" y="23"/>
                    </a:cubicBezTo>
                    <a:cubicBezTo>
                      <a:pt x="126" y="24"/>
                      <a:pt x="132" y="35"/>
                      <a:pt x="13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sp>
        <p:nvSpPr>
          <p:cNvPr id="160" name="椭圆 159"/>
          <p:cNvSpPr/>
          <p:nvPr/>
        </p:nvSpPr>
        <p:spPr>
          <a:xfrm>
            <a:off x="1867583" y="3832028"/>
            <a:ext cx="245102" cy="245102"/>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1" name="椭圆 160"/>
          <p:cNvSpPr/>
          <p:nvPr/>
        </p:nvSpPr>
        <p:spPr>
          <a:xfrm>
            <a:off x="9399603" y="3947360"/>
            <a:ext cx="414414" cy="414414"/>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2" name="椭圆 161"/>
          <p:cNvSpPr/>
          <p:nvPr/>
        </p:nvSpPr>
        <p:spPr>
          <a:xfrm>
            <a:off x="9682276" y="4462166"/>
            <a:ext cx="263481" cy="263481"/>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8" name="椭圆 167"/>
          <p:cNvSpPr/>
          <p:nvPr/>
        </p:nvSpPr>
        <p:spPr>
          <a:xfrm>
            <a:off x="10235252" y="4143823"/>
            <a:ext cx="318343" cy="318343"/>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8" name="组合 7"/>
          <p:cNvGrpSpPr/>
          <p:nvPr/>
        </p:nvGrpSpPr>
        <p:grpSpPr>
          <a:xfrm>
            <a:off x="1232928" y="5735566"/>
            <a:ext cx="576000" cy="576000"/>
            <a:chOff x="1232928" y="5735566"/>
            <a:chExt cx="576000" cy="576000"/>
          </a:xfrm>
        </p:grpSpPr>
        <p:grpSp>
          <p:nvGrpSpPr>
            <p:cNvPr id="136" name="组合 135"/>
            <p:cNvGrpSpPr/>
            <p:nvPr/>
          </p:nvGrpSpPr>
          <p:grpSpPr>
            <a:xfrm>
              <a:off x="1232928" y="5735566"/>
              <a:ext cx="576000" cy="576000"/>
              <a:chOff x="1603689" y="1828440"/>
              <a:chExt cx="2743560" cy="2743560"/>
            </a:xfrm>
          </p:grpSpPr>
          <p:sp>
            <p:nvSpPr>
              <p:cNvPr id="138" name="椭圆 137"/>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9" name="椭圆 138"/>
              <p:cNvSpPr/>
              <p:nvPr/>
            </p:nvSpPr>
            <p:spPr>
              <a:xfrm>
                <a:off x="1752544" y="1977295"/>
                <a:ext cx="2445850" cy="2445850"/>
              </a:xfrm>
              <a:prstGeom prst="ellipse">
                <a:avLst/>
              </a:prstGeom>
              <a:solidFill>
                <a:srgbClr val="FFB85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67" name="组合 66"/>
            <p:cNvGrpSpPr/>
            <p:nvPr/>
          </p:nvGrpSpPr>
          <p:grpSpPr>
            <a:xfrm>
              <a:off x="1386368" y="5895297"/>
              <a:ext cx="259178" cy="225665"/>
              <a:chOff x="5248612" y="5019854"/>
              <a:chExt cx="859268" cy="733939"/>
            </a:xfrm>
            <a:solidFill>
              <a:schemeClr val="bg1"/>
            </a:solidFill>
          </p:grpSpPr>
          <p:sp>
            <p:nvSpPr>
              <p:cNvPr id="68" name="Freeform 1372"/>
              <p:cNvSpPr>
                <a:spLocks noEditPoints="1"/>
              </p:cNvSpPr>
              <p:nvPr/>
            </p:nvSpPr>
            <p:spPr bwMode="auto">
              <a:xfrm>
                <a:off x="5248612" y="5117713"/>
                <a:ext cx="859268" cy="636080"/>
              </a:xfrm>
              <a:custGeom>
                <a:avLst/>
                <a:gdLst>
                  <a:gd name="T0" fmla="*/ 18 w 246"/>
                  <a:gd name="T1" fmla="*/ 0 h 182"/>
                  <a:gd name="T2" fmla="*/ 10 w 246"/>
                  <a:gd name="T3" fmla="*/ 0 h 182"/>
                  <a:gd name="T4" fmla="*/ 2 w 246"/>
                  <a:gd name="T5" fmla="*/ 10 h 182"/>
                  <a:gd name="T6" fmla="*/ 0 w 246"/>
                  <a:gd name="T7" fmla="*/ 164 h 182"/>
                  <a:gd name="T8" fmla="*/ 2 w 246"/>
                  <a:gd name="T9" fmla="*/ 170 h 182"/>
                  <a:gd name="T10" fmla="*/ 10 w 246"/>
                  <a:gd name="T11" fmla="*/ 180 h 182"/>
                  <a:gd name="T12" fmla="*/ 228 w 246"/>
                  <a:gd name="T13" fmla="*/ 182 h 182"/>
                  <a:gd name="T14" fmla="*/ 236 w 246"/>
                  <a:gd name="T15" fmla="*/ 180 h 182"/>
                  <a:gd name="T16" fmla="*/ 246 w 246"/>
                  <a:gd name="T17" fmla="*/ 170 h 182"/>
                  <a:gd name="T18" fmla="*/ 246 w 246"/>
                  <a:gd name="T19" fmla="*/ 18 h 182"/>
                  <a:gd name="T20" fmla="*/ 246 w 246"/>
                  <a:gd name="T21" fmla="*/ 10 h 182"/>
                  <a:gd name="T22" fmla="*/ 236 w 246"/>
                  <a:gd name="T23" fmla="*/ 0 h 182"/>
                  <a:gd name="T24" fmla="*/ 228 w 246"/>
                  <a:gd name="T25" fmla="*/ 0 h 182"/>
                  <a:gd name="T26" fmla="*/ 124 w 246"/>
                  <a:gd name="T27" fmla="*/ 154 h 182"/>
                  <a:gd name="T28" fmla="*/ 98 w 246"/>
                  <a:gd name="T29" fmla="*/ 148 h 182"/>
                  <a:gd name="T30" fmla="*/ 78 w 246"/>
                  <a:gd name="T31" fmla="*/ 136 h 182"/>
                  <a:gd name="T32" fmla="*/ 64 w 246"/>
                  <a:gd name="T33" fmla="*/ 116 h 182"/>
                  <a:gd name="T34" fmla="*/ 60 w 246"/>
                  <a:gd name="T35" fmla="*/ 90 h 182"/>
                  <a:gd name="T36" fmla="*/ 62 w 246"/>
                  <a:gd name="T37" fmla="*/ 78 h 182"/>
                  <a:gd name="T38" fmla="*/ 70 w 246"/>
                  <a:gd name="T39" fmla="*/ 56 h 182"/>
                  <a:gd name="T40" fmla="*/ 88 w 246"/>
                  <a:gd name="T41" fmla="*/ 38 h 182"/>
                  <a:gd name="T42" fmla="*/ 110 w 246"/>
                  <a:gd name="T43" fmla="*/ 28 h 182"/>
                  <a:gd name="T44" fmla="*/ 124 w 246"/>
                  <a:gd name="T45" fmla="*/ 28 h 182"/>
                  <a:gd name="T46" fmla="*/ 148 w 246"/>
                  <a:gd name="T47" fmla="*/ 32 h 182"/>
                  <a:gd name="T48" fmla="*/ 168 w 246"/>
                  <a:gd name="T49" fmla="*/ 46 h 182"/>
                  <a:gd name="T50" fmla="*/ 182 w 246"/>
                  <a:gd name="T51" fmla="*/ 66 h 182"/>
                  <a:gd name="T52" fmla="*/ 186 w 246"/>
                  <a:gd name="T53" fmla="*/ 90 h 182"/>
                  <a:gd name="T54" fmla="*/ 186 w 246"/>
                  <a:gd name="T55" fmla="*/ 104 h 182"/>
                  <a:gd name="T56" fmla="*/ 176 w 246"/>
                  <a:gd name="T57" fmla="*/ 126 h 182"/>
                  <a:gd name="T58" fmla="*/ 158 w 246"/>
                  <a:gd name="T59" fmla="*/ 142 h 182"/>
                  <a:gd name="T60" fmla="*/ 136 w 246"/>
                  <a:gd name="T61" fmla="*/ 152 h 182"/>
                  <a:gd name="T62" fmla="*/ 124 w 246"/>
                  <a:gd name="T63" fmla="*/ 1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2">
                    <a:moveTo>
                      <a:pt x="228" y="0"/>
                    </a:moveTo>
                    <a:lnTo>
                      <a:pt x="18" y="0"/>
                    </a:lnTo>
                    <a:lnTo>
                      <a:pt x="18" y="0"/>
                    </a:lnTo>
                    <a:lnTo>
                      <a:pt x="10" y="0"/>
                    </a:lnTo>
                    <a:lnTo>
                      <a:pt x="4" y="4"/>
                    </a:lnTo>
                    <a:lnTo>
                      <a:pt x="2" y="10"/>
                    </a:lnTo>
                    <a:lnTo>
                      <a:pt x="0" y="18"/>
                    </a:lnTo>
                    <a:lnTo>
                      <a:pt x="0" y="164"/>
                    </a:lnTo>
                    <a:lnTo>
                      <a:pt x="0" y="164"/>
                    </a:lnTo>
                    <a:lnTo>
                      <a:pt x="2" y="170"/>
                    </a:lnTo>
                    <a:lnTo>
                      <a:pt x="4" y="176"/>
                    </a:lnTo>
                    <a:lnTo>
                      <a:pt x="10" y="180"/>
                    </a:lnTo>
                    <a:lnTo>
                      <a:pt x="18" y="182"/>
                    </a:lnTo>
                    <a:lnTo>
                      <a:pt x="228" y="182"/>
                    </a:lnTo>
                    <a:lnTo>
                      <a:pt x="228" y="182"/>
                    </a:lnTo>
                    <a:lnTo>
                      <a:pt x="236" y="180"/>
                    </a:lnTo>
                    <a:lnTo>
                      <a:pt x="242" y="176"/>
                    </a:lnTo>
                    <a:lnTo>
                      <a:pt x="246" y="170"/>
                    </a:lnTo>
                    <a:lnTo>
                      <a:pt x="246" y="164"/>
                    </a:lnTo>
                    <a:lnTo>
                      <a:pt x="246" y="18"/>
                    </a:lnTo>
                    <a:lnTo>
                      <a:pt x="246" y="18"/>
                    </a:lnTo>
                    <a:lnTo>
                      <a:pt x="246" y="10"/>
                    </a:lnTo>
                    <a:lnTo>
                      <a:pt x="242" y="4"/>
                    </a:lnTo>
                    <a:lnTo>
                      <a:pt x="236" y="0"/>
                    </a:lnTo>
                    <a:lnTo>
                      <a:pt x="228" y="0"/>
                    </a:lnTo>
                    <a:lnTo>
                      <a:pt x="228" y="0"/>
                    </a:lnTo>
                    <a:close/>
                    <a:moveTo>
                      <a:pt x="124" y="154"/>
                    </a:moveTo>
                    <a:lnTo>
                      <a:pt x="124" y="154"/>
                    </a:lnTo>
                    <a:lnTo>
                      <a:pt x="110" y="152"/>
                    </a:lnTo>
                    <a:lnTo>
                      <a:pt x="98" y="148"/>
                    </a:lnTo>
                    <a:lnTo>
                      <a:pt x="88" y="142"/>
                    </a:lnTo>
                    <a:lnTo>
                      <a:pt x="78" y="136"/>
                    </a:lnTo>
                    <a:lnTo>
                      <a:pt x="70" y="126"/>
                    </a:lnTo>
                    <a:lnTo>
                      <a:pt x="64" y="116"/>
                    </a:lnTo>
                    <a:lnTo>
                      <a:pt x="62" y="104"/>
                    </a:lnTo>
                    <a:lnTo>
                      <a:pt x="60" y="90"/>
                    </a:lnTo>
                    <a:lnTo>
                      <a:pt x="60" y="90"/>
                    </a:lnTo>
                    <a:lnTo>
                      <a:pt x="62" y="78"/>
                    </a:lnTo>
                    <a:lnTo>
                      <a:pt x="64" y="66"/>
                    </a:lnTo>
                    <a:lnTo>
                      <a:pt x="70" y="56"/>
                    </a:lnTo>
                    <a:lnTo>
                      <a:pt x="78" y="46"/>
                    </a:lnTo>
                    <a:lnTo>
                      <a:pt x="88" y="38"/>
                    </a:lnTo>
                    <a:lnTo>
                      <a:pt x="98" y="32"/>
                    </a:lnTo>
                    <a:lnTo>
                      <a:pt x="110" y="28"/>
                    </a:lnTo>
                    <a:lnTo>
                      <a:pt x="124" y="28"/>
                    </a:lnTo>
                    <a:lnTo>
                      <a:pt x="124" y="28"/>
                    </a:lnTo>
                    <a:lnTo>
                      <a:pt x="136" y="28"/>
                    </a:lnTo>
                    <a:lnTo>
                      <a:pt x="148" y="32"/>
                    </a:lnTo>
                    <a:lnTo>
                      <a:pt x="158" y="38"/>
                    </a:lnTo>
                    <a:lnTo>
                      <a:pt x="168" y="46"/>
                    </a:lnTo>
                    <a:lnTo>
                      <a:pt x="176" y="56"/>
                    </a:lnTo>
                    <a:lnTo>
                      <a:pt x="182" y="66"/>
                    </a:lnTo>
                    <a:lnTo>
                      <a:pt x="186" y="78"/>
                    </a:lnTo>
                    <a:lnTo>
                      <a:pt x="186" y="90"/>
                    </a:lnTo>
                    <a:lnTo>
                      <a:pt x="186" y="90"/>
                    </a:lnTo>
                    <a:lnTo>
                      <a:pt x="186" y="104"/>
                    </a:lnTo>
                    <a:lnTo>
                      <a:pt x="182" y="116"/>
                    </a:lnTo>
                    <a:lnTo>
                      <a:pt x="176" y="126"/>
                    </a:lnTo>
                    <a:lnTo>
                      <a:pt x="168" y="136"/>
                    </a:lnTo>
                    <a:lnTo>
                      <a:pt x="158" y="142"/>
                    </a:lnTo>
                    <a:lnTo>
                      <a:pt x="148" y="148"/>
                    </a:lnTo>
                    <a:lnTo>
                      <a:pt x="136" y="152"/>
                    </a:lnTo>
                    <a:lnTo>
                      <a:pt x="124" y="154"/>
                    </a:lnTo>
                    <a:lnTo>
                      <a:pt x="124"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69" name="Freeform 1373"/>
              <p:cNvSpPr>
                <a:spLocks/>
              </p:cNvSpPr>
              <p:nvPr/>
            </p:nvSpPr>
            <p:spPr bwMode="auto">
              <a:xfrm>
                <a:off x="5549007" y="5306440"/>
                <a:ext cx="258479" cy="258626"/>
              </a:xfrm>
              <a:custGeom>
                <a:avLst/>
                <a:gdLst>
                  <a:gd name="T0" fmla="*/ 70 w 74"/>
                  <a:gd name="T1" fmla="*/ 26 h 74"/>
                  <a:gd name="T2" fmla="*/ 48 w 74"/>
                  <a:gd name="T3" fmla="*/ 26 h 74"/>
                  <a:gd name="T4" fmla="*/ 48 w 74"/>
                  <a:gd name="T5" fmla="*/ 4 h 74"/>
                  <a:gd name="T6" fmla="*/ 48 w 74"/>
                  <a:gd name="T7" fmla="*/ 4 h 74"/>
                  <a:gd name="T8" fmla="*/ 46 w 74"/>
                  <a:gd name="T9" fmla="*/ 0 h 74"/>
                  <a:gd name="T10" fmla="*/ 44 w 74"/>
                  <a:gd name="T11" fmla="*/ 0 h 74"/>
                  <a:gd name="T12" fmla="*/ 30 w 74"/>
                  <a:gd name="T13" fmla="*/ 0 h 74"/>
                  <a:gd name="T14" fmla="*/ 30 w 74"/>
                  <a:gd name="T15" fmla="*/ 0 h 74"/>
                  <a:gd name="T16" fmla="*/ 28 w 74"/>
                  <a:gd name="T17" fmla="*/ 0 h 74"/>
                  <a:gd name="T18" fmla="*/ 26 w 74"/>
                  <a:gd name="T19" fmla="*/ 4 h 74"/>
                  <a:gd name="T20" fmla="*/ 26 w 74"/>
                  <a:gd name="T21" fmla="*/ 26 h 74"/>
                  <a:gd name="T22" fmla="*/ 4 w 74"/>
                  <a:gd name="T23" fmla="*/ 26 h 74"/>
                  <a:gd name="T24" fmla="*/ 4 w 74"/>
                  <a:gd name="T25" fmla="*/ 26 h 74"/>
                  <a:gd name="T26" fmla="*/ 2 w 74"/>
                  <a:gd name="T27" fmla="*/ 26 h 74"/>
                  <a:gd name="T28" fmla="*/ 0 w 74"/>
                  <a:gd name="T29" fmla="*/ 30 h 74"/>
                  <a:gd name="T30" fmla="*/ 0 w 74"/>
                  <a:gd name="T31" fmla="*/ 44 h 74"/>
                  <a:gd name="T32" fmla="*/ 0 w 74"/>
                  <a:gd name="T33" fmla="*/ 44 h 74"/>
                  <a:gd name="T34" fmla="*/ 2 w 74"/>
                  <a:gd name="T35" fmla="*/ 46 h 74"/>
                  <a:gd name="T36" fmla="*/ 4 w 74"/>
                  <a:gd name="T37" fmla="*/ 48 h 74"/>
                  <a:gd name="T38" fmla="*/ 26 w 74"/>
                  <a:gd name="T39" fmla="*/ 48 h 74"/>
                  <a:gd name="T40" fmla="*/ 26 w 74"/>
                  <a:gd name="T41" fmla="*/ 70 h 74"/>
                  <a:gd name="T42" fmla="*/ 26 w 74"/>
                  <a:gd name="T43" fmla="*/ 70 h 74"/>
                  <a:gd name="T44" fmla="*/ 28 w 74"/>
                  <a:gd name="T45" fmla="*/ 72 h 74"/>
                  <a:gd name="T46" fmla="*/ 30 w 74"/>
                  <a:gd name="T47" fmla="*/ 74 h 74"/>
                  <a:gd name="T48" fmla="*/ 44 w 74"/>
                  <a:gd name="T49" fmla="*/ 74 h 74"/>
                  <a:gd name="T50" fmla="*/ 44 w 74"/>
                  <a:gd name="T51" fmla="*/ 74 h 74"/>
                  <a:gd name="T52" fmla="*/ 46 w 74"/>
                  <a:gd name="T53" fmla="*/ 72 h 74"/>
                  <a:gd name="T54" fmla="*/ 48 w 74"/>
                  <a:gd name="T55" fmla="*/ 70 h 74"/>
                  <a:gd name="T56" fmla="*/ 48 w 74"/>
                  <a:gd name="T57" fmla="*/ 48 h 74"/>
                  <a:gd name="T58" fmla="*/ 70 w 74"/>
                  <a:gd name="T59" fmla="*/ 48 h 74"/>
                  <a:gd name="T60" fmla="*/ 70 w 74"/>
                  <a:gd name="T61" fmla="*/ 48 h 74"/>
                  <a:gd name="T62" fmla="*/ 72 w 74"/>
                  <a:gd name="T63" fmla="*/ 46 h 74"/>
                  <a:gd name="T64" fmla="*/ 74 w 74"/>
                  <a:gd name="T65" fmla="*/ 44 h 74"/>
                  <a:gd name="T66" fmla="*/ 74 w 74"/>
                  <a:gd name="T67" fmla="*/ 30 h 74"/>
                  <a:gd name="T68" fmla="*/ 74 w 74"/>
                  <a:gd name="T69" fmla="*/ 30 h 74"/>
                  <a:gd name="T70" fmla="*/ 72 w 74"/>
                  <a:gd name="T71" fmla="*/ 26 h 74"/>
                  <a:gd name="T72" fmla="*/ 70 w 74"/>
                  <a:gd name="T73" fmla="*/ 26 h 74"/>
                  <a:gd name="T74" fmla="*/ 70 w 74"/>
                  <a:gd name="T75"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70" y="26"/>
                    </a:moveTo>
                    <a:lnTo>
                      <a:pt x="48" y="26"/>
                    </a:lnTo>
                    <a:lnTo>
                      <a:pt x="48" y="4"/>
                    </a:lnTo>
                    <a:lnTo>
                      <a:pt x="48" y="4"/>
                    </a:lnTo>
                    <a:lnTo>
                      <a:pt x="46" y="0"/>
                    </a:lnTo>
                    <a:lnTo>
                      <a:pt x="44" y="0"/>
                    </a:lnTo>
                    <a:lnTo>
                      <a:pt x="30" y="0"/>
                    </a:lnTo>
                    <a:lnTo>
                      <a:pt x="30" y="0"/>
                    </a:lnTo>
                    <a:lnTo>
                      <a:pt x="28" y="0"/>
                    </a:lnTo>
                    <a:lnTo>
                      <a:pt x="26" y="4"/>
                    </a:lnTo>
                    <a:lnTo>
                      <a:pt x="26" y="26"/>
                    </a:lnTo>
                    <a:lnTo>
                      <a:pt x="4" y="26"/>
                    </a:lnTo>
                    <a:lnTo>
                      <a:pt x="4" y="26"/>
                    </a:lnTo>
                    <a:lnTo>
                      <a:pt x="2" y="26"/>
                    </a:lnTo>
                    <a:lnTo>
                      <a:pt x="0" y="30"/>
                    </a:lnTo>
                    <a:lnTo>
                      <a:pt x="0" y="44"/>
                    </a:lnTo>
                    <a:lnTo>
                      <a:pt x="0" y="44"/>
                    </a:lnTo>
                    <a:lnTo>
                      <a:pt x="2" y="46"/>
                    </a:lnTo>
                    <a:lnTo>
                      <a:pt x="4" y="48"/>
                    </a:lnTo>
                    <a:lnTo>
                      <a:pt x="26" y="48"/>
                    </a:lnTo>
                    <a:lnTo>
                      <a:pt x="26" y="70"/>
                    </a:lnTo>
                    <a:lnTo>
                      <a:pt x="26" y="70"/>
                    </a:lnTo>
                    <a:lnTo>
                      <a:pt x="28" y="72"/>
                    </a:lnTo>
                    <a:lnTo>
                      <a:pt x="30" y="74"/>
                    </a:lnTo>
                    <a:lnTo>
                      <a:pt x="44" y="74"/>
                    </a:lnTo>
                    <a:lnTo>
                      <a:pt x="44" y="74"/>
                    </a:lnTo>
                    <a:lnTo>
                      <a:pt x="46" y="72"/>
                    </a:lnTo>
                    <a:lnTo>
                      <a:pt x="48" y="70"/>
                    </a:lnTo>
                    <a:lnTo>
                      <a:pt x="48" y="48"/>
                    </a:lnTo>
                    <a:lnTo>
                      <a:pt x="70" y="48"/>
                    </a:lnTo>
                    <a:lnTo>
                      <a:pt x="70" y="48"/>
                    </a:lnTo>
                    <a:lnTo>
                      <a:pt x="72" y="46"/>
                    </a:lnTo>
                    <a:lnTo>
                      <a:pt x="74" y="44"/>
                    </a:lnTo>
                    <a:lnTo>
                      <a:pt x="74" y="30"/>
                    </a:lnTo>
                    <a:lnTo>
                      <a:pt x="74" y="30"/>
                    </a:lnTo>
                    <a:lnTo>
                      <a:pt x="72" y="26"/>
                    </a:lnTo>
                    <a:lnTo>
                      <a:pt x="70" y="26"/>
                    </a:lnTo>
                    <a:lnTo>
                      <a:pt x="7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0" name="Freeform 1374"/>
              <p:cNvSpPr>
                <a:spLocks/>
              </p:cNvSpPr>
              <p:nvPr/>
            </p:nvSpPr>
            <p:spPr bwMode="auto">
              <a:xfrm>
                <a:off x="5535035" y="5019854"/>
                <a:ext cx="286423" cy="69899"/>
              </a:xfrm>
              <a:custGeom>
                <a:avLst/>
                <a:gdLst>
                  <a:gd name="T0" fmla="*/ 12 w 82"/>
                  <a:gd name="T1" fmla="*/ 12 h 20"/>
                  <a:gd name="T2" fmla="*/ 70 w 82"/>
                  <a:gd name="T3" fmla="*/ 12 h 20"/>
                  <a:gd name="T4" fmla="*/ 70 w 82"/>
                  <a:gd name="T5" fmla="*/ 20 h 20"/>
                  <a:gd name="T6" fmla="*/ 82 w 82"/>
                  <a:gd name="T7" fmla="*/ 20 h 20"/>
                  <a:gd name="T8" fmla="*/ 82 w 82"/>
                  <a:gd name="T9" fmla="*/ 6 h 20"/>
                  <a:gd name="T10" fmla="*/ 82 w 82"/>
                  <a:gd name="T11" fmla="*/ 6 h 20"/>
                  <a:gd name="T12" fmla="*/ 80 w 82"/>
                  <a:gd name="T13" fmla="*/ 0 h 20"/>
                  <a:gd name="T14" fmla="*/ 76 w 82"/>
                  <a:gd name="T15" fmla="*/ 0 h 20"/>
                  <a:gd name="T16" fmla="*/ 6 w 82"/>
                  <a:gd name="T17" fmla="*/ 0 h 20"/>
                  <a:gd name="T18" fmla="*/ 6 w 82"/>
                  <a:gd name="T19" fmla="*/ 0 h 20"/>
                  <a:gd name="T20" fmla="*/ 2 w 82"/>
                  <a:gd name="T21" fmla="*/ 0 h 20"/>
                  <a:gd name="T22" fmla="*/ 0 w 82"/>
                  <a:gd name="T23" fmla="*/ 6 h 20"/>
                  <a:gd name="T24" fmla="*/ 0 w 82"/>
                  <a:gd name="T25" fmla="*/ 20 h 20"/>
                  <a:gd name="T26" fmla="*/ 12 w 82"/>
                  <a:gd name="T27" fmla="*/ 20 h 20"/>
                  <a:gd name="T28" fmla="*/ 12 w 82"/>
                  <a:gd name="T2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0">
                    <a:moveTo>
                      <a:pt x="12" y="12"/>
                    </a:moveTo>
                    <a:lnTo>
                      <a:pt x="70" y="12"/>
                    </a:lnTo>
                    <a:lnTo>
                      <a:pt x="70" y="20"/>
                    </a:lnTo>
                    <a:lnTo>
                      <a:pt x="82" y="20"/>
                    </a:lnTo>
                    <a:lnTo>
                      <a:pt x="82" y="6"/>
                    </a:lnTo>
                    <a:lnTo>
                      <a:pt x="82" y="6"/>
                    </a:lnTo>
                    <a:lnTo>
                      <a:pt x="80" y="0"/>
                    </a:lnTo>
                    <a:lnTo>
                      <a:pt x="76" y="0"/>
                    </a:lnTo>
                    <a:lnTo>
                      <a:pt x="6" y="0"/>
                    </a:lnTo>
                    <a:lnTo>
                      <a:pt x="6" y="0"/>
                    </a:lnTo>
                    <a:lnTo>
                      <a:pt x="2" y="0"/>
                    </a:lnTo>
                    <a:lnTo>
                      <a:pt x="0" y="6"/>
                    </a:lnTo>
                    <a:lnTo>
                      <a:pt x="0" y="20"/>
                    </a:lnTo>
                    <a:lnTo>
                      <a:pt x="12" y="20"/>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3" name="组合 2"/>
          <p:cNvGrpSpPr/>
          <p:nvPr/>
        </p:nvGrpSpPr>
        <p:grpSpPr>
          <a:xfrm>
            <a:off x="2871649" y="5735566"/>
            <a:ext cx="576000" cy="576000"/>
            <a:chOff x="2871649" y="5735566"/>
            <a:chExt cx="576000" cy="576000"/>
          </a:xfrm>
        </p:grpSpPr>
        <p:grpSp>
          <p:nvGrpSpPr>
            <p:cNvPr id="146" name="组合 145"/>
            <p:cNvGrpSpPr/>
            <p:nvPr/>
          </p:nvGrpSpPr>
          <p:grpSpPr>
            <a:xfrm>
              <a:off x="2871649" y="5735566"/>
              <a:ext cx="576000" cy="576000"/>
              <a:chOff x="1603689" y="1828440"/>
              <a:chExt cx="2743560" cy="2743560"/>
            </a:xfrm>
          </p:grpSpPr>
          <p:sp>
            <p:nvSpPr>
              <p:cNvPr id="155" name="椭圆 154"/>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6" name="椭圆 155"/>
              <p:cNvSpPr/>
              <p:nvPr/>
            </p:nvSpPr>
            <p:spPr>
              <a:xfrm>
                <a:off x="1752544" y="1977295"/>
                <a:ext cx="2445850" cy="2445850"/>
              </a:xfrm>
              <a:prstGeom prst="ellipse">
                <a:avLst/>
              </a:prstGeom>
              <a:solidFill>
                <a:srgbClr val="663A77"/>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75" name="组合 74"/>
            <p:cNvGrpSpPr/>
            <p:nvPr/>
          </p:nvGrpSpPr>
          <p:grpSpPr bwMode="auto">
            <a:xfrm>
              <a:off x="3013248" y="5884352"/>
              <a:ext cx="266526" cy="274907"/>
              <a:chOff x="2168525" y="3194051"/>
              <a:chExt cx="346075" cy="374649"/>
            </a:xfrm>
            <a:solidFill>
              <a:schemeClr val="bg1"/>
            </a:solidFill>
          </p:grpSpPr>
          <p:sp>
            <p:nvSpPr>
              <p:cNvPr id="76" name="Freeform 5"/>
              <p:cNvSpPr>
                <a:spLocks/>
              </p:cNvSpPr>
              <p:nvPr/>
            </p:nvSpPr>
            <p:spPr bwMode="auto">
              <a:xfrm>
                <a:off x="2400300" y="3390900"/>
                <a:ext cx="98425" cy="130175"/>
              </a:xfrm>
              <a:custGeom>
                <a:avLst/>
                <a:gdLst>
                  <a:gd name="T0" fmla="*/ 50 w 62"/>
                  <a:gd name="T1" fmla="*/ 82 h 82"/>
                  <a:gd name="T2" fmla="*/ 50 w 62"/>
                  <a:gd name="T3" fmla="*/ 82 h 82"/>
                  <a:gd name="T4" fmla="*/ 54 w 62"/>
                  <a:gd name="T5" fmla="*/ 74 h 82"/>
                  <a:gd name="T6" fmla="*/ 58 w 62"/>
                  <a:gd name="T7" fmla="*/ 66 h 82"/>
                  <a:gd name="T8" fmla="*/ 60 w 62"/>
                  <a:gd name="T9" fmla="*/ 56 h 82"/>
                  <a:gd name="T10" fmla="*/ 62 w 62"/>
                  <a:gd name="T11" fmla="*/ 46 h 82"/>
                  <a:gd name="T12" fmla="*/ 62 w 62"/>
                  <a:gd name="T13" fmla="*/ 46 h 82"/>
                  <a:gd name="T14" fmla="*/ 60 w 62"/>
                  <a:gd name="T15" fmla="*/ 32 h 82"/>
                  <a:gd name="T16" fmla="*/ 56 w 62"/>
                  <a:gd name="T17" fmla="*/ 20 h 82"/>
                  <a:gd name="T18" fmla="*/ 50 w 62"/>
                  <a:gd name="T19" fmla="*/ 8 h 82"/>
                  <a:gd name="T20" fmla="*/ 42 w 62"/>
                  <a:gd name="T21" fmla="*/ 0 h 82"/>
                  <a:gd name="T22" fmla="*/ 0 w 62"/>
                  <a:gd name="T23" fmla="*/ 42 h 82"/>
                  <a:gd name="T24" fmla="*/ 50 w 6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2">
                    <a:moveTo>
                      <a:pt x="50" y="82"/>
                    </a:moveTo>
                    <a:lnTo>
                      <a:pt x="50" y="82"/>
                    </a:lnTo>
                    <a:lnTo>
                      <a:pt x="54" y="74"/>
                    </a:lnTo>
                    <a:lnTo>
                      <a:pt x="58" y="66"/>
                    </a:lnTo>
                    <a:lnTo>
                      <a:pt x="60" y="56"/>
                    </a:lnTo>
                    <a:lnTo>
                      <a:pt x="62" y="46"/>
                    </a:lnTo>
                    <a:lnTo>
                      <a:pt x="62" y="46"/>
                    </a:lnTo>
                    <a:lnTo>
                      <a:pt x="60" y="32"/>
                    </a:lnTo>
                    <a:lnTo>
                      <a:pt x="56" y="20"/>
                    </a:lnTo>
                    <a:lnTo>
                      <a:pt x="50" y="8"/>
                    </a:lnTo>
                    <a:lnTo>
                      <a:pt x="42" y="0"/>
                    </a:lnTo>
                    <a:lnTo>
                      <a:pt x="0" y="42"/>
                    </a:lnTo>
                    <a:lnTo>
                      <a:pt x="5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7" name="Freeform 6"/>
              <p:cNvSpPr>
                <a:spLocks/>
              </p:cNvSpPr>
              <p:nvPr/>
            </p:nvSpPr>
            <p:spPr bwMode="auto">
              <a:xfrm>
                <a:off x="2320925" y="3470275"/>
                <a:ext cx="146050" cy="98425"/>
              </a:xfrm>
              <a:custGeom>
                <a:avLst/>
                <a:gdLst>
                  <a:gd name="T0" fmla="*/ 42 w 92"/>
                  <a:gd name="T1" fmla="*/ 0 h 62"/>
                  <a:gd name="T2" fmla="*/ 0 w 92"/>
                  <a:gd name="T3" fmla="*/ 44 h 62"/>
                  <a:gd name="T4" fmla="*/ 0 w 92"/>
                  <a:gd name="T5" fmla="*/ 44 h 62"/>
                  <a:gd name="T6" fmla="*/ 10 w 92"/>
                  <a:gd name="T7" fmla="*/ 52 h 62"/>
                  <a:gd name="T8" fmla="*/ 20 w 92"/>
                  <a:gd name="T9" fmla="*/ 56 h 62"/>
                  <a:gd name="T10" fmla="*/ 32 w 92"/>
                  <a:gd name="T11" fmla="*/ 60 h 62"/>
                  <a:gd name="T12" fmla="*/ 46 w 92"/>
                  <a:gd name="T13" fmla="*/ 62 h 62"/>
                  <a:gd name="T14" fmla="*/ 46 w 92"/>
                  <a:gd name="T15" fmla="*/ 62 h 62"/>
                  <a:gd name="T16" fmla="*/ 58 w 92"/>
                  <a:gd name="T17" fmla="*/ 60 h 62"/>
                  <a:gd name="T18" fmla="*/ 72 w 92"/>
                  <a:gd name="T19" fmla="*/ 56 h 62"/>
                  <a:gd name="T20" fmla="*/ 82 w 92"/>
                  <a:gd name="T21" fmla="*/ 50 h 62"/>
                  <a:gd name="T22" fmla="*/ 92 w 92"/>
                  <a:gd name="T23" fmla="*/ 42 h 62"/>
                  <a:gd name="T24" fmla="*/ 42 w 9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62">
                    <a:moveTo>
                      <a:pt x="42" y="0"/>
                    </a:moveTo>
                    <a:lnTo>
                      <a:pt x="0" y="44"/>
                    </a:lnTo>
                    <a:lnTo>
                      <a:pt x="0" y="44"/>
                    </a:lnTo>
                    <a:lnTo>
                      <a:pt x="10" y="52"/>
                    </a:lnTo>
                    <a:lnTo>
                      <a:pt x="20" y="56"/>
                    </a:lnTo>
                    <a:lnTo>
                      <a:pt x="32" y="60"/>
                    </a:lnTo>
                    <a:lnTo>
                      <a:pt x="46" y="62"/>
                    </a:lnTo>
                    <a:lnTo>
                      <a:pt x="46" y="62"/>
                    </a:lnTo>
                    <a:lnTo>
                      <a:pt x="58" y="60"/>
                    </a:lnTo>
                    <a:lnTo>
                      <a:pt x="72" y="56"/>
                    </a:lnTo>
                    <a:lnTo>
                      <a:pt x="82" y="50"/>
                    </a:lnTo>
                    <a:lnTo>
                      <a:pt x="92" y="42"/>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8" name="Freeform 7"/>
              <p:cNvSpPr>
                <a:spLocks noEditPoints="1"/>
              </p:cNvSpPr>
              <p:nvPr/>
            </p:nvSpPr>
            <p:spPr bwMode="auto">
              <a:xfrm>
                <a:off x="2168525" y="3194051"/>
                <a:ext cx="346075" cy="346075"/>
              </a:xfrm>
              <a:custGeom>
                <a:avLst/>
                <a:gdLst>
                  <a:gd name="T0" fmla="*/ 184 w 218"/>
                  <a:gd name="T1" fmla="*/ 10 h 218"/>
                  <a:gd name="T2" fmla="*/ 180 w 218"/>
                  <a:gd name="T3" fmla="*/ 6 h 218"/>
                  <a:gd name="T4" fmla="*/ 168 w 218"/>
                  <a:gd name="T5" fmla="*/ 0 h 218"/>
                  <a:gd name="T6" fmla="*/ 154 w 218"/>
                  <a:gd name="T7" fmla="*/ 0 h 218"/>
                  <a:gd name="T8" fmla="*/ 142 w 218"/>
                  <a:gd name="T9" fmla="*/ 6 h 218"/>
                  <a:gd name="T10" fmla="*/ 10 w 218"/>
                  <a:gd name="T11" fmla="*/ 136 h 218"/>
                  <a:gd name="T12" fmla="*/ 6 w 218"/>
                  <a:gd name="T13" fmla="*/ 142 h 218"/>
                  <a:gd name="T14" fmla="*/ 0 w 218"/>
                  <a:gd name="T15" fmla="*/ 154 h 218"/>
                  <a:gd name="T16" fmla="*/ 0 w 218"/>
                  <a:gd name="T17" fmla="*/ 168 h 218"/>
                  <a:gd name="T18" fmla="*/ 6 w 218"/>
                  <a:gd name="T19" fmla="*/ 180 h 218"/>
                  <a:gd name="T20" fmla="*/ 32 w 218"/>
                  <a:gd name="T21" fmla="*/ 208 h 218"/>
                  <a:gd name="T22" fmla="*/ 38 w 218"/>
                  <a:gd name="T23" fmla="*/ 212 h 218"/>
                  <a:gd name="T24" fmla="*/ 50 w 218"/>
                  <a:gd name="T25" fmla="*/ 218 h 218"/>
                  <a:gd name="T26" fmla="*/ 64 w 218"/>
                  <a:gd name="T27" fmla="*/ 218 h 218"/>
                  <a:gd name="T28" fmla="*/ 76 w 218"/>
                  <a:gd name="T29" fmla="*/ 212 h 218"/>
                  <a:gd name="T30" fmla="*/ 208 w 218"/>
                  <a:gd name="T31" fmla="*/ 82 h 218"/>
                  <a:gd name="T32" fmla="*/ 212 w 218"/>
                  <a:gd name="T33" fmla="*/ 76 h 218"/>
                  <a:gd name="T34" fmla="*/ 218 w 218"/>
                  <a:gd name="T35" fmla="*/ 64 h 218"/>
                  <a:gd name="T36" fmla="*/ 218 w 218"/>
                  <a:gd name="T37" fmla="*/ 50 h 218"/>
                  <a:gd name="T38" fmla="*/ 212 w 218"/>
                  <a:gd name="T39" fmla="*/ 38 h 218"/>
                  <a:gd name="T40" fmla="*/ 208 w 218"/>
                  <a:gd name="T41" fmla="*/ 32 h 218"/>
                  <a:gd name="T42" fmla="*/ 136 w 218"/>
                  <a:gd name="T43" fmla="*/ 138 h 218"/>
                  <a:gd name="T44" fmla="*/ 26 w 218"/>
                  <a:gd name="T45" fmla="*/ 152 h 218"/>
                  <a:gd name="T46" fmla="*/ 24 w 218"/>
                  <a:gd name="T47" fmla="*/ 156 h 218"/>
                  <a:gd name="T48" fmla="*/ 22 w 218"/>
                  <a:gd name="T49" fmla="*/ 160 h 218"/>
                  <a:gd name="T50" fmla="*/ 26 w 218"/>
                  <a:gd name="T51" fmla="*/ 170 h 218"/>
                  <a:gd name="T52" fmla="*/ 28 w 218"/>
                  <a:gd name="T53" fmla="*/ 174 h 218"/>
                  <a:gd name="T54" fmla="*/ 26 w 218"/>
                  <a:gd name="T55" fmla="*/ 178 h 218"/>
                  <a:gd name="T56" fmla="*/ 22 w 218"/>
                  <a:gd name="T57" fmla="*/ 178 h 218"/>
                  <a:gd name="T58" fmla="*/ 18 w 218"/>
                  <a:gd name="T59" fmla="*/ 178 h 218"/>
                  <a:gd name="T60" fmla="*/ 10 w 218"/>
                  <a:gd name="T61" fmla="*/ 160 h 218"/>
                  <a:gd name="T62" fmla="*/ 12 w 218"/>
                  <a:gd name="T63" fmla="*/ 152 h 218"/>
                  <a:gd name="T64" fmla="*/ 144 w 218"/>
                  <a:gd name="T65" fmla="*/ 18 h 218"/>
                  <a:gd name="T66" fmla="*/ 152 w 218"/>
                  <a:gd name="T67" fmla="*/ 14 h 218"/>
                  <a:gd name="T68" fmla="*/ 160 w 218"/>
                  <a:gd name="T69" fmla="*/ 12 h 218"/>
                  <a:gd name="T70" fmla="*/ 176 w 218"/>
                  <a:gd name="T71" fmla="*/ 18 h 218"/>
                  <a:gd name="T72" fmla="*/ 200 w 218"/>
                  <a:gd name="T73" fmla="*/ 42 h 218"/>
                  <a:gd name="T74" fmla="*/ 206 w 218"/>
                  <a:gd name="T75" fmla="*/ 58 h 218"/>
                  <a:gd name="T76" fmla="*/ 200 w 218"/>
                  <a:gd name="T77" fmla="*/ 7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18">
                    <a:moveTo>
                      <a:pt x="208" y="32"/>
                    </a:moveTo>
                    <a:lnTo>
                      <a:pt x="184" y="10"/>
                    </a:lnTo>
                    <a:lnTo>
                      <a:pt x="184" y="10"/>
                    </a:lnTo>
                    <a:lnTo>
                      <a:pt x="180" y="6"/>
                    </a:lnTo>
                    <a:lnTo>
                      <a:pt x="174" y="2"/>
                    </a:lnTo>
                    <a:lnTo>
                      <a:pt x="168" y="0"/>
                    </a:lnTo>
                    <a:lnTo>
                      <a:pt x="160" y="0"/>
                    </a:lnTo>
                    <a:lnTo>
                      <a:pt x="154" y="0"/>
                    </a:lnTo>
                    <a:lnTo>
                      <a:pt x="148" y="2"/>
                    </a:lnTo>
                    <a:lnTo>
                      <a:pt x="142" y="6"/>
                    </a:lnTo>
                    <a:lnTo>
                      <a:pt x="136" y="10"/>
                    </a:lnTo>
                    <a:lnTo>
                      <a:pt x="10" y="136"/>
                    </a:lnTo>
                    <a:lnTo>
                      <a:pt x="10" y="136"/>
                    </a:lnTo>
                    <a:lnTo>
                      <a:pt x="6" y="142"/>
                    </a:lnTo>
                    <a:lnTo>
                      <a:pt x="2" y="148"/>
                    </a:lnTo>
                    <a:lnTo>
                      <a:pt x="0" y="154"/>
                    </a:lnTo>
                    <a:lnTo>
                      <a:pt x="0" y="160"/>
                    </a:lnTo>
                    <a:lnTo>
                      <a:pt x="0" y="168"/>
                    </a:lnTo>
                    <a:lnTo>
                      <a:pt x="2" y="174"/>
                    </a:lnTo>
                    <a:lnTo>
                      <a:pt x="6" y="180"/>
                    </a:lnTo>
                    <a:lnTo>
                      <a:pt x="10" y="186"/>
                    </a:lnTo>
                    <a:lnTo>
                      <a:pt x="32" y="208"/>
                    </a:lnTo>
                    <a:lnTo>
                      <a:pt x="32" y="208"/>
                    </a:lnTo>
                    <a:lnTo>
                      <a:pt x="38" y="212"/>
                    </a:lnTo>
                    <a:lnTo>
                      <a:pt x="44" y="216"/>
                    </a:lnTo>
                    <a:lnTo>
                      <a:pt x="50" y="218"/>
                    </a:lnTo>
                    <a:lnTo>
                      <a:pt x="56" y="218"/>
                    </a:lnTo>
                    <a:lnTo>
                      <a:pt x="64" y="218"/>
                    </a:lnTo>
                    <a:lnTo>
                      <a:pt x="70" y="216"/>
                    </a:lnTo>
                    <a:lnTo>
                      <a:pt x="76" y="212"/>
                    </a:lnTo>
                    <a:lnTo>
                      <a:pt x="82" y="208"/>
                    </a:lnTo>
                    <a:lnTo>
                      <a:pt x="208" y="82"/>
                    </a:lnTo>
                    <a:lnTo>
                      <a:pt x="208" y="82"/>
                    </a:lnTo>
                    <a:lnTo>
                      <a:pt x="212" y="76"/>
                    </a:lnTo>
                    <a:lnTo>
                      <a:pt x="216" y="70"/>
                    </a:lnTo>
                    <a:lnTo>
                      <a:pt x="218" y="64"/>
                    </a:lnTo>
                    <a:lnTo>
                      <a:pt x="218" y="58"/>
                    </a:lnTo>
                    <a:lnTo>
                      <a:pt x="218" y="50"/>
                    </a:lnTo>
                    <a:lnTo>
                      <a:pt x="216" y="44"/>
                    </a:lnTo>
                    <a:lnTo>
                      <a:pt x="212" y="38"/>
                    </a:lnTo>
                    <a:lnTo>
                      <a:pt x="208" y="32"/>
                    </a:lnTo>
                    <a:lnTo>
                      <a:pt x="208" y="32"/>
                    </a:lnTo>
                    <a:close/>
                    <a:moveTo>
                      <a:pt x="200" y="74"/>
                    </a:moveTo>
                    <a:lnTo>
                      <a:pt x="136" y="138"/>
                    </a:lnTo>
                    <a:lnTo>
                      <a:pt x="88" y="90"/>
                    </a:lnTo>
                    <a:lnTo>
                      <a:pt x="26" y="152"/>
                    </a:lnTo>
                    <a:lnTo>
                      <a:pt x="26" y="152"/>
                    </a:lnTo>
                    <a:lnTo>
                      <a:pt x="24" y="156"/>
                    </a:lnTo>
                    <a:lnTo>
                      <a:pt x="22" y="160"/>
                    </a:lnTo>
                    <a:lnTo>
                      <a:pt x="22" y="160"/>
                    </a:lnTo>
                    <a:lnTo>
                      <a:pt x="24" y="166"/>
                    </a:lnTo>
                    <a:lnTo>
                      <a:pt x="26" y="170"/>
                    </a:lnTo>
                    <a:lnTo>
                      <a:pt x="26" y="170"/>
                    </a:lnTo>
                    <a:lnTo>
                      <a:pt x="28" y="174"/>
                    </a:lnTo>
                    <a:lnTo>
                      <a:pt x="26" y="178"/>
                    </a:lnTo>
                    <a:lnTo>
                      <a:pt x="26" y="178"/>
                    </a:lnTo>
                    <a:lnTo>
                      <a:pt x="22" y="178"/>
                    </a:lnTo>
                    <a:lnTo>
                      <a:pt x="22" y="178"/>
                    </a:lnTo>
                    <a:lnTo>
                      <a:pt x="18" y="178"/>
                    </a:lnTo>
                    <a:lnTo>
                      <a:pt x="18" y="178"/>
                    </a:lnTo>
                    <a:lnTo>
                      <a:pt x="12" y="170"/>
                    </a:lnTo>
                    <a:lnTo>
                      <a:pt x="10" y="160"/>
                    </a:lnTo>
                    <a:lnTo>
                      <a:pt x="10" y="160"/>
                    </a:lnTo>
                    <a:lnTo>
                      <a:pt x="12" y="152"/>
                    </a:lnTo>
                    <a:lnTo>
                      <a:pt x="18" y="144"/>
                    </a:lnTo>
                    <a:lnTo>
                      <a:pt x="144" y="18"/>
                    </a:lnTo>
                    <a:lnTo>
                      <a:pt x="144" y="18"/>
                    </a:lnTo>
                    <a:lnTo>
                      <a:pt x="152" y="14"/>
                    </a:lnTo>
                    <a:lnTo>
                      <a:pt x="160" y="12"/>
                    </a:lnTo>
                    <a:lnTo>
                      <a:pt x="160" y="12"/>
                    </a:lnTo>
                    <a:lnTo>
                      <a:pt x="170" y="14"/>
                    </a:lnTo>
                    <a:lnTo>
                      <a:pt x="176" y="18"/>
                    </a:lnTo>
                    <a:lnTo>
                      <a:pt x="200" y="42"/>
                    </a:lnTo>
                    <a:lnTo>
                      <a:pt x="200" y="42"/>
                    </a:lnTo>
                    <a:lnTo>
                      <a:pt x="204" y="48"/>
                    </a:lnTo>
                    <a:lnTo>
                      <a:pt x="206" y="58"/>
                    </a:lnTo>
                    <a:lnTo>
                      <a:pt x="204" y="66"/>
                    </a:lnTo>
                    <a:lnTo>
                      <a:pt x="200" y="74"/>
                    </a:lnTo>
                    <a:lnTo>
                      <a:pt x="20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 name="组合 4"/>
          <p:cNvGrpSpPr/>
          <p:nvPr/>
        </p:nvGrpSpPr>
        <p:grpSpPr>
          <a:xfrm>
            <a:off x="10448493" y="315208"/>
            <a:ext cx="1221491" cy="1221491"/>
            <a:chOff x="10448493" y="315208"/>
            <a:chExt cx="1221491" cy="1221491"/>
          </a:xfrm>
        </p:grpSpPr>
        <p:grpSp>
          <p:nvGrpSpPr>
            <p:cNvPr id="178" name="组合 177"/>
            <p:cNvGrpSpPr/>
            <p:nvPr/>
          </p:nvGrpSpPr>
          <p:grpSpPr>
            <a:xfrm>
              <a:off x="10448493" y="315208"/>
              <a:ext cx="1221491" cy="1221491"/>
              <a:chOff x="1603689" y="1828440"/>
              <a:chExt cx="2743560" cy="2743560"/>
            </a:xfrm>
          </p:grpSpPr>
          <p:sp>
            <p:nvSpPr>
              <p:cNvPr id="181" name="椭圆 180"/>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82" name="椭圆 181"/>
              <p:cNvSpPr/>
              <p:nvPr/>
            </p:nvSpPr>
            <p:spPr>
              <a:xfrm>
                <a:off x="1752544" y="1977295"/>
                <a:ext cx="2445850" cy="2445850"/>
              </a:xfrm>
              <a:prstGeom prst="ellipse">
                <a:avLst/>
              </a:prstGeom>
              <a:solidFill>
                <a:srgbClr val="00AF92"/>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1" name="Freeform 8"/>
            <p:cNvSpPr>
              <a:spLocks noEditPoints="1"/>
            </p:cNvSpPr>
            <p:nvPr/>
          </p:nvSpPr>
          <p:spPr bwMode="auto">
            <a:xfrm>
              <a:off x="10793914" y="546464"/>
              <a:ext cx="530647" cy="708323"/>
            </a:xfrm>
            <a:custGeom>
              <a:avLst/>
              <a:gdLst>
                <a:gd name="T0" fmla="*/ 20 w 85"/>
                <a:gd name="T1" fmla="*/ 128 h 132"/>
                <a:gd name="T2" fmla="*/ 0 w 85"/>
                <a:gd name="T3" fmla="*/ 102 h 132"/>
                <a:gd name="T4" fmla="*/ 50 w 85"/>
                <a:gd name="T5" fmla="*/ 33 h 132"/>
                <a:gd name="T6" fmla="*/ 52 w 85"/>
                <a:gd name="T7" fmla="*/ 30 h 132"/>
                <a:gd name="T8" fmla="*/ 54 w 85"/>
                <a:gd name="T9" fmla="*/ 28 h 132"/>
                <a:gd name="T10" fmla="*/ 54 w 85"/>
                <a:gd name="T11" fmla="*/ 20 h 132"/>
                <a:gd name="T12" fmla="*/ 32 w 85"/>
                <a:gd name="T13" fmla="*/ 20 h 132"/>
                <a:gd name="T14" fmla="*/ 32 w 85"/>
                <a:gd name="T15" fmla="*/ 28 h 132"/>
                <a:gd name="T16" fmla="*/ 35 w 85"/>
                <a:gd name="T17" fmla="*/ 34 h 132"/>
                <a:gd name="T18" fmla="*/ 41 w 85"/>
                <a:gd name="T19" fmla="*/ 40 h 132"/>
                <a:gd name="T20" fmla="*/ 22 w 85"/>
                <a:gd name="T21" fmla="*/ 66 h 132"/>
                <a:gd name="T22" fmla="*/ 12 w 85"/>
                <a:gd name="T23" fmla="*/ 41 h 132"/>
                <a:gd name="T24" fmla="*/ 21 w 85"/>
                <a:gd name="T25" fmla="*/ 13 h 132"/>
                <a:gd name="T26" fmla="*/ 42 w 85"/>
                <a:gd name="T27" fmla="*/ 1 h 132"/>
                <a:gd name="T28" fmla="*/ 63 w 85"/>
                <a:gd name="T29" fmla="*/ 8 h 132"/>
                <a:gd name="T30" fmla="*/ 72 w 85"/>
                <a:gd name="T31" fmla="*/ 29 h 132"/>
                <a:gd name="T32" fmla="*/ 74 w 85"/>
                <a:gd name="T33" fmla="*/ 43 h 132"/>
                <a:gd name="T34" fmla="*/ 71 w 85"/>
                <a:gd name="T35" fmla="*/ 56 h 132"/>
                <a:gd name="T36" fmla="*/ 67 w 85"/>
                <a:gd name="T37" fmla="*/ 62 h 132"/>
                <a:gd name="T38" fmla="*/ 20 w 85"/>
                <a:gd name="T39" fmla="*/ 128 h 132"/>
                <a:gd name="T40" fmla="*/ 20 w 85"/>
                <a:gd name="T41" fmla="*/ 128 h 132"/>
                <a:gd name="T42" fmla="*/ 20 w 85"/>
                <a:gd name="T43" fmla="*/ 128 h 132"/>
                <a:gd name="T44" fmla="*/ 20 w 85"/>
                <a:gd name="T45" fmla="*/ 128 h 132"/>
                <a:gd name="T46" fmla="*/ 20 w 85"/>
                <a:gd name="T47" fmla="*/ 128 h 132"/>
                <a:gd name="T48" fmla="*/ 63 w 85"/>
                <a:gd name="T49" fmla="*/ 73 h 132"/>
                <a:gd name="T50" fmla="*/ 85 w 85"/>
                <a:gd name="T51" fmla="*/ 103 h 132"/>
                <a:gd name="T52" fmla="*/ 69 w 85"/>
                <a:gd name="T53" fmla="*/ 132 h 132"/>
                <a:gd name="T54" fmla="*/ 44 w 85"/>
                <a:gd name="T55" fmla="*/ 100 h 132"/>
                <a:gd name="T56" fmla="*/ 63 w 85"/>
                <a:gd name="T57"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2">
                  <a:moveTo>
                    <a:pt x="20" y="128"/>
                  </a:moveTo>
                  <a:cubicBezTo>
                    <a:pt x="0" y="102"/>
                    <a:pt x="0" y="102"/>
                    <a:pt x="0" y="102"/>
                  </a:cubicBezTo>
                  <a:cubicBezTo>
                    <a:pt x="50" y="33"/>
                    <a:pt x="50" y="33"/>
                    <a:pt x="50" y="33"/>
                  </a:cubicBezTo>
                  <a:cubicBezTo>
                    <a:pt x="51" y="32"/>
                    <a:pt x="51" y="31"/>
                    <a:pt x="52" y="30"/>
                  </a:cubicBezTo>
                  <a:cubicBezTo>
                    <a:pt x="53" y="30"/>
                    <a:pt x="53" y="29"/>
                    <a:pt x="54" y="28"/>
                  </a:cubicBezTo>
                  <a:cubicBezTo>
                    <a:pt x="55" y="25"/>
                    <a:pt x="55" y="22"/>
                    <a:pt x="54" y="20"/>
                  </a:cubicBezTo>
                  <a:cubicBezTo>
                    <a:pt x="32" y="20"/>
                    <a:pt x="32" y="20"/>
                    <a:pt x="32" y="20"/>
                  </a:cubicBezTo>
                  <a:cubicBezTo>
                    <a:pt x="31" y="23"/>
                    <a:pt x="31" y="25"/>
                    <a:pt x="32" y="28"/>
                  </a:cubicBezTo>
                  <a:cubicBezTo>
                    <a:pt x="33" y="30"/>
                    <a:pt x="34" y="32"/>
                    <a:pt x="35" y="34"/>
                  </a:cubicBezTo>
                  <a:cubicBezTo>
                    <a:pt x="41" y="40"/>
                    <a:pt x="41" y="40"/>
                    <a:pt x="41" y="40"/>
                  </a:cubicBezTo>
                  <a:cubicBezTo>
                    <a:pt x="22" y="66"/>
                    <a:pt x="22" y="66"/>
                    <a:pt x="22" y="66"/>
                  </a:cubicBezTo>
                  <a:cubicBezTo>
                    <a:pt x="16" y="59"/>
                    <a:pt x="13" y="50"/>
                    <a:pt x="12" y="41"/>
                  </a:cubicBezTo>
                  <a:cubicBezTo>
                    <a:pt x="12" y="31"/>
                    <a:pt x="14" y="21"/>
                    <a:pt x="21" y="13"/>
                  </a:cubicBezTo>
                  <a:cubicBezTo>
                    <a:pt x="26" y="6"/>
                    <a:pt x="34" y="2"/>
                    <a:pt x="42" y="1"/>
                  </a:cubicBezTo>
                  <a:cubicBezTo>
                    <a:pt x="50" y="0"/>
                    <a:pt x="57" y="3"/>
                    <a:pt x="63" y="8"/>
                  </a:cubicBezTo>
                  <a:cubicBezTo>
                    <a:pt x="68" y="14"/>
                    <a:pt x="71" y="22"/>
                    <a:pt x="72" y="29"/>
                  </a:cubicBezTo>
                  <a:cubicBezTo>
                    <a:pt x="73" y="34"/>
                    <a:pt x="74" y="38"/>
                    <a:pt x="74" y="43"/>
                  </a:cubicBezTo>
                  <a:cubicBezTo>
                    <a:pt x="74" y="48"/>
                    <a:pt x="73" y="52"/>
                    <a:pt x="71" y="56"/>
                  </a:cubicBezTo>
                  <a:cubicBezTo>
                    <a:pt x="70" y="58"/>
                    <a:pt x="69" y="60"/>
                    <a:pt x="67" y="62"/>
                  </a:cubicBezTo>
                  <a:cubicBezTo>
                    <a:pt x="20" y="128"/>
                    <a:pt x="20" y="128"/>
                    <a:pt x="20" y="128"/>
                  </a:cubicBezTo>
                  <a:cubicBezTo>
                    <a:pt x="20" y="128"/>
                    <a:pt x="20" y="128"/>
                    <a:pt x="20" y="128"/>
                  </a:cubicBezTo>
                  <a:cubicBezTo>
                    <a:pt x="20" y="128"/>
                    <a:pt x="20" y="128"/>
                    <a:pt x="20" y="128"/>
                  </a:cubicBezTo>
                  <a:cubicBezTo>
                    <a:pt x="20" y="128"/>
                    <a:pt x="20" y="128"/>
                    <a:pt x="20" y="128"/>
                  </a:cubicBezTo>
                  <a:cubicBezTo>
                    <a:pt x="20" y="128"/>
                    <a:pt x="20" y="128"/>
                    <a:pt x="20" y="128"/>
                  </a:cubicBezTo>
                  <a:close/>
                  <a:moveTo>
                    <a:pt x="63" y="73"/>
                  </a:moveTo>
                  <a:cubicBezTo>
                    <a:pt x="85" y="103"/>
                    <a:pt x="85" y="103"/>
                    <a:pt x="85" y="103"/>
                  </a:cubicBezTo>
                  <a:cubicBezTo>
                    <a:pt x="69" y="132"/>
                    <a:pt x="69" y="132"/>
                    <a:pt x="69" y="132"/>
                  </a:cubicBezTo>
                  <a:cubicBezTo>
                    <a:pt x="44" y="100"/>
                    <a:pt x="44" y="100"/>
                    <a:pt x="44" y="100"/>
                  </a:cubicBezTo>
                  <a:cubicBezTo>
                    <a:pt x="63" y="73"/>
                    <a:pt x="63" y="73"/>
                    <a:pt x="63"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4" name="组合 3"/>
          <p:cNvGrpSpPr/>
          <p:nvPr/>
        </p:nvGrpSpPr>
        <p:grpSpPr>
          <a:xfrm>
            <a:off x="2052289" y="5735566"/>
            <a:ext cx="576000" cy="576000"/>
            <a:chOff x="2052289" y="5735566"/>
            <a:chExt cx="576000" cy="576000"/>
          </a:xfrm>
        </p:grpSpPr>
        <p:grpSp>
          <p:nvGrpSpPr>
            <p:cNvPr id="141" name="组合 140"/>
            <p:cNvGrpSpPr/>
            <p:nvPr/>
          </p:nvGrpSpPr>
          <p:grpSpPr>
            <a:xfrm>
              <a:off x="2052289" y="5735566"/>
              <a:ext cx="576000" cy="576000"/>
              <a:chOff x="1603689" y="1828440"/>
              <a:chExt cx="2743560" cy="2743560"/>
            </a:xfrm>
          </p:grpSpPr>
          <p:sp>
            <p:nvSpPr>
              <p:cNvPr id="143" name="椭圆 14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44" name="椭圆 143"/>
              <p:cNvSpPr/>
              <p:nvPr/>
            </p:nvSpPr>
            <p:spPr>
              <a:xfrm>
                <a:off x="1752544" y="1977295"/>
                <a:ext cx="2445850" cy="2445850"/>
              </a:xfrm>
              <a:prstGeom prst="ellipse">
                <a:avLst/>
              </a:prstGeom>
              <a:solidFill>
                <a:srgbClr val="C65885"/>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2" name="Freeform 36"/>
            <p:cNvSpPr>
              <a:spLocks noEditPoints="1"/>
            </p:cNvSpPr>
            <p:nvPr/>
          </p:nvSpPr>
          <p:spPr bwMode="auto">
            <a:xfrm>
              <a:off x="2230689" y="5856796"/>
              <a:ext cx="224276" cy="302463"/>
            </a:xfrm>
            <a:custGeom>
              <a:avLst/>
              <a:gdLst>
                <a:gd name="T0" fmla="*/ 147 w 501"/>
                <a:gd name="T1" fmla="*/ 108 h 602"/>
                <a:gd name="T2" fmla="*/ 122 w 501"/>
                <a:gd name="T3" fmla="*/ 77 h 602"/>
                <a:gd name="T4" fmla="*/ 377 w 501"/>
                <a:gd name="T5" fmla="*/ 59 h 602"/>
                <a:gd name="T6" fmla="*/ 354 w 501"/>
                <a:gd name="T7" fmla="*/ 101 h 602"/>
                <a:gd name="T8" fmla="*/ 409 w 501"/>
                <a:gd name="T9" fmla="*/ 297 h 602"/>
                <a:gd name="T10" fmla="*/ 336 w 501"/>
                <a:gd name="T11" fmla="*/ 318 h 602"/>
                <a:gd name="T12" fmla="*/ 306 w 501"/>
                <a:gd name="T13" fmla="*/ 352 h 602"/>
                <a:gd name="T14" fmla="*/ 307 w 501"/>
                <a:gd name="T15" fmla="*/ 375 h 602"/>
                <a:gd name="T16" fmla="*/ 366 w 501"/>
                <a:gd name="T17" fmla="*/ 382 h 602"/>
                <a:gd name="T18" fmla="*/ 373 w 501"/>
                <a:gd name="T19" fmla="*/ 400 h 602"/>
                <a:gd name="T20" fmla="*/ 477 w 501"/>
                <a:gd name="T21" fmla="*/ 592 h 602"/>
                <a:gd name="T22" fmla="*/ 3 w 501"/>
                <a:gd name="T23" fmla="*/ 564 h 602"/>
                <a:gd name="T24" fmla="*/ 128 w 501"/>
                <a:gd name="T25" fmla="*/ 400 h 602"/>
                <a:gd name="T26" fmla="*/ 179 w 501"/>
                <a:gd name="T27" fmla="*/ 369 h 602"/>
                <a:gd name="T28" fmla="*/ 203 w 501"/>
                <a:gd name="T29" fmla="*/ 371 h 602"/>
                <a:gd name="T30" fmla="*/ 170 w 501"/>
                <a:gd name="T31" fmla="*/ 320 h 602"/>
                <a:gd name="T32" fmla="*/ 117 w 501"/>
                <a:gd name="T33" fmla="*/ 321 h 602"/>
                <a:gd name="T34" fmla="*/ 250 w 501"/>
                <a:gd name="T35" fmla="*/ 475 h 602"/>
                <a:gd name="T36" fmla="*/ 250 w 501"/>
                <a:gd name="T37" fmla="*/ 503 h 602"/>
                <a:gd name="T38" fmla="*/ 250 w 501"/>
                <a:gd name="T39" fmla="*/ 475 h 602"/>
                <a:gd name="T40" fmla="*/ 263 w 501"/>
                <a:gd name="T41" fmla="*/ 574 h 602"/>
                <a:gd name="T42" fmla="*/ 238 w 501"/>
                <a:gd name="T43" fmla="*/ 574 h 602"/>
                <a:gd name="T44" fmla="*/ 250 w 501"/>
                <a:gd name="T45" fmla="*/ 517 h 602"/>
                <a:gd name="T46" fmla="*/ 250 w 501"/>
                <a:gd name="T47" fmla="*/ 545 h 602"/>
                <a:gd name="T48" fmla="*/ 250 w 501"/>
                <a:gd name="T49" fmla="*/ 517 h 602"/>
                <a:gd name="T50" fmla="*/ 230 w 501"/>
                <a:gd name="T51" fmla="*/ 48 h 602"/>
                <a:gd name="T52" fmla="*/ 234 w 501"/>
                <a:gd name="T53" fmla="*/ 39 h 602"/>
                <a:gd name="T54" fmla="*/ 245 w 501"/>
                <a:gd name="T55" fmla="*/ 34 h 602"/>
                <a:gd name="T56" fmla="*/ 260 w 501"/>
                <a:gd name="T57" fmla="*/ 30 h 602"/>
                <a:gd name="T58" fmla="*/ 267 w 501"/>
                <a:gd name="T59" fmla="*/ 37 h 602"/>
                <a:gd name="T60" fmla="*/ 279 w 501"/>
                <a:gd name="T61" fmla="*/ 43 h 602"/>
                <a:gd name="T62" fmla="*/ 282 w 501"/>
                <a:gd name="T63" fmla="*/ 52 h 602"/>
                <a:gd name="T64" fmla="*/ 287 w 501"/>
                <a:gd name="T65" fmla="*/ 69 h 602"/>
                <a:gd name="T66" fmla="*/ 279 w 501"/>
                <a:gd name="T67" fmla="*/ 76 h 602"/>
                <a:gd name="T68" fmla="*/ 274 w 501"/>
                <a:gd name="T69" fmla="*/ 87 h 602"/>
                <a:gd name="T70" fmla="*/ 264 w 501"/>
                <a:gd name="T71" fmla="*/ 91 h 602"/>
                <a:gd name="T72" fmla="*/ 248 w 501"/>
                <a:gd name="T73" fmla="*/ 95 h 602"/>
                <a:gd name="T74" fmla="*/ 241 w 501"/>
                <a:gd name="T75" fmla="*/ 87 h 602"/>
                <a:gd name="T76" fmla="*/ 230 w 501"/>
                <a:gd name="T77" fmla="*/ 81 h 602"/>
                <a:gd name="T78" fmla="*/ 226 w 501"/>
                <a:gd name="T79" fmla="*/ 72 h 602"/>
                <a:gd name="T80" fmla="*/ 223 w 501"/>
                <a:gd name="T81" fmla="*/ 55 h 602"/>
                <a:gd name="T82" fmla="*/ 241 w 501"/>
                <a:gd name="T83" fmla="*/ 56 h 602"/>
                <a:gd name="T84" fmla="*/ 248 w 501"/>
                <a:gd name="T85" fmla="*/ 55 h 602"/>
                <a:gd name="T86" fmla="*/ 250 w 501"/>
                <a:gd name="T87" fmla="*/ 46 h 602"/>
                <a:gd name="T88" fmla="*/ 262 w 501"/>
                <a:gd name="T89" fmla="*/ 49 h 602"/>
                <a:gd name="T90" fmla="*/ 263 w 501"/>
                <a:gd name="T91" fmla="*/ 56 h 602"/>
                <a:gd name="T92" fmla="*/ 272 w 501"/>
                <a:gd name="T93" fmla="*/ 58 h 602"/>
                <a:gd name="T94" fmla="*/ 269 w 501"/>
                <a:gd name="T95" fmla="*/ 70 h 602"/>
                <a:gd name="T96" fmla="*/ 262 w 501"/>
                <a:gd name="T97" fmla="*/ 71 h 602"/>
                <a:gd name="T98" fmla="*/ 260 w 501"/>
                <a:gd name="T99" fmla="*/ 80 h 602"/>
                <a:gd name="T100" fmla="*/ 248 w 501"/>
                <a:gd name="T101" fmla="*/ 77 h 602"/>
                <a:gd name="T102" fmla="*/ 247 w 501"/>
                <a:gd name="T103" fmla="*/ 70 h 602"/>
                <a:gd name="T104" fmla="*/ 238 w 501"/>
                <a:gd name="T105" fmla="*/ 68 h 602"/>
                <a:gd name="T106" fmla="*/ 241 w 501"/>
                <a:gd name="T107"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602">
                  <a:moveTo>
                    <a:pt x="92" y="297"/>
                  </a:moveTo>
                  <a:cubicBezTo>
                    <a:pt x="94" y="212"/>
                    <a:pt x="116" y="149"/>
                    <a:pt x="147" y="108"/>
                  </a:cubicBezTo>
                  <a:cubicBezTo>
                    <a:pt x="149" y="106"/>
                    <a:pt x="149" y="103"/>
                    <a:pt x="147" y="101"/>
                  </a:cubicBezTo>
                  <a:cubicBezTo>
                    <a:pt x="139" y="93"/>
                    <a:pt x="130" y="85"/>
                    <a:pt x="122" y="77"/>
                  </a:cubicBezTo>
                  <a:cubicBezTo>
                    <a:pt x="117" y="71"/>
                    <a:pt x="118" y="63"/>
                    <a:pt x="124" y="59"/>
                  </a:cubicBezTo>
                  <a:cubicBezTo>
                    <a:pt x="208" y="0"/>
                    <a:pt x="293" y="0"/>
                    <a:pt x="377" y="59"/>
                  </a:cubicBezTo>
                  <a:cubicBezTo>
                    <a:pt x="383" y="63"/>
                    <a:pt x="384" y="71"/>
                    <a:pt x="379" y="77"/>
                  </a:cubicBezTo>
                  <a:cubicBezTo>
                    <a:pt x="371" y="85"/>
                    <a:pt x="362" y="93"/>
                    <a:pt x="354" y="101"/>
                  </a:cubicBezTo>
                  <a:cubicBezTo>
                    <a:pt x="352" y="103"/>
                    <a:pt x="352" y="106"/>
                    <a:pt x="354" y="108"/>
                  </a:cubicBezTo>
                  <a:cubicBezTo>
                    <a:pt x="385" y="149"/>
                    <a:pt x="407" y="212"/>
                    <a:pt x="409" y="297"/>
                  </a:cubicBezTo>
                  <a:cubicBezTo>
                    <a:pt x="410" y="311"/>
                    <a:pt x="398" y="323"/>
                    <a:pt x="384" y="321"/>
                  </a:cubicBezTo>
                  <a:cubicBezTo>
                    <a:pt x="369" y="320"/>
                    <a:pt x="353" y="318"/>
                    <a:pt x="336" y="318"/>
                  </a:cubicBezTo>
                  <a:cubicBezTo>
                    <a:pt x="334" y="317"/>
                    <a:pt x="332" y="318"/>
                    <a:pt x="331" y="320"/>
                  </a:cubicBezTo>
                  <a:cubicBezTo>
                    <a:pt x="324" y="333"/>
                    <a:pt x="315" y="344"/>
                    <a:pt x="306" y="352"/>
                  </a:cubicBezTo>
                  <a:cubicBezTo>
                    <a:pt x="300" y="358"/>
                    <a:pt x="298" y="363"/>
                    <a:pt x="298" y="371"/>
                  </a:cubicBezTo>
                  <a:cubicBezTo>
                    <a:pt x="298" y="376"/>
                    <a:pt x="304" y="379"/>
                    <a:pt x="307" y="375"/>
                  </a:cubicBezTo>
                  <a:cubicBezTo>
                    <a:pt x="312" y="371"/>
                    <a:pt x="315" y="367"/>
                    <a:pt x="322" y="369"/>
                  </a:cubicBezTo>
                  <a:cubicBezTo>
                    <a:pt x="337" y="374"/>
                    <a:pt x="352" y="378"/>
                    <a:pt x="366" y="382"/>
                  </a:cubicBezTo>
                  <a:cubicBezTo>
                    <a:pt x="374" y="384"/>
                    <a:pt x="377" y="393"/>
                    <a:pt x="373" y="400"/>
                  </a:cubicBezTo>
                  <a:cubicBezTo>
                    <a:pt x="373" y="400"/>
                    <a:pt x="373" y="400"/>
                    <a:pt x="373" y="400"/>
                  </a:cubicBezTo>
                  <a:cubicBezTo>
                    <a:pt x="433" y="430"/>
                    <a:pt x="481" y="485"/>
                    <a:pt x="498" y="564"/>
                  </a:cubicBezTo>
                  <a:cubicBezTo>
                    <a:pt x="501" y="578"/>
                    <a:pt x="491" y="592"/>
                    <a:pt x="477" y="592"/>
                  </a:cubicBezTo>
                  <a:cubicBezTo>
                    <a:pt x="313" y="602"/>
                    <a:pt x="157" y="602"/>
                    <a:pt x="24" y="592"/>
                  </a:cubicBezTo>
                  <a:cubicBezTo>
                    <a:pt x="10" y="591"/>
                    <a:pt x="0" y="578"/>
                    <a:pt x="3" y="564"/>
                  </a:cubicBezTo>
                  <a:cubicBezTo>
                    <a:pt x="20" y="485"/>
                    <a:pt x="68" y="430"/>
                    <a:pt x="128" y="400"/>
                  </a:cubicBezTo>
                  <a:cubicBezTo>
                    <a:pt x="128" y="400"/>
                    <a:pt x="128" y="400"/>
                    <a:pt x="128" y="400"/>
                  </a:cubicBezTo>
                  <a:cubicBezTo>
                    <a:pt x="124" y="393"/>
                    <a:pt x="127" y="384"/>
                    <a:pt x="135" y="382"/>
                  </a:cubicBezTo>
                  <a:cubicBezTo>
                    <a:pt x="149" y="378"/>
                    <a:pt x="164" y="374"/>
                    <a:pt x="179" y="369"/>
                  </a:cubicBezTo>
                  <a:cubicBezTo>
                    <a:pt x="185" y="367"/>
                    <a:pt x="189" y="371"/>
                    <a:pt x="193" y="375"/>
                  </a:cubicBezTo>
                  <a:cubicBezTo>
                    <a:pt x="197" y="379"/>
                    <a:pt x="203" y="376"/>
                    <a:pt x="203" y="371"/>
                  </a:cubicBezTo>
                  <a:cubicBezTo>
                    <a:pt x="203" y="363"/>
                    <a:pt x="201" y="357"/>
                    <a:pt x="195" y="352"/>
                  </a:cubicBezTo>
                  <a:cubicBezTo>
                    <a:pt x="185" y="344"/>
                    <a:pt x="177" y="333"/>
                    <a:pt x="170" y="320"/>
                  </a:cubicBezTo>
                  <a:cubicBezTo>
                    <a:pt x="169" y="318"/>
                    <a:pt x="167" y="317"/>
                    <a:pt x="165" y="317"/>
                  </a:cubicBezTo>
                  <a:cubicBezTo>
                    <a:pt x="148" y="318"/>
                    <a:pt x="132" y="320"/>
                    <a:pt x="117" y="321"/>
                  </a:cubicBezTo>
                  <a:cubicBezTo>
                    <a:pt x="103" y="323"/>
                    <a:pt x="91" y="311"/>
                    <a:pt x="92" y="297"/>
                  </a:cubicBezTo>
                  <a:close/>
                  <a:moveTo>
                    <a:pt x="250" y="475"/>
                  </a:moveTo>
                  <a:cubicBezTo>
                    <a:pt x="257" y="475"/>
                    <a:pt x="263" y="481"/>
                    <a:pt x="263" y="489"/>
                  </a:cubicBezTo>
                  <a:cubicBezTo>
                    <a:pt x="263" y="497"/>
                    <a:pt x="257" y="503"/>
                    <a:pt x="250" y="503"/>
                  </a:cubicBezTo>
                  <a:cubicBezTo>
                    <a:pt x="243" y="503"/>
                    <a:pt x="238" y="497"/>
                    <a:pt x="238" y="489"/>
                  </a:cubicBezTo>
                  <a:cubicBezTo>
                    <a:pt x="238" y="481"/>
                    <a:pt x="243" y="475"/>
                    <a:pt x="250" y="475"/>
                  </a:cubicBezTo>
                  <a:close/>
                  <a:moveTo>
                    <a:pt x="250" y="560"/>
                  </a:moveTo>
                  <a:cubicBezTo>
                    <a:pt x="257" y="560"/>
                    <a:pt x="263" y="566"/>
                    <a:pt x="263" y="574"/>
                  </a:cubicBezTo>
                  <a:cubicBezTo>
                    <a:pt x="263" y="581"/>
                    <a:pt x="257" y="588"/>
                    <a:pt x="250" y="588"/>
                  </a:cubicBezTo>
                  <a:cubicBezTo>
                    <a:pt x="243" y="588"/>
                    <a:pt x="238" y="581"/>
                    <a:pt x="238" y="574"/>
                  </a:cubicBezTo>
                  <a:cubicBezTo>
                    <a:pt x="238" y="566"/>
                    <a:pt x="243" y="560"/>
                    <a:pt x="250" y="560"/>
                  </a:cubicBezTo>
                  <a:close/>
                  <a:moveTo>
                    <a:pt x="250" y="517"/>
                  </a:moveTo>
                  <a:cubicBezTo>
                    <a:pt x="257" y="517"/>
                    <a:pt x="263" y="524"/>
                    <a:pt x="263" y="531"/>
                  </a:cubicBezTo>
                  <a:cubicBezTo>
                    <a:pt x="263" y="539"/>
                    <a:pt x="257" y="545"/>
                    <a:pt x="250" y="545"/>
                  </a:cubicBezTo>
                  <a:cubicBezTo>
                    <a:pt x="243" y="545"/>
                    <a:pt x="238" y="539"/>
                    <a:pt x="238" y="531"/>
                  </a:cubicBezTo>
                  <a:cubicBezTo>
                    <a:pt x="238" y="524"/>
                    <a:pt x="243" y="517"/>
                    <a:pt x="250" y="517"/>
                  </a:cubicBezTo>
                  <a:close/>
                  <a:moveTo>
                    <a:pt x="227" y="52"/>
                  </a:moveTo>
                  <a:cubicBezTo>
                    <a:pt x="229" y="52"/>
                    <a:pt x="230" y="50"/>
                    <a:pt x="230" y="48"/>
                  </a:cubicBezTo>
                  <a:cubicBezTo>
                    <a:pt x="230" y="46"/>
                    <a:pt x="230" y="43"/>
                    <a:pt x="231" y="41"/>
                  </a:cubicBezTo>
                  <a:cubicBezTo>
                    <a:pt x="232" y="40"/>
                    <a:pt x="233" y="39"/>
                    <a:pt x="234" y="39"/>
                  </a:cubicBezTo>
                  <a:cubicBezTo>
                    <a:pt x="236" y="37"/>
                    <a:pt x="239" y="37"/>
                    <a:pt x="241" y="37"/>
                  </a:cubicBezTo>
                  <a:cubicBezTo>
                    <a:pt x="243" y="37"/>
                    <a:pt x="244" y="36"/>
                    <a:pt x="245" y="34"/>
                  </a:cubicBezTo>
                  <a:cubicBezTo>
                    <a:pt x="245" y="32"/>
                    <a:pt x="247" y="31"/>
                    <a:pt x="248" y="30"/>
                  </a:cubicBezTo>
                  <a:cubicBezTo>
                    <a:pt x="252" y="29"/>
                    <a:pt x="256" y="29"/>
                    <a:pt x="260" y="30"/>
                  </a:cubicBezTo>
                  <a:cubicBezTo>
                    <a:pt x="262" y="30"/>
                    <a:pt x="263" y="32"/>
                    <a:pt x="264" y="34"/>
                  </a:cubicBezTo>
                  <a:cubicBezTo>
                    <a:pt x="264" y="36"/>
                    <a:pt x="265" y="37"/>
                    <a:pt x="267" y="37"/>
                  </a:cubicBezTo>
                  <a:cubicBezTo>
                    <a:pt x="269" y="37"/>
                    <a:pt x="271" y="37"/>
                    <a:pt x="273" y="37"/>
                  </a:cubicBezTo>
                  <a:cubicBezTo>
                    <a:pt x="276" y="37"/>
                    <a:pt x="279" y="40"/>
                    <a:pt x="279" y="43"/>
                  </a:cubicBezTo>
                  <a:cubicBezTo>
                    <a:pt x="279" y="45"/>
                    <a:pt x="279" y="47"/>
                    <a:pt x="279" y="48"/>
                  </a:cubicBezTo>
                  <a:cubicBezTo>
                    <a:pt x="279" y="50"/>
                    <a:pt x="280" y="52"/>
                    <a:pt x="282" y="52"/>
                  </a:cubicBezTo>
                  <a:cubicBezTo>
                    <a:pt x="285" y="52"/>
                    <a:pt x="286" y="54"/>
                    <a:pt x="287" y="56"/>
                  </a:cubicBezTo>
                  <a:cubicBezTo>
                    <a:pt x="288" y="60"/>
                    <a:pt x="289" y="64"/>
                    <a:pt x="287" y="69"/>
                  </a:cubicBezTo>
                  <a:cubicBezTo>
                    <a:pt x="287" y="71"/>
                    <a:pt x="285" y="72"/>
                    <a:pt x="283" y="72"/>
                  </a:cubicBezTo>
                  <a:cubicBezTo>
                    <a:pt x="280" y="72"/>
                    <a:pt x="279" y="74"/>
                    <a:pt x="279" y="76"/>
                  </a:cubicBezTo>
                  <a:cubicBezTo>
                    <a:pt x="279" y="78"/>
                    <a:pt x="279" y="80"/>
                    <a:pt x="279" y="82"/>
                  </a:cubicBezTo>
                  <a:cubicBezTo>
                    <a:pt x="279" y="85"/>
                    <a:pt x="277" y="87"/>
                    <a:pt x="274" y="87"/>
                  </a:cubicBezTo>
                  <a:cubicBezTo>
                    <a:pt x="272" y="87"/>
                    <a:pt x="270" y="87"/>
                    <a:pt x="268" y="87"/>
                  </a:cubicBezTo>
                  <a:cubicBezTo>
                    <a:pt x="266" y="87"/>
                    <a:pt x="264" y="89"/>
                    <a:pt x="264" y="91"/>
                  </a:cubicBezTo>
                  <a:cubicBezTo>
                    <a:pt x="264" y="93"/>
                    <a:pt x="262" y="95"/>
                    <a:pt x="260" y="96"/>
                  </a:cubicBezTo>
                  <a:cubicBezTo>
                    <a:pt x="255" y="97"/>
                    <a:pt x="253" y="97"/>
                    <a:pt x="248" y="95"/>
                  </a:cubicBezTo>
                  <a:cubicBezTo>
                    <a:pt x="246" y="95"/>
                    <a:pt x="245" y="93"/>
                    <a:pt x="245" y="91"/>
                  </a:cubicBezTo>
                  <a:cubicBezTo>
                    <a:pt x="244" y="89"/>
                    <a:pt x="243" y="87"/>
                    <a:pt x="241" y="87"/>
                  </a:cubicBezTo>
                  <a:cubicBezTo>
                    <a:pt x="239" y="87"/>
                    <a:pt x="238" y="87"/>
                    <a:pt x="236" y="87"/>
                  </a:cubicBezTo>
                  <a:cubicBezTo>
                    <a:pt x="233" y="87"/>
                    <a:pt x="230" y="84"/>
                    <a:pt x="230" y="81"/>
                  </a:cubicBezTo>
                  <a:cubicBezTo>
                    <a:pt x="230" y="79"/>
                    <a:pt x="230" y="78"/>
                    <a:pt x="230" y="77"/>
                  </a:cubicBezTo>
                  <a:cubicBezTo>
                    <a:pt x="230" y="75"/>
                    <a:pt x="228" y="73"/>
                    <a:pt x="226" y="72"/>
                  </a:cubicBezTo>
                  <a:cubicBezTo>
                    <a:pt x="225" y="72"/>
                    <a:pt x="223" y="71"/>
                    <a:pt x="223" y="69"/>
                  </a:cubicBezTo>
                  <a:cubicBezTo>
                    <a:pt x="222" y="64"/>
                    <a:pt x="222" y="60"/>
                    <a:pt x="223" y="55"/>
                  </a:cubicBezTo>
                  <a:cubicBezTo>
                    <a:pt x="224" y="54"/>
                    <a:pt x="225" y="53"/>
                    <a:pt x="227" y="52"/>
                  </a:cubicBezTo>
                  <a:close/>
                  <a:moveTo>
                    <a:pt x="241" y="56"/>
                  </a:moveTo>
                  <a:cubicBezTo>
                    <a:pt x="243" y="56"/>
                    <a:pt x="245" y="56"/>
                    <a:pt x="247" y="56"/>
                  </a:cubicBezTo>
                  <a:cubicBezTo>
                    <a:pt x="247" y="56"/>
                    <a:pt x="248" y="55"/>
                    <a:pt x="248" y="55"/>
                  </a:cubicBezTo>
                  <a:cubicBezTo>
                    <a:pt x="248" y="53"/>
                    <a:pt x="248" y="51"/>
                    <a:pt x="248" y="49"/>
                  </a:cubicBezTo>
                  <a:cubicBezTo>
                    <a:pt x="248" y="47"/>
                    <a:pt x="249" y="46"/>
                    <a:pt x="250" y="46"/>
                  </a:cubicBezTo>
                  <a:cubicBezTo>
                    <a:pt x="253" y="46"/>
                    <a:pt x="257" y="46"/>
                    <a:pt x="260" y="46"/>
                  </a:cubicBezTo>
                  <a:cubicBezTo>
                    <a:pt x="261" y="46"/>
                    <a:pt x="262" y="47"/>
                    <a:pt x="262" y="49"/>
                  </a:cubicBezTo>
                  <a:cubicBezTo>
                    <a:pt x="262" y="51"/>
                    <a:pt x="262" y="53"/>
                    <a:pt x="262" y="55"/>
                  </a:cubicBezTo>
                  <a:cubicBezTo>
                    <a:pt x="262" y="55"/>
                    <a:pt x="263" y="56"/>
                    <a:pt x="263" y="56"/>
                  </a:cubicBezTo>
                  <a:cubicBezTo>
                    <a:pt x="265" y="56"/>
                    <a:pt x="267" y="56"/>
                    <a:pt x="269" y="56"/>
                  </a:cubicBezTo>
                  <a:cubicBezTo>
                    <a:pt x="271" y="56"/>
                    <a:pt x="272" y="57"/>
                    <a:pt x="272" y="58"/>
                  </a:cubicBezTo>
                  <a:cubicBezTo>
                    <a:pt x="272" y="61"/>
                    <a:pt x="272" y="65"/>
                    <a:pt x="272" y="68"/>
                  </a:cubicBezTo>
                  <a:cubicBezTo>
                    <a:pt x="272" y="69"/>
                    <a:pt x="271" y="70"/>
                    <a:pt x="269" y="70"/>
                  </a:cubicBezTo>
                  <a:cubicBezTo>
                    <a:pt x="267" y="70"/>
                    <a:pt x="265" y="70"/>
                    <a:pt x="263" y="70"/>
                  </a:cubicBezTo>
                  <a:cubicBezTo>
                    <a:pt x="263" y="70"/>
                    <a:pt x="262" y="71"/>
                    <a:pt x="262" y="71"/>
                  </a:cubicBezTo>
                  <a:cubicBezTo>
                    <a:pt x="262" y="73"/>
                    <a:pt x="262" y="75"/>
                    <a:pt x="262" y="77"/>
                  </a:cubicBezTo>
                  <a:cubicBezTo>
                    <a:pt x="262" y="79"/>
                    <a:pt x="261" y="80"/>
                    <a:pt x="260" y="80"/>
                  </a:cubicBezTo>
                  <a:cubicBezTo>
                    <a:pt x="257" y="80"/>
                    <a:pt x="253" y="80"/>
                    <a:pt x="250" y="80"/>
                  </a:cubicBezTo>
                  <a:cubicBezTo>
                    <a:pt x="249" y="80"/>
                    <a:pt x="248" y="79"/>
                    <a:pt x="248" y="77"/>
                  </a:cubicBezTo>
                  <a:cubicBezTo>
                    <a:pt x="248" y="75"/>
                    <a:pt x="248" y="73"/>
                    <a:pt x="248" y="71"/>
                  </a:cubicBezTo>
                  <a:cubicBezTo>
                    <a:pt x="248" y="71"/>
                    <a:pt x="247" y="70"/>
                    <a:pt x="247" y="70"/>
                  </a:cubicBezTo>
                  <a:cubicBezTo>
                    <a:pt x="245" y="70"/>
                    <a:pt x="243" y="70"/>
                    <a:pt x="241" y="70"/>
                  </a:cubicBezTo>
                  <a:cubicBezTo>
                    <a:pt x="240" y="70"/>
                    <a:pt x="238" y="69"/>
                    <a:pt x="238" y="68"/>
                  </a:cubicBezTo>
                  <a:cubicBezTo>
                    <a:pt x="238" y="65"/>
                    <a:pt x="238" y="61"/>
                    <a:pt x="238" y="58"/>
                  </a:cubicBezTo>
                  <a:cubicBezTo>
                    <a:pt x="238" y="57"/>
                    <a:pt x="240" y="56"/>
                    <a:pt x="241" y="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7" name="组合 6"/>
          <p:cNvGrpSpPr/>
          <p:nvPr/>
        </p:nvGrpSpPr>
        <p:grpSpPr>
          <a:xfrm>
            <a:off x="2689312" y="2231939"/>
            <a:ext cx="1832024" cy="1832024"/>
            <a:chOff x="2689312" y="2231939"/>
            <a:chExt cx="1832024" cy="1832024"/>
          </a:xfrm>
        </p:grpSpPr>
        <p:grpSp>
          <p:nvGrpSpPr>
            <p:cNvPr id="164" name="组合 163"/>
            <p:cNvGrpSpPr/>
            <p:nvPr/>
          </p:nvGrpSpPr>
          <p:grpSpPr>
            <a:xfrm>
              <a:off x="2689312" y="2231939"/>
              <a:ext cx="1832024" cy="1832024"/>
              <a:chOff x="1603689" y="1828440"/>
              <a:chExt cx="2743560" cy="2743560"/>
            </a:xfrm>
          </p:grpSpPr>
          <p:sp>
            <p:nvSpPr>
              <p:cNvPr id="166" name="椭圆 165"/>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7" name="椭圆 166"/>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6" name="矩形 5"/>
            <p:cNvSpPr/>
            <p:nvPr/>
          </p:nvSpPr>
          <p:spPr>
            <a:xfrm>
              <a:off x="3180968" y="2629000"/>
              <a:ext cx="917239" cy="1107996"/>
            </a:xfrm>
            <a:prstGeom prst="rect">
              <a:avLst/>
            </a:prstGeom>
          </p:spPr>
          <p:txBody>
            <a:bodyPr wrap="none">
              <a:spAutoFit/>
            </a:bodyPr>
            <a:lstStyle/>
            <a:p>
              <a:r>
                <a:rPr lang="en-US" altLang="zh-CN" sz="6600" dirty="0">
                  <a:solidFill>
                    <a:schemeClr val="bg1"/>
                  </a:solidFill>
                  <a:latin typeface="Agency FB" panose="020B0503020202020204" pitchFamily="34" charset="0"/>
                  <a:ea typeface="方正正黑简体" panose="02000000000000000000" pitchFamily="2" charset="-122"/>
                </a:rPr>
                <a:t>08</a:t>
              </a:r>
              <a:endParaRPr lang="zh-CN" altLang="en-US" sz="6600" dirty="0">
                <a:solidFill>
                  <a:schemeClr val="bg1"/>
                </a:solidFill>
              </a:endParaRPr>
            </a:p>
          </p:txBody>
        </p:sp>
      </p:grpSp>
    </p:spTree>
    <p:extLst>
      <p:ext uri="{BB962C8B-B14F-4D97-AF65-F5344CB8AC3E}">
        <p14:creationId xmlns:p14="http://schemas.microsoft.com/office/powerpoint/2010/main" val="1401654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00"/>
                                        <p:tgtEl>
                                          <p:spTgt spid="183"/>
                                        </p:tgtEl>
                                      </p:cBhvr>
                                    </p:animEffect>
                                  </p:childTnLst>
                                </p:cTn>
                              </p:par>
                              <p:par>
                                <p:cTn id="8" presetID="2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75"/>
                                        </p:tgtEl>
                                        <p:attrNameLst>
                                          <p:attrName>style.visibility</p:attrName>
                                        </p:attrNameLst>
                                      </p:cBhvr>
                                      <p:to>
                                        <p:strVal val="visible"/>
                                      </p:to>
                                    </p:set>
                                    <p:animEffect transition="in" filter="wipe(down)">
                                      <p:cBhvr>
                                        <p:cTn id="14" dur="500"/>
                                        <p:tgtEl>
                                          <p:spTgt spid="17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wipe(up)">
                                      <p:cBhvr>
                                        <p:cTn id="17" dur="500"/>
                                        <p:tgtEl>
                                          <p:spTgt spid="17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left)">
                                      <p:cBhvr>
                                        <p:cTn id="20" dur="500"/>
                                        <p:tgtEl>
                                          <p:spTgt spid="173"/>
                                        </p:tgtEl>
                                      </p:cBhvr>
                                    </p:animEffect>
                                  </p:childTnLst>
                                </p:cTn>
                              </p:par>
                              <p:par>
                                <p:cTn id="21" presetID="37" presetClass="entr" presetSubtype="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1000"/>
                                        <p:tgtEl>
                                          <p:spTgt spid="126"/>
                                        </p:tgtEl>
                                      </p:cBhvr>
                                    </p:animEffect>
                                    <p:anim calcmode="lin" valueType="num">
                                      <p:cBhvr>
                                        <p:cTn id="24" dur="1000" fill="hold"/>
                                        <p:tgtEl>
                                          <p:spTgt spid="126"/>
                                        </p:tgtEl>
                                        <p:attrNameLst>
                                          <p:attrName>ppt_x</p:attrName>
                                        </p:attrNameLst>
                                      </p:cBhvr>
                                      <p:tavLst>
                                        <p:tav tm="0">
                                          <p:val>
                                            <p:strVal val="#ppt_x"/>
                                          </p:val>
                                        </p:tav>
                                        <p:tav tm="100000">
                                          <p:val>
                                            <p:strVal val="#ppt_x"/>
                                          </p:val>
                                        </p:tav>
                                      </p:tavLst>
                                    </p:anim>
                                    <p:anim calcmode="lin" valueType="num">
                                      <p:cBhvr>
                                        <p:cTn id="25" dur="900" decel="100000" fill="hold"/>
                                        <p:tgtEl>
                                          <p:spTgt spid="12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5" presetID="23" presetClass="entr" presetSubtype="16" fill="hold" grpId="0" nodeType="withEffect">
                                  <p:stCondLst>
                                    <p:cond delay="500"/>
                                  </p:stCondLst>
                                  <p:childTnLst>
                                    <p:set>
                                      <p:cBhvr>
                                        <p:cTn id="46" dur="1" fill="hold">
                                          <p:stCondLst>
                                            <p:cond delay="0"/>
                                          </p:stCondLst>
                                        </p:cTn>
                                        <p:tgtEl>
                                          <p:spTgt spid="170"/>
                                        </p:tgtEl>
                                        <p:attrNameLst>
                                          <p:attrName>style.visibility</p:attrName>
                                        </p:attrNameLst>
                                      </p:cBhvr>
                                      <p:to>
                                        <p:strVal val="visible"/>
                                      </p:to>
                                    </p:set>
                                    <p:anim calcmode="lin" valueType="num">
                                      <p:cBhvr>
                                        <p:cTn id="47" dur="500" fill="hold"/>
                                        <p:tgtEl>
                                          <p:spTgt spid="170"/>
                                        </p:tgtEl>
                                        <p:attrNameLst>
                                          <p:attrName>ppt_w</p:attrName>
                                        </p:attrNameLst>
                                      </p:cBhvr>
                                      <p:tavLst>
                                        <p:tav tm="0">
                                          <p:val>
                                            <p:fltVal val="0"/>
                                          </p:val>
                                        </p:tav>
                                        <p:tav tm="100000">
                                          <p:val>
                                            <p:strVal val="#ppt_w"/>
                                          </p:val>
                                        </p:tav>
                                      </p:tavLst>
                                    </p:anim>
                                    <p:anim calcmode="lin" valueType="num">
                                      <p:cBhvr>
                                        <p:cTn id="48" dur="500" fill="hold"/>
                                        <p:tgtEl>
                                          <p:spTgt spid="17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700"/>
                                  </p:stCondLst>
                                  <p:childTnLst>
                                    <p:set>
                                      <p:cBhvr>
                                        <p:cTn id="50" dur="1" fill="hold">
                                          <p:stCondLst>
                                            <p:cond delay="0"/>
                                          </p:stCondLst>
                                        </p:cTn>
                                        <p:tgtEl>
                                          <p:spTgt spid="160"/>
                                        </p:tgtEl>
                                        <p:attrNameLst>
                                          <p:attrName>style.visibility</p:attrName>
                                        </p:attrNameLst>
                                      </p:cBhvr>
                                      <p:to>
                                        <p:strVal val="visible"/>
                                      </p:to>
                                    </p:set>
                                    <p:anim calcmode="lin" valueType="num">
                                      <p:cBhvr>
                                        <p:cTn id="51" dur="500" fill="hold"/>
                                        <p:tgtEl>
                                          <p:spTgt spid="160"/>
                                        </p:tgtEl>
                                        <p:attrNameLst>
                                          <p:attrName>ppt_w</p:attrName>
                                        </p:attrNameLst>
                                      </p:cBhvr>
                                      <p:tavLst>
                                        <p:tav tm="0">
                                          <p:val>
                                            <p:fltVal val="0"/>
                                          </p:val>
                                        </p:tav>
                                        <p:tav tm="100000">
                                          <p:val>
                                            <p:strVal val="#ppt_w"/>
                                          </p:val>
                                        </p:tav>
                                      </p:tavLst>
                                    </p:anim>
                                    <p:anim calcmode="lin" valueType="num">
                                      <p:cBhvr>
                                        <p:cTn id="52" dur="500" fill="hold"/>
                                        <p:tgtEl>
                                          <p:spTgt spid="16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90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100"/>
                                  </p:stCondLst>
                                  <p:childTnLst>
                                    <p:set>
                                      <p:cBhvr>
                                        <p:cTn id="58" dur="1" fill="hold">
                                          <p:stCondLst>
                                            <p:cond delay="0"/>
                                          </p:stCondLst>
                                        </p:cTn>
                                        <p:tgtEl>
                                          <p:spTgt spid="162"/>
                                        </p:tgtEl>
                                        <p:attrNameLst>
                                          <p:attrName>style.visibility</p:attrName>
                                        </p:attrNameLst>
                                      </p:cBhvr>
                                      <p:to>
                                        <p:strVal val="visible"/>
                                      </p:to>
                                    </p:set>
                                    <p:anim calcmode="lin" valueType="num">
                                      <p:cBhvr>
                                        <p:cTn id="59" dur="500" fill="hold"/>
                                        <p:tgtEl>
                                          <p:spTgt spid="162"/>
                                        </p:tgtEl>
                                        <p:attrNameLst>
                                          <p:attrName>ppt_w</p:attrName>
                                        </p:attrNameLst>
                                      </p:cBhvr>
                                      <p:tavLst>
                                        <p:tav tm="0">
                                          <p:val>
                                            <p:fltVal val="0"/>
                                          </p:val>
                                        </p:tav>
                                        <p:tav tm="100000">
                                          <p:val>
                                            <p:strVal val="#ppt_w"/>
                                          </p:val>
                                        </p:tav>
                                      </p:tavLst>
                                    </p:anim>
                                    <p:anim calcmode="lin" valueType="num">
                                      <p:cBhvr>
                                        <p:cTn id="60" dur="500" fill="hold"/>
                                        <p:tgtEl>
                                          <p:spTgt spid="16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1300"/>
                                  </p:stCondLst>
                                  <p:childTnLst>
                                    <p:set>
                                      <p:cBhvr>
                                        <p:cTn id="62" dur="1" fill="hold">
                                          <p:stCondLst>
                                            <p:cond delay="0"/>
                                          </p:stCondLst>
                                        </p:cTn>
                                        <p:tgtEl>
                                          <p:spTgt spid="168"/>
                                        </p:tgtEl>
                                        <p:attrNameLst>
                                          <p:attrName>style.visibility</p:attrName>
                                        </p:attrNameLst>
                                      </p:cBhvr>
                                      <p:to>
                                        <p:strVal val="visible"/>
                                      </p:to>
                                    </p:set>
                                    <p:anim calcmode="lin" valueType="num">
                                      <p:cBhvr>
                                        <p:cTn id="63" dur="500" fill="hold"/>
                                        <p:tgtEl>
                                          <p:spTgt spid="168"/>
                                        </p:tgtEl>
                                        <p:attrNameLst>
                                          <p:attrName>ppt_w</p:attrName>
                                        </p:attrNameLst>
                                      </p:cBhvr>
                                      <p:tavLst>
                                        <p:tav tm="0">
                                          <p:val>
                                            <p:fltVal val="0"/>
                                          </p:val>
                                        </p:tav>
                                        <p:tav tm="100000">
                                          <p:val>
                                            <p:strVal val="#ppt_w"/>
                                          </p:val>
                                        </p:tav>
                                      </p:tavLst>
                                    </p:anim>
                                    <p:anim calcmode="lin" valueType="num">
                                      <p:cBhvr>
                                        <p:cTn id="64" dur="500" fill="hold"/>
                                        <p:tgtEl>
                                          <p:spTgt spid="168"/>
                                        </p:tgtEl>
                                        <p:attrNameLst>
                                          <p:attrName>ppt_h</p:attrName>
                                        </p:attrNameLst>
                                      </p:cBhvr>
                                      <p:tavLst>
                                        <p:tav tm="0">
                                          <p:val>
                                            <p:fltVal val="0"/>
                                          </p:val>
                                        </p:tav>
                                        <p:tav tm="100000">
                                          <p:val>
                                            <p:strVal val="#ppt_h"/>
                                          </p:val>
                                        </p:tav>
                                      </p:tavLst>
                                    </p:anim>
                                  </p:childTnLst>
                                </p:cTn>
                              </p:par>
                            </p:childTnLst>
                          </p:cTn>
                        </p:par>
                        <p:par>
                          <p:cTn id="65" fill="hold">
                            <p:stCondLst>
                              <p:cond delay="1800"/>
                            </p:stCondLst>
                            <p:childTnLst>
                              <p:par>
                                <p:cTn id="66" presetID="23" presetClass="entr" presetSubtype="32"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strVal val="4*#ppt_w"/>
                                          </p:val>
                                        </p:tav>
                                        <p:tav tm="100000">
                                          <p:val>
                                            <p:strVal val="#ppt_w"/>
                                          </p:val>
                                        </p:tav>
                                      </p:tavLst>
                                    </p:anim>
                                    <p:anim calcmode="lin" valueType="num">
                                      <p:cBhvr>
                                        <p:cTn id="69" dur="500" fill="hold"/>
                                        <p:tgtEl>
                                          <p:spTgt spid="7"/>
                                        </p:tgtEl>
                                        <p:attrNameLst>
                                          <p:attrName>ppt_h</p:attrName>
                                        </p:attrNameLst>
                                      </p:cBhvr>
                                      <p:tavLst>
                                        <p:tav tm="0">
                                          <p:val>
                                            <p:strVal val="4*#ppt_h"/>
                                          </p:val>
                                        </p:tav>
                                        <p:tav tm="100000">
                                          <p:val>
                                            <p:strVal val="#ppt_h"/>
                                          </p:val>
                                        </p:tav>
                                      </p:tavLst>
                                    </p:anim>
                                  </p:childTnLst>
                                </p:cTn>
                              </p:par>
                            </p:childTnLst>
                          </p:cTn>
                        </p:par>
                        <p:par>
                          <p:cTn id="70" fill="hold">
                            <p:stCondLst>
                              <p:cond delay="2300"/>
                            </p:stCondLst>
                            <p:childTnLst>
                              <p:par>
                                <p:cTn id="71" presetID="12" presetClass="entr" presetSubtype="2"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p:tgtEl>
                                          <p:spTgt spid="61"/>
                                        </p:tgtEl>
                                        <p:attrNameLst>
                                          <p:attrName>ppt_x</p:attrName>
                                        </p:attrNameLst>
                                      </p:cBhvr>
                                      <p:tavLst>
                                        <p:tav tm="0">
                                          <p:val>
                                            <p:strVal val="#ppt_x+#ppt_w*1.125000"/>
                                          </p:val>
                                        </p:tav>
                                        <p:tav tm="100000">
                                          <p:val>
                                            <p:strVal val="#ppt_x"/>
                                          </p:val>
                                        </p:tav>
                                      </p:tavLst>
                                    </p:anim>
                                    <p:animEffect transition="in" filter="wipe(lef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75" grpId="0" animBg="1"/>
      <p:bldP spid="173" grpId="0" animBg="1"/>
      <p:bldP spid="171" grpId="0" animBg="1"/>
      <p:bldP spid="170" grpId="0" animBg="1"/>
      <p:bldP spid="160" grpId="0" animBg="1"/>
      <p:bldP spid="161" grpId="0" animBg="1"/>
      <p:bldP spid="162" grpId="0" animBg="1"/>
      <p:bldP spid="1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533576352"/>
              </p:ext>
            </p:extLst>
          </p:nvPr>
        </p:nvGraphicFramePr>
        <p:xfrm>
          <a:off x="874207" y="1310618"/>
          <a:ext cx="10801350" cy="5072067"/>
        </p:xfrm>
        <a:graphic>
          <a:graphicData uri="http://schemas.openxmlformats.org/drawingml/2006/table">
            <a:tbl>
              <a:tblPr firstRow="1" firstCol="1" lastRow="1" lastCol="1" bandRow="1" bandCol="1"/>
              <a:tblGrid>
                <a:gridCol w="1858275">
                  <a:extLst>
                    <a:ext uri="{9D8B030D-6E8A-4147-A177-3AD203B41FA5}">
                      <a16:colId xmlns="" xmlns:a16="http://schemas.microsoft.com/office/drawing/2014/main" val="20000"/>
                    </a:ext>
                  </a:extLst>
                </a:gridCol>
                <a:gridCol w="1858275">
                  <a:extLst>
                    <a:ext uri="{9D8B030D-6E8A-4147-A177-3AD203B41FA5}">
                      <a16:colId xmlns="" xmlns:a16="http://schemas.microsoft.com/office/drawing/2014/main" val="20001"/>
                    </a:ext>
                  </a:extLst>
                </a:gridCol>
                <a:gridCol w="507099">
                  <a:extLst>
                    <a:ext uri="{9D8B030D-6E8A-4147-A177-3AD203B41FA5}">
                      <a16:colId xmlns="" xmlns:a16="http://schemas.microsoft.com/office/drawing/2014/main" val="20002"/>
                    </a:ext>
                  </a:extLst>
                </a:gridCol>
                <a:gridCol w="6577701">
                  <a:extLst>
                    <a:ext uri="{9D8B030D-6E8A-4147-A177-3AD203B41FA5}">
                      <a16:colId xmlns="" xmlns:a16="http://schemas.microsoft.com/office/drawing/2014/main" val="20003"/>
                    </a:ext>
                  </a:extLst>
                </a:gridCol>
              </a:tblGrid>
              <a:tr h="432029">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solidFill>
                            <a:schemeClr val="bg1"/>
                          </a:solidFill>
                          <a:effectLst/>
                          <a:latin typeface="方正正黑简体" panose="02000000000000000000" pitchFamily="2" charset="-122"/>
                          <a:ea typeface="方正正黑简体" panose="02000000000000000000" pitchFamily="2" charset="-122"/>
                        </a:rPr>
                        <a:t>对策一</a:t>
                      </a:r>
                    </a:p>
                  </a:txBody>
                  <a:tcPr marL="68581" marR="68581"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solidFill>
                            <a:schemeClr val="bg1"/>
                          </a:solidFill>
                          <a:effectLst/>
                          <a:latin typeface="方正正黑简体" panose="02000000000000000000" pitchFamily="2" charset="-122"/>
                          <a:ea typeface="方正正黑简体" panose="02000000000000000000" pitchFamily="2" charset="-122"/>
                        </a:rPr>
                        <a:t>对策名称</a:t>
                      </a:r>
                    </a:p>
                  </a:txBody>
                  <a:tcPr marL="68581" marR="68581"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solidFill>
                            <a:schemeClr val="bg1"/>
                          </a:solidFill>
                          <a:effectLst/>
                          <a:latin typeface="方正正黑简体" panose="02000000000000000000" pitchFamily="2" charset="-122"/>
                          <a:ea typeface="方正正黑简体" panose="02000000000000000000" pitchFamily="2" charset="-122"/>
                        </a:rPr>
                        <a:t>配备抗肿瘤药物操作必须设备。</a:t>
                      </a:r>
                    </a:p>
                  </a:txBody>
                  <a:tcPr marL="68581" marR="68581"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hMerge="1">
                  <a:txBody>
                    <a:bodyPr/>
                    <a:lstStyle/>
                    <a:p>
                      <a:endParaRPr lang="zh-CN" altLang="en-US"/>
                    </a:p>
                  </a:txBody>
                  <a:tcPr/>
                </a:tc>
                <a:extLst>
                  <a:ext uri="{0D108BD9-81ED-4DB2-BD59-A6C34878D82A}">
                    <a16:rowId xmlns="" xmlns:a16="http://schemas.microsoft.com/office/drawing/2014/main" val="10000"/>
                  </a:ext>
                </a:extLst>
              </a:tr>
              <a:tr h="432030">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solidFill>
                            <a:schemeClr val="bg1"/>
                          </a:solidFill>
                          <a:effectLst/>
                          <a:latin typeface="方正正黑简体" panose="02000000000000000000" pitchFamily="2" charset="-122"/>
                          <a:ea typeface="方正正黑简体" panose="02000000000000000000" pitchFamily="2" charset="-122"/>
                        </a:rPr>
                        <a:t>主要因</a:t>
                      </a:r>
                    </a:p>
                  </a:txBody>
                  <a:tcPr marL="68581" marR="68581"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solidFill>
                            <a:schemeClr val="bg1"/>
                          </a:solidFill>
                          <a:effectLst/>
                          <a:latin typeface="方正正黑简体" panose="02000000000000000000" pitchFamily="2" charset="-122"/>
                          <a:ea typeface="方正正黑简体" panose="02000000000000000000" pitchFamily="2" charset="-122"/>
                        </a:rPr>
                        <a:t>专用设备不完善</a:t>
                      </a:r>
                    </a:p>
                  </a:txBody>
                  <a:tcPr marL="68581" marR="68581"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hMerge="1">
                  <a:txBody>
                    <a:bodyPr/>
                    <a:lstStyle/>
                    <a:p>
                      <a:endParaRPr lang="zh-CN" altLang="en-US"/>
                    </a:p>
                  </a:txBody>
                  <a:tcPr/>
                </a:tc>
                <a:extLst>
                  <a:ext uri="{0D108BD9-81ED-4DB2-BD59-A6C34878D82A}">
                    <a16:rowId xmlns="" xmlns:a16="http://schemas.microsoft.com/office/drawing/2014/main" val="10001"/>
                  </a:ext>
                </a:extLst>
              </a:tr>
              <a:tr h="2440168">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spcAft>
                          <a:spcPts val="0"/>
                        </a:spcAft>
                      </a:pPr>
                      <a:r>
                        <a:rPr lang="en-US" altLang="zh-CN" sz="1800" b="1" kern="100" dirty="0">
                          <a:effectLst/>
                          <a:latin typeface="方正正黑简体" panose="02000000000000000000" pitchFamily="2" charset="-122"/>
                          <a:ea typeface="方正正黑简体" panose="02000000000000000000" pitchFamily="2" charset="-122"/>
                        </a:rPr>
                        <a:t>  </a:t>
                      </a:r>
                      <a:r>
                        <a:rPr lang="zh-CN" sz="1800" b="1" kern="100" dirty="0">
                          <a:effectLst/>
                          <a:latin typeface="方正正黑简体" panose="02000000000000000000" pitchFamily="2" charset="-122"/>
                          <a:ea typeface="方正正黑简体" panose="02000000000000000000" pitchFamily="2" charset="-122"/>
                        </a:rPr>
                        <a:t>改善前：</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1. </a:t>
                      </a:r>
                      <a:r>
                        <a:rPr lang="zh-CN" sz="1600" kern="100" dirty="0">
                          <a:effectLst/>
                          <a:latin typeface="方正正黑简体" panose="02000000000000000000" pitchFamily="2" charset="-122"/>
                          <a:ea typeface="方正正黑简体" panose="02000000000000000000" pitchFamily="2" charset="-122"/>
                        </a:rPr>
                        <a:t>抗肿瘤废弃物与感染性垃圾混在一个垃圾桶内，没有分开放置。</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2. </a:t>
                      </a:r>
                      <a:r>
                        <a:rPr lang="zh-CN" sz="1600" kern="100" dirty="0">
                          <a:effectLst/>
                          <a:latin typeface="方正正黑简体" panose="02000000000000000000" pitchFamily="2" charset="-122"/>
                          <a:ea typeface="方正正黑简体" panose="02000000000000000000" pitchFamily="2" charset="-122"/>
                        </a:rPr>
                        <a:t>护士进行抗肿瘤药物操</a:t>
                      </a:r>
                      <a:endParaRPr lang="en-US" alt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zh-CN" sz="1600" kern="100" dirty="0">
                          <a:effectLst/>
                          <a:latin typeface="方正正黑简体" panose="02000000000000000000" pitchFamily="2" charset="-122"/>
                          <a:ea typeface="方正正黑简体" panose="02000000000000000000" pitchFamily="2" charset="-122"/>
                        </a:rPr>
                        <a:t>作时，端着治疗盘去，防</a:t>
                      </a:r>
                      <a:endParaRPr lang="en-US" alt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zh-CN" sz="1600" kern="100" dirty="0">
                          <a:effectLst/>
                          <a:latin typeface="方正正黑简体" panose="02000000000000000000" pitchFamily="2" charset="-122"/>
                          <a:ea typeface="方正正黑简体" panose="02000000000000000000" pitchFamily="2" charset="-122"/>
                        </a:rPr>
                        <a:t>护不到位存在药物暴露在</a:t>
                      </a:r>
                      <a:endParaRPr lang="en-US" alt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zh-CN" sz="1600" kern="100" dirty="0">
                          <a:effectLst/>
                          <a:latin typeface="方正正黑简体" panose="02000000000000000000" pitchFamily="2" charset="-122"/>
                          <a:ea typeface="方正正黑简体" panose="02000000000000000000" pitchFamily="2" charset="-122"/>
                        </a:rPr>
                        <a:t>空气中的隐患。</a:t>
                      </a: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txBody>
                  <a:tcPr marL="68581" marR="68581"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spcAft>
                          <a:spcPts val="0"/>
                        </a:spcAft>
                      </a:pPr>
                      <a:r>
                        <a:rPr lang="en-US" altLang="zh-CN" sz="1800" b="1" kern="100" dirty="0">
                          <a:effectLst/>
                          <a:latin typeface="方正正黑简体" panose="02000000000000000000" pitchFamily="2" charset="-122"/>
                          <a:ea typeface="方正正黑简体" panose="02000000000000000000" pitchFamily="2" charset="-122"/>
                        </a:rPr>
                        <a:t>  </a:t>
                      </a:r>
                      <a:r>
                        <a:rPr lang="zh-CN" sz="1800" b="1" kern="100" dirty="0">
                          <a:effectLst/>
                          <a:latin typeface="方正正黑简体" panose="02000000000000000000" pitchFamily="2" charset="-122"/>
                          <a:ea typeface="方正正黑简体" panose="02000000000000000000" pitchFamily="2" charset="-122"/>
                        </a:rPr>
                        <a:t>对策实施：</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1. </a:t>
                      </a:r>
                      <a:r>
                        <a:rPr lang="zh-CN" sz="1600" kern="100" dirty="0">
                          <a:effectLst/>
                          <a:latin typeface="方正正黑简体" panose="02000000000000000000" pitchFamily="2" charset="-122"/>
                          <a:ea typeface="方正正黑简体" panose="02000000000000000000" pitchFamily="2" charset="-122"/>
                        </a:rPr>
                        <a:t>配备化疗废弃物专用垃圾桶，并保证其密封性</a:t>
                      </a:r>
                      <a:r>
                        <a:rPr lang="en-US" sz="1600" kern="100" dirty="0">
                          <a:effectLst/>
                          <a:latin typeface="方正正黑简体" panose="02000000000000000000" pitchFamily="2" charset="-122"/>
                          <a:ea typeface="方正正黑简体" panose="02000000000000000000" pitchFamily="2" charset="-122"/>
                        </a:rPr>
                        <a:t>,</a:t>
                      </a:r>
                      <a:r>
                        <a:rPr lang="zh-CN" sz="1600" kern="100" dirty="0">
                          <a:effectLst/>
                          <a:latin typeface="方正正黑简体" panose="02000000000000000000" pitchFamily="2" charset="-122"/>
                          <a:ea typeface="方正正黑简体" panose="02000000000000000000" pitchFamily="2" charset="-122"/>
                        </a:rPr>
                        <a:t>贴上醒目标志。</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2. </a:t>
                      </a:r>
                      <a:r>
                        <a:rPr lang="zh-CN" sz="1600" kern="100" dirty="0">
                          <a:effectLst/>
                          <a:latin typeface="方正正黑简体" panose="02000000000000000000" pitchFamily="2" charset="-122"/>
                          <a:ea typeface="方正正黑简体" panose="02000000000000000000" pitchFamily="2" charset="-122"/>
                        </a:rPr>
                        <a:t>配备专用静脉给药箱，并备齐防护材料，保证操作的安全性。</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3. </a:t>
                      </a:r>
                      <a:r>
                        <a:rPr lang="zh-CN" sz="1600" kern="100" dirty="0">
                          <a:effectLst/>
                          <a:latin typeface="方正正黑简体" panose="02000000000000000000" pitchFamily="2" charset="-122"/>
                          <a:ea typeface="方正正黑简体" panose="02000000000000000000" pitchFamily="2" charset="-122"/>
                        </a:rPr>
                        <a:t>由专人定时检查。</a:t>
                      </a: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txBody>
                  <a:tcPr marL="68581" marR="68581"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1767834">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spcAft>
                          <a:spcPts val="0"/>
                        </a:spcAft>
                      </a:pPr>
                      <a:endParaRPr lang="en-US" altLang="zh-CN" sz="1600" b="1" kern="100" dirty="0">
                        <a:effectLst/>
                        <a:latin typeface="方正正黑简体" panose="02000000000000000000" pitchFamily="2" charset="-122"/>
                        <a:ea typeface="方正正黑简体" panose="02000000000000000000" pitchFamily="2" charset="-122"/>
                      </a:endParaRPr>
                    </a:p>
                    <a:p>
                      <a:pPr algn="just">
                        <a:spcAft>
                          <a:spcPts val="0"/>
                        </a:spcAft>
                      </a:pPr>
                      <a:endParaRPr lang="en-US" altLang="zh-CN" sz="1600" b="1" kern="100" dirty="0">
                        <a:effectLst/>
                        <a:latin typeface="方正正黑简体" panose="02000000000000000000" pitchFamily="2" charset="-122"/>
                        <a:ea typeface="方正正黑简体" panose="02000000000000000000" pitchFamily="2" charset="-122"/>
                      </a:endParaRPr>
                    </a:p>
                    <a:p>
                      <a:pPr algn="just">
                        <a:spcAft>
                          <a:spcPts val="0"/>
                        </a:spcAft>
                      </a:pPr>
                      <a:endParaRPr lang="en-US" altLang="zh-CN" sz="1600" b="1" kern="100" dirty="0">
                        <a:effectLst/>
                        <a:latin typeface="方正正黑简体" panose="02000000000000000000" pitchFamily="2" charset="-122"/>
                        <a:ea typeface="方正正黑简体" panose="02000000000000000000" pitchFamily="2" charset="-122"/>
                      </a:endParaRPr>
                    </a:p>
                    <a:p>
                      <a:pPr algn="just">
                        <a:spcAft>
                          <a:spcPts val="0"/>
                        </a:spcAft>
                      </a:pPr>
                      <a:r>
                        <a:rPr lang="en-US" altLang="zh-CN" sz="1600" b="1" kern="100" dirty="0">
                          <a:effectLst/>
                          <a:latin typeface="方正正黑简体" panose="02000000000000000000" pitchFamily="2" charset="-122"/>
                          <a:ea typeface="方正正黑简体" panose="02000000000000000000" pitchFamily="2" charset="-122"/>
                        </a:rPr>
                        <a:t>  </a:t>
                      </a:r>
                      <a:r>
                        <a:rPr lang="zh-CN" sz="1600" b="1" kern="100" dirty="0">
                          <a:effectLst/>
                          <a:latin typeface="方正正黑简体" panose="02000000000000000000" pitchFamily="2" charset="-122"/>
                          <a:ea typeface="方正正黑简体" panose="02000000000000000000" pitchFamily="2" charset="-122"/>
                        </a:rPr>
                        <a:t>对策处置：</a:t>
                      </a:r>
                    </a:p>
                    <a:p>
                      <a:pPr algn="just">
                        <a:spcAft>
                          <a:spcPts val="0"/>
                        </a:spcAft>
                      </a:pPr>
                      <a:r>
                        <a:rPr lang="zh-CN" sz="1600" kern="100" dirty="0">
                          <a:effectLst/>
                          <a:latin typeface="方正正黑简体" panose="02000000000000000000" pitchFamily="2" charset="-122"/>
                          <a:ea typeface="方正正黑简体" panose="02000000000000000000" pitchFamily="2" charset="-122"/>
                        </a:rPr>
                        <a:t>改进后效果良好。</a:t>
                      </a:r>
                    </a:p>
                  </a:txBody>
                  <a:tcPr marL="68581" marR="68581"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spcAft>
                          <a:spcPts val="0"/>
                        </a:spcAft>
                      </a:pPr>
                      <a:endParaRPr lang="en-US" altLang="zh-CN" sz="1600" kern="100" dirty="0">
                        <a:effectLst/>
                        <a:latin typeface="方正正黑简体" panose="02000000000000000000" pitchFamily="2" charset="-122"/>
                        <a:ea typeface="方正正黑简体" panose="02000000000000000000" pitchFamily="2" charset="-122"/>
                      </a:endParaRPr>
                    </a:p>
                    <a:p>
                      <a:pPr algn="just">
                        <a:spcAft>
                          <a:spcPts val="0"/>
                        </a:spcAft>
                      </a:pP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endParaRPr lang="en-US" altLang="zh-CN" sz="1800" b="1" kern="100" dirty="0">
                        <a:effectLst/>
                        <a:latin typeface="方正正黑简体" panose="02000000000000000000" pitchFamily="2" charset="-122"/>
                        <a:ea typeface="方正正黑简体" panose="02000000000000000000" pitchFamily="2" charset="-122"/>
                      </a:endParaRPr>
                    </a:p>
                    <a:p>
                      <a:pPr algn="just">
                        <a:spcAft>
                          <a:spcPts val="0"/>
                        </a:spcAft>
                      </a:pPr>
                      <a:r>
                        <a:rPr lang="en-US" altLang="zh-CN" sz="1800" b="1" kern="100" dirty="0">
                          <a:effectLst/>
                          <a:latin typeface="方正正黑简体" panose="02000000000000000000" pitchFamily="2" charset="-122"/>
                          <a:ea typeface="方正正黑简体" panose="02000000000000000000" pitchFamily="2" charset="-122"/>
                        </a:rPr>
                        <a:t>  </a:t>
                      </a:r>
                      <a:r>
                        <a:rPr lang="zh-CN" sz="1800" b="1" kern="100" dirty="0">
                          <a:effectLst/>
                          <a:latin typeface="方正正黑简体" panose="02000000000000000000" pitchFamily="2" charset="-122"/>
                          <a:ea typeface="方正正黑简体" panose="02000000000000000000" pitchFamily="2" charset="-122"/>
                        </a:rPr>
                        <a:t>对策效果确认：</a:t>
                      </a:r>
                    </a:p>
                    <a:p>
                      <a:pPr marL="342900" lvl="0" indent="-342900" algn="just">
                        <a:spcAft>
                          <a:spcPts val="0"/>
                        </a:spcAft>
                        <a:buFont typeface="+mj-lt"/>
                        <a:buAutoNum type="arabicPeriod"/>
                        <a:tabLst>
                          <a:tab pos="228600" algn="l"/>
                        </a:tabLst>
                      </a:pPr>
                      <a:r>
                        <a:rPr lang="zh-CN" sz="1600" kern="100" dirty="0">
                          <a:effectLst/>
                          <a:latin typeface="方正正黑简体" panose="02000000000000000000" pitchFamily="2" charset="-122"/>
                          <a:ea typeface="方正正黑简体" panose="02000000000000000000" pitchFamily="2" charset="-122"/>
                          <a:cs typeface="Times New Roman" panose="02020603050405020304" pitchFamily="18" charset="0"/>
                        </a:rPr>
                        <a:t>每天定时检查化疗废弃物处置情况，是否符合标准。</a:t>
                      </a:r>
                    </a:p>
                    <a:p>
                      <a:pPr marL="342900" lvl="0" indent="-342900" algn="just">
                        <a:spcAft>
                          <a:spcPts val="0"/>
                        </a:spcAft>
                        <a:buFont typeface="+mj-lt"/>
                        <a:buAutoNum type="arabicPeriod"/>
                        <a:tabLst>
                          <a:tab pos="228600" algn="l"/>
                        </a:tabLst>
                      </a:pPr>
                      <a:r>
                        <a:rPr lang="zh-CN" sz="1600" kern="100" dirty="0">
                          <a:effectLst/>
                          <a:latin typeface="方正正黑简体" panose="02000000000000000000" pitchFamily="2" charset="-122"/>
                          <a:ea typeface="方正正黑简体" panose="02000000000000000000" pitchFamily="2" charset="-122"/>
                          <a:cs typeface="Times New Roman" panose="02020603050405020304" pitchFamily="18" charset="0"/>
                        </a:rPr>
                        <a:t>查看护士进行操作的规范性。</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txBody>
                  <a:tcPr marL="68581" marR="68581"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sp>
        <p:nvSpPr>
          <p:cNvPr id="43" name="矩形 42"/>
          <p:cNvSpPr/>
          <p:nvPr/>
        </p:nvSpPr>
        <p:spPr>
          <a:xfrm>
            <a:off x="1220469" y="428244"/>
            <a:ext cx="3262432"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对策实施与检讨（一）</a:t>
            </a:r>
          </a:p>
        </p:txBody>
      </p:sp>
      <p:pic>
        <p:nvPicPr>
          <p:cNvPr id="10" name="Picture 4"/>
          <p:cNvPicPr>
            <a:picLocks noChangeAspect="1" noChangeArrowheads="1"/>
          </p:cNvPicPr>
          <p:nvPr/>
        </p:nvPicPr>
        <p:blipFill>
          <a:blip r:embed="rId3"/>
          <a:stretch>
            <a:fillRect/>
          </a:stretch>
        </p:blipFill>
        <p:spPr bwMode="auto">
          <a:xfrm>
            <a:off x="3250990" y="2957961"/>
            <a:ext cx="806450" cy="10747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3" descr="C:\Program Files\Tencent\QQ\Users\531929508\Image\60371DCD91FE7FC47770011175F64EE0.jpg"/>
          <p:cNvPicPr>
            <a:picLocks noChangeAspect="1" noChangeArrowheads="1"/>
          </p:cNvPicPr>
          <p:nvPr/>
        </p:nvPicPr>
        <p:blipFill>
          <a:blip r:embed="rId4" r:link="rId5"/>
          <a:srcRect/>
          <a:stretch>
            <a:fillRect/>
          </a:stretch>
        </p:blipFill>
        <p:spPr bwMode="auto">
          <a:xfrm>
            <a:off x="10218972" y="4860057"/>
            <a:ext cx="1004888" cy="13414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descr="C:\Program Files\Tencent\QQ\Users\531929508\Image\5C0B197613CFB657C6E27130FBDADA7E.jpg"/>
          <p:cNvPicPr preferRelativeResize="0">
            <a:picLocks noChangeArrowheads="1"/>
          </p:cNvPicPr>
          <p:nvPr/>
        </p:nvPicPr>
        <p:blipFill>
          <a:blip r:embed="rId6" r:link="rId7"/>
          <a:srcRect/>
          <a:stretch>
            <a:fillRect/>
          </a:stretch>
        </p:blipFill>
        <p:spPr bwMode="auto">
          <a:xfrm rot="5400000">
            <a:off x="7555798" y="3314560"/>
            <a:ext cx="1080000" cy="1080000"/>
          </a:xfrm>
          <a:prstGeom prst="rect">
            <a:avLst/>
          </a:prstGeom>
          <a:noFill/>
          <a:ln w="12700">
            <a:solidFill>
              <a:sysClr val="window" lastClr="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 descr="C:\Program Files\Tencent\QQ\Users\531929508\Image\0EE3B234BDB0DAC4863B6B13A93EECEC.jpg"/>
          <p:cNvPicPr preferRelativeResize="0">
            <a:picLocks noChangeArrowheads="1"/>
          </p:cNvPicPr>
          <p:nvPr/>
        </p:nvPicPr>
        <p:blipFill>
          <a:blip r:embed="rId8" r:link="rId9"/>
          <a:srcRect/>
          <a:stretch>
            <a:fillRect/>
          </a:stretch>
        </p:blipFill>
        <p:spPr bwMode="auto">
          <a:xfrm>
            <a:off x="8851097" y="3314560"/>
            <a:ext cx="1080000" cy="1080000"/>
          </a:xfrm>
          <a:prstGeom prst="rect">
            <a:avLst/>
          </a:prstGeom>
          <a:noFill/>
          <a:ln w="12700">
            <a:solidFill>
              <a:sysClr val="window" lastClr="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4" name="组合 13"/>
          <p:cNvGrpSpPr>
            <a:grpSpLocks/>
          </p:cNvGrpSpPr>
          <p:nvPr/>
        </p:nvGrpSpPr>
        <p:grpSpPr bwMode="auto">
          <a:xfrm>
            <a:off x="4605190" y="4103549"/>
            <a:ext cx="1008062" cy="1011237"/>
            <a:chOff x="4223792" y="3948531"/>
            <a:chExt cx="1008112" cy="1010670"/>
          </a:xfrm>
        </p:grpSpPr>
        <p:grpSp>
          <p:nvGrpSpPr>
            <p:cNvPr id="18" name="组合 17"/>
            <p:cNvGrpSpPr>
              <a:grpSpLocks/>
            </p:cNvGrpSpPr>
            <p:nvPr/>
          </p:nvGrpSpPr>
          <p:grpSpPr bwMode="auto">
            <a:xfrm>
              <a:off x="4223792" y="3951705"/>
              <a:ext cx="508025" cy="502955"/>
              <a:chOff x="4223792" y="3789656"/>
              <a:chExt cx="508025" cy="502955"/>
            </a:xfrm>
          </p:grpSpPr>
          <p:sp>
            <p:nvSpPr>
              <p:cNvPr id="28" name="矩形 27"/>
              <p:cNvSpPr/>
              <p:nvPr/>
            </p:nvSpPr>
            <p:spPr>
              <a:xfrm>
                <a:off x="4223792" y="3789656"/>
                <a:ext cx="508025" cy="502955"/>
              </a:xfrm>
              <a:prstGeom prst="rect">
                <a:avLst/>
              </a:prstGeom>
              <a:solidFill>
                <a:srgbClr val="C65885"/>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sp>
            <p:nvSpPr>
              <p:cNvPr id="29" name="文本框 9"/>
              <p:cNvSpPr txBox="1">
                <a:spLocks noChangeArrowheads="1"/>
              </p:cNvSpPr>
              <p:nvPr/>
            </p:nvSpPr>
            <p:spPr bwMode="auto">
              <a:xfrm>
                <a:off x="4329259" y="3841013"/>
                <a:ext cx="3177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ysClr val="window" lastClr="FFFFFF"/>
                    </a:solidFill>
                    <a:effectLst/>
                    <a:uLnTx/>
                    <a:uFillTx/>
                    <a:latin typeface="Calibri"/>
                    <a:ea typeface="宋体" panose="02010600030101010101" pitchFamily="2" charset="-122"/>
                  </a:rPr>
                  <a:t>P</a:t>
                </a:r>
                <a:endParaRPr kumimoji="0" lang="zh-CN" altLang="en-US" sz="20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grpSp>
        <p:grpSp>
          <p:nvGrpSpPr>
            <p:cNvPr id="19" name="组合 18"/>
            <p:cNvGrpSpPr>
              <a:grpSpLocks/>
            </p:cNvGrpSpPr>
            <p:nvPr/>
          </p:nvGrpSpPr>
          <p:grpSpPr bwMode="auto">
            <a:xfrm>
              <a:off x="4728642" y="3948531"/>
              <a:ext cx="503262" cy="504542"/>
              <a:chOff x="4224586" y="3789040"/>
              <a:chExt cx="503262" cy="504542"/>
            </a:xfrm>
          </p:grpSpPr>
          <p:sp>
            <p:nvSpPr>
              <p:cNvPr id="26" name="矩形 25"/>
              <p:cNvSpPr/>
              <p:nvPr/>
            </p:nvSpPr>
            <p:spPr>
              <a:xfrm>
                <a:off x="4224586" y="3789040"/>
                <a:ext cx="503262" cy="504542"/>
              </a:xfrm>
              <a:prstGeom prst="rect">
                <a:avLst/>
              </a:prstGeom>
              <a:solidFill>
                <a:srgbClr val="01ACBE"/>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sp>
            <p:nvSpPr>
              <p:cNvPr id="27" name="文本框 107"/>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ysClr val="window" lastClr="FFFFFF"/>
                    </a:solidFill>
                    <a:effectLst/>
                    <a:uLnTx/>
                    <a:uFillTx/>
                    <a:latin typeface="Calibri"/>
                    <a:ea typeface="宋体" panose="02010600030101010101" pitchFamily="2" charset="-122"/>
                  </a:rPr>
                  <a:t>D</a:t>
                </a:r>
                <a:endParaRPr kumimoji="0" lang="zh-CN" altLang="en-US" sz="20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grpSp>
        <p:grpSp>
          <p:nvGrpSpPr>
            <p:cNvPr id="20" name="组合 19"/>
            <p:cNvGrpSpPr>
              <a:grpSpLocks/>
            </p:cNvGrpSpPr>
            <p:nvPr/>
          </p:nvGrpSpPr>
          <p:grpSpPr bwMode="auto">
            <a:xfrm>
              <a:off x="4223792" y="4454659"/>
              <a:ext cx="508025" cy="504542"/>
              <a:chOff x="4223792" y="3788554"/>
              <a:chExt cx="508025" cy="504542"/>
            </a:xfrm>
          </p:grpSpPr>
          <p:sp>
            <p:nvSpPr>
              <p:cNvPr id="24" name="矩形 23"/>
              <p:cNvSpPr/>
              <p:nvPr/>
            </p:nvSpPr>
            <p:spPr>
              <a:xfrm>
                <a:off x="4223792" y="3788554"/>
                <a:ext cx="508025" cy="504542"/>
              </a:xfrm>
              <a:prstGeom prst="rect">
                <a:avLst/>
              </a:prstGeom>
              <a:solidFill>
                <a:srgbClr val="663A77"/>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sp>
            <p:nvSpPr>
              <p:cNvPr id="25" name="文本框 111"/>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 lastClr="FFFFFF"/>
                    </a:solidFill>
                    <a:effectLst/>
                    <a:uLnTx/>
                    <a:uFillTx/>
                    <a:latin typeface="Calibri"/>
                    <a:ea typeface="宋体" panose="02010600030101010101" pitchFamily="2" charset="-122"/>
                  </a:rPr>
                  <a:t>A</a:t>
                </a:r>
                <a:endParaRPr kumimoji="0" lang="zh-CN" altLang="en-US" sz="2000" b="0" i="0" u="none" strike="noStrike" kern="1200" cap="none" spc="0" normalizeH="0" baseline="0" noProof="0" dirty="0">
                  <a:ln>
                    <a:noFill/>
                  </a:ln>
                  <a:solidFill>
                    <a:sysClr val="window" lastClr="FFFFFF"/>
                  </a:solidFill>
                  <a:effectLst/>
                  <a:uLnTx/>
                  <a:uFillTx/>
                  <a:latin typeface="Calibri"/>
                  <a:ea typeface="宋体" panose="02010600030101010101" pitchFamily="2" charset="-122"/>
                </a:endParaRPr>
              </a:p>
            </p:txBody>
          </p:sp>
        </p:grpSp>
        <p:grpSp>
          <p:nvGrpSpPr>
            <p:cNvPr id="21" name="组合 20"/>
            <p:cNvGrpSpPr>
              <a:grpSpLocks/>
            </p:cNvGrpSpPr>
            <p:nvPr/>
          </p:nvGrpSpPr>
          <p:grpSpPr bwMode="auto">
            <a:xfrm>
              <a:off x="4728642" y="4453073"/>
              <a:ext cx="503262" cy="506128"/>
              <a:chOff x="4224586" y="3789526"/>
              <a:chExt cx="503262" cy="506128"/>
            </a:xfrm>
          </p:grpSpPr>
          <p:sp>
            <p:nvSpPr>
              <p:cNvPr id="22" name="矩形 21"/>
              <p:cNvSpPr/>
              <p:nvPr/>
            </p:nvSpPr>
            <p:spPr>
              <a:xfrm>
                <a:off x="4224586" y="3789526"/>
                <a:ext cx="503262" cy="506128"/>
              </a:xfrm>
              <a:prstGeom prst="rect">
                <a:avLst/>
              </a:prstGeom>
              <a:solidFill>
                <a:srgbClr val="FFB850"/>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sp>
            <p:nvSpPr>
              <p:cNvPr id="23" name="文本框 126"/>
              <p:cNvSpPr txBox="1">
                <a:spLocks noChangeArrowheads="1"/>
              </p:cNvSpPr>
              <p:nvPr/>
            </p:nvSpPr>
            <p:spPr bwMode="auto">
              <a:xfrm>
                <a:off x="4329259" y="3841013"/>
                <a:ext cx="3209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ysClr val="window" lastClr="FFFFFF"/>
                    </a:solidFill>
                    <a:effectLst/>
                    <a:uLnTx/>
                    <a:uFillTx/>
                    <a:latin typeface="Calibri"/>
                    <a:ea typeface="宋体" panose="02010600030101010101" pitchFamily="2" charset="-122"/>
                  </a:rPr>
                  <a:t>C</a:t>
                </a:r>
                <a:endParaRPr kumimoji="0" lang="zh-CN" altLang="en-US" sz="20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grpSp>
      </p:grpSp>
      <p:pic>
        <p:nvPicPr>
          <p:cNvPr id="15" name="图片 14"/>
          <p:cNvPicPr preferRelativeResize="0">
            <a:picLocks/>
          </p:cNvPicPr>
          <p:nvPr/>
        </p:nvPicPr>
        <p:blipFill>
          <a:blip r:embed="rId10"/>
          <a:srcRect/>
          <a:stretch>
            <a:fillRect/>
          </a:stretch>
        </p:blipFill>
        <p:spPr bwMode="auto">
          <a:xfrm>
            <a:off x="6265052" y="3314560"/>
            <a:ext cx="1080000" cy="1080000"/>
          </a:xfrm>
          <a:prstGeom prst="rect">
            <a:avLst/>
          </a:prstGeom>
          <a:noFill/>
          <a:ln w="12700">
            <a:solidFill>
              <a:sysClr val="window" lastClr="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图片 15"/>
          <p:cNvPicPr preferRelativeResize="0">
            <a:picLocks/>
          </p:cNvPicPr>
          <p:nvPr/>
        </p:nvPicPr>
        <p:blipFill>
          <a:blip r:embed="rId11"/>
          <a:srcRect/>
          <a:stretch>
            <a:fillRect/>
          </a:stretch>
        </p:blipFill>
        <p:spPr bwMode="auto">
          <a:xfrm>
            <a:off x="10146396" y="3314560"/>
            <a:ext cx="1080000" cy="1080000"/>
          </a:xfrm>
          <a:prstGeom prst="rect">
            <a:avLst/>
          </a:prstGeom>
          <a:noFill/>
          <a:ln w="12700">
            <a:solidFill>
              <a:sysClr val="window" lastClr="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图片 1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29996" y="2957961"/>
            <a:ext cx="805712" cy="1074738"/>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765369"/>
      </p:ext>
    </p:extLst>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28244"/>
            <a:ext cx="3262432"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对策实施与检讨（二）</a:t>
            </a:r>
          </a:p>
        </p:txBody>
      </p:sp>
      <p:graphicFrame>
        <p:nvGraphicFramePr>
          <p:cNvPr id="4" name="表格 3"/>
          <p:cNvGraphicFramePr>
            <a:graphicFrameLocks noGrp="1"/>
          </p:cNvGraphicFramePr>
          <p:nvPr>
            <p:extLst>
              <p:ext uri="{D42A27DB-BD31-4B8C-83A1-F6EECF244321}">
                <p14:modId xmlns:p14="http://schemas.microsoft.com/office/powerpoint/2010/main" val="842229229"/>
              </p:ext>
            </p:extLst>
          </p:nvPr>
        </p:nvGraphicFramePr>
        <p:xfrm>
          <a:off x="874207" y="1415722"/>
          <a:ext cx="10813295" cy="4911505"/>
        </p:xfrm>
        <a:graphic>
          <a:graphicData uri="http://schemas.openxmlformats.org/drawingml/2006/table">
            <a:tbl>
              <a:tblPr firstRow="1" firstCol="1" lastRow="1" lastCol="1" bandRow="1" bandCol="1"/>
              <a:tblGrid>
                <a:gridCol w="1860329">
                  <a:extLst>
                    <a:ext uri="{9D8B030D-6E8A-4147-A177-3AD203B41FA5}">
                      <a16:colId xmlns="" xmlns:a16="http://schemas.microsoft.com/office/drawing/2014/main" val="20000"/>
                    </a:ext>
                  </a:extLst>
                </a:gridCol>
                <a:gridCol w="1860329">
                  <a:extLst>
                    <a:ext uri="{9D8B030D-6E8A-4147-A177-3AD203B41FA5}">
                      <a16:colId xmlns="" xmlns:a16="http://schemas.microsoft.com/office/drawing/2014/main" val="20001"/>
                    </a:ext>
                  </a:extLst>
                </a:gridCol>
                <a:gridCol w="507660">
                  <a:extLst>
                    <a:ext uri="{9D8B030D-6E8A-4147-A177-3AD203B41FA5}">
                      <a16:colId xmlns="" xmlns:a16="http://schemas.microsoft.com/office/drawing/2014/main" val="20002"/>
                    </a:ext>
                  </a:extLst>
                </a:gridCol>
                <a:gridCol w="6584977">
                  <a:extLst>
                    <a:ext uri="{9D8B030D-6E8A-4147-A177-3AD203B41FA5}">
                      <a16:colId xmlns="" xmlns:a16="http://schemas.microsoft.com/office/drawing/2014/main" val="20003"/>
                    </a:ext>
                  </a:extLst>
                </a:gridCol>
              </a:tblGrid>
              <a:tr h="296668">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对策二</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对策名称</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建立流程和应急预案</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hMerge="1">
                  <a:txBody>
                    <a:bodyPr/>
                    <a:lstStyle/>
                    <a:p>
                      <a:endParaRPr lang="zh-CN" altLang="en-US"/>
                    </a:p>
                  </a:txBody>
                  <a:tcPr/>
                </a:tc>
                <a:extLst>
                  <a:ext uri="{0D108BD9-81ED-4DB2-BD59-A6C34878D82A}">
                    <a16:rowId xmlns="" xmlns:a16="http://schemas.microsoft.com/office/drawing/2014/main" val="10000"/>
                  </a:ext>
                </a:extLst>
              </a:tr>
              <a:tr h="296668">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主要因</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风险意识差，管理不完善。</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hMerge="1">
                  <a:txBody>
                    <a:bodyPr/>
                    <a:lstStyle/>
                    <a:p>
                      <a:endParaRPr lang="zh-CN" altLang="en-US"/>
                    </a:p>
                  </a:txBody>
                  <a:tcPr/>
                </a:tc>
                <a:extLst>
                  <a:ext uri="{0D108BD9-81ED-4DB2-BD59-A6C34878D82A}">
                    <a16:rowId xmlns="" xmlns:a16="http://schemas.microsoft.com/office/drawing/2014/main" val="10001"/>
                  </a:ext>
                </a:extLst>
              </a:tr>
              <a:tr h="2406308">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spcAft>
                          <a:spcPts val="0"/>
                        </a:spcAft>
                      </a:pPr>
                      <a:endParaRPr lang="en-US" altLang="zh-CN" sz="1800" b="1" kern="100" dirty="0">
                        <a:effectLst/>
                        <a:latin typeface="方正正黑简体" panose="02000000000000000000" pitchFamily="2" charset="-122"/>
                        <a:ea typeface="方正正黑简体" panose="02000000000000000000" pitchFamily="2" charset="-122"/>
                      </a:endParaRPr>
                    </a:p>
                    <a:p>
                      <a:pPr algn="just">
                        <a:spcAft>
                          <a:spcPts val="0"/>
                        </a:spcAft>
                      </a:pPr>
                      <a:r>
                        <a:rPr lang="en-US" altLang="zh-CN" sz="1800" b="1" kern="100" dirty="0">
                          <a:effectLst/>
                          <a:latin typeface="方正正黑简体" panose="02000000000000000000" pitchFamily="2" charset="-122"/>
                          <a:ea typeface="方正正黑简体" panose="02000000000000000000" pitchFamily="2" charset="-122"/>
                        </a:rPr>
                        <a:t> </a:t>
                      </a:r>
                      <a:r>
                        <a:rPr lang="zh-CN" sz="1800" b="1" kern="100" dirty="0">
                          <a:effectLst/>
                          <a:latin typeface="方正正黑简体" panose="02000000000000000000" pitchFamily="2" charset="-122"/>
                          <a:ea typeface="方正正黑简体" panose="02000000000000000000" pitchFamily="2" charset="-122"/>
                        </a:rPr>
                        <a:t>改善前：</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1.</a:t>
                      </a:r>
                      <a:r>
                        <a:rPr lang="zh-CN" sz="1600" kern="100" dirty="0">
                          <a:effectLst/>
                          <a:latin typeface="方正正黑简体" panose="02000000000000000000" pitchFamily="2" charset="-122"/>
                          <a:ea typeface="方正正黑简体" panose="02000000000000000000" pitchFamily="2" charset="-122"/>
                        </a:rPr>
                        <a:t>科室无统一的操作流程，每个护士进行处理的方法不一样。</a:t>
                      </a: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spcAft>
                          <a:spcPts val="0"/>
                        </a:spcAft>
                      </a:pPr>
                      <a:endParaRPr lang="en-US" alt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en-US" altLang="zh-CN" sz="1600" kern="100" dirty="0">
                          <a:effectLst/>
                          <a:latin typeface="方正正黑简体" panose="02000000000000000000" pitchFamily="2" charset="-122"/>
                          <a:ea typeface="方正正黑简体" panose="02000000000000000000" pitchFamily="2" charset="-122"/>
                        </a:rPr>
                        <a:t> </a:t>
                      </a:r>
                      <a:r>
                        <a:rPr lang="zh-CN" sz="1800" b="1" kern="100" dirty="0">
                          <a:effectLst/>
                          <a:latin typeface="方正正黑简体" panose="02000000000000000000" pitchFamily="2" charset="-122"/>
                          <a:ea typeface="方正正黑简体" panose="02000000000000000000" pitchFamily="2" charset="-122"/>
                        </a:rPr>
                        <a:t>对策实施：</a:t>
                      </a:r>
                    </a:p>
                    <a:p>
                      <a:pPr marL="742950" lvl="1" indent="-285750" algn="just">
                        <a:spcAft>
                          <a:spcPts val="0"/>
                        </a:spcAft>
                        <a:buFont typeface="+mj-lt"/>
                        <a:buAutoNum type="arabicPeriod"/>
                        <a:tabLst>
                          <a:tab pos="2026285" algn="l"/>
                        </a:tabLst>
                      </a:pPr>
                      <a:r>
                        <a:rPr lang="zh-CN" sz="1600" kern="100" dirty="0">
                          <a:effectLst/>
                          <a:latin typeface="方正正黑简体" panose="02000000000000000000" pitchFamily="2" charset="-122"/>
                          <a:ea typeface="方正正黑简体" panose="02000000000000000000" pitchFamily="2" charset="-122"/>
                        </a:rPr>
                        <a:t>建立抗肿瘤药物操作流程图。</a:t>
                      </a:r>
                    </a:p>
                    <a:p>
                      <a:pPr marL="742950" lvl="1" indent="-285750" algn="just">
                        <a:spcAft>
                          <a:spcPts val="0"/>
                        </a:spcAft>
                        <a:buFont typeface="+mj-lt"/>
                        <a:buAutoNum type="arabicPeriod"/>
                        <a:tabLst>
                          <a:tab pos="2026285" algn="l"/>
                        </a:tabLst>
                      </a:pPr>
                      <a:r>
                        <a:rPr lang="zh-CN" sz="1600" kern="100" dirty="0">
                          <a:effectLst/>
                          <a:latin typeface="方正正黑简体" panose="02000000000000000000" pitchFamily="2" charset="-122"/>
                          <a:ea typeface="方正正黑简体" panose="02000000000000000000" pitchFamily="2" charset="-122"/>
                        </a:rPr>
                        <a:t>制定抗肿瘤药物暴露的应急预案。</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endParaRPr lang="zh-CN" sz="1600" kern="100" dirty="0">
                        <a:effectLst/>
                        <a:latin typeface="方正正黑简体" panose="02000000000000000000" pitchFamily="2" charset="-122"/>
                        <a:ea typeface="方正正黑简体" panose="02000000000000000000" pitchFamily="2"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1911861">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spcAft>
                          <a:spcPts val="0"/>
                        </a:spcAft>
                      </a:pPr>
                      <a:endParaRPr lang="en-US" altLang="zh-CN" sz="1600" kern="100" dirty="0">
                        <a:effectLst/>
                        <a:latin typeface="方正正黑简体" panose="02000000000000000000" pitchFamily="2" charset="-122"/>
                        <a:ea typeface="方正正黑简体" panose="02000000000000000000" pitchFamily="2" charset="-122"/>
                      </a:endParaRPr>
                    </a:p>
                    <a:p>
                      <a:pPr algn="just">
                        <a:spcAft>
                          <a:spcPts val="0"/>
                        </a:spcAft>
                      </a:pPr>
                      <a:endParaRPr lang="en-US" altLang="zh-CN" sz="1800" b="1" kern="100" dirty="0">
                        <a:effectLst/>
                        <a:latin typeface="方正正黑简体" panose="02000000000000000000" pitchFamily="2" charset="-122"/>
                        <a:ea typeface="方正正黑简体" panose="02000000000000000000" pitchFamily="2" charset="-122"/>
                      </a:endParaRPr>
                    </a:p>
                    <a:p>
                      <a:pPr algn="just">
                        <a:spcAft>
                          <a:spcPts val="0"/>
                        </a:spcAft>
                      </a:pPr>
                      <a:r>
                        <a:rPr lang="zh-CN" sz="1800" b="1" kern="100" dirty="0">
                          <a:effectLst/>
                          <a:latin typeface="方正正黑简体" panose="02000000000000000000" pitchFamily="2" charset="-122"/>
                          <a:ea typeface="方正正黑简体" panose="02000000000000000000" pitchFamily="2" charset="-122"/>
                        </a:rPr>
                        <a:t>对策处置：</a:t>
                      </a:r>
                    </a:p>
                    <a:p>
                      <a:pPr algn="just">
                        <a:spcAft>
                          <a:spcPts val="0"/>
                        </a:spcAft>
                      </a:pPr>
                      <a:r>
                        <a:rPr lang="zh-CN" sz="1600" kern="100" dirty="0">
                          <a:effectLst/>
                          <a:latin typeface="方正正黑简体" panose="02000000000000000000" pitchFamily="2" charset="-122"/>
                          <a:ea typeface="方正正黑简体" panose="02000000000000000000" pitchFamily="2" charset="-122"/>
                        </a:rPr>
                        <a:t>改进后效果良好。</a:t>
                      </a: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indent="66675"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endParaRPr lang="en-US" altLang="zh-CN" sz="1800" b="1" kern="100" dirty="0">
                        <a:effectLst/>
                        <a:latin typeface="方正正黑简体" panose="02000000000000000000" pitchFamily="2" charset="-122"/>
                        <a:ea typeface="方正正黑简体" panose="02000000000000000000" pitchFamily="2" charset="-122"/>
                      </a:endParaRPr>
                    </a:p>
                    <a:p>
                      <a:pPr algn="just">
                        <a:spcAft>
                          <a:spcPts val="0"/>
                        </a:spcAft>
                      </a:pPr>
                      <a:r>
                        <a:rPr lang="zh-CN" sz="1800" b="1" kern="100" dirty="0">
                          <a:effectLst/>
                          <a:latin typeface="方正正黑简体" panose="02000000000000000000" pitchFamily="2" charset="-122"/>
                          <a:ea typeface="方正正黑简体" panose="02000000000000000000" pitchFamily="2" charset="-122"/>
                        </a:rPr>
                        <a:t>对策效果确认：</a:t>
                      </a:r>
                    </a:p>
                    <a:p>
                      <a:pPr algn="just">
                        <a:spcAft>
                          <a:spcPts val="0"/>
                        </a:spcAft>
                      </a:pPr>
                      <a:r>
                        <a:rPr lang="zh-CN" sz="1600" kern="100" dirty="0">
                          <a:effectLst/>
                          <a:latin typeface="方正正黑简体" panose="02000000000000000000" pitchFamily="2" charset="-122"/>
                          <a:ea typeface="方正正黑简体" panose="02000000000000000000" pitchFamily="2" charset="-122"/>
                        </a:rPr>
                        <a:t>每位护士都能执行操作流程和相应的应急预案。</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grpSp>
        <p:nvGrpSpPr>
          <p:cNvPr id="23" name="组合 22"/>
          <p:cNvGrpSpPr>
            <a:grpSpLocks/>
          </p:cNvGrpSpPr>
          <p:nvPr/>
        </p:nvGrpSpPr>
        <p:grpSpPr bwMode="auto">
          <a:xfrm>
            <a:off x="4617890" y="3909574"/>
            <a:ext cx="1008062" cy="1011237"/>
            <a:chOff x="4223792" y="3948531"/>
            <a:chExt cx="1008112" cy="1010670"/>
          </a:xfrm>
        </p:grpSpPr>
        <p:grpSp>
          <p:nvGrpSpPr>
            <p:cNvPr id="24" name="组合 23"/>
            <p:cNvGrpSpPr>
              <a:grpSpLocks/>
            </p:cNvGrpSpPr>
            <p:nvPr/>
          </p:nvGrpSpPr>
          <p:grpSpPr bwMode="auto">
            <a:xfrm>
              <a:off x="4223792" y="3951705"/>
              <a:ext cx="508025" cy="502955"/>
              <a:chOff x="4223792" y="3789656"/>
              <a:chExt cx="508025" cy="502955"/>
            </a:xfrm>
          </p:grpSpPr>
          <p:sp>
            <p:nvSpPr>
              <p:cNvPr id="54" name="矩形 53"/>
              <p:cNvSpPr/>
              <p:nvPr/>
            </p:nvSpPr>
            <p:spPr>
              <a:xfrm>
                <a:off x="4223792" y="3789656"/>
                <a:ext cx="508025" cy="502955"/>
              </a:xfrm>
              <a:prstGeom prst="rect">
                <a:avLst/>
              </a:prstGeom>
              <a:solidFill>
                <a:srgbClr val="C65885"/>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sp>
            <p:nvSpPr>
              <p:cNvPr id="55" name="文本框 9"/>
              <p:cNvSpPr txBox="1">
                <a:spLocks noChangeArrowheads="1"/>
              </p:cNvSpPr>
              <p:nvPr/>
            </p:nvSpPr>
            <p:spPr bwMode="auto">
              <a:xfrm>
                <a:off x="4329259" y="3841013"/>
                <a:ext cx="3177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ysClr val="window" lastClr="FFFFFF"/>
                    </a:solidFill>
                    <a:effectLst/>
                    <a:uLnTx/>
                    <a:uFillTx/>
                    <a:latin typeface="Calibri"/>
                    <a:ea typeface="宋体" panose="02010600030101010101" pitchFamily="2" charset="-122"/>
                  </a:rPr>
                  <a:t>P</a:t>
                </a:r>
                <a:endParaRPr kumimoji="0" lang="zh-CN" altLang="en-US" sz="20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grpSp>
        <p:grpSp>
          <p:nvGrpSpPr>
            <p:cNvPr id="25" name="组合 24"/>
            <p:cNvGrpSpPr>
              <a:grpSpLocks/>
            </p:cNvGrpSpPr>
            <p:nvPr/>
          </p:nvGrpSpPr>
          <p:grpSpPr bwMode="auto">
            <a:xfrm>
              <a:off x="4728642" y="3948531"/>
              <a:ext cx="503262" cy="504542"/>
              <a:chOff x="4224586" y="3789040"/>
              <a:chExt cx="503262" cy="504542"/>
            </a:xfrm>
          </p:grpSpPr>
          <p:sp>
            <p:nvSpPr>
              <p:cNvPr id="52" name="矩形 51"/>
              <p:cNvSpPr/>
              <p:nvPr/>
            </p:nvSpPr>
            <p:spPr>
              <a:xfrm>
                <a:off x="4224586" y="3789040"/>
                <a:ext cx="503262" cy="504542"/>
              </a:xfrm>
              <a:prstGeom prst="rect">
                <a:avLst/>
              </a:prstGeom>
              <a:solidFill>
                <a:srgbClr val="01ACBE"/>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sp>
            <p:nvSpPr>
              <p:cNvPr id="53" name="文本框 107"/>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ysClr val="window" lastClr="FFFFFF"/>
                    </a:solidFill>
                    <a:effectLst/>
                    <a:uLnTx/>
                    <a:uFillTx/>
                    <a:latin typeface="Calibri"/>
                    <a:ea typeface="宋体" panose="02010600030101010101" pitchFamily="2" charset="-122"/>
                  </a:rPr>
                  <a:t>D</a:t>
                </a:r>
                <a:endParaRPr kumimoji="0" lang="zh-CN" altLang="en-US" sz="20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grpSp>
        <p:grpSp>
          <p:nvGrpSpPr>
            <p:cNvPr id="26" name="组合 25"/>
            <p:cNvGrpSpPr>
              <a:grpSpLocks/>
            </p:cNvGrpSpPr>
            <p:nvPr/>
          </p:nvGrpSpPr>
          <p:grpSpPr bwMode="auto">
            <a:xfrm>
              <a:off x="4223792" y="4454659"/>
              <a:ext cx="508025" cy="504542"/>
              <a:chOff x="4223792" y="3788554"/>
              <a:chExt cx="508025" cy="504542"/>
            </a:xfrm>
          </p:grpSpPr>
          <p:sp>
            <p:nvSpPr>
              <p:cNvPr id="30" name="矩形 29"/>
              <p:cNvSpPr/>
              <p:nvPr/>
            </p:nvSpPr>
            <p:spPr>
              <a:xfrm>
                <a:off x="4223792" y="3788554"/>
                <a:ext cx="508025" cy="504542"/>
              </a:xfrm>
              <a:prstGeom prst="rect">
                <a:avLst/>
              </a:prstGeom>
              <a:solidFill>
                <a:srgbClr val="663A77"/>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sp>
            <p:nvSpPr>
              <p:cNvPr id="31" name="文本框 111"/>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 lastClr="FFFFFF"/>
                    </a:solidFill>
                    <a:effectLst/>
                    <a:uLnTx/>
                    <a:uFillTx/>
                    <a:latin typeface="Calibri"/>
                    <a:ea typeface="宋体" panose="02010600030101010101" pitchFamily="2" charset="-122"/>
                  </a:rPr>
                  <a:t>A</a:t>
                </a:r>
                <a:endParaRPr kumimoji="0" lang="zh-CN" altLang="en-US" sz="2000" b="0" i="0" u="none" strike="noStrike" kern="1200" cap="none" spc="0" normalizeH="0" baseline="0" noProof="0" dirty="0">
                  <a:ln>
                    <a:noFill/>
                  </a:ln>
                  <a:solidFill>
                    <a:sysClr val="window" lastClr="FFFFFF"/>
                  </a:solidFill>
                  <a:effectLst/>
                  <a:uLnTx/>
                  <a:uFillTx/>
                  <a:latin typeface="Calibri"/>
                  <a:ea typeface="宋体" panose="02010600030101010101" pitchFamily="2" charset="-122"/>
                </a:endParaRPr>
              </a:p>
            </p:txBody>
          </p:sp>
        </p:grpSp>
        <p:grpSp>
          <p:nvGrpSpPr>
            <p:cNvPr id="27" name="组合 26"/>
            <p:cNvGrpSpPr>
              <a:grpSpLocks/>
            </p:cNvGrpSpPr>
            <p:nvPr/>
          </p:nvGrpSpPr>
          <p:grpSpPr bwMode="auto">
            <a:xfrm>
              <a:off x="4728642" y="4453073"/>
              <a:ext cx="503262" cy="506128"/>
              <a:chOff x="4224586" y="3789526"/>
              <a:chExt cx="503262" cy="506128"/>
            </a:xfrm>
          </p:grpSpPr>
          <p:sp>
            <p:nvSpPr>
              <p:cNvPr id="28" name="矩形 27"/>
              <p:cNvSpPr/>
              <p:nvPr/>
            </p:nvSpPr>
            <p:spPr>
              <a:xfrm>
                <a:off x="4224586" y="3789526"/>
                <a:ext cx="503262" cy="506128"/>
              </a:xfrm>
              <a:prstGeom prst="rect">
                <a:avLst/>
              </a:prstGeom>
              <a:solidFill>
                <a:srgbClr val="FFB850"/>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sp>
            <p:nvSpPr>
              <p:cNvPr id="29" name="文本框 126"/>
              <p:cNvSpPr txBox="1">
                <a:spLocks noChangeArrowheads="1"/>
              </p:cNvSpPr>
              <p:nvPr/>
            </p:nvSpPr>
            <p:spPr bwMode="auto">
              <a:xfrm>
                <a:off x="4329259" y="3841013"/>
                <a:ext cx="3209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ysClr val="window" lastClr="FFFFFF"/>
                    </a:solidFill>
                    <a:effectLst/>
                    <a:uLnTx/>
                    <a:uFillTx/>
                    <a:latin typeface="Calibri"/>
                    <a:ea typeface="宋体" panose="02010600030101010101" pitchFamily="2" charset="-122"/>
                  </a:rPr>
                  <a:t>C</a:t>
                </a:r>
                <a:endParaRPr kumimoji="0" lang="zh-CN" altLang="en-US" sz="20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grpSp>
      </p:grpSp>
    </p:spTree>
    <p:extLst>
      <p:ext uri="{BB962C8B-B14F-4D97-AF65-F5344CB8AC3E}">
        <p14:creationId xmlns:p14="http://schemas.microsoft.com/office/powerpoint/2010/main" val="716710359"/>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5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5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25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28244"/>
            <a:ext cx="3262432"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对策实施与检讨（三）</a:t>
            </a:r>
          </a:p>
        </p:txBody>
      </p:sp>
      <p:graphicFrame>
        <p:nvGraphicFramePr>
          <p:cNvPr id="2" name="表格 1"/>
          <p:cNvGraphicFramePr>
            <a:graphicFrameLocks noGrp="1"/>
          </p:cNvGraphicFramePr>
          <p:nvPr>
            <p:extLst>
              <p:ext uri="{D42A27DB-BD31-4B8C-83A1-F6EECF244321}">
                <p14:modId xmlns:p14="http://schemas.microsoft.com/office/powerpoint/2010/main" val="757943877"/>
              </p:ext>
            </p:extLst>
          </p:nvPr>
        </p:nvGraphicFramePr>
        <p:xfrm>
          <a:off x="874207" y="1426232"/>
          <a:ext cx="10729191" cy="4931688"/>
        </p:xfrm>
        <a:graphic>
          <a:graphicData uri="http://schemas.openxmlformats.org/drawingml/2006/table">
            <a:tbl>
              <a:tblPr firstRow="1" firstCol="1" lastRow="1" lastCol="1" bandRow="1" bandCol="1"/>
              <a:tblGrid>
                <a:gridCol w="1845860">
                  <a:extLst>
                    <a:ext uri="{9D8B030D-6E8A-4147-A177-3AD203B41FA5}">
                      <a16:colId xmlns="" xmlns:a16="http://schemas.microsoft.com/office/drawing/2014/main" val="20000"/>
                    </a:ext>
                  </a:extLst>
                </a:gridCol>
                <a:gridCol w="1845860">
                  <a:extLst>
                    <a:ext uri="{9D8B030D-6E8A-4147-A177-3AD203B41FA5}">
                      <a16:colId xmlns="" xmlns:a16="http://schemas.microsoft.com/office/drawing/2014/main" val="20001"/>
                    </a:ext>
                  </a:extLst>
                </a:gridCol>
                <a:gridCol w="503711">
                  <a:extLst>
                    <a:ext uri="{9D8B030D-6E8A-4147-A177-3AD203B41FA5}">
                      <a16:colId xmlns="" xmlns:a16="http://schemas.microsoft.com/office/drawing/2014/main" val="20002"/>
                    </a:ext>
                  </a:extLst>
                </a:gridCol>
                <a:gridCol w="6533760">
                  <a:extLst>
                    <a:ext uri="{9D8B030D-6E8A-4147-A177-3AD203B41FA5}">
                      <a16:colId xmlns="" xmlns:a16="http://schemas.microsoft.com/office/drawing/2014/main" val="20003"/>
                    </a:ext>
                  </a:extLst>
                </a:gridCol>
              </a:tblGrid>
              <a:tr h="334928">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solidFill>
                            <a:schemeClr val="bg1"/>
                          </a:solidFill>
                          <a:effectLst/>
                          <a:latin typeface="方正正黑简体" panose="02000000000000000000" pitchFamily="2" charset="-122"/>
                          <a:ea typeface="方正正黑简体" panose="02000000000000000000" pitchFamily="2" charset="-122"/>
                        </a:rPr>
                        <a:t>对策三</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solidFill>
                            <a:schemeClr val="bg1"/>
                          </a:solidFill>
                          <a:effectLst/>
                          <a:latin typeface="方正正黑简体" panose="02000000000000000000" pitchFamily="2" charset="-122"/>
                          <a:ea typeface="方正正黑简体" panose="02000000000000000000" pitchFamily="2" charset="-122"/>
                        </a:rPr>
                        <a:t>对策名称</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solidFill>
                            <a:schemeClr val="bg1"/>
                          </a:solidFill>
                          <a:effectLst/>
                          <a:latin typeface="方正正黑简体" panose="02000000000000000000" pitchFamily="2" charset="-122"/>
                          <a:ea typeface="方正正黑简体" panose="02000000000000000000" pitchFamily="2" charset="-122"/>
                        </a:rPr>
                        <a:t>加强对护士的培训，增强责任心。</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hMerge="1">
                  <a:txBody>
                    <a:bodyPr/>
                    <a:lstStyle/>
                    <a:p>
                      <a:endParaRPr lang="zh-CN" altLang="en-US"/>
                    </a:p>
                  </a:txBody>
                  <a:tcPr/>
                </a:tc>
                <a:extLst>
                  <a:ext uri="{0D108BD9-81ED-4DB2-BD59-A6C34878D82A}">
                    <a16:rowId xmlns="" xmlns:a16="http://schemas.microsoft.com/office/drawing/2014/main" val="10000"/>
                  </a:ext>
                </a:extLst>
              </a:tr>
              <a:tr h="360040">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solidFill>
                            <a:schemeClr val="bg1"/>
                          </a:solidFill>
                          <a:effectLst/>
                          <a:latin typeface="方正正黑简体" panose="02000000000000000000" pitchFamily="2" charset="-122"/>
                          <a:ea typeface="方正正黑简体" panose="02000000000000000000" pitchFamily="2" charset="-122"/>
                        </a:rPr>
                        <a:t>主要因</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solidFill>
                            <a:schemeClr val="bg1"/>
                          </a:solidFill>
                          <a:effectLst/>
                          <a:latin typeface="方正正黑简体" panose="02000000000000000000" pitchFamily="2" charset="-122"/>
                          <a:ea typeface="方正正黑简体" panose="02000000000000000000" pitchFamily="2" charset="-122"/>
                        </a:rPr>
                        <a:t>护士防护意识淡薄</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hMerge="1">
                  <a:txBody>
                    <a:bodyPr/>
                    <a:lstStyle/>
                    <a:p>
                      <a:endParaRPr lang="zh-CN" altLang="en-US"/>
                    </a:p>
                  </a:txBody>
                  <a:tcPr/>
                </a:tc>
                <a:extLst>
                  <a:ext uri="{0D108BD9-81ED-4DB2-BD59-A6C34878D82A}">
                    <a16:rowId xmlns="" xmlns:a16="http://schemas.microsoft.com/office/drawing/2014/main" val="10001"/>
                  </a:ext>
                </a:extLst>
              </a:tr>
              <a:tr h="2104608">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zh-CN" sz="1800" b="1" kern="100" dirty="0">
                          <a:effectLst/>
                          <a:latin typeface="方正正黑简体" panose="02000000000000000000" pitchFamily="2" charset="-122"/>
                          <a:ea typeface="方正正黑简体" panose="02000000000000000000" pitchFamily="2" charset="-122"/>
                        </a:rPr>
                        <a:t>改善前：</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1. </a:t>
                      </a:r>
                      <a:r>
                        <a:rPr lang="zh-CN" sz="1600" kern="100" dirty="0">
                          <a:effectLst/>
                          <a:latin typeface="方正正黑简体" panose="02000000000000000000" pitchFamily="2" charset="-122"/>
                          <a:ea typeface="方正正黑简体" panose="02000000000000000000" pitchFamily="2" charset="-122"/>
                        </a:rPr>
                        <a:t>轮转护士及新进人员经验不足。</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2. </a:t>
                      </a:r>
                      <a:r>
                        <a:rPr lang="zh-CN" sz="1600" kern="100" dirty="0">
                          <a:effectLst/>
                          <a:latin typeface="方正正黑简体" panose="02000000000000000000" pitchFamily="2" charset="-122"/>
                          <a:ea typeface="方正正黑简体" panose="02000000000000000000" pitchFamily="2" charset="-122"/>
                        </a:rPr>
                        <a:t>护士防护意识淡薄，对化疗废弃物危害性认识不够。</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800" b="1" kern="100" dirty="0">
                        <a:effectLst/>
                        <a:latin typeface="方正正黑简体" panose="02000000000000000000" pitchFamily="2" charset="-122"/>
                        <a:ea typeface="方正正黑简体" panose="02000000000000000000" pitchFamily="2" charset="-122"/>
                      </a:endParaRPr>
                    </a:p>
                    <a:p>
                      <a:pPr algn="just">
                        <a:spcAft>
                          <a:spcPts val="0"/>
                        </a:spcAft>
                      </a:pPr>
                      <a:r>
                        <a:rPr lang="zh-CN" sz="1800" b="1" kern="100" dirty="0">
                          <a:effectLst/>
                          <a:latin typeface="方正正黑简体" panose="02000000000000000000" pitchFamily="2" charset="-122"/>
                          <a:ea typeface="方正正黑简体" panose="02000000000000000000" pitchFamily="2" charset="-122"/>
                        </a:rPr>
                        <a:t>对策实施：</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1. </a:t>
                      </a:r>
                      <a:r>
                        <a:rPr lang="zh-CN" sz="1600" kern="100" dirty="0">
                          <a:effectLst/>
                          <a:latin typeface="方正正黑简体" panose="02000000000000000000" pitchFamily="2" charset="-122"/>
                          <a:ea typeface="方正正黑简体" panose="02000000000000000000" pitchFamily="2" charset="-122"/>
                        </a:rPr>
                        <a:t>由科室的肿瘤专科护士培训轮转护士及新进人员抗肿瘤药物的所有操作。</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2. </a:t>
                      </a:r>
                      <a:r>
                        <a:rPr lang="zh-CN" sz="1600" kern="100" dirty="0">
                          <a:effectLst/>
                          <a:latin typeface="方正正黑简体" panose="02000000000000000000" pitchFamily="2" charset="-122"/>
                          <a:ea typeface="方正正黑简体" panose="02000000000000000000" pitchFamily="2" charset="-122"/>
                        </a:rPr>
                        <a:t>科室组织业务学习，对化疗药物暴露的危害，外溅的处理进行学习。</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3. </a:t>
                      </a:r>
                      <a:r>
                        <a:rPr lang="zh-CN" sz="1600" kern="100" dirty="0">
                          <a:effectLst/>
                          <a:latin typeface="方正正黑简体" panose="02000000000000000000" pitchFamily="2" charset="-122"/>
                          <a:ea typeface="方正正黑简体" panose="02000000000000000000" pitchFamily="2" charset="-122"/>
                        </a:rPr>
                        <a:t>进行考核</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endParaRPr lang="zh-CN" sz="1600" kern="100" dirty="0">
                        <a:effectLst/>
                        <a:latin typeface="方正正黑简体" panose="02000000000000000000" pitchFamily="2" charset="-122"/>
                        <a:ea typeface="方正正黑简体" panose="02000000000000000000" pitchFamily="2"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1122744">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zh-CN" sz="1800" b="1" kern="100" dirty="0">
                          <a:effectLst/>
                          <a:latin typeface="方正正黑简体" panose="02000000000000000000" pitchFamily="2" charset="-122"/>
                          <a:ea typeface="方正正黑简体" panose="02000000000000000000" pitchFamily="2" charset="-122"/>
                        </a:rPr>
                        <a:t>对策处置：</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r>
                        <a:rPr lang="zh-CN" sz="1600" kern="100" dirty="0">
                          <a:effectLst/>
                          <a:latin typeface="方正正黑简体" panose="02000000000000000000" pitchFamily="2" charset="-122"/>
                          <a:ea typeface="方正正黑简体" panose="02000000000000000000" pitchFamily="2" charset="-122"/>
                        </a:rPr>
                        <a:t>改进后效果良好。</a:t>
                      </a: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spcAft>
                          <a:spcPts val="0"/>
                        </a:spcAft>
                      </a:pP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endParaRPr lang="en-US" altLang="zh-CN" sz="1800" b="1" kern="100" dirty="0">
                        <a:effectLst/>
                        <a:latin typeface="方正正黑简体" panose="02000000000000000000" pitchFamily="2" charset="-122"/>
                        <a:ea typeface="方正正黑简体" panose="02000000000000000000" pitchFamily="2" charset="-122"/>
                      </a:endParaRPr>
                    </a:p>
                    <a:p>
                      <a:pPr algn="just">
                        <a:spcAft>
                          <a:spcPts val="0"/>
                        </a:spcAft>
                      </a:pPr>
                      <a:r>
                        <a:rPr lang="zh-CN" sz="1800" b="1" kern="100" dirty="0">
                          <a:effectLst/>
                          <a:latin typeface="方正正黑简体" panose="02000000000000000000" pitchFamily="2" charset="-122"/>
                          <a:ea typeface="方正正黑简体" panose="02000000000000000000" pitchFamily="2" charset="-122"/>
                        </a:rPr>
                        <a:t>对策效果确认：</a:t>
                      </a:r>
                    </a:p>
                    <a:p>
                      <a:pPr marL="342900" lvl="0" indent="-342900" algn="just">
                        <a:spcAft>
                          <a:spcPts val="0"/>
                        </a:spcAft>
                        <a:buFont typeface="+mj-lt"/>
                        <a:buAutoNum type="arabicPeriod"/>
                        <a:tabLst>
                          <a:tab pos="228600" algn="l"/>
                        </a:tabLst>
                      </a:pPr>
                      <a:r>
                        <a:rPr lang="zh-CN" sz="1600" kern="100" dirty="0">
                          <a:effectLst/>
                          <a:latin typeface="方正正黑简体" panose="02000000000000000000" pitchFamily="2" charset="-122"/>
                          <a:ea typeface="方正正黑简体" panose="02000000000000000000" pitchFamily="2" charset="-122"/>
                        </a:rPr>
                        <a:t>培训按时完成。</a:t>
                      </a:r>
                    </a:p>
                    <a:p>
                      <a:pPr marL="342900" lvl="0" indent="-342900" algn="just">
                        <a:spcAft>
                          <a:spcPts val="0"/>
                        </a:spcAft>
                        <a:buFont typeface="+mj-lt"/>
                        <a:buAutoNum type="arabicPeriod"/>
                        <a:tabLst>
                          <a:tab pos="228600" algn="l"/>
                        </a:tabLst>
                      </a:pPr>
                      <a:r>
                        <a:rPr lang="zh-CN" sz="1600" kern="100" dirty="0">
                          <a:effectLst/>
                          <a:latin typeface="方正正黑简体" panose="02000000000000000000" pitchFamily="2" charset="-122"/>
                          <a:ea typeface="方正正黑简体" panose="02000000000000000000" pitchFamily="2" charset="-122"/>
                        </a:rPr>
                        <a:t>护士能说出化疗药物暴露在空气中的危害，外溅处理流程符合标准。</a:t>
                      </a: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just">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grpSp>
        <p:nvGrpSpPr>
          <p:cNvPr id="24" name="组合 23"/>
          <p:cNvGrpSpPr>
            <a:grpSpLocks/>
          </p:cNvGrpSpPr>
          <p:nvPr/>
        </p:nvGrpSpPr>
        <p:grpSpPr bwMode="auto">
          <a:xfrm>
            <a:off x="4579790" y="3831116"/>
            <a:ext cx="1008062" cy="1011237"/>
            <a:chOff x="4223792" y="3948531"/>
            <a:chExt cx="1008112" cy="1010670"/>
          </a:xfrm>
        </p:grpSpPr>
        <p:grpSp>
          <p:nvGrpSpPr>
            <p:cNvPr id="25" name="组合 24"/>
            <p:cNvGrpSpPr>
              <a:grpSpLocks/>
            </p:cNvGrpSpPr>
            <p:nvPr/>
          </p:nvGrpSpPr>
          <p:grpSpPr bwMode="auto">
            <a:xfrm>
              <a:off x="4223792" y="3951705"/>
              <a:ext cx="508025" cy="502955"/>
              <a:chOff x="4223792" y="3789656"/>
              <a:chExt cx="508025" cy="502955"/>
            </a:xfrm>
          </p:grpSpPr>
          <p:sp>
            <p:nvSpPr>
              <p:cNvPr id="36" name="矩形 35"/>
              <p:cNvSpPr/>
              <p:nvPr/>
            </p:nvSpPr>
            <p:spPr>
              <a:xfrm>
                <a:off x="4223792" y="3789656"/>
                <a:ext cx="508025" cy="502955"/>
              </a:xfrm>
              <a:prstGeom prst="rect">
                <a:avLst/>
              </a:prstGeom>
              <a:solidFill>
                <a:srgbClr val="C65885"/>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sp>
            <p:nvSpPr>
              <p:cNvPr id="38" name="文本框 9"/>
              <p:cNvSpPr txBox="1">
                <a:spLocks noChangeArrowheads="1"/>
              </p:cNvSpPr>
              <p:nvPr/>
            </p:nvSpPr>
            <p:spPr bwMode="auto">
              <a:xfrm>
                <a:off x="4329259" y="3841013"/>
                <a:ext cx="3177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ysClr val="window" lastClr="FFFFFF"/>
                    </a:solidFill>
                    <a:effectLst/>
                    <a:uLnTx/>
                    <a:uFillTx/>
                    <a:latin typeface="Calibri"/>
                    <a:ea typeface="宋体" panose="02010600030101010101" pitchFamily="2" charset="-122"/>
                  </a:rPr>
                  <a:t>P</a:t>
                </a:r>
                <a:endParaRPr kumimoji="0" lang="zh-CN" altLang="en-US" sz="20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grpSp>
        <p:grpSp>
          <p:nvGrpSpPr>
            <p:cNvPr id="26" name="组合 25"/>
            <p:cNvGrpSpPr>
              <a:grpSpLocks/>
            </p:cNvGrpSpPr>
            <p:nvPr/>
          </p:nvGrpSpPr>
          <p:grpSpPr bwMode="auto">
            <a:xfrm>
              <a:off x="4728642" y="3948531"/>
              <a:ext cx="503262" cy="504542"/>
              <a:chOff x="4224586" y="3789040"/>
              <a:chExt cx="503262" cy="504542"/>
            </a:xfrm>
          </p:grpSpPr>
          <p:sp>
            <p:nvSpPr>
              <p:cNvPr id="33" name="矩形 32"/>
              <p:cNvSpPr/>
              <p:nvPr/>
            </p:nvSpPr>
            <p:spPr>
              <a:xfrm>
                <a:off x="4224586" y="3789040"/>
                <a:ext cx="503262" cy="504542"/>
              </a:xfrm>
              <a:prstGeom prst="rect">
                <a:avLst/>
              </a:prstGeom>
              <a:solidFill>
                <a:srgbClr val="01ACBE"/>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sp>
            <p:nvSpPr>
              <p:cNvPr id="34" name="文本框 107"/>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ysClr val="window" lastClr="FFFFFF"/>
                    </a:solidFill>
                    <a:effectLst/>
                    <a:uLnTx/>
                    <a:uFillTx/>
                    <a:latin typeface="Calibri"/>
                    <a:ea typeface="宋体" panose="02010600030101010101" pitchFamily="2" charset="-122"/>
                  </a:rPr>
                  <a:t>D</a:t>
                </a:r>
                <a:endParaRPr kumimoji="0" lang="zh-CN" altLang="en-US" sz="20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grpSp>
        <p:grpSp>
          <p:nvGrpSpPr>
            <p:cNvPr id="27" name="组合 26"/>
            <p:cNvGrpSpPr>
              <a:grpSpLocks/>
            </p:cNvGrpSpPr>
            <p:nvPr/>
          </p:nvGrpSpPr>
          <p:grpSpPr bwMode="auto">
            <a:xfrm>
              <a:off x="4223792" y="4454659"/>
              <a:ext cx="508025" cy="504542"/>
              <a:chOff x="4223792" y="3788554"/>
              <a:chExt cx="508025" cy="504542"/>
            </a:xfrm>
          </p:grpSpPr>
          <p:sp>
            <p:nvSpPr>
              <p:cNvPr id="31" name="矩形 30"/>
              <p:cNvSpPr/>
              <p:nvPr/>
            </p:nvSpPr>
            <p:spPr>
              <a:xfrm>
                <a:off x="4223792" y="3788554"/>
                <a:ext cx="508025" cy="504542"/>
              </a:xfrm>
              <a:prstGeom prst="rect">
                <a:avLst/>
              </a:prstGeom>
              <a:solidFill>
                <a:srgbClr val="663A77"/>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sp>
            <p:nvSpPr>
              <p:cNvPr id="32" name="文本框 111"/>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 lastClr="FFFFFF"/>
                    </a:solidFill>
                    <a:effectLst/>
                    <a:uLnTx/>
                    <a:uFillTx/>
                    <a:latin typeface="Calibri"/>
                    <a:ea typeface="宋体" panose="02010600030101010101" pitchFamily="2" charset="-122"/>
                  </a:rPr>
                  <a:t>A</a:t>
                </a:r>
                <a:endParaRPr kumimoji="0" lang="zh-CN" altLang="en-US" sz="2000" b="0" i="0" u="none" strike="noStrike" kern="1200" cap="none" spc="0" normalizeH="0" baseline="0" noProof="0" dirty="0">
                  <a:ln>
                    <a:noFill/>
                  </a:ln>
                  <a:solidFill>
                    <a:sysClr val="window" lastClr="FFFFFF"/>
                  </a:solidFill>
                  <a:effectLst/>
                  <a:uLnTx/>
                  <a:uFillTx/>
                  <a:latin typeface="Calibri"/>
                  <a:ea typeface="宋体" panose="02010600030101010101" pitchFamily="2" charset="-122"/>
                </a:endParaRPr>
              </a:p>
            </p:txBody>
          </p:sp>
        </p:grpSp>
        <p:grpSp>
          <p:nvGrpSpPr>
            <p:cNvPr id="28" name="组合 27"/>
            <p:cNvGrpSpPr>
              <a:grpSpLocks/>
            </p:cNvGrpSpPr>
            <p:nvPr/>
          </p:nvGrpSpPr>
          <p:grpSpPr bwMode="auto">
            <a:xfrm>
              <a:off x="4728642" y="4453073"/>
              <a:ext cx="503262" cy="506128"/>
              <a:chOff x="4224586" y="3789526"/>
              <a:chExt cx="503262" cy="506128"/>
            </a:xfrm>
          </p:grpSpPr>
          <p:sp>
            <p:nvSpPr>
              <p:cNvPr id="29" name="矩形 28"/>
              <p:cNvSpPr/>
              <p:nvPr/>
            </p:nvSpPr>
            <p:spPr>
              <a:xfrm>
                <a:off x="4224586" y="3789526"/>
                <a:ext cx="503262" cy="506128"/>
              </a:xfrm>
              <a:prstGeom prst="rect">
                <a:avLst/>
              </a:prstGeom>
              <a:solidFill>
                <a:srgbClr val="FFB850"/>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sp>
            <p:nvSpPr>
              <p:cNvPr id="30" name="文本框 126"/>
              <p:cNvSpPr txBox="1">
                <a:spLocks noChangeArrowheads="1"/>
              </p:cNvSpPr>
              <p:nvPr/>
            </p:nvSpPr>
            <p:spPr bwMode="auto">
              <a:xfrm>
                <a:off x="4329259" y="3841013"/>
                <a:ext cx="3209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ysClr val="window" lastClr="FFFFFF"/>
                    </a:solidFill>
                    <a:effectLst/>
                    <a:uLnTx/>
                    <a:uFillTx/>
                    <a:latin typeface="Calibri"/>
                    <a:ea typeface="宋体" panose="02010600030101010101" pitchFamily="2" charset="-122"/>
                  </a:rPr>
                  <a:t>C</a:t>
                </a:r>
                <a:endParaRPr kumimoji="0" lang="zh-CN" altLang="en-US" sz="20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grpSp>
      </p:grpSp>
    </p:spTree>
    <p:extLst>
      <p:ext uri="{BB962C8B-B14F-4D97-AF65-F5344CB8AC3E}">
        <p14:creationId xmlns:p14="http://schemas.microsoft.com/office/powerpoint/2010/main" val="491622656"/>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40944"/>
            <a:ext cx="3262432"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对策实施与检讨（一）</a:t>
            </a:r>
          </a:p>
        </p:txBody>
      </p:sp>
      <p:grpSp>
        <p:nvGrpSpPr>
          <p:cNvPr id="4" name="组合 3"/>
          <p:cNvGrpSpPr/>
          <p:nvPr/>
        </p:nvGrpSpPr>
        <p:grpSpPr>
          <a:xfrm>
            <a:off x="951473" y="1275248"/>
            <a:ext cx="10071948" cy="5021509"/>
            <a:chOff x="531031" y="540066"/>
            <a:chExt cx="11163803" cy="5565868"/>
          </a:xfrm>
        </p:grpSpPr>
        <p:grpSp>
          <p:nvGrpSpPr>
            <p:cNvPr id="3" name="组合 2"/>
            <p:cNvGrpSpPr/>
            <p:nvPr/>
          </p:nvGrpSpPr>
          <p:grpSpPr>
            <a:xfrm>
              <a:off x="531031" y="3378244"/>
              <a:ext cx="7373151" cy="2727690"/>
              <a:chOff x="832926" y="1294056"/>
              <a:chExt cx="11359074" cy="4202279"/>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926" y="1294056"/>
                <a:ext cx="5519044" cy="4176711"/>
              </a:xfrm>
              <a:prstGeom prst="rect">
                <a:avLst/>
              </a:prstGeom>
              <a:noFill/>
              <a:ln>
                <a:noFill/>
              </a:ln>
              <a:effectLst>
                <a:outerShdw blurRad="2540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6626964" y="1319624"/>
                <a:ext cx="5565036" cy="4176711"/>
              </a:xfrm>
              <a:prstGeom prst="rect">
                <a:avLst/>
              </a:prstGeom>
              <a:noFill/>
              <a:ln>
                <a:noFill/>
              </a:ln>
              <a:effectLst>
                <a:outerShdw blurRad="2540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组合 12"/>
            <p:cNvGrpSpPr>
              <a:grpSpLocks/>
            </p:cNvGrpSpPr>
            <p:nvPr/>
          </p:nvGrpSpPr>
          <p:grpSpPr bwMode="auto">
            <a:xfrm>
              <a:off x="4291928" y="540066"/>
              <a:ext cx="7402906" cy="5565868"/>
              <a:chOff x="10668468" y="-8439833"/>
              <a:chExt cx="15285507" cy="11488829"/>
            </a:xfrm>
          </p:grpSpPr>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18495604" y="-2547128"/>
                <a:ext cx="7458371" cy="5596124"/>
              </a:xfrm>
              <a:prstGeom prst="rect">
                <a:avLst/>
              </a:prstGeom>
              <a:noFill/>
              <a:ln>
                <a:noFill/>
              </a:ln>
              <a:effectLst>
                <a:outerShdw blurRad="2540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468" y="-8439833"/>
                <a:ext cx="7458577" cy="5593930"/>
              </a:xfrm>
              <a:prstGeom prst="rect">
                <a:avLst/>
              </a:prstGeom>
              <a:noFill/>
              <a:ln>
                <a:noFill/>
              </a:ln>
              <a:effectLst>
                <a:outerShdw blurRad="2540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93536171"/>
      </p:ext>
    </p:extLst>
  </p:cSld>
  <p:clrMapOvr>
    <a:masterClrMapping/>
  </p:clrMapOvr>
  <mc:AlternateContent xmlns:mc="http://schemas.openxmlformats.org/markup-compatibility/2006" xmlns:p14="http://schemas.microsoft.com/office/powerpoint/2010/main">
    <mc:Choice Requires="p14">
      <p:transition spd="slow" p14:dur="1500" advTm="2000">
        <p:fad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3687339" y="2350947"/>
            <a:ext cx="5808592" cy="1541447"/>
            <a:chOff x="1073877" y="1902560"/>
            <a:chExt cx="4158578" cy="998361"/>
          </a:xfrm>
        </p:grpSpPr>
        <p:sp>
          <p:nvSpPr>
            <p:cNvPr id="62" name="任意多边形 6"/>
            <p:cNvSpPr>
              <a:spLocks/>
            </p:cNvSpPr>
            <p:nvPr/>
          </p:nvSpPr>
          <p:spPr bwMode="auto">
            <a:xfrm>
              <a:off x="1073877"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3" name="任意多边形 7"/>
            <p:cNvSpPr>
              <a:spLocks/>
            </p:cNvSpPr>
            <p:nvPr/>
          </p:nvSpPr>
          <p:spPr bwMode="auto">
            <a:xfrm>
              <a:off x="1213953"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4" name="文本框 23"/>
            <p:cNvSpPr txBox="1"/>
            <p:nvPr/>
          </p:nvSpPr>
          <p:spPr>
            <a:xfrm>
              <a:off x="2280645" y="2212220"/>
              <a:ext cx="1907986" cy="458482"/>
            </a:xfrm>
            <a:prstGeom prst="rect">
              <a:avLst/>
            </a:prstGeom>
            <a:noFill/>
          </p:spPr>
          <p:txBody>
            <a:bodyPr wrap="square" rtlCol="0">
              <a:spAutoFit/>
            </a:bodyPr>
            <a:lstStyle/>
            <a:p>
              <a:pPr lvl="0" fontAlgn="base">
                <a:spcBef>
                  <a:spcPct val="0"/>
                </a:spcBef>
                <a:spcAft>
                  <a:spcPct val="0"/>
                </a:spcAft>
              </a:pPr>
              <a:r>
                <a:rPr lang="zh-CN" altLang="en-US" sz="4000" dirty="0">
                  <a:solidFill>
                    <a:schemeClr val="tx1">
                      <a:lumMod val="75000"/>
                      <a:lumOff val="25000"/>
                    </a:schemeClr>
                  </a:solidFill>
                  <a:latin typeface="方正正黑简体" panose="02000000000000000000" pitchFamily="2" charset="-122"/>
                  <a:ea typeface="方正正黑简体" panose="02000000000000000000" pitchFamily="2" charset="-122"/>
                </a:rPr>
                <a:t>效果确认</a:t>
              </a:r>
            </a:p>
          </p:txBody>
        </p:sp>
      </p:grpSp>
      <p:sp>
        <p:nvSpPr>
          <p:cNvPr id="183" name="弧形 182"/>
          <p:cNvSpPr/>
          <p:nvPr/>
        </p:nvSpPr>
        <p:spPr>
          <a:xfrm>
            <a:off x="10782482" y="-4446648"/>
            <a:ext cx="7550178" cy="7550178"/>
          </a:xfrm>
          <a:prstGeom prst="arc">
            <a:avLst>
              <a:gd name="adj1" fmla="val 7755085"/>
              <a:gd name="adj2" fmla="val 1023525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弧形 174"/>
          <p:cNvSpPr/>
          <p:nvPr/>
        </p:nvSpPr>
        <p:spPr>
          <a:xfrm rot="8130105">
            <a:off x="-2928349" y="2922292"/>
            <a:ext cx="7550178" cy="7550178"/>
          </a:xfrm>
          <a:prstGeom prst="arc">
            <a:avLst>
              <a:gd name="adj1" fmla="val 7328816"/>
              <a:gd name="adj2" fmla="val 1361697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弧形 172"/>
          <p:cNvSpPr/>
          <p:nvPr/>
        </p:nvSpPr>
        <p:spPr>
          <a:xfrm rot="5400000">
            <a:off x="-1691548" y="5973197"/>
            <a:ext cx="7550178" cy="7550178"/>
          </a:xfrm>
          <a:prstGeom prst="arc">
            <a:avLst>
              <a:gd name="adj1" fmla="val 8826946"/>
              <a:gd name="adj2" fmla="val 13180852"/>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弧形 170"/>
          <p:cNvSpPr/>
          <p:nvPr/>
        </p:nvSpPr>
        <p:spPr>
          <a:xfrm>
            <a:off x="1954526" y="-3228625"/>
            <a:ext cx="7550178" cy="7550178"/>
          </a:xfrm>
          <a:prstGeom prst="arc">
            <a:avLst>
              <a:gd name="adj1" fmla="val 7755085"/>
              <a:gd name="adj2" fmla="val 11326075"/>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3559451" y="4216914"/>
            <a:ext cx="370519" cy="370519"/>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126" name="组合 125"/>
          <p:cNvGrpSpPr/>
          <p:nvPr/>
        </p:nvGrpSpPr>
        <p:grpSpPr>
          <a:xfrm>
            <a:off x="413567" y="5735566"/>
            <a:ext cx="576000" cy="576000"/>
            <a:chOff x="2886273" y="5223415"/>
            <a:chExt cx="996316" cy="996316"/>
          </a:xfrm>
        </p:grpSpPr>
        <p:grpSp>
          <p:nvGrpSpPr>
            <p:cNvPr id="127" name="组合 126"/>
            <p:cNvGrpSpPr/>
            <p:nvPr/>
          </p:nvGrpSpPr>
          <p:grpSpPr>
            <a:xfrm>
              <a:off x="2886273" y="5223415"/>
              <a:ext cx="996316" cy="996316"/>
              <a:chOff x="1603689" y="1828440"/>
              <a:chExt cx="2743560" cy="2743560"/>
            </a:xfrm>
          </p:grpSpPr>
          <p:sp>
            <p:nvSpPr>
              <p:cNvPr id="133" name="椭圆 13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4" name="椭圆 133"/>
              <p:cNvSpPr/>
              <p:nvPr/>
            </p:nvSpPr>
            <p:spPr>
              <a:xfrm>
                <a:off x="1752544" y="1977295"/>
                <a:ext cx="2445850" cy="2445850"/>
              </a:xfrm>
              <a:prstGeom prst="ellipse">
                <a:avLst/>
              </a:prstGeom>
              <a:solidFill>
                <a:srgbClr val="01ACBE"/>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28" name="组合 127"/>
            <p:cNvGrpSpPr/>
            <p:nvPr/>
          </p:nvGrpSpPr>
          <p:grpSpPr>
            <a:xfrm>
              <a:off x="3168386" y="5525651"/>
              <a:ext cx="444903" cy="374610"/>
              <a:chOff x="5684044" y="3082132"/>
              <a:chExt cx="823913" cy="693737"/>
            </a:xfrm>
            <a:solidFill>
              <a:schemeClr val="bg1"/>
            </a:solidFill>
          </p:grpSpPr>
          <p:sp>
            <p:nvSpPr>
              <p:cNvPr id="129" name="Freeform 9"/>
              <p:cNvSpPr>
                <a:spLocks/>
              </p:cNvSpPr>
              <p:nvPr/>
            </p:nvSpPr>
            <p:spPr bwMode="auto">
              <a:xfrm>
                <a:off x="5925344" y="3290094"/>
                <a:ext cx="144463" cy="149225"/>
              </a:xfrm>
              <a:custGeom>
                <a:avLst/>
                <a:gdLst>
                  <a:gd name="T0" fmla="*/ 58 w 91"/>
                  <a:gd name="T1" fmla="*/ 0 h 94"/>
                  <a:gd name="T2" fmla="*/ 33 w 91"/>
                  <a:gd name="T3" fmla="*/ 0 h 94"/>
                  <a:gd name="T4" fmla="*/ 33 w 91"/>
                  <a:gd name="T5" fmla="*/ 32 h 94"/>
                  <a:gd name="T6" fmla="*/ 0 w 91"/>
                  <a:gd name="T7" fmla="*/ 32 h 94"/>
                  <a:gd name="T8" fmla="*/ 0 w 91"/>
                  <a:gd name="T9" fmla="*/ 62 h 94"/>
                  <a:gd name="T10" fmla="*/ 33 w 91"/>
                  <a:gd name="T11" fmla="*/ 62 h 94"/>
                  <a:gd name="T12" fmla="*/ 33 w 91"/>
                  <a:gd name="T13" fmla="*/ 94 h 94"/>
                  <a:gd name="T14" fmla="*/ 58 w 91"/>
                  <a:gd name="T15" fmla="*/ 94 h 94"/>
                  <a:gd name="T16" fmla="*/ 58 w 91"/>
                  <a:gd name="T17" fmla="*/ 62 h 94"/>
                  <a:gd name="T18" fmla="*/ 91 w 91"/>
                  <a:gd name="T19" fmla="*/ 62 h 94"/>
                  <a:gd name="T20" fmla="*/ 91 w 91"/>
                  <a:gd name="T21" fmla="*/ 32 h 94"/>
                  <a:gd name="T22" fmla="*/ 58 w 91"/>
                  <a:gd name="T23" fmla="*/ 32 h 94"/>
                  <a:gd name="T24" fmla="*/ 58 w 91"/>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4">
                    <a:moveTo>
                      <a:pt x="58" y="0"/>
                    </a:moveTo>
                    <a:lnTo>
                      <a:pt x="33" y="0"/>
                    </a:lnTo>
                    <a:lnTo>
                      <a:pt x="33" y="32"/>
                    </a:lnTo>
                    <a:lnTo>
                      <a:pt x="0" y="32"/>
                    </a:lnTo>
                    <a:lnTo>
                      <a:pt x="0" y="62"/>
                    </a:lnTo>
                    <a:lnTo>
                      <a:pt x="33" y="62"/>
                    </a:lnTo>
                    <a:lnTo>
                      <a:pt x="33" y="94"/>
                    </a:lnTo>
                    <a:lnTo>
                      <a:pt x="58" y="94"/>
                    </a:lnTo>
                    <a:lnTo>
                      <a:pt x="58" y="62"/>
                    </a:lnTo>
                    <a:lnTo>
                      <a:pt x="91" y="62"/>
                    </a:lnTo>
                    <a:lnTo>
                      <a:pt x="91" y="32"/>
                    </a:lnTo>
                    <a:lnTo>
                      <a:pt x="58" y="32"/>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0" name="Freeform 10"/>
              <p:cNvSpPr>
                <a:spLocks noEditPoints="1"/>
              </p:cNvSpPr>
              <p:nvPr/>
            </p:nvSpPr>
            <p:spPr bwMode="auto">
              <a:xfrm>
                <a:off x="5833269" y="3590132"/>
                <a:ext cx="173038" cy="185737"/>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4 w 30"/>
                  <a:gd name="T11" fmla="*/ 5 h 32"/>
                  <a:gd name="T12" fmla="*/ 5 w 30"/>
                  <a:gd name="T13" fmla="*/ 16 h 32"/>
                  <a:gd name="T14" fmla="*/ 3 w 30"/>
                  <a:gd name="T15" fmla="*/ 18 h 32"/>
                  <a:gd name="T16" fmla="*/ 2 w 30"/>
                  <a:gd name="T17" fmla="*/ 16 h 32"/>
                  <a:gd name="T18" fmla="*/ 14 w 30"/>
                  <a:gd name="T19" fmla="*/ 2 h 32"/>
                  <a:gd name="T20" fmla="*/ 14 w 30"/>
                  <a:gd name="T21" fmla="*/ 2 h 32"/>
                  <a:gd name="T22" fmla="*/ 16 w 30"/>
                  <a:gd name="T23" fmla="*/ 3 h 32"/>
                  <a:gd name="T24" fmla="*/ 14 w 30"/>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15" y="0"/>
                    </a:moveTo>
                    <a:cubicBezTo>
                      <a:pt x="7" y="0"/>
                      <a:pt x="0" y="7"/>
                      <a:pt x="0" y="16"/>
                    </a:cubicBezTo>
                    <a:cubicBezTo>
                      <a:pt x="0" y="25"/>
                      <a:pt x="7" y="32"/>
                      <a:pt x="15" y="32"/>
                    </a:cubicBezTo>
                    <a:cubicBezTo>
                      <a:pt x="23" y="32"/>
                      <a:pt x="30" y="25"/>
                      <a:pt x="30" y="16"/>
                    </a:cubicBezTo>
                    <a:cubicBezTo>
                      <a:pt x="30" y="7"/>
                      <a:pt x="23" y="0"/>
                      <a:pt x="15" y="0"/>
                    </a:cubicBezTo>
                    <a:close/>
                    <a:moveTo>
                      <a:pt x="14" y="5"/>
                    </a:moveTo>
                    <a:cubicBezTo>
                      <a:pt x="8" y="6"/>
                      <a:pt x="5" y="12"/>
                      <a:pt x="5" y="16"/>
                    </a:cubicBezTo>
                    <a:cubicBezTo>
                      <a:pt x="5" y="17"/>
                      <a:pt x="4" y="18"/>
                      <a:pt x="3" y="18"/>
                    </a:cubicBezTo>
                    <a:cubicBezTo>
                      <a:pt x="2" y="18"/>
                      <a:pt x="1" y="17"/>
                      <a:pt x="2" y="16"/>
                    </a:cubicBezTo>
                    <a:cubicBezTo>
                      <a:pt x="1" y="10"/>
                      <a:pt x="6" y="3"/>
                      <a:pt x="14" y="2"/>
                    </a:cubicBezTo>
                    <a:cubicBezTo>
                      <a:pt x="14" y="2"/>
                      <a:pt x="14" y="2"/>
                      <a:pt x="14" y="2"/>
                    </a:cubicBezTo>
                    <a:cubicBezTo>
                      <a:pt x="15" y="2"/>
                      <a:pt x="15" y="3"/>
                      <a:pt x="16" y="3"/>
                    </a:cubicBezTo>
                    <a:cubicBezTo>
                      <a:pt x="16" y="4"/>
                      <a:pt x="15" y="5"/>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1" name="Freeform 11"/>
              <p:cNvSpPr>
                <a:spLocks noEditPoints="1"/>
              </p:cNvSpPr>
              <p:nvPr/>
            </p:nvSpPr>
            <p:spPr bwMode="auto">
              <a:xfrm>
                <a:off x="6185694" y="3590132"/>
                <a:ext cx="177800" cy="185737"/>
              </a:xfrm>
              <a:custGeom>
                <a:avLst/>
                <a:gdLst>
                  <a:gd name="T0" fmla="*/ 15 w 31"/>
                  <a:gd name="T1" fmla="*/ 0 h 32"/>
                  <a:gd name="T2" fmla="*/ 0 w 31"/>
                  <a:gd name="T3" fmla="*/ 16 h 32"/>
                  <a:gd name="T4" fmla="*/ 15 w 31"/>
                  <a:gd name="T5" fmla="*/ 32 h 32"/>
                  <a:gd name="T6" fmla="*/ 31 w 31"/>
                  <a:gd name="T7" fmla="*/ 16 h 32"/>
                  <a:gd name="T8" fmla="*/ 15 w 31"/>
                  <a:gd name="T9" fmla="*/ 0 h 32"/>
                  <a:gd name="T10" fmla="*/ 15 w 31"/>
                  <a:gd name="T11" fmla="*/ 5 h 32"/>
                  <a:gd name="T12" fmla="*/ 5 w 31"/>
                  <a:gd name="T13" fmla="*/ 16 h 32"/>
                  <a:gd name="T14" fmla="*/ 4 w 31"/>
                  <a:gd name="T15" fmla="*/ 18 h 32"/>
                  <a:gd name="T16" fmla="*/ 2 w 31"/>
                  <a:gd name="T17" fmla="*/ 16 h 32"/>
                  <a:gd name="T18" fmla="*/ 14 w 31"/>
                  <a:gd name="T19" fmla="*/ 2 h 32"/>
                  <a:gd name="T20" fmla="*/ 14 w 31"/>
                  <a:gd name="T21" fmla="*/ 2 h 32"/>
                  <a:gd name="T22" fmla="*/ 16 w 31"/>
                  <a:gd name="T23" fmla="*/ 3 h 32"/>
                  <a:gd name="T24" fmla="*/ 15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15" y="0"/>
                    </a:moveTo>
                    <a:cubicBezTo>
                      <a:pt x="7" y="0"/>
                      <a:pt x="0" y="7"/>
                      <a:pt x="0" y="16"/>
                    </a:cubicBezTo>
                    <a:cubicBezTo>
                      <a:pt x="0" y="25"/>
                      <a:pt x="7" y="32"/>
                      <a:pt x="15" y="32"/>
                    </a:cubicBezTo>
                    <a:cubicBezTo>
                      <a:pt x="24" y="32"/>
                      <a:pt x="31" y="25"/>
                      <a:pt x="31" y="16"/>
                    </a:cubicBezTo>
                    <a:cubicBezTo>
                      <a:pt x="31" y="7"/>
                      <a:pt x="24" y="0"/>
                      <a:pt x="15" y="0"/>
                    </a:cubicBezTo>
                    <a:close/>
                    <a:moveTo>
                      <a:pt x="15" y="5"/>
                    </a:moveTo>
                    <a:cubicBezTo>
                      <a:pt x="9" y="6"/>
                      <a:pt x="5" y="12"/>
                      <a:pt x="5" y="16"/>
                    </a:cubicBezTo>
                    <a:cubicBezTo>
                      <a:pt x="6" y="17"/>
                      <a:pt x="5" y="18"/>
                      <a:pt x="4" y="18"/>
                    </a:cubicBezTo>
                    <a:cubicBezTo>
                      <a:pt x="3" y="18"/>
                      <a:pt x="2" y="17"/>
                      <a:pt x="2" y="16"/>
                    </a:cubicBezTo>
                    <a:cubicBezTo>
                      <a:pt x="2" y="10"/>
                      <a:pt x="7" y="3"/>
                      <a:pt x="14" y="2"/>
                    </a:cubicBezTo>
                    <a:cubicBezTo>
                      <a:pt x="14" y="2"/>
                      <a:pt x="14" y="2"/>
                      <a:pt x="14" y="2"/>
                    </a:cubicBezTo>
                    <a:cubicBezTo>
                      <a:pt x="15" y="2"/>
                      <a:pt x="16" y="3"/>
                      <a:pt x="16" y="3"/>
                    </a:cubicBezTo>
                    <a:cubicBezTo>
                      <a:pt x="16" y="4"/>
                      <a:pt x="16" y="5"/>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2" name="Freeform 12"/>
              <p:cNvSpPr>
                <a:spLocks noEditPoints="1"/>
              </p:cNvSpPr>
              <p:nvPr/>
            </p:nvSpPr>
            <p:spPr bwMode="auto">
              <a:xfrm>
                <a:off x="5684044" y="3082132"/>
                <a:ext cx="823913" cy="588962"/>
              </a:xfrm>
              <a:custGeom>
                <a:avLst/>
                <a:gdLst>
                  <a:gd name="T0" fmla="*/ 130 w 143"/>
                  <a:gd name="T1" fmla="*/ 16 h 102"/>
                  <a:gd name="T2" fmla="*/ 102 w 143"/>
                  <a:gd name="T3" fmla="*/ 11 h 102"/>
                  <a:gd name="T4" fmla="*/ 102 w 143"/>
                  <a:gd name="T5" fmla="*/ 9 h 102"/>
                  <a:gd name="T6" fmla="*/ 91 w 143"/>
                  <a:gd name="T7" fmla="*/ 0 h 102"/>
                  <a:gd name="T8" fmla="*/ 81 w 143"/>
                  <a:gd name="T9" fmla="*/ 9 h 102"/>
                  <a:gd name="T10" fmla="*/ 81 w 143"/>
                  <a:gd name="T11" fmla="*/ 11 h 102"/>
                  <a:gd name="T12" fmla="*/ 18 w 143"/>
                  <a:gd name="T13" fmla="*/ 11 h 102"/>
                  <a:gd name="T14" fmla="*/ 0 w 143"/>
                  <a:gd name="T15" fmla="*/ 30 h 102"/>
                  <a:gd name="T16" fmla="*/ 0 w 143"/>
                  <a:gd name="T17" fmla="*/ 83 h 102"/>
                  <a:gd name="T18" fmla="*/ 18 w 143"/>
                  <a:gd name="T19" fmla="*/ 102 h 102"/>
                  <a:gd name="T20" fmla="*/ 21 w 143"/>
                  <a:gd name="T21" fmla="*/ 102 h 102"/>
                  <a:gd name="T22" fmla="*/ 41 w 143"/>
                  <a:gd name="T23" fmla="*/ 83 h 102"/>
                  <a:gd name="T24" fmla="*/ 60 w 143"/>
                  <a:gd name="T25" fmla="*/ 102 h 102"/>
                  <a:gd name="T26" fmla="*/ 82 w 143"/>
                  <a:gd name="T27" fmla="*/ 102 h 102"/>
                  <a:gd name="T28" fmla="*/ 102 w 143"/>
                  <a:gd name="T29" fmla="*/ 83 h 102"/>
                  <a:gd name="T30" fmla="*/ 122 w 143"/>
                  <a:gd name="T31" fmla="*/ 102 h 102"/>
                  <a:gd name="T32" fmla="*/ 124 w 143"/>
                  <a:gd name="T33" fmla="*/ 102 h 102"/>
                  <a:gd name="T34" fmla="*/ 142 w 143"/>
                  <a:gd name="T35" fmla="*/ 83 h 102"/>
                  <a:gd name="T36" fmla="*/ 142 w 143"/>
                  <a:gd name="T37" fmla="*/ 49 h 102"/>
                  <a:gd name="T38" fmla="*/ 130 w 143"/>
                  <a:gd name="T39" fmla="*/ 16 h 102"/>
                  <a:gd name="T40" fmla="*/ 54 w 143"/>
                  <a:gd name="T41" fmla="*/ 70 h 102"/>
                  <a:gd name="T42" fmla="*/ 33 w 143"/>
                  <a:gd name="T43" fmla="*/ 48 h 102"/>
                  <a:gd name="T44" fmla="*/ 54 w 143"/>
                  <a:gd name="T45" fmla="*/ 27 h 102"/>
                  <a:gd name="T46" fmla="*/ 75 w 143"/>
                  <a:gd name="T47" fmla="*/ 48 h 102"/>
                  <a:gd name="T48" fmla="*/ 54 w 143"/>
                  <a:gd name="T49" fmla="*/ 70 h 102"/>
                  <a:gd name="T50" fmla="*/ 131 w 143"/>
                  <a:gd name="T51" fmla="*/ 49 h 102"/>
                  <a:gd name="T52" fmla="*/ 125 w 143"/>
                  <a:gd name="T53" fmla="*/ 56 h 102"/>
                  <a:gd name="T54" fmla="*/ 116 w 143"/>
                  <a:gd name="T55" fmla="*/ 56 h 102"/>
                  <a:gd name="T56" fmla="*/ 109 w 143"/>
                  <a:gd name="T57" fmla="*/ 49 h 102"/>
                  <a:gd name="T58" fmla="*/ 109 w 143"/>
                  <a:gd name="T59" fmla="*/ 30 h 102"/>
                  <a:gd name="T60" fmla="*/ 116 w 143"/>
                  <a:gd name="T61" fmla="*/ 23 h 102"/>
                  <a:gd name="T62" fmla="*/ 131 w 143"/>
                  <a:gd name="T63"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02">
                    <a:moveTo>
                      <a:pt x="130" y="16"/>
                    </a:moveTo>
                    <a:cubicBezTo>
                      <a:pt x="123" y="9"/>
                      <a:pt x="111" y="11"/>
                      <a:pt x="102" y="11"/>
                    </a:cubicBezTo>
                    <a:cubicBezTo>
                      <a:pt x="102" y="10"/>
                      <a:pt x="102" y="10"/>
                      <a:pt x="102" y="9"/>
                    </a:cubicBezTo>
                    <a:cubicBezTo>
                      <a:pt x="102" y="4"/>
                      <a:pt x="97" y="0"/>
                      <a:pt x="91" y="0"/>
                    </a:cubicBezTo>
                    <a:cubicBezTo>
                      <a:pt x="85" y="0"/>
                      <a:pt x="81" y="4"/>
                      <a:pt x="81" y="9"/>
                    </a:cubicBezTo>
                    <a:cubicBezTo>
                      <a:pt x="81" y="10"/>
                      <a:pt x="81" y="10"/>
                      <a:pt x="81" y="11"/>
                    </a:cubicBezTo>
                    <a:cubicBezTo>
                      <a:pt x="18" y="11"/>
                      <a:pt x="18" y="11"/>
                      <a:pt x="18" y="11"/>
                    </a:cubicBezTo>
                    <a:cubicBezTo>
                      <a:pt x="8" y="11"/>
                      <a:pt x="0" y="19"/>
                      <a:pt x="0" y="30"/>
                    </a:cubicBezTo>
                    <a:cubicBezTo>
                      <a:pt x="0" y="83"/>
                      <a:pt x="0" y="83"/>
                      <a:pt x="0" y="83"/>
                    </a:cubicBezTo>
                    <a:cubicBezTo>
                      <a:pt x="0" y="94"/>
                      <a:pt x="8" y="102"/>
                      <a:pt x="18" y="102"/>
                    </a:cubicBezTo>
                    <a:cubicBezTo>
                      <a:pt x="21" y="102"/>
                      <a:pt x="21" y="102"/>
                      <a:pt x="21" y="102"/>
                    </a:cubicBezTo>
                    <a:cubicBezTo>
                      <a:pt x="22" y="91"/>
                      <a:pt x="30" y="83"/>
                      <a:pt x="41" y="83"/>
                    </a:cubicBezTo>
                    <a:cubicBezTo>
                      <a:pt x="51" y="83"/>
                      <a:pt x="60" y="91"/>
                      <a:pt x="60" y="102"/>
                    </a:cubicBezTo>
                    <a:cubicBezTo>
                      <a:pt x="82" y="102"/>
                      <a:pt x="82" y="102"/>
                      <a:pt x="82" y="102"/>
                    </a:cubicBezTo>
                    <a:cubicBezTo>
                      <a:pt x="83" y="91"/>
                      <a:pt x="92" y="83"/>
                      <a:pt x="102" y="83"/>
                    </a:cubicBezTo>
                    <a:cubicBezTo>
                      <a:pt x="112" y="83"/>
                      <a:pt x="121" y="91"/>
                      <a:pt x="122" y="102"/>
                    </a:cubicBezTo>
                    <a:cubicBezTo>
                      <a:pt x="124" y="102"/>
                      <a:pt x="124" y="102"/>
                      <a:pt x="124" y="102"/>
                    </a:cubicBezTo>
                    <a:cubicBezTo>
                      <a:pt x="134" y="102"/>
                      <a:pt x="142" y="94"/>
                      <a:pt x="142" y="83"/>
                    </a:cubicBezTo>
                    <a:cubicBezTo>
                      <a:pt x="142" y="49"/>
                      <a:pt x="142" y="49"/>
                      <a:pt x="142" y="49"/>
                    </a:cubicBezTo>
                    <a:cubicBezTo>
                      <a:pt x="143" y="32"/>
                      <a:pt x="135" y="22"/>
                      <a:pt x="130" y="16"/>
                    </a:cubicBezTo>
                    <a:close/>
                    <a:moveTo>
                      <a:pt x="54" y="70"/>
                    </a:moveTo>
                    <a:cubicBezTo>
                      <a:pt x="43" y="70"/>
                      <a:pt x="33" y="60"/>
                      <a:pt x="33" y="48"/>
                    </a:cubicBezTo>
                    <a:cubicBezTo>
                      <a:pt x="33" y="36"/>
                      <a:pt x="43" y="27"/>
                      <a:pt x="54" y="27"/>
                    </a:cubicBezTo>
                    <a:cubicBezTo>
                      <a:pt x="66" y="27"/>
                      <a:pt x="75" y="36"/>
                      <a:pt x="75" y="48"/>
                    </a:cubicBezTo>
                    <a:cubicBezTo>
                      <a:pt x="75" y="60"/>
                      <a:pt x="66" y="70"/>
                      <a:pt x="54" y="70"/>
                    </a:cubicBezTo>
                    <a:close/>
                    <a:moveTo>
                      <a:pt x="131" y="49"/>
                    </a:moveTo>
                    <a:cubicBezTo>
                      <a:pt x="131" y="53"/>
                      <a:pt x="128" y="56"/>
                      <a:pt x="125" y="56"/>
                    </a:cubicBezTo>
                    <a:cubicBezTo>
                      <a:pt x="116" y="56"/>
                      <a:pt x="116" y="56"/>
                      <a:pt x="116" y="56"/>
                    </a:cubicBezTo>
                    <a:cubicBezTo>
                      <a:pt x="112" y="56"/>
                      <a:pt x="109" y="53"/>
                      <a:pt x="109" y="49"/>
                    </a:cubicBezTo>
                    <a:cubicBezTo>
                      <a:pt x="109" y="30"/>
                      <a:pt x="109" y="30"/>
                      <a:pt x="109" y="30"/>
                    </a:cubicBezTo>
                    <a:cubicBezTo>
                      <a:pt x="109" y="26"/>
                      <a:pt x="113" y="23"/>
                      <a:pt x="116" y="23"/>
                    </a:cubicBezTo>
                    <a:cubicBezTo>
                      <a:pt x="126" y="24"/>
                      <a:pt x="132" y="35"/>
                      <a:pt x="13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sp>
        <p:nvSpPr>
          <p:cNvPr id="160" name="椭圆 159"/>
          <p:cNvSpPr/>
          <p:nvPr/>
        </p:nvSpPr>
        <p:spPr>
          <a:xfrm>
            <a:off x="1867583" y="3832028"/>
            <a:ext cx="245102" cy="245102"/>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1" name="椭圆 160"/>
          <p:cNvSpPr/>
          <p:nvPr/>
        </p:nvSpPr>
        <p:spPr>
          <a:xfrm>
            <a:off x="9399603" y="3947360"/>
            <a:ext cx="414414" cy="414414"/>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2" name="椭圆 161"/>
          <p:cNvSpPr/>
          <p:nvPr/>
        </p:nvSpPr>
        <p:spPr>
          <a:xfrm>
            <a:off x="9682276" y="4462166"/>
            <a:ext cx="263481" cy="263481"/>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8" name="椭圆 167"/>
          <p:cNvSpPr/>
          <p:nvPr/>
        </p:nvSpPr>
        <p:spPr>
          <a:xfrm>
            <a:off x="10235252" y="4143823"/>
            <a:ext cx="318343" cy="318343"/>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8" name="组合 7"/>
          <p:cNvGrpSpPr/>
          <p:nvPr/>
        </p:nvGrpSpPr>
        <p:grpSpPr>
          <a:xfrm>
            <a:off x="1232928" y="5735566"/>
            <a:ext cx="576000" cy="576000"/>
            <a:chOff x="1232928" y="5735566"/>
            <a:chExt cx="576000" cy="576000"/>
          </a:xfrm>
        </p:grpSpPr>
        <p:grpSp>
          <p:nvGrpSpPr>
            <p:cNvPr id="136" name="组合 135"/>
            <p:cNvGrpSpPr/>
            <p:nvPr/>
          </p:nvGrpSpPr>
          <p:grpSpPr>
            <a:xfrm>
              <a:off x="1232928" y="5735566"/>
              <a:ext cx="576000" cy="576000"/>
              <a:chOff x="1603689" y="1828440"/>
              <a:chExt cx="2743560" cy="2743560"/>
            </a:xfrm>
          </p:grpSpPr>
          <p:sp>
            <p:nvSpPr>
              <p:cNvPr id="138" name="椭圆 137"/>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9" name="椭圆 138"/>
              <p:cNvSpPr/>
              <p:nvPr/>
            </p:nvSpPr>
            <p:spPr>
              <a:xfrm>
                <a:off x="1752544" y="1977295"/>
                <a:ext cx="2445850" cy="2445850"/>
              </a:xfrm>
              <a:prstGeom prst="ellipse">
                <a:avLst/>
              </a:prstGeom>
              <a:solidFill>
                <a:srgbClr val="FFB85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67" name="组合 66"/>
            <p:cNvGrpSpPr/>
            <p:nvPr/>
          </p:nvGrpSpPr>
          <p:grpSpPr>
            <a:xfrm>
              <a:off x="1386368" y="5895297"/>
              <a:ext cx="259178" cy="225665"/>
              <a:chOff x="5248612" y="5019854"/>
              <a:chExt cx="859268" cy="733939"/>
            </a:xfrm>
            <a:solidFill>
              <a:schemeClr val="bg1"/>
            </a:solidFill>
          </p:grpSpPr>
          <p:sp>
            <p:nvSpPr>
              <p:cNvPr id="68" name="Freeform 1372"/>
              <p:cNvSpPr>
                <a:spLocks noEditPoints="1"/>
              </p:cNvSpPr>
              <p:nvPr/>
            </p:nvSpPr>
            <p:spPr bwMode="auto">
              <a:xfrm>
                <a:off x="5248612" y="5117713"/>
                <a:ext cx="859268" cy="636080"/>
              </a:xfrm>
              <a:custGeom>
                <a:avLst/>
                <a:gdLst>
                  <a:gd name="T0" fmla="*/ 18 w 246"/>
                  <a:gd name="T1" fmla="*/ 0 h 182"/>
                  <a:gd name="T2" fmla="*/ 10 w 246"/>
                  <a:gd name="T3" fmla="*/ 0 h 182"/>
                  <a:gd name="T4" fmla="*/ 2 w 246"/>
                  <a:gd name="T5" fmla="*/ 10 h 182"/>
                  <a:gd name="T6" fmla="*/ 0 w 246"/>
                  <a:gd name="T7" fmla="*/ 164 h 182"/>
                  <a:gd name="T8" fmla="*/ 2 w 246"/>
                  <a:gd name="T9" fmla="*/ 170 h 182"/>
                  <a:gd name="T10" fmla="*/ 10 w 246"/>
                  <a:gd name="T11" fmla="*/ 180 h 182"/>
                  <a:gd name="T12" fmla="*/ 228 w 246"/>
                  <a:gd name="T13" fmla="*/ 182 h 182"/>
                  <a:gd name="T14" fmla="*/ 236 w 246"/>
                  <a:gd name="T15" fmla="*/ 180 h 182"/>
                  <a:gd name="T16" fmla="*/ 246 w 246"/>
                  <a:gd name="T17" fmla="*/ 170 h 182"/>
                  <a:gd name="T18" fmla="*/ 246 w 246"/>
                  <a:gd name="T19" fmla="*/ 18 h 182"/>
                  <a:gd name="T20" fmla="*/ 246 w 246"/>
                  <a:gd name="T21" fmla="*/ 10 h 182"/>
                  <a:gd name="T22" fmla="*/ 236 w 246"/>
                  <a:gd name="T23" fmla="*/ 0 h 182"/>
                  <a:gd name="T24" fmla="*/ 228 w 246"/>
                  <a:gd name="T25" fmla="*/ 0 h 182"/>
                  <a:gd name="T26" fmla="*/ 124 w 246"/>
                  <a:gd name="T27" fmla="*/ 154 h 182"/>
                  <a:gd name="T28" fmla="*/ 98 w 246"/>
                  <a:gd name="T29" fmla="*/ 148 h 182"/>
                  <a:gd name="T30" fmla="*/ 78 w 246"/>
                  <a:gd name="T31" fmla="*/ 136 h 182"/>
                  <a:gd name="T32" fmla="*/ 64 w 246"/>
                  <a:gd name="T33" fmla="*/ 116 h 182"/>
                  <a:gd name="T34" fmla="*/ 60 w 246"/>
                  <a:gd name="T35" fmla="*/ 90 h 182"/>
                  <a:gd name="T36" fmla="*/ 62 w 246"/>
                  <a:gd name="T37" fmla="*/ 78 h 182"/>
                  <a:gd name="T38" fmla="*/ 70 w 246"/>
                  <a:gd name="T39" fmla="*/ 56 h 182"/>
                  <a:gd name="T40" fmla="*/ 88 w 246"/>
                  <a:gd name="T41" fmla="*/ 38 h 182"/>
                  <a:gd name="T42" fmla="*/ 110 w 246"/>
                  <a:gd name="T43" fmla="*/ 28 h 182"/>
                  <a:gd name="T44" fmla="*/ 124 w 246"/>
                  <a:gd name="T45" fmla="*/ 28 h 182"/>
                  <a:gd name="T46" fmla="*/ 148 w 246"/>
                  <a:gd name="T47" fmla="*/ 32 h 182"/>
                  <a:gd name="T48" fmla="*/ 168 w 246"/>
                  <a:gd name="T49" fmla="*/ 46 h 182"/>
                  <a:gd name="T50" fmla="*/ 182 w 246"/>
                  <a:gd name="T51" fmla="*/ 66 h 182"/>
                  <a:gd name="T52" fmla="*/ 186 w 246"/>
                  <a:gd name="T53" fmla="*/ 90 h 182"/>
                  <a:gd name="T54" fmla="*/ 186 w 246"/>
                  <a:gd name="T55" fmla="*/ 104 h 182"/>
                  <a:gd name="T56" fmla="*/ 176 w 246"/>
                  <a:gd name="T57" fmla="*/ 126 h 182"/>
                  <a:gd name="T58" fmla="*/ 158 w 246"/>
                  <a:gd name="T59" fmla="*/ 142 h 182"/>
                  <a:gd name="T60" fmla="*/ 136 w 246"/>
                  <a:gd name="T61" fmla="*/ 152 h 182"/>
                  <a:gd name="T62" fmla="*/ 124 w 246"/>
                  <a:gd name="T63" fmla="*/ 1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2">
                    <a:moveTo>
                      <a:pt x="228" y="0"/>
                    </a:moveTo>
                    <a:lnTo>
                      <a:pt x="18" y="0"/>
                    </a:lnTo>
                    <a:lnTo>
                      <a:pt x="18" y="0"/>
                    </a:lnTo>
                    <a:lnTo>
                      <a:pt x="10" y="0"/>
                    </a:lnTo>
                    <a:lnTo>
                      <a:pt x="4" y="4"/>
                    </a:lnTo>
                    <a:lnTo>
                      <a:pt x="2" y="10"/>
                    </a:lnTo>
                    <a:lnTo>
                      <a:pt x="0" y="18"/>
                    </a:lnTo>
                    <a:lnTo>
                      <a:pt x="0" y="164"/>
                    </a:lnTo>
                    <a:lnTo>
                      <a:pt x="0" y="164"/>
                    </a:lnTo>
                    <a:lnTo>
                      <a:pt x="2" y="170"/>
                    </a:lnTo>
                    <a:lnTo>
                      <a:pt x="4" y="176"/>
                    </a:lnTo>
                    <a:lnTo>
                      <a:pt x="10" y="180"/>
                    </a:lnTo>
                    <a:lnTo>
                      <a:pt x="18" y="182"/>
                    </a:lnTo>
                    <a:lnTo>
                      <a:pt x="228" y="182"/>
                    </a:lnTo>
                    <a:lnTo>
                      <a:pt x="228" y="182"/>
                    </a:lnTo>
                    <a:lnTo>
                      <a:pt x="236" y="180"/>
                    </a:lnTo>
                    <a:lnTo>
                      <a:pt x="242" y="176"/>
                    </a:lnTo>
                    <a:lnTo>
                      <a:pt x="246" y="170"/>
                    </a:lnTo>
                    <a:lnTo>
                      <a:pt x="246" y="164"/>
                    </a:lnTo>
                    <a:lnTo>
                      <a:pt x="246" y="18"/>
                    </a:lnTo>
                    <a:lnTo>
                      <a:pt x="246" y="18"/>
                    </a:lnTo>
                    <a:lnTo>
                      <a:pt x="246" y="10"/>
                    </a:lnTo>
                    <a:lnTo>
                      <a:pt x="242" y="4"/>
                    </a:lnTo>
                    <a:lnTo>
                      <a:pt x="236" y="0"/>
                    </a:lnTo>
                    <a:lnTo>
                      <a:pt x="228" y="0"/>
                    </a:lnTo>
                    <a:lnTo>
                      <a:pt x="228" y="0"/>
                    </a:lnTo>
                    <a:close/>
                    <a:moveTo>
                      <a:pt x="124" y="154"/>
                    </a:moveTo>
                    <a:lnTo>
                      <a:pt x="124" y="154"/>
                    </a:lnTo>
                    <a:lnTo>
                      <a:pt x="110" y="152"/>
                    </a:lnTo>
                    <a:lnTo>
                      <a:pt x="98" y="148"/>
                    </a:lnTo>
                    <a:lnTo>
                      <a:pt x="88" y="142"/>
                    </a:lnTo>
                    <a:lnTo>
                      <a:pt x="78" y="136"/>
                    </a:lnTo>
                    <a:lnTo>
                      <a:pt x="70" y="126"/>
                    </a:lnTo>
                    <a:lnTo>
                      <a:pt x="64" y="116"/>
                    </a:lnTo>
                    <a:lnTo>
                      <a:pt x="62" y="104"/>
                    </a:lnTo>
                    <a:lnTo>
                      <a:pt x="60" y="90"/>
                    </a:lnTo>
                    <a:lnTo>
                      <a:pt x="60" y="90"/>
                    </a:lnTo>
                    <a:lnTo>
                      <a:pt x="62" y="78"/>
                    </a:lnTo>
                    <a:lnTo>
                      <a:pt x="64" y="66"/>
                    </a:lnTo>
                    <a:lnTo>
                      <a:pt x="70" y="56"/>
                    </a:lnTo>
                    <a:lnTo>
                      <a:pt x="78" y="46"/>
                    </a:lnTo>
                    <a:lnTo>
                      <a:pt x="88" y="38"/>
                    </a:lnTo>
                    <a:lnTo>
                      <a:pt x="98" y="32"/>
                    </a:lnTo>
                    <a:lnTo>
                      <a:pt x="110" y="28"/>
                    </a:lnTo>
                    <a:lnTo>
                      <a:pt x="124" y="28"/>
                    </a:lnTo>
                    <a:lnTo>
                      <a:pt x="124" y="28"/>
                    </a:lnTo>
                    <a:lnTo>
                      <a:pt x="136" y="28"/>
                    </a:lnTo>
                    <a:lnTo>
                      <a:pt x="148" y="32"/>
                    </a:lnTo>
                    <a:lnTo>
                      <a:pt x="158" y="38"/>
                    </a:lnTo>
                    <a:lnTo>
                      <a:pt x="168" y="46"/>
                    </a:lnTo>
                    <a:lnTo>
                      <a:pt x="176" y="56"/>
                    </a:lnTo>
                    <a:lnTo>
                      <a:pt x="182" y="66"/>
                    </a:lnTo>
                    <a:lnTo>
                      <a:pt x="186" y="78"/>
                    </a:lnTo>
                    <a:lnTo>
                      <a:pt x="186" y="90"/>
                    </a:lnTo>
                    <a:lnTo>
                      <a:pt x="186" y="90"/>
                    </a:lnTo>
                    <a:lnTo>
                      <a:pt x="186" y="104"/>
                    </a:lnTo>
                    <a:lnTo>
                      <a:pt x="182" y="116"/>
                    </a:lnTo>
                    <a:lnTo>
                      <a:pt x="176" y="126"/>
                    </a:lnTo>
                    <a:lnTo>
                      <a:pt x="168" y="136"/>
                    </a:lnTo>
                    <a:lnTo>
                      <a:pt x="158" y="142"/>
                    </a:lnTo>
                    <a:lnTo>
                      <a:pt x="148" y="148"/>
                    </a:lnTo>
                    <a:lnTo>
                      <a:pt x="136" y="152"/>
                    </a:lnTo>
                    <a:lnTo>
                      <a:pt x="124" y="154"/>
                    </a:lnTo>
                    <a:lnTo>
                      <a:pt x="124"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69" name="Freeform 1373"/>
              <p:cNvSpPr>
                <a:spLocks/>
              </p:cNvSpPr>
              <p:nvPr/>
            </p:nvSpPr>
            <p:spPr bwMode="auto">
              <a:xfrm>
                <a:off x="5549007" y="5306440"/>
                <a:ext cx="258479" cy="258626"/>
              </a:xfrm>
              <a:custGeom>
                <a:avLst/>
                <a:gdLst>
                  <a:gd name="T0" fmla="*/ 70 w 74"/>
                  <a:gd name="T1" fmla="*/ 26 h 74"/>
                  <a:gd name="T2" fmla="*/ 48 w 74"/>
                  <a:gd name="T3" fmla="*/ 26 h 74"/>
                  <a:gd name="T4" fmla="*/ 48 w 74"/>
                  <a:gd name="T5" fmla="*/ 4 h 74"/>
                  <a:gd name="T6" fmla="*/ 48 w 74"/>
                  <a:gd name="T7" fmla="*/ 4 h 74"/>
                  <a:gd name="T8" fmla="*/ 46 w 74"/>
                  <a:gd name="T9" fmla="*/ 0 h 74"/>
                  <a:gd name="T10" fmla="*/ 44 w 74"/>
                  <a:gd name="T11" fmla="*/ 0 h 74"/>
                  <a:gd name="T12" fmla="*/ 30 w 74"/>
                  <a:gd name="T13" fmla="*/ 0 h 74"/>
                  <a:gd name="T14" fmla="*/ 30 w 74"/>
                  <a:gd name="T15" fmla="*/ 0 h 74"/>
                  <a:gd name="T16" fmla="*/ 28 w 74"/>
                  <a:gd name="T17" fmla="*/ 0 h 74"/>
                  <a:gd name="T18" fmla="*/ 26 w 74"/>
                  <a:gd name="T19" fmla="*/ 4 h 74"/>
                  <a:gd name="T20" fmla="*/ 26 w 74"/>
                  <a:gd name="T21" fmla="*/ 26 h 74"/>
                  <a:gd name="T22" fmla="*/ 4 w 74"/>
                  <a:gd name="T23" fmla="*/ 26 h 74"/>
                  <a:gd name="T24" fmla="*/ 4 w 74"/>
                  <a:gd name="T25" fmla="*/ 26 h 74"/>
                  <a:gd name="T26" fmla="*/ 2 w 74"/>
                  <a:gd name="T27" fmla="*/ 26 h 74"/>
                  <a:gd name="T28" fmla="*/ 0 w 74"/>
                  <a:gd name="T29" fmla="*/ 30 h 74"/>
                  <a:gd name="T30" fmla="*/ 0 w 74"/>
                  <a:gd name="T31" fmla="*/ 44 h 74"/>
                  <a:gd name="T32" fmla="*/ 0 w 74"/>
                  <a:gd name="T33" fmla="*/ 44 h 74"/>
                  <a:gd name="T34" fmla="*/ 2 w 74"/>
                  <a:gd name="T35" fmla="*/ 46 h 74"/>
                  <a:gd name="T36" fmla="*/ 4 w 74"/>
                  <a:gd name="T37" fmla="*/ 48 h 74"/>
                  <a:gd name="T38" fmla="*/ 26 w 74"/>
                  <a:gd name="T39" fmla="*/ 48 h 74"/>
                  <a:gd name="T40" fmla="*/ 26 w 74"/>
                  <a:gd name="T41" fmla="*/ 70 h 74"/>
                  <a:gd name="T42" fmla="*/ 26 w 74"/>
                  <a:gd name="T43" fmla="*/ 70 h 74"/>
                  <a:gd name="T44" fmla="*/ 28 w 74"/>
                  <a:gd name="T45" fmla="*/ 72 h 74"/>
                  <a:gd name="T46" fmla="*/ 30 w 74"/>
                  <a:gd name="T47" fmla="*/ 74 h 74"/>
                  <a:gd name="T48" fmla="*/ 44 w 74"/>
                  <a:gd name="T49" fmla="*/ 74 h 74"/>
                  <a:gd name="T50" fmla="*/ 44 w 74"/>
                  <a:gd name="T51" fmla="*/ 74 h 74"/>
                  <a:gd name="T52" fmla="*/ 46 w 74"/>
                  <a:gd name="T53" fmla="*/ 72 h 74"/>
                  <a:gd name="T54" fmla="*/ 48 w 74"/>
                  <a:gd name="T55" fmla="*/ 70 h 74"/>
                  <a:gd name="T56" fmla="*/ 48 w 74"/>
                  <a:gd name="T57" fmla="*/ 48 h 74"/>
                  <a:gd name="T58" fmla="*/ 70 w 74"/>
                  <a:gd name="T59" fmla="*/ 48 h 74"/>
                  <a:gd name="T60" fmla="*/ 70 w 74"/>
                  <a:gd name="T61" fmla="*/ 48 h 74"/>
                  <a:gd name="T62" fmla="*/ 72 w 74"/>
                  <a:gd name="T63" fmla="*/ 46 h 74"/>
                  <a:gd name="T64" fmla="*/ 74 w 74"/>
                  <a:gd name="T65" fmla="*/ 44 h 74"/>
                  <a:gd name="T66" fmla="*/ 74 w 74"/>
                  <a:gd name="T67" fmla="*/ 30 h 74"/>
                  <a:gd name="T68" fmla="*/ 74 w 74"/>
                  <a:gd name="T69" fmla="*/ 30 h 74"/>
                  <a:gd name="T70" fmla="*/ 72 w 74"/>
                  <a:gd name="T71" fmla="*/ 26 h 74"/>
                  <a:gd name="T72" fmla="*/ 70 w 74"/>
                  <a:gd name="T73" fmla="*/ 26 h 74"/>
                  <a:gd name="T74" fmla="*/ 70 w 74"/>
                  <a:gd name="T75"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70" y="26"/>
                    </a:moveTo>
                    <a:lnTo>
                      <a:pt x="48" y="26"/>
                    </a:lnTo>
                    <a:lnTo>
                      <a:pt x="48" y="4"/>
                    </a:lnTo>
                    <a:lnTo>
                      <a:pt x="48" y="4"/>
                    </a:lnTo>
                    <a:lnTo>
                      <a:pt x="46" y="0"/>
                    </a:lnTo>
                    <a:lnTo>
                      <a:pt x="44" y="0"/>
                    </a:lnTo>
                    <a:lnTo>
                      <a:pt x="30" y="0"/>
                    </a:lnTo>
                    <a:lnTo>
                      <a:pt x="30" y="0"/>
                    </a:lnTo>
                    <a:lnTo>
                      <a:pt x="28" y="0"/>
                    </a:lnTo>
                    <a:lnTo>
                      <a:pt x="26" y="4"/>
                    </a:lnTo>
                    <a:lnTo>
                      <a:pt x="26" y="26"/>
                    </a:lnTo>
                    <a:lnTo>
                      <a:pt x="4" y="26"/>
                    </a:lnTo>
                    <a:lnTo>
                      <a:pt x="4" y="26"/>
                    </a:lnTo>
                    <a:lnTo>
                      <a:pt x="2" y="26"/>
                    </a:lnTo>
                    <a:lnTo>
                      <a:pt x="0" y="30"/>
                    </a:lnTo>
                    <a:lnTo>
                      <a:pt x="0" y="44"/>
                    </a:lnTo>
                    <a:lnTo>
                      <a:pt x="0" y="44"/>
                    </a:lnTo>
                    <a:lnTo>
                      <a:pt x="2" y="46"/>
                    </a:lnTo>
                    <a:lnTo>
                      <a:pt x="4" y="48"/>
                    </a:lnTo>
                    <a:lnTo>
                      <a:pt x="26" y="48"/>
                    </a:lnTo>
                    <a:lnTo>
                      <a:pt x="26" y="70"/>
                    </a:lnTo>
                    <a:lnTo>
                      <a:pt x="26" y="70"/>
                    </a:lnTo>
                    <a:lnTo>
                      <a:pt x="28" y="72"/>
                    </a:lnTo>
                    <a:lnTo>
                      <a:pt x="30" y="74"/>
                    </a:lnTo>
                    <a:lnTo>
                      <a:pt x="44" y="74"/>
                    </a:lnTo>
                    <a:lnTo>
                      <a:pt x="44" y="74"/>
                    </a:lnTo>
                    <a:lnTo>
                      <a:pt x="46" y="72"/>
                    </a:lnTo>
                    <a:lnTo>
                      <a:pt x="48" y="70"/>
                    </a:lnTo>
                    <a:lnTo>
                      <a:pt x="48" y="48"/>
                    </a:lnTo>
                    <a:lnTo>
                      <a:pt x="70" y="48"/>
                    </a:lnTo>
                    <a:lnTo>
                      <a:pt x="70" y="48"/>
                    </a:lnTo>
                    <a:lnTo>
                      <a:pt x="72" y="46"/>
                    </a:lnTo>
                    <a:lnTo>
                      <a:pt x="74" y="44"/>
                    </a:lnTo>
                    <a:lnTo>
                      <a:pt x="74" y="30"/>
                    </a:lnTo>
                    <a:lnTo>
                      <a:pt x="74" y="30"/>
                    </a:lnTo>
                    <a:lnTo>
                      <a:pt x="72" y="26"/>
                    </a:lnTo>
                    <a:lnTo>
                      <a:pt x="70" y="26"/>
                    </a:lnTo>
                    <a:lnTo>
                      <a:pt x="7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0" name="Freeform 1374"/>
              <p:cNvSpPr>
                <a:spLocks/>
              </p:cNvSpPr>
              <p:nvPr/>
            </p:nvSpPr>
            <p:spPr bwMode="auto">
              <a:xfrm>
                <a:off x="5535035" y="5019854"/>
                <a:ext cx="286423" cy="69899"/>
              </a:xfrm>
              <a:custGeom>
                <a:avLst/>
                <a:gdLst>
                  <a:gd name="T0" fmla="*/ 12 w 82"/>
                  <a:gd name="T1" fmla="*/ 12 h 20"/>
                  <a:gd name="T2" fmla="*/ 70 w 82"/>
                  <a:gd name="T3" fmla="*/ 12 h 20"/>
                  <a:gd name="T4" fmla="*/ 70 w 82"/>
                  <a:gd name="T5" fmla="*/ 20 h 20"/>
                  <a:gd name="T6" fmla="*/ 82 w 82"/>
                  <a:gd name="T7" fmla="*/ 20 h 20"/>
                  <a:gd name="T8" fmla="*/ 82 w 82"/>
                  <a:gd name="T9" fmla="*/ 6 h 20"/>
                  <a:gd name="T10" fmla="*/ 82 w 82"/>
                  <a:gd name="T11" fmla="*/ 6 h 20"/>
                  <a:gd name="T12" fmla="*/ 80 w 82"/>
                  <a:gd name="T13" fmla="*/ 0 h 20"/>
                  <a:gd name="T14" fmla="*/ 76 w 82"/>
                  <a:gd name="T15" fmla="*/ 0 h 20"/>
                  <a:gd name="T16" fmla="*/ 6 w 82"/>
                  <a:gd name="T17" fmla="*/ 0 h 20"/>
                  <a:gd name="T18" fmla="*/ 6 w 82"/>
                  <a:gd name="T19" fmla="*/ 0 h 20"/>
                  <a:gd name="T20" fmla="*/ 2 w 82"/>
                  <a:gd name="T21" fmla="*/ 0 h 20"/>
                  <a:gd name="T22" fmla="*/ 0 w 82"/>
                  <a:gd name="T23" fmla="*/ 6 h 20"/>
                  <a:gd name="T24" fmla="*/ 0 w 82"/>
                  <a:gd name="T25" fmla="*/ 20 h 20"/>
                  <a:gd name="T26" fmla="*/ 12 w 82"/>
                  <a:gd name="T27" fmla="*/ 20 h 20"/>
                  <a:gd name="T28" fmla="*/ 12 w 82"/>
                  <a:gd name="T2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0">
                    <a:moveTo>
                      <a:pt x="12" y="12"/>
                    </a:moveTo>
                    <a:lnTo>
                      <a:pt x="70" y="12"/>
                    </a:lnTo>
                    <a:lnTo>
                      <a:pt x="70" y="20"/>
                    </a:lnTo>
                    <a:lnTo>
                      <a:pt x="82" y="20"/>
                    </a:lnTo>
                    <a:lnTo>
                      <a:pt x="82" y="6"/>
                    </a:lnTo>
                    <a:lnTo>
                      <a:pt x="82" y="6"/>
                    </a:lnTo>
                    <a:lnTo>
                      <a:pt x="80" y="0"/>
                    </a:lnTo>
                    <a:lnTo>
                      <a:pt x="76" y="0"/>
                    </a:lnTo>
                    <a:lnTo>
                      <a:pt x="6" y="0"/>
                    </a:lnTo>
                    <a:lnTo>
                      <a:pt x="6" y="0"/>
                    </a:lnTo>
                    <a:lnTo>
                      <a:pt x="2" y="0"/>
                    </a:lnTo>
                    <a:lnTo>
                      <a:pt x="0" y="6"/>
                    </a:lnTo>
                    <a:lnTo>
                      <a:pt x="0" y="20"/>
                    </a:lnTo>
                    <a:lnTo>
                      <a:pt x="12" y="20"/>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3" name="组合 2"/>
          <p:cNvGrpSpPr/>
          <p:nvPr/>
        </p:nvGrpSpPr>
        <p:grpSpPr>
          <a:xfrm>
            <a:off x="2871649" y="5735566"/>
            <a:ext cx="576000" cy="576000"/>
            <a:chOff x="2871649" y="5735566"/>
            <a:chExt cx="576000" cy="576000"/>
          </a:xfrm>
        </p:grpSpPr>
        <p:grpSp>
          <p:nvGrpSpPr>
            <p:cNvPr id="146" name="组合 145"/>
            <p:cNvGrpSpPr/>
            <p:nvPr/>
          </p:nvGrpSpPr>
          <p:grpSpPr>
            <a:xfrm>
              <a:off x="2871649" y="5735566"/>
              <a:ext cx="576000" cy="576000"/>
              <a:chOff x="1603689" y="1828440"/>
              <a:chExt cx="2743560" cy="2743560"/>
            </a:xfrm>
          </p:grpSpPr>
          <p:sp>
            <p:nvSpPr>
              <p:cNvPr id="155" name="椭圆 154"/>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6" name="椭圆 155"/>
              <p:cNvSpPr/>
              <p:nvPr/>
            </p:nvSpPr>
            <p:spPr>
              <a:xfrm>
                <a:off x="1752544" y="1977295"/>
                <a:ext cx="2445850" cy="2445850"/>
              </a:xfrm>
              <a:prstGeom prst="ellipse">
                <a:avLst/>
              </a:prstGeom>
              <a:solidFill>
                <a:srgbClr val="663A77"/>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75" name="组合 74"/>
            <p:cNvGrpSpPr/>
            <p:nvPr/>
          </p:nvGrpSpPr>
          <p:grpSpPr bwMode="auto">
            <a:xfrm>
              <a:off x="3013248" y="5884352"/>
              <a:ext cx="266526" cy="274907"/>
              <a:chOff x="2168525" y="3194051"/>
              <a:chExt cx="346075" cy="374649"/>
            </a:xfrm>
            <a:solidFill>
              <a:schemeClr val="bg1"/>
            </a:solidFill>
          </p:grpSpPr>
          <p:sp>
            <p:nvSpPr>
              <p:cNvPr id="76" name="Freeform 5"/>
              <p:cNvSpPr>
                <a:spLocks/>
              </p:cNvSpPr>
              <p:nvPr/>
            </p:nvSpPr>
            <p:spPr bwMode="auto">
              <a:xfrm>
                <a:off x="2400300" y="3390900"/>
                <a:ext cx="98425" cy="130175"/>
              </a:xfrm>
              <a:custGeom>
                <a:avLst/>
                <a:gdLst>
                  <a:gd name="T0" fmla="*/ 50 w 62"/>
                  <a:gd name="T1" fmla="*/ 82 h 82"/>
                  <a:gd name="T2" fmla="*/ 50 w 62"/>
                  <a:gd name="T3" fmla="*/ 82 h 82"/>
                  <a:gd name="T4" fmla="*/ 54 w 62"/>
                  <a:gd name="T5" fmla="*/ 74 h 82"/>
                  <a:gd name="T6" fmla="*/ 58 w 62"/>
                  <a:gd name="T7" fmla="*/ 66 h 82"/>
                  <a:gd name="T8" fmla="*/ 60 w 62"/>
                  <a:gd name="T9" fmla="*/ 56 h 82"/>
                  <a:gd name="T10" fmla="*/ 62 w 62"/>
                  <a:gd name="T11" fmla="*/ 46 h 82"/>
                  <a:gd name="T12" fmla="*/ 62 w 62"/>
                  <a:gd name="T13" fmla="*/ 46 h 82"/>
                  <a:gd name="T14" fmla="*/ 60 w 62"/>
                  <a:gd name="T15" fmla="*/ 32 h 82"/>
                  <a:gd name="T16" fmla="*/ 56 w 62"/>
                  <a:gd name="T17" fmla="*/ 20 h 82"/>
                  <a:gd name="T18" fmla="*/ 50 w 62"/>
                  <a:gd name="T19" fmla="*/ 8 h 82"/>
                  <a:gd name="T20" fmla="*/ 42 w 62"/>
                  <a:gd name="T21" fmla="*/ 0 h 82"/>
                  <a:gd name="T22" fmla="*/ 0 w 62"/>
                  <a:gd name="T23" fmla="*/ 42 h 82"/>
                  <a:gd name="T24" fmla="*/ 50 w 6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2">
                    <a:moveTo>
                      <a:pt x="50" y="82"/>
                    </a:moveTo>
                    <a:lnTo>
                      <a:pt x="50" y="82"/>
                    </a:lnTo>
                    <a:lnTo>
                      <a:pt x="54" y="74"/>
                    </a:lnTo>
                    <a:lnTo>
                      <a:pt x="58" y="66"/>
                    </a:lnTo>
                    <a:lnTo>
                      <a:pt x="60" y="56"/>
                    </a:lnTo>
                    <a:lnTo>
                      <a:pt x="62" y="46"/>
                    </a:lnTo>
                    <a:lnTo>
                      <a:pt x="62" y="46"/>
                    </a:lnTo>
                    <a:lnTo>
                      <a:pt x="60" y="32"/>
                    </a:lnTo>
                    <a:lnTo>
                      <a:pt x="56" y="20"/>
                    </a:lnTo>
                    <a:lnTo>
                      <a:pt x="50" y="8"/>
                    </a:lnTo>
                    <a:lnTo>
                      <a:pt x="42" y="0"/>
                    </a:lnTo>
                    <a:lnTo>
                      <a:pt x="0" y="42"/>
                    </a:lnTo>
                    <a:lnTo>
                      <a:pt x="5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7" name="Freeform 6"/>
              <p:cNvSpPr>
                <a:spLocks/>
              </p:cNvSpPr>
              <p:nvPr/>
            </p:nvSpPr>
            <p:spPr bwMode="auto">
              <a:xfrm>
                <a:off x="2320925" y="3470275"/>
                <a:ext cx="146050" cy="98425"/>
              </a:xfrm>
              <a:custGeom>
                <a:avLst/>
                <a:gdLst>
                  <a:gd name="T0" fmla="*/ 42 w 92"/>
                  <a:gd name="T1" fmla="*/ 0 h 62"/>
                  <a:gd name="T2" fmla="*/ 0 w 92"/>
                  <a:gd name="T3" fmla="*/ 44 h 62"/>
                  <a:gd name="T4" fmla="*/ 0 w 92"/>
                  <a:gd name="T5" fmla="*/ 44 h 62"/>
                  <a:gd name="T6" fmla="*/ 10 w 92"/>
                  <a:gd name="T7" fmla="*/ 52 h 62"/>
                  <a:gd name="T8" fmla="*/ 20 w 92"/>
                  <a:gd name="T9" fmla="*/ 56 h 62"/>
                  <a:gd name="T10" fmla="*/ 32 w 92"/>
                  <a:gd name="T11" fmla="*/ 60 h 62"/>
                  <a:gd name="T12" fmla="*/ 46 w 92"/>
                  <a:gd name="T13" fmla="*/ 62 h 62"/>
                  <a:gd name="T14" fmla="*/ 46 w 92"/>
                  <a:gd name="T15" fmla="*/ 62 h 62"/>
                  <a:gd name="T16" fmla="*/ 58 w 92"/>
                  <a:gd name="T17" fmla="*/ 60 h 62"/>
                  <a:gd name="T18" fmla="*/ 72 w 92"/>
                  <a:gd name="T19" fmla="*/ 56 h 62"/>
                  <a:gd name="T20" fmla="*/ 82 w 92"/>
                  <a:gd name="T21" fmla="*/ 50 h 62"/>
                  <a:gd name="T22" fmla="*/ 92 w 92"/>
                  <a:gd name="T23" fmla="*/ 42 h 62"/>
                  <a:gd name="T24" fmla="*/ 42 w 9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62">
                    <a:moveTo>
                      <a:pt x="42" y="0"/>
                    </a:moveTo>
                    <a:lnTo>
                      <a:pt x="0" y="44"/>
                    </a:lnTo>
                    <a:lnTo>
                      <a:pt x="0" y="44"/>
                    </a:lnTo>
                    <a:lnTo>
                      <a:pt x="10" y="52"/>
                    </a:lnTo>
                    <a:lnTo>
                      <a:pt x="20" y="56"/>
                    </a:lnTo>
                    <a:lnTo>
                      <a:pt x="32" y="60"/>
                    </a:lnTo>
                    <a:lnTo>
                      <a:pt x="46" y="62"/>
                    </a:lnTo>
                    <a:lnTo>
                      <a:pt x="46" y="62"/>
                    </a:lnTo>
                    <a:lnTo>
                      <a:pt x="58" y="60"/>
                    </a:lnTo>
                    <a:lnTo>
                      <a:pt x="72" y="56"/>
                    </a:lnTo>
                    <a:lnTo>
                      <a:pt x="82" y="50"/>
                    </a:lnTo>
                    <a:lnTo>
                      <a:pt x="92" y="42"/>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8" name="Freeform 7"/>
              <p:cNvSpPr>
                <a:spLocks noEditPoints="1"/>
              </p:cNvSpPr>
              <p:nvPr/>
            </p:nvSpPr>
            <p:spPr bwMode="auto">
              <a:xfrm>
                <a:off x="2168525" y="3194051"/>
                <a:ext cx="346075" cy="346075"/>
              </a:xfrm>
              <a:custGeom>
                <a:avLst/>
                <a:gdLst>
                  <a:gd name="T0" fmla="*/ 184 w 218"/>
                  <a:gd name="T1" fmla="*/ 10 h 218"/>
                  <a:gd name="T2" fmla="*/ 180 w 218"/>
                  <a:gd name="T3" fmla="*/ 6 h 218"/>
                  <a:gd name="T4" fmla="*/ 168 w 218"/>
                  <a:gd name="T5" fmla="*/ 0 h 218"/>
                  <a:gd name="T6" fmla="*/ 154 w 218"/>
                  <a:gd name="T7" fmla="*/ 0 h 218"/>
                  <a:gd name="T8" fmla="*/ 142 w 218"/>
                  <a:gd name="T9" fmla="*/ 6 h 218"/>
                  <a:gd name="T10" fmla="*/ 10 w 218"/>
                  <a:gd name="T11" fmla="*/ 136 h 218"/>
                  <a:gd name="T12" fmla="*/ 6 w 218"/>
                  <a:gd name="T13" fmla="*/ 142 h 218"/>
                  <a:gd name="T14" fmla="*/ 0 w 218"/>
                  <a:gd name="T15" fmla="*/ 154 h 218"/>
                  <a:gd name="T16" fmla="*/ 0 w 218"/>
                  <a:gd name="T17" fmla="*/ 168 h 218"/>
                  <a:gd name="T18" fmla="*/ 6 w 218"/>
                  <a:gd name="T19" fmla="*/ 180 h 218"/>
                  <a:gd name="T20" fmla="*/ 32 w 218"/>
                  <a:gd name="T21" fmla="*/ 208 h 218"/>
                  <a:gd name="T22" fmla="*/ 38 w 218"/>
                  <a:gd name="T23" fmla="*/ 212 h 218"/>
                  <a:gd name="T24" fmla="*/ 50 w 218"/>
                  <a:gd name="T25" fmla="*/ 218 h 218"/>
                  <a:gd name="T26" fmla="*/ 64 w 218"/>
                  <a:gd name="T27" fmla="*/ 218 h 218"/>
                  <a:gd name="T28" fmla="*/ 76 w 218"/>
                  <a:gd name="T29" fmla="*/ 212 h 218"/>
                  <a:gd name="T30" fmla="*/ 208 w 218"/>
                  <a:gd name="T31" fmla="*/ 82 h 218"/>
                  <a:gd name="T32" fmla="*/ 212 w 218"/>
                  <a:gd name="T33" fmla="*/ 76 h 218"/>
                  <a:gd name="T34" fmla="*/ 218 w 218"/>
                  <a:gd name="T35" fmla="*/ 64 h 218"/>
                  <a:gd name="T36" fmla="*/ 218 w 218"/>
                  <a:gd name="T37" fmla="*/ 50 h 218"/>
                  <a:gd name="T38" fmla="*/ 212 w 218"/>
                  <a:gd name="T39" fmla="*/ 38 h 218"/>
                  <a:gd name="T40" fmla="*/ 208 w 218"/>
                  <a:gd name="T41" fmla="*/ 32 h 218"/>
                  <a:gd name="T42" fmla="*/ 136 w 218"/>
                  <a:gd name="T43" fmla="*/ 138 h 218"/>
                  <a:gd name="T44" fmla="*/ 26 w 218"/>
                  <a:gd name="T45" fmla="*/ 152 h 218"/>
                  <a:gd name="T46" fmla="*/ 24 w 218"/>
                  <a:gd name="T47" fmla="*/ 156 h 218"/>
                  <a:gd name="T48" fmla="*/ 22 w 218"/>
                  <a:gd name="T49" fmla="*/ 160 h 218"/>
                  <a:gd name="T50" fmla="*/ 26 w 218"/>
                  <a:gd name="T51" fmla="*/ 170 h 218"/>
                  <a:gd name="T52" fmla="*/ 28 w 218"/>
                  <a:gd name="T53" fmla="*/ 174 h 218"/>
                  <a:gd name="T54" fmla="*/ 26 w 218"/>
                  <a:gd name="T55" fmla="*/ 178 h 218"/>
                  <a:gd name="T56" fmla="*/ 22 w 218"/>
                  <a:gd name="T57" fmla="*/ 178 h 218"/>
                  <a:gd name="T58" fmla="*/ 18 w 218"/>
                  <a:gd name="T59" fmla="*/ 178 h 218"/>
                  <a:gd name="T60" fmla="*/ 10 w 218"/>
                  <a:gd name="T61" fmla="*/ 160 h 218"/>
                  <a:gd name="T62" fmla="*/ 12 w 218"/>
                  <a:gd name="T63" fmla="*/ 152 h 218"/>
                  <a:gd name="T64" fmla="*/ 144 w 218"/>
                  <a:gd name="T65" fmla="*/ 18 h 218"/>
                  <a:gd name="T66" fmla="*/ 152 w 218"/>
                  <a:gd name="T67" fmla="*/ 14 h 218"/>
                  <a:gd name="T68" fmla="*/ 160 w 218"/>
                  <a:gd name="T69" fmla="*/ 12 h 218"/>
                  <a:gd name="T70" fmla="*/ 176 w 218"/>
                  <a:gd name="T71" fmla="*/ 18 h 218"/>
                  <a:gd name="T72" fmla="*/ 200 w 218"/>
                  <a:gd name="T73" fmla="*/ 42 h 218"/>
                  <a:gd name="T74" fmla="*/ 206 w 218"/>
                  <a:gd name="T75" fmla="*/ 58 h 218"/>
                  <a:gd name="T76" fmla="*/ 200 w 218"/>
                  <a:gd name="T77" fmla="*/ 7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18">
                    <a:moveTo>
                      <a:pt x="208" y="32"/>
                    </a:moveTo>
                    <a:lnTo>
                      <a:pt x="184" y="10"/>
                    </a:lnTo>
                    <a:lnTo>
                      <a:pt x="184" y="10"/>
                    </a:lnTo>
                    <a:lnTo>
                      <a:pt x="180" y="6"/>
                    </a:lnTo>
                    <a:lnTo>
                      <a:pt x="174" y="2"/>
                    </a:lnTo>
                    <a:lnTo>
                      <a:pt x="168" y="0"/>
                    </a:lnTo>
                    <a:lnTo>
                      <a:pt x="160" y="0"/>
                    </a:lnTo>
                    <a:lnTo>
                      <a:pt x="154" y="0"/>
                    </a:lnTo>
                    <a:lnTo>
                      <a:pt x="148" y="2"/>
                    </a:lnTo>
                    <a:lnTo>
                      <a:pt x="142" y="6"/>
                    </a:lnTo>
                    <a:lnTo>
                      <a:pt x="136" y="10"/>
                    </a:lnTo>
                    <a:lnTo>
                      <a:pt x="10" y="136"/>
                    </a:lnTo>
                    <a:lnTo>
                      <a:pt x="10" y="136"/>
                    </a:lnTo>
                    <a:lnTo>
                      <a:pt x="6" y="142"/>
                    </a:lnTo>
                    <a:lnTo>
                      <a:pt x="2" y="148"/>
                    </a:lnTo>
                    <a:lnTo>
                      <a:pt x="0" y="154"/>
                    </a:lnTo>
                    <a:lnTo>
                      <a:pt x="0" y="160"/>
                    </a:lnTo>
                    <a:lnTo>
                      <a:pt x="0" y="168"/>
                    </a:lnTo>
                    <a:lnTo>
                      <a:pt x="2" y="174"/>
                    </a:lnTo>
                    <a:lnTo>
                      <a:pt x="6" y="180"/>
                    </a:lnTo>
                    <a:lnTo>
                      <a:pt x="10" y="186"/>
                    </a:lnTo>
                    <a:lnTo>
                      <a:pt x="32" y="208"/>
                    </a:lnTo>
                    <a:lnTo>
                      <a:pt x="32" y="208"/>
                    </a:lnTo>
                    <a:lnTo>
                      <a:pt x="38" y="212"/>
                    </a:lnTo>
                    <a:lnTo>
                      <a:pt x="44" y="216"/>
                    </a:lnTo>
                    <a:lnTo>
                      <a:pt x="50" y="218"/>
                    </a:lnTo>
                    <a:lnTo>
                      <a:pt x="56" y="218"/>
                    </a:lnTo>
                    <a:lnTo>
                      <a:pt x="64" y="218"/>
                    </a:lnTo>
                    <a:lnTo>
                      <a:pt x="70" y="216"/>
                    </a:lnTo>
                    <a:lnTo>
                      <a:pt x="76" y="212"/>
                    </a:lnTo>
                    <a:lnTo>
                      <a:pt x="82" y="208"/>
                    </a:lnTo>
                    <a:lnTo>
                      <a:pt x="208" y="82"/>
                    </a:lnTo>
                    <a:lnTo>
                      <a:pt x="208" y="82"/>
                    </a:lnTo>
                    <a:lnTo>
                      <a:pt x="212" y="76"/>
                    </a:lnTo>
                    <a:lnTo>
                      <a:pt x="216" y="70"/>
                    </a:lnTo>
                    <a:lnTo>
                      <a:pt x="218" y="64"/>
                    </a:lnTo>
                    <a:lnTo>
                      <a:pt x="218" y="58"/>
                    </a:lnTo>
                    <a:lnTo>
                      <a:pt x="218" y="50"/>
                    </a:lnTo>
                    <a:lnTo>
                      <a:pt x="216" y="44"/>
                    </a:lnTo>
                    <a:lnTo>
                      <a:pt x="212" y="38"/>
                    </a:lnTo>
                    <a:lnTo>
                      <a:pt x="208" y="32"/>
                    </a:lnTo>
                    <a:lnTo>
                      <a:pt x="208" y="32"/>
                    </a:lnTo>
                    <a:close/>
                    <a:moveTo>
                      <a:pt x="200" y="74"/>
                    </a:moveTo>
                    <a:lnTo>
                      <a:pt x="136" y="138"/>
                    </a:lnTo>
                    <a:lnTo>
                      <a:pt x="88" y="90"/>
                    </a:lnTo>
                    <a:lnTo>
                      <a:pt x="26" y="152"/>
                    </a:lnTo>
                    <a:lnTo>
                      <a:pt x="26" y="152"/>
                    </a:lnTo>
                    <a:lnTo>
                      <a:pt x="24" y="156"/>
                    </a:lnTo>
                    <a:lnTo>
                      <a:pt x="22" y="160"/>
                    </a:lnTo>
                    <a:lnTo>
                      <a:pt x="22" y="160"/>
                    </a:lnTo>
                    <a:lnTo>
                      <a:pt x="24" y="166"/>
                    </a:lnTo>
                    <a:lnTo>
                      <a:pt x="26" y="170"/>
                    </a:lnTo>
                    <a:lnTo>
                      <a:pt x="26" y="170"/>
                    </a:lnTo>
                    <a:lnTo>
                      <a:pt x="28" y="174"/>
                    </a:lnTo>
                    <a:lnTo>
                      <a:pt x="26" y="178"/>
                    </a:lnTo>
                    <a:lnTo>
                      <a:pt x="26" y="178"/>
                    </a:lnTo>
                    <a:lnTo>
                      <a:pt x="22" y="178"/>
                    </a:lnTo>
                    <a:lnTo>
                      <a:pt x="22" y="178"/>
                    </a:lnTo>
                    <a:lnTo>
                      <a:pt x="18" y="178"/>
                    </a:lnTo>
                    <a:lnTo>
                      <a:pt x="18" y="178"/>
                    </a:lnTo>
                    <a:lnTo>
                      <a:pt x="12" y="170"/>
                    </a:lnTo>
                    <a:lnTo>
                      <a:pt x="10" y="160"/>
                    </a:lnTo>
                    <a:lnTo>
                      <a:pt x="10" y="160"/>
                    </a:lnTo>
                    <a:lnTo>
                      <a:pt x="12" y="152"/>
                    </a:lnTo>
                    <a:lnTo>
                      <a:pt x="18" y="144"/>
                    </a:lnTo>
                    <a:lnTo>
                      <a:pt x="144" y="18"/>
                    </a:lnTo>
                    <a:lnTo>
                      <a:pt x="144" y="18"/>
                    </a:lnTo>
                    <a:lnTo>
                      <a:pt x="152" y="14"/>
                    </a:lnTo>
                    <a:lnTo>
                      <a:pt x="160" y="12"/>
                    </a:lnTo>
                    <a:lnTo>
                      <a:pt x="160" y="12"/>
                    </a:lnTo>
                    <a:lnTo>
                      <a:pt x="170" y="14"/>
                    </a:lnTo>
                    <a:lnTo>
                      <a:pt x="176" y="18"/>
                    </a:lnTo>
                    <a:lnTo>
                      <a:pt x="200" y="42"/>
                    </a:lnTo>
                    <a:lnTo>
                      <a:pt x="200" y="42"/>
                    </a:lnTo>
                    <a:lnTo>
                      <a:pt x="204" y="48"/>
                    </a:lnTo>
                    <a:lnTo>
                      <a:pt x="206" y="58"/>
                    </a:lnTo>
                    <a:lnTo>
                      <a:pt x="204" y="66"/>
                    </a:lnTo>
                    <a:lnTo>
                      <a:pt x="200" y="74"/>
                    </a:lnTo>
                    <a:lnTo>
                      <a:pt x="20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 name="组合 4"/>
          <p:cNvGrpSpPr/>
          <p:nvPr/>
        </p:nvGrpSpPr>
        <p:grpSpPr>
          <a:xfrm>
            <a:off x="10448493" y="315208"/>
            <a:ext cx="1221491" cy="1221491"/>
            <a:chOff x="10448493" y="315208"/>
            <a:chExt cx="1221491" cy="1221491"/>
          </a:xfrm>
        </p:grpSpPr>
        <p:grpSp>
          <p:nvGrpSpPr>
            <p:cNvPr id="178" name="组合 177"/>
            <p:cNvGrpSpPr/>
            <p:nvPr/>
          </p:nvGrpSpPr>
          <p:grpSpPr>
            <a:xfrm>
              <a:off x="10448493" y="315208"/>
              <a:ext cx="1221491" cy="1221491"/>
              <a:chOff x="1603689" y="1828440"/>
              <a:chExt cx="2743560" cy="2743560"/>
            </a:xfrm>
          </p:grpSpPr>
          <p:sp>
            <p:nvSpPr>
              <p:cNvPr id="181" name="椭圆 180"/>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82" name="椭圆 181"/>
              <p:cNvSpPr/>
              <p:nvPr/>
            </p:nvSpPr>
            <p:spPr>
              <a:xfrm>
                <a:off x="1752544" y="1977295"/>
                <a:ext cx="2445850" cy="2445850"/>
              </a:xfrm>
              <a:prstGeom prst="ellipse">
                <a:avLst/>
              </a:prstGeom>
              <a:solidFill>
                <a:srgbClr val="00AF92"/>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1" name="Freeform 8"/>
            <p:cNvSpPr>
              <a:spLocks noEditPoints="1"/>
            </p:cNvSpPr>
            <p:nvPr/>
          </p:nvSpPr>
          <p:spPr bwMode="auto">
            <a:xfrm>
              <a:off x="10793914" y="546464"/>
              <a:ext cx="530647" cy="708323"/>
            </a:xfrm>
            <a:custGeom>
              <a:avLst/>
              <a:gdLst>
                <a:gd name="T0" fmla="*/ 20 w 85"/>
                <a:gd name="T1" fmla="*/ 128 h 132"/>
                <a:gd name="T2" fmla="*/ 0 w 85"/>
                <a:gd name="T3" fmla="*/ 102 h 132"/>
                <a:gd name="T4" fmla="*/ 50 w 85"/>
                <a:gd name="T5" fmla="*/ 33 h 132"/>
                <a:gd name="T6" fmla="*/ 52 w 85"/>
                <a:gd name="T7" fmla="*/ 30 h 132"/>
                <a:gd name="T8" fmla="*/ 54 w 85"/>
                <a:gd name="T9" fmla="*/ 28 h 132"/>
                <a:gd name="T10" fmla="*/ 54 w 85"/>
                <a:gd name="T11" fmla="*/ 20 h 132"/>
                <a:gd name="T12" fmla="*/ 32 w 85"/>
                <a:gd name="T13" fmla="*/ 20 h 132"/>
                <a:gd name="T14" fmla="*/ 32 w 85"/>
                <a:gd name="T15" fmla="*/ 28 h 132"/>
                <a:gd name="T16" fmla="*/ 35 w 85"/>
                <a:gd name="T17" fmla="*/ 34 h 132"/>
                <a:gd name="T18" fmla="*/ 41 w 85"/>
                <a:gd name="T19" fmla="*/ 40 h 132"/>
                <a:gd name="T20" fmla="*/ 22 w 85"/>
                <a:gd name="T21" fmla="*/ 66 h 132"/>
                <a:gd name="T22" fmla="*/ 12 w 85"/>
                <a:gd name="T23" fmla="*/ 41 h 132"/>
                <a:gd name="T24" fmla="*/ 21 w 85"/>
                <a:gd name="T25" fmla="*/ 13 h 132"/>
                <a:gd name="T26" fmla="*/ 42 w 85"/>
                <a:gd name="T27" fmla="*/ 1 h 132"/>
                <a:gd name="T28" fmla="*/ 63 w 85"/>
                <a:gd name="T29" fmla="*/ 8 h 132"/>
                <a:gd name="T30" fmla="*/ 72 w 85"/>
                <a:gd name="T31" fmla="*/ 29 h 132"/>
                <a:gd name="T32" fmla="*/ 74 w 85"/>
                <a:gd name="T33" fmla="*/ 43 h 132"/>
                <a:gd name="T34" fmla="*/ 71 w 85"/>
                <a:gd name="T35" fmla="*/ 56 h 132"/>
                <a:gd name="T36" fmla="*/ 67 w 85"/>
                <a:gd name="T37" fmla="*/ 62 h 132"/>
                <a:gd name="T38" fmla="*/ 20 w 85"/>
                <a:gd name="T39" fmla="*/ 128 h 132"/>
                <a:gd name="T40" fmla="*/ 20 w 85"/>
                <a:gd name="T41" fmla="*/ 128 h 132"/>
                <a:gd name="T42" fmla="*/ 20 w 85"/>
                <a:gd name="T43" fmla="*/ 128 h 132"/>
                <a:gd name="T44" fmla="*/ 20 w 85"/>
                <a:gd name="T45" fmla="*/ 128 h 132"/>
                <a:gd name="T46" fmla="*/ 20 w 85"/>
                <a:gd name="T47" fmla="*/ 128 h 132"/>
                <a:gd name="T48" fmla="*/ 63 w 85"/>
                <a:gd name="T49" fmla="*/ 73 h 132"/>
                <a:gd name="T50" fmla="*/ 85 w 85"/>
                <a:gd name="T51" fmla="*/ 103 h 132"/>
                <a:gd name="T52" fmla="*/ 69 w 85"/>
                <a:gd name="T53" fmla="*/ 132 h 132"/>
                <a:gd name="T54" fmla="*/ 44 w 85"/>
                <a:gd name="T55" fmla="*/ 100 h 132"/>
                <a:gd name="T56" fmla="*/ 63 w 85"/>
                <a:gd name="T57"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2">
                  <a:moveTo>
                    <a:pt x="20" y="128"/>
                  </a:moveTo>
                  <a:cubicBezTo>
                    <a:pt x="0" y="102"/>
                    <a:pt x="0" y="102"/>
                    <a:pt x="0" y="102"/>
                  </a:cubicBezTo>
                  <a:cubicBezTo>
                    <a:pt x="50" y="33"/>
                    <a:pt x="50" y="33"/>
                    <a:pt x="50" y="33"/>
                  </a:cubicBezTo>
                  <a:cubicBezTo>
                    <a:pt x="51" y="32"/>
                    <a:pt x="51" y="31"/>
                    <a:pt x="52" y="30"/>
                  </a:cubicBezTo>
                  <a:cubicBezTo>
                    <a:pt x="53" y="30"/>
                    <a:pt x="53" y="29"/>
                    <a:pt x="54" y="28"/>
                  </a:cubicBezTo>
                  <a:cubicBezTo>
                    <a:pt x="55" y="25"/>
                    <a:pt x="55" y="22"/>
                    <a:pt x="54" y="20"/>
                  </a:cubicBezTo>
                  <a:cubicBezTo>
                    <a:pt x="32" y="20"/>
                    <a:pt x="32" y="20"/>
                    <a:pt x="32" y="20"/>
                  </a:cubicBezTo>
                  <a:cubicBezTo>
                    <a:pt x="31" y="23"/>
                    <a:pt x="31" y="25"/>
                    <a:pt x="32" y="28"/>
                  </a:cubicBezTo>
                  <a:cubicBezTo>
                    <a:pt x="33" y="30"/>
                    <a:pt x="34" y="32"/>
                    <a:pt x="35" y="34"/>
                  </a:cubicBezTo>
                  <a:cubicBezTo>
                    <a:pt x="41" y="40"/>
                    <a:pt x="41" y="40"/>
                    <a:pt x="41" y="40"/>
                  </a:cubicBezTo>
                  <a:cubicBezTo>
                    <a:pt x="22" y="66"/>
                    <a:pt x="22" y="66"/>
                    <a:pt x="22" y="66"/>
                  </a:cubicBezTo>
                  <a:cubicBezTo>
                    <a:pt x="16" y="59"/>
                    <a:pt x="13" y="50"/>
                    <a:pt x="12" y="41"/>
                  </a:cubicBezTo>
                  <a:cubicBezTo>
                    <a:pt x="12" y="31"/>
                    <a:pt x="14" y="21"/>
                    <a:pt x="21" y="13"/>
                  </a:cubicBezTo>
                  <a:cubicBezTo>
                    <a:pt x="26" y="6"/>
                    <a:pt x="34" y="2"/>
                    <a:pt x="42" y="1"/>
                  </a:cubicBezTo>
                  <a:cubicBezTo>
                    <a:pt x="50" y="0"/>
                    <a:pt x="57" y="3"/>
                    <a:pt x="63" y="8"/>
                  </a:cubicBezTo>
                  <a:cubicBezTo>
                    <a:pt x="68" y="14"/>
                    <a:pt x="71" y="22"/>
                    <a:pt x="72" y="29"/>
                  </a:cubicBezTo>
                  <a:cubicBezTo>
                    <a:pt x="73" y="34"/>
                    <a:pt x="74" y="38"/>
                    <a:pt x="74" y="43"/>
                  </a:cubicBezTo>
                  <a:cubicBezTo>
                    <a:pt x="74" y="48"/>
                    <a:pt x="73" y="52"/>
                    <a:pt x="71" y="56"/>
                  </a:cubicBezTo>
                  <a:cubicBezTo>
                    <a:pt x="70" y="58"/>
                    <a:pt x="69" y="60"/>
                    <a:pt x="67" y="62"/>
                  </a:cubicBezTo>
                  <a:cubicBezTo>
                    <a:pt x="20" y="128"/>
                    <a:pt x="20" y="128"/>
                    <a:pt x="20" y="128"/>
                  </a:cubicBezTo>
                  <a:cubicBezTo>
                    <a:pt x="20" y="128"/>
                    <a:pt x="20" y="128"/>
                    <a:pt x="20" y="128"/>
                  </a:cubicBezTo>
                  <a:cubicBezTo>
                    <a:pt x="20" y="128"/>
                    <a:pt x="20" y="128"/>
                    <a:pt x="20" y="128"/>
                  </a:cubicBezTo>
                  <a:cubicBezTo>
                    <a:pt x="20" y="128"/>
                    <a:pt x="20" y="128"/>
                    <a:pt x="20" y="128"/>
                  </a:cubicBezTo>
                  <a:cubicBezTo>
                    <a:pt x="20" y="128"/>
                    <a:pt x="20" y="128"/>
                    <a:pt x="20" y="128"/>
                  </a:cubicBezTo>
                  <a:close/>
                  <a:moveTo>
                    <a:pt x="63" y="73"/>
                  </a:moveTo>
                  <a:cubicBezTo>
                    <a:pt x="85" y="103"/>
                    <a:pt x="85" y="103"/>
                    <a:pt x="85" y="103"/>
                  </a:cubicBezTo>
                  <a:cubicBezTo>
                    <a:pt x="69" y="132"/>
                    <a:pt x="69" y="132"/>
                    <a:pt x="69" y="132"/>
                  </a:cubicBezTo>
                  <a:cubicBezTo>
                    <a:pt x="44" y="100"/>
                    <a:pt x="44" y="100"/>
                    <a:pt x="44" y="100"/>
                  </a:cubicBezTo>
                  <a:cubicBezTo>
                    <a:pt x="63" y="73"/>
                    <a:pt x="63" y="73"/>
                    <a:pt x="63"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4" name="组合 3"/>
          <p:cNvGrpSpPr/>
          <p:nvPr/>
        </p:nvGrpSpPr>
        <p:grpSpPr>
          <a:xfrm>
            <a:off x="2052289" y="5735566"/>
            <a:ext cx="576000" cy="576000"/>
            <a:chOff x="2052289" y="5735566"/>
            <a:chExt cx="576000" cy="576000"/>
          </a:xfrm>
        </p:grpSpPr>
        <p:grpSp>
          <p:nvGrpSpPr>
            <p:cNvPr id="141" name="组合 140"/>
            <p:cNvGrpSpPr/>
            <p:nvPr/>
          </p:nvGrpSpPr>
          <p:grpSpPr>
            <a:xfrm>
              <a:off x="2052289" y="5735566"/>
              <a:ext cx="576000" cy="576000"/>
              <a:chOff x="1603689" y="1828440"/>
              <a:chExt cx="2743560" cy="2743560"/>
            </a:xfrm>
          </p:grpSpPr>
          <p:sp>
            <p:nvSpPr>
              <p:cNvPr id="143" name="椭圆 14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44" name="椭圆 143"/>
              <p:cNvSpPr/>
              <p:nvPr/>
            </p:nvSpPr>
            <p:spPr>
              <a:xfrm>
                <a:off x="1752544" y="1977295"/>
                <a:ext cx="2445850" cy="2445850"/>
              </a:xfrm>
              <a:prstGeom prst="ellipse">
                <a:avLst/>
              </a:prstGeom>
              <a:solidFill>
                <a:srgbClr val="C65885"/>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2" name="Freeform 36"/>
            <p:cNvSpPr>
              <a:spLocks noEditPoints="1"/>
            </p:cNvSpPr>
            <p:nvPr/>
          </p:nvSpPr>
          <p:spPr bwMode="auto">
            <a:xfrm>
              <a:off x="2230689" y="5856796"/>
              <a:ext cx="224276" cy="302463"/>
            </a:xfrm>
            <a:custGeom>
              <a:avLst/>
              <a:gdLst>
                <a:gd name="T0" fmla="*/ 147 w 501"/>
                <a:gd name="T1" fmla="*/ 108 h 602"/>
                <a:gd name="T2" fmla="*/ 122 w 501"/>
                <a:gd name="T3" fmla="*/ 77 h 602"/>
                <a:gd name="T4" fmla="*/ 377 w 501"/>
                <a:gd name="T5" fmla="*/ 59 h 602"/>
                <a:gd name="T6" fmla="*/ 354 w 501"/>
                <a:gd name="T7" fmla="*/ 101 h 602"/>
                <a:gd name="T8" fmla="*/ 409 w 501"/>
                <a:gd name="T9" fmla="*/ 297 h 602"/>
                <a:gd name="T10" fmla="*/ 336 w 501"/>
                <a:gd name="T11" fmla="*/ 318 h 602"/>
                <a:gd name="T12" fmla="*/ 306 w 501"/>
                <a:gd name="T13" fmla="*/ 352 h 602"/>
                <a:gd name="T14" fmla="*/ 307 w 501"/>
                <a:gd name="T15" fmla="*/ 375 h 602"/>
                <a:gd name="T16" fmla="*/ 366 w 501"/>
                <a:gd name="T17" fmla="*/ 382 h 602"/>
                <a:gd name="T18" fmla="*/ 373 w 501"/>
                <a:gd name="T19" fmla="*/ 400 h 602"/>
                <a:gd name="T20" fmla="*/ 477 w 501"/>
                <a:gd name="T21" fmla="*/ 592 h 602"/>
                <a:gd name="T22" fmla="*/ 3 w 501"/>
                <a:gd name="T23" fmla="*/ 564 h 602"/>
                <a:gd name="T24" fmla="*/ 128 w 501"/>
                <a:gd name="T25" fmla="*/ 400 h 602"/>
                <a:gd name="T26" fmla="*/ 179 w 501"/>
                <a:gd name="T27" fmla="*/ 369 h 602"/>
                <a:gd name="T28" fmla="*/ 203 w 501"/>
                <a:gd name="T29" fmla="*/ 371 h 602"/>
                <a:gd name="T30" fmla="*/ 170 w 501"/>
                <a:gd name="T31" fmla="*/ 320 h 602"/>
                <a:gd name="T32" fmla="*/ 117 w 501"/>
                <a:gd name="T33" fmla="*/ 321 h 602"/>
                <a:gd name="T34" fmla="*/ 250 w 501"/>
                <a:gd name="T35" fmla="*/ 475 h 602"/>
                <a:gd name="T36" fmla="*/ 250 w 501"/>
                <a:gd name="T37" fmla="*/ 503 h 602"/>
                <a:gd name="T38" fmla="*/ 250 w 501"/>
                <a:gd name="T39" fmla="*/ 475 h 602"/>
                <a:gd name="T40" fmla="*/ 263 w 501"/>
                <a:gd name="T41" fmla="*/ 574 h 602"/>
                <a:gd name="T42" fmla="*/ 238 w 501"/>
                <a:gd name="T43" fmla="*/ 574 h 602"/>
                <a:gd name="T44" fmla="*/ 250 w 501"/>
                <a:gd name="T45" fmla="*/ 517 h 602"/>
                <a:gd name="T46" fmla="*/ 250 w 501"/>
                <a:gd name="T47" fmla="*/ 545 h 602"/>
                <a:gd name="T48" fmla="*/ 250 w 501"/>
                <a:gd name="T49" fmla="*/ 517 h 602"/>
                <a:gd name="T50" fmla="*/ 230 w 501"/>
                <a:gd name="T51" fmla="*/ 48 h 602"/>
                <a:gd name="T52" fmla="*/ 234 w 501"/>
                <a:gd name="T53" fmla="*/ 39 h 602"/>
                <a:gd name="T54" fmla="*/ 245 w 501"/>
                <a:gd name="T55" fmla="*/ 34 h 602"/>
                <a:gd name="T56" fmla="*/ 260 w 501"/>
                <a:gd name="T57" fmla="*/ 30 h 602"/>
                <a:gd name="T58" fmla="*/ 267 w 501"/>
                <a:gd name="T59" fmla="*/ 37 h 602"/>
                <a:gd name="T60" fmla="*/ 279 w 501"/>
                <a:gd name="T61" fmla="*/ 43 h 602"/>
                <a:gd name="T62" fmla="*/ 282 w 501"/>
                <a:gd name="T63" fmla="*/ 52 h 602"/>
                <a:gd name="T64" fmla="*/ 287 w 501"/>
                <a:gd name="T65" fmla="*/ 69 h 602"/>
                <a:gd name="T66" fmla="*/ 279 w 501"/>
                <a:gd name="T67" fmla="*/ 76 h 602"/>
                <a:gd name="T68" fmla="*/ 274 w 501"/>
                <a:gd name="T69" fmla="*/ 87 h 602"/>
                <a:gd name="T70" fmla="*/ 264 w 501"/>
                <a:gd name="T71" fmla="*/ 91 h 602"/>
                <a:gd name="T72" fmla="*/ 248 w 501"/>
                <a:gd name="T73" fmla="*/ 95 h 602"/>
                <a:gd name="T74" fmla="*/ 241 w 501"/>
                <a:gd name="T75" fmla="*/ 87 h 602"/>
                <a:gd name="T76" fmla="*/ 230 w 501"/>
                <a:gd name="T77" fmla="*/ 81 h 602"/>
                <a:gd name="T78" fmla="*/ 226 w 501"/>
                <a:gd name="T79" fmla="*/ 72 h 602"/>
                <a:gd name="T80" fmla="*/ 223 w 501"/>
                <a:gd name="T81" fmla="*/ 55 h 602"/>
                <a:gd name="T82" fmla="*/ 241 w 501"/>
                <a:gd name="T83" fmla="*/ 56 h 602"/>
                <a:gd name="T84" fmla="*/ 248 w 501"/>
                <a:gd name="T85" fmla="*/ 55 h 602"/>
                <a:gd name="T86" fmla="*/ 250 w 501"/>
                <a:gd name="T87" fmla="*/ 46 h 602"/>
                <a:gd name="T88" fmla="*/ 262 w 501"/>
                <a:gd name="T89" fmla="*/ 49 h 602"/>
                <a:gd name="T90" fmla="*/ 263 w 501"/>
                <a:gd name="T91" fmla="*/ 56 h 602"/>
                <a:gd name="T92" fmla="*/ 272 w 501"/>
                <a:gd name="T93" fmla="*/ 58 h 602"/>
                <a:gd name="T94" fmla="*/ 269 w 501"/>
                <a:gd name="T95" fmla="*/ 70 h 602"/>
                <a:gd name="T96" fmla="*/ 262 w 501"/>
                <a:gd name="T97" fmla="*/ 71 h 602"/>
                <a:gd name="T98" fmla="*/ 260 w 501"/>
                <a:gd name="T99" fmla="*/ 80 h 602"/>
                <a:gd name="T100" fmla="*/ 248 w 501"/>
                <a:gd name="T101" fmla="*/ 77 h 602"/>
                <a:gd name="T102" fmla="*/ 247 w 501"/>
                <a:gd name="T103" fmla="*/ 70 h 602"/>
                <a:gd name="T104" fmla="*/ 238 w 501"/>
                <a:gd name="T105" fmla="*/ 68 h 602"/>
                <a:gd name="T106" fmla="*/ 241 w 501"/>
                <a:gd name="T107"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602">
                  <a:moveTo>
                    <a:pt x="92" y="297"/>
                  </a:moveTo>
                  <a:cubicBezTo>
                    <a:pt x="94" y="212"/>
                    <a:pt x="116" y="149"/>
                    <a:pt x="147" y="108"/>
                  </a:cubicBezTo>
                  <a:cubicBezTo>
                    <a:pt x="149" y="106"/>
                    <a:pt x="149" y="103"/>
                    <a:pt x="147" y="101"/>
                  </a:cubicBezTo>
                  <a:cubicBezTo>
                    <a:pt x="139" y="93"/>
                    <a:pt x="130" y="85"/>
                    <a:pt x="122" y="77"/>
                  </a:cubicBezTo>
                  <a:cubicBezTo>
                    <a:pt x="117" y="71"/>
                    <a:pt x="118" y="63"/>
                    <a:pt x="124" y="59"/>
                  </a:cubicBezTo>
                  <a:cubicBezTo>
                    <a:pt x="208" y="0"/>
                    <a:pt x="293" y="0"/>
                    <a:pt x="377" y="59"/>
                  </a:cubicBezTo>
                  <a:cubicBezTo>
                    <a:pt x="383" y="63"/>
                    <a:pt x="384" y="71"/>
                    <a:pt x="379" y="77"/>
                  </a:cubicBezTo>
                  <a:cubicBezTo>
                    <a:pt x="371" y="85"/>
                    <a:pt x="362" y="93"/>
                    <a:pt x="354" y="101"/>
                  </a:cubicBezTo>
                  <a:cubicBezTo>
                    <a:pt x="352" y="103"/>
                    <a:pt x="352" y="106"/>
                    <a:pt x="354" y="108"/>
                  </a:cubicBezTo>
                  <a:cubicBezTo>
                    <a:pt x="385" y="149"/>
                    <a:pt x="407" y="212"/>
                    <a:pt x="409" y="297"/>
                  </a:cubicBezTo>
                  <a:cubicBezTo>
                    <a:pt x="410" y="311"/>
                    <a:pt x="398" y="323"/>
                    <a:pt x="384" y="321"/>
                  </a:cubicBezTo>
                  <a:cubicBezTo>
                    <a:pt x="369" y="320"/>
                    <a:pt x="353" y="318"/>
                    <a:pt x="336" y="318"/>
                  </a:cubicBezTo>
                  <a:cubicBezTo>
                    <a:pt x="334" y="317"/>
                    <a:pt x="332" y="318"/>
                    <a:pt x="331" y="320"/>
                  </a:cubicBezTo>
                  <a:cubicBezTo>
                    <a:pt x="324" y="333"/>
                    <a:pt x="315" y="344"/>
                    <a:pt x="306" y="352"/>
                  </a:cubicBezTo>
                  <a:cubicBezTo>
                    <a:pt x="300" y="358"/>
                    <a:pt x="298" y="363"/>
                    <a:pt x="298" y="371"/>
                  </a:cubicBezTo>
                  <a:cubicBezTo>
                    <a:pt x="298" y="376"/>
                    <a:pt x="304" y="379"/>
                    <a:pt x="307" y="375"/>
                  </a:cubicBezTo>
                  <a:cubicBezTo>
                    <a:pt x="312" y="371"/>
                    <a:pt x="315" y="367"/>
                    <a:pt x="322" y="369"/>
                  </a:cubicBezTo>
                  <a:cubicBezTo>
                    <a:pt x="337" y="374"/>
                    <a:pt x="352" y="378"/>
                    <a:pt x="366" y="382"/>
                  </a:cubicBezTo>
                  <a:cubicBezTo>
                    <a:pt x="374" y="384"/>
                    <a:pt x="377" y="393"/>
                    <a:pt x="373" y="400"/>
                  </a:cubicBezTo>
                  <a:cubicBezTo>
                    <a:pt x="373" y="400"/>
                    <a:pt x="373" y="400"/>
                    <a:pt x="373" y="400"/>
                  </a:cubicBezTo>
                  <a:cubicBezTo>
                    <a:pt x="433" y="430"/>
                    <a:pt x="481" y="485"/>
                    <a:pt x="498" y="564"/>
                  </a:cubicBezTo>
                  <a:cubicBezTo>
                    <a:pt x="501" y="578"/>
                    <a:pt x="491" y="592"/>
                    <a:pt x="477" y="592"/>
                  </a:cubicBezTo>
                  <a:cubicBezTo>
                    <a:pt x="313" y="602"/>
                    <a:pt x="157" y="602"/>
                    <a:pt x="24" y="592"/>
                  </a:cubicBezTo>
                  <a:cubicBezTo>
                    <a:pt x="10" y="591"/>
                    <a:pt x="0" y="578"/>
                    <a:pt x="3" y="564"/>
                  </a:cubicBezTo>
                  <a:cubicBezTo>
                    <a:pt x="20" y="485"/>
                    <a:pt x="68" y="430"/>
                    <a:pt x="128" y="400"/>
                  </a:cubicBezTo>
                  <a:cubicBezTo>
                    <a:pt x="128" y="400"/>
                    <a:pt x="128" y="400"/>
                    <a:pt x="128" y="400"/>
                  </a:cubicBezTo>
                  <a:cubicBezTo>
                    <a:pt x="124" y="393"/>
                    <a:pt x="127" y="384"/>
                    <a:pt x="135" y="382"/>
                  </a:cubicBezTo>
                  <a:cubicBezTo>
                    <a:pt x="149" y="378"/>
                    <a:pt x="164" y="374"/>
                    <a:pt x="179" y="369"/>
                  </a:cubicBezTo>
                  <a:cubicBezTo>
                    <a:pt x="185" y="367"/>
                    <a:pt x="189" y="371"/>
                    <a:pt x="193" y="375"/>
                  </a:cubicBezTo>
                  <a:cubicBezTo>
                    <a:pt x="197" y="379"/>
                    <a:pt x="203" y="376"/>
                    <a:pt x="203" y="371"/>
                  </a:cubicBezTo>
                  <a:cubicBezTo>
                    <a:pt x="203" y="363"/>
                    <a:pt x="201" y="357"/>
                    <a:pt x="195" y="352"/>
                  </a:cubicBezTo>
                  <a:cubicBezTo>
                    <a:pt x="185" y="344"/>
                    <a:pt x="177" y="333"/>
                    <a:pt x="170" y="320"/>
                  </a:cubicBezTo>
                  <a:cubicBezTo>
                    <a:pt x="169" y="318"/>
                    <a:pt x="167" y="317"/>
                    <a:pt x="165" y="317"/>
                  </a:cubicBezTo>
                  <a:cubicBezTo>
                    <a:pt x="148" y="318"/>
                    <a:pt x="132" y="320"/>
                    <a:pt x="117" y="321"/>
                  </a:cubicBezTo>
                  <a:cubicBezTo>
                    <a:pt x="103" y="323"/>
                    <a:pt x="91" y="311"/>
                    <a:pt x="92" y="297"/>
                  </a:cubicBezTo>
                  <a:close/>
                  <a:moveTo>
                    <a:pt x="250" y="475"/>
                  </a:moveTo>
                  <a:cubicBezTo>
                    <a:pt x="257" y="475"/>
                    <a:pt x="263" y="481"/>
                    <a:pt x="263" y="489"/>
                  </a:cubicBezTo>
                  <a:cubicBezTo>
                    <a:pt x="263" y="497"/>
                    <a:pt x="257" y="503"/>
                    <a:pt x="250" y="503"/>
                  </a:cubicBezTo>
                  <a:cubicBezTo>
                    <a:pt x="243" y="503"/>
                    <a:pt x="238" y="497"/>
                    <a:pt x="238" y="489"/>
                  </a:cubicBezTo>
                  <a:cubicBezTo>
                    <a:pt x="238" y="481"/>
                    <a:pt x="243" y="475"/>
                    <a:pt x="250" y="475"/>
                  </a:cubicBezTo>
                  <a:close/>
                  <a:moveTo>
                    <a:pt x="250" y="560"/>
                  </a:moveTo>
                  <a:cubicBezTo>
                    <a:pt x="257" y="560"/>
                    <a:pt x="263" y="566"/>
                    <a:pt x="263" y="574"/>
                  </a:cubicBezTo>
                  <a:cubicBezTo>
                    <a:pt x="263" y="581"/>
                    <a:pt x="257" y="588"/>
                    <a:pt x="250" y="588"/>
                  </a:cubicBezTo>
                  <a:cubicBezTo>
                    <a:pt x="243" y="588"/>
                    <a:pt x="238" y="581"/>
                    <a:pt x="238" y="574"/>
                  </a:cubicBezTo>
                  <a:cubicBezTo>
                    <a:pt x="238" y="566"/>
                    <a:pt x="243" y="560"/>
                    <a:pt x="250" y="560"/>
                  </a:cubicBezTo>
                  <a:close/>
                  <a:moveTo>
                    <a:pt x="250" y="517"/>
                  </a:moveTo>
                  <a:cubicBezTo>
                    <a:pt x="257" y="517"/>
                    <a:pt x="263" y="524"/>
                    <a:pt x="263" y="531"/>
                  </a:cubicBezTo>
                  <a:cubicBezTo>
                    <a:pt x="263" y="539"/>
                    <a:pt x="257" y="545"/>
                    <a:pt x="250" y="545"/>
                  </a:cubicBezTo>
                  <a:cubicBezTo>
                    <a:pt x="243" y="545"/>
                    <a:pt x="238" y="539"/>
                    <a:pt x="238" y="531"/>
                  </a:cubicBezTo>
                  <a:cubicBezTo>
                    <a:pt x="238" y="524"/>
                    <a:pt x="243" y="517"/>
                    <a:pt x="250" y="517"/>
                  </a:cubicBezTo>
                  <a:close/>
                  <a:moveTo>
                    <a:pt x="227" y="52"/>
                  </a:moveTo>
                  <a:cubicBezTo>
                    <a:pt x="229" y="52"/>
                    <a:pt x="230" y="50"/>
                    <a:pt x="230" y="48"/>
                  </a:cubicBezTo>
                  <a:cubicBezTo>
                    <a:pt x="230" y="46"/>
                    <a:pt x="230" y="43"/>
                    <a:pt x="231" y="41"/>
                  </a:cubicBezTo>
                  <a:cubicBezTo>
                    <a:pt x="232" y="40"/>
                    <a:pt x="233" y="39"/>
                    <a:pt x="234" y="39"/>
                  </a:cubicBezTo>
                  <a:cubicBezTo>
                    <a:pt x="236" y="37"/>
                    <a:pt x="239" y="37"/>
                    <a:pt x="241" y="37"/>
                  </a:cubicBezTo>
                  <a:cubicBezTo>
                    <a:pt x="243" y="37"/>
                    <a:pt x="244" y="36"/>
                    <a:pt x="245" y="34"/>
                  </a:cubicBezTo>
                  <a:cubicBezTo>
                    <a:pt x="245" y="32"/>
                    <a:pt x="247" y="31"/>
                    <a:pt x="248" y="30"/>
                  </a:cubicBezTo>
                  <a:cubicBezTo>
                    <a:pt x="252" y="29"/>
                    <a:pt x="256" y="29"/>
                    <a:pt x="260" y="30"/>
                  </a:cubicBezTo>
                  <a:cubicBezTo>
                    <a:pt x="262" y="30"/>
                    <a:pt x="263" y="32"/>
                    <a:pt x="264" y="34"/>
                  </a:cubicBezTo>
                  <a:cubicBezTo>
                    <a:pt x="264" y="36"/>
                    <a:pt x="265" y="37"/>
                    <a:pt x="267" y="37"/>
                  </a:cubicBezTo>
                  <a:cubicBezTo>
                    <a:pt x="269" y="37"/>
                    <a:pt x="271" y="37"/>
                    <a:pt x="273" y="37"/>
                  </a:cubicBezTo>
                  <a:cubicBezTo>
                    <a:pt x="276" y="37"/>
                    <a:pt x="279" y="40"/>
                    <a:pt x="279" y="43"/>
                  </a:cubicBezTo>
                  <a:cubicBezTo>
                    <a:pt x="279" y="45"/>
                    <a:pt x="279" y="47"/>
                    <a:pt x="279" y="48"/>
                  </a:cubicBezTo>
                  <a:cubicBezTo>
                    <a:pt x="279" y="50"/>
                    <a:pt x="280" y="52"/>
                    <a:pt x="282" y="52"/>
                  </a:cubicBezTo>
                  <a:cubicBezTo>
                    <a:pt x="285" y="52"/>
                    <a:pt x="286" y="54"/>
                    <a:pt x="287" y="56"/>
                  </a:cubicBezTo>
                  <a:cubicBezTo>
                    <a:pt x="288" y="60"/>
                    <a:pt x="289" y="64"/>
                    <a:pt x="287" y="69"/>
                  </a:cubicBezTo>
                  <a:cubicBezTo>
                    <a:pt x="287" y="71"/>
                    <a:pt x="285" y="72"/>
                    <a:pt x="283" y="72"/>
                  </a:cubicBezTo>
                  <a:cubicBezTo>
                    <a:pt x="280" y="72"/>
                    <a:pt x="279" y="74"/>
                    <a:pt x="279" y="76"/>
                  </a:cubicBezTo>
                  <a:cubicBezTo>
                    <a:pt x="279" y="78"/>
                    <a:pt x="279" y="80"/>
                    <a:pt x="279" y="82"/>
                  </a:cubicBezTo>
                  <a:cubicBezTo>
                    <a:pt x="279" y="85"/>
                    <a:pt x="277" y="87"/>
                    <a:pt x="274" y="87"/>
                  </a:cubicBezTo>
                  <a:cubicBezTo>
                    <a:pt x="272" y="87"/>
                    <a:pt x="270" y="87"/>
                    <a:pt x="268" y="87"/>
                  </a:cubicBezTo>
                  <a:cubicBezTo>
                    <a:pt x="266" y="87"/>
                    <a:pt x="264" y="89"/>
                    <a:pt x="264" y="91"/>
                  </a:cubicBezTo>
                  <a:cubicBezTo>
                    <a:pt x="264" y="93"/>
                    <a:pt x="262" y="95"/>
                    <a:pt x="260" y="96"/>
                  </a:cubicBezTo>
                  <a:cubicBezTo>
                    <a:pt x="255" y="97"/>
                    <a:pt x="253" y="97"/>
                    <a:pt x="248" y="95"/>
                  </a:cubicBezTo>
                  <a:cubicBezTo>
                    <a:pt x="246" y="95"/>
                    <a:pt x="245" y="93"/>
                    <a:pt x="245" y="91"/>
                  </a:cubicBezTo>
                  <a:cubicBezTo>
                    <a:pt x="244" y="89"/>
                    <a:pt x="243" y="87"/>
                    <a:pt x="241" y="87"/>
                  </a:cubicBezTo>
                  <a:cubicBezTo>
                    <a:pt x="239" y="87"/>
                    <a:pt x="238" y="87"/>
                    <a:pt x="236" y="87"/>
                  </a:cubicBezTo>
                  <a:cubicBezTo>
                    <a:pt x="233" y="87"/>
                    <a:pt x="230" y="84"/>
                    <a:pt x="230" y="81"/>
                  </a:cubicBezTo>
                  <a:cubicBezTo>
                    <a:pt x="230" y="79"/>
                    <a:pt x="230" y="78"/>
                    <a:pt x="230" y="77"/>
                  </a:cubicBezTo>
                  <a:cubicBezTo>
                    <a:pt x="230" y="75"/>
                    <a:pt x="228" y="73"/>
                    <a:pt x="226" y="72"/>
                  </a:cubicBezTo>
                  <a:cubicBezTo>
                    <a:pt x="225" y="72"/>
                    <a:pt x="223" y="71"/>
                    <a:pt x="223" y="69"/>
                  </a:cubicBezTo>
                  <a:cubicBezTo>
                    <a:pt x="222" y="64"/>
                    <a:pt x="222" y="60"/>
                    <a:pt x="223" y="55"/>
                  </a:cubicBezTo>
                  <a:cubicBezTo>
                    <a:pt x="224" y="54"/>
                    <a:pt x="225" y="53"/>
                    <a:pt x="227" y="52"/>
                  </a:cubicBezTo>
                  <a:close/>
                  <a:moveTo>
                    <a:pt x="241" y="56"/>
                  </a:moveTo>
                  <a:cubicBezTo>
                    <a:pt x="243" y="56"/>
                    <a:pt x="245" y="56"/>
                    <a:pt x="247" y="56"/>
                  </a:cubicBezTo>
                  <a:cubicBezTo>
                    <a:pt x="247" y="56"/>
                    <a:pt x="248" y="55"/>
                    <a:pt x="248" y="55"/>
                  </a:cubicBezTo>
                  <a:cubicBezTo>
                    <a:pt x="248" y="53"/>
                    <a:pt x="248" y="51"/>
                    <a:pt x="248" y="49"/>
                  </a:cubicBezTo>
                  <a:cubicBezTo>
                    <a:pt x="248" y="47"/>
                    <a:pt x="249" y="46"/>
                    <a:pt x="250" y="46"/>
                  </a:cubicBezTo>
                  <a:cubicBezTo>
                    <a:pt x="253" y="46"/>
                    <a:pt x="257" y="46"/>
                    <a:pt x="260" y="46"/>
                  </a:cubicBezTo>
                  <a:cubicBezTo>
                    <a:pt x="261" y="46"/>
                    <a:pt x="262" y="47"/>
                    <a:pt x="262" y="49"/>
                  </a:cubicBezTo>
                  <a:cubicBezTo>
                    <a:pt x="262" y="51"/>
                    <a:pt x="262" y="53"/>
                    <a:pt x="262" y="55"/>
                  </a:cubicBezTo>
                  <a:cubicBezTo>
                    <a:pt x="262" y="55"/>
                    <a:pt x="263" y="56"/>
                    <a:pt x="263" y="56"/>
                  </a:cubicBezTo>
                  <a:cubicBezTo>
                    <a:pt x="265" y="56"/>
                    <a:pt x="267" y="56"/>
                    <a:pt x="269" y="56"/>
                  </a:cubicBezTo>
                  <a:cubicBezTo>
                    <a:pt x="271" y="56"/>
                    <a:pt x="272" y="57"/>
                    <a:pt x="272" y="58"/>
                  </a:cubicBezTo>
                  <a:cubicBezTo>
                    <a:pt x="272" y="61"/>
                    <a:pt x="272" y="65"/>
                    <a:pt x="272" y="68"/>
                  </a:cubicBezTo>
                  <a:cubicBezTo>
                    <a:pt x="272" y="69"/>
                    <a:pt x="271" y="70"/>
                    <a:pt x="269" y="70"/>
                  </a:cubicBezTo>
                  <a:cubicBezTo>
                    <a:pt x="267" y="70"/>
                    <a:pt x="265" y="70"/>
                    <a:pt x="263" y="70"/>
                  </a:cubicBezTo>
                  <a:cubicBezTo>
                    <a:pt x="263" y="70"/>
                    <a:pt x="262" y="71"/>
                    <a:pt x="262" y="71"/>
                  </a:cubicBezTo>
                  <a:cubicBezTo>
                    <a:pt x="262" y="73"/>
                    <a:pt x="262" y="75"/>
                    <a:pt x="262" y="77"/>
                  </a:cubicBezTo>
                  <a:cubicBezTo>
                    <a:pt x="262" y="79"/>
                    <a:pt x="261" y="80"/>
                    <a:pt x="260" y="80"/>
                  </a:cubicBezTo>
                  <a:cubicBezTo>
                    <a:pt x="257" y="80"/>
                    <a:pt x="253" y="80"/>
                    <a:pt x="250" y="80"/>
                  </a:cubicBezTo>
                  <a:cubicBezTo>
                    <a:pt x="249" y="80"/>
                    <a:pt x="248" y="79"/>
                    <a:pt x="248" y="77"/>
                  </a:cubicBezTo>
                  <a:cubicBezTo>
                    <a:pt x="248" y="75"/>
                    <a:pt x="248" y="73"/>
                    <a:pt x="248" y="71"/>
                  </a:cubicBezTo>
                  <a:cubicBezTo>
                    <a:pt x="248" y="71"/>
                    <a:pt x="247" y="70"/>
                    <a:pt x="247" y="70"/>
                  </a:cubicBezTo>
                  <a:cubicBezTo>
                    <a:pt x="245" y="70"/>
                    <a:pt x="243" y="70"/>
                    <a:pt x="241" y="70"/>
                  </a:cubicBezTo>
                  <a:cubicBezTo>
                    <a:pt x="240" y="70"/>
                    <a:pt x="238" y="69"/>
                    <a:pt x="238" y="68"/>
                  </a:cubicBezTo>
                  <a:cubicBezTo>
                    <a:pt x="238" y="65"/>
                    <a:pt x="238" y="61"/>
                    <a:pt x="238" y="58"/>
                  </a:cubicBezTo>
                  <a:cubicBezTo>
                    <a:pt x="238" y="57"/>
                    <a:pt x="240" y="56"/>
                    <a:pt x="241" y="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7" name="组合 6"/>
          <p:cNvGrpSpPr/>
          <p:nvPr/>
        </p:nvGrpSpPr>
        <p:grpSpPr>
          <a:xfrm>
            <a:off x="2689312" y="2231939"/>
            <a:ext cx="1832024" cy="1832024"/>
            <a:chOff x="2689312" y="2231939"/>
            <a:chExt cx="1832024" cy="1832024"/>
          </a:xfrm>
        </p:grpSpPr>
        <p:grpSp>
          <p:nvGrpSpPr>
            <p:cNvPr id="164" name="组合 163"/>
            <p:cNvGrpSpPr/>
            <p:nvPr/>
          </p:nvGrpSpPr>
          <p:grpSpPr>
            <a:xfrm>
              <a:off x="2689312" y="2231939"/>
              <a:ext cx="1832024" cy="1832024"/>
              <a:chOff x="1603689" y="1828440"/>
              <a:chExt cx="2743560" cy="2743560"/>
            </a:xfrm>
          </p:grpSpPr>
          <p:sp>
            <p:nvSpPr>
              <p:cNvPr id="166" name="椭圆 165"/>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7" name="椭圆 166"/>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6" name="矩形 5"/>
            <p:cNvSpPr/>
            <p:nvPr/>
          </p:nvSpPr>
          <p:spPr>
            <a:xfrm>
              <a:off x="3180968" y="2629000"/>
              <a:ext cx="910827" cy="1107996"/>
            </a:xfrm>
            <a:prstGeom prst="rect">
              <a:avLst/>
            </a:prstGeom>
          </p:spPr>
          <p:txBody>
            <a:bodyPr wrap="none">
              <a:spAutoFit/>
            </a:bodyPr>
            <a:lstStyle/>
            <a:p>
              <a:r>
                <a:rPr lang="en-US" altLang="zh-CN" sz="6600" dirty="0">
                  <a:solidFill>
                    <a:schemeClr val="bg1"/>
                  </a:solidFill>
                  <a:latin typeface="Agency FB" panose="020B0503020202020204" pitchFamily="34" charset="0"/>
                  <a:ea typeface="方正正黑简体" panose="02000000000000000000" pitchFamily="2" charset="-122"/>
                </a:rPr>
                <a:t>09</a:t>
              </a:r>
              <a:endParaRPr lang="zh-CN" altLang="en-US" sz="6600" dirty="0">
                <a:solidFill>
                  <a:schemeClr val="bg1"/>
                </a:solidFill>
              </a:endParaRPr>
            </a:p>
          </p:txBody>
        </p:sp>
      </p:grpSp>
    </p:spTree>
    <p:extLst>
      <p:ext uri="{BB962C8B-B14F-4D97-AF65-F5344CB8AC3E}">
        <p14:creationId xmlns:p14="http://schemas.microsoft.com/office/powerpoint/2010/main" val="773368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wind"/>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00"/>
                                        <p:tgtEl>
                                          <p:spTgt spid="183"/>
                                        </p:tgtEl>
                                      </p:cBhvr>
                                    </p:animEffect>
                                  </p:childTnLst>
                                </p:cTn>
                              </p:par>
                              <p:par>
                                <p:cTn id="8" presetID="2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75"/>
                                        </p:tgtEl>
                                        <p:attrNameLst>
                                          <p:attrName>style.visibility</p:attrName>
                                        </p:attrNameLst>
                                      </p:cBhvr>
                                      <p:to>
                                        <p:strVal val="visible"/>
                                      </p:to>
                                    </p:set>
                                    <p:animEffect transition="in" filter="wipe(down)">
                                      <p:cBhvr>
                                        <p:cTn id="14" dur="500"/>
                                        <p:tgtEl>
                                          <p:spTgt spid="17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wipe(up)">
                                      <p:cBhvr>
                                        <p:cTn id="17" dur="500"/>
                                        <p:tgtEl>
                                          <p:spTgt spid="17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left)">
                                      <p:cBhvr>
                                        <p:cTn id="20" dur="500"/>
                                        <p:tgtEl>
                                          <p:spTgt spid="173"/>
                                        </p:tgtEl>
                                      </p:cBhvr>
                                    </p:animEffect>
                                  </p:childTnLst>
                                </p:cTn>
                              </p:par>
                              <p:par>
                                <p:cTn id="21" presetID="37" presetClass="entr" presetSubtype="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1000"/>
                                        <p:tgtEl>
                                          <p:spTgt spid="126"/>
                                        </p:tgtEl>
                                      </p:cBhvr>
                                    </p:animEffect>
                                    <p:anim calcmode="lin" valueType="num">
                                      <p:cBhvr>
                                        <p:cTn id="24" dur="1000" fill="hold"/>
                                        <p:tgtEl>
                                          <p:spTgt spid="126"/>
                                        </p:tgtEl>
                                        <p:attrNameLst>
                                          <p:attrName>ppt_x</p:attrName>
                                        </p:attrNameLst>
                                      </p:cBhvr>
                                      <p:tavLst>
                                        <p:tav tm="0">
                                          <p:val>
                                            <p:strVal val="#ppt_x"/>
                                          </p:val>
                                        </p:tav>
                                        <p:tav tm="100000">
                                          <p:val>
                                            <p:strVal val="#ppt_x"/>
                                          </p:val>
                                        </p:tav>
                                      </p:tavLst>
                                    </p:anim>
                                    <p:anim calcmode="lin" valueType="num">
                                      <p:cBhvr>
                                        <p:cTn id="25" dur="900" decel="100000" fill="hold"/>
                                        <p:tgtEl>
                                          <p:spTgt spid="12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5" presetID="23" presetClass="entr" presetSubtype="16" fill="hold" grpId="0" nodeType="withEffect">
                                  <p:stCondLst>
                                    <p:cond delay="500"/>
                                  </p:stCondLst>
                                  <p:childTnLst>
                                    <p:set>
                                      <p:cBhvr>
                                        <p:cTn id="46" dur="1" fill="hold">
                                          <p:stCondLst>
                                            <p:cond delay="0"/>
                                          </p:stCondLst>
                                        </p:cTn>
                                        <p:tgtEl>
                                          <p:spTgt spid="170"/>
                                        </p:tgtEl>
                                        <p:attrNameLst>
                                          <p:attrName>style.visibility</p:attrName>
                                        </p:attrNameLst>
                                      </p:cBhvr>
                                      <p:to>
                                        <p:strVal val="visible"/>
                                      </p:to>
                                    </p:set>
                                    <p:anim calcmode="lin" valueType="num">
                                      <p:cBhvr>
                                        <p:cTn id="47" dur="500" fill="hold"/>
                                        <p:tgtEl>
                                          <p:spTgt spid="170"/>
                                        </p:tgtEl>
                                        <p:attrNameLst>
                                          <p:attrName>ppt_w</p:attrName>
                                        </p:attrNameLst>
                                      </p:cBhvr>
                                      <p:tavLst>
                                        <p:tav tm="0">
                                          <p:val>
                                            <p:fltVal val="0"/>
                                          </p:val>
                                        </p:tav>
                                        <p:tav tm="100000">
                                          <p:val>
                                            <p:strVal val="#ppt_w"/>
                                          </p:val>
                                        </p:tav>
                                      </p:tavLst>
                                    </p:anim>
                                    <p:anim calcmode="lin" valueType="num">
                                      <p:cBhvr>
                                        <p:cTn id="48" dur="500" fill="hold"/>
                                        <p:tgtEl>
                                          <p:spTgt spid="17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700"/>
                                  </p:stCondLst>
                                  <p:childTnLst>
                                    <p:set>
                                      <p:cBhvr>
                                        <p:cTn id="50" dur="1" fill="hold">
                                          <p:stCondLst>
                                            <p:cond delay="0"/>
                                          </p:stCondLst>
                                        </p:cTn>
                                        <p:tgtEl>
                                          <p:spTgt spid="160"/>
                                        </p:tgtEl>
                                        <p:attrNameLst>
                                          <p:attrName>style.visibility</p:attrName>
                                        </p:attrNameLst>
                                      </p:cBhvr>
                                      <p:to>
                                        <p:strVal val="visible"/>
                                      </p:to>
                                    </p:set>
                                    <p:anim calcmode="lin" valueType="num">
                                      <p:cBhvr>
                                        <p:cTn id="51" dur="500" fill="hold"/>
                                        <p:tgtEl>
                                          <p:spTgt spid="160"/>
                                        </p:tgtEl>
                                        <p:attrNameLst>
                                          <p:attrName>ppt_w</p:attrName>
                                        </p:attrNameLst>
                                      </p:cBhvr>
                                      <p:tavLst>
                                        <p:tav tm="0">
                                          <p:val>
                                            <p:fltVal val="0"/>
                                          </p:val>
                                        </p:tav>
                                        <p:tav tm="100000">
                                          <p:val>
                                            <p:strVal val="#ppt_w"/>
                                          </p:val>
                                        </p:tav>
                                      </p:tavLst>
                                    </p:anim>
                                    <p:anim calcmode="lin" valueType="num">
                                      <p:cBhvr>
                                        <p:cTn id="52" dur="500" fill="hold"/>
                                        <p:tgtEl>
                                          <p:spTgt spid="16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90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100"/>
                                  </p:stCondLst>
                                  <p:childTnLst>
                                    <p:set>
                                      <p:cBhvr>
                                        <p:cTn id="58" dur="1" fill="hold">
                                          <p:stCondLst>
                                            <p:cond delay="0"/>
                                          </p:stCondLst>
                                        </p:cTn>
                                        <p:tgtEl>
                                          <p:spTgt spid="162"/>
                                        </p:tgtEl>
                                        <p:attrNameLst>
                                          <p:attrName>style.visibility</p:attrName>
                                        </p:attrNameLst>
                                      </p:cBhvr>
                                      <p:to>
                                        <p:strVal val="visible"/>
                                      </p:to>
                                    </p:set>
                                    <p:anim calcmode="lin" valueType="num">
                                      <p:cBhvr>
                                        <p:cTn id="59" dur="500" fill="hold"/>
                                        <p:tgtEl>
                                          <p:spTgt spid="162"/>
                                        </p:tgtEl>
                                        <p:attrNameLst>
                                          <p:attrName>ppt_w</p:attrName>
                                        </p:attrNameLst>
                                      </p:cBhvr>
                                      <p:tavLst>
                                        <p:tav tm="0">
                                          <p:val>
                                            <p:fltVal val="0"/>
                                          </p:val>
                                        </p:tav>
                                        <p:tav tm="100000">
                                          <p:val>
                                            <p:strVal val="#ppt_w"/>
                                          </p:val>
                                        </p:tav>
                                      </p:tavLst>
                                    </p:anim>
                                    <p:anim calcmode="lin" valueType="num">
                                      <p:cBhvr>
                                        <p:cTn id="60" dur="500" fill="hold"/>
                                        <p:tgtEl>
                                          <p:spTgt spid="16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1300"/>
                                  </p:stCondLst>
                                  <p:childTnLst>
                                    <p:set>
                                      <p:cBhvr>
                                        <p:cTn id="62" dur="1" fill="hold">
                                          <p:stCondLst>
                                            <p:cond delay="0"/>
                                          </p:stCondLst>
                                        </p:cTn>
                                        <p:tgtEl>
                                          <p:spTgt spid="168"/>
                                        </p:tgtEl>
                                        <p:attrNameLst>
                                          <p:attrName>style.visibility</p:attrName>
                                        </p:attrNameLst>
                                      </p:cBhvr>
                                      <p:to>
                                        <p:strVal val="visible"/>
                                      </p:to>
                                    </p:set>
                                    <p:anim calcmode="lin" valueType="num">
                                      <p:cBhvr>
                                        <p:cTn id="63" dur="500" fill="hold"/>
                                        <p:tgtEl>
                                          <p:spTgt spid="168"/>
                                        </p:tgtEl>
                                        <p:attrNameLst>
                                          <p:attrName>ppt_w</p:attrName>
                                        </p:attrNameLst>
                                      </p:cBhvr>
                                      <p:tavLst>
                                        <p:tav tm="0">
                                          <p:val>
                                            <p:fltVal val="0"/>
                                          </p:val>
                                        </p:tav>
                                        <p:tav tm="100000">
                                          <p:val>
                                            <p:strVal val="#ppt_w"/>
                                          </p:val>
                                        </p:tav>
                                      </p:tavLst>
                                    </p:anim>
                                    <p:anim calcmode="lin" valueType="num">
                                      <p:cBhvr>
                                        <p:cTn id="64" dur="500" fill="hold"/>
                                        <p:tgtEl>
                                          <p:spTgt spid="168"/>
                                        </p:tgtEl>
                                        <p:attrNameLst>
                                          <p:attrName>ppt_h</p:attrName>
                                        </p:attrNameLst>
                                      </p:cBhvr>
                                      <p:tavLst>
                                        <p:tav tm="0">
                                          <p:val>
                                            <p:fltVal val="0"/>
                                          </p:val>
                                        </p:tav>
                                        <p:tav tm="100000">
                                          <p:val>
                                            <p:strVal val="#ppt_h"/>
                                          </p:val>
                                        </p:tav>
                                      </p:tavLst>
                                    </p:anim>
                                  </p:childTnLst>
                                </p:cTn>
                              </p:par>
                            </p:childTnLst>
                          </p:cTn>
                        </p:par>
                        <p:par>
                          <p:cTn id="65" fill="hold">
                            <p:stCondLst>
                              <p:cond delay="1800"/>
                            </p:stCondLst>
                            <p:childTnLst>
                              <p:par>
                                <p:cTn id="66" presetID="23" presetClass="entr" presetSubtype="32"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strVal val="4*#ppt_w"/>
                                          </p:val>
                                        </p:tav>
                                        <p:tav tm="100000">
                                          <p:val>
                                            <p:strVal val="#ppt_w"/>
                                          </p:val>
                                        </p:tav>
                                      </p:tavLst>
                                    </p:anim>
                                    <p:anim calcmode="lin" valueType="num">
                                      <p:cBhvr>
                                        <p:cTn id="69" dur="500" fill="hold"/>
                                        <p:tgtEl>
                                          <p:spTgt spid="7"/>
                                        </p:tgtEl>
                                        <p:attrNameLst>
                                          <p:attrName>ppt_h</p:attrName>
                                        </p:attrNameLst>
                                      </p:cBhvr>
                                      <p:tavLst>
                                        <p:tav tm="0">
                                          <p:val>
                                            <p:strVal val="4*#ppt_h"/>
                                          </p:val>
                                        </p:tav>
                                        <p:tav tm="100000">
                                          <p:val>
                                            <p:strVal val="#ppt_h"/>
                                          </p:val>
                                        </p:tav>
                                      </p:tavLst>
                                    </p:anim>
                                  </p:childTnLst>
                                </p:cTn>
                              </p:par>
                            </p:childTnLst>
                          </p:cTn>
                        </p:par>
                        <p:par>
                          <p:cTn id="70" fill="hold">
                            <p:stCondLst>
                              <p:cond delay="2300"/>
                            </p:stCondLst>
                            <p:childTnLst>
                              <p:par>
                                <p:cTn id="71" presetID="12" presetClass="entr" presetSubtype="2"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p:tgtEl>
                                          <p:spTgt spid="61"/>
                                        </p:tgtEl>
                                        <p:attrNameLst>
                                          <p:attrName>ppt_x</p:attrName>
                                        </p:attrNameLst>
                                      </p:cBhvr>
                                      <p:tavLst>
                                        <p:tav tm="0">
                                          <p:val>
                                            <p:strVal val="#ppt_x+#ppt_w*1.125000"/>
                                          </p:val>
                                        </p:tav>
                                        <p:tav tm="100000">
                                          <p:val>
                                            <p:strVal val="#ppt_x"/>
                                          </p:val>
                                        </p:tav>
                                      </p:tavLst>
                                    </p:anim>
                                    <p:animEffect transition="in" filter="wipe(lef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75" grpId="0" animBg="1"/>
      <p:bldP spid="173" grpId="0" animBg="1"/>
      <p:bldP spid="171" grpId="0" animBg="1"/>
      <p:bldP spid="170" grpId="0" animBg="1"/>
      <p:bldP spid="160" grpId="0" animBg="1"/>
      <p:bldP spid="161" grpId="0" animBg="1"/>
      <p:bldP spid="162" grpId="0" animBg="1"/>
      <p:bldP spid="1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980B9"/>
        </a:solidFill>
        <a:effectLst/>
      </p:bgPr>
    </p:bg>
    <p:spTree>
      <p:nvGrpSpPr>
        <p:cNvPr id="1" name=""/>
        <p:cNvGrpSpPr/>
        <p:nvPr/>
      </p:nvGrpSpPr>
      <p:grpSpPr>
        <a:xfrm>
          <a:off x="0" y="0"/>
          <a:ext cx="0" cy="0"/>
          <a:chOff x="0" y="0"/>
          <a:chExt cx="0" cy="0"/>
        </a:xfrm>
      </p:grpSpPr>
      <p:grpSp>
        <p:nvGrpSpPr>
          <p:cNvPr id="61" name="组合 60"/>
          <p:cNvGrpSpPr/>
          <p:nvPr/>
        </p:nvGrpSpPr>
        <p:grpSpPr>
          <a:xfrm>
            <a:off x="3687339" y="2350947"/>
            <a:ext cx="5808592" cy="1541447"/>
            <a:chOff x="1073877" y="1902560"/>
            <a:chExt cx="4158578" cy="998361"/>
          </a:xfrm>
        </p:grpSpPr>
        <p:sp>
          <p:nvSpPr>
            <p:cNvPr id="62" name="任意多边形 6"/>
            <p:cNvSpPr>
              <a:spLocks/>
            </p:cNvSpPr>
            <p:nvPr/>
          </p:nvSpPr>
          <p:spPr bwMode="auto">
            <a:xfrm>
              <a:off x="1073877"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3" name="任意多边形 7"/>
            <p:cNvSpPr>
              <a:spLocks/>
            </p:cNvSpPr>
            <p:nvPr/>
          </p:nvSpPr>
          <p:spPr bwMode="auto">
            <a:xfrm>
              <a:off x="1213953"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4" name="文本框 23"/>
            <p:cNvSpPr txBox="1"/>
            <p:nvPr/>
          </p:nvSpPr>
          <p:spPr>
            <a:xfrm>
              <a:off x="2068300" y="2190689"/>
              <a:ext cx="2832551" cy="458482"/>
            </a:xfrm>
            <a:prstGeom prst="rect">
              <a:avLst/>
            </a:prstGeom>
            <a:noFill/>
          </p:spPr>
          <p:txBody>
            <a:bodyPr wrap="square" rtlCol="0">
              <a:spAutoFit/>
            </a:bodyPr>
            <a:lstStyle/>
            <a:p>
              <a:pPr lvl="0" fontAlgn="base">
                <a:spcBef>
                  <a:spcPct val="0"/>
                </a:spcBef>
                <a:spcAft>
                  <a:spcPct val="0"/>
                </a:spcAft>
              </a:pPr>
              <a:r>
                <a:rPr lang="zh-CN" altLang="en-US" sz="4000" dirty="0">
                  <a:solidFill>
                    <a:schemeClr val="tx1">
                      <a:lumMod val="75000"/>
                      <a:lumOff val="25000"/>
                    </a:schemeClr>
                  </a:solidFill>
                  <a:latin typeface="方正正黑简体" panose="02000000000000000000" pitchFamily="2" charset="-122"/>
                  <a:ea typeface="方正正黑简体" panose="02000000000000000000" pitchFamily="2" charset="-122"/>
                </a:rPr>
                <a:t>关于健康圈</a:t>
              </a:r>
            </a:p>
          </p:txBody>
        </p:sp>
      </p:grpSp>
      <p:sp>
        <p:nvSpPr>
          <p:cNvPr id="183" name="弧形 182"/>
          <p:cNvSpPr/>
          <p:nvPr/>
        </p:nvSpPr>
        <p:spPr>
          <a:xfrm>
            <a:off x="10782482" y="-4446648"/>
            <a:ext cx="7550178" cy="7550178"/>
          </a:xfrm>
          <a:prstGeom prst="arc">
            <a:avLst>
              <a:gd name="adj1" fmla="val 7755085"/>
              <a:gd name="adj2" fmla="val 1023525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弧形 174"/>
          <p:cNvSpPr/>
          <p:nvPr/>
        </p:nvSpPr>
        <p:spPr>
          <a:xfrm rot="8130105">
            <a:off x="-2928349" y="2922292"/>
            <a:ext cx="7550178" cy="7550178"/>
          </a:xfrm>
          <a:prstGeom prst="arc">
            <a:avLst>
              <a:gd name="adj1" fmla="val 7328816"/>
              <a:gd name="adj2" fmla="val 1361697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弧形 172"/>
          <p:cNvSpPr/>
          <p:nvPr/>
        </p:nvSpPr>
        <p:spPr>
          <a:xfrm rot="5400000">
            <a:off x="-1691548" y="5973197"/>
            <a:ext cx="7550178" cy="7550178"/>
          </a:xfrm>
          <a:prstGeom prst="arc">
            <a:avLst>
              <a:gd name="adj1" fmla="val 8826946"/>
              <a:gd name="adj2" fmla="val 13180852"/>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弧形 170"/>
          <p:cNvSpPr/>
          <p:nvPr/>
        </p:nvSpPr>
        <p:spPr>
          <a:xfrm>
            <a:off x="1954526" y="-3228625"/>
            <a:ext cx="7550178" cy="7550178"/>
          </a:xfrm>
          <a:prstGeom prst="arc">
            <a:avLst>
              <a:gd name="adj1" fmla="val 8024657"/>
              <a:gd name="adj2" fmla="val 11326075"/>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3559451" y="4216914"/>
            <a:ext cx="370519" cy="370519"/>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126" name="组合 125"/>
          <p:cNvGrpSpPr/>
          <p:nvPr/>
        </p:nvGrpSpPr>
        <p:grpSpPr>
          <a:xfrm>
            <a:off x="413567" y="5735566"/>
            <a:ext cx="576000" cy="576000"/>
            <a:chOff x="2886273" y="5223415"/>
            <a:chExt cx="996316" cy="996316"/>
          </a:xfrm>
        </p:grpSpPr>
        <p:grpSp>
          <p:nvGrpSpPr>
            <p:cNvPr id="127" name="组合 126"/>
            <p:cNvGrpSpPr/>
            <p:nvPr/>
          </p:nvGrpSpPr>
          <p:grpSpPr>
            <a:xfrm>
              <a:off x="2886273" y="5223415"/>
              <a:ext cx="996316" cy="996316"/>
              <a:chOff x="1603689" y="1828440"/>
              <a:chExt cx="2743560" cy="2743560"/>
            </a:xfrm>
          </p:grpSpPr>
          <p:sp>
            <p:nvSpPr>
              <p:cNvPr id="133" name="椭圆 13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4" name="椭圆 133"/>
              <p:cNvSpPr/>
              <p:nvPr/>
            </p:nvSpPr>
            <p:spPr>
              <a:xfrm>
                <a:off x="1752544" y="1977295"/>
                <a:ext cx="2445850" cy="2445850"/>
              </a:xfrm>
              <a:prstGeom prst="ellipse">
                <a:avLst/>
              </a:prstGeom>
              <a:solidFill>
                <a:srgbClr val="01ACBE"/>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28" name="组合 127"/>
            <p:cNvGrpSpPr/>
            <p:nvPr/>
          </p:nvGrpSpPr>
          <p:grpSpPr>
            <a:xfrm>
              <a:off x="3168386" y="5525651"/>
              <a:ext cx="444903" cy="374610"/>
              <a:chOff x="5684044" y="3082132"/>
              <a:chExt cx="823913" cy="693737"/>
            </a:xfrm>
            <a:solidFill>
              <a:schemeClr val="bg1"/>
            </a:solidFill>
          </p:grpSpPr>
          <p:sp>
            <p:nvSpPr>
              <p:cNvPr id="129" name="Freeform 9"/>
              <p:cNvSpPr>
                <a:spLocks/>
              </p:cNvSpPr>
              <p:nvPr/>
            </p:nvSpPr>
            <p:spPr bwMode="auto">
              <a:xfrm>
                <a:off x="5925344" y="3290094"/>
                <a:ext cx="144463" cy="149225"/>
              </a:xfrm>
              <a:custGeom>
                <a:avLst/>
                <a:gdLst>
                  <a:gd name="T0" fmla="*/ 58 w 91"/>
                  <a:gd name="T1" fmla="*/ 0 h 94"/>
                  <a:gd name="T2" fmla="*/ 33 w 91"/>
                  <a:gd name="T3" fmla="*/ 0 h 94"/>
                  <a:gd name="T4" fmla="*/ 33 w 91"/>
                  <a:gd name="T5" fmla="*/ 32 h 94"/>
                  <a:gd name="T6" fmla="*/ 0 w 91"/>
                  <a:gd name="T7" fmla="*/ 32 h 94"/>
                  <a:gd name="T8" fmla="*/ 0 w 91"/>
                  <a:gd name="T9" fmla="*/ 62 h 94"/>
                  <a:gd name="T10" fmla="*/ 33 w 91"/>
                  <a:gd name="T11" fmla="*/ 62 h 94"/>
                  <a:gd name="T12" fmla="*/ 33 w 91"/>
                  <a:gd name="T13" fmla="*/ 94 h 94"/>
                  <a:gd name="T14" fmla="*/ 58 w 91"/>
                  <a:gd name="T15" fmla="*/ 94 h 94"/>
                  <a:gd name="T16" fmla="*/ 58 w 91"/>
                  <a:gd name="T17" fmla="*/ 62 h 94"/>
                  <a:gd name="T18" fmla="*/ 91 w 91"/>
                  <a:gd name="T19" fmla="*/ 62 h 94"/>
                  <a:gd name="T20" fmla="*/ 91 w 91"/>
                  <a:gd name="T21" fmla="*/ 32 h 94"/>
                  <a:gd name="T22" fmla="*/ 58 w 91"/>
                  <a:gd name="T23" fmla="*/ 32 h 94"/>
                  <a:gd name="T24" fmla="*/ 58 w 91"/>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4">
                    <a:moveTo>
                      <a:pt x="58" y="0"/>
                    </a:moveTo>
                    <a:lnTo>
                      <a:pt x="33" y="0"/>
                    </a:lnTo>
                    <a:lnTo>
                      <a:pt x="33" y="32"/>
                    </a:lnTo>
                    <a:lnTo>
                      <a:pt x="0" y="32"/>
                    </a:lnTo>
                    <a:lnTo>
                      <a:pt x="0" y="62"/>
                    </a:lnTo>
                    <a:lnTo>
                      <a:pt x="33" y="62"/>
                    </a:lnTo>
                    <a:lnTo>
                      <a:pt x="33" y="94"/>
                    </a:lnTo>
                    <a:lnTo>
                      <a:pt x="58" y="94"/>
                    </a:lnTo>
                    <a:lnTo>
                      <a:pt x="58" y="62"/>
                    </a:lnTo>
                    <a:lnTo>
                      <a:pt x="91" y="62"/>
                    </a:lnTo>
                    <a:lnTo>
                      <a:pt x="91" y="32"/>
                    </a:lnTo>
                    <a:lnTo>
                      <a:pt x="58" y="32"/>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0" name="Freeform 10"/>
              <p:cNvSpPr>
                <a:spLocks noEditPoints="1"/>
              </p:cNvSpPr>
              <p:nvPr/>
            </p:nvSpPr>
            <p:spPr bwMode="auto">
              <a:xfrm>
                <a:off x="5833269" y="3590132"/>
                <a:ext cx="173038" cy="185737"/>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4 w 30"/>
                  <a:gd name="T11" fmla="*/ 5 h 32"/>
                  <a:gd name="T12" fmla="*/ 5 w 30"/>
                  <a:gd name="T13" fmla="*/ 16 h 32"/>
                  <a:gd name="T14" fmla="*/ 3 w 30"/>
                  <a:gd name="T15" fmla="*/ 18 h 32"/>
                  <a:gd name="T16" fmla="*/ 2 w 30"/>
                  <a:gd name="T17" fmla="*/ 16 h 32"/>
                  <a:gd name="T18" fmla="*/ 14 w 30"/>
                  <a:gd name="T19" fmla="*/ 2 h 32"/>
                  <a:gd name="T20" fmla="*/ 14 w 30"/>
                  <a:gd name="T21" fmla="*/ 2 h 32"/>
                  <a:gd name="T22" fmla="*/ 16 w 30"/>
                  <a:gd name="T23" fmla="*/ 3 h 32"/>
                  <a:gd name="T24" fmla="*/ 14 w 30"/>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15" y="0"/>
                    </a:moveTo>
                    <a:cubicBezTo>
                      <a:pt x="7" y="0"/>
                      <a:pt x="0" y="7"/>
                      <a:pt x="0" y="16"/>
                    </a:cubicBezTo>
                    <a:cubicBezTo>
                      <a:pt x="0" y="25"/>
                      <a:pt x="7" y="32"/>
                      <a:pt x="15" y="32"/>
                    </a:cubicBezTo>
                    <a:cubicBezTo>
                      <a:pt x="23" y="32"/>
                      <a:pt x="30" y="25"/>
                      <a:pt x="30" y="16"/>
                    </a:cubicBezTo>
                    <a:cubicBezTo>
                      <a:pt x="30" y="7"/>
                      <a:pt x="23" y="0"/>
                      <a:pt x="15" y="0"/>
                    </a:cubicBezTo>
                    <a:close/>
                    <a:moveTo>
                      <a:pt x="14" y="5"/>
                    </a:moveTo>
                    <a:cubicBezTo>
                      <a:pt x="8" y="6"/>
                      <a:pt x="5" y="12"/>
                      <a:pt x="5" y="16"/>
                    </a:cubicBezTo>
                    <a:cubicBezTo>
                      <a:pt x="5" y="17"/>
                      <a:pt x="4" y="18"/>
                      <a:pt x="3" y="18"/>
                    </a:cubicBezTo>
                    <a:cubicBezTo>
                      <a:pt x="2" y="18"/>
                      <a:pt x="1" y="17"/>
                      <a:pt x="2" y="16"/>
                    </a:cubicBezTo>
                    <a:cubicBezTo>
                      <a:pt x="1" y="10"/>
                      <a:pt x="6" y="3"/>
                      <a:pt x="14" y="2"/>
                    </a:cubicBezTo>
                    <a:cubicBezTo>
                      <a:pt x="14" y="2"/>
                      <a:pt x="14" y="2"/>
                      <a:pt x="14" y="2"/>
                    </a:cubicBezTo>
                    <a:cubicBezTo>
                      <a:pt x="15" y="2"/>
                      <a:pt x="15" y="3"/>
                      <a:pt x="16" y="3"/>
                    </a:cubicBezTo>
                    <a:cubicBezTo>
                      <a:pt x="16" y="4"/>
                      <a:pt x="15" y="5"/>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1" name="Freeform 11"/>
              <p:cNvSpPr>
                <a:spLocks noEditPoints="1"/>
              </p:cNvSpPr>
              <p:nvPr/>
            </p:nvSpPr>
            <p:spPr bwMode="auto">
              <a:xfrm>
                <a:off x="6185694" y="3590132"/>
                <a:ext cx="177800" cy="185737"/>
              </a:xfrm>
              <a:custGeom>
                <a:avLst/>
                <a:gdLst>
                  <a:gd name="T0" fmla="*/ 15 w 31"/>
                  <a:gd name="T1" fmla="*/ 0 h 32"/>
                  <a:gd name="T2" fmla="*/ 0 w 31"/>
                  <a:gd name="T3" fmla="*/ 16 h 32"/>
                  <a:gd name="T4" fmla="*/ 15 w 31"/>
                  <a:gd name="T5" fmla="*/ 32 h 32"/>
                  <a:gd name="T6" fmla="*/ 31 w 31"/>
                  <a:gd name="T7" fmla="*/ 16 h 32"/>
                  <a:gd name="T8" fmla="*/ 15 w 31"/>
                  <a:gd name="T9" fmla="*/ 0 h 32"/>
                  <a:gd name="T10" fmla="*/ 15 w 31"/>
                  <a:gd name="T11" fmla="*/ 5 h 32"/>
                  <a:gd name="T12" fmla="*/ 5 w 31"/>
                  <a:gd name="T13" fmla="*/ 16 h 32"/>
                  <a:gd name="T14" fmla="*/ 4 w 31"/>
                  <a:gd name="T15" fmla="*/ 18 h 32"/>
                  <a:gd name="T16" fmla="*/ 2 w 31"/>
                  <a:gd name="T17" fmla="*/ 16 h 32"/>
                  <a:gd name="T18" fmla="*/ 14 w 31"/>
                  <a:gd name="T19" fmla="*/ 2 h 32"/>
                  <a:gd name="T20" fmla="*/ 14 w 31"/>
                  <a:gd name="T21" fmla="*/ 2 h 32"/>
                  <a:gd name="T22" fmla="*/ 16 w 31"/>
                  <a:gd name="T23" fmla="*/ 3 h 32"/>
                  <a:gd name="T24" fmla="*/ 15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15" y="0"/>
                    </a:moveTo>
                    <a:cubicBezTo>
                      <a:pt x="7" y="0"/>
                      <a:pt x="0" y="7"/>
                      <a:pt x="0" y="16"/>
                    </a:cubicBezTo>
                    <a:cubicBezTo>
                      <a:pt x="0" y="25"/>
                      <a:pt x="7" y="32"/>
                      <a:pt x="15" y="32"/>
                    </a:cubicBezTo>
                    <a:cubicBezTo>
                      <a:pt x="24" y="32"/>
                      <a:pt x="31" y="25"/>
                      <a:pt x="31" y="16"/>
                    </a:cubicBezTo>
                    <a:cubicBezTo>
                      <a:pt x="31" y="7"/>
                      <a:pt x="24" y="0"/>
                      <a:pt x="15" y="0"/>
                    </a:cubicBezTo>
                    <a:close/>
                    <a:moveTo>
                      <a:pt x="15" y="5"/>
                    </a:moveTo>
                    <a:cubicBezTo>
                      <a:pt x="9" y="6"/>
                      <a:pt x="5" y="12"/>
                      <a:pt x="5" y="16"/>
                    </a:cubicBezTo>
                    <a:cubicBezTo>
                      <a:pt x="6" y="17"/>
                      <a:pt x="5" y="18"/>
                      <a:pt x="4" y="18"/>
                    </a:cubicBezTo>
                    <a:cubicBezTo>
                      <a:pt x="3" y="18"/>
                      <a:pt x="2" y="17"/>
                      <a:pt x="2" y="16"/>
                    </a:cubicBezTo>
                    <a:cubicBezTo>
                      <a:pt x="2" y="10"/>
                      <a:pt x="7" y="3"/>
                      <a:pt x="14" y="2"/>
                    </a:cubicBezTo>
                    <a:cubicBezTo>
                      <a:pt x="14" y="2"/>
                      <a:pt x="14" y="2"/>
                      <a:pt x="14" y="2"/>
                    </a:cubicBezTo>
                    <a:cubicBezTo>
                      <a:pt x="15" y="2"/>
                      <a:pt x="16" y="3"/>
                      <a:pt x="16" y="3"/>
                    </a:cubicBezTo>
                    <a:cubicBezTo>
                      <a:pt x="16" y="4"/>
                      <a:pt x="16" y="5"/>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2" name="Freeform 12"/>
              <p:cNvSpPr>
                <a:spLocks noEditPoints="1"/>
              </p:cNvSpPr>
              <p:nvPr/>
            </p:nvSpPr>
            <p:spPr bwMode="auto">
              <a:xfrm>
                <a:off x="5684044" y="3082132"/>
                <a:ext cx="823913" cy="588962"/>
              </a:xfrm>
              <a:custGeom>
                <a:avLst/>
                <a:gdLst>
                  <a:gd name="T0" fmla="*/ 130 w 143"/>
                  <a:gd name="T1" fmla="*/ 16 h 102"/>
                  <a:gd name="T2" fmla="*/ 102 w 143"/>
                  <a:gd name="T3" fmla="*/ 11 h 102"/>
                  <a:gd name="T4" fmla="*/ 102 w 143"/>
                  <a:gd name="T5" fmla="*/ 9 h 102"/>
                  <a:gd name="T6" fmla="*/ 91 w 143"/>
                  <a:gd name="T7" fmla="*/ 0 h 102"/>
                  <a:gd name="T8" fmla="*/ 81 w 143"/>
                  <a:gd name="T9" fmla="*/ 9 h 102"/>
                  <a:gd name="T10" fmla="*/ 81 w 143"/>
                  <a:gd name="T11" fmla="*/ 11 h 102"/>
                  <a:gd name="T12" fmla="*/ 18 w 143"/>
                  <a:gd name="T13" fmla="*/ 11 h 102"/>
                  <a:gd name="T14" fmla="*/ 0 w 143"/>
                  <a:gd name="T15" fmla="*/ 30 h 102"/>
                  <a:gd name="T16" fmla="*/ 0 w 143"/>
                  <a:gd name="T17" fmla="*/ 83 h 102"/>
                  <a:gd name="T18" fmla="*/ 18 w 143"/>
                  <a:gd name="T19" fmla="*/ 102 h 102"/>
                  <a:gd name="T20" fmla="*/ 21 w 143"/>
                  <a:gd name="T21" fmla="*/ 102 h 102"/>
                  <a:gd name="T22" fmla="*/ 41 w 143"/>
                  <a:gd name="T23" fmla="*/ 83 h 102"/>
                  <a:gd name="T24" fmla="*/ 60 w 143"/>
                  <a:gd name="T25" fmla="*/ 102 h 102"/>
                  <a:gd name="T26" fmla="*/ 82 w 143"/>
                  <a:gd name="T27" fmla="*/ 102 h 102"/>
                  <a:gd name="T28" fmla="*/ 102 w 143"/>
                  <a:gd name="T29" fmla="*/ 83 h 102"/>
                  <a:gd name="T30" fmla="*/ 122 w 143"/>
                  <a:gd name="T31" fmla="*/ 102 h 102"/>
                  <a:gd name="T32" fmla="*/ 124 w 143"/>
                  <a:gd name="T33" fmla="*/ 102 h 102"/>
                  <a:gd name="T34" fmla="*/ 142 w 143"/>
                  <a:gd name="T35" fmla="*/ 83 h 102"/>
                  <a:gd name="T36" fmla="*/ 142 w 143"/>
                  <a:gd name="T37" fmla="*/ 49 h 102"/>
                  <a:gd name="T38" fmla="*/ 130 w 143"/>
                  <a:gd name="T39" fmla="*/ 16 h 102"/>
                  <a:gd name="T40" fmla="*/ 54 w 143"/>
                  <a:gd name="T41" fmla="*/ 70 h 102"/>
                  <a:gd name="T42" fmla="*/ 33 w 143"/>
                  <a:gd name="T43" fmla="*/ 48 h 102"/>
                  <a:gd name="T44" fmla="*/ 54 w 143"/>
                  <a:gd name="T45" fmla="*/ 27 h 102"/>
                  <a:gd name="T46" fmla="*/ 75 w 143"/>
                  <a:gd name="T47" fmla="*/ 48 h 102"/>
                  <a:gd name="T48" fmla="*/ 54 w 143"/>
                  <a:gd name="T49" fmla="*/ 70 h 102"/>
                  <a:gd name="T50" fmla="*/ 131 w 143"/>
                  <a:gd name="T51" fmla="*/ 49 h 102"/>
                  <a:gd name="T52" fmla="*/ 125 w 143"/>
                  <a:gd name="T53" fmla="*/ 56 h 102"/>
                  <a:gd name="T54" fmla="*/ 116 w 143"/>
                  <a:gd name="T55" fmla="*/ 56 h 102"/>
                  <a:gd name="T56" fmla="*/ 109 w 143"/>
                  <a:gd name="T57" fmla="*/ 49 h 102"/>
                  <a:gd name="T58" fmla="*/ 109 w 143"/>
                  <a:gd name="T59" fmla="*/ 30 h 102"/>
                  <a:gd name="T60" fmla="*/ 116 w 143"/>
                  <a:gd name="T61" fmla="*/ 23 h 102"/>
                  <a:gd name="T62" fmla="*/ 131 w 143"/>
                  <a:gd name="T63"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02">
                    <a:moveTo>
                      <a:pt x="130" y="16"/>
                    </a:moveTo>
                    <a:cubicBezTo>
                      <a:pt x="123" y="9"/>
                      <a:pt x="111" y="11"/>
                      <a:pt x="102" y="11"/>
                    </a:cubicBezTo>
                    <a:cubicBezTo>
                      <a:pt x="102" y="10"/>
                      <a:pt x="102" y="10"/>
                      <a:pt x="102" y="9"/>
                    </a:cubicBezTo>
                    <a:cubicBezTo>
                      <a:pt x="102" y="4"/>
                      <a:pt x="97" y="0"/>
                      <a:pt x="91" y="0"/>
                    </a:cubicBezTo>
                    <a:cubicBezTo>
                      <a:pt x="85" y="0"/>
                      <a:pt x="81" y="4"/>
                      <a:pt x="81" y="9"/>
                    </a:cubicBezTo>
                    <a:cubicBezTo>
                      <a:pt x="81" y="10"/>
                      <a:pt x="81" y="10"/>
                      <a:pt x="81" y="11"/>
                    </a:cubicBezTo>
                    <a:cubicBezTo>
                      <a:pt x="18" y="11"/>
                      <a:pt x="18" y="11"/>
                      <a:pt x="18" y="11"/>
                    </a:cubicBezTo>
                    <a:cubicBezTo>
                      <a:pt x="8" y="11"/>
                      <a:pt x="0" y="19"/>
                      <a:pt x="0" y="30"/>
                    </a:cubicBezTo>
                    <a:cubicBezTo>
                      <a:pt x="0" y="83"/>
                      <a:pt x="0" y="83"/>
                      <a:pt x="0" y="83"/>
                    </a:cubicBezTo>
                    <a:cubicBezTo>
                      <a:pt x="0" y="94"/>
                      <a:pt x="8" y="102"/>
                      <a:pt x="18" y="102"/>
                    </a:cubicBezTo>
                    <a:cubicBezTo>
                      <a:pt x="21" y="102"/>
                      <a:pt x="21" y="102"/>
                      <a:pt x="21" y="102"/>
                    </a:cubicBezTo>
                    <a:cubicBezTo>
                      <a:pt x="22" y="91"/>
                      <a:pt x="30" y="83"/>
                      <a:pt x="41" y="83"/>
                    </a:cubicBezTo>
                    <a:cubicBezTo>
                      <a:pt x="51" y="83"/>
                      <a:pt x="60" y="91"/>
                      <a:pt x="60" y="102"/>
                    </a:cubicBezTo>
                    <a:cubicBezTo>
                      <a:pt x="82" y="102"/>
                      <a:pt x="82" y="102"/>
                      <a:pt x="82" y="102"/>
                    </a:cubicBezTo>
                    <a:cubicBezTo>
                      <a:pt x="83" y="91"/>
                      <a:pt x="92" y="83"/>
                      <a:pt x="102" y="83"/>
                    </a:cubicBezTo>
                    <a:cubicBezTo>
                      <a:pt x="112" y="83"/>
                      <a:pt x="121" y="91"/>
                      <a:pt x="122" y="102"/>
                    </a:cubicBezTo>
                    <a:cubicBezTo>
                      <a:pt x="124" y="102"/>
                      <a:pt x="124" y="102"/>
                      <a:pt x="124" y="102"/>
                    </a:cubicBezTo>
                    <a:cubicBezTo>
                      <a:pt x="134" y="102"/>
                      <a:pt x="142" y="94"/>
                      <a:pt x="142" y="83"/>
                    </a:cubicBezTo>
                    <a:cubicBezTo>
                      <a:pt x="142" y="49"/>
                      <a:pt x="142" y="49"/>
                      <a:pt x="142" y="49"/>
                    </a:cubicBezTo>
                    <a:cubicBezTo>
                      <a:pt x="143" y="32"/>
                      <a:pt x="135" y="22"/>
                      <a:pt x="130" y="16"/>
                    </a:cubicBezTo>
                    <a:close/>
                    <a:moveTo>
                      <a:pt x="54" y="70"/>
                    </a:moveTo>
                    <a:cubicBezTo>
                      <a:pt x="43" y="70"/>
                      <a:pt x="33" y="60"/>
                      <a:pt x="33" y="48"/>
                    </a:cubicBezTo>
                    <a:cubicBezTo>
                      <a:pt x="33" y="36"/>
                      <a:pt x="43" y="27"/>
                      <a:pt x="54" y="27"/>
                    </a:cubicBezTo>
                    <a:cubicBezTo>
                      <a:pt x="66" y="27"/>
                      <a:pt x="75" y="36"/>
                      <a:pt x="75" y="48"/>
                    </a:cubicBezTo>
                    <a:cubicBezTo>
                      <a:pt x="75" y="60"/>
                      <a:pt x="66" y="70"/>
                      <a:pt x="54" y="70"/>
                    </a:cubicBezTo>
                    <a:close/>
                    <a:moveTo>
                      <a:pt x="131" y="49"/>
                    </a:moveTo>
                    <a:cubicBezTo>
                      <a:pt x="131" y="53"/>
                      <a:pt x="128" y="56"/>
                      <a:pt x="125" y="56"/>
                    </a:cubicBezTo>
                    <a:cubicBezTo>
                      <a:pt x="116" y="56"/>
                      <a:pt x="116" y="56"/>
                      <a:pt x="116" y="56"/>
                    </a:cubicBezTo>
                    <a:cubicBezTo>
                      <a:pt x="112" y="56"/>
                      <a:pt x="109" y="53"/>
                      <a:pt x="109" y="49"/>
                    </a:cubicBezTo>
                    <a:cubicBezTo>
                      <a:pt x="109" y="30"/>
                      <a:pt x="109" y="30"/>
                      <a:pt x="109" y="30"/>
                    </a:cubicBezTo>
                    <a:cubicBezTo>
                      <a:pt x="109" y="26"/>
                      <a:pt x="113" y="23"/>
                      <a:pt x="116" y="23"/>
                    </a:cubicBezTo>
                    <a:cubicBezTo>
                      <a:pt x="126" y="24"/>
                      <a:pt x="132" y="35"/>
                      <a:pt x="13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sp>
        <p:nvSpPr>
          <p:cNvPr id="160" name="椭圆 159"/>
          <p:cNvSpPr/>
          <p:nvPr/>
        </p:nvSpPr>
        <p:spPr>
          <a:xfrm>
            <a:off x="1867583" y="3832028"/>
            <a:ext cx="245102" cy="245102"/>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1" name="椭圆 160"/>
          <p:cNvSpPr/>
          <p:nvPr/>
        </p:nvSpPr>
        <p:spPr>
          <a:xfrm>
            <a:off x="9399603" y="3947360"/>
            <a:ext cx="414414" cy="414414"/>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2" name="椭圆 161"/>
          <p:cNvSpPr/>
          <p:nvPr/>
        </p:nvSpPr>
        <p:spPr>
          <a:xfrm>
            <a:off x="9682276" y="4462166"/>
            <a:ext cx="263481" cy="263481"/>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8" name="椭圆 167"/>
          <p:cNvSpPr/>
          <p:nvPr/>
        </p:nvSpPr>
        <p:spPr>
          <a:xfrm>
            <a:off x="10235252" y="4143823"/>
            <a:ext cx="318343" cy="318343"/>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8" name="组合 7"/>
          <p:cNvGrpSpPr/>
          <p:nvPr/>
        </p:nvGrpSpPr>
        <p:grpSpPr>
          <a:xfrm>
            <a:off x="1232928" y="5735566"/>
            <a:ext cx="576000" cy="576000"/>
            <a:chOff x="1232928" y="5735566"/>
            <a:chExt cx="576000" cy="576000"/>
          </a:xfrm>
        </p:grpSpPr>
        <p:grpSp>
          <p:nvGrpSpPr>
            <p:cNvPr id="136" name="组合 135"/>
            <p:cNvGrpSpPr/>
            <p:nvPr/>
          </p:nvGrpSpPr>
          <p:grpSpPr>
            <a:xfrm>
              <a:off x="1232928" y="5735566"/>
              <a:ext cx="576000" cy="576000"/>
              <a:chOff x="1603689" y="1828440"/>
              <a:chExt cx="2743560" cy="2743560"/>
            </a:xfrm>
          </p:grpSpPr>
          <p:sp>
            <p:nvSpPr>
              <p:cNvPr id="138" name="椭圆 137"/>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9" name="椭圆 138"/>
              <p:cNvSpPr/>
              <p:nvPr/>
            </p:nvSpPr>
            <p:spPr>
              <a:xfrm>
                <a:off x="1752544" y="1977295"/>
                <a:ext cx="2445850" cy="2445850"/>
              </a:xfrm>
              <a:prstGeom prst="ellipse">
                <a:avLst/>
              </a:prstGeom>
              <a:solidFill>
                <a:srgbClr val="FFB85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67" name="组合 66"/>
            <p:cNvGrpSpPr/>
            <p:nvPr/>
          </p:nvGrpSpPr>
          <p:grpSpPr>
            <a:xfrm>
              <a:off x="1386368" y="5895297"/>
              <a:ext cx="259178" cy="225665"/>
              <a:chOff x="5248612" y="5019854"/>
              <a:chExt cx="859268" cy="733939"/>
            </a:xfrm>
            <a:solidFill>
              <a:schemeClr val="bg1"/>
            </a:solidFill>
          </p:grpSpPr>
          <p:sp>
            <p:nvSpPr>
              <p:cNvPr id="68" name="Freeform 1372"/>
              <p:cNvSpPr>
                <a:spLocks noEditPoints="1"/>
              </p:cNvSpPr>
              <p:nvPr/>
            </p:nvSpPr>
            <p:spPr bwMode="auto">
              <a:xfrm>
                <a:off x="5248612" y="5117713"/>
                <a:ext cx="859268" cy="636080"/>
              </a:xfrm>
              <a:custGeom>
                <a:avLst/>
                <a:gdLst>
                  <a:gd name="T0" fmla="*/ 18 w 246"/>
                  <a:gd name="T1" fmla="*/ 0 h 182"/>
                  <a:gd name="T2" fmla="*/ 10 w 246"/>
                  <a:gd name="T3" fmla="*/ 0 h 182"/>
                  <a:gd name="T4" fmla="*/ 2 w 246"/>
                  <a:gd name="T5" fmla="*/ 10 h 182"/>
                  <a:gd name="T6" fmla="*/ 0 w 246"/>
                  <a:gd name="T7" fmla="*/ 164 h 182"/>
                  <a:gd name="T8" fmla="*/ 2 w 246"/>
                  <a:gd name="T9" fmla="*/ 170 h 182"/>
                  <a:gd name="T10" fmla="*/ 10 w 246"/>
                  <a:gd name="T11" fmla="*/ 180 h 182"/>
                  <a:gd name="T12" fmla="*/ 228 w 246"/>
                  <a:gd name="T13" fmla="*/ 182 h 182"/>
                  <a:gd name="T14" fmla="*/ 236 w 246"/>
                  <a:gd name="T15" fmla="*/ 180 h 182"/>
                  <a:gd name="T16" fmla="*/ 246 w 246"/>
                  <a:gd name="T17" fmla="*/ 170 h 182"/>
                  <a:gd name="T18" fmla="*/ 246 w 246"/>
                  <a:gd name="T19" fmla="*/ 18 h 182"/>
                  <a:gd name="T20" fmla="*/ 246 w 246"/>
                  <a:gd name="T21" fmla="*/ 10 h 182"/>
                  <a:gd name="T22" fmla="*/ 236 w 246"/>
                  <a:gd name="T23" fmla="*/ 0 h 182"/>
                  <a:gd name="T24" fmla="*/ 228 w 246"/>
                  <a:gd name="T25" fmla="*/ 0 h 182"/>
                  <a:gd name="T26" fmla="*/ 124 w 246"/>
                  <a:gd name="T27" fmla="*/ 154 h 182"/>
                  <a:gd name="T28" fmla="*/ 98 w 246"/>
                  <a:gd name="T29" fmla="*/ 148 h 182"/>
                  <a:gd name="T30" fmla="*/ 78 w 246"/>
                  <a:gd name="T31" fmla="*/ 136 h 182"/>
                  <a:gd name="T32" fmla="*/ 64 w 246"/>
                  <a:gd name="T33" fmla="*/ 116 h 182"/>
                  <a:gd name="T34" fmla="*/ 60 w 246"/>
                  <a:gd name="T35" fmla="*/ 90 h 182"/>
                  <a:gd name="T36" fmla="*/ 62 w 246"/>
                  <a:gd name="T37" fmla="*/ 78 h 182"/>
                  <a:gd name="T38" fmla="*/ 70 w 246"/>
                  <a:gd name="T39" fmla="*/ 56 h 182"/>
                  <a:gd name="T40" fmla="*/ 88 w 246"/>
                  <a:gd name="T41" fmla="*/ 38 h 182"/>
                  <a:gd name="T42" fmla="*/ 110 w 246"/>
                  <a:gd name="T43" fmla="*/ 28 h 182"/>
                  <a:gd name="T44" fmla="*/ 124 w 246"/>
                  <a:gd name="T45" fmla="*/ 28 h 182"/>
                  <a:gd name="T46" fmla="*/ 148 w 246"/>
                  <a:gd name="T47" fmla="*/ 32 h 182"/>
                  <a:gd name="T48" fmla="*/ 168 w 246"/>
                  <a:gd name="T49" fmla="*/ 46 h 182"/>
                  <a:gd name="T50" fmla="*/ 182 w 246"/>
                  <a:gd name="T51" fmla="*/ 66 h 182"/>
                  <a:gd name="T52" fmla="*/ 186 w 246"/>
                  <a:gd name="T53" fmla="*/ 90 h 182"/>
                  <a:gd name="T54" fmla="*/ 186 w 246"/>
                  <a:gd name="T55" fmla="*/ 104 h 182"/>
                  <a:gd name="T56" fmla="*/ 176 w 246"/>
                  <a:gd name="T57" fmla="*/ 126 h 182"/>
                  <a:gd name="T58" fmla="*/ 158 w 246"/>
                  <a:gd name="T59" fmla="*/ 142 h 182"/>
                  <a:gd name="T60" fmla="*/ 136 w 246"/>
                  <a:gd name="T61" fmla="*/ 152 h 182"/>
                  <a:gd name="T62" fmla="*/ 124 w 246"/>
                  <a:gd name="T63" fmla="*/ 1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2">
                    <a:moveTo>
                      <a:pt x="228" y="0"/>
                    </a:moveTo>
                    <a:lnTo>
                      <a:pt x="18" y="0"/>
                    </a:lnTo>
                    <a:lnTo>
                      <a:pt x="18" y="0"/>
                    </a:lnTo>
                    <a:lnTo>
                      <a:pt x="10" y="0"/>
                    </a:lnTo>
                    <a:lnTo>
                      <a:pt x="4" y="4"/>
                    </a:lnTo>
                    <a:lnTo>
                      <a:pt x="2" y="10"/>
                    </a:lnTo>
                    <a:lnTo>
                      <a:pt x="0" y="18"/>
                    </a:lnTo>
                    <a:lnTo>
                      <a:pt x="0" y="164"/>
                    </a:lnTo>
                    <a:lnTo>
                      <a:pt x="0" y="164"/>
                    </a:lnTo>
                    <a:lnTo>
                      <a:pt x="2" y="170"/>
                    </a:lnTo>
                    <a:lnTo>
                      <a:pt x="4" y="176"/>
                    </a:lnTo>
                    <a:lnTo>
                      <a:pt x="10" y="180"/>
                    </a:lnTo>
                    <a:lnTo>
                      <a:pt x="18" y="182"/>
                    </a:lnTo>
                    <a:lnTo>
                      <a:pt x="228" y="182"/>
                    </a:lnTo>
                    <a:lnTo>
                      <a:pt x="228" y="182"/>
                    </a:lnTo>
                    <a:lnTo>
                      <a:pt x="236" y="180"/>
                    </a:lnTo>
                    <a:lnTo>
                      <a:pt x="242" y="176"/>
                    </a:lnTo>
                    <a:lnTo>
                      <a:pt x="246" y="170"/>
                    </a:lnTo>
                    <a:lnTo>
                      <a:pt x="246" y="164"/>
                    </a:lnTo>
                    <a:lnTo>
                      <a:pt x="246" y="18"/>
                    </a:lnTo>
                    <a:lnTo>
                      <a:pt x="246" y="18"/>
                    </a:lnTo>
                    <a:lnTo>
                      <a:pt x="246" y="10"/>
                    </a:lnTo>
                    <a:lnTo>
                      <a:pt x="242" y="4"/>
                    </a:lnTo>
                    <a:lnTo>
                      <a:pt x="236" y="0"/>
                    </a:lnTo>
                    <a:lnTo>
                      <a:pt x="228" y="0"/>
                    </a:lnTo>
                    <a:lnTo>
                      <a:pt x="228" y="0"/>
                    </a:lnTo>
                    <a:close/>
                    <a:moveTo>
                      <a:pt x="124" y="154"/>
                    </a:moveTo>
                    <a:lnTo>
                      <a:pt x="124" y="154"/>
                    </a:lnTo>
                    <a:lnTo>
                      <a:pt x="110" y="152"/>
                    </a:lnTo>
                    <a:lnTo>
                      <a:pt x="98" y="148"/>
                    </a:lnTo>
                    <a:lnTo>
                      <a:pt x="88" y="142"/>
                    </a:lnTo>
                    <a:lnTo>
                      <a:pt x="78" y="136"/>
                    </a:lnTo>
                    <a:lnTo>
                      <a:pt x="70" y="126"/>
                    </a:lnTo>
                    <a:lnTo>
                      <a:pt x="64" y="116"/>
                    </a:lnTo>
                    <a:lnTo>
                      <a:pt x="62" y="104"/>
                    </a:lnTo>
                    <a:lnTo>
                      <a:pt x="60" y="90"/>
                    </a:lnTo>
                    <a:lnTo>
                      <a:pt x="60" y="90"/>
                    </a:lnTo>
                    <a:lnTo>
                      <a:pt x="62" y="78"/>
                    </a:lnTo>
                    <a:lnTo>
                      <a:pt x="64" y="66"/>
                    </a:lnTo>
                    <a:lnTo>
                      <a:pt x="70" y="56"/>
                    </a:lnTo>
                    <a:lnTo>
                      <a:pt x="78" y="46"/>
                    </a:lnTo>
                    <a:lnTo>
                      <a:pt x="88" y="38"/>
                    </a:lnTo>
                    <a:lnTo>
                      <a:pt x="98" y="32"/>
                    </a:lnTo>
                    <a:lnTo>
                      <a:pt x="110" y="28"/>
                    </a:lnTo>
                    <a:lnTo>
                      <a:pt x="124" y="28"/>
                    </a:lnTo>
                    <a:lnTo>
                      <a:pt x="124" y="28"/>
                    </a:lnTo>
                    <a:lnTo>
                      <a:pt x="136" y="28"/>
                    </a:lnTo>
                    <a:lnTo>
                      <a:pt x="148" y="32"/>
                    </a:lnTo>
                    <a:lnTo>
                      <a:pt x="158" y="38"/>
                    </a:lnTo>
                    <a:lnTo>
                      <a:pt x="168" y="46"/>
                    </a:lnTo>
                    <a:lnTo>
                      <a:pt x="176" y="56"/>
                    </a:lnTo>
                    <a:lnTo>
                      <a:pt x="182" y="66"/>
                    </a:lnTo>
                    <a:lnTo>
                      <a:pt x="186" y="78"/>
                    </a:lnTo>
                    <a:lnTo>
                      <a:pt x="186" y="90"/>
                    </a:lnTo>
                    <a:lnTo>
                      <a:pt x="186" y="90"/>
                    </a:lnTo>
                    <a:lnTo>
                      <a:pt x="186" y="104"/>
                    </a:lnTo>
                    <a:lnTo>
                      <a:pt x="182" y="116"/>
                    </a:lnTo>
                    <a:lnTo>
                      <a:pt x="176" y="126"/>
                    </a:lnTo>
                    <a:lnTo>
                      <a:pt x="168" y="136"/>
                    </a:lnTo>
                    <a:lnTo>
                      <a:pt x="158" y="142"/>
                    </a:lnTo>
                    <a:lnTo>
                      <a:pt x="148" y="148"/>
                    </a:lnTo>
                    <a:lnTo>
                      <a:pt x="136" y="152"/>
                    </a:lnTo>
                    <a:lnTo>
                      <a:pt x="124" y="154"/>
                    </a:lnTo>
                    <a:lnTo>
                      <a:pt x="124"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69" name="Freeform 1373"/>
              <p:cNvSpPr>
                <a:spLocks/>
              </p:cNvSpPr>
              <p:nvPr/>
            </p:nvSpPr>
            <p:spPr bwMode="auto">
              <a:xfrm>
                <a:off x="5549007" y="5306440"/>
                <a:ext cx="258479" cy="258626"/>
              </a:xfrm>
              <a:custGeom>
                <a:avLst/>
                <a:gdLst>
                  <a:gd name="T0" fmla="*/ 70 w 74"/>
                  <a:gd name="T1" fmla="*/ 26 h 74"/>
                  <a:gd name="T2" fmla="*/ 48 w 74"/>
                  <a:gd name="T3" fmla="*/ 26 h 74"/>
                  <a:gd name="T4" fmla="*/ 48 w 74"/>
                  <a:gd name="T5" fmla="*/ 4 h 74"/>
                  <a:gd name="T6" fmla="*/ 48 w 74"/>
                  <a:gd name="T7" fmla="*/ 4 h 74"/>
                  <a:gd name="T8" fmla="*/ 46 w 74"/>
                  <a:gd name="T9" fmla="*/ 0 h 74"/>
                  <a:gd name="T10" fmla="*/ 44 w 74"/>
                  <a:gd name="T11" fmla="*/ 0 h 74"/>
                  <a:gd name="T12" fmla="*/ 30 w 74"/>
                  <a:gd name="T13" fmla="*/ 0 h 74"/>
                  <a:gd name="T14" fmla="*/ 30 w 74"/>
                  <a:gd name="T15" fmla="*/ 0 h 74"/>
                  <a:gd name="T16" fmla="*/ 28 w 74"/>
                  <a:gd name="T17" fmla="*/ 0 h 74"/>
                  <a:gd name="T18" fmla="*/ 26 w 74"/>
                  <a:gd name="T19" fmla="*/ 4 h 74"/>
                  <a:gd name="T20" fmla="*/ 26 w 74"/>
                  <a:gd name="T21" fmla="*/ 26 h 74"/>
                  <a:gd name="T22" fmla="*/ 4 w 74"/>
                  <a:gd name="T23" fmla="*/ 26 h 74"/>
                  <a:gd name="T24" fmla="*/ 4 w 74"/>
                  <a:gd name="T25" fmla="*/ 26 h 74"/>
                  <a:gd name="T26" fmla="*/ 2 w 74"/>
                  <a:gd name="T27" fmla="*/ 26 h 74"/>
                  <a:gd name="T28" fmla="*/ 0 w 74"/>
                  <a:gd name="T29" fmla="*/ 30 h 74"/>
                  <a:gd name="T30" fmla="*/ 0 w 74"/>
                  <a:gd name="T31" fmla="*/ 44 h 74"/>
                  <a:gd name="T32" fmla="*/ 0 w 74"/>
                  <a:gd name="T33" fmla="*/ 44 h 74"/>
                  <a:gd name="T34" fmla="*/ 2 w 74"/>
                  <a:gd name="T35" fmla="*/ 46 h 74"/>
                  <a:gd name="T36" fmla="*/ 4 w 74"/>
                  <a:gd name="T37" fmla="*/ 48 h 74"/>
                  <a:gd name="T38" fmla="*/ 26 w 74"/>
                  <a:gd name="T39" fmla="*/ 48 h 74"/>
                  <a:gd name="T40" fmla="*/ 26 w 74"/>
                  <a:gd name="T41" fmla="*/ 70 h 74"/>
                  <a:gd name="T42" fmla="*/ 26 w 74"/>
                  <a:gd name="T43" fmla="*/ 70 h 74"/>
                  <a:gd name="T44" fmla="*/ 28 w 74"/>
                  <a:gd name="T45" fmla="*/ 72 h 74"/>
                  <a:gd name="T46" fmla="*/ 30 w 74"/>
                  <a:gd name="T47" fmla="*/ 74 h 74"/>
                  <a:gd name="T48" fmla="*/ 44 w 74"/>
                  <a:gd name="T49" fmla="*/ 74 h 74"/>
                  <a:gd name="T50" fmla="*/ 44 w 74"/>
                  <a:gd name="T51" fmla="*/ 74 h 74"/>
                  <a:gd name="T52" fmla="*/ 46 w 74"/>
                  <a:gd name="T53" fmla="*/ 72 h 74"/>
                  <a:gd name="T54" fmla="*/ 48 w 74"/>
                  <a:gd name="T55" fmla="*/ 70 h 74"/>
                  <a:gd name="T56" fmla="*/ 48 w 74"/>
                  <a:gd name="T57" fmla="*/ 48 h 74"/>
                  <a:gd name="T58" fmla="*/ 70 w 74"/>
                  <a:gd name="T59" fmla="*/ 48 h 74"/>
                  <a:gd name="T60" fmla="*/ 70 w 74"/>
                  <a:gd name="T61" fmla="*/ 48 h 74"/>
                  <a:gd name="T62" fmla="*/ 72 w 74"/>
                  <a:gd name="T63" fmla="*/ 46 h 74"/>
                  <a:gd name="T64" fmla="*/ 74 w 74"/>
                  <a:gd name="T65" fmla="*/ 44 h 74"/>
                  <a:gd name="T66" fmla="*/ 74 w 74"/>
                  <a:gd name="T67" fmla="*/ 30 h 74"/>
                  <a:gd name="T68" fmla="*/ 74 w 74"/>
                  <a:gd name="T69" fmla="*/ 30 h 74"/>
                  <a:gd name="T70" fmla="*/ 72 w 74"/>
                  <a:gd name="T71" fmla="*/ 26 h 74"/>
                  <a:gd name="T72" fmla="*/ 70 w 74"/>
                  <a:gd name="T73" fmla="*/ 26 h 74"/>
                  <a:gd name="T74" fmla="*/ 70 w 74"/>
                  <a:gd name="T75"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70" y="26"/>
                    </a:moveTo>
                    <a:lnTo>
                      <a:pt x="48" y="26"/>
                    </a:lnTo>
                    <a:lnTo>
                      <a:pt x="48" y="4"/>
                    </a:lnTo>
                    <a:lnTo>
                      <a:pt x="48" y="4"/>
                    </a:lnTo>
                    <a:lnTo>
                      <a:pt x="46" y="0"/>
                    </a:lnTo>
                    <a:lnTo>
                      <a:pt x="44" y="0"/>
                    </a:lnTo>
                    <a:lnTo>
                      <a:pt x="30" y="0"/>
                    </a:lnTo>
                    <a:lnTo>
                      <a:pt x="30" y="0"/>
                    </a:lnTo>
                    <a:lnTo>
                      <a:pt x="28" y="0"/>
                    </a:lnTo>
                    <a:lnTo>
                      <a:pt x="26" y="4"/>
                    </a:lnTo>
                    <a:lnTo>
                      <a:pt x="26" y="26"/>
                    </a:lnTo>
                    <a:lnTo>
                      <a:pt x="4" y="26"/>
                    </a:lnTo>
                    <a:lnTo>
                      <a:pt x="4" y="26"/>
                    </a:lnTo>
                    <a:lnTo>
                      <a:pt x="2" y="26"/>
                    </a:lnTo>
                    <a:lnTo>
                      <a:pt x="0" y="30"/>
                    </a:lnTo>
                    <a:lnTo>
                      <a:pt x="0" y="44"/>
                    </a:lnTo>
                    <a:lnTo>
                      <a:pt x="0" y="44"/>
                    </a:lnTo>
                    <a:lnTo>
                      <a:pt x="2" y="46"/>
                    </a:lnTo>
                    <a:lnTo>
                      <a:pt x="4" y="48"/>
                    </a:lnTo>
                    <a:lnTo>
                      <a:pt x="26" y="48"/>
                    </a:lnTo>
                    <a:lnTo>
                      <a:pt x="26" y="70"/>
                    </a:lnTo>
                    <a:lnTo>
                      <a:pt x="26" y="70"/>
                    </a:lnTo>
                    <a:lnTo>
                      <a:pt x="28" y="72"/>
                    </a:lnTo>
                    <a:lnTo>
                      <a:pt x="30" y="74"/>
                    </a:lnTo>
                    <a:lnTo>
                      <a:pt x="44" y="74"/>
                    </a:lnTo>
                    <a:lnTo>
                      <a:pt x="44" y="74"/>
                    </a:lnTo>
                    <a:lnTo>
                      <a:pt x="46" y="72"/>
                    </a:lnTo>
                    <a:lnTo>
                      <a:pt x="48" y="70"/>
                    </a:lnTo>
                    <a:lnTo>
                      <a:pt x="48" y="48"/>
                    </a:lnTo>
                    <a:lnTo>
                      <a:pt x="70" y="48"/>
                    </a:lnTo>
                    <a:lnTo>
                      <a:pt x="70" y="48"/>
                    </a:lnTo>
                    <a:lnTo>
                      <a:pt x="72" y="46"/>
                    </a:lnTo>
                    <a:lnTo>
                      <a:pt x="74" y="44"/>
                    </a:lnTo>
                    <a:lnTo>
                      <a:pt x="74" y="30"/>
                    </a:lnTo>
                    <a:lnTo>
                      <a:pt x="74" y="30"/>
                    </a:lnTo>
                    <a:lnTo>
                      <a:pt x="72" y="26"/>
                    </a:lnTo>
                    <a:lnTo>
                      <a:pt x="70" y="26"/>
                    </a:lnTo>
                    <a:lnTo>
                      <a:pt x="7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0" name="Freeform 1374"/>
              <p:cNvSpPr>
                <a:spLocks/>
              </p:cNvSpPr>
              <p:nvPr/>
            </p:nvSpPr>
            <p:spPr bwMode="auto">
              <a:xfrm>
                <a:off x="5535035" y="5019854"/>
                <a:ext cx="286423" cy="69899"/>
              </a:xfrm>
              <a:custGeom>
                <a:avLst/>
                <a:gdLst>
                  <a:gd name="T0" fmla="*/ 12 w 82"/>
                  <a:gd name="T1" fmla="*/ 12 h 20"/>
                  <a:gd name="T2" fmla="*/ 70 w 82"/>
                  <a:gd name="T3" fmla="*/ 12 h 20"/>
                  <a:gd name="T4" fmla="*/ 70 w 82"/>
                  <a:gd name="T5" fmla="*/ 20 h 20"/>
                  <a:gd name="T6" fmla="*/ 82 w 82"/>
                  <a:gd name="T7" fmla="*/ 20 h 20"/>
                  <a:gd name="T8" fmla="*/ 82 w 82"/>
                  <a:gd name="T9" fmla="*/ 6 h 20"/>
                  <a:gd name="T10" fmla="*/ 82 w 82"/>
                  <a:gd name="T11" fmla="*/ 6 h 20"/>
                  <a:gd name="T12" fmla="*/ 80 w 82"/>
                  <a:gd name="T13" fmla="*/ 0 h 20"/>
                  <a:gd name="T14" fmla="*/ 76 w 82"/>
                  <a:gd name="T15" fmla="*/ 0 h 20"/>
                  <a:gd name="T16" fmla="*/ 6 w 82"/>
                  <a:gd name="T17" fmla="*/ 0 h 20"/>
                  <a:gd name="T18" fmla="*/ 6 w 82"/>
                  <a:gd name="T19" fmla="*/ 0 h 20"/>
                  <a:gd name="T20" fmla="*/ 2 w 82"/>
                  <a:gd name="T21" fmla="*/ 0 h 20"/>
                  <a:gd name="T22" fmla="*/ 0 w 82"/>
                  <a:gd name="T23" fmla="*/ 6 h 20"/>
                  <a:gd name="T24" fmla="*/ 0 w 82"/>
                  <a:gd name="T25" fmla="*/ 20 h 20"/>
                  <a:gd name="T26" fmla="*/ 12 w 82"/>
                  <a:gd name="T27" fmla="*/ 20 h 20"/>
                  <a:gd name="T28" fmla="*/ 12 w 82"/>
                  <a:gd name="T2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0">
                    <a:moveTo>
                      <a:pt x="12" y="12"/>
                    </a:moveTo>
                    <a:lnTo>
                      <a:pt x="70" y="12"/>
                    </a:lnTo>
                    <a:lnTo>
                      <a:pt x="70" y="20"/>
                    </a:lnTo>
                    <a:lnTo>
                      <a:pt x="82" y="20"/>
                    </a:lnTo>
                    <a:lnTo>
                      <a:pt x="82" y="6"/>
                    </a:lnTo>
                    <a:lnTo>
                      <a:pt x="82" y="6"/>
                    </a:lnTo>
                    <a:lnTo>
                      <a:pt x="80" y="0"/>
                    </a:lnTo>
                    <a:lnTo>
                      <a:pt x="76" y="0"/>
                    </a:lnTo>
                    <a:lnTo>
                      <a:pt x="6" y="0"/>
                    </a:lnTo>
                    <a:lnTo>
                      <a:pt x="6" y="0"/>
                    </a:lnTo>
                    <a:lnTo>
                      <a:pt x="2" y="0"/>
                    </a:lnTo>
                    <a:lnTo>
                      <a:pt x="0" y="6"/>
                    </a:lnTo>
                    <a:lnTo>
                      <a:pt x="0" y="20"/>
                    </a:lnTo>
                    <a:lnTo>
                      <a:pt x="12" y="20"/>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3" name="组合 2"/>
          <p:cNvGrpSpPr/>
          <p:nvPr/>
        </p:nvGrpSpPr>
        <p:grpSpPr>
          <a:xfrm>
            <a:off x="2871649" y="5735566"/>
            <a:ext cx="576000" cy="576000"/>
            <a:chOff x="2871649" y="5735566"/>
            <a:chExt cx="576000" cy="576000"/>
          </a:xfrm>
        </p:grpSpPr>
        <p:grpSp>
          <p:nvGrpSpPr>
            <p:cNvPr id="146" name="组合 145"/>
            <p:cNvGrpSpPr/>
            <p:nvPr/>
          </p:nvGrpSpPr>
          <p:grpSpPr>
            <a:xfrm>
              <a:off x="2871649" y="5735566"/>
              <a:ext cx="576000" cy="576000"/>
              <a:chOff x="1603689" y="1828440"/>
              <a:chExt cx="2743560" cy="2743560"/>
            </a:xfrm>
          </p:grpSpPr>
          <p:sp>
            <p:nvSpPr>
              <p:cNvPr id="155" name="椭圆 154"/>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6" name="椭圆 155"/>
              <p:cNvSpPr/>
              <p:nvPr/>
            </p:nvSpPr>
            <p:spPr>
              <a:xfrm>
                <a:off x="1752544" y="1977295"/>
                <a:ext cx="2445850" cy="2445850"/>
              </a:xfrm>
              <a:prstGeom prst="ellipse">
                <a:avLst/>
              </a:prstGeom>
              <a:solidFill>
                <a:srgbClr val="663A77"/>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75" name="组合 74"/>
            <p:cNvGrpSpPr/>
            <p:nvPr/>
          </p:nvGrpSpPr>
          <p:grpSpPr bwMode="auto">
            <a:xfrm>
              <a:off x="3013248" y="5884352"/>
              <a:ext cx="266526" cy="274907"/>
              <a:chOff x="2168525" y="3194051"/>
              <a:chExt cx="346075" cy="374649"/>
            </a:xfrm>
            <a:solidFill>
              <a:schemeClr val="bg1"/>
            </a:solidFill>
          </p:grpSpPr>
          <p:sp>
            <p:nvSpPr>
              <p:cNvPr id="76" name="Freeform 5"/>
              <p:cNvSpPr>
                <a:spLocks/>
              </p:cNvSpPr>
              <p:nvPr/>
            </p:nvSpPr>
            <p:spPr bwMode="auto">
              <a:xfrm>
                <a:off x="2400300" y="3390900"/>
                <a:ext cx="98425" cy="130175"/>
              </a:xfrm>
              <a:custGeom>
                <a:avLst/>
                <a:gdLst>
                  <a:gd name="T0" fmla="*/ 50 w 62"/>
                  <a:gd name="T1" fmla="*/ 82 h 82"/>
                  <a:gd name="T2" fmla="*/ 50 w 62"/>
                  <a:gd name="T3" fmla="*/ 82 h 82"/>
                  <a:gd name="T4" fmla="*/ 54 w 62"/>
                  <a:gd name="T5" fmla="*/ 74 h 82"/>
                  <a:gd name="T6" fmla="*/ 58 w 62"/>
                  <a:gd name="T7" fmla="*/ 66 h 82"/>
                  <a:gd name="T8" fmla="*/ 60 w 62"/>
                  <a:gd name="T9" fmla="*/ 56 h 82"/>
                  <a:gd name="T10" fmla="*/ 62 w 62"/>
                  <a:gd name="T11" fmla="*/ 46 h 82"/>
                  <a:gd name="T12" fmla="*/ 62 w 62"/>
                  <a:gd name="T13" fmla="*/ 46 h 82"/>
                  <a:gd name="T14" fmla="*/ 60 w 62"/>
                  <a:gd name="T15" fmla="*/ 32 h 82"/>
                  <a:gd name="T16" fmla="*/ 56 w 62"/>
                  <a:gd name="T17" fmla="*/ 20 h 82"/>
                  <a:gd name="T18" fmla="*/ 50 w 62"/>
                  <a:gd name="T19" fmla="*/ 8 h 82"/>
                  <a:gd name="T20" fmla="*/ 42 w 62"/>
                  <a:gd name="T21" fmla="*/ 0 h 82"/>
                  <a:gd name="T22" fmla="*/ 0 w 62"/>
                  <a:gd name="T23" fmla="*/ 42 h 82"/>
                  <a:gd name="T24" fmla="*/ 50 w 6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2">
                    <a:moveTo>
                      <a:pt x="50" y="82"/>
                    </a:moveTo>
                    <a:lnTo>
                      <a:pt x="50" y="82"/>
                    </a:lnTo>
                    <a:lnTo>
                      <a:pt x="54" y="74"/>
                    </a:lnTo>
                    <a:lnTo>
                      <a:pt x="58" y="66"/>
                    </a:lnTo>
                    <a:lnTo>
                      <a:pt x="60" y="56"/>
                    </a:lnTo>
                    <a:lnTo>
                      <a:pt x="62" y="46"/>
                    </a:lnTo>
                    <a:lnTo>
                      <a:pt x="62" y="46"/>
                    </a:lnTo>
                    <a:lnTo>
                      <a:pt x="60" y="32"/>
                    </a:lnTo>
                    <a:lnTo>
                      <a:pt x="56" y="20"/>
                    </a:lnTo>
                    <a:lnTo>
                      <a:pt x="50" y="8"/>
                    </a:lnTo>
                    <a:lnTo>
                      <a:pt x="42" y="0"/>
                    </a:lnTo>
                    <a:lnTo>
                      <a:pt x="0" y="42"/>
                    </a:lnTo>
                    <a:lnTo>
                      <a:pt x="5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7" name="Freeform 6"/>
              <p:cNvSpPr>
                <a:spLocks/>
              </p:cNvSpPr>
              <p:nvPr/>
            </p:nvSpPr>
            <p:spPr bwMode="auto">
              <a:xfrm>
                <a:off x="2320925" y="3470275"/>
                <a:ext cx="146050" cy="98425"/>
              </a:xfrm>
              <a:custGeom>
                <a:avLst/>
                <a:gdLst>
                  <a:gd name="T0" fmla="*/ 42 w 92"/>
                  <a:gd name="T1" fmla="*/ 0 h 62"/>
                  <a:gd name="T2" fmla="*/ 0 w 92"/>
                  <a:gd name="T3" fmla="*/ 44 h 62"/>
                  <a:gd name="T4" fmla="*/ 0 w 92"/>
                  <a:gd name="T5" fmla="*/ 44 h 62"/>
                  <a:gd name="T6" fmla="*/ 10 w 92"/>
                  <a:gd name="T7" fmla="*/ 52 h 62"/>
                  <a:gd name="T8" fmla="*/ 20 w 92"/>
                  <a:gd name="T9" fmla="*/ 56 h 62"/>
                  <a:gd name="T10" fmla="*/ 32 w 92"/>
                  <a:gd name="T11" fmla="*/ 60 h 62"/>
                  <a:gd name="T12" fmla="*/ 46 w 92"/>
                  <a:gd name="T13" fmla="*/ 62 h 62"/>
                  <a:gd name="T14" fmla="*/ 46 w 92"/>
                  <a:gd name="T15" fmla="*/ 62 h 62"/>
                  <a:gd name="T16" fmla="*/ 58 w 92"/>
                  <a:gd name="T17" fmla="*/ 60 h 62"/>
                  <a:gd name="T18" fmla="*/ 72 w 92"/>
                  <a:gd name="T19" fmla="*/ 56 h 62"/>
                  <a:gd name="T20" fmla="*/ 82 w 92"/>
                  <a:gd name="T21" fmla="*/ 50 h 62"/>
                  <a:gd name="T22" fmla="*/ 92 w 92"/>
                  <a:gd name="T23" fmla="*/ 42 h 62"/>
                  <a:gd name="T24" fmla="*/ 42 w 9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62">
                    <a:moveTo>
                      <a:pt x="42" y="0"/>
                    </a:moveTo>
                    <a:lnTo>
                      <a:pt x="0" y="44"/>
                    </a:lnTo>
                    <a:lnTo>
                      <a:pt x="0" y="44"/>
                    </a:lnTo>
                    <a:lnTo>
                      <a:pt x="10" y="52"/>
                    </a:lnTo>
                    <a:lnTo>
                      <a:pt x="20" y="56"/>
                    </a:lnTo>
                    <a:lnTo>
                      <a:pt x="32" y="60"/>
                    </a:lnTo>
                    <a:lnTo>
                      <a:pt x="46" y="62"/>
                    </a:lnTo>
                    <a:lnTo>
                      <a:pt x="46" y="62"/>
                    </a:lnTo>
                    <a:lnTo>
                      <a:pt x="58" y="60"/>
                    </a:lnTo>
                    <a:lnTo>
                      <a:pt x="72" y="56"/>
                    </a:lnTo>
                    <a:lnTo>
                      <a:pt x="82" y="50"/>
                    </a:lnTo>
                    <a:lnTo>
                      <a:pt x="92" y="42"/>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8" name="Freeform 7"/>
              <p:cNvSpPr>
                <a:spLocks noEditPoints="1"/>
              </p:cNvSpPr>
              <p:nvPr/>
            </p:nvSpPr>
            <p:spPr bwMode="auto">
              <a:xfrm>
                <a:off x="2168525" y="3194051"/>
                <a:ext cx="346075" cy="346075"/>
              </a:xfrm>
              <a:custGeom>
                <a:avLst/>
                <a:gdLst>
                  <a:gd name="T0" fmla="*/ 184 w 218"/>
                  <a:gd name="T1" fmla="*/ 10 h 218"/>
                  <a:gd name="T2" fmla="*/ 180 w 218"/>
                  <a:gd name="T3" fmla="*/ 6 h 218"/>
                  <a:gd name="T4" fmla="*/ 168 w 218"/>
                  <a:gd name="T5" fmla="*/ 0 h 218"/>
                  <a:gd name="T6" fmla="*/ 154 w 218"/>
                  <a:gd name="T7" fmla="*/ 0 h 218"/>
                  <a:gd name="T8" fmla="*/ 142 w 218"/>
                  <a:gd name="T9" fmla="*/ 6 h 218"/>
                  <a:gd name="T10" fmla="*/ 10 w 218"/>
                  <a:gd name="T11" fmla="*/ 136 h 218"/>
                  <a:gd name="T12" fmla="*/ 6 w 218"/>
                  <a:gd name="T13" fmla="*/ 142 h 218"/>
                  <a:gd name="T14" fmla="*/ 0 w 218"/>
                  <a:gd name="T15" fmla="*/ 154 h 218"/>
                  <a:gd name="T16" fmla="*/ 0 w 218"/>
                  <a:gd name="T17" fmla="*/ 168 h 218"/>
                  <a:gd name="T18" fmla="*/ 6 w 218"/>
                  <a:gd name="T19" fmla="*/ 180 h 218"/>
                  <a:gd name="T20" fmla="*/ 32 w 218"/>
                  <a:gd name="T21" fmla="*/ 208 h 218"/>
                  <a:gd name="T22" fmla="*/ 38 w 218"/>
                  <a:gd name="T23" fmla="*/ 212 h 218"/>
                  <a:gd name="T24" fmla="*/ 50 w 218"/>
                  <a:gd name="T25" fmla="*/ 218 h 218"/>
                  <a:gd name="T26" fmla="*/ 64 w 218"/>
                  <a:gd name="T27" fmla="*/ 218 h 218"/>
                  <a:gd name="T28" fmla="*/ 76 w 218"/>
                  <a:gd name="T29" fmla="*/ 212 h 218"/>
                  <a:gd name="T30" fmla="*/ 208 w 218"/>
                  <a:gd name="T31" fmla="*/ 82 h 218"/>
                  <a:gd name="T32" fmla="*/ 212 w 218"/>
                  <a:gd name="T33" fmla="*/ 76 h 218"/>
                  <a:gd name="T34" fmla="*/ 218 w 218"/>
                  <a:gd name="T35" fmla="*/ 64 h 218"/>
                  <a:gd name="T36" fmla="*/ 218 w 218"/>
                  <a:gd name="T37" fmla="*/ 50 h 218"/>
                  <a:gd name="T38" fmla="*/ 212 w 218"/>
                  <a:gd name="T39" fmla="*/ 38 h 218"/>
                  <a:gd name="T40" fmla="*/ 208 w 218"/>
                  <a:gd name="T41" fmla="*/ 32 h 218"/>
                  <a:gd name="T42" fmla="*/ 136 w 218"/>
                  <a:gd name="T43" fmla="*/ 138 h 218"/>
                  <a:gd name="T44" fmla="*/ 26 w 218"/>
                  <a:gd name="T45" fmla="*/ 152 h 218"/>
                  <a:gd name="T46" fmla="*/ 24 w 218"/>
                  <a:gd name="T47" fmla="*/ 156 h 218"/>
                  <a:gd name="T48" fmla="*/ 22 w 218"/>
                  <a:gd name="T49" fmla="*/ 160 h 218"/>
                  <a:gd name="T50" fmla="*/ 26 w 218"/>
                  <a:gd name="T51" fmla="*/ 170 h 218"/>
                  <a:gd name="T52" fmla="*/ 28 w 218"/>
                  <a:gd name="T53" fmla="*/ 174 h 218"/>
                  <a:gd name="T54" fmla="*/ 26 w 218"/>
                  <a:gd name="T55" fmla="*/ 178 h 218"/>
                  <a:gd name="T56" fmla="*/ 22 w 218"/>
                  <a:gd name="T57" fmla="*/ 178 h 218"/>
                  <a:gd name="T58" fmla="*/ 18 w 218"/>
                  <a:gd name="T59" fmla="*/ 178 h 218"/>
                  <a:gd name="T60" fmla="*/ 10 w 218"/>
                  <a:gd name="T61" fmla="*/ 160 h 218"/>
                  <a:gd name="T62" fmla="*/ 12 w 218"/>
                  <a:gd name="T63" fmla="*/ 152 h 218"/>
                  <a:gd name="T64" fmla="*/ 144 w 218"/>
                  <a:gd name="T65" fmla="*/ 18 h 218"/>
                  <a:gd name="T66" fmla="*/ 152 w 218"/>
                  <a:gd name="T67" fmla="*/ 14 h 218"/>
                  <a:gd name="T68" fmla="*/ 160 w 218"/>
                  <a:gd name="T69" fmla="*/ 12 h 218"/>
                  <a:gd name="T70" fmla="*/ 176 w 218"/>
                  <a:gd name="T71" fmla="*/ 18 h 218"/>
                  <a:gd name="T72" fmla="*/ 200 w 218"/>
                  <a:gd name="T73" fmla="*/ 42 h 218"/>
                  <a:gd name="T74" fmla="*/ 206 w 218"/>
                  <a:gd name="T75" fmla="*/ 58 h 218"/>
                  <a:gd name="T76" fmla="*/ 200 w 218"/>
                  <a:gd name="T77" fmla="*/ 7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18">
                    <a:moveTo>
                      <a:pt x="208" y="32"/>
                    </a:moveTo>
                    <a:lnTo>
                      <a:pt x="184" y="10"/>
                    </a:lnTo>
                    <a:lnTo>
                      <a:pt x="184" y="10"/>
                    </a:lnTo>
                    <a:lnTo>
                      <a:pt x="180" y="6"/>
                    </a:lnTo>
                    <a:lnTo>
                      <a:pt x="174" y="2"/>
                    </a:lnTo>
                    <a:lnTo>
                      <a:pt x="168" y="0"/>
                    </a:lnTo>
                    <a:lnTo>
                      <a:pt x="160" y="0"/>
                    </a:lnTo>
                    <a:lnTo>
                      <a:pt x="154" y="0"/>
                    </a:lnTo>
                    <a:lnTo>
                      <a:pt x="148" y="2"/>
                    </a:lnTo>
                    <a:lnTo>
                      <a:pt x="142" y="6"/>
                    </a:lnTo>
                    <a:lnTo>
                      <a:pt x="136" y="10"/>
                    </a:lnTo>
                    <a:lnTo>
                      <a:pt x="10" y="136"/>
                    </a:lnTo>
                    <a:lnTo>
                      <a:pt x="10" y="136"/>
                    </a:lnTo>
                    <a:lnTo>
                      <a:pt x="6" y="142"/>
                    </a:lnTo>
                    <a:lnTo>
                      <a:pt x="2" y="148"/>
                    </a:lnTo>
                    <a:lnTo>
                      <a:pt x="0" y="154"/>
                    </a:lnTo>
                    <a:lnTo>
                      <a:pt x="0" y="160"/>
                    </a:lnTo>
                    <a:lnTo>
                      <a:pt x="0" y="168"/>
                    </a:lnTo>
                    <a:lnTo>
                      <a:pt x="2" y="174"/>
                    </a:lnTo>
                    <a:lnTo>
                      <a:pt x="6" y="180"/>
                    </a:lnTo>
                    <a:lnTo>
                      <a:pt x="10" y="186"/>
                    </a:lnTo>
                    <a:lnTo>
                      <a:pt x="32" y="208"/>
                    </a:lnTo>
                    <a:lnTo>
                      <a:pt x="32" y="208"/>
                    </a:lnTo>
                    <a:lnTo>
                      <a:pt x="38" y="212"/>
                    </a:lnTo>
                    <a:lnTo>
                      <a:pt x="44" y="216"/>
                    </a:lnTo>
                    <a:lnTo>
                      <a:pt x="50" y="218"/>
                    </a:lnTo>
                    <a:lnTo>
                      <a:pt x="56" y="218"/>
                    </a:lnTo>
                    <a:lnTo>
                      <a:pt x="64" y="218"/>
                    </a:lnTo>
                    <a:lnTo>
                      <a:pt x="70" y="216"/>
                    </a:lnTo>
                    <a:lnTo>
                      <a:pt x="76" y="212"/>
                    </a:lnTo>
                    <a:lnTo>
                      <a:pt x="82" y="208"/>
                    </a:lnTo>
                    <a:lnTo>
                      <a:pt x="208" y="82"/>
                    </a:lnTo>
                    <a:lnTo>
                      <a:pt x="208" y="82"/>
                    </a:lnTo>
                    <a:lnTo>
                      <a:pt x="212" y="76"/>
                    </a:lnTo>
                    <a:lnTo>
                      <a:pt x="216" y="70"/>
                    </a:lnTo>
                    <a:lnTo>
                      <a:pt x="218" y="64"/>
                    </a:lnTo>
                    <a:lnTo>
                      <a:pt x="218" y="58"/>
                    </a:lnTo>
                    <a:lnTo>
                      <a:pt x="218" y="50"/>
                    </a:lnTo>
                    <a:lnTo>
                      <a:pt x="216" y="44"/>
                    </a:lnTo>
                    <a:lnTo>
                      <a:pt x="212" y="38"/>
                    </a:lnTo>
                    <a:lnTo>
                      <a:pt x="208" y="32"/>
                    </a:lnTo>
                    <a:lnTo>
                      <a:pt x="208" y="32"/>
                    </a:lnTo>
                    <a:close/>
                    <a:moveTo>
                      <a:pt x="200" y="74"/>
                    </a:moveTo>
                    <a:lnTo>
                      <a:pt x="136" y="138"/>
                    </a:lnTo>
                    <a:lnTo>
                      <a:pt x="88" y="90"/>
                    </a:lnTo>
                    <a:lnTo>
                      <a:pt x="26" y="152"/>
                    </a:lnTo>
                    <a:lnTo>
                      <a:pt x="26" y="152"/>
                    </a:lnTo>
                    <a:lnTo>
                      <a:pt x="24" y="156"/>
                    </a:lnTo>
                    <a:lnTo>
                      <a:pt x="22" y="160"/>
                    </a:lnTo>
                    <a:lnTo>
                      <a:pt x="22" y="160"/>
                    </a:lnTo>
                    <a:lnTo>
                      <a:pt x="24" y="166"/>
                    </a:lnTo>
                    <a:lnTo>
                      <a:pt x="26" y="170"/>
                    </a:lnTo>
                    <a:lnTo>
                      <a:pt x="26" y="170"/>
                    </a:lnTo>
                    <a:lnTo>
                      <a:pt x="28" y="174"/>
                    </a:lnTo>
                    <a:lnTo>
                      <a:pt x="26" y="178"/>
                    </a:lnTo>
                    <a:lnTo>
                      <a:pt x="26" y="178"/>
                    </a:lnTo>
                    <a:lnTo>
                      <a:pt x="22" y="178"/>
                    </a:lnTo>
                    <a:lnTo>
                      <a:pt x="22" y="178"/>
                    </a:lnTo>
                    <a:lnTo>
                      <a:pt x="18" y="178"/>
                    </a:lnTo>
                    <a:lnTo>
                      <a:pt x="18" y="178"/>
                    </a:lnTo>
                    <a:lnTo>
                      <a:pt x="12" y="170"/>
                    </a:lnTo>
                    <a:lnTo>
                      <a:pt x="10" y="160"/>
                    </a:lnTo>
                    <a:lnTo>
                      <a:pt x="10" y="160"/>
                    </a:lnTo>
                    <a:lnTo>
                      <a:pt x="12" y="152"/>
                    </a:lnTo>
                    <a:lnTo>
                      <a:pt x="18" y="144"/>
                    </a:lnTo>
                    <a:lnTo>
                      <a:pt x="144" y="18"/>
                    </a:lnTo>
                    <a:lnTo>
                      <a:pt x="144" y="18"/>
                    </a:lnTo>
                    <a:lnTo>
                      <a:pt x="152" y="14"/>
                    </a:lnTo>
                    <a:lnTo>
                      <a:pt x="160" y="12"/>
                    </a:lnTo>
                    <a:lnTo>
                      <a:pt x="160" y="12"/>
                    </a:lnTo>
                    <a:lnTo>
                      <a:pt x="170" y="14"/>
                    </a:lnTo>
                    <a:lnTo>
                      <a:pt x="176" y="18"/>
                    </a:lnTo>
                    <a:lnTo>
                      <a:pt x="200" y="42"/>
                    </a:lnTo>
                    <a:lnTo>
                      <a:pt x="200" y="42"/>
                    </a:lnTo>
                    <a:lnTo>
                      <a:pt x="204" y="48"/>
                    </a:lnTo>
                    <a:lnTo>
                      <a:pt x="206" y="58"/>
                    </a:lnTo>
                    <a:lnTo>
                      <a:pt x="204" y="66"/>
                    </a:lnTo>
                    <a:lnTo>
                      <a:pt x="200" y="74"/>
                    </a:lnTo>
                    <a:lnTo>
                      <a:pt x="20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 name="组合 4"/>
          <p:cNvGrpSpPr/>
          <p:nvPr/>
        </p:nvGrpSpPr>
        <p:grpSpPr>
          <a:xfrm>
            <a:off x="10448493" y="315208"/>
            <a:ext cx="1221491" cy="1221491"/>
            <a:chOff x="10448493" y="315208"/>
            <a:chExt cx="1221491" cy="1221491"/>
          </a:xfrm>
        </p:grpSpPr>
        <p:grpSp>
          <p:nvGrpSpPr>
            <p:cNvPr id="178" name="组合 177"/>
            <p:cNvGrpSpPr/>
            <p:nvPr/>
          </p:nvGrpSpPr>
          <p:grpSpPr>
            <a:xfrm>
              <a:off x="10448493" y="315208"/>
              <a:ext cx="1221491" cy="1221491"/>
              <a:chOff x="1603689" y="1828440"/>
              <a:chExt cx="2743560" cy="2743560"/>
            </a:xfrm>
          </p:grpSpPr>
          <p:sp>
            <p:nvSpPr>
              <p:cNvPr id="181" name="椭圆 180"/>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82" name="椭圆 181"/>
              <p:cNvSpPr/>
              <p:nvPr/>
            </p:nvSpPr>
            <p:spPr>
              <a:xfrm>
                <a:off x="1752544" y="1977295"/>
                <a:ext cx="2445850" cy="2445850"/>
              </a:xfrm>
              <a:prstGeom prst="ellipse">
                <a:avLst/>
              </a:prstGeom>
              <a:solidFill>
                <a:srgbClr val="00AF92"/>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1" name="Freeform 8"/>
            <p:cNvSpPr>
              <a:spLocks noEditPoints="1"/>
            </p:cNvSpPr>
            <p:nvPr/>
          </p:nvSpPr>
          <p:spPr bwMode="auto">
            <a:xfrm>
              <a:off x="10793914" y="546464"/>
              <a:ext cx="530647" cy="708323"/>
            </a:xfrm>
            <a:custGeom>
              <a:avLst/>
              <a:gdLst>
                <a:gd name="T0" fmla="*/ 20 w 85"/>
                <a:gd name="T1" fmla="*/ 128 h 132"/>
                <a:gd name="T2" fmla="*/ 0 w 85"/>
                <a:gd name="T3" fmla="*/ 102 h 132"/>
                <a:gd name="T4" fmla="*/ 50 w 85"/>
                <a:gd name="T5" fmla="*/ 33 h 132"/>
                <a:gd name="T6" fmla="*/ 52 w 85"/>
                <a:gd name="T7" fmla="*/ 30 h 132"/>
                <a:gd name="T8" fmla="*/ 54 w 85"/>
                <a:gd name="T9" fmla="*/ 28 h 132"/>
                <a:gd name="T10" fmla="*/ 54 w 85"/>
                <a:gd name="T11" fmla="*/ 20 h 132"/>
                <a:gd name="T12" fmla="*/ 32 w 85"/>
                <a:gd name="T13" fmla="*/ 20 h 132"/>
                <a:gd name="T14" fmla="*/ 32 w 85"/>
                <a:gd name="T15" fmla="*/ 28 h 132"/>
                <a:gd name="T16" fmla="*/ 35 w 85"/>
                <a:gd name="T17" fmla="*/ 34 h 132"/>
                <a:gd name="T18" fmla="*/ 41 w 85"/>
                <a:gd name="T19" fmla="*/ 40 h 132"/>
                <a:gd name="T20" fmla="*/ 22 w 85"/>
                <a:gd name="T21" fmla="*/ 66 h 132"/>
                <a:gd name="T22" fmla="*/ 12 w 85"/>
                <a:gd name="T23" fmla="*/ 41 h 132"/>
                <a:gd name="T24" fmla="*/ 21 w 85"/>
                <a:gd name="T25" fmla="*/ 13 h 132"/>
                <a:gd name="T26" fmla="*/ 42 w 85"/>
                <a:gd name="T27" fmla="*/ 1 h 132"/>
                <a:gd name="T28" fmla="*/ 63 w 85"/>
                <a:gd name="T29" fmla="*/ 8 h 132"/>
                <a:gd name="T30" fmla="*/ 72 w 85"/>
                <a:gd name="T31" fmla="*/ 29 h 132"/>
                <a:gd name="T32" fmla="*/ 74 w 85"/>
                <a:gd name="T33" fmla="*/ 43 h 132"/>
                <a:gd name="T34" fmla="*/ 71 w 85"/>
                <a:gd name="T35" fmla="*/ 56 h 132"/>
                <a:gd name="T36" fmla="*/ 67 w 85"/>
                <a:gd name="T37" fmla="*/ 62 h 132"/>
                <a:gd name="T38" fmla="*/ 20 w 85"/>
                <a:gd name="T39" fmla="*/ 128 h 132"/>
                <a:gd name="T40" fmla="*/ 20 w 85"/>
                <a:gd name="T41" fmla="*/ 128 h 132"/>
                <a:gd name="T42" fmla="*/ 20 w 85"/>
                <a:gd name="T43" fmla="*/ 128 h 132"/>
                <a:gd name="T44" fmla="*/ 20 w 85"/>
                <a:gd name="T45" fmla="*/ 128 h 132"/>
                <a:gd name="T46" fmla="*/ 20 w 85"/>
                <a:gd name="T47" fmla="*/ 128 h 132"/>
                <a:gd name="T48" fmla="*/ 63 w 85"/>
                <a:gd name="T49" fmla="*/ 73 h 132"/>
                <a:gd name="T50" fmla="*/ 85 w 85"/>
                <a:gd name="T51" fmla="*/ 103 h 132"/>
                <a:gd name="T52" fmla="*/ 69 w 85"/>
                <a:gd name="T53" fmla="*/ 132 h 132"/>
                <a:gd name="T54" fmla="*/ 44 w 85"/>
                <a:gd name="T55" fmla="*/ 100 h 132"/>
                <a:gd name="T56" fmla="*/ 63 w 85"/>
                <a:gd name="T57"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2">
                  <a:moveTo>
                    <a:pt x="20" y="128"/>
                  </a:moveTo>
                  <a:cubicBezTo>
                    <a:pt x="0" y="102"/>
                    <a:pt x="0" y="102"/>
                    <a:pt x="0" y="102"/>
                  </a:cubicBezTo>
                  <a:cubicBezTo>
                    <a:pt x="50" y="33"/>
                    <a:pt x="50" y="33"/>
                    <a:pt x="50" y="33"/>
                  </a:cubicBezTo>
                  <a:cubicBezTo>
                    <a:pt x="51" y="32"/>
                    <a:pt x="51" y="31"/>
                    <a:pt x="52" y="30"/>
                  </a:cubicBezTo>
                  <a:cubicBezTo>
                    <a:pt x="53" y="30"/>
                    <a:pt x="53" y="29"/>
                    <a:pt x="54" y="28"/>
                  </a:cubicBezTo>
                  <a:cubicBezTo>
                    <a:pt x="55" y="25"/>
                    <a:pt x="55" y="22"/>
                    <a:pt x="54" y="20"/>
                  </a:cubicBezTo>
                  <a:cubicBezTo>
                    <a:pt x="32" y="20"/>
                    <a:pt x="32" y="20"/>
                    <a:pt x="32" y="20"/>
                  </a:cubicBezTo>
                  <a:cubicBezTo>
                    <a:pt x="31" y="23"/>
                    <a:pt x="31" y="25"/>
                    <a:pt x="32" y="28"/>
                  </a:cubicBezTo>
                  <a:cubicBezTo>
                    <a:pt x="33" y="30"/>
                    <a:pt x="34" y="32"/>
                    <a:pt x="35" y="34"/>
                  </a:cubicBezTo>
                  <a:cubicBezTo>
                    <a:pt x="41" y="40"/>
                    <a:pt x="41" y="40"/>
                    <a:pt x="41" y="40"/>
                  </a:cubicBezTo>
                  <a:cubicBezTo>
                    <a:pt x="22" y="66"/>
                    <a:pt x="22" y="66"/>
                    <a:pt x="22" y="66"/>
                  </a:cubicBezTo>
                  <a:cubicBezTo>
                    <a:pt x="16" y="59"/>
                    <a:pt x="13" y="50"/>
                    <a:pt x="12" y="41"/>
                  </a:cubicBezTo>
                  <a:cubicBezTo>
                    <a:pt x="12" y="31"/>
                    <a:pt x="14" y="21"/>
                    <a:pt x="21" y="13"/>
                  </a:cubicBezTo>
                  <a:cubicBezTo>
                    <a:pt x="26" y="6"/>
                    <a:pt x="34" y="2"/>
                    <a:pt x="42" y="1"/>
                  </a:cubicBezTo>
                  <a:cubicBezTo>
                    <a:pt x="50" y="0"/>
                    <a:pt x="57" y="3"/>
                    <a:pt x="63" y="8"/>
                  </a:cubicBezTo>
                  <a:cubicBezTo>
                    <a:pt x="68" y="14"/>
                    <a:pt x="71" y="22"/>
                    <a:pt x="72" y="29"/>
                  </a:cubicBezTo>
                  <a:cubicBezTo>
                    <a:pt x="73" y="34"/>
                    <a:pt x="74" y="38"/>
                    <a:pt x="74" y="43"/>
                  </a:cubicBezTo>
                  <a:cubicBezTo>
                    <a:pt x="74" y="48"/>
                    <a:pt x="73" y="52"/>
                    <a:pt x="71" y="56"/>
                  </a:cubicBezTo>
                  <a:cubicBezTo>
                    <a:pt x="70" y="58"/>
                    <a:pt x="69" y="60"/>
                    <a:pt x="67" y="62"/>
                  </a:cubicBezTo>
                  <a:cubicBezTo>
                    <a:pt x="20" y="128"/>
                    <a:pt x="20" y="128"/>
                    <a:pt x="20" y="128"/>
                  </a:cubicBezTo>
                  <a:cubicBezTo>
                    <a:pt x="20" y="128"/>
                    <a:pt x="20" y="128"/>
                    <a:pt x="20" y="128"/>
                  </a:cubicBezTo>
                  <a:cubicBezTo>
                    <a:pt x="20" y="128"/>
                    <a:pt x="20" y="128"/>
                    <a:pt x="20" y="128"/>
                  </a:cubicBezTo>
                  <a:cubicBezTo>
                    <a:pt x="20" y="128"/>
                    <a:pt x="20" y="128"/>
                    <a:pt x="20" y="128"/>
                  </a:cubicBezTo>
                  <a:cubicBezTo>
                    <a:pt x="20" y="128"/>
                    <a:pt x="20" y="128"/>
                    <a:pt x="20" y="128"/>
                  </a:cubicBezTo>
                  <a:close/>
                  <a:moveTo>
                    <a:pt x="63" y="73"/>
                  </a:moveTo>
                  <a:cubicBezTo>
                    <a:pt x="85" y="103"/>
                    <a:pt x="85" y="103"/>
                    <a:pt x="85" y="103"/>
                  </a:cubicBezTo>
                  <a:cubicBezTo>
                    <a:pt x="69" y="132"/>
                    <a:pt x="69" y="132"/>
                    <a:pt x="69" y="132"/>
                  </a:cubicBezTo>
                  <a:cubicBezTo>
                    <a:pt x="44" y="100"/>
                    <a:pt x="44" y="100"/>
                    <a:pt x="44" y="100"/>
                  </a:cubicBezTo>
                  <a:cubicBezTo>
                    <a:pt x="63" y="73"/>
                    <a:pt x="63" y="73"/>
                    <a:pt x="63"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4" name="组合 3"/>
          <p:cNvGrpSpPr/>
          <p:nvPr/>
        </p:nvGrpSpPr>
        <p:grpSpPr>
          <a:xfrm>
            <a:off x="2052289" y="5735566"/>
            <a:ext cx="576000" cy="576000"/>
            <a:chOff x="2052289" y="5735566"/>
            <a:chExt cx="576000" cy="576000"/>
          </a:xfrm>
        </p:grpSpPr>
        <p:grpSp>
          <p:nvGrpSpPr>
            <p:cNvPr id="141" name="组合 140"/>
            <p:cNvGrpSpPr/>
            <p:nvPr/>
          </p:nvGrpSpPr>
          <p:grpSpPr>
            <a:xfrm>
              <a:off x="2052289" y="5735566"/>
              <a:ext cx="576000" cy="576000"/>
              <a:chOff x="1603689" y="1828440"/>
              <a:chExt cx="2743560" cy="2743560"/>
            </a:xfrm>
          </p:grpSpPr>
          <p:sp>
            <p:nvSpPr>
              <p:cNvPr id="143" name="椭圆 14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44" name="椭圆 143"/>
              <p:cNvSpPr/>
              <p:nvPr/>
            </p:nvSpPr>
            <p:spPr>
              <a:xfrm>
                <a:off x="1752544" y="1977295"/>
                <a:ext cx="2445850" cy="2445850"/>
              </a:xfrm>
              <a:prstGeom prst="ellipse">
                <a:avLst/>
              </a:prstGeom>
              <a:solidFill>
                <a:srgbClr val="C65885"/>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2" name="Freeform 36"/>
            <p:cNvSpPr>
              <a:spLocks noEditPoints="1"/>
            </p:cNvSpPr>
            <p:nvPr/>
          </p:nvSpPr>
          <p:spPr bwMode="auto">
            <a:xfrm>
              <a:off x="2230689" y="5856796"/>
              <a:ext cx="224276" cy="302463"/>
            </a:xfrm>
            <a:custGeom>
              <a:avLst/>
              <a:gdLst>
                <a:gd name="T0" fmla="*/ 147 w 501"/>
                <a:gd name="T1" fmla="*/ 108 h 602"/>
                <a:gd name="T2" fmla="*/ 122 w 501"/>
                <a:gd name="T3" fmla="*/ 77 h 602"/>
                <a:gd name="T4" fmla="*/ 377 w 501"/>
                <a:gd name="T5" fmla="*/ 59 h 602"/>
                <a:gd name="T6" fmla="*/ 354 w 501"/>
                <a:gd name="T7" fmla="*/ 101 h 602"/>
                <a:gd name="T8" fmla="*/ 409 w 501"/>
                <a:gd name="T9" fmla="*/ 297 h 602"/>
                <a:gd name="T10" fmla="*/ 336 w 501"/>
                <a:gd name="T11" fmla="*/ 318 h 602"/>
                <a:gd name="T12" fmla="*/ 306 w 501"/>
                <a:gd name="T13" fmla="*/ 352 h 602"/>
                <a:gd name="T14" fmla="*/ 307 w 501"/>
                <a:gd name="T15" fmla="*/ 375 h 602"/>
                <a:gd name="T16" fmla="*/ 366 w 501"/>
                <a:gd name="T17" fmla="*/ 382 h 602"/>
                <a:gd name="T18" fmla="*/ 373 w 501"/>
                <a:gd name="T19" fmla="*/ 400 h 602"/>
                <a:gd name="T20" fmla="*/ 477 w 501"/>
                <a:gd name="T21" fmla="*/ 592 h 602"/>
                <a:gd name="T22" fmla="*/ 3 w 501"/>
                <a:gd name="T23" fmla="*/ 564 h 602"/>
                <a:gd name="T24" fmla="*/ 128 w 501"/>
                <a:gd name="T25" fmla="*/ 400 h 602"/>
                <a:gd name="T26" fmla="*/ 179 w 501"/>
                <a:gd name="T27" fmla="*/ 369 h 602"/>
                <a:gd name="T28" fmla="*/ 203 w 501"/>
                <a:gd name="T29" fmla="*/ 371 h 602"/>
                <a:gd name="T30" fmla="*/ 170 w 501"/>
                <a:gd name="T31" fmla="*/ 320 h 602"/>
                <a:gd name="T32" fmla="*/ 117 w 501"/>
                <a:gd name="T33" fmla="*/ 321 h 602"/>
                <a:gd name="T34" fmla="*/ 250 w 501"/>
                <a:gd name="T35" fmla="*/ 475 h 602"/>
                <a:gd name="T36" fmla="*/ 250 w 501"/>
                <a:gd name="T37" fmla="*/ 503 h 602"/>
                <a:gd name="T38" fmla="*/ 250 w 501"/>
                <a:gd name="T39" fmla="*/ 475 h 602"/>
                <a:gd name="T40" fmla="*/ 263 w 501"/>
                <a:gd name="T41" fmla="*/ 574 h 602"/>
                <a:gd name="T42" fmla="*/ 238 w 501"/>
                <a:gd name="T43" fmla="*/ 574 h 602"/>
                <a:gd name="T44" fmla="*/ 250 w 501"/>
                <a:gd name="T45" fmla="*/ 517 h 602"/>
                <a:gd name="T46" fmla="*/ 250 w 501"/>
                <a:gd name="T47" fmla="*/ 545 h 602"/>
                <a:gd name="T48" fmla="*/ 250 w 501"/>
                <a:gd name="T49" fmla="*/ 517 h 602"/>
                <a:gd name="T50" fmla="*/ 230 w 501"/>
                <a:gd name="T51" fmla="*/ 48 h 602"/>
                <a:gd name="T52" fmla="*/ 234 w 501"/>
                <a:gd name="T53" fmla="*/ 39 h 602"/>
                <a:gd name="T54" fmla="*/ 245 w 501"/>
                <a:gd name="T55" fmla="*/ 34 h 602"/>
                <a:gd name="T56" fmla="*/ 260 w 501"/>
                <a:gd name="T57" fmla="*/ 30 h 602"/>
                <a:gd name="T58" fmla="*/ 267 w 501"/>
                <a:gd name="T59" fmla="*/ 37 h 602"/>
                <a:gd name="T60" fmla="*/ 279 w 501"/>
                <a:gd name="T61" fmla="*/ 43 h 602"/>
                <a:gd name="T62" fmla="*/ 282 w 501"/>
                <a:gd name="T63" fmla="*/ 52 h 602"/>
                <a:gd name="T64" fmla="*/ 287 w 501"/>
                <a:gd name="T65" fmla="*/ 69 h 602"/>
                <a:gd name="T66" fmla="*/ 279 w 501"/>
                <a:gd name="T67" fmla="*/ 76 h 602"/>
                <a:gd name="T68" fmla="*/ 274 w 501"/>
                <a:gd name="T69" fmla="*/ 87 h 602"/>
                <a:gd name="T70" fmla="*/ 264 w 501"/>
                <a:gd name="T71" fmla="*/ 91 h 602"/>
                <a:gd name="T72" fmla="*/ 248 w 501"/>
                <a:gd name="T73" fmla="*/ 95 h 602"/>
                <a:gd name="T74" fmla="*/ 241 w 501"/>
                <a:gd name="T75" fmla="*/ 87 h 602"/>
                <a:gd name="T76" fmla="*/ 230 w 501"/>
                <a:gd name="T77" fmla="*/ 81 h 602"/>
                <a:gd name="T78" fmla="*/ 226 w 501"/>
                <a:gd name="T79" fmla="*/ 72 h 602"/>
                <a:gd name="T80" fmla="*/ 223 w 501"/>
                <a:gd name="T81" fmla="*/ 55 h 602"/>
                <a:gd name="T82" fmla="*/ 241 w 501"/>
                <a:gd name="T83" fmla="*/ 56 h 602"/>
                <a:gd name="T84" fmla="*/ 248 w 501"/>
                <a:gd name="T85" fmla="*/ 55 h 602"/>
                <a:gd name="T86" fmla="*/ 250 w 501"/>
                <a:gd name="T87" fmla="*/ 46 h 602"/>
                <a:gd name="T88" fmla="*/ 262 w 501"/>
                <a:gd name="T89" fmla="*/ 49 h 602"/>
                <a:gd name="T90" fmla="*/ 263 w 501"/>
                <a:gd name="T91" fmla="*/ 56 h 602"/>
                <a:gd name="T92" fmla="*/ 272 w 501"/>
                <a:gd name="T93" fmla="*/ 58 h 602"/>
                <a:gd name="T94" fmla="*/ 269 w 501"/>
                <a:gd name="T95" fmla="*/ 70 h 602"/>
                <a:gd name="T96" fmla="*/ 262 w 501"/>
                <a:gd name="T97" fmla="*/ 71 h 602"/>
                <a:gd name="T98" fmla="*/ 260 w 501"/>
                <a:gd name="T99" fmla="*/ 80 h 602"/>
                <a:gd name="T100" fmla="*/ 248 w 501"/>
                <a:gd name="T101" fmla="*/ 77 h 602"/>
                <a:gd name="T102" fmla="*/ 247 w 501"/>
                <a:gd name="T103" fmla="*/ 70 h 602"/>
                <a:gd name="T104" fmla="*/ 238 w 501"/>
                <a:gd name="T105" fmla="*/ 68 h 602"/>
                <a:gd name="T106" fmla="*/ 241 w 501"/>
                <a:gd name="T107"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602">
                  <a:moveTo>
                    <a:pt x="92" y="297"/>
                  </a:moveTo>
                  <a:cubicBezTo>
                    <a:pt x="94" y="212"/>
                    <a:pt x="116" y="149"/>
                    <a:pt x="147" y="108"/>
                  </a:cubicBezTo>
                  <a:cubicBezTo>
                    <a:pt x="149" y="106"/>
                    <a:pt x="149" y="103"/>
                    <a:pt x="147" y="101"/>
                  </a:cubicBezTo>
                  <a:cubicBezTo>
                    <a:pt x="139" y="93"/>
                    <a:pt x="130" y="85"/>
                    <a:pt x="122" y="77"/>
                  </a:cubicBezTo>
                  <a:cubicBezTo>
                    <a:pt x="117" y="71"/>
                    <a:pt x="118" y="63"/>
                    <a:pt x="124" y="59"/>
                  </a:cubicBezTo>
                  <a:cubicBezTo>
                    <a:pt x="208" y="0"/>
                    <a:pt x="293" y="0"/>
                    <a:pt x="377" y="59"/>
                  </a:cubicBezTo>
                  <a:cubicBezTo>
                    <a:pt x="383" y="63"/>
                    <a:pt x="384" y="71"/>
                    <a:pt x="379" y="77"/>
                  </a:cubicBezTo>
                  <a:cubicBezTo>
                    <a:pt x="371" y="85"/>
                    <a:pt x="362" y="93"/>
                    <a:pt x="354" y="101"/>
                  </a:cubicBezTo>
                  <a:cubicBezTo>
                    <a:pt x="352" y="103"/>
                    <a:pt x="352" y="106"/>
                    <a:pt x="354" y="108"/>
                  </a:cubicBezTo>
                  <a:cubicBezTo>
                    <a:pt x="385" y="149"/>
                    <a:pt x="407" y="212"/>
                    <a:pt x="409" y="297"/>
                  </a:cubicBezTo>
                  <a:cubicBezTo>
                    <a:pt x="410" y="311"/>
                    <a:pt x="398" y="323"/>
                    <a:pt x="384" y="321"/>
                  </a:cubicBezTo>
                  <a:cubicBezTo>
                    <a:pt x="369" y="320"/>
                    <a:pt x="353" y="318"/>
                    <a:pt x="336" y="318"/>
                  </a:cubicBezTo>
                  <a:cubicBezTo>
                    <a:pt x="334" y="317"/>
                    <a:pt x="332" y="318"/>
                    <a:pt x="331" y="320"/>
                  </a:cubicBezTo>
                  <a:cubicBezTo>
                    <a:pt x="324" y="333"/>
                    <a:pt x="315" y="344"/>
                    <a:pt x="306" y="352"/>
                  </a:cubicBezTo>
                  <a:cubicBezTo>
                    <a:pt x="300" y="358"/>
                    <a:pt x="298" y="363"/>
                    <a:pt x="298" y="371"/>
                  </a:cubicBezTo>
                  <a:cubicBezTo>
                    <a:pt x="298" y="376"/>
                    <a:pt x="304" y="379"/>
                    <a:pt x="307" y="375"/>
                  </a:cubicBezTo>
                  <a:cubicBezTo>
                    <a:pt x="312" y="371"/>
                    <a:pt x="315" y="367"/>
                    <a:pt x="322" y="369"/>
                  </a:cubicBezTo>
                  <a:cubicBezTo>
                    <a:pt x="337" y="374"/>
                    <a:pt x="352" y="378"/>
                    <a:pt x="366" y="382"/>
                  </a:cubicBezTo>
                  <a:cubicBezTo>
                    <a:pt x="374" y="384"/>
                    <a:pt x="377" y="393"/>
                    <a:pt x="373" y="400"/>
                  </a:cubicBezTo>
                  <a:cubicBezTo>
                    <a:pt x="373" y="400"/>
                    <a:pt x="373" y="400"/>
                    <a:pt x="373" y="400"/>
                  </a:cubicBezTo>
                  <a:cubicBezTo>
                    <a:pt x="433" y="430"/>
                    <a:pt x="481" y="485"/>
                    <a:pt x="498" y="564"/>
                  </a:cubicBezTo>
                  <a:cubicBezTo>
                    <a:pt x="501" y="578"/>
                    <a:pt x="491" y="592"/>
                    <a:pt x="477" y="592"/>
                  </a:cubicBezTo>
                  <a:cubicBezTo>
                    <a:pt x="313" y="602"/>
                    <a:pt x="157" y="602"/>
                    <a:pt x="24" y="592"/>
                  </a:cubicBezTo>
                  <a:cubicBezTo>
                    <a:pt x="10" y="591"/>
                    <a:pt x="0" y="578"/>
                    <a:pt x="3" y="564"/>
                  </a:cubicBezTo>
                  <a:cubicBezTo>
                    <a:pt x="20" y="485"/>
                    <a:pt x="68" y="430"/>
                    <a:pt x="128" y="400"/>
                  </a:cubicBezTo>
                  <a:cubicBezTo>
                    <a:pt x="128" y="400"/>
                    <a:pt x="128" y="400"/>
                    <a:pt x="128" y="400"/>
                  </a:cubicBezTo>
                  <a:cubicBezTo>
                    <a:pt x="124" y="393"/>
                    <a:pt x="127" y="384"/>
                    <a:pt x="135" y="382"/>
                  </a:cubicBezTo>
                  <a:cubicBezTo>
                    <a:pt x="149" y="378"/>
                    <a:pt x="164" y="374"/>
                    <a:pt x="179" y="369"/>
                  </a:cubicBezTo>
                  <a:cubicBezTo>
                    <a:pt x="185" y="367"/>
                    <a:pt x="189" y="371"/>
                    <a:pt x="193" y="375"/>
                  </a:cubicBezTo>
                  <a:cubicBezTo>
                    <a:pt x="197" y="379"/>
                    <a:pt x="203" y="376"/>
                    <a:pt x="203" y="371"/>
                  </a:cubicBezTo>
                  <a:cubicBezTo>
                    <a:pt x="203" y="363"/>
                    <a:pt x="201" y="357"/>
                    <a:pt x="195" y="352"/>
                  </a:cubicBezTo>
                  <a:cubicBezTo>
                    <a:pt x="185" y="344"/>
                    <a:pt x="177" y="333"/>
                    <a:pt x="170" y="320"/>
                  </a:cubicBezTo>
                  <a:cubicBezTo>
                    <a:pt x="169" y="318"/>
                    <a:pt x="167" y="317"/>
                    <a:pt x="165" y="317"/>
                  </a:cubicBezTo>
                  <a:cubicBezTo>
                    <a:pt x="148" y="318"/>
                    <a:pt x="132" y="320"/>
                    <a:pt x="117" y="321"/>
                  </a:cubicBezTo>
                  <a:cubicBezTo>
                    <a:pt x="103" y="323"/>
                    <a:pt x="91" y="311"/>
                    <a:pt x="92" y="297"/>
                  </a:cubicBezTo>
                  <a:close/>
                  <a:moveTo>
                    <a:pt x="250" y="475"/>
                  </a:moveTo>
                  <a:cubicBezTo>
                    <a:pt x="257" y="475"/>
                    <a:pt x="263" y="481"/>
                    <a:pt x="263" y="489"/>
                  </a:cubicBezTo>
                  <a:cubicBezTo>
                    <a:pt x="263" y="497"/>
                    <a:pt x="257" y="503"/>
                    <a:pt x="250" y="503"/>
                  </a:cubicBezTo>
                  <a:cubicBezTo>
                    <a:pt x="243" y="503"/>
                    <a:pt x="238" y="497"/>
                    <a:pt x="238" y="489"/>
                  </a:cubicBezTo>
                  <a:cubicBezTo>
                    <a:pt x="238" y="481"/>
                    <a:pt x="243" y="475"/>
                    <a:pt x="250" y="475"/>
                  </a:cubicBezTo>
                  <a:close/>
                  <a:moveTo>
                    <a:pt x="250" y="560"/>
                  </a:moveTo>
                  <a:cubicBezTo>
                    <a:pt x="257" y="560"/>
                    <a:pt x="263" y="566"/>
                    <a:pt x="263" y="574"/>
                  </a:cubicBezTo>
                  <a:cubicBezTo>
                    <a:pt x="263" y="581"/>
                    <a:pt x="257" y="588"/>
                    <a:pt x="250" y="588"/>
                  </a:cubicBezTo>
                  <a:cubicBezTo>
                    <a:pt x="243" y="588"/>
                    <a:pt x="238" y="581"/>
                    <a:pt x="238" y="574"/>
                  </a:cubicBezTo>
                  <a:cubicBezTo>
                    <a:pt x="238" y="566"/>
                    <a:pt x="243" y="560"/>
                    <a:pt x="250" y="560"/>
                  </a:cubicBezTo>
                  <a:close/>
                  <a:moveTo>
                    <a:pt x="250" y="517"/>
                  </a:moveTo>
                  <a:cubicBezTo>
                    <a:pt x="257" y="517"/>
                    <a:pt x="263" y="524"/>
                    <a:pt x="263" y="531"/>
                  </a:cubicBezTo>
                  <a:cubicBezTo>
                    <a:pt x="263" y="539"/>
                    <a:pt x="257" y="545"/>
                    <a:pt x="250" y="545"/>
                  </a:cubicBezTo>
                  <a:cubicBezTo>
                    <a:pt x="243" y="545"/>
                    <a:pt x="238" y="539"/>
                    <a:pt x="238" y="531"/>
                  </a:cubicBezTo>
                  <a:cubicBezTo>
                    <a:pt x="238" y="524"/>
                    <a:pt x="243" y="517"/>
                    <a:pt x="250" y="517"/>
                  </a:cubicBezTo>
                  <a:close/>
                  <a:moveTo>
                    <a:pt x="227" y="52"/>
                  </a:moveTo>
                  <a:cubicBezTo>
                    <a:pt x="229" y="52"/>
                    <a:pt x="230" y="50"/>
                    <a:pt x="230" y="48"/>
                  </a:cubicBezTo>
                  <a:cubicBezTo>
                    <a:pt x="230" y="46"/>
                    <a:pt x="230" y="43"/>
                    <a:pt x="231" y="41"/>
                  </a:cubicBezTo>
                  <a:cubicBezTo>
                    <a:pt x="232" y="40"/>
                    <a:pt x="233" y="39"/>
                    <a:pt x="234" y="39"/>
                  </a:cubicBezTo>
                  <a:cubicBezTo>
                    <a:pt x="236" y="37"/>
                    <a:pt x="239" y="37"/>
                    <a:pt x="241" y="37"/>
                  </a:cubicBezTo>
                  <a:cubicBezTo>
                    <a:pt x="243" y="37"/>
                    <a:pt x="244" y="36"/>
                    <a:pt x="245" y="34"/>
                  </a:cubicBezTo>
                  <a:cubicBezTo>
                    <a:pt x="245" y="32"/>
                    <a:pt x="247" y="31"/>
                    <a:pt x="248" y="30"/>
                  </a:cubicBezTo>
                  <a:cubicBezTo>
                    <a:pt x="252" y="29"/>
                    <a:pt x="256" y="29"/>
                    <a:pt x="260" y="30"/>
                  </a:cubicBezTo>
                  <a:cubicBezTo>
                    <a:pt x="262" y="30"/>
                    <a:pt x="263" y="32"/>
                    <a:pt x="264" y="34"/>
                  </a:cubicBezTo>
                  <a:cubicBezTo>
                    <a:pt x="264" y="36"/>
                    <a:pt x="265" y="37"/>
                    <a:pt x="267" y="37"/>
                  </a:cubicBezTo>
                  <a:cubicBezTo>
                    <a:pt x="269" y="37"/>
                    <a:pt x="271" y="37"/>
                    <a:pt x="273" y="37"/>
                  </a:cubicBezTo>
                  <a:cubicBezTo>
                    <a:pt x="276" y="37"/>
                    <a:pt x="279" y="40"/>
                    <a:pt x="279" y="43"/>
                  </a:cubicBezTo>
                  <a:cubicBezTo>
                    <a:pt x="279" y="45"/>
                    <a:pt x="279" y="47"/>
                    <a:pt x="279" y="48"/>
                  </a:cubicBezTo>
                  <a:cubicBezTo>
                    <a:pt x="279" y="50"/>
                    <a:pt x="280" y="52"/>
                    <a:pt x="282" y="52"/>
                  </a:cubicBezTo>
                  <a:cubicBezTo>
                    <a:pt x="285" y="52"/>
                    <a:pt x="286" y="54"/>
                    <a:pt x="287" y="56"/>
                  </a:cubicBezTo>
                  <a:cubicBezTo>
                    <a:pt x="288" y="60"/>
                    <a:pt x="289" y="64"/>
                    <a:pt x="287" y="69"/>
                  </a:cubicBezTo>
                  <a:cubicBezTo>
                    <a:pt x="287" y="71"/>
                    <a:pt x="285" y="72"/>
                    <a:pt x="283" y="72"/>
                  </a:cubicBezTo>
                  <a:cubicBezTo>
                    <a:pt x="280" y="72"/>
                    <a:pt x="279" y="74"/>
                    <a:pt x="279" y="76"/>
                  </a:cubicBezTo>
                  <a:cubicBezTo>
                    <a:pt x="279" y="78"/>
                    <a:pt x="279" y="80"/>
                    <a:pt x="279" y="82"/>
                  </a:cubicBezTo>
                  <a:cubicBezTo>
                    <a:pt x="279" y="85"/>
                    <a:pt x="277" y="87"/>
                    <a:pt x="274" y="87"/>
                  </a:cubicBezTo>
                  <a:cubicBezTo>
                    <a:pt x="272" y="87"/>
                    <a:pt x="270" y="87"/>
                    <a:pt x="268" y="87"/>
                  </a:cubicBezTo>
                  <a:cubicBezTo>
                    <a:pt x="266" y="87"/>
                    <a:pt x="264" y="89"/>
                    <a:pt x="264" y="91"/>
                  </a:cubicBezTo>
                  <a:cubicBezTo>
                    <a:pt x="264" y="93"/>
                    <a:pt x="262" y="95"/>
                    <a:pt x="260" y="96"/>
                  </a:cubicBezTo>
                  <a:cubicBezTo>
                    <a:pt x="255" y="97"/>
                    <a:pt x="253" y="97"/>
                    <a:pt x="248" y="95"/>
                  </a:cubicBezTo>
                  <a:cubicBezTo>
                    <a:pt x="246" y="95"/>
                    <a:pt x="245" y="93"/>
                    <a:pt x="245" y="91"/>
                  </a:cubicBezTo>
                  <a:cubicBezTo>
                    <a:pt x="244" y="89"/>
                    <a:pt x="243" y="87"/>
                    <a:pt x="241" y="87"/>
                  </a:cubicBezTo>
                  <a:cubicBezTo>
                    <a:pt x="239" y="87"/>
                    <a:pt x="238" y="87"/>
                    <a:pt x="236" y="87"/>
                  </a:cubicBezTo>
                  <a:cubicBezTo>
                    <a:pt x="233" y="87"/>
                    <a:pt x="230" y="84"/>
                    <a:pt x="230" y="81"/>
                  </a:cubicBezTo>
                  <a:cubicBezTo>
                    <a:pt x="230" y="79"/>
                    <a:pt x="230" y="78"/>
                    <a:pt x="230" y="77"/>
                  </a:cubicBezTo>
                  <a:cubicBezTo>
                    <a:pt x="230" y="75"/>
                    <a:pt x="228" y="73"/>
                    <a:pt x="226" y="72"/>
                  </a:cubicBezTo>
                  <a:cubicBezTo>
                    <a:pt x="225" y="72"/>
                    <a:pt x="223" y="71"/>
                    <a:pt x="223" y="69"/>
                  </a:cubicBezTo>
                  <a:cubicBezTo>
                    <a:pt x="222" y="64"/>
                    <a:pt x="222" y="60"/>
                    <a:pt x="223" y="55"/>
                  </a:cubicBezTo>
                  <a:cubicBezTo>
                    <a:pt x="224" y="54"/>
                    <a:pt x="225" y="53"/>
                    <a:pt x="227" y="52"/>
                  </a:cubicBezTo>
                  <a:close/>
                  <a:moveTo>
                    <a:pt x="241" y="56"/>
                  </a:moveTo>
                  <a:cubicBezTo>
                    <a:pt x="243" y="56"/>
                    <a:pt x="245" y="56"/>
                    <a:pt x="247" y="56"/>
                  </a:cubicBezTo>
                  <a:cubicBezTo>
                    <a:pt x="247" y="56"/>
                    <a:pt x="248" y="55"/>
                    <a:pt x="248" y="55"/>
                  </a:cubicBezTo>
                  <a:cubicBezTo>
                    <a:pt x="248" y="53"/>
                    <a:pt x="248" y="51"/>
                    <a:pt x="248" y="49"/>
                  </a:cubicBezTo>
                  <a:cubicBezTo>
                    <a:pt x="248" y="47"/>
                    <a:pt x="249" y="46"/>
                    <a:pt x="250" y="46"/>
                  </a:cubicBezTo>
                  <a:cubicBezTo>
                    <a:pt x="253" y="46"/>
                    <a:pt x="257" y="46"/>
                    <a:pt x="260" y="46"/>
                  </a:cubicBezTo>
                  <a:cubicBezTo>
                    <a:pt x="261" y="46"/>
                    <a:pt x="262" y="47"/>
                    <a:pt x="262" y="49"/>
                  </a:cubicBezTo>
                  <a:cubicBezTo>
                    <a:pt x="262" y="51"/>
                    <a:pt x="262" y="53"/>
                    <a:pt x="262" y="55"/>
                  </a:cubicBezTo>
                  <a:cubicBezTo>
                    <a:pt x="262" y="55"/>
                    <a:pt x="263" y="56"/>
                    <a:pt x="263" y="56"/>
                  </a:cubicBezTo>
                  <a:cubicBezTo>
                    <a:pt x="265" y="56"/>
                    <a:pt x="267" y="56"/>
                    <a:pt x="269" y="56"/>
                  </a:cubicBezTo>
                  <a:cubicBezTo>
                    <a:pt x="271" y="56"/>
                    <a:pt x="272" y="57"/>
                    <a:pt x="272" y="58"/>
                  </a:cubicBezTo>
                  <a:cubicBezTo>
                    <a:pt x="272" y="61"/>
                    <a:pt x="272" y="65"/>
                    <a:pt x="272" y="68"/>
                  </a:cubicBezTo>
                  <a:cubicBezTo>
                    <a:pt x="272" y="69"/>
                    <a:pt x="271" y="70"/>
                    <a:pt x="269" y="70"/>
                  </a:cubicBezTo>
                  <a:cubicBezTo>
                    <a:pt x="267" y="70"/>
                    <a:pt x="265" y="70"/>
                    <a:pt x="263" y="70"/>
                  </a:cubicBezTo>
                  <a:cubicBezTo>
                    <a:pt x="263" y="70"/>
                    <a:pt x="262" y="71"/>
                    <a:pt x="262" y="71"/>
                  </a:cubicBezTo>
                  <a:cubicBezTo>
                    <a:pt x="262" y="73"/>
                    <a:pt x="262" y="75"/>
                    <a:pt x="262" y="77"/>
                  </a:cubicBezTo>
                  <a:cubicBezTo>
                    <a:pt x="262" y="79"/>
                    <a:pt x="261" y="80"/>
                    <a:pt x="260" y="80"/>
                  </a:cubicBezTo>
                  <a:cubicBezTo>
                    <a:pt x="257" y="80"/>
                    <a:pt x="253" y="80"/>
                    <a:pt x="250" y="80"/>
                  </a:cubicBezTo>
                  <a:cubicBezTo>
                    <a:pt x="249" y="80"/>
                    <a:pt x="248" y="79"/>
                    <a:pt x="248" y="77"/>
                  </a:cubicBezTo>
                  <a:cubicBezTo>
                    <a:pt x="248" y="75"/>
                    <a:pt x="248" y="73"/>
                    <a:pt x="248" y="71"/>
                  </a:cubicBezTo>
                  <a:cubicBezTo>
                    <a:pt x="248" y="71"/>
                    <a:pt x="247" y="70"/>
                    <a:pt x="247" y="70"/>
                  </a:cubicBezTo>
                  <a:cubicBezTo>
                    <a:pt x="245" y="70"/>
                    <a:pt x="243" y="70"/>
                    <a:pt x="241" y="70"/>
                  </a:cubicBezTo>
                  <a:cubicBezTo>
                    <a:pt x="240" y="70"/>
                    <a:pt x="238" y="69"/>
                    <a:pt x="238" y="68"/>
                  </a:cubicBezTo>
                  <a:cubicBezTo>
                    <a:pt x="238" y="65"/>
                    <a:pt x="238" y="61"/>
                    <a:pt x="238" y="58"/>
                  </a:cubicBezTo>
                  <a:cubicBezTo>
                    <a:pt x="238" y="57"/>
                    <a:pt x="240" y="56"/>
                    <a:pt x="241" y="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7" name="组合 6"/>
          <p:cNvGrpSpPr/>
          <p:nvPr/>
        </p:nvGrpSpPr>
        <p:grpSpPr>
          <a:xfrm>
            <a:off x="2689312" y="2231939"/>
            <a:ext cx="1832024" cy="1832024"/>
            <a:chOff x="2689312" y="2231939"/>
            <a:chExt cx="1832024" cy="1832024"/>
          </a:xfrm>
        </p:grpSpPr>
        <p:grpSp>
          <p:nvGrpSpPr>
            <p:cNvPr id="164" name="组合 163"/>
            <p:cNvGrpSpPr/>
            <p:nvPr/>
          </p:nvGrpSpPr>
          <p:grpSpPr>
            <a:xfrm>
              <a:off x="2689312" y="2231939"/>
              <a:ext cx="1832024" cy="1832024"/>
              <a:chOff x="1603689" y="1828440"/>
              <a:chExt cx="2743560" cy="2743560"/>
            </a:xfrm>
          </p:grpSpPr>
          <p:sp>
            <p:nvSpPr>
              <p:cNvPr id="166" name="椭圆 165"/>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7" name="椭圆 166"/>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6" name="矩形 5"/>
            <p:cNvSpPr/>
            <p:nvPr/>
          </p:nvSpPr>
          <p:spPr>
            <a:xfrm>
              <a:off x="3200846" y="2648878"/>
              <a:ext cx="1000595" cy="1107996"/>
            </a:xfrm>
            <a:prstGeom prst="rect">
              <a:avLst/>
            </a:prstGeom>
          </p:spPr>
          <p:txBody>
            <a:bodyPr wrap="none">
              <a:spAutoFit/>
            </a:bodyPr>
            <a:lstStyle/>
            <a:p>
              <a:r>
                <a:rPr lang="en-US" altLang="zh-CN" sz="6600" dirty="0">
                  <a:solidFill>
                    <a:schemeClr val="bg1"/>
                  </a:solidFill>
                  <a:latin typeface="Agency FB" panose="020B0503020202020204" pitchFamily="34" charset="0"/>
                  <a:ea typeface="方正正黑简体" panose="02000000000000000000" pitchFamily="2" charset="-122"/>
                </a:rPr>
                <a:t>01</a:t>
              </a:r>
              <a:r>
                <a:rPr lang="en-US" altLang="zh-CN" sz="6600" dirty="0">
                  <a:solidFill>
                    <a:schemeClr val="bg1"/>
                  </a:solidFill>
                  <a:latin typeface="方正正黑简体" panose="02000000000000000000" pitchFamily="2" charset="-122"/>
                  <a:ea typeface="方正正黑简体" panose="02000000000000000000" pitchFamily="2" charset="-122"/>
                </a:rPr>
                <a:t> </a:t>
              </a:r>
              <a:endParaRPr lang="zh-CN" altLang="en-US" sz="6600" dirty="0">
                <a:solidFill>
                  <a:schemeClr val="bg1"/>
                </a:solidFill>
              </a:endParaRPr>
            </a:p>
          </p:txBody>
        </p:sp>
      </p:grpSp>
    </p:spTree>
    <p:extLst>
      <p:ext uri="{BB962C8B-B14F-4D97-AF65-F5344CB8AC3E}">
        <p14:creationId xmlns:p14="http://schemas.microsoft.com/office/powerpoint/2010/main" val="3562581923"/>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00"/>
                                        <p:tgtEl>
                                          <p:spTgt spid="183"/>
                                        </p:tgtEl>
                                      </p:cBhvr>
                                    </p:animEffect>
                                  </p:childTnLst>
                                </p:cTn>
                              </p:par>
                              <p:par>
                                <p:cTn id="8" presetID="2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75"/>
                                        </p:tgtEl>
                                        <p:attrNameLst>
                                          <p:attrName>style.visibility</p:attrName>
                                        </p:attrNameLst>
                                      </p:cBhvr>
                                      <p:to>
                                        <p:strVal val="visible"/>
                                      </p:to>
                                    </p:set>
                                    <p:animEffect transition="in" filter="wipe(down)">
                                      <p:cBhvr>
                                        <p:cTn id="14" dur="500"/>
                                        <p:tgtEl>
                                          <p:spTgt spid="17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wipe(up)">
                                      <p:cBhvr>
                                        <p:cTn id="17" dur="500"/>
                                        <p:tgtEl>
                                          <p:spTgt spid="17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left)">
                                      <p:cBhvr>
                                        <p:cTn id="20" dur="500"/>
                                        <p:tgtEl>
                                          <p:spTgt spid="173"/>
                                        </p:tgtEl>
                                      </p:cBhvr>
                                    </p:animEffect>
                                  </p:childTnLst>
                                </p:cTn>
                              </p:par>
                              <p:par>
                                <p:cTn id="21" presetID="37" presetClass="entr" presetSubtype="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1000"/>
                                        <p:tgtEl>
                                          <p:spTgt spid="126"/>
                                        </p:tgtEl>
                                      </p:cBhvr>
                                    </p:animEffect>
                                    <p:anim calcmode="lin" valueType="num">
                                      <p:cBhvr>
                                        <p:cTn id="24" dur="1000" fill="hold"/>
                                        <p:tgtEl>
                                          <p:spTgt spid="126"/>
                                        </p:tgtEl>
                                        <p:attrNameLst>
                                          <p:attrName>ppt_x</p:attrName>
                                        </p:attrNameLst>
                                      </p:cBhvr>
                                      <p:tavLst>
                                        <p:tav tm="0">
                                          <p:val>
                                            <p:strVal val="#ppt_x"/>
                                          </p:val>
                                        </p:tav>
                                        <p:tav tm="100000">
                                          <p:val>
                                            <p:strVal val="#ppt_x"/>
                                          </p:val>
                                        </p:tav>
                                      </p:tavLst>
                                    </p:anim>
                                    <p:anim calcmode="lin" valueType="num">
                                      <p:cBhvr>
                                        <p:cTn id="25" dur="900" decel="100000" fill="hold"/>
                                        <p:tgtEl>
                                          <p:spTgt spid="12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5" presetID="23" presetClass="entr" presetSubtype="16" fill="hold" grpId="0" nodeType="withEffect">
                                  <p:stCondLst>
                                    <p:cond delay="500"/>
                                  </p:stCondLst>
                                  <p:childTnLst>
                                    <p:set>
                                      <p:cBhvr>
                                        <p:cTn id="46" dur="1" fill="hold">
                                          <p:stCondLst>
                                            <p:cond delay="0"/>
                                          </p:stCondLst>
                                        </p:cTn>
                                        <p:tgtEl>
                                          <p:spTgt spid="170"/>
                                        </p:tgtEl>
                                        <p:attrNameLst>
                                          <p:attrName>style.visibility</p:attrName>
                                        </p:attrNameLst>
                                      </p:cBhvr>
                                      <p:to>
                                        <p:strVal val="visible"/>
                                      </p:to>
                                    </p:set>
                                    <p:anim calcmode="lin" valueType="num">
                                      <p:cBhvr>
                                        <p:cTn id="47" dur="500" fill="hold"/>
                                        <p:tgtEl>
                                          <p:spTgt spid="170"/>
                                        </p:tgtEl>
                                        <p:attrNameLst>
                                          <p:attrName>ppt_w</p:attrName>
                                        </p:attrNameLst>
                                      </p:cBhvr>
                                      <p:tavLst>
                                        <p:tav tm="0">
                                          <p:val>
                                            <p:fltVal val="0"/>
                                          </p:val>
                                        </p:tav>
                                        <p:tav tm="100000">
                                          <p:val>
                                            <p:strVal val="#ppt_w"/>
                                          </p:val>
                                        </p:tav>
                                      </p:tavLst>
                                    </p:anim>
                                    <p:anim calcmode="lin" valueType="num">
                                      <p:cBhvr>
                                        <p:cTn id="48" dur="500" fill="hold"/>
                                        <p:tgtEl>
                                          <p:spTgt spid="17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700"/>
                                  </p:stCondLst>
                                  <p:childTnLst>
                                    <p:set>
                                      <p:cBhvr>
                                        <p:cTn id="50" dur="1" fill="hold">
                                          <p:stCondLst>
                                            <p:cond delay="0"/>
                                          </p:stCondLst>
                                        </p:cTn>
                                        <p:tgtEl>
                                          <p:spTgt spid="160"/>
                                        </p:tgtEl>
                                        <p:attrNameLst>
                                          <p:attrName>style.visibility</p:attrName>
                                        </p:attrNameLst>
                                      </p:cBhvr>
                                      <p:to>
                                        <p:strVal val="visible"/>
                                      </p:to>
                                    </p:set>
                                    <p:anim calcmode="lin" valueType="num">
                                      <p:cBhvr>
                                        <p:cTn id="51" dur="500" fill="hold"/>
                                        <p:tgtEl>
                                          <p:spTgt spid="160"/>
                                        </p:tgtEl>
                                        <p:attrNameLst>
                                          <p:attrName>ppt_w</p:attrName>
                                        </p:attrNameLst>
                                      </p:cBhvr>
                                      <p:tavLst>
                                        <p:tav tm="0">
                                          <p:val>
                                            <p:fltVal val="0"/>
                                          </p:val>
                                        </p:tav>
                                        <p:tav tm="100000">
                                          <p:val>
                                            <p:strVal val="#ppt_w"/>
                                          </p:val>
                                        </p:tav>
                                      </p:tavLst>
                                    </p:anim>
                                    <p:anim calcmode="lin" valueType="num">
                                      <p:cBhvr>
                                        <p:cTn id="52" dur="500" fill="hold"/>
                                        <p:tgtEl>
                                          <p:spTgt spid="16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90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100"/>
                                  </p:stCondLst>
                                  <p:childTnLst>
                                    <p:set>
                                      <p:cBhvr>
                                        <p:cTn id="58" dur="1" fill="hold">
                                          <p:stCondLst>
                                            <p:cond delay="0"/>
                                          </p:stCondLst>
                                        </p:cTn>
                                        <p:tgtEl>
                                          <p:spTgt spid="162"/>
                                        </p:tgtEl>
                                        <p:attrNameLst>
                                          <p:attrName>style.visibility</p:attrName>
                                        </p:attrNameLst>
                                      </p:cBhvr>
                                      <p:to>
                                        <p:strVal val="visible"/>
                                      </p:to>
                                    </p:set>
                                    <p:anim calcmode="lin" valueType="num">
                                      <p:cBhvr>
                                        <p:cTn id="59" dur="500" fill="hold"/>
                                        <p:tgtEl>
                                          <p:spTgt spid="162"/>
                                        </p:tgtEl>
                                        <p:attrNameLst>
                                          <p:attrName>ppt_w</p:attrName>
                                        </p:attrNameLst>
                                      </p:cBhvr>
                                      <p:tavLst>
                                        <p:tav tm="0">
                                          <p:val>
                                            <p:fltVal val="0"/>
                                          </p:val>
                                        </p:tav>
                                        <p:tav tm="100000">
                                          <p:val>
                                            <p:strVal val="#ppt_w"/>
                                          </p:val>
                                        </p:tav>
                                      </p:tavLst>
                                    </p:anim>
                                    <p:anim calcmode="lin" valueType="num">
                                      <p:cBhvr>
                                        <p:cTn id="60" dur="500" fill="hold"/>
                                        <p:tgtEl>
                                          <p:spTgt spid="16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1300"/>
                                  </p:stCondLst>
                                  <p:childTnLst>
                                    <p:set>
                                      <p:cBhvr>
                                        <p:cTn id="62" dur="1" fill="hold">
                                          <p:stCondLst>
                                            <p:cond delay="0"/>
                                          </p:stCondLst>
                                        </p:cTn>
                                        <p:tgtEl>
                                          <p:spTgt spid="168"/>
                                        </p:tgtEl>
                                        <p:attrNameLst>
                                          <p:attrName>style.visibility</p:attrName>
                                        </p:attrNameLst>
                                      </p:cBhvr>
                                      <p:to>
                                        <p:strVal val="visible"/>
                                      </p:to>
                                    </p:set>
                                    <p:anim calcmode="lin" valueType="num">
                                      <p:cBhvr>
                                        <p:cTn id="63" dur="500" fill="hold"/>
                                        <p:tgtEl>
                                          <p:spTgt spid="168"/>
                                        </p:tgtEl>
                                        <p:attrNameLst>
                                          <p:attrName>ppt_w</p:attrName>
                                        </p:attrNameLst>
                                      </p:cBhvr>
                                      <p:tavLst>
                                        <p:tav tm="0">
                                          <p:val>
                                            <p:fltVal val="0"/>
                                          </p:val>
                                        </p:tav>
                                        <p:tav tm="100000">
                                          <p:val>
                                            <p:strVal val="#ppt_w"/>
                                          </p:val>
                                        </p:tav>
                                      </p:tavLst>
                                    </p:anim>
                                    <p:anim calcmode="lin" valueType="num">
                                      <p:cBhvr>
                                        <p:cTn id="64" dur="500" fill="hold"/>
                                        <p:tgtEl>
                                          <p:spTgt spid="168"/>
                                        </p:tgtEl>
                                        <p:attrNameLst>
                                          <p:attrName>ppt_h</p:attrName>
                                        </p:attrNameLst>
                                      </p:cBhvr>
                                      <p:tavLst>
                                        <p:tav tm="0">
                                          <p:val>
                                            <p:fltVal val="0"/>
                                          </p:val>
                                        </p:tav>
                                        <p:tav tm="100000">
                                          <p:val>
                                            <p:strVal val="#ppt_h"/>
                                          </p:val>
                                        </p:tav>
                                      </p:tavLst>
                                    </p:anim>
                                  </p:childTnLst>
                                </p:cTn>
                              </p:par>
                            </p:childTnLst>
                          </p:cTn>
                        </p:par>
                        <p:par>
                          <p:cTn id="65" fill="hold">
                            <p:stCondLst>
                              <p:cond delay="1800"/>
                            </p:stCondLst>
                            <p:childTnLst>
                              <p:par>
                                <p:cTn id="66" presetID="23" presetClass="entr" presetSubtype="32"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strVal val="4*#ppt_w"/>
                                          </p:val>
                                        </p:tav>
                                        <p:tav tm="100000">
                                          <p:val>
                                            <p:strVal val="#ppt_w"/>
                                          </p:val>
                                        </p:tav>
                                      </p:tavLst>
                                    </p:anim>
                                    <p:anim calcmode="lin" valueType="num">
                                      <p:cBhvr>
                                        <p:cTn id="69" dur="500" fill="hold"/>
                                        <p:tgtEl>
                                          <p:spTgt spid="7"/>
                                        </p:tgtEl>
                                        <p:attrNameLst>
                                          <p:attrName>ppt_h</p:attrName>
                                        </p:attrNameLst>
                                      </p:cBhvr>
                                      <p:tavLst>
                                        <p:tav tm="0">
                                          <p:val>
                                            <p:strVal val="4*#ppt_h"/>
                                          </p:val>
                                        </p:tav>
                                        <p:tav tm="100000">
                                          <p:val>
                                            <p:strVal val="#ppt_h"/>
                                          </p:val>
                                        </p:tav>
                                      </p:tavLst>
                                    </p:anim>
                                  </p:childTnLst>
                                </p:cTn>
                              </p:par>
                            </p:childTnLst>
                          </p:cTn>
                        </p:par>
                        <p:par>
                          <p:cTn id="70" fill="hold">
                            <p:stCondLst>
                              <p:cond delay="2300"/>
                            </p:stCondLst>
                            <p:childTnLst>
                              <p:par>
                                <p:cTn id="71" presetID="12" presetClass="entr" presetSubtype="2"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p:tgtEl>
                                          <p:spTgt spid="61"/>
                                        </p:tgtEl>
                                        <p:attrNameLst>
                                          <p:attrName>ppt_x</p:attrName>
                                        </p:attrNameLst>
                                      </p:cBhvr>
                                      <p:tavLst>
                                        <p:tav tm="0">
                                          <p:val>
                                            <p:strVal val="#ppt_x+#ppt_w*1.125000"/>
                                          </p:val>
                                        </p:tav>
                                        <p:tav tm="100000">
                                          <p:val>
                                            <p:strVal val="#ppt_x"/>
                                          </p:val>
                                        </p:tav>
                                      </p:tavLst>
                                    </p:anim>
                                    <p:animEffect transition="in" filter="wipe(lef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75" grpId="0" animBg="1"/>
      <p:bldP spid="173" grpId="0" animBg="1"/>
      <p:bldP spid="171" grpId="0" animBg="1"/>
      <p:bldP spid="170" grpId="0" animBg="1"/>
      <p:bldP spid="160" grpId="0" animBg="1"/>
      <p:bldP spid="161" grpId="0" animBg="1"/>
      <p:bldP spid="162" grpId="0" animBg="1"/>
      <p:bldP spid="1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15544"/>
            <a:ext cx="2978701"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效果确认</a:t>
            </a:r>
            <a:r>
              <a:rPr lang="en-US" altLang="zh-CN" sz="2400"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有形成果</a:t>
            </a:r>
          </a:p>
        </p:txBody>
      </p:sp>
      <p:sp>
        <p:nvSpPr>
          <p:cNvPr id="16" name="矩形 15"/>
          <p:cNvSpPr/>
          <p:nvPr/>
        </p:nvSpPr>
        <p:spPr>
          <a:xfrm>
            <a:off x="951473" y="1212755"/>
            <a:ext cx="2268965" cy="51552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2000" dirty="0">
                <a:solidFill>
                  <a:schemeClr val="tx1">
                    <a:lumMod val="75000"/>
                    <a:lumOff val="25000"/>
                  </a:schemeClr>
                </a:solidFill>
                <a:latin typeface="方正正黑简体" panose="02000000000000000000" pitchFamily="2" charset="-122"/>
                <a:ea typeface="方正正黑简体" panose="02000000000000000000" pitchFamily="2" charset="-122"/>
              </a:rPr>
              <a:t>1</a:t>
            </a:r>
            <a:r>
              <a:rPr lang="zh-CN" altLang="en-US" sz="2000" dirty="0">
                <a:solidFill>
                  <a:schemeClr val="tx1">
                    <a:lumMod val="75000"/>
                    <a:lumOff val="25000"/>
                  </a:schemeClr>
                </a:solidFill>
                <a:latin typeface="方正正黑简体" panose="02000000000000000000" pitchFamily="2" charset="-122"/>
                <a:ea typeface="方正正黑简体" panose="02000000000000000000" pitchFamily="2" charset="-122"/>
              </a:rPr>
              <a:t>、改善后数据</a:t>
            </a:r>
          </a:p>
        </p:txBody>
      </p:sp>
      <p:graphicFrame>
        <p:nvGraphicFramePr>
          <p:cNvPr id="2" name="表格 1"/>
          <p:cNvGraphicFramePr>
            <a:graphicFrameLocks noGrp="1"/>
          </p:cNvGraphicFramePr>
          <p:nvPr>
            <p:extLst>
              <p:ext uri="{D42A27DB-BD31-4B8C-83A1-F6EECF244321}">
                <p14:modId xmlns:p14="http://schemas.microsoft.com/office/powerpoint/2010/main" val="4051963122"/>
              </p:ext>
            </p:extLst>
          </p:nvPr>
        </p:nvGraphicFramePr>
        <p:xfrm>
          <a:off x="951473" y="1909708"/>
          <a:ext cx="10491953" cy="4085048"/>
        </p:xfrm>
        <a:graphic>
          <a:graphicData uri="http://schemas.openxmlformats.org/drawingml/2006/table">
            <a:tbl>
              <a:tblPr firstRow="1" firstCol="1" lastRow="1" lastCol="1" bandRow="1" bandCol="1"/>
              <a:tblGrid>
                <a:gridCol w="1720775">
                  <a:extLst>
                    <a:ext uri="{9D8B030D-6E8A-4147-A177-3AD203B41FA5}">
                      <a16:colId xmlns="" xmlns:a16="http://schemas.microsoft.com/office/drawing/2014/main" val="20000"/>
                    </a:ext>
                  </a:extLst>
                </a:gridCol>
                <a:gridCol w="3871746">
                  <a:extLst>
                    <a:ext uri="{9D8B030D-6E8A-4147-A177-3AD203B41FA5}">
                      <a16:colId xmlns="" xmlns:a16="http://schemas.microsoft.com/office/drawing/2014/main" val="20001"/>
                    </a:ext>
                  </a:extLst>
                </a:gridCol>
                <a:gridCol w="3871746">
                  <a:extLst>
                    <a:ext uri="{9D8B030D-6E8A-4147-A177-3AD203B41FA5}">
                      <a16:colId xmlns="" xmlns:a16="http://schemas.microsoft.com/office/drawing/2014/main" val="20002"/>
                    </a:ext>
                  </a:extLst>
                </a:gridCol>
                <a:gridCol w="1027686">
                  <a:extLst>
                    <a:ext uri="{9D8B030D-6E8A-4147-A177-3AD203B41FA5}">
                      <a16:colId xmlns="" xmlns:a16="http://schemas.microsoft.com/office/drawing/2014/main" val="20003"/>
                    </a:ext>
                  </a:extLst>
                </a:gridCol>
              </a:tblGrid>
              <a:tr h="53848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solidFill>
                            <a:schemeClr val="bg1"/>
                          </a:solidFill>
                          <a:effectLst/>
                          <a:latin typeface="方正正黑简体" panose="02000000000000000000" pitchFamily="2" charset="-122"/>
                          <a:ea typeface="方正正黑简体" panose="02000000000000000000" pitchFamily="2" charset="-122"/>
                        </a:rPr>
                        <a:t>项目</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588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solidFill>
                            <a:schemeClr val="bg1"/>
                          </a:solidFill>
                          <a:effectLst/>
                          <a:latin typeface="方正正黑简体" panose="02000000000000000000" pitchFamily="2" charset="-122"/>
                          <a:ea typeface="方正正黑简体" panose="02000000000000000000" pitchFamily="2" charset="-122"/>
                        </a:rPr>
                        <a:t>改善前</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588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solidFill>
                            <a:schemeClr val="bg1"/>
                          </a:solidFill>
                          <a:effectLst/>
                          <a:latin typeface="方正正黑简体" panose="02000000000000000000" pitchFamily="2" charset="-122"/>
                          <a:ea typeface="方正正黑简体" panose="02000000000000000000" pitchFamily="2" charset="-122"/>
                        </a:rPr>
                        <a:t>改善后</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588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solidFill>
                            <a:schemeClr val="bg1"/>
                          </a:solidFill>
                          <a:effectLst/>
                          <a:latin typeface="方正正黑简体" panose="02000000000000000000" pitchFamily="2" charset="-122"/>
                          <a:ea typeface="方正正黑简体" panose="02000000000000000000" pitchFamily="2" charset="-122"/>
                        </a:rPr>
                        <a:t>备注</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5885"/>
                    </a:solidFill>
                  </a:tcPr>
                </a:tc>
                <a:extLst>
                  <a:ext uri="{0D108BD9-81ED-4DB2-BD59-A6C34878D82A}">
                    <a16:rowId xmlns="" xmlns:a16="http://schemas.microsoft.com/office/drawing/2014/main" val="10000"/>
                  </a:ext>
                </a:extLst>
              </a:tr>
              <a:tr h="3198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effectLst/>
                          <a:latin typeface="方正正黑简体" panose="02000000000000000000" pitchFamily="2" charset="-122"/>
                          <a:ea typeface="方正正黑简体" panose="02000000000000000000" pitchFamily="2" charset="-122"/>
                        </a:rPr>
                        <a:t>调查日期</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r h="3198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effectLst/>
                          <a:latin typeface="方正正黑简体" panose="02000000000000000000" pitchFamily="2" charset="-122"/>
                          <a:ea typeface="方正正黑简体" panose="02000000000000000000" pitchFamily="2" charset="-122"/>
                        </a:rPr>
                        <a:t>资料来源</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effectLst/>
                          <a:latin typeface="方正正黑简体" panose="02000000000000000000" pitchFamily="2" charset="-122"/>
                          <a:ea typeface="方正正黑简体" panose="02000000000000000000" pitchFamily="2" charset="-122"/>
                        </a:rPr>
                        <a:t>资料收集</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effectLst/>
                          <a:latin typeface="方正正黑简体" panose="02000000000000000000" pitchFamily="2" charset="-122"/>
                          <a:ea typeface="方正正黑简体" panose="02000000000000000000" pitchFamily="2" charset="-122"/>
                        </a:rPr>
                        <a:t>统计汇总</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198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effectLst/>
                          <a:latin typeface="方正正黑简体" panose="02000000000000000000" pitchFamily="2" charset="-122"/>
                          <a:ea typeface="方正正黑简体" panose="02000000000000000000" pitchFamily="2" charset="-122"/>
                        </a:rPr>
                        <a:t>调查总例数</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kern="100" dirty="0">
                          <a:effectLst/>
                          <a:latin typeface="方正正黑简体" panose="02000000000000000000" pitchFamily="2" charset="-122"/>
                          <a:ea typeface="方正正黑简体" panose="02000000000000000000" pitchFamily="2" charset="-122"/>
                        </a:rPr>
                        <a:t>308</a:t>
                      </a:r>
                      <a:r>
                        <a:rPr lang="zh-CN" sz="1600" kern="100" dirty="0">
                          <a:effectLst/>
                          <a:latin typeface="方正正黑简体" panose="02000000000000000000" pitchFamily="2" charset="-122"/>
                          <a:ea typeface="方正正黑简体" panose="02000000000000000000" pitchFamily="2" charset="-122"/>
                        </a:rPr>
                        <a:t>例</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kern="100" dirty="0">
                          <a:effectLst/>
                          <a:latin typeface="方正正黑简体" panose="02000000000000000000" pitchFamily="2" charset="-122"/>
                          <a:ea typeface="方正正黑简体" panose="02000000000000000000" pitchFamily="2" charset="-122"/>
                        </a:rPr>
                        <a:t>312</a:t>
                      </a:r>
                      <a:r>
                        <a:rPr lang="zh-CN" sz="1600" kern="100" dirty="0">
                          <a:effectLst/>
                          <a:latin typeface="方正正黑简体" panose="02000000000000000000" pitchFamily="2" charset="-122"/>
                          <a:ea typeface="方正正黑简体" panose="02000000000000000000" pitchFamily="2" charset="-122"/>
                        </a:rPr>
                        <a:t>例</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3"/>
                  </a:ext>
                </a:extLst>
              </a:tr>
              <a:tr h="211033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ctr">
                        <a:spcAft>
                          <a:spcPts val="0"/>
                        </a:spcAft>
                      </a:pPr>
                      <a:r>
                        <a:rPr lang="zh-CN" sz="1600" kern="100" dirty="0">
                          <a:effectLst/>
                          <a:latin typeface="方正正黑简体" panose="02000000000000000000" pitchFamily="2" charset="-122"/>
                          <a:ea typeface="方正正黑简体" panose="02000000000000000000" pitchFamily="2" charset="-122"/>
                        </a:rPr>
                        <a:t>数据</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indent="-285750" algn="l">
                        <a:spcAft>
                          <a:spcPts val="0"/>
                        </a:spcAft>
                        <a:buFont typeface="Wingdings" panose="05000000000000000000" pitchFamily="2" charset="2"/>
                        <a:buChar char="n"/>
                      </a:pPr>
                      <a:r>
                        <a:rPr lang="zh-CN" altLang="en-US" sz="1600" kern="100" dirty="0">
                          <a:effectLst/>
                          <a:latin typeface="方正正黑简体" panose="02000000000000000000" pitchFamily="2" charset="-122"/>
                          <a:ea typeface="方正正黑简体" panose="02000000000000000000" pitchFamily="2" charset="-122"/>
                        </a:rPr>
                        <a:t>化疗防护设施不齐全 </a:t>
                      </a:r>
                      <a:r>
                        <a:rPr lang="en-US" altLang="zh-CN" sz="1600" kern="100" dirty="0">
                          <a:effectLst/>
                          <a:latin typeface="方正正黑简体" panose="02000000000000000000" pitchFamily="2" charset="-122"/>
                          <a:ea typeface="方正正黑简体" panose="02000000000000000000" pitchFamily="2" charset="-122"/>
                        </a:rPr>
                        <a:t>9</a:t>
                      </a:r>
                      <a:r>
                        <a:rPr lang="zh-CN" altLang="en-US" sz="1600" kern="100" dirty="0">
                          <a:effectLst/>
                          <a:latin typeface="方正正黑简体" panose="02000000000000000000" pitchFamily="2" charset="-122"/>
                          <a:ea typeface="方正正黑简体" panose="02000000000000000000" pitchFamily="2" charset="-122"/>
                        </a:rPr>
                        <a:t>例</a:t>
                      </a:r>
                    </a:p>
                    <a:p>
                      <a:pPr marL="285750" indent="-285750" algn="l">
                        <a:spcAft>
                          <a:spcPts val="0"/>
                        </a:spcAft>
                        <a:buFont typeface="Wingdings" panose="05000000000000000000" pitchFamily="2" charset="2"/>
                        <a:buChar char="n"/>
                      </a:pPr>
                      <a:r>
                        <a:rPr lang="zh-CN" sz="1600" kern="100" dirty="0">
                          <a:effectLst/>
                          <a:latin typeface="方正正黑简体" panose="02000000000000000000" pitchFamily="2" charset="-122"/>
                          <a:ea typeface="方正正黑简体" panose="02000000000000000000" pitchFamily="2" charset="-122"/>
                        </a:rPr>
                        <a:t>静脉给药流程不合理</a:t>
                      </a:r>
                      <a:r>
                        <a:rPr lang="en-US" sz="1600" kern="100" dirty="0">
                          <a:effectLst/>
                          <a:latin typeface="方正正黑简体" panose="02000000000000000000" pitchFamily="2" charset="-122"/>
                          <a:ea typeface="方正正黑简体" panose="02000000000000000000" pitchFamily="2" charset="-122"/>
                        </a:rPr>
                        <a:t> 32</a:t>
                      </a:r>
                      <a:r>
                        <a:rPr lang="zh-CN" sz="1600" kern="100" dirty="0">
                          <a:effectLst/>
                          <a:latin typeface="方正正黑简体" panose="02000000000000000000" pitchFamily="2" charset="-122"/>
                          <a:ea typeface="方正正黑简体" panose="02000000000000000000" pitchFamily="2" charset="-122"/>
                        </a:rPr>
                        <a:t>例</a:t>
                      </a:r>
                    </a:p>
                    <a:p>
                      <a:pPr marL="285750" indent="-285750" algn="l">
                        <a:spcAft>
                          <a:spcPts val="0"/>
                        </a:spcAft>
                        <a:buFont typeface="Wingdings" panose="05000000000000000000" pitchFamily="2" charset="2"/>
                        <a:buChar char="n"/>
                      </a:pPr>
                      <a:r>
                        <a:rPr lang="zh-CN" altLang="en-US" sz="1600" kern="100" dirty="0">
                          <a:effectLst/>
                          <a:latin typeface="方正正黑简体" panose="02000000000000000000" pitchFamily="2" charset="-122"/>
                          <a:ea typeface="方正正黑简体" panose="02000000000000000000" pitchFamily="2" charset="-122"/>
                        </a:rPr>
                        <a:t>抗肿瘤废弃物处置部合理 </a:t>
                      </a:r>
                      <a:r>
                        <a:rPr lang="en-US" altLang="zh-CN" sz="1600" kern="100" dirty="0">
                          <a:effectLst/>
                          <a:latin typeface="方正正黑简体" panose="02000000000000000000" pitchFamily="2" charset="-122"/>
                          <a:ea typeface="方正正黑简体" panose="02000000000000000000" pitchFamily="2" charset="-122"/>
                        </a:rPr>
                        <a:t>46</a:t>
                      </a:r>
                      <a:r>
                        <a:rPr lang="zh-CN" altLang="en-US" sz="1600" kern="100" dirty="0">
                          <a:effectLst/>
                          <a:latin typeface="方正正黑简体" panose="02000000000000000000" pitchFamily="2" charset="-122"/>
                          <a:ea typeface="方正正黑简体" panose="02000000000000000000" pitchFamily="2" charset="-122"/>
                        </a:rPr>
                        <a:t>例</a:t>
                      </a:r>
                      <a:endParaRPr lang="zh-CN" sz="1600" kern="100" dirty="0">
                        <a:effectLst/>
                        <a:latin typeface="方正正黑简体" panose="02000000000000000000" pitchFamily="2" charset="-122"/>
                        <a:ea typeface="方正正黑简体" panose="02000000000000000000" pitchFamily="2" charset="-122"/>
                      </a:endParaRPr>
                    </a:p>
                    <a:p>
                      <a:pPr marL="285750" indent="-285750" algn="l">
                        <a:spcAft>
                          <a:spcPts val="0"/>
                        </a:spcAft>
                        <a:buFont typeface="Wingdings" panose="05000000000000000000" pitchFamily="2" charset="2"/>
                        <a:buChar char="n"/>
                      </a:pPr>
                      <a:r>
                        <a:rPr lang="zh-CN" sz="1600" kern="100" dirty="0">
                          <a:effectLst/>
                          <a:latin typeface="方正正黑简体" panose="02000000000000000000" pitchFamily="2" charset="-122"/>
                          <a:ea typeface="方正正黑简体" panose="02000000000000000000" pitchFamily="2" charset="-122"/>
                        </a:rPr>
                        <a:t>护理人员防护意识不强</a:t>
                      </a:r>
                      <a:r>
                        <a:rPr lang="en-US" sz="1600" kern="100" dirty="0">
                          <a:effectLst/>
                          <a:latin typeface="方正正黑简体" panose="02000000000000000000" pitchFamily="2" charset="-122"/>
                          <a:ea typeface="方正正黑简体" panose="02000000000000000000" pitchFamily="2" charset="-122"/>
                        </a:rPr>
                        <a:t> 6</a:t>
                      </a:r>
                      <a:r>
                        <a:rPr lang="zh-CN" sz="1600" kern="100" dirty="0">
                          <a:effectLst/>
                          <a:latin typeface="方正正黑简体" panose="02000000000000000000" pitchFamily="2" charset="-122"/>
                          <a:ea typeface="方正正黑简体" panose="02000000000000000000" pitchFamily="2" charset="-122"/>
                        </a:rPr>
                        <a:t>例</a:t>
                      </a:r>
                    </a:p>
                    <a:p>
                      <a:pPr marL="285750" indent="-285750" algn="l">
                        <a:spcAft>
                          <a:spcPts val="0"/>
                        </a:spcAft>
                        <a:buFont typeface="Wingdings" panose="05000000000000000000" pitchFamily="2" charset="2"/>
                        <a:buChar char="n"/>
                      </a:pPr>
                      <a:r>
                        <a:rPr lang="zh-CN" sz="1600" kern="100" dirty="0">
                          <a:effectLst/>
                          <a:latin typeface="方正正黑简体" panose="02000000000000000000" pitchFamily="2" charset="-122"/>
                          <a:ea typeface="方正正黑简体" panose="02000000000000000000" pitchFamily="2" charset="-122"/>
                        </a:rPr>
                        <a:t>接受抗肿瘤药物不合理</a:t>
                      </a:r>
                      <a:r>
                        <a:rPr lang="en-US" sz="1600" kern="100" dirty="0">
                          <a:effectLst/>
                          <a:latin typeface="方正正黑简体" panose="02000000000000000000" pitchFamily="2" charset="-122"/>
                          <a:ea typeface="方正正黑简体" panose="02000000000000000000" pitchFamily="2" charset="-122"/>
                        </a:rPr>
                        <a:t> 5</a:t>
                      </a:r>
                      <a:r>
                        <a:rPr lang="zh-CN" sz="1600" kern="100" dirty="0">
                          <a:effectLst/>
                          <a:latin typeface="方正正黑简体" panose="02000000000000000000" pitchFamily="2" charset="-122"/>
                          <a:ea typeface="方正正黑简体" panose="02000000000000000000" pitchFamily="2" charset="-122"/>
                        </a:rPr>
                        <a:t>例</a:t>
                      </a:r>
                    </a:p>
                    <a:p>
                      <a:pPr marL="285750" indent="-285750" algn="l">
                        <a:spcAft>
                          <a:spcPts val="0"/>
                        </a:spcAft>
                        <a:buFont typeface="Wingdings" panose="05000000000000000000" pitchFamily="2" charset="2"/>
                        <a:buChar char="n"/>
                      </a:pPr>
                      <a:r>
                        <a:rPr lang="zh-CN" sz="1600" kern="100" dirty="0">
                          <a:effectLst/>
                          <a:latin typeface="方正正黑简体" panose="02000000000000000000" pitchFamily="2" charset="-122"/>
                          <a:ea typeface="方正正黑简体" panose="02000000000000000000" pitchFamily="2" charset="-122"/>
                        </a:rPr>
                        <a:t>抗肿瘤药物暴露处置不合理</a:t>
                      </a:r>
                      <a:r>
                        <a:rPr lang="en-US" sz="1600" kern="100" dirty="0">
                          <a:effectLst/>
                          <a:latin typeface="方正正黑简体" panose="02000000000000000000" pitchFamily="2" charset="-122"/>
                          <a:ea typeface="方正正黑简体" panose="02000000000000000000" pitchFamily="2" charset="-122"/>
                        </a:rPr>
                        <a:t> 1</a:t>
                      </a:r>
                      <a:r>
                        <a:rPr lang="zh-CN" sz="1600" kern="100" dirty="0">
                          <a:effectLst/>
                          <a:latin typeface="方正正黑简体" panose="02000000000000000000" pitchFamily="2" charset="-122"/>
                          <a:ea typeface="方正正黑简体" panose="02000000000000000000" pitchFamily="2" charset="-122"/>
                        </a:rPr>
                        <a:t>例</a:t>
                      </a:r>
                    </a:p>
                    <a:p>
                      <a:pPr algn="ctr">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p>
                      <a:pPr algn="ctr">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indent="-285750" algn="l">
                        <a:spcAft>
                          <a:spcPts val="0"/>
                        </a:spcAft>
                        <a:buFont typeface="Wingdings" panose="05000000000000000000" pitchFamily="2" charset="2"/>
                        <a:buChar char="n"/>
                      </a:pPr>
                      <a:r>
                        <a:rPr lang="zh-CN" altLang="en-US" sz="1600" kern="100" dirty="0">
                          <a:effectLst/>
                          <a:latin typeface="方正正黑简体" panose="02000000000000000000" pitchFamily="2" charset="-122"/>
                          <a:ea typeface="方正正黑简体" panose="02000000000000000000" pitchFamily="2" charset="-122"/>
                        </a:rPr>
                        <a:t>化疗防护设施不齐全 </a:t>
                      </a:r>
                      <a:r>
                        <a:rPr lang="en-US" altLang="zh-CN" sz="1600" kern="100" dirty="0">
                          <a:effectLst/>
                          <a:latin typeface="方正正黑简体" panose="02000000000000000000" pitchFamily="2" charset="-122"/>
                          <a:ea typeface="方正正黑简体" panose="02000000000000000000" pitchFamily="2" charset="-122"/>
                        </a:rPr>
                        <a:t>9</a:t>
                      </a:r>
                      <a:r>
                        <a:rPr lang="zh-CN" altLang="en-US" sz="1600" kern="100" dirty="0">
                          <a:effectLst/>
                          <a:latin typeface="方正正黑简体" panose="02000000000000000000" pitchFamily="2" charset="-122"/>
                          <a:ea typeface="方正正黑简体" panose="02000000000000000000" pitchFamily="2" charset="-122"/>
                        </a:rPr>
                        <a:t>例</a:t>
                      </a:r>
                    </a:p>
                    <a:p>
                      <a:pPr marL="285750" indent="-285750" algn="l">
                        <a:spcAft>
                          <a:spcPts val="0"/>
                        </a:spcAft>
                        <a:buFont typeface="Wingdings" panose="05000000000000000000" pitchFamily="2" charset="2"/>
                        <a:buChar char="n"/>
                      </a:pPr>
                      <a:r>
                        <a:rPr lang="zh-CN" sz="1600" kern="100" dirty="0">
                          <a:effectLst/>
                          <a:latin typeface="方正正黑简体" panose="02000000000000000000" pitchFamily="2" charset="-122"/>
                          <a:ea typeface="方正正黑简体" panose="02000000000000000000" pitchFamily="2" charset="-122"/>
                        </a:rPr>
                        <a:t>静脉给药流程不合理</a:t>
                      </a:r>
                      <a:r>
                        <a:rPr lang="en-US" sz="1600" kern="100" dirty="0">
                          <a:effectLst/>
                          <a:latin typeface="方正正黑简体" panose="02000000000000000000" pitchFamily="2" charset="-122"/>
                          <a:ea typeface="方正正黑简体" panose="02000000000000000000" pitchFamily="2" charset="-122"/>
                        </a:rPr>
                        <a:t> 5</a:t>
                      </a:r>
                      <a:r>
                        <a:rPr lang="zh-CN" sz="1600" kern="100" dirty="0">
                          <a:effectLst/>
                          <a:latin typeface="方正正黑简体" panose="02000000000000000000" pitchFamily="2" charset="-122"/>
                          <a:ea typeface="方正正黑简体" panose="02000000000000000000" pitchFamily="2" charset="-122"/>
                        </a:rPr>
                        <a:t>例</a:t>
                      </a:r>
                    </a:p>
                    <a:p>
                      <a:pPr marL="285750" indent="-285750" algn="l">
                        <a:spcAft>
                          <a:spcPts val="0"/>
                        </a:spcAft>
                        <a:buFont typeface="Wingdings" panose="05000000000000000000" pitchFamily="2" charset="2"/>
                        <a:buChar char="n"/>
                      </a:pPr>
                      <a:r>
                        <a:rPr lang="zh-CN" altLang="en-US" sz="1600" kern="100" dirty="0">
                          <a:effectLst/>
                          <a:latin typeface="方正正黑简体" panose="02000000000000000000" pitchFamily="2" charset="-122"/>
                          <a:ea typeface="方正正黑简体" panose="02000000000000000000" pitchFamily="2" charset="-122"/>
                        </a:rPr>
                        <a:t>抗肿瘤废弃物处置部合理 </a:t>
                      </a:r>
                      <a:r>
                        <a:rPr lang="en-US" altLang="zh-CN" sz="1600" kern="100" dirty="0">
                          <a:effectLst/>
                          <a:latin typeface="方正正黑简体" panose="02000000000000000000" pitchFamily="2" charset="-122"/>
                          <a:ea typeface="方正正黑简体" panose="02000000000000000000" pitchFamily="2" charset="-122"/>
                        </a:rPr>
                        <a:t>0</a:t>
                      </a:r>
                      <a:r>
                        <a:rPr lang="zh-CN" altLang="en-US" sz="1600" kern="100" dirty="0">
                          <a:effectLst/>
                          <a:latin typeface="方正正黑简体" panose="02000000000000000000" pitchFamily="2" charset="-122"/>
                          <a:ea typeface="方正正黑简体" panose="02000000000000000000" pitchFamily="2" charset="-122"/>
                        </a:rPr>
                        <a:t>例</a:t>
                      </a:r>
                      <a:endParaRPr lang="en-US" altLang="zh-CN" sz="1600" kern="100" dirty="0">
                        <a:effectLst/>
                        <a:latin typeface="方正正黑简体" panose="02000000000000000000" pitchFamily="2" charset="-122"/>
                        <a:ea typeface="方正正黑简体" panose="02000000000000000000" pitchFamily="2" charset="-122"/>
                      </a:endParaRPr>
                    </a:p>
                    <a:p>
                      <a:pPr marL="285750" indent="-285750" algn="l">
                        <a:spcAft>
                          <a:spcPts val="0"/>
                        </a:spcAft>
                        <a:buFont typeface="Wingdings" panose="05000000000000000000" pitchFamily="2" charset="2"/>
                        <a:buChar char="n"/>
                      </a:pPr>
                      <a:r>
                        <a:rPr lang="zh-CN" sz="1600" kern="100" dirty="0">
                          <a:effectLst/>
                          <a:latin typeface="方正正黑简体" panose="02000000000000000000" pitchFamily="2" charset="-122"/>
                          <a:ea typeface="方正正黑简体" panose="02000000000000000000" pitchFamily="2" charset="-122"/>
                        </a:rPr>
                        <a:t>护理人员防护意识不强</a:t>
                      </a:r>
                      <a:r>
                        <a:rPr lang="en-US" sz="1600" kern="100" dirty="0">
                          <a:effectLst/>
                          <a:latin typeface="方正正黑简体" panose="02000000000000000000" pitchFamily="2" charset="-122"/>
                          <a:ea typeface="方正正黑简体" panose="02000000000000000000" pitchFamily="2" charset="-122"/>
                        </a:rPr>
                        <a:t>1</a:t>
                      </a:r>
                      <a:r>
                        <a:rPr lang="zh-CN" sz="1600" kern="100" dirty="0">
                          <a:effectLst/>
                          <a:latin typeface="方正正黑简体" panose="02000000000000000000" pitchFamily="2" charset="-122"/>
                          <a:ea typeface="方正正黑简体" panose="02000000000000000000" pitchFamily="2" charset="-122"/>
                        </a:rPr>
                        <a:t>例</a:t>
                      </a:r>
                    </a:p>
                    <a:p>
                      <a:pPr marL="285750" indent="-285750" algn="l">
                        <a:spcAft>
                          <a:spcPts val="0"/>
                        </a:spcAft>
                        <a:buFont typeface="Wingdings" panose="05000000000000000000" pitchFamily="2" charset="2"/>
                        <a:buChar char="n"/>
                      </a:pPr>
                      <a:r>
                        <a:rPr lang="zh-CN" sz="1600" kern="100" dirty="0">
                          <a:effectLst/>
                          <a:latin typeface="方正正黑简体" panose="02000000000000000000" pitchFamily="2" charset="-122"/>
                          <a:ea typeface="方正正黑简体" panose="02000000000000000000" pitchFamily="2" charset="-122"/>
                        </a:rPr>
                        <a:t>接收抗肿瘤药物不合理 </a:t>
                      </a:r>
                      <a:r>
                        <a:rPr lang="en-US" sz="1600" kern="100" dirty="0">
                          <a:effectLst/>
                          <a:latin typeface="方正正黑简体" panose="02000000000000000000" pitchFamily="2" charset="-122"/>
                          <a:ea typeface="方正正黑简体" panose="02000000000000000000" pitchFamily="2" charset="-122"/>
                        </a:rPr>
                        <a:t>0</a:t>
                      </a:r>
                      <a:r>
                        <a:rPr lang="zh-CN" sz="1600" kern="100" dirty="0">
                          <a:effectLst/>
                          <a:latin typeface="方正正黑简体" panose="02000000000000000000" pitchFamily="2" charset="-122"/>
                          <a:ea typeface="方正正黑简体" panose="02000000000000000000" pitchFamily="2" charset="-122"/>
                        </a:rPr>
                        <a:t>例</a:t>
                      </a:r>
                    </a:p>
                    <a:p>
                      <a:pPr marL="285750" indent="-285750" algn="l">
                        <a:spcAft>
                          <a:spcPts val="0"/>
                        </a:spcAft>
                        <a:buFont typeface="Wingdings" panose="05000000000000000000" pitchFamily="2" charset="2"/>
                        <a:buChar char="n"/>
                      </a:pPr>
                      <a:r>
                        <a:rPr lang="zh-CN" sz="1600" kern="100" dirty="0">
                          <a:effectLst/>
                          <a:latin typeface="方正正黑简体" panose="02000000000000000000" pitchFamily="2" charset="-122"/>
                          <a:ea typeface="方正正黑简体" panose="02000000000000000000" pitchFamily="2" charset="-122"/>
                        </a:rPr>
                        <a:t>抗肿瘤药物暴露处置不合理</a:t>
                      </a:r>
                      <a:r>
                        <a:rPr lang="en-US" sz="1600" kern="100" dirty="0">
                          <a:effectLst/>
                          <a:latin typeface="方正正黑简体" panose="02000000000000000000" pitchFamily="2" charset="-122"/>
                          <a:ea typeface="方正正黑简体" panose="02000000000000000000" pitchFamily="2" charset="-122"/>
                        </a:rPr>
                        <a:t> 0</a:t>
                      </a:r>
                      <a:r>
                        <a:rPr lang="zh-CN" sz="1600" kern="100" dirty="0">
                          <a:effectLst/>
                          <a:latin typeface="方正正黑简体" panose="02000000000000000000" pitchFamily="2" charset="-122"/>
                          <a:ea typeface="方正正黑简体" panose="02000000000000000000" pitchFamily="2" charset="-122"/>
                        </a:rPr>
                        <a:t>例</a:t>
                      </a:r>
                    </a:p>
                    <a:p>
                      <a:pPr algn="l">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kern="100" dirty="0">
                          <a:effectLst/>
                          <a:latin typeface="方正正黑简体" panose="02000000000000000000" pitchFamily="2" charset="-122"/>
                          <a:ea typeface="方正正黑简体" panose="02000000000000000000" pitchFamily="2" charset="-122"/>
                        </a:rPr>
                        <a:t> </a:t>
                      </a:r>
                      <a:endParaRPr lang="zh-CN" sz="1600" kern="100" dirty="0">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47682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600" kern="100" dirty="0">
                          <a:solidFill>
                            <a:schemeClr val="bg1"/>
                          </a:solidFill>
                          <a:effectLst/>
                          <a:latin typeface="方正正黑简体" panose="02000000000000000000" pitchFamily="2" charset="-122"/>
                          <a:ea typeface="方正正黑简体" panose="02000000000000000000" pitchFamily="2" charset="-122"/>
                        </a:rPr>
                        <a:t>合计</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kern="100" dirty="0">
                          <a:solidFill>
                            <a:schemeClr val="bg1"/>
                          </a:solidFill>
                          <a:effectLst/>
                          <a:latin typeface="方正正黑简体" panose="02000000000000000000" pitchFamily="2" charset="-122"/>
                          <a:ea typeface="方正正黑简体" panose="02000000000000000000" pitchFamily="2" charset="-122"/>
                        </a:rPr>
                        <a:t>99</a:t>
                      </a:r>
                      <a:r>
                        <a:rPr lang="zh-CN" sz="1600" kern="100" dirty="0">
                          <a:solidFill>
                            <a:schemeClr val="bg1"/>
                          </a:solidFill>
                          <a:effectLst/>
                          <a:latin typeface="方正正黑简体" panose="02000000000000000000" pitchFamily="2" charset="-122"/>
                          <a:ea typeface="方正正黑简体" panose="02000000000000000000" pitchFamily="2" charset="-122"/>
                        </a:rPr>
                        <a:t>例</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kern="100" dirty="0">
                          <a:solidFill>
                            <a:schemeClr val="bg1"/>
                          </a:solidFill>
                          <a:effectLst/>
                          <a:latin typeface="方正正黑简体" panose="02000000000000000000" pitchFamily="2" charset="-122"/>
                          <a:ea typeface="方正正黑简体" panose="02000000000000000000" pitchFamily="2" charset="-122"/>
                        </a:rPr>
                        <a:t>14</a:t>
                      </a:r>
                      <a:r>
                        <a:rPr lang="zh-CN" sz="1600" kern="100" dirty="0">
                          <a:solidFill>
                            <a:schemeClr val="bg1"/>
                          </a:solidFill>
                          <a:effectLst/>
                          <a:latin typeface="方正正黑简体" panose="02000000000000000000" pitchFamily="2" charset="-122"/>
                          <a:ea typeface="方正正黑简体" panose="02000000000000000000" pitchFamily="2" charset="-122"/>
                        </a:rPr>
                        <a:t>例</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kern="100" dirty="0">
                          <a:solidFill>
                            <a:schemeClr val="bg1"/>
                          </a:solidFill>
                          <a:effectLst/>
                          <a:latin typeface="方正正黑简体" panose="02000000000000000000" pitchFamily="2" charset="-122"/>
                          <a:ea typeface="方正正黑简体" panose="02000000000000000000" pitchFamily="2" charset="-122"/>
                        </a:rPr>
                        <a:t> </a:t>
                      </a:r>
                      <a:endParaRPr lang="zh-CN" sz="1600" kern="100" dirty="0">
                        <a:solidFill>
                          <a:schemeClr val="bg1"/>
                        </a:solidFill>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extLst>
                  <a:ext uri="{0D108BD9-81ED-4DB2-BD59-A6C34878D82A}">
                    <a16:rowId xmlns="" xmlns:a16="http://schemas.microsoft.com/office/drawing/2014/main" val="10005"/>
                  </a:ext>
                </a:extLst>
              </a:tr>
            </a:tbl>
          </a:graphicData>
        </a:graphic>
      </p:graphicFrame>
      <p:sp>
        <p:nvSpPr>
          <p:cNvPr id="5" name="矩形 4"/>
          <p:cNvSpPr/>
          <p:nvPr/>
        </p:nvSpPr>
        <p:spPr>
          <a:xfrm>
            <a:off x="7147033" y="1339713"/>
            <a:ext cx="4445875" cy="388568"/>
          </a:xfrm>
          <a:prstGeom prst="rect">
            <a:avLst/>
          </a:prstGeom>
        </p:spPr>
        <p:txBody>
          <a:bodyPr wrap="square">
            <a:spAutoFit/>
          </a:bodyPr>
          <a:lstStyle/>
          <a:p>
            <a:pPr marL="285750" lvl="0" indent="-285750">
              <a:lnSpc>
                <a:spcPct val="150000"/>
              </a:lnSpc>
              <a:buFont typeface="Wingdings" panose="05000000000000000000" pitchFamily="2" charset="2"/>
              <a:buChar char="n"/>
            </a:pPr>
            <a:r>
              <a:rPr lang="zh-CN" altLang="en-US" sz="1400" dirty="0">
                <a:solidFill>
                  <a:prstClr val="black"/>
                </a:solidFill>
                <a:latin typeface="方正正黑简体" panose="02000000000000000000" pitchFamily="2" charset="-122"/>
                <a:ea typeface="方正正黑简体" panose="02000000000000000000" pitchFamily="2" charset="-122"/>
              </a:rPr>
              <a:t>调查时间：</a:t>
            </a:r>
            <a:r>
              <a:rPr lang="en-US" altLang="zh-CN" sz="1400" dirty="0">
                <a:solidFill>
                  <a:prstClr val="black"/>
                </a:solidFill>
                <a:latin typeface="方正正黑简体" panose="02000000000000000000" pitchFamily="2" charset="-122"/>
                <a:ea typeface="方正正黑简体" panose="02000000000000000000" pitchFamily="2" charset="-122"/>
              </a:rPr>
              <a:t>2016</a:t>
            </a:r>
            <a:r>
              <a:rPr lang="zh-CN" altLang="en-US" sz="1400" dirty="0">
                <a:solidFill>
                  <a:prstClr val="black"/>
                </a:solidFill>
                <a:latin typeface="方正正黑简体" panose="02000000000000000000" pitchFamily="2" charset="-122"/>
                <a:ea typeface="方正正黑简体" panose="02000000000000000000" pitchFamily="2" charset="-122"/>
              </a:rPr>
              <a:t>年</a:t>
            </a:r>
            <a:r>
              <a:rPr lang="en-US" altLang="zh-CN" sz="1400" dirty="0">
                <a:solidFill>
                  <a:prstClr val="black"/>
                </a:solidFill>
                <a:latin typeface="方正正黑简体" panose="02000000000000000000" pitchFamily="2" charset="-122"/>
                <a:ea typeface="方正正黑简体" panose="02000000000000000000" pitchFamily="2" charset="-122"/>
              </a:rPr>
              <a:t>6</a:t>
            </a:r>
            <a:r>
              <a:rPr lang="zh-CN" altLang="en-US" sz="1400" dirty="0">
                <a:solidFill>
                  <a:prstClr val="black"/>
                </a:solidFill>
                <a:latin typeface="方正正黑简体" panose="02000000000000000000" pitchFamily="2" charset="-122"/>
                <a:ea typeface="方正正黑简体" panose="02000000000000000000" pitchFamily="2" charset="-122"/>
              </a:rPr>
              <a:t>月</a:t>
            </a:r>
            <a:r>
              <a:rPr lang="en-US" altLang="zh-CN" sz="1400" dirty="0">
                <a:solidFill>
                  <a:prstClr val="black"/>
                </a:solidFill>
                <a:latin typeface="方正正黑简体" panose="02000000000000000000" pitchFamily="2" charset="-122"/>
                <a:ea typeface="方正正黑简体" panose="02000000000000000000" pitchFamily="2" charset="-122"/>
              </a:rPr>
              <a:t>1</a:t>
            </a:r>
            <a:r>
              <a:rPr lang="zh-CN" altLang="en-US" sz="1400" dirty="0">
                <a:solidFill>
                  <a:prstClr val="black"/>
                </a:solidFill>
                <a:latin typeface="方正正黑简体" panose="02000000000000000000" pitchFamily="2" charset="-122"/>
                <a:ea typeface="方正正黑简体" panose="02000000000000000000" pitchFamily="2" charset="-122"/>
              </a:rPr>
              <a:t>日</a:t>
            </a:r>
            <a:r>
              <a:rPr lang="en-US" altLang="zh-CN" sz="1400" dirty="0">
                <a:solidFill>
                  <a:prstClr val="black"/>
                </a:solidFill>
                <a:latin typeface="方正正黑简体" panose="02000000000000000000" pitchFamily="2" charset="-122"/>
                <a:ea typeface="方正正黑简体" panose="02000000000000000000" pitchFamily="2" charset="-122"/>
              </a:rPr>
              <a:t>——2016</a:t>
            </a:r>
            <a:r>
              <a:rPr lang="zh-CN" altLang="en-US" sz="1400" dirty="0">
                <a:solidFill>
                  <a:prstClr val="black"/>
                </a:solidFill>
                <a:latin typeface="方正正黑简体" panose="02000000000000000000" pitchFamily="2" charset="-122"/>
                <a:ea typeface="方正正黑简体" panose="02000000000000000000" pitchFamily="2" charset="-122"/>
              </a:rPr>
              <a:t>年</a:t>
            </a:r>
            <a:r>
              <a:rPr lang="en-US" altLang="zh-CN" sz="1400" dirty="0">
                <a:solidFill>
                  <a:prstClr val="black"/>
                </a:solidFill>
                <a:latin typeface="方正正黑简体" panose="02000000000000000000" pitchFamily="2" charset="-122"/>
                <a:ea typeface="方正正黑简体" panose="02000000000000000000" pitchFamily="2" charset="-122"/>
              </a:rPr>
              <a:t>6</a:t>
            </a:r>
            <a:r>
              <a:rPr lang="zh-CN" altLang="en-US" sz="1400" dirty="0">
                <a:solidFill>
                  <a:prstClr val="black"/>
                </a:solidFill>
                <a:latin typeface="方正正黑简体" panose="02000000000000000000" pitchFamily="2" charset="-122"/>
                <a:ea typeface="方正正黑简体" panose="02000000000000000000" pitchFamily="2" charset="-122"/>
              </a:rPr>
              <a:t>月</a:t>
            </a:r>
            <a:r>
              <a:rPr lang="en-US" altLang="zh-CN" sz="1400" dirty="0">
                <a:solidFill>
                  <a:prstClr val="black"/>
                </a:solidFill>
                <a:latin typeface="方正正黑简体" panose="02000000000000000000" pitchFamily="2" charset="-122"/>
                <a:ea typeface="方正正黑简体" panose="02000000000000000000" pitchFamily="2" charset="-122"/>
              </a:rPr>
              <a:t>30</a:t>
            </a:r>
            <a:r>
              <a:rPr lang="zh-CN" altLang="en-US" sz="1400" dirty="0">
                <a:solidFill>
                  <a:prstClr val="black"/>
                </a:solidFill>
                <a:latin typeface="方正正黑简体" panose="02000000000000000000" pitchFamily="2" charset="-122"/>
                <a:ea typeface="方正正黑简体" panose="02000000000000000000" pitchFamily="2" charset="-122"/>
              </a:rPr>
              <a:t>日</a:t>
            </a:r>
            <a:endParaRPr lang="en-US" altLang="zh-CN" sz="1400" dirty="0">
              <a:solidFill>
                <a:prstClr val="black"/>
              </a:solidFill>
              <a:latin typeface="方正正黑简体" panose="02000000000000000000" pitchFamily="2" charset="-122"/>
              <a:ea typeface="方正正黑简体" panose="02000000000000000000" pitchFamily="2" charset="-122"/>
            </a:endParaRPr>
          </a:p>
        </p:txBody>
      </p:sp>
    </p:spTree>
    <p:extLst>
      <p:ext uri="{BB962C8B-B14F-4D97-AF65-F5344CB8AC3E}">
        <p14:creationId xmlns:p14="http://schemas.microsoft.com/office/powerpoint/2010/main" val="1182824747"/>
      </p:ext>
    </p:extLst>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534425" y="1886899"/>
            <a:ext cx="11345926" cy="4503961"/>
            <a:chOff x="437102" y="1978309"/>
            <a:chExt cx="11345926" cy="4580421"/>
          </a:xfrm>
        </p:grpSpPr>
        <p:sp>
          <p:nvSpPr>
            <p:cNvPr id="19" name="圆角矩形 18"/>
            <p:cNvSpPr/>
            <p:nvPr/>
          </p:nvSpPr>
          <p:spPr>
            <a:xfrm>
              <a:off x="437102" y="1978309"/>
              <a:ext cx="11345926" cy="4580421"/>
            </a:xfrm>
            <a:prstGeom prst="roundRect">
              <a:avLst>
                <a:gd name="adj" fmla="val 0"/>
              </a:avLst>
            </a:prstGeom>
            <a:gradFill>
              <a:gsLst>
                <a:gs pos="48800">
                  <a:srgbClr val="EEEEEE"/>
                </a:gs>
                <a:gs pos="100000">
                  <a:sysClr val="window" lastClr="FFFFFF"/>
                </a:gs>
              </a:gsLst>
              <a:lin ang="5400000" scaled="1"/>
            </a:gradFill>
            <a:ln w="15875" cap="flat">
              <a:no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sp>
          <p:nvSpPr>
            <p:cNvPr id="18" name="矩形 17"/>
            <p:cNvSpPr/>
            <p:nvPr/>
          </p:nvSpPr>
          <p:spPr>
            <a:xfrm>
              <a:off x="7429838" y="6143232"/>
              <a:ext cx="4105611" cy="276999"/>
            </a:xfrm>
            <a:prstGeom prst="rect">
              <a:avLst/>
            </a:prstGeom>
            <a:ln>
              <a:noFill/>
            </a:ln>
          </p:spPr>
          <p:txBody>
            <a:bodyPr wrap="none">
              <a:spAutoFit/>
            </a:bodyPr>
            <a:lstStyle/>
            <a:p>
              <a:pPr fontAlgn="base">
                <a:spcBef>
                  <a:spcPct val="0"/>
                </a:spcBef>
                <a:spcAft>
                  <a:spcPct val="0"/>
                </a:spcAft>
              </a:pPr>
              <a:r>
                <a:rPr lang="zh-CN" altLang="en-US" sz="1200" dirty="0">
                  <a:solidFill>
                    <a:schemeClr val="tx1">
                      <a:lumMod val="65000"/>
                      <a:lumOff val="35000"/>
                    </a:schemeClr>
                  </a:solidFill>
                  <a:latin typeface="方正正黑简体" panose="02000000000000000000" pitchFamily="2" charset="-122"/>
                  <a:ea typeface="方正正黑简体" panose="02000000000000000000" pitchFamily="2" charset="-122"/>
                </a:rPr>
                <a:t>制表目的：现状把握   制表时间：</a:t>
              </a:r>
              <a:r>
                <a:rPr lang="en-US" altLang="zh-CN" sz="1200" dirty="0">
                  <a:solidFill>
                    <a:schemeClr val="tx1">
                      <a:lumMod val="65000"/>
                      <a:lumOff val="35000"/>
                    </a:schemeClr>
                  </a:solidFill>
                  <a:latin typeface="方正正黑简体" panose="02000000000000000000" pitchFamily="2" charset="-122"/>
                  <a:ea typeface="方正正黑简体" panose="02000000000000000000" pitchFamily="2" charset="-122"/>
                </a:rPr>
                <a:t>2016.5.1  </a:t>
              </a:r>
              <a:r>
                <a:rPr lang="zh-CN" altLang="en-US" sz="1200" dirty="0">
                  <a:solidFill>
                    <a:schemeClr val="tx1">
                      <a:lumMod val="65000"/>
                      <a:lumOff val="35000"/>
                    </a:schemeClr>
                  </a:solidFill>
                  <a:latin typeface="方正正黑简体" panose="02000000000000000000" pitchFamily="2" charset="-122"/>
                  <a:ea typeface="方正正黑简体" panose="02000000000000000000" pitchFamily="2" charset="-122"/>
                </a:rPr>
                <a:t>制表人：</a:t>
              </a:r>
              <a:r>
                <a:rPr lang="en-US" altLang="zh-CN" sz="1200" dirty="0">
                  <a:solidFill>
                    <a:schemeClr val="tx1">
                      <a:lumMod val="65000"/>
                      <a:lumOff val="35000"/>
                    </a:schemeClr>
                  </a:solidFill>
                  <a:latin typeface="方正正黑简体" panose="02000000000000000000" pitchFamily="2" charset="-122"/>
                  <a:ea typeface="方正正黑简体" panose="02000000000000000000" pitchFamily="2" charset="-122"/>
                </a:rPr>
                <a:t>xxx</a:t>
              </a:r>
              <a:endParaRPr lang="zh-CN" altLang="en-US" sz="1200" dirty="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grpSp>
      <p:sp>
        <p:nvSpPr>
          <p:cNvPr id="21" name="圆角矩形 20"/>
          <p:cNvSpPr/>
          <p:nvPr/>
        </p:nvSpPr>
        <p:spPr>
          <a:xfrm>
            <a:off x="534425" y="1388962"/>
            <a:ext cx="11345926" cy="497938"/>
          </a:xfrm>
          <a:prstGeom prst="roundRect">
            <a:avLst>
              <a:gd name="adj" fmla="val 0"/>
            </a:avLst>
          </a:prstGeom>
          <a:solidFill>
            <a:srgbClr val="FFB850"/>
          </a:solidFill>
          <a:ln w="15875"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sp>
        <p:nvSpPr>
          <p:cNvPr id="43" name="矩形 42"/>
          <p:cNvSpPr/>
          <p:nvPr/>
        </p:nvSpPr>
        <p:spPr>
          <a:xfrm>
            <a:off x="1220469" y="415544"/>
            <a:ext cx="2978701"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效果确认</a:t>
            </a:r>
            <a:r>
              <a:rPr lang="en-US" altLang="zh-CN" sz="2400"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有形成果</a:t>
            </a:r>
          </a:p>
        </p:txBody>
      </p:sp>
      <p:graphicFrame>
        <p:nvGraphicFramePr>
          <p:cNvPr id="14" name="图表 13"/>
          <p:cNvGraphicFramePr>
            <a:graphicFrameLocks noGrp="1"/>
          </p:cNvGraphicFramePr>
          <p:nvPr>
            <p:extLst>
              <p:ext uri="{D42A27DB-BD31-4B8C-83A1-F6EECF244321}">
                <p14:modId xmlns:p14="http://schemas.microsoft.com/office/powerpoint/2010/main" val="6603994"/>
              </p:ext>
            </p:extLst>
          </p:nvPr>
        </p:nvGraphicFramePr>
        <p:xfrm>
          <a:off x="1191280" y="2070876"/>
          <a:ext cx="9941932" cy="3883416"/>
        </p:xfrm>
        <a:graphic>
          <a:graphicData uri="http://schemas.openxmlformats.org/drawingml/2006/chart">
            <c:chart xmlns:c="http://schemas.openxmlformats.org/drawingml/2006/chart" xmlns:r="http://schemas.openxmlformats.org/officeDocument/2006/relationships" r:id="rId3"/>
          </a:graphicData>
        </a:graphic>
      </p:graphicFrame>
      <p:sp>
        <p:nvSpPr>
          <p:cNvPr id="22" name="矩形 21"/>
          <p:cNvSpPr/>
          <p:nvPr/>
        </p:nvSpPr>
        <p:spPr>
          <a:xfrm>
            <a:off x="4199170" y="1358678"/>
            <a:ext cx="3617332" cy="5539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2000" b="1" dirty="0">
                <a:solidFill>
                  <a:schemeClr val="bg1"/>
                </a:solidFill>
                <a:latin typeface="方正正黑简体" panose="02000000000000000000" pitchFamily="2" charset="-122"/>
                <a:ea typeface="方正正黑简体" panose="02000000000000000000" pitchFamily="2" charset="-122"/>
              </a:rPr>
              <a:t>1</a:t>
            </a:r>
            <a:r>
              <a:rPr lang="zh-CN" altLang="en-US" sz="2000" b="1" dirty="0">
                <a:solidFill>
                  <a:schemeClr val="bg1"/>
                </a:solidFill>
                <a:latin typeface="方正正黑简体" panose="02000000000000000000" pitchFamily="2" charset="-122"/>
                <a:ea typeface="方正正黑简体" panose="02000000000000000000" pitchFamily="2" charset="-122"/>
              </a:rPr>
              <a:t>、改善后数据</a:t>
            </a:r>
            <a:r>
              <a:rPr lang="en-US" altLang="zh-CN" sz="2000" b="1" dirty="0">
                <a:solidFill>
                  <a:schemeClr val="bg1"/>
                </a:solidFill>
                <a:latin typeface="方正正黑简体" panose="02000000000000000000" pitchFamily="2" charset="-122"/>
                <a:ea typeface="方正正黑简体" panose="02000000000000000000" pitchFamily="2" charset="-122"/>
              </a:rPr>
              <a:t>——</a:t>
            </a:r>
            <a:r>
              <a:rPr lang="zh-CN" altLang="en-US" sz="2000" b="1" dirty="0">
                <a:solidFill>
                  <a:schemeClr val="bg1"/>
                </a:solidFill>
                <a:latin typeface="方正正黑简体" panose="02000000000000000000" pitchFamily="2" charset="-122"/>
                <a:ea typeface="方正正黑简体" panose="02000000000000000000" pitchFamily="2" charset="-122"/>
              </a:rPr>
              <a:t>柏拉图</a:t>
            </a:r>
          </a:p>
        </p:txBody>
      </p:sp>
    </p:spTree>
    <p:extLst>
      <p:ext uri="{BB962C8B-B14F-4D97-AF65-F5344CB8AC3E}">
        <p14:creationId xmlns:p14="http://schemas.microsoft.com/office/powerpoint/2010/main" val="647167805"/>
      </p:ext>
    </p:extLst>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Graphic spid="14" grpId="0">
        <p:bldAsOne/>
      </p:bldGraphic>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等腰三角形 57"/>
          <p:cNvSpPr/>
          <p:nvPr/>
        </p:nvSpPr>
        <p:spPr>
          <a:xfrm flipV="1">
            <a:off x="6086814" y="4438802"/>
            <a:ext cx="308942" cy="266329"/>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220469" y="428244"/>
            <a:ext cx="2978701"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效果确认</a:t>
            </a:r>
            <a:r>
              <a:rPr lang="en-US" altLang="zh-CN" sz="2400"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有形成果</a:t>
            </a:r>
          </a:p>
        </p:txBody>
      </p:sp>
      <p:sp>
        <p:nvSpPr>
          <p:cNvPr id="16" name="矩形 15"/>
          <p:cNvSpPr/>
          <p:nvPr/>
        </p:nvSpPr>
        <p:spPr>
          <a:xfrm>
            <a:off x="1220469" y="1141261"/>
            <a:ext cx="2268965" cy="51552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2000" b="1" dirty="0">
                <a:solidFill>
                  <a:schemeClr val="tx1">
                    <a:lumMod val="75000"/>
                    <a:lumOff val="25000"/>
                  </a:schemeClr>
                </a:solidFill>
                <a:latin typeface="方正正黑简体" panose="02000000000000000000" pitchFamily="2" charset="-122"/>
                <a:ea typeface="方正正黑简体" panose="02000000000000000000" pitchFamily="2" charset="-122"/>
              </a:rPr>
              <a:t>2</a:t>
            </a:r>
            <a:r>
              <a:rPr lang="zh-CN" altLang="en-US" sz="2000" b="1" dirty="0">
                <a:solidFill>
                  <a:schemeClr val="tx1">
                    <a:lumMod val="75000"/>
                    <a:lumOff val="25000"/>
                  </a:schemeClr>
                </a:solidFill>
                <a:latin typeface="方正正黑简体" panose="02000000000000000000" pitchFamily="2" charset="-122"/>
                <a:ea typeface="方正正黑简体" panose="02000000000000000000" pitchFamily="2" charset="-122"/>
              </a:rPr>
              <a:t>、化疗给药流程</a:t>
            </a:r>
          </a:p>
        </p:txBody>
      </p:sp>
      <p:grpSp>
        <p:nvGrpSpPr>
          <p:cNvPr id="44" name="组合 43"/>
          <p:cNvGrpSpPr/>
          <p:nvPr/>
        </p:nvGrpSpPr>
        <p:grpSpPr>
          <a:xfrm>
            <a:off x="969908" y="3313895"/>
            <a:ext cx="10346115" cy="1169223"/>
            <a:chOff x="1131181" y="2013868"/>
            <a:chExt cx="10346115" cy="968828"/>
          </a:xfrm>
        </p:grpSpPr>
        <p:grpSp>
          <p:nvGrpSpPr>
            <p:cNvPr id="45" name="组合 44"/>
            <p:cNvGrpSpPr/>
            <p:nvPr/>
          </p:nvGrpSpPr>
          <p:grpSpPr>
            <a:xfrm>
              <a:off x="1131181" y="2013868"/>
              <a:ext cx="10346115" cy="968828"/>
              <a:chOff x="1097179" y="1984384"/>
              <a:chExt cx="10346115" cy="1546246"/>
            </a:xfrm>
          </p:grpSpPr>
          <p:grpSp>
            <p:nvGrpSpPr>
              <p:cNvPr id="47" name="组合 46"/>
              <p:cNvGrpSpPr/>
              <p:nvPr/>
            </p:nvGrpSpPr>
            <p:grpSpPr>
              <a:xfrm>
                <a:off x="1097179" y="1984384"/>
                <a:ext cx="10346115" cy="1546246"/>
                <a:chOff x="1220469" y="1994658"/>
                <a:chExt cx="10346115" cy="1546246"/>
              </a:xfrm>
            </p:grpSpPr>
            <p:sp>
              <p:nvSpPr>
                <p:cNvPr id="49" name="圆角矩形 48"/>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sz="2000" kern="0" dirty="0">
                    <a:solidFill>
                      <a:prstClr val="black"/>
                    </a:solidFill>
                    <a:ea typeface="方正正黑简体" panose="02000000000000000000" pitchFamily="2" charset="-122"/>
                  </a:endParaRPr>
                </a:p>
              </p:txBody>
            </p:sp>
            <p:sp>
              <p:nvSpPr>
                <p:cNvPr id="50" name="圆角矩形 49"/>
                <p:cNvSpPr/>
                <p:nvPr/>
              </p:nvSpPr>
              <p:spPr>
                <a:xfrm>
                  <a:off x="1275762" y="2126552"/>
                  <a:ext cx="1235757" cy="1282458"/>
                </a:xfrm>
                <a:prstGeom prst="roundRect">
                  <a:avLst>
                    <a:gd name="adj" fmla="val 0"/>
                  </a:avLst>
                </a:prstGeom>
                <a:solidFill>
                  <a:srgbClr val="663A77"/>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sz="2000" b="1" kern="0" dirty="0">
                    <a:solidFill>
                      <a:prstClr val="black"/>
                    </a:solidFill>
                    <a:ea typeface="方正正黑简体" panose="02000000000000000000" pitchFamily="2" charset="-122"/>
                  </a:endParaRPr>
                </a:p>
              </p:txBody>
            </p:sp>
          </p:grpSp>
          <p:sp>
            <p:nvSpPr>
              <p:cNvPr id="48" name="矩形 47"/>
              <p:cNvSpPr/>
              <p:nvPr/>
            </p:nvSpPr>
            <p:spPr>
              <a:xfrm>
                <a:off x="1379617" y="2452240"/>
                <a:ext cx="943287" cy="610532"/>
              </a:xfrm>
              <a:prstGeom prst="rect">
                <a:avLst/>
              </a:prstGeom>
            </p:spPr>
            <p:txBody>
              <a:bodyPr wrap="square">
                <a:spAutoFit/>
              </a:bodyPr>
              <a:lstStyle/>
              <a:p>
                <a:pPr lvl="0"/>
                <a:r>
                  <a:rPr lang="zh-CN" altLang="en-US" sz="2400" b="1" dirty="0">
                    <a:solidFill>
                      <a:schemeClr val="bg1"/>
                    </a:solidFill>
                    <a:latin typeface="方正正黑简体" panose="02000000000000000000" pitchFamily="2" charset="-122"/>
                    <a:ea typeface="方正正黑简体" panose="02000000000000000000" pitchFamily="2" charset="-122"/>
                  </a:rPr>
                  <a:t>审核</a:t>
                </a:r>
              </a:p>
            </p:txBody>
          </p:sp>
        </p:grpSp>
        <p:sp>
          <p:nvSpPr>
            <p:cNvPr id="46" name="矩形 45"/>
            <p:cNvSpPr/>
            <p:nvPr/>
          </p:nvSpPr>
          <p:spPr>
            <a:xfrm>
              <a:off x="2584051" y="2287972"/>
              <a:ext cx="8527507" cy="433544"/>
            </a:xfrm>
            <a:prstGeom prst="rect">
              <a:avLst/>
            </a:prstGeom>
          </p:spPr>
          <p:txBody>
            <a:bodyPr wrap="square">
              <a:spAutoFit/>
            </a:bodyPr>
            <a:lstStyle/>
            <a:p>
              <a:pPr lvl="0">
                <a:defRPr/>
              </a:pPr>
              <a:r>
                <a:rPr lang="en-US" altLang="zh-CN" sz="1400" dirty="0">
                  <a:solidFill>
                    <a:sysClr val="windowText" lastClr="000000"/>
                  </a:solidFill>
                  <a:latin typeface="方正正黑简体" panose="02000000000000000000" pitchFamily="2" charset="-122"/>
                  <a:ea typeface="方正正黑简体" panose="02000000000000000000" pitchFamily="2" charset="-122"/>
                </a:rPr>
                <a:t>5</a:t>
              </a:r>
              <a:r>
                <a:rPr lang="zh-CN" altLang="en-US" sz="1400" dirty="0">
                  <a:solidFill>
                    <a:sysClr val="windowText" lastClr="000000"/>
                  </a:solidFill>
                  <a:latin typeface="方正正黑简体" panose="02000000000000000000" pitchFamily="2" charset="-122"/>
                  <a:ea typeface="方正正黑简体" panose="02000000000000000000" pitchFamily="2" charset="-122"/>
                </a:rPr>
                <a:t>．药师对其中的配伍禁忌、不合理的用药进行反馈，确认相容性，修改医嘱，安排配置计划，打印出配置标签。</a:t>
              </a:r>
            </a:p>
          </p:txBody>
        </p:sp>
      </p:grpSp>
      <p:grpSp>
        <p:nvGrpSpPr>
          <p:cNvPr id="51" name="组合 50"/>
          <p:cNvGrpSpPr/>
          <p:nvPr/>
        </p:nvGrpSpPr>
        <p:grpSpPr>
          <a:xfrm>
            <a:off x="951473" y="4690750"/>
            <a:ext cx="10346115" cy="1169223"/>
            <a:chOff x="1131181" y="2013868"/>
            <a:chExt cx="10346115" cy="968828"/>
          </a:xfrm>
        </p:grpSpPr>
        <p:grpSp>
          <p:nvGrpSpPr>
            <p:cNvPr id="52" name="组合 51"/>
            <p:cNvGrpSpPr/>
            <p:nvPr/>
          </p:nvGrpSpPr>
          <p:grpSpPr>
            <a:xfrm>
              <a:off x="1131181" y="2013868"/>
              <a:ext cx="10346115" cy="968828"/>
              <a:chOff x="1097179" y="1984384"/>
              <a:chExt cx="10346115" cy="1546246"/>
            </a:xfrm>
          </p:grpSpPr>
          <p:grpSp>
            <p:nvGrpSpPr>
              <p:cNvPr id="54" name="组合 53"/>
              <p:cNvGrpSpPr/>
              <p:nvPr/>
            </p:nvGrpSpPr>
            <p:grpSpPr>
              <a:xfrm>
                <a:off x="1097179" y="1984384"/>
                <a:ext cx="10346115" cy="1546246"/>
                <a:chOff x="1220469" y="1994658"/>
                <a:chExt cx="10346115" cy="1546246"/>
              </a:xfrm>
            </p:grpSpPr>
            <p:sp>
              <p:nvSpPr>
                <p:cNvPr id="56" name="圆角矩形 55"/>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sz="2000" kern="0" dirty="0">
                    <a:solidFill>
                      <a:prstClr val="black"/>
                    </a:solidFill>
                    <a:ea typeface="方正正黑简体" panose="02000000000000000000" pitchFamily="2" charset="-122"/>
                  </a:endParaRPr>
                </a:p>
              </p:txBody>
            </p:sp>
            <p:sp>
              <p:nvSpPr>
                <p:cNvPr id="57" name="圆角矩形 56"/>
                <p:cNvSpPr/>
                <p:nvPr/>
              </p:nvSpPr>
              <p:spPr>
                <a:xfrm>
                  <a:off x="1275762" y="2126552"/>
                  <a:ext cx="1235757" cy="1282458"/>
                </a:xfrm>
                <a:prstGeom prst="roundRect">
                  <a:avLst>
                    <a:gd name="adj" fmla="val 0"/>
                  </a:avLst>
                </a:prstGeom>
                <a:solidFill>
                  <a:srgbClr val="C65885"/>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sz="2000" b="1" kern="0" dirty="0">
                    <a:solidFill>
                      <a:prstClr val="black"/>
                    </a:solidFill>
                    <a:ea typeface="方正正黑简体" panose="02000000000000000000" pitchFamily="2" charset="-122"/>
                  </a:endParaRPr>
                </a:p>
              </p:txBody>
            </p:sp>
          </p:grpSp>
          <p:sp>
            <p:nvSpPr>
              <p:cNvPr id="55" name="矩形 54"/>
              <p:cNvSpPr/>
              <p:nvPr/>
            </p:nvSpPr>
            <p:spPr>
              <a:xfrm>
                <a:off x="1379617" y="2452240"/>
                <a:ext cx="943287" cy="610532"/>
              </a:xfrm>
              <a:prstGeom prst="rect">
                <a:avLst/>
              </a:prstGeom>
            </p:spPr>
            <p:txBody>
              <a:bodyPr wrap="square">
                <a:spAutoFit/>
              </a:bodyPr>
              <a:lstStyle/>
              <a:p>
                <a:pPr lvl="0"/>
                <a:r>
                  <a:rPr lang="zh-CN" altLang="en-US" sz="2400" b="1" dirty="0">
                    <a:solidFill>
                      <a:schemeClr val="bg1"/>
                    </a:solidFill>
                    <a:latin typeface="方正正黑简体" panose="02000000000000000000" pitchFamily="2" charset="-122"/>
                    <a:ea typeface="方正正黑简体" panose="02000000000000000000" pitchFamily="2" charset="-122"/>
                  </a:rPr>
                  <a:t>配置</a:t>
                </a:r>
              </a:p>
            </p:txBody>
          </p:sp>
        </p:grpSp>
        <p:sp>
          <p:nvSpPr>
            <p:cNvPr id="53" name="矩形 52"/>
            <p:cNvSpPr/>
            <p:nvPr/>
          </p:nvSpPr>
          <p:spPr>
            <a:xfrm>
              <a:off x="2593469" y="2172354"/>
              <a:ext cx="8527507" cy="612063"/>
            </a:xfrm>
            <a:prstGeom prst="rect">
              <a:avLst/>
            </a:prstGeom>
          </p:spPr>
          <p:txBody>
            <a:bodyPr wrap="square">
              <a:spAutoFit/>
            </a:bodyPr>
            <a:lstStyle/>
            <a:p>
              <a:pPr lvl="0">
                <a:defRPr/>
              </a:pPr>
              <a:r>
                <a:rPr lang="en-US" altLang="zh-CN" sz="1400" dirty="0">
                  <a:solidFill>
                    <a:sysClr val="windowText" lastClr="000000"/>
                  </a:solidFill>
                  <a:latin typeface="方正正黑简体" panose="02000000000000000000" pitchFamily="2" charset="-122"/>
                  <a:ea typeface="方正正黑简体" panose="02000000000000000000" pitchFamily="2" charset="-122"/>
                </a:rPr>
                <a:t>6</a:t>
              </a:r>
              <a:r>
                <a:rPr lang="zh-CN" altLang="en-US" sz="1400" dirty="0">
                  <a:solidFill>
                    <a:sysClr val="windowText" lastClr="000000"/>
                  </a:solidFill>
                  <a:latin typeface="方正正黑简体" panose="02000000000000000000" pitchFamily="2" charset="-122"/>
                  <a:ea typeface="方正正黑简体" panose="02000000000000000000" pitchFamily="2" charset="-122"/>
                </a:rPr>
                <a:t>．护士进行调配作业，每一步骤均双重确认</a:t>
              </a:r>
              <a:r>
                <a:rPr lang="en-US" altLang="zh-CN" sz="1400" dirty="0">
                  <a:solidFill>
                    <a:sysClr val="windowText" lastClr="000000"/>
                  </a:solidFill>
                  <a:latin typeface="方正正黑简体" panose="02000000000000000000" pitchFamily="2" charset="-122"/>
                  <a:ea typeface="方正正黑简体" panose="02000000000000000000" pitchFamily="2" charset="-122"/>
                </a:rPr>
                <a:t>7. </a:t>
              </a:r>
              <a:r>
                <a:rPr lang="zh-CN" altLang="en-US" sz="1400" dirty="0">
                  <a:solidFill>
                    <a:sysClr val="windowText" lastClr="000000"/>
                  </a:solidFill>
                  <a:latin typeface="方正正黑简体" panose="02000000000000000000" pitchFamily="2" charset="-122"/>
                  <a:ea typeface="方正正黑简体" panose="02000000000000000000" pitchFamily="2" charset="-122"/>
                </a:rPr>
                <a:t>护士在进入配置间前应洗手，换上防护用品。</a:t>
              </a:r>
            </a:p>
            <a:p>
              <a:pPr lvl="0">
                <a:defRPr/>
              </a:pPr>
              <a:r>
                <a:rPr lang="en-US" altLang="zh-CN" sz="1400" dirty="0">
                  <a:solidFill>
                    <a:sysClr val="windowText" lastClr="000000"/>
                  </a:solidFill>
                  <a:latin typeface="方正正黑简体" panose="02000000000000000000" pitchFamily="2" charset="-122"/>
                  <a:ea typeface="方正正黑简体" panose="02000000000000000000" pitchFamily="2" charset="-122"/>
                </a:rPr>
                <a:t>8</a:t>
              </a:r>
              <a:r>
                <a:rPr lang="zh-CN" altLang="en-US" sz="1400" dirty="0">
                  <a:solidFill>
                    <a:sysClr val="windowText" lastClr="000000"/>
                  </a:solidFill>
                  <a:latin typeface="方正正黑简体" panose="02000000000000000000" pitchFamily="2" charset="-122"/>
                  <a:ea typeface="方正正黑简体" panose="02000000000000000000" pitchFamily="2" charset="-122"/>
                </a:rPr>
                <a:t>在生物安全柜内操作。</a:t>
              </a:r>
            </a:p>
            <a:p>
              <a:pPr lvl="0">
                <a:defRPr/>
              </a:pPr>
              <a:r>
                <a:rPr lang="en-US" altLang="zh-CN" sz="1400" dirty="0">
                  <a:solidFill>
                    <a:sysClr val="windowText" lastClr="000000"/>
                  </a:solidFill>
                  <a:latin typeface="方正正黑简体" panose="02000000000000000000" pitchFamily="2" charset="-122"/>
                  <a:ea typeface="方正正黑简体" panose="02000000000000000000" pitchFamily="2" charset="-122"/>
                </a:rPr>
                <a:t>9</a:t>
              </a:r>
              <a:r>
                <a:rPr lang="zh-CN" altLang="en-US" sz="1400" dirty="0">
                  <a:solidFill>
                    <a:sysClr val="windowText" lastClr="000000"/>
                  </a:solidFill>
                  <a:latin typeface="方正正黑简体" panose="02000000000000000000" pitchFamily="2" charset="-122"/>
                  <a:ea typeface="方正正黑简体" panose="02000000000000000000" pitchFamily="2" charset="-122"/>
                </a:rPr>
                <a:t>．严格执行无菌技术操作原则，以防药液污染而给护士造成不良后果； </a:t>
              </a:r>
            </a:p>
          </p:txBody>
        </p:sp>
      </p:grpSp>
      <p:sp>
        <p:nvSpPr>
          <p:cNvPr id="7" name="等腰三角形 6"/>
          <p:cNvSpPr/>
          <p:nvPr/>
        </p:nvSpPr>
        <p:spPr>
          <a:xfrm flipV="1">
            <a:off x="6124530" y="3063162"/>
            <a:ext cx="308942" cy="266329"/>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969908" y="1941838"/>
            <a:ext cx="10346115" cy="1169223"/>
            <a:chOff x="1131181" y="2013868"/>
            <a:chExt cx="10346115" cy="968828"/>
          </a:xfrm>
        </p:grpSpPr>
        <p:grpSp>
          <p:nvGrpSpPr>
            <p:cNvPr id="31" name="组合 30"/>
            <p:cNvGrpSpPr/>
            <p:nvPr/>
          </p:nvGrpSpPr>
          <p:grpSpPr>
            <a:xfrm>
              <a:off x="1131181" y="2013868"/>
              <a:ext cx="10346115" cy="968828"/>
              <a:chOff x="1097179" y="1984384"/>
              <a:chExt cx="10346115" cy="1546246"/>
            </a:xfrm>
          </p:grpSpPr>
          <p:grpSp>
            <p:nvGrpSpPr>
              <p:cNvPr id="32" name="组合 31"/>
              <p:cNvGrpSpPr/>
              <p:nvPr/>
            </p:nvGrpSpPr>
            <p:grpSpPr>
              <a:xfrm>
                <a:off x="1097179" y="1984384"/>
                <a:ext cx="10346115" cy="1546246"/>
                <a:chOff x="1220469" y="1994658"/>
                <a:chExt cx="10346115" cy="1546246"/>
              </a:xfrm>
            </p:grpSpPr>
            <p:sp>
              <p:nvSpPr>
                <p:cNvPr id="34" name="圆角矩形 33"/>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sz="2000" kern="0" dirty="0">
                    <a:solidFill>
                      <a:prstClr val="black"/>
                    </a:solidFill>
                    <a:ea typeface="方正正黑简体" panose="02000000000000000000" pitchFamily="2" charset="-122"/>
                  </a:endParaRPr>
                </a:p>
              </p:txBody>
            </p:sp>
            <p:sp>
              <p:nvSpPr>
                <p:cNvPr id="38" name="圆角矩形 37"/>
                <p:cNvSpPr/>
                <p:nvPr/>
              </p:nvSpPr>
              <p:spPr>
                <a:xfrm>
                  <a:off x="1275762" y="2126552"/>
                  <a:ext cx="1235757" cy="1282458"/>
                </a:xfrm>
                <a:prstGeom prst="roundRect">
                  <a:avLst>
                    <a:gd name="adj" fmla="val 0"/>
                  </a:avLst>
                </a:prstGeom>
                <a:solidFill>
                  <a:srgbClr val="FFB850"/>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sz="2000" b="1" kern="0" dirty="0">
                    <a:solidFill>
                      <a:prstClr val="black"/>
                    </a:solidFill>
                    <a:ea typeface="方正正黑简体" panose="02000000000000000000" pitchFamily="2" charset="-122"/>
                  </a:endParaRPr>
                </a:p>
              </p:txBody>
            </p:sp>
          </p:grpSp>
          <p:sp>
            <p:nvSpPr>
              <p:cNvPr id="33" name="矩形 32"/>
              <p:cNvSpPr/>
              <p:nvPr/>
            </p:nvSpPr>
            <p:spPr>
              <a:xfrm>
                <a:off x="1379617" y="2452240"/>
                <a:ext cx="943287" cy="610532"/>
              </a:xfrm>
              <a:prstGeom prst="rect">
                <a:avLst/>
              </a:prstGeom>
            </p:spPr>
            <p:txBody>
              <a:bodyPr wrap="square">
                <a:spAutoFit/>
              </a:bodyPr>
              <a:lstStyle/>
              <a:p>
                <a:pPr lvl="0"/>
                <a:r>
                  <a:rPr lang="zh-CN" altLang="en-US" sz="2400" b="1" dirty="0">
                    <a:solidFill>
                      <a:schemeClr val="bg1"/>
                    </a:solidFill>
                    <a:latin typeface="方正正黑简体" panose="02000000000000000000" pitchFamily="2" charset="-122"/>
                    <a:ea typeface="方正正黑简体" panose="02000000000000000000" pitchFamily="2" charset="-122"/>
                  </a:rPr>
                  <a:t>处方</a:t>
                </a:r>
              </a:p>
            </p:txBody>
          </p:sp>
        </p:grpSp>
        <p:sp>
          <p:nvSpPr>
            <p:cNvPr id="3" name="矩形 2"/>
            <p:cNvSpPr/>
            <p:nvPr/>
          </p:nvSpPr>
          <p:spPr>
            <a:xfrm>
              <a:off x="2575034" y="2105985"/>
              <a:ext cx="8527507" cy="790581"/>
            </a:xfrm>
            <a:prstGeom prst="rect">
              <a:avLst/>
            </a:prstGeom>
          </p:spPr>
          <p:txBody>
            <a:bodyPr wrap="square">
              <a:spAutoFit/>
            </a:bodyPr>
            <a:lstStyle/>
            <a:p>
              <a:pPr lvl="0">
                <a:defRPr/>
              </a:pPr>
              <a:r>
                <a:rPr lang="en-US" altLang="zh-CN" sz="1400" dirty="0">
                  <a:solidFill>
                    <a:sysClr val="windowText" lastClr="000000"/>
                  </a:solidFill>
                  <a:latin typeface="方正正黑简体" panose="02000000000000000000" pitchFamily="2" charset="-122"/>
                  <a:ea typeface="方正正黑简体" panose="02000000000000000000" pitchFamily="2" charset="-122"/>
                </a:rPr>
                <a:t>1</a:t>
              </a:r>
              <a:r>
                <a:rPr lang="zh-CN" altLang="en-US" sz="1400" dirty="0">
                  <a:solidFill>
                    <a:sysClr val="windowText" lastClr="000000"/>
                  </a:solidFill>
                  <a:latin typeface="方正正黑简体" panose="02000000000000000000" pitchFamily="2" charset="-122"/>
                  <a:ea typeface="方正正黑简体" panose="02000000000000000000" pitchFamily="2" charset="-122"/>
                </a:rPr>
                <a:t>．医生确认诊断</a:t>
              </a:r>
            </a:p>
            <a:p>
              <a:pPr lvl="0">
                <a:defRPr/>
              </a:pPr>
              <a:r>
                <a:rPr lang="en-US" altLang="zh-CN" sz="1400" dirty="0">
                  <a:solidFill>
                    <a:sysClr val="windowText" lastClr="000000"/>
                  </a:solidFill>
                  <a:latin typeface="方正正黑简体" panose="02000000000000000000" pitchFamily="2" charset="-122"/>
                  <a:ea typeface="方正正黑简体" panose="02000000000000000000" pitchFamily="2" charset="-122"/>
                </a:rPr>
                <a:t>2</a:t>
              </a:r>
              <a:r>
                <a:rPr lang="zh-CN" altLang="en-US" sz="1400" dirty="0">
                  <a:solidFill>
                    <a:sysClr val="windowText" lastClr="000000"/>
                  </a:solidFill>
                  <a:latin typeface="方正正黑简体" panose="02000000000000000000" pitchFamily="2" charset="-122"/>
                  <a:ea typeface="方正正黑简体" panose="02000000000000000000" pitchFamily="2" charset="-122"/>
                </a:rPr>
                <a:t>．医生评估病情及检验数值，确认后进行开立医嘱或选用合适化疗方案。</a:t>
              </a:r>
            </a:p>
            <a:p>
              <a:pPr lvl="0">
                <a:defRPr/>
              </a:pPr>
              <a:r>
                <a:rPr lang="en-US" altLang="zh-CN" sz="1400" dirty="0">
                  <a:solidFill>
                    <a:sysClr val="windowText" lastClr="000000"/>
                  </a:solidFill>
                  <a:latin typeface="方正正黑简体" panose="02000000000000000000" pitchFamily="2" charset="-122"/>
                  <a:ea typeface="方正正黑简体" panose="02000000000000000000" pitchFamily="2" charset="-122"/>
                </a:rPr>
                <a:t>3</a:t>
              </a:r>
              <a:r>
                <a:rPr lang="zh-CN" altLang="en-US" sz="1400" dirty="0">
                  <a:solidFill>
                    <a:sysClr val="windowText" lastClr="000000"/>
                  </a:solidFill>
                  <a:latin typeface="方正正黑简体" panose="02000000000000000000" pitchFamily="2" charset="-122"/>
                  <a:ea typeface="方正正黑简体" panose="02000000000000000000" pitchFamily="2" charset="-122"/>
                </a:rPr>
                <a:t>．护士核对化疗药物记录单与电脑医嘱的病人姓名、药物、剂量、剂型，途径、频次。</a:t>
              </a:r>
            </a:p>
            <a:p>
              <a:pPr lvl="0">
                <a:defRPr/>
              </a:pPr>
              <a:r>
                <a:rPr lang="en-US" altLang="zh-CN" sz="1400" dirty="0">
                  <a:solidFill>
                    <a:sysClr val="windowText" lastClr="000000"/>
                  </a:solidFill>
                  <a:latin typeface="方正正黑简体" panose="02000000000000000000" pitchFamily="2" charset="-122"/>
                  <a:ea typeface="方正正黑简体" panose="02000000000000000000" pitchFamily="2" charset="-122"/>
                </a:rPr>
                <a:t>4</a:t>
              </a:r>
              <a:r>
                <a:rPr lang="zh-CN" altLang="en-US" sz="1400" dirty="0">
                  <a:solidFill>
                    <a:sysClr val="windowText" lastClr="000000"/>
                  </a:solidFill>
                  <a:latin typeface="方正正黑简体" panose="02000000000000000000" pitchFamily="2" charset="-122"/>
                  <a:ea typeface="方正正黑简体" panose="02000000000000000000" pitchFamily="2" charset="-122"/>
                </a:rPr>
                <a:t>．护士通过医院信息平台将医嘱传递给静脉药物配置中心</a:t>
              </a:r>
            </a:p>
          </p:txBody>
        </p:sp>
      </p:grpSp>
    </p:spTree>
    <p:extLst>
      <p:ext uri="{BB962C8B-B14F-4D97-AF65-F5344CB8AC3E}">
        <p14:creationId xmlns:p14="http://schemas.microsoft.com/office/powerpoint/2010/main" val="3718412760"/>
      </p:ext>
    </p:extLst>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85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par>
                                <p:cTn id="12" presetID="22" presetClass="entr" presetSubtype="1"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nodeType="withEffect">
                                  <p:stCondLst>
                                    <p:cond delay="50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1000"/>
                                        <p:tgtEl>
                                          <p:spTgt spid="44"/>
                                        </p:tgtEl>
                                      </p:cBhvr>
                                    </p:animEffect>
                                  </p:childTnLst>
                                </p:cTn>
                              </p:par>
                              <p:par>
                                <p:cTn id="18" presetID="22" presetClass="entr" presetSubtype="1" fill="hold" grpId="0" nodeType="withEffect">
                                  <p:stCondLst>
                                    <p:cond delay="1000"/>
                                  </p:stCondLst>
                                  <p:childTnLst>
                                    <p:set>
                                      <p:cBhvr>
                                        <p:cTn id="19" dur="1" fill="hold">
                                          <p:stCondLst>
                                            <p:cond delay="0"/>
                                          </p:stCondLst>
                                        </p:cTn>
                                        <p:tgtEl>
                                          <p:spTgt spid="58"/>
                                        </p:tgtEl>
                                        <p:attrNameLst>
                                          <p:attrName>style.visibility</p:attrName>
                                        </p:attrNameLst>
                                      </p:cBhvr>
                                      <p:to>
                                        <p:strVal val="visible"/>
                                      </p:to>
                                    </p:set>
                                    <p:animEffect transition="in" filter="wipe(up)">
                                      <p:cBhvr>
                                        <p:cTn id="20" dur="500"/>
                                        <p:tgtEl>
                                          <p:spTgt spid="58"/>
                                        </p:tgtEl>
                                      </p:cBhvr>
                                    </p:animEffect>
                                  </p:childTnLst>
                                </p:cTn>
                              </p:par>
                              <p:par>
                                <p:cTn id="21" presetID="22" presetClass="entr" presetSubtype="1"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wipe(up)">
                                      <p:cBhvr>
                                        <p:cTn id="23"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6"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15544"/>
            <a:ext cx="2978701"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效果确认</a:t>
            </a:r>
            <a:r>
              <a:rPr lang="en-US" altLang="zh-CN" sz="2400"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有形成果</a:t>
            </a:r>
          </a:p>
        </p:txBody>
      </p:sp>
      <p:sp>
        <p:nvSpPr>
          <p:cNvPr id="16" name="矩形 15"/>
          <p:cNvSpPr/>
          <p:nvPr/>
        </p:nvSpPr>
        <p:spPr>
          <a:xfrm>
            <a:off x="1219853" y="1205079"/>
            <a:ext cx="2268965" cy="51552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2000" b="1" dirty="0">
                <a:solidFill>
                  <a:schemeClr val="tx1">
                    <a:lumMod val="75000"/>
                    <a:lumOff val="25000"/>
                  </a:schemeClr>
                </a:solidFill>
                <a:latin typeface="方正正黑简体" panose="02000000000000000000" pitchFamily="2" charset="-122"/>
                <a:ea typeface="方正正黑简体" panose="02000000000000000000" pitchFamily="2" charset="-122"/>
              </a:rPr>
              <a:t>2</a:t>
            </a:r>
            <a:r>
              <a:rPr lang="zh-CN" altLang="en-US" sz="2000" b="1" dirty="0">
                <a:solidFill>
                  <a:schemeClr val="tx1">
                    <a:lumMod val="75000"/>
                    <a:lumOff val="25000"/>
                  </a:schemeClr>
                </a:solidFill>
                <a:latin typeface="方正正黑简体" panose="02000000000000000000" pitchFamily="2" charset="-122"/>
                <a:ea typeface="方正正黑简体" panose="02000000000000000000" pitchFamily="2" charset="-122"/>
              </a:rPr>
              <a:t>、化疗给药流程</a:t>
            </a:r>
          </a:p>
        </p:txBody>
      </p:sp>
      <p:grpSp>
        <p:nvGrpSpPr>
          <p:cNvPr id="4" name="组合 3"/>
          <p:cNvGrpSpPr/>
          <p:nvPr/>
        </p:nvGrpSpPr>
        <p:grpSpPr>
          <a:xfrm>
            <a:off x="1025201" y="2245740"/>
            <a:ext cx="10346115" cy="1169223"/>
            <a:chOff x="1131181" y="2013868"/>
            <a:chExt cx="10346115" cy="968828"/>
          </a:xfrm>
        </p:grpSpPr>
        <p:grpSp>
          <p:nvGrpSpPr>
            <p:cNvPr id="31" name="组合 30"/>
            <p:cNvGrpSpPr/>
            <p:nvPr/>
          </p:nvGrpSpPr>
          <p:grpSpPr>
            <a:xfrm>
              <a:off x="1131181" y="2013868"/>
              <a:ext cx="10346115" cy="968828"/>
              <a:chOff x="1097179" y="1984384"/>
              <a:chExt cx="10346115" cy="1546246"/>
            </a:xfrm>
          </p:grpSpPr>
          <p:grpSp>
            <p:nvGrpSpPr>
              <p:cNvPr id="32" name="组合 31"/>
              <p:cNvGrpSpPr/>
              <p:nvPr/>
            </p:nvGrpSpPr>
            <p:grpSpPr>
              <a:xfrm>
                <a:off x="1097179" y="1984384"/>
                <a:ext cx="10346115" cy="1546246"/>
                <a:chOff x="1220469" y="1994658"/>
                <a:chExt cx="10346115" cy="1546246"/>
              </a:xfrm>
            </p:grpSpPr>
            <p:sp>
              <p:nvSpPr>
                <p:cNvPr id="34" name="圆角矩形 33"/>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sz="2000" kern="0" dirty="0">
                    <a:solidFill>
                      <a:prstClr val="black"/>
                    </a:solidFill>
                    <a:ea typeface="方正正黑简体" panose="02000000000000000000" pitchFamily="2" charset="-122"/>
                  </a:endParaRPr>
                </a:p>
              </p:txBody>
            </p:sp>
            <p:sp>
              <p:nvSpPr>
                <p:cNvPr id="38" name="圆角矩形 37"/>
                <p:cNvSpPr/>
                <p:nvPr/>
              </p:nvSpPr>
              <p:spPr>
                <a:xfrm>
                  <a:off x="1275762" y="2126552"/>
                  <a:ext cx="1235757" cy="1282458"/>
                </a:xfrm>
                <a:prstGeom prst="roundRect">
                  <a:avLst>
                    <a:gd name="adj" fmla="val 0"/>
                  </a:avLst>
                </a:prstGeom>
                <a:solidFill>
                  <a:srgbClr val="01ACBE"/>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sz="2000" b="1" kern="0" dirty="0">
                    <a:solidFill>
                      <a:prstClr val="black"/>
                    </a:solidFill>
                    <a:ea typeface="方正正黑简体" panose="02000000000000000000" pitchFamily="2" charset="-122"/>
                  </a:endParaRPr>
                </a:p>
              </p:txBody>
            </p:sp>
          </p:grpSp>
          <p:sp>
            <p:nvSpPr>
              <p:cNvPr id="33" name="矩形 32"/>
              <p:cNvSpPr/>
              <p:nvPr/>
            </p:nvSpPr>
            <p:spPr>
              <a:xfrm>
                <a:off x="1379617" y="2452240"/>
                <a:ext cx="943287" cy="610532"/>
              </a:xfrm>
              <a:prstGeom prst="rect">
                <a:avLst/>
              </a:prstGeom>
            </p:spPr>
            <p:txBody>
              <a:bodyPr wrap="square">
                <a:spAutoFit/>
              </a:bodyPr>
              <a:lstStyle/>
              <a:p>
                <a:pPr lvl="0"/>
                <a:r>
                  <a:rPr lang="zh-CN" altLang="en-US" sz="2400" b="1" dirty="0">
                    <a:solidFill>
                      <a:schemeClr val="bg1"/>
                    </a:solidFill>
                    <a:latin typeface="方正正黑简体" panose="02000000000000000000" pitchFamily="2" charset="-122"/>
                    <a:ea typeface="方正正黑简体" panose="02000000000000000000" pitchFamily="2" charset="-122"/>
                  </a:rPr>
                  <a:t>传 送</a:t>
                </a:r>
              </a:p>
            </p:txBody>
          </p:sp>
        </p:grpSp>
        <p:sp>
          <p:nvSpPr>
            <p:cNvPr id="3" name="矩形 2"/>
            <p:cNvSpPr/>
            <p:nvPr/>
          </p:nvSpPr>
          <p:spPr>
            <a:xfrm>
              <a:off x="2584051" y="2192249"/>
              <a:ext cx="8527507" cy="612063"/>
            </a:xfrm>
            <a:prstGeom prst="rect">
              <a:avLst/>
            </a:prstGeom>
          </p:spPr>
          <p:txBody>
            <a:bodyPr wrap="square">
              <a:spAutoFit/>
            </a:bodyPr>
            <a:lstStyle/>
            <a:p>
              <a:pPr lvl="0">
                <a:defRPr/>
              </a:pPr>
              <a:r>
                <a:rPr lang="en-US" altLang="zh-CN" sz="1400" dirty="0">
                  <a:solidFill>
                    <a:sysClr val="windowText" lastClr="000000"/>
                  </a:solidFill>
                  <a:latin typeface="方正正黑简体" panose="02000000000000000000" pitchFamily="2" charset="-122"/>
                  <a:ea typeface="方正正黑简体" panose="02000000000000000000" pitchFamily="2" charset="-122"/>
                </a:rPr>
                <a:t>10.</a:t>
              </a:r>
              <a:r>
                <a:rPr lang="zh-CN" altLang="en-US" sz="1400" dirty="0">
                  <a:solidFill>
                    <a:sysClr val="windowText" lastClr="000000"/>
                  </a:solidFill>
                  <a:latin typeface="方正正黑简体" panose="02000000000000000000" pitchFamily="2" charset="-122"/>
                  <a:ea typeface="方正正黑简体" panose="02000000000000000000" pitchFamily="2" charset="-122"/>
                </a:rPr>
                <a:t>配置好了的化疗药品应单独密闭由专人传送。</a:t>
              </a:r>
            </a:p>
            <a:p>
              <a:pPr lvl="0">
                <a:defRPr/>
              </a:pPr>
              <a:r>
                <a:rPr lang="en-US" altLang="zh-CN" sz="1400" dirty="0">
                  <a:solidFill>
                    <a:sysClr val="windowText" lastClr="000000"/>
                  </a:solidFill>
                  <a:latin typeface="方正正黑简体" panose="02000000000000000000" pitchFamily="2" charset="-122"/>
                  <a:ea typeface="方正正黑简体" panose="02000000000000000000" pitchFamily="2" charset="-122"/>
                </a:rPr>
                <a:t>11.</a:t>
              </a:r>
              <a:r>
                <a:rPr lang="zh-CN" altLang="en-US" sz="1400" dirty="0">
                  <a:solidFill>
                    <a:sysClr val="windowText" lastClr="000000"/>
                  </a:solidFill>
                  <a:latin typeface="方正正黑简体" panose="02000000000000000000" pitchFamily="2" charset="-122"/>
                  <a:ea typeface="方正正黑简体" panose="02000000000000000000" pitchFamily="2" charset="-122"/>
                </a:rPr>
                <a:t>护士根据医嘱点收及确认化学药物，并签字。</a:t>
              </a:r>
            </a:p>
            <a:p>
              <a:pPr lvl="0">
                <a:defRPr/>
              </a:pPr>
              <a:r>
                <a:rPr lang="en-US" altLang="zh-CN" sz="1400" dirty="0">
                  <a:solidFill>
                    <a:sysClr val="windowText" lastClr="000000"/>
                  </a:solidFill>
                  <a:latin typeface="方正正黑简体" panose="02000000000000000000" pitchFamily="2" charset="-122"/>
                  <a:ea typeface="方正正黑简体" panose="02000000000000000000" pitchFamily="2" charset="-122"/>
                </a:rPr>
                <a:t>12.</a:t>
              </a:r>
              <a:r>
                <a:rPr lang="zh-CN" altLang="en-US" sz="1400" dirty="0">
                  <a:solidFill>
                    <a:sysClr val="windowText" lastClr="000000"/>
                  </a:solidFill>
                  <a:latin typeface="方正正黑简体" panose="02000000000000000000" pitchFamily="2" charset="-122"/>
                  <a:ea typeface="方正正黑简体" panose="02000000000000000000" pitchFamily="2" charset="-122"/>
                </a:rPr>
                <a:t>放入病房专用的密闭箱中存放</a:t>
              </a:r>
            </a:p>
          </p:txBody>
        </p:sp>
      </p:grpSp>
      <p:grpSp>
        <p:nvGrpSpPr>
          <p:cNvPr id="44" name="组合 43"/>
          <p:cNvGrpSpPr/>
          <p:nvPr/>
        </p:nvGrpSpPr>
        <p:grpSpPr>
          <a:xfrm>
            <a:off x="969908" y="3949707"/>
            <a:ext cx="10346115" cy="1169223"/>
            <a:chOff x="1131181" y="2013868"/>
            <a:chExt cx="10346115" cy="968828"/>
          </a:xfrm>
        </p:grpSpPr>
        <p:grpSp>
          <p:nvGrpSpPr>
            <p:cNvPr id="45" name="组合 44"/>
            <p:cNvGrpSpPr/>
            <p:nvPr/>
          </p:nvGrpSpPr>
          <p:grpSpPr>
            <a:xfrm>
              <a:off x="1131181" y="2013868"/>
              <a:ext cx="10346115" cy="968828"/>
              <a:chOff x="1097179" y="1984384"/>
              <a:chExt cx="10346115" cy="1546246"/>
            </a:xfrm>
          </p:grpSpPr>
          <p:grpSp>
            <p:nvGrpSpPr>
              <p:cNvPr id="47" name="组合 46"/>
              <p:cNvGrpSpPr/>
              <p:nvPr/>
            </p:nvGrpSpPr>
            <p:grpSpPr>
              <a:xfrm>
                <a:off x="1097179" y="1984384"/>
                <a:ext cx="10346115" cy="1546246"/>
                <a:chOff x="1220469" y="1994658"/>
                <a:chExt cx="10346115" cy="1546246"/>
              </a:xfrm>
            </p:grpSpPr>
            <p:sp>
              <p:nvSpPr>
                <p:cNvPr id="49" name="圆角矩形 48"/>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sz="2000" kern="0" dirty="0">
                    <a:solidFill>
                      <a:prstClr val="black"/>
                    </a:solidFill>
                    <a:ea typeface="方正正黑简体" panose="02000000000000000000" pitchFamily="2" charset="-122"/>
                  </a:endParaRPr>
                </a:p>
              </p:txBody>
            </p:sp>
            <p:sp>
              <p:nvSpPr>
                <p:cNvPr id="50" name="圆角矩形 49"/>
                <p:cNvSpPr/>
                <p:nvPr/>
              </p:nvSpPr>
              <p:spPr>
                <a:xfrm>
                  <a:off x="1275762" y="2126552"/>
                  <a:ext cx="1235757" cy="1282458"/>
                </a:xfrm>
                <a:prstGeom prst="roundRect">
                  <a:avLst>
                    <a:gd name="adj" fmla="val 0"/>
                  </a:avLst>
                </a:prstGeom>
                <a:solidFill>
                  <a:srgbClr val="E87071"/>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sz="2000" b="1" kern="0" dirty="0">
                    <a:solidFill>
                      <a:prstClr val="black"/>
                    </a:solidFill>
                    <a:ea typeface="方正正黑简体" panose="02000000000000000000" pitchFamily="2" charset="-122"/>
                  </a:endParaRPr>
                </a:p>
              </p:txBody>
            </p:sp>
          </p:grpSp>
          <p:sp>
            <p:nvSpPr>
              <p:cNvPr id="48" name="矩形 47"/>
              <p:cNvSpPr/>
              <p:nvPr/>
            </p:nvSpPr>
            <p:spPr>
              <a:xfrm>
                <a:off x="1347124" y="2462552"/>
                <a:ext cx="943287" cy="610532"/>
              </a:xfrm>
              <a:prstGeom prst="rect">
                <a:avLst/>
              </a:prstGeom>
            </p:spPr>
            <p:txBody>
              <a:bodyPr wrap="square">
                <a:spAutoFit/>
              </a:bodyPr>
              <a:lstStyle/>
              <a:p>
                <a:pPr lvl="0"/>
                <a:r>
                  <a:rPr lang="zh-CN" altLang="en-US" sz="2400" b="1" dirty="0">
                    <a:solidFill>
                      <a:schemeClr val="bg1"/>
                    </a:solidFill>
                    <a:latin typeface="方正正黑简体" panose="02000000000000000000" pitchFamily="2" charset="-122"/>
                    <a:ea typeface="方正正黑简体" panose="02000000000000000000" pitchFamily="2" charset="-122"/>
                  </a:rPr>
                  <a:t>给 药</a:t>
                </a:r>
              </a:p>
            </p:txBody>
          </p:sp>
        </p:grpSp>
        <p:sp>
          <p:nvSpPr>
            <p:cNvPr id="46" name="矩形 45"/>
            <p:cNvSpPr/>
            <p:nvPr/>
          </p:nvSpPr>
          <p:spPr>
            <a:xfrm>
              <a:off x="2584050" y="2167354"/>
              <a:ext cx="8527507" cy="612063"/>
            </a:xfrm>
            <a:prstGeom prst="rect">
              <a:avLst/>
            </a:prstGeom>
          </p:spPr>
          <p:txBody>
            <a:bodyPr wrap="square">
              <a:spAutoFit/>
            </a:bodyPr>
            <a:lstStyle/>
            <a:p>
              <a:pPr lvl="0">
                <a:defRPr/>
              </a:pPr>
              <a:r>
                <a:rPr lang="en-US" altLang="zh-CN" sz="1400" dirty="0">
                  <a:solidFill>
                    <a:sysClr val="windowText" lastClr="000000"/>
                  </a:solidFill>
                  <a:latin typeface="方正正黑简体" panose="02000000000000000000" pitchFamily="2" charset="-122"/>
                  <a:ea typeface="方正正黑简体" panose="02000000000000000000" pitchFamily="2" charset="-122"/>
                </a:rPr>
                <a:t>13.</a:t>
              </a:r>
              <a:r>
                <a:rPr lang="zh-CN" altLang="en-US" sz="1400" dirty="0">
                  <a:solidFill>
                    <a:sysClr val="windowText" lastClr="000000"/>
                  </a:solidFill>
                  <a:latin typeface="方正正黑简体" panose="02000000000000000000" pitchFamily="2" charset="-122"/>
                  <a:ea typeface="方正正黑简体" panose="02000000000000000000" pitchFamily="2" charset="-122"/>
                </a:rPr>
                <a:t>护士向病人解释药物作用，副作用。</a:t>
              </a:r>
            </a:p>
            <a:p>
              <a:pPr lvl="0">
                <a:defRPr/>
              </a:pPr>
              <a:r>
                <a:rPr lang="en-US" altLang="zh-CN" sz="1400" dirty="0">
                  <a:solidFill>
                    <a:sysClr val="windowText" lastClr="000000"/>
                  </a:solidFill>
                  <a:latin typeface="方正正黑简体" panose="02000000000000000000" pitchFamily="2" charset="-122"/>
                  <a:ea typeface="方正正黑简体" panose="02000000000000000000" pitchFamily="2" charset="-122"/>
                </a:rPr>
                <a:t>14</a:t>
              </a:r>
              <a:r>
                <a:rPr lang="zh-CN" altLang="en-US" sz="1400" dirty="0">
                  <a:solidFill>
                    <a:sysClr val="windowText" lastClr="000000"/>
                  </a:solidFill>
                  <a:latin typeface="方正正黑简体" panose="02000000000000000000" pitchFamily="2" charset="-122"/>
                  <a:ea typeface="方正正黑简体" panose="02000000000000000000" pitchFamily="2" charset="-122"/>
                </a:rPr>
                <a:t>由两人核对病人、药物标签及化疗药物记录单资料相符，并确认输注速率正确</a:t>
              </a:r>
            </a:p>
            <a:p>
              <a:pPr lvl="0">
                <a:defRPr/>
              </a:pPr>
              <a:r>
                <a:rPr lang="en-US" altLang="zh-CN" sz="1400" dirty="0">
                  <a:solidFill>
                    <a:sysClr val="windowText" lastClr="000000"/>
                  </a:solidFill>
                  <a:latin typeface="方正正黑简体" panose="02000000000000000000" pitchFamily="2" charset="-122"/>
                  <a:ea typeface="方正正黑简体" panose="02000000000000000000" pitchFamily="2" charset="-122"/>
                </a:rPr>
                <a:t>15</a:t>
              </a:r>
              <a:r>
                <a:rPr lang="zh-CN" altLang="en-US" sz="1400" dirty="0">
                  <a:solidFill>
                    <a:sysClr val="windowText" lastClr="000000"/>
                  </a:solidFill>
                  <a:latin typeface="方正正黑简体" panose="02000000000000000000" pitchFamily="2" charset="-122"/>
                  <a:ea typeface="方正正黑简体" panose="02000000000000000000" pitchFamily="2" charset="-122"/>
                </a:rPr>
                <a:t>护士确认输注过程无误，预防化疗药物外渗，如有外渗情形，依外渗作业流程规范处理</a:t>
              </a:r>
            </a:p>
          </p:txBody>
        </p:sp>
      </p:grpSp>
      <p:sp>
        <p:nvSpPr>
          <p:cNvPr id="36" name="等腰三角形 35"/>
          <p:cNvSpPr/>
          <p:nvPr/>
        </p:nvSpPr>
        <p:spPr>
          <a:xfrm flipV="1">
            <a:off x="6198258" y="3573276"/>
            <a:ext cx="308942" cy="266329"/>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50382923"/>
      </p:ext>
    </p:extLst>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850"/>
                            </p:stCondLst>
                            <p:childTnLst>
                              <p:par>
                                <p:cTn id="9" presetID="1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par>
                          <p:cTn id="13" fill="hold">
                            <p:stCondLst>
                              <p:cond delay="135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850"/>
                            </p:stCondLst>
                            <p:childTnLst>
                              <p:par>
                                <p:cTn id="18" presetID="12" presetClass="entr" presetSubtype="4"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p:tgtEl>
                                          <p:spTgt spid="44"/>
                                        </p:tgtEl>
                                        <p:attrNameLst>
                                          <p:attrName>ppt_y</p:attrName>
                                        </p:attrNameLst>
                                      </p:cBhvr>
                                      <p:tavLst>
                                        <p:tav tm="0">
                                          <p:val>
                                            <p:strVal val="#ppt_y+#ppt_h*1.125000"/>
                                          </p:val>
                                        </p:tav>
                                        <p:tav tm="100000">
                                          <p:val>
                                            <p:strVal val="#ppt_y"/>
                                          </p:val>
                                        </p:tav>
                                      </p:tavLst>
                                    </p:anim>
                                    <p:animEffect transition="in" filter="wipe(up)">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15544"/>
            <a:ext cx="2978701"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效果确认</a:t>
            </a:r>
            <a:r>
              <a:rPr lang="en-US" altLang="zh-CN" sz="2400"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有形成果</a:t>
            </a:r>
          </a:p>
        </p:txBody>
      </p:sp>
      <p:sp>
        <p:nvSpPr>
          <p:cNvPr id="16" name="矩形 15"/>
          <p:cNvSpPr/>
          <p:nvPr/>
        </p:nvSpPr>
        <p:spPr>
          <a:xfrm>
            <a:off x="1220469" y="1124693"/>
            <a:ext cx="2978701" cy="51552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2000" b="1" dirty="0">
                <a:solidFill>
                  <a:schemeClr val="tx1">
                    <a:lumMod val="75000"/>
                    <a:lumOff val="25000"/>
                  </a:schemeClr>
                </a:solidFill>
                <a:latin typeface="方正正黑简体" panose="02000000000000000000" pitchFamily="2" charset="-122"/>
                <a:ea typeface="方正正黑简体" panose="02000000000000000000" pitchFamily="2" charset="-122"/>
              </a:rPr>
              <a:t>2</a:t>
            </a:r>
            <a:r>
              <a:rPr lang="zh-CN" altLang="en-US" sz="2000" b="1" dirty="0">
                <a:solidFill>
                  <a:schemeClr val="tx1">
                    <a:lumMod val="75000"/>
                    <a:lumOff val="25000"/>
                  </a:schemeClr>
                </a:solidFill>
                <a:latin typeface="方正正黑简体" panose="02000000000000000000" pitchFamily="2" charset="-122"/>
                <a:ea typeface="方正正黑简体" panose="02000000000000000000" pitchFamily="2" charset="-122"/>
              </a:rPr>
              <a:t>、目标达标率</a:t>
            </a:r>
          </a:p>
        </p:txBody>
      </p:sp>
      <p:grpSp>
        <p:nvGrpSpPr>
          <p:cNvPr id="5" name="组合 4"/>
          <p:cNvGrpSpPr/>
          <p:nvPr/>
        </p:nvGrpSpPr>
        <p:grpSpPr>
          <a:xfrm>
            <a:off x="3827620" y="1850358"/>
            <a:ext cx="7863705" cy="1612080"/>
            <a:chOff x="1605781" y="2424017"/>
            <a:chExt cx="7863705" cy="1612080"/>
          </a:xfrm>
        </p:grpSpPr>
        <p:sp>
          <p:nvSpPr>
            <p:cNvPr id="58" name="矩形 57"/>
            <p:cNvSpPr/>
            <p:nvPr/>
          </p:nvSpPr>
          <p:spPr>
            <a:xfrm>
              <a:off x="1605781" y="2619409"/>
              <a:ext cx="1423788"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目标达成率</a:t>
              </a:r>
              <a:r>
                <a:rPr kumimoji="0" lang="en-US" altLang="zh-CN" sz="16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 </a:t>
              </a:r>
              <a:endParaRPr kumimoji="0" lang="zh-CN" altLang="en-US" sz="16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endParaRPr>
            </a:p>
          </p:txBody>
        </p:sp>
        <p:cxnSp>
          <p:nvCxnSpPr>
            <p:cNvPr id="59" name="直接连接符 58"/>
            <p:cNvCxnSpPr/>
            <p:nvPr/>
          </p:nvCxnSpPr>
          <p:spPr>
            <a:xfrm>
              <a:off x="2948615" y="2831015"/>
              <a:ext cx="2204587" cy="0"/>
            </a:xfrm>
            <a:prstGeom prst="line">
              <a:avLst/>
            </a:prstGeom>
            <a:noFill/>
            <a:ln w="15875" cap="flat" cmpd="sng" algn="ctr">
              <a:solidFill>
                <a:sysClr val="windowText" lastClr="000000"/>
              </a:solidFill>
              <a:prstDash val="solid"/>
            </a:ln>
            <a:effectLst/>
          </p:spPr>
        </p:cxnSp>
        <p:sp>
          <p:nvSpPr>
            <p:cNvPr id="60" name="矩形 59"/>
            <p:cNvSpPr/>
            <p:nvPr/>
          </p:nvSpPr>
          <p:spPr>
            <a:xfrm>
              <a:off x="2948615" y="2424017"/>
              <a:ext cx="1840568"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 </a:t>
              </a: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a:t>
              </a:r>
              <a:r>
                <a:rPr kumimoji="0" lang="zh-CN" altLang="en-US"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改进前</a:t>
              </a: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a:t>
              </a:r>
              <a:r>
                <a:rPr kumimoji="0" lang="zh-CN" altLang="en-US"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改进后</a:t>
              </a: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 </a:t>
              </a:r>
              <a:endPar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endParaRPr>
            </a:p>
          </p:txBody>
        </p:sp>
        <p:sp>
          <p:nvSpPr>
            <p:cNvPr id="61" name="矩形 60"/>
            <p:cNvSpPr/>
            <p:nvPr/>
          </p:nvSpPr>
          <p:spPr>
            <a:xfrm>
              <a:off x="3017044" y="2893834"/>
              <a:ext cx="1781257"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a:t>
              </a:r>
              <a:r>
                <a:rPr kumimoji="0" lang="zh-CN" altLang="en-US"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目标值</a:t>
              </a: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a:t>
              </a:r>
              <a:r>
                <a:rPr kumimoji="0" lang="zh-CN" altLang="en-US"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改进前</a:t>
              </a: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 </a:t>
              </a:r>
              <a:endParaRPr kumimoji="0" lang="zh-CN" altLang="en-US"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endParaRPr>
            </a:p>
          </p:txBody>
        </p:sp>
        <p:sp>
          <p:nvSpPr>
            <p:cNvPr id="62" name="矩形 61"/>
            <p:cNvSpPr/>
            <p:nvPr/>
          </p:nvSpPr>
          <p:spPr>
            <a:xfrm>
              <a:off x="5134996" y="2656112"/>
              <a:ext cx="896399"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rPr>
                <a:t>×100% </a:t>
              </a:r>
              <a:endParaRPr kumimoji="0" lang="zh-CN" altLang="en-US" sz="16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endParaRPr>
            </a:p>
          </p:txBody>
        </p:sp>
        <p:sp>
          <p:nvSpPr>
            <p:cNvPr id="63" name="矩形 62"/>
            <p:cNvSpPr/>
            <p:nvPr/>
          </p:nvSpPr>
          <p:spPr>
            <a:xfrm>
              <a:off x="5919928" y="2594556"/>
              <a:ext cx="370614"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rPr>
                <a:t>= </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endParaRPr>
            </a:p>
          </p:txBody>
        </p:sp>
        <p:grpSp>
          <p:nvGrpSpPr>
            <p:cNvPr id="64" name="组合 63"/>
            <p:cNvGrpSpPr/>
            <p:nvPr/>
          </p:nvGrpSpPr>
          <p:grpSpPr>
            <a:xfrm>
              <a:off x="6244481" y="2453474"/>
              <a:ext cx="1296144" cy="651669"/>
              <a:chOff x="5807968" y="2189273"/>
              <a:chExt cx="1296144" cy="651669"/>
            </a:xfrm>
          </p:grpSpPr>
          <p:cxnSp>
            <p:nvCxnSpPr>
              <p:cNvPr id="66" name="直接连接符 65"/>
              <p:cNvCxnSpPr/>
              <p:nvPr/>
            </p:nvCxnSpPr>
            <p:spPr>
              <a:xfrm>
                <a:off x="5807968" y="2555715"/>
                <a:ext cx="1296144" cy="0"/>
              </a:xfrm>
              <a:prstGeom prst="line">
                <a:avLst/>
              </a:prstGeom>
              <a:noFill/>
              <a:ln w="15875" cap="flat" cmpd="sng" algn="ctr">
                <a:solidFill>
                  <a:sysClr val="windowText" lastClr="000000"/>
                </a:solidFill>
                <a:prstDash val="solid"/>
              </a:ln>
              <a:effectLst/>
            </p:spPr>
          </p:cxnSp>
          <p:sp>
            <p:nvSpPr>
              <p:cNvPr id="67" name="矩形 66"/>
              <p:cNvSpPr/>
              <p:nvPr/>
            </p:nvSpPr>
            <p:spPr>
              <a:xfrm>
                <a:off x="5885509" y="2189273"/>
                <a:ext cx="998991"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︱32-5︱</a:t>
                </a:r>
              </a:p>
            </p:txBody>
          </p:sp>
          <p:sp>
            <p:nvSpPr>
              <p:cNvPr id="68" name="矩形 67"/>
              <p:cNvSpPr/>
              <p:nvPr/>
            </p:nvSpPr>
            <p:spPr>
              <a:xfrm>
                <a:off x="5892420" y="2533165"/>
                <a:ext cx="1000595"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︱9-32︱</a:t>
                </a:r>
              </a:p>
            </p:txBody>
          </p:sp>
        </p:grpSp>
        <p:sp>
          <p:nvSpPr>
            <p:cNvPr id="65" name="矩形 64"/>
            <p:cNvSpPr/>
            <p:nvPr/>
          </p:nvSpPr>
          <p:spPr>
            <a:xfrm>
              <a:off x="7468617" y="2566805"/>
              <a:ext cx="2000869"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rPr>
                <a:t>×100% = </a:t>
              </a:r>
              <a:r>
                <a:rPr kumimoji="0" lang="en-US" altLang="zh-CN" b="1" i="0" u="none" strike="noStrike" kern="1200" cap="none" spc="0" normalizeH="0" baseline="0" noProof="0" dirty="0">
                  <a:ln>
                    <a:noFill/>
                  </a:ln>
                  <a:solidFill>
                    <a:srgbClr val="FFB850"/>
                  </a:solidFill>
                  <a:effectLst/>
                  <a:uLnTx/>
                  <a:uFillTx/>
                  <a:latin typeface="方正正黑简体" panose="02000000000000000000" pitchFamily="2" charset="-122"/>
                  <a:ea typeface="方正正黑简体" panose="02000000000000000000" pitchFamily="2" charset="-122"/>
                </a:rPr>
                <a:t>117.39%</a:t>
              </a:r>
            </a:p>
          </p:txBody>
        </p:sp>
        <p:sp>
          <p:nvSpPr>
            <p:cNvPr id="27" name="矩形 26"/>
            <p:cNvSpPr/>
            <p:nvPr/>
          </p:nvSpPr>
          <p:spPr>
            <a:xfrm>
              <a:off x="1969272" y="3505987"/>
              <a:ext cx="1074333"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进步率 </a:t>
              </a:r>
              <a:r>
                <a:rPr kumimoji="0" lang="en-US" altLang="zh-CN" sz="16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 </a:t>
              </a:r>
              <a:endParaRPr kumimoji="0" lang="zh-CN" altLang="en-US" sz="16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endParaRPr>
            </a:p>
          </p:txBody>
        </p:sp>
        <p:cxnSp>
          <p:nvCxnSpPr>
            <p:cNvPr id="28" name="直接连接符 27"/>
            <p:cNvCxnSpPr/>
            <p:nvPr/>
          </p:nvCxnSpPr>
          <p:spPr>
            <a:xfrm>
              <a:off x="2947243" y="3665501"/>
              <a:ext cx="2204587" cy="0"/>
            </a:xfrm>
            <a:prstGeom prst="line">
              <a:avLst/>
            </a:prstGeom>
            <a:noFill/>
            <a:ln w="15875" cap="flat" cmpd="sng" algn="ctr">
              <a:solidFill>
                <a:sysClr val="windowText" lastClr="000000"/>
              </a:solidFill>
              <a:prstDash val="solid"/>
            </a:ln>
            <a:effectLst/>
          </p:spPr>
        </p:cxnSp>
        <p:sp>
          <p:nvSpPr>
            <p:cNvPr id="29" name="矩形 28"/>
            <p:cNvSpPr/>
            <p:nvPr/>
          </p:nvSpPr>
          <p:spPr>
            <a:xfrm>
              <a:off x="2947243" y="3258503"/>
              <a:ext cx="1840568"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 </a:t>
              </a: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a:t>
              </a:r>
              <a:r>
                <a:rPr kumimoji="0" lang="zh-CN" altLang="en-US"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改进前</a:t>
              </a: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a:t>
              </a:r>
              <a:r>
                <a:rPr kumimoji="0" lang="zh-CN" altLang="en-US"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改进后</a:t>
              </a: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 </a:t>
              </a:r>
              <a:endParaRPr kumimoji="0" lang="zh-CN" altLang="en-US" sz="14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endParaRPr>
            </a:p>
          </p:txBody>
        </p:sp>
        <p:sp>
          <p:nvSpPr>
            <p:cNvPr id="30" name="矩形 29"/>
            <p:cNvSpPr/>
            <p:nvPr/>
          </p:nvSpPr>
          <p:spPr>
            <a:xfrm>
              <a:off x="3015672" y="3728320"/>
              <a:ext cx="1781257"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a:t>
              </a:r>
              <a:r>
                <a:rPr kumimoji="0" lang="zh-CN" altLang="en-US"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目标值</a:t>
              </a: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a:t>
              </a:r>
              <a:r>
                <a:rPr kumimoji="0" lang="zh-CN" altLang="en-US"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改进前</a:t>
              </a: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 </a:t>
              </a:r>
              <a:endParaRPr kumimoji="0" lang="zh-CN" altLang="en-US"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endParaRPr>
            </a:p>
          </p:txBody>
        </p:sp>
        <p:sp>
          <p:nvSpPr>
            <p:cNvPr id="51" name="矩形 50"/>
            <p:cNvSpPr/>
            <p:nvPr/>
          </p:nvSpPr>
          <p:spPr>
            <a:xfrm>
              <a:off x="5133624" y="3490598"/>
              <a:ext cx="896399"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rPr>
                <a:t>×100% </a:t>
              </a:r>
              <a:endParaRPr kumimoji="0" lang="zh-CN" altLang="en-US" sz="16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endParaRPr>
            </a:p>
          </p:txBody>
        </p:sp>
        <p:sp>
          <p:nvSpPr>
            <p:cNvPr id="52" name="矩形 51"/>
            <p:cNvSpPr/>
            <p:nvPr/>
          </p:nvSpPr>
          <p:spPr>
            <a:xfrm>
              <a:off x="5877437" y="3422566"/>
              <a:ext cx="370614"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rPr>
                <a:t>= </a:t>
              </a:r>
              <a:endParaRPr kumimoji="0" lang="zh-CN" altLang="en-US" sz="20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endParaRPr>
            </a:p>
          </p:txBody>
        </p:sp>
        <p:grpSp>
          <p:nvGrpSpPr>
            <p:cNvPr id="53" name="组合 52"/>
            <p:cNvGrpSpPr/>
            <p:nvPr/>
          </p:nvGrpSpPr>
          <p:grpSpPr>
            <a:xfrm>
              <a:off x="6228952" y="3355401"/>
              <a:ext cx="1296144" cy="644582"/>
              <a:chOff x="5807968" y="2189273"/>
              <a:chExt cx="1296144" cy="644582"/>
            </a:xfrm>
          </p:grpSpPr>
          <p:cxnSp>
            <p:nvCxnSpPr>
              <p:cNvPr id="55" name="直接连接符 54"/>
              <p:cNvCxnSpPr/>
              <p:nvPr/>
            </p:nvCxnSpPr>
            <p:spPr>
              <a:xfrm>
                <a:off x="5807968" y="2555715"/>
                <a:ext cx="1296144" cy="0"/>
              </a:xfrm>
              <a:prstGeom prst="line">
                <a:avLst/>
              </a:prstGeom>
              <a:noFill/>
              <a:ln w="15875" cap="flat" cmpd="sng" algn="ctr">
                <a:solidFill>
                  <a:sysClr val="windowText" lastClr="000000"/>
                </a:solidFill>
                <a:prstDash val="solid"/>
              </a:ln>
              <a:effectLst/>
            </p:spPr>
          </p:cxnSp>
          <p:sp>
            <p:nvSpPr>
              <p:cNvPr id="56" name="矩形 55"/>
              <p:cNvSpPr/>
              <p:nvPr/>
            </p:nvSpPr>
            <p:spPr>
              <a:xfrm>
                <a:off x="5885509" y="2189273"/>
                <a:ext cx="998991"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︱5-32︱</a:t>
                </a:r>
              </a:p>
            </p:txBody>
          </p:sp>
          <p:sp>
            <p:nvSpPr>
              <p:cNvPr id="57" name="矩形 56"/>
              <p:cNvSpPr/>
              <p:nvPr/>
            </p:nvSpPr>
            <p:spPr>
              <a:xfrm>
                <a:off x="6218406" y="2526078"/>
                <a:ext cx="413896"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方正正黑简体" panose="02000000000000000000" pitchFamily="2" charset="-122"/>
                    <a:ea typeface="方正正黑简体" panose="02000000000000000000" pitchFamily="2" charset="-122"/>
                  </a:rPr>
                  <a:t>32</a:t>
                </a:r>
              </a:p>
            </p:txBody>
          </p:sp>
        </p:grpSp>
        <p:sp>
          <p:nvSpPr>
            <p:cNvPr id="54" name="矩形 53"/>
            <p:cNvSpPr/>
            <p:nvPr/>
          </p:nvSpPr>
          <p:spPr>
            <a:xfrm>
              <a:off x="7453088" y="3468732"/>
              <a:ext cx="200407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rPr>
                <a:t>×100% </a:t>
              </a:r>
              <a:r>
                <a:rPr kumimoji="0" lang="en-US" altLang="zh-CN" sz="1600" b="0" i="0" u="none" strike="noStrike" kern="1200" cap="none" spc="0" normalizeH="0" baseline="0" noProof="0" dirty="0">
                  <a:ln>
                    <a:noFill/>
                  </a:ln>
                  <a:solidFill>
                    <a:srgbClr val="FFB850"/>
                  </a:solidFill>
                  <a:effectLst/>
                  <a:uLnTx/>
                  <a:uFillTx/>
                  <a:latin typeface="方正正黑简体" panose="02000000000000000000" pitchFamily="2" charset="-122"/>
                  <a:ea typeface="方正正黑简体" panose="02000000000000000000" pitchFamily="2" charset="-122"/>
                </a:rPr>
                <a:t>= </a:t>
              </a:r>
              <a:r>
                <a:rPr lang="en-US" altLang="zh-CN" b="1" dirty="0">
                  <a:solidFill>
                    <a:srgbClr val="FFB850"/>
                  </a:solidFill>
                  <a:latin typeface="方正正黑简体" panose="02000000000000000000" pitchFamily="2" charset="-122"/>
                  <a:ea typeface="方正正黑简体" panose="02000000000000000000" pitchFamily="2" charset="-122"/>
                </a:rPr>
                <a:t>84.38%</a:t>
              </a:r>
            </a:p>
          </p:txBody>
        </p:sp>
      </p:grpSp>
      <p:grpSp>
        <p:nvGrpSpPr>
          <p:cNvPr id="69" name="组合 68"/>
          <p:cNvGrpSpPr/>
          <p:nvPr/>
        </p:nvGrpSpPr>
        <p:grpSpPr>
          <a:xfrm>
            <a:off x="758454" y="2316266"/>
            <a:ext cx="3220196" cy="680266"/>
            <a:chOff x="2285632" y="1984384"/>
            <a:chExt cx="4693060" cy="1546246"/>
          </a:xfrm>
        </p:grpSpPr>
        <p:grpSp>
          <p:nvGrpSpPr>
            <p:cNvPr id="70" name="组合 69"/>
            <p:cNvGrpSpPr/>
            <p:nvPr/>
          </p:nvGrpSpPr>
          <p:grpSpPr>
            <a:xfrm>
              <a:off x="2285632" y="1984384"/>
              <a:ext cx="4341199" cy="1546246"/>
              <a:chOff x="2408922" y="1994658"/>
              <a:chExt cx="4341199" cy="1546246"/>
            </a:xfrm>
          </p:grpSpPr>
          <p:sp>
            <p:nvSpPr>
              <p:cNvPr id="72" name="圆角矩形 71"/>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sz="2400" kern="0" dirty="0">
                  <a:solidFill>
                    <a:prstClr val="black"/>
                  </a:solidFill>
                  <a:ea typeface="方正正黑简体" panose="02000000000000000000" pitchFamily="2" charset="-122"/>
                </a:endParaRPr>
              </a:p>
            </p:txBody>
          </p:sp>
          <p:sp>
            <p:nvSpPr>
              <p:cNvPr id="73" name="圆角矩形 72"/>
              <p:cNvSpPr/>
              <p:nvPr/>
            </p:nvSpPr>
            <p:spPr>
              <a:xfrm>
                <a:off x="2540674" y="2200872"/>
                <a:ext cx="4056270" cy="1133817"/>
              </a:xfrm>
              <a:prstGeom prst="roundRect">
                <a:avLst>
                  <a:gd name="adj" fmla="val 0"/>
                </a:avLst>
              </a:prstGeom>
              <a:solidFill>
                <a:srgbClr val="E87071"/>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sz="2400" b="1" kern="0" dirty="0">
                  <a:solidFill>
                    <a:prstClr val="black"/>
                  </a:solidFill>
                  <a:ea typeface="方正正黑简体" panose="02000000000000000000" pitchFamily="2" charset="-122"/>
                </a:endParaRPr>
              </a:p>
            </p:txBody>
          </p:sp>
        </p:grpSp>
        <p:sp>
          <p:nvSpPr>
            <p:cNvPr id="71" name="矩形 70"/>
            <p:cNvSpPr/>
            <p:nvPr/>
          </p:nvSpPr>
          <p:spPr>
            <a:xfrm>
              <a:off x="2367377" y="2372738"/>
              <a:ext cx="4611315" cy="769534"/>
            </a:xfrm>
            <a:prstGeom prst="rect">
              <a:avLst/>
            </a:prstGeom>
          </p:spPr>
          <p:txBody>
            <a:bodyPr wrap="square">
              <a:spAutoFit/>
            </a:bodyPr>
            <a:lstStyle/>
            <a:p>
              <a:pPr lvl="0"/>
              <a:r>
                <a:rPr lang="zh-CN" altLang="en-US" sz="1600" dirty="0">
                  <a:solidFill>
                    <a:schemeClr val="bg1"/>
                  </a:solidFill>
                  <a:latin typeface="方正正黑简体" panose="02000000000000000000" pitchFamily="2" charset="-122"/>
                  <a:ea typeface="方正正黑简体" panose="02000000000000000000" pitchFamily="2" charset="-122"/>
                </a:rPr>
                <a:t>目标</a:t>
              </a:r>
              <a:r>
                <a:rPr lang="en-US" altLang="zh-CN" sz="1600" dirty="0">
                  <a:solidFill>
                    <a:schemeClr val="bg1"/>
                  </a:solidFill>
                  <a:latin typeface="方正正黑简体" panose="02000000000000000000" pitchFamily="2" charset="-122"/>
                  <a:ea typeface="方正正黑简体" panose="02000000000000000000" pitchFamily="2" charset="-122"/>
                </a:rPr>
                <a:t>2—</a:t>
              </a:r>
              <a:r>
                <a:rPr lang="zh-CN" altLang="en-US" sz="1600" dirty="0">
                  <a:solidFill>
                    <a:schemeClr val="bg1"/>
                  </a:solidFill>
                  <a:latin typeface="方正正黑简体" panose="02000000000000000000" pitchFamily="2" charset="-122"/>
                  <a:ea typeface="方正正黑简体" panose="02000000000000000000" pitchFamily="2" charset="-122"/>
                </a:rPr>
                <a:t>静脉给药流程不合理</a:t>
              </a:r>
            </a:p>
          </p:txBody>
        </p:sp>
      </p:grpSp>
      <p:graphicFrame>
        <p:nvGraphicFramePr>
          <p:cNvPr id="74" name="图表 73"/>
          <p:cNvGraphicFramePr/>
          <p:nvPr>
            <p:extLst>
              <p:ext uri="{D42A27DB-BD31-4B8C-83A1-F6EECF244321}">
                <p14:modId xmlns:p14="http://schemas.microsoft.com/office/powerpoint/2010/main" val="977752123"/>
              </p:ext>
            </p:extLst>
          </p:nvPr>
        </p:nvGraphicFramePr>
        <p:xfrm>
          <a:off x="2819892" y="3585451"/>
          <a:ext cx="9559166" cy="2743969"/>
        </p:xfrm>
        <a:graphic>
          <a:graphicData uri="http://schemas.openxmlformats.org/drawingml/2006/chart">
            <c:chart xmlns:c="http://schemas.openxmlformats.org/drawingml/2006/chart" xmlns:r="http://schemas.openxmlformats.org/officeDocument/2006/relationships" r:id="rId3"/>
          </a:graphicData>
        </a:graphic>
      </p:graphicFrame>
      <p:grpSp>
        <p:nvGrpSpPr>
          <p:cNvPr id="75" name="组合 74"/>
          <p:cNvGrpSpPr/>
          <p:nvPr/>
        </p:nvGrpSpPr>
        <p:grpSpPr>
          <a:xfrm>
            <a:off x="786499" y="4262224"/>
            <a:ext cx="3397296" cy="680266"/>
            <a:chOff x="2285632" y="1984384"/>
            <a:chExt cx="4951162" cy="1546246"/>
          </a:xfrm>
        </p:grpSpPr>
        <p:grpSp>
          <p:nvGrpSpPr>
            <p:cNvPr id="76" name="组合 75"/>
            <p:cNvGrpSpPr/>
            <p:nvPr/>
          </p:nvGrpSpPr>
          <p:grpSpPr>
            <a:xfrm>
              <a:off x="2285632" y="1984384"/>
              <a:ext cx="4341199" cy="1546246"/>
              <a:chOff x="2408922" y="1994658"/>
              <a:chExt cx="4341199" cy="1546246"/>
            </a:xfrm>
          </p:grpSpPr>
          <p:sp>
            <p:nvSpPr>
              <p:cNvPr id="78" name="圆角矩形 7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sz="2400" kern="0" dirty="0">
                  <a:solidFill>
                    <a:prstClr val="black"/>
                  </a:solidFill>
                  <a:ea typeface="方正正黑简体" panose="02000000000000000000" pitchFamily="2" charset="-122"/>
                </a:endParaRPr>
              </a:p>
            </p:txBody>
          </p:sp>
          <p:sp>
            <p:nvSpPr>
              <p:cNvPr id="79" name="圆角矩形 78"/>
              <p:cNvSpPr/>
              <p:nvPr/>
            </p:nvSpPr>
            <p:spPr>
              <a:xfrm>
                <a:off x="2540674" y="2200872"/>
                <a:ext cx="4056270" cy="1133817"/>
              </a:xfrm>
              <a:prstGeom prst="roundRect">
                <a:avLst>
                  <a:gd name="adj" fmla="val 0"/>
                </a:avLst>
              </a:prstGeom>
              <a:solidFill>
                <a:srgbClr val="01ACBE"/>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sz="2400" b="1" kern="0" dirty="0">
                  <a:solidFill>
                    <a:prstClr val="black"/>
                  </a:solidFill>
                  <a:ea typeface="方正正黑简体" panose="02000000000000000000" pitchFamily="2" charset="-122"/>
                </a:endParaRPr>
              </a:p>
            </p:txBody>
          </p:sp>
        </p:grpSp>
        <p:sp>
          <p:nvSpPr>
            <p:cNvPr id="77" name="矩形 76"/>
            <p:cNvSpPr/>
            <p:nvPr/>
          </p:nvSpPr>
          <p:spPr>
            <a:xfrm>
              <a:off x="2625479" y="2343659"/>
              <a:ext cx="4611315" cy="769534"/>
            </a:xfrm>
            <a:prstGeom prst="rect">
              <a:avLst/>
            </a:prstGeom>
          </p:spPr>
          <p:txBody>
            <a:bodyPr wrap="square">
              <a:spAutoFit/>
            </a:bodyPr>
            <a:lstStyle/>
            <a:p>
              <a:pPr lvl="0"/>
              <a:r>
                <a:rPr lang="zh-CN" altLang="en-US" sz="1600" dirty="0">
                  <a:solidFill>
                    <a:schemeClr val="bg1"/>
                  </a:solidFill>
                  <a:latin typeface="方正正黑简体" panose="02000000000000000000" pitchFamily="2" charset="-122"/>
                  <a:ea typeface="方正正黑简体" panose="02000000000000000000" pitchFamily="2" charset="-122"/>
                </a:rPr>
                <a:t>抗肿瘤废弃物处置不合理</a:t>
              </a:r>
            </a:p>
          </p:txBody>
        </p:sp>
      </p:grpSp>
      <p:grpSp>
        <p:nvGrpSpPr>
          <p:cNvPr id="9" name="组合 8"/>
          <p:cNvGrpSpPr/>
          <p:nvPr/>
        </p:nvGrpSpPr>
        <p:grpSpPr>
          <a:xfrm>
            <a:off x="8784715" y="3679435"/>
            <a:ext cx="1204199" cy="1204199"/>
            <a:chOff x="8284650" y="3604281"/>
            <a:chExt cx="1204199" cy="1204199"/>
          </a:xfrm>
        </p:grpSpPr>
        <p:sp>
          <p:nvSpPr>
            <p:cNvPr id="8" name="等腰三角形 7"/>
            <p:cNvSpPr/>
            <p:nvPr/>
          </p:nvSpPr>
          <p:spPr>
            <a:xfrm>
              <a:off x="8290135" y="4264226"/>
              <a:ext cx="444492" cy="383183"/>
            </a:xfrm>
            <a:prstGeom prst="triangl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8284650" y="3604281"/>
              <a:ext cx="1204199" cy="1204199"/>
              <a:chOff x="7720674" y="3542015"/>
              <a:chExt cx="1204199" cy="1204199"/>
            </a:xfrm>
          </p:grpSpPr>
          <p:sp>
            <p:nvSpPr>
              <p:cNvPr id="84" name="椭圆 83"/>
              <p:cNvSpPr/>
              <p:nvPr/>
            </p:nvSpPr>
            <p:spPr bwMode="auto">
              <a:xfrm>
                <a:off x="7720674" y="3542015"/>
                <a:ext cx="1204199" cy="1204199"/>
              </a:xfrm>
              <a:prstGeom prst="ellipse">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sz="2400" kern="0" dirty="0">
                  <a:solidFill>
                    <a:prstClr val="black"/>
                  </a:solidFill>
                  <a:ea typeface="方正正黑简体" panose="02000000000000000000" pitchFamily="2" charset="-122"/>
                </a:endParaRPr>
              </a:p>
            </p:txBody>
          </p:sp>
          <p:grpSp>
            <p:nvGrpSpPr>
              <p:cNvPr id="80" name="组合 79"/>
              <p:cNvGrpSpPr>
                <a:grpSpLocks/>
              </p:cNvGrpSpPr>
              <p:nvPr/>
            </p:nvGrpSpPr>
            <p:grpSpPr bwMode="auto">
              <a:xfrm>
                <a:off x="7803662" y="3625003"/>
                <a:ext cx="1038225" cy="1038225"/>
                <a:chOff x="5099221" y="1960604"/>
                <a:chExt cx="1037968" cy="1037968"/>
              </a:xfrm>
            </p:grpSpPr>
            <p:sp>
              <p:nvSpPr>
                <p:cNvPr id="81" name="椭圆 80"/>
                <p:cNvSpPr/>
                <p:nvPr/>
              </p:nvSpPr>
              <p:spPr>
                <a:xfrm>
                  <a:off x="5099221" y="1960604"/>
                  <a:ext cx="1037968" cy="1037968"/>
                </a:xfrm>
                <a:prstGeom prst="ellipse">
                  <a:avLst/>
                </a:prstGeom>
                <a:solidFill>
                  <a:srgbClr val="663A77"/>
                </a:solidFill>
                <a:ln w="12700" cap="flat" cmpd="sng" algn="ctr">
                  <a:noFill/>
                  <a:prstDash val="solid"/>
                  <a:miter lim="800000"/>
                </a:ln>
                <a:effectLst>
                  <a:innerShdw blurRad="114300">
                    <a:prstClr val="black"/>
                  </a:innerShdw>
                </a:effectLst>
              </p:spPr>
              <p:txBody>
                <a:bodyPr anchor="ct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eaLnBrk="1" fontAlgn="auto" hangingPunct="1">
                    <a:spcBef>
                      <a:spcPts val="0"/>
                    </a:spcBef>
                    <a:spcAft>
                      <a:spcPts val="0"/>
                    </a:spcAft>
                    <a:defRPr/>
                  </a:pPr>
                  <a:endParaRPr lang="zh-CN" altLang="en-US" kern="0" dirty="0">
                    <a:solidFill>
                      <a:srgbClr val="FFFFFF"/>
                    </a:solidFill>
                    <a:latin typeface="Calibri" panose="020F0502020204030204"/>
                    <a:ea typeface="宋体" panose="02010600030101010101" pitchFamily="2" charset="-122"/>
                  </a:endParaRPr>
                </a:p>
              </p:txBody>
            </p:sp>
            <p:sp>
              <p:nvSpPr>
                <p:cNvPr id="82" name="矩形 81"/>
                <p:cNvSpPr/>
                <p:nvPr/>
              </p:nvSpPr>
              <p:spPr>
                <a:xfrm>
                  <a:off x="5110805" y="2187560"/>
                  <a:ext cx="1017975" cy="584630"/>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eaLnBrk="1" fontAlgn="auto" hangingPunct="1">
                    <a:spcBef>
                      <a:spcPts val="0"/>
                    </a:spcBef>
                    <a:spcAft>
                      <a:spcPts val="0"/>
                    </a:spcAft>
                    <a:defRPr/>
                  </a:pPr>
                  <a:r>
                    <a:rPr lang="zh-CN" altLang="en-US" sz="1400" kern="0" dirty="0">
                      <a:solidFill>
                        <a:srgbClr val="FFFFFF"/>
                      </a:solidFill>
                      <a:latin typeface="方正正黑简体" panose="02000000000000000000" pitchFamily="2" charset="-122"/>
                      <a:ea typeface="方正正黑简体" panose="02000000000000000000" pitchFamily="2" charset="-122"/>
                    </a:rPr>
                    <a:t>达标率</a:t>
                  </a:r>
                  <a:endParaRPr lang="en-US" altLang="zh-CN" sz="1400" kern="0" dirty="0">
                    <a:solidFill>
                      <a:srgbClr val="FFFFFF"/>
                    </a:solidFill>
                    <a:latin typeface="方正正黑简体" panose="02000000000000000000" pitchFamily="2" charset="-122"/>
                    <a:ea typeface="方正正黑简体" panose="02000000000000000000" pitchFamily="2" charset="-122"/>
                  </a:endParaRPr>
                </a:p>
                <a:p>
                  <a:pPr algn="ctr" eaLnBrk="1" fontAlgn="auto" hangingPunct="1">
                    <a:spcBef>
                      <a:spcPts val="0"/>
                    </a:spcBef>
                    <a:spcAft>
                      <a:spcPts val="0"/>
                    </a:spcAft>
                    <a:defRPr/>
                  </a:pPr>
                  <a:r>
                    <a:rPr lang="en-US" altLang="zh-CN" kern="0" dirty="0">
                      <a:solidFill>
                        <a:srgbClr val="FFFFFF"/>
                      </a:solidFill>
                      <a:latin typeface="方正正黑简体" panose="02000000000000000000" pitchFamily="2" charset="-122"/>
                      <a:ea typeface="方正正黑简体" panose="02000000000000000000" pitchFamily="2" charset="-122"/>
                    </a:rPr>
                    <a:t>147.7%</a:t>
                  </a:r>
                  <a:endParaRPr lang="zh-CN" altLang="en-US" kern="0" dirty="0">
                    <a:solidFill>
                      <a:srgbClr val="FFFFFF"/>
                    </a:solidFill>
                    <a:latin typeface="方正正黑简体" panose="02000000000000000000" pitchFamily="2" charset="-122"/>
                    <a:ea typeface="方正正黑简体" panose="02000000000000000000" pitchFamily="2" charset="-122"/>
                  </a:endParaRPr>
                </a:p>
              </p:txBody>
            </p:sp>
          </p:grpSp>
        </p:grpSp>
      </p:grpSp>
    </p:spTree>
    <p:extLst>
      <p:ext uri="{BB962C8B-B14F-4D97-AF65-F5344CB8AC3E}">
        <p14:creationId xmlns:p14="http://schemas.microsoft.com/office/powerpoint/2010/main" val="1514080161"/>
      </p:ext>
    </p:extLst>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800"/>
                            </p:stCondLst>
                            <p:childTnLst>
                              <p:par>
                                <p:cTn id="9" presetID="37"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1000"/>
                                        <p:tgtEl>
                                          <p:spTgt spid="69"/>
                                        </p:tgtEl>
                                      </p:cBhvr>
                                    </p:animEffect>
                                    <p:anim calcmode="lin" valueType="num">
                                      <p:cBhvr>
                                        <p:cTn id="12" dur="1000" fill="hold"/>
                                        <p:tgtEl>
                                          <p:spTgt spid="69"/>
                                        </p:tgtEl>
                                        <p:attrNameLst>
                                          <p:attrName>ppt_x</p:attrName>
                                        </p:attrNameLst>
                                      </p:cBhvr>
                                      <p:tavLst>
                                        <p:tav tm="0">
                                          <p:val>
                                            <p:strVal val="#ppt_x"/>
                                          </p:val>
                                        </p:tav>
                                        <p:tav tm="100000">
                                          <p:val>
                                            <p:strVal val="#ppt_x"/>
                                          </p:val>
                                        </p:tav>
                                      </p:tavLst>
                                    </p:anim>
                                    <p:anim calcmode="lin" valueType="num">
                                      <p:cBhvr>
                                        <p:cTn id="13" dur="900" decel="100000" fill="hold"/>
                                        <p:tgtEl>
                                          <p:spTgt spid="6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anim calcmode="lin" valueType="num">
                                      <p:cBhvr>
                                        <p:cTn id="18" dur="1000" fill="hold"/>
                                        <p:tgtEl>
                                          <p:spTgt spid="75"/>
                                        </p:tgtEl>
                                        <p:attrNameLst>
                                          <p:attrName>ppt_x</p:attrName>
                                        </p:attrNameLst>
                                      </p:cBhvr>
                                      <p:tavLst>
                                        <p:tav tm="0">
                                          <p:val>
                                            <p:strVal val="#ppt_x"/>
                                          </p:val>
                                        </p:tav>
                                        <p:tav tm="100000">
                                          <p:val>
                                            <p:strVal val="#ppt_x"/>
                                          </p:val>
                                        </p:tav>
                                      </p:tavLst>
                                    </p:anim>
                                    <p:anim calcmode="lin" valueType="num">
                                      <p:cBhvr>
                                        <p:cTn id="19" dur="900" decel="100000" fill="hold"/>
                                        <p:tgtEl>
                                          <p:spTgt spid="7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21" fill="hold">
                            <p:stCondLst>
                              <p:cond delay="18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par>
                                <p:cTn id="28" presetID="22" presetClass="entr" presetSubtype="2"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7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rot="5400000">
            <a:off x="4172909" y="-1780385"/>
            <a:ext cx="4104886" cy="11085750"/>
          </a:xfrm>
          <a:prstGeom prst="rect">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sz="2000" kern="0" dirty="0">
              <a:solidFill>
                <a:prstClr val="black"/>
              </a:solidFill>
              <a:ea typeface="方正正黑简体" panose="02000000000000000000" pitchFamily="2" charset="-122"/>
            </a:endParaRPr>
          </a:p>
        </p:txBody>
      </p:sp>
      <p:sp>
        <p:nvSpPr>
          <p:cNvPr id="43" name="矩形 42"/>
          <p:cNvSpPr/>
          <p:nvPr/>
        </p:nvSpPr>
        <p:spPr>
          <a:xfrm>
            <a:off x="1220469" y="440944"/>
            <a:ext cx="2978701"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效果确认</a:t>
            </a:r>
            <a:r>
              <a:rPr lang="en-US" altLang="zh-CN" sz="2400"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无形效果</a:t>
            </a:r>
          </a:p>
        </p:txBody>
      </p:sp>
      <p:graphicFrame>
        <p:nvGraphicFramePr>
          <p:cNvPr id="12" name="图表 11"/>
          <p:cNvGraphicFramePr>
            <a:graphicFrameLocks/>
          </p:cNvGraphicFramePr>
          <p:nvPr>
            <p:extLst>
              <p:ext uri="{D42A27DB-BD31-4B8C-83A1-F6EECF244321}">
                <p14:modId xmlns:p14="http://schemas.microsoft.com/office/powerpoint/2010/main" val="3491328768"/>
              </p:ext>
            </p:extLst>
          </p:nvPr>
        </p:nvGraphicFramePr>
        <p:xfrm>
          <a:off x="5701881" y="1710047"/>
          <a:ext cx="5978700" cy="4080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4227667773"/>
              </p:ext>
            </p:extLst>
          </p:nvPr>
        </p:nvGraphicFramePr>
        <p:xfrm>
          <a:off x="874207" y="1920227"/>
          <a:ext cx="4635944" cy="3684525"/>
        </p:xfrm>
        <a:graphic>
          <a:graphicData uri="http://schemas.openxmlformats.org/drawingml/2006/table">
            <a:tbl>
              <a:tblPr firstRow="1" firstCol="1" lastRow="1" lastCol="1" bandRow="1" bandCol="1"/>
              <a:tblGrid>
                <a:gridCol w="1122134">
                  <a:extLst>
                    <a:ext uri="{9D8B030D-6E8A-4147-A177-3AD203B41FA5}">
                      <a16:colId xmlns="" xmlns:a16="http://schemas.microsoft.com/office/drawing/2014/main" val="20000"/>
                    </a:ext>
                  </a:extLst>
                </a:gridCol>
                <a:gridCol w="549917">
                  <a:extLst>
                    <a:ext uri="{9D8B030D-6E8A-4147-A177-3AD203B41FA5}">
                      <a16:colId xmlns="" xmlns:a16="http://schemas.microsoft.com/office/drawing/2014/main" val="20001"/>
                    </a:ext>
                  </a:extLst>
                </a:gridCol>
                <a:gridCol w="549917">
                  <a:extLst>
                    <a:ext uri="{9D8B030D-6E8A-4147-A177-3AD203B41FA5}">
                      <a16:colId xmlns="" xmlns:a16="http://schemas.microsoft.com/office/drawing/2014/main" val="20002"/>
                    </a:ext>
                  </a:extLst>
                </a:gridCol>
                <a:gridCol w="550460">
                  <a:extLst>
                    <a:ext uri="{9D8B030D-6E8A-4147-A177-3AD203B41FA5}">
                      <a16:colId xmlns="" xmlns:a16="http://schemas.microsoft.com/office/drawing/2014/main" val="20003"/>
                    </a:ext>
                  </a:extLst>
                </a:gridCol>
                <a:gridCol w="550460">
                  <a:extLst>
                    <a:ext uri="{9D8B030D-6E8A-4147-A177-3AD203B41FA5}">
                      <a16:colId xmlns="" xmlns:a16="http://schemas.microsoft.com/office/drawing/2014/main" val="20004"/>
                    </a:ext>
                  </a:extLst>
                </a:gridCol>
                <a:gridCol w="656528">
                  <a:extLst>
                    <a:ext uri="{9D8B030D-6E8A-4147-A177-3AD203B41FA5}">
                      <a16:colId xmlns="" xmlns:a16="http://schemas.microsoft.com/office/drawing/2014/main" val="20005"/>
                    </a:ext>
                  </a:extLst>
                </a:gridCol>
                <a:gridCol w="656528">
                  <a:extLst>
                    <a:ext uri="{9D8B030D-6E8A-4147-A177-3AD203B41FA5}">
                      <a16:colId xmlns="" xmlns:a16="http://schemas.microsoft.com/office/drawing/2014/main" val="20006"/>
                    </a:ext>
                  </a:extLst>
                </a:gridCol>
              </a:tblGrid>
              <a:tr h="328983">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项目</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01ACBE"/>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改善前</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ACBE"/>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改善后</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ACBE"/>
                    </a:solidFill>
                  </a:tcPr>
                </a:tc>
                <a:tc hMerge="1">
                  <a:txBody>
                    <a:bodyPr/>
                    <a:lstStyle/>
                    <a:p>
                      <a:endParaRPr lang="zh-CN" altLang="en-US"/>
                    </a:p>
                  </a:txBody>
                  <a:tcPr/>
                </a:tc>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活动成长</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01ACBE"/>
                    </a:solidFill>
                  </a:tcPr>
                </a:tc>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正</a:t>
                      </a:r>
                      <a:r>
                        <a:rPr lang="en-US" sz="1100" kern="100" dirty="0">
                          <a:solidFill>
                            <a:schemeClr val="bg1"/>
                          </a:solidFill>
                          <a:effectLst/>
                          <a:latin typeface="方正正黑简体" panose="02000000000000000000" pitchFamily="2" charset="-122"/>
                          <a:ea typeface="方正正黑简体" panose="02000000000000000000" pitchFamily="2" charset="-122"/>
                        </a:rPr>
                        <a:t>/</a:t>
                      </a:r>
                      <a:r>
                        <a:rPr lang="zh-CN" sz="1100" kern="100" dirty="0">
                          <a:solidFill>
                            <a:schemeClr val="bg1"/>
                          </a:solidFill>
                          <a:effectLst/>
                          <a:latin typeface="方正正黑简体" panose="02000000000000000000" pitchFamily="2" charset="-122"/>
                          <a:ea typeface="方正正黑简体" panose="02000000000000000000" pitchFamily="2" charset="-122"/>
                        </a:rPr>
                        <a:t>负向</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01ACBE"/>
                    </a:solidFill>
                  </a:tcPr>
                </a:tc>
                <a:extLst>
                  <a:ext uri="{0D108BD9-81ED-4DB2-BD59-A6C34878D82A}">
                    <a16:rowId xmlns="" xmlns:a16="http://schemas.microsoft.com/office/drawing/2014/main" val="10000"/>
                  </a:ext>
                </a:extLst>
              </a:tr>
              <a:tr h="328983">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总分</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01ACBE"/>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平均</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01ACBE"/>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总分</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01ACBE"/>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平均</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01ACBE"/>
                    </a:solidFill>
                  </a:tcPr>
                </a:tc>
                <a:tc vMerge="1">
                  <a:txBody>
                    <a:bodyPr/>
                    <a:lstStyle/>
                    <a:p>
                      <a:endParaRPr lang="zh-CN" altLang="en-US"/>
                    </a:p>
                  </a:txBody>
                  <a:tcPr/>
                </a:tc>
                <a:tc vMerge="1">
                  <a:txBody>
                    <a:bodyPr/>
                    <a:lstStyle/>
                    <a:p>
                      <a:endParaRPr lang="zh-CN" altLang="en-US"/>
                    </a:p>
                  </a:txBody>
                  <a:tcPr/>
                </a:tc>
                <a:extLst>
                  <a:ext uri="{0D108BD9-81ED-4DB2-BD59-A6C34878D82A}">
                    <a16:rowId xmlns="" xmlns:a16="http://schemas.microsoft.com/office/drawing/2014/main" val="10001"/>
                  </a:ext>
                </a:extLst>
              </a:tr>
              <a:tr h="39469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解决问题能力</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21</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2.3</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33</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3.67</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1.37</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effectLst/>
                          <a:latin typeface="方正正黑简体" panose="02000000000000000000" pitchFamily="2" charset="-122"/>
                          <a:ea typeface="方正正黑简体" panose="02000000000000000000" pitchFamily="2"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898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责任心</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27</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3</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35</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3.89</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0.89</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effectLst/>
                          <a:latin typeface="方正正黑简体" panose="02000000000000000000" pitchFamily="2" charset="-122"/>
                          <a:ea typeface="方正正黑简体" panose="02000000000000000000" pitchFamily="2"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2898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沟通协调</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17</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1.89</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37</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4.1</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2.21</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effectLst/>
                          <a:latin typeface="方正正黑简体" panose="02000000000000000000" pitchFamily="2" charset="-122"/>
                          <a:ea typeface="方正正黑简体" panose="02000000000000000000" pitchFamily="2"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2898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自信心</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18</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2</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37</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4.1</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2.1</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effectLst/>
                          <a:latin typeface="方正正黑简体" panose="02000000000000000000" pitchFamily="2" charset="-122"/>
                          <a:ea typeface="方正正黑简体" panose="02000000000000000000" pitchFamily="2"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2898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团队凝聚力</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20</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2.22</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41</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4.56</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2.34</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effectLst/>
                          <a:latin typeface="方正正黑简体" panose="02000000000000000000" pitchFamily="2" charset="-122"/>
                          <a:ea typeface="方正正黑简体" panose="02000000000000000000" pitchFamily="2"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2898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积极性</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21</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2.23</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38</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4.22</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1.99</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effectLst/>
                          <a:latin typeface="方正正黑简体" panose="02000000000000000000" pitchFamily="2" charset="-122"/>
                          <a:ea typeface="方正正黑简体" panose="02000000000000000000" pitchFamily="2"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2898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品管手法</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9</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1</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36</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4</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3</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effectLst/>
                          <a:latin typeface="方正正黑简体" panose="02000000000000000000" pitchFamily="2" charset="-122"/>
                          <a:ea typeface="方正正黑简体" panose="02000000000000000000" pitchFamily="2"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2898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和谐度</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20</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2.22</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39</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4.33</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100" kern="100" dirty="0">
                          <a:effectLst/>
                          <a:latin typeface="方正正黑简体" panose="02000000000000000000" pitchFamily="2" charset="-122"/>
                          <a:ea typeface="方正正黑简体" panose="02000000000000000000" pitchFamily="2" charset="-122"/>
                        </a:rPr>
                        <a:t>2.11</a:t>
                      </a:r>
                      <a:endParaRPr lang="zh-CN" sz="1100" kern="100" dirty="0">
                        <a:effectLst/>
                        <a:latin typeface="方正正黑简体" panose="02000000000000000000" pitchFamily="2" charset="-122"/>
                        <a:ea typeface="方正正黑简体" panose="02000000000000000000" pitchFamily="2"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effectLst/>
                          <a:latin typeface="方正正黑简体" panose="02000000000000000000" pitchFamily="2" charset="-122"/>
                          <a:ea typeface="方正正黑简体" panose="02000000000000000000" pitchFamily="2"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328983">
                <a:tc gridSpan="7">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100" kern="100" dirty="0">
                          <a:solidFill>
                            <a:schemeClr val="bg1"/>
                          </a:solidFill>
                          <a:effectLst/>
                          <a:latin typeface="方正正黑简体" panose="02000000000000000000" pitchFamily="2" charset="-122"/>
                          <a:ea typeface="方正正黑简体" panose="02000000000000000000" pitchFamily="2" charset="-122"/>
                        </a:rPr>
                        <a:t>注：由圈员</a:t>
                      </a:r>
                      <a:r>
                        <a:rPr lang="en-US" sz="1100" kern="100" dirty="0">
                          <a:solidFill>
                            <a:schemeClr val="bg1"/>
                          </a:solidFill>
                          <a:effectLst/>
                          <a:latin typeface="方正正黑简体" panose="02000000000000000000" pitchFamily="2" charset="-122"/>
                          <a:ea typeface="方正正黑简体" panose="02000000000000000000" pitchFamily="2" charset="-122"/>
                        </a:rPr>
                        <a:t>9</a:t>
                      </a:r>
                      <a:r>
                        <a:rPr lang="zh-CN" sz="1100" kern="100" dirty="0">
                          <a:solidFill>
                            <a:schemeClr val="bg1"/>
                          </a:solidFill>
                          <a:effectLst/>
                          <a:latin typeface="方正正黑简体" panose="02000000000000000000" pitchFamily="2" charset="-122"/>
                          <a:ea typeface="方正正黑简体" panose="02000000000000000000" pitchFamily="2" charset="-122"/>
                        </a:rPr>
                        <a:t>人评分，每项最高</a:t>
                      </a:r>
                      <a:r>
                        <a:rPr lang="en-US" sz="1100" kern="100" dirty="0">
                          <a:solidFill>
                            <a:schemeClr val="bg1"/>
                          </a:solidFill>
                          <a:effectLst/>
                          <a:latin typeface="方正正黑简体" panose="02000000000000000000" pitchFamily="2" charset="-122"/>
                          <a:ea typeface="方正正黑简体" panose="02000000000000000000" pitchFamily="2" charset="-122"/>
                        </a:rPr>
                        <a:t>5</a:t>
                      </a:r>
                      <a:r>
                        <a:rPr lang="zh-CN" sz="1100" kern="100" dirty="0">
                          <a:solidFill>
                            <a:schemeClr val="bg1"/>
                          </a:solidFill>
                          <a:effectLst/>
                          <a:latin typeface="方正正黑简体" panose="02000000000000000000" pitchFamily="2" charset="-122"/>
                          <a:ea typeface="方正正黑简体" panose="02000000000000000000" pitchFamily="2" charset="-122"/>
                        </a:rPr>
                        <a:t>分，最低</a:t>
                      </a:r>
                      <a:r>
                        <a:rPr lang="en-US" sz="1100" kern="100" dirty="0">
                          <a:solidFill>
                            <a:schemeClr val="bg1"/>
                          </a:solidFill>
                          <a:effectLst/>
                          <a:latin typeface="方正正黑简体" panose="02000000000000000000" pitchFamily="2" charset="-122"/>
                          <a:ea typeface="方正正黑简体" panose="02000000000000000000" pitchFamily="2" charset="-122"/>
                        </a:rPr>
                        <a:t>1</a:t>
                      </a:r>
                      <a:r>
                        <a:rPr lang="zh-CN" sz="1100" kern="100" dirty="0">
                          <a:solidFill>
                            <a:schemeClr val="bg1"/>
                          </a:solidFill>
                          <a:effectLst/>
                          <a:latin typeface="方正正黑简体" panose="02000000000000000000" pitchFamily="2" charset="-122"/>
                          <a:ea typeface="方正正黑简体" panose="02000000000000000000" pitchFamily="2" charset="-122"/>
                        </a:rPr>
                        <a:t>分，总分</a:t>
                      </a:r>
                      <a:r>
                        <a:rPr lang="en-US" sz="1100" kern="100" dirty="0">
                          <a:solidFill>
                            <a:schemeClr val="bg1"/>
                          </a:solidFill>
                          <a:effectLst/>
                          <a:latin typeface="方正正黑简体" panose="02000000000000000000" pitchFamily="2" charset="-122"/>
                          <a:ea typeface="方正正黑简体" panose="02000000000000000000" pitchFamily="2" charset="-122"/>
                        </a:rPr>
                        <a:t>45</a:t>
                      </a:r>
                      <a:r>
                        <a:rPr lang="zh-CN" sz="1100" kern="100" dirty="0">
                          <a:solidFill>
                            <a:schemeClr val="bg1"/>
                          </a:solidFill>
                          <a:effectLst/>
                          <a:latin typeface="方正正黑简体" panose="02000000000000000000" pitchFamily="2" charset="-122"/>
                          <a:ea typeface="方正正黑简体" panose="02000000000000000000" pitchFamily="2" charset="-122"/>
                        </a:rPr>
                        <a:t>分</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712252686"/>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12"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3687339" y="2350947"/>
            <a:ext cx="5808592" cy="1541447"/>
            <a:chOff x="1073877" y="1902560"/>
            <a:chExt cx="4158578" cy="998361"/>
          </a:xfrm>
        </p:grpSpPr>
        <p:sp>
          <p:nvSpPr>
            <p:cNvPr id="62" name="任意多边形 6"/>
            <p:cNvSpPr>
              <a:spLocks/>
            </p:cNvSpPr>
            <p:nvPr/>
          </p:nvSpPr>
          <p:spPr bwMode="auto">
            <a:xfrm>
              <a:off x="1073877"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3" name="任意多边形 7"/>
            <p:cNvSpPr>
              <a:spLocks/>
            </p:cNvSpPr>
            <p:nvPr/>
          </p:nvSpPr>
          <p:spPr bwMode="auto">
            <a:xfrm>
              <a:off x="1213953"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4" name="文本框 23"/>
            <p:cNvSpPr txBox="1"/>
            <p:nvPr/>
          </p:nvSpPr>
          <p:spPr>
            <a:xfrm>
              <a:off x="2465654" y="2212220"/>
              <a:ext cx="1369200" cy="458482"/>
            </a:xfrm>
            <a:prstGeom prst="rect">
              <a:avLst/>
            </a:prstGeom>
            <a:noFill/>
          </p:spPr>
          <p:txBody>
            <a:bodyPr wrap="square" rtlCol="0">
              <a:spAutoFit/>
            </a:bodyPr>
            <a:lstStyle/>
            <a:p>
              <a:pPr lvl="0" fontAlgn="base">
                <a:spcBef>
                  <a:spcPct val="0"/>
                </a:spcBef>
                <a:spcAft>
                  <a:spcPct val="0"/>
                </a:spcAft>
              </a:pPr>
              <a:r>
                <a:rPr lang="zh-CN" altLang="en-US" sz="4000" dirty="0">
                  <a:solidFill>
                    <a:schemeClr val="tx1">
                      <a:lumMod val="75000"/>
                      <a:lumOff val="25000"/>
                    </a:schemeClr>
                  </a:solidFill>
                  <a:latin typeface="方正正黑简体" panose="02000000000000000000" pitchFamily="2" charset="-122"/>
                  <a:ea typeface="方正正黑简体" panose="02000000000000000000" pitchFamily="2" charset="-122"/>
                </a:rPr>
                <a:t>标准化</a:t>
              </a:r>
            </a:p>
          </p:txBody>
        </p:sp>
      </p:grpSp>
      <p:sp>
        <p:nvSpPr>
          <p:cNvPr id="183" name="弧形 182"/>
          <p:cNvSpPr/>
          <p:nvPr/>
        </p:nvSpPr>
        <p:spPr>
          <a:xfrm>
            <a:off x="10782482" y="-4446648"/>
            <a:ext cx="7550178" cy="7550178"/>
          </a:xfrm>
          <a:prstGeom prst="arc">
            <a:avLst>
              <a:gd name="adj1" fmla="val 7755085"/>
              <a:gd name="adj2" fmla="val 1023525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弧形 174"/>
          <p:cNvSpPr/>
          <p:nvPr/>
        </p:nvSpPr>
        <p:spPr>
          <a:xfrm rot="8130105">
            <a:off x="-2928349" y="2922292"/>
            <a:ext cx="7550178" cy="7550178"/>
          </a:xfrm>
          <a:prstGeom prst="arc">
            <a:avLst>
              <a:gd name="adj1" fmla="val 7328816"/>
              <a:gd name="adj2" fmla="val 1361697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弧形 172"/>
          <p:cNvSpPr/>
          <p:nvPr/>
        </p:nvSpPr>
        <p:spPr>
          <a:xfrm rot="5400000">
            <a:off x="-1691548" y="5973197"/>
            <a:ext cx="7550178" cy="7550178"/>
          </a:xfrm>
          <a:prstGeom prst="arc">
            <a:avLst>
              <a:gd name="adj1" fmla="val 8826946"/>
              <a:gd name="adj2" fmla="val 13180852"/>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弧形 170"/>
          <p:cNvSpPr/>
          <p:nvPr/>
        </p:nvSpPr>
        <p:spPr>
          <a:xfrm>
            <a:off x="1954526" y="-3228625"/>
            <a:ext cx="7550178" cy="7550178"/>
          </a:xfrm>
          <a:prstGeom prst="arc">
            <a:avLst>
              <a:gd name="adj1" fmla="val 7755085"/>
              <a:gd name="adj2" fmla="val 11326075"/>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3559451" y="4216914"/>
            <a:ext cx="370519" cy="370519"/>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126" name="组合 125"/>
          <p:cNvGrpSpPr/>
          <p:nvPr/>
        </p:nvGrpSpPr>
        <p:grpSpPr>
          <a:xfrm>
            <a:off x="413567" y="5735566"/>
            <a:ext cx="576000" cy="576000"/>
            <a:chOff x="2886273" y="5223415"/>
            <a:chExt cx="996316" cy="996316"/>
          </a:xfrm>
        </p:grpSpPr>
        <p:grpSp>
          <p:nvGrpSpPr>
            <p:cNvPr id="127" name="组合 126"/>
            <p:cNvGrpSpPr/>
            <p:nvPr/>
          </p:nvGrpSpPr>
          <p:grpSpPr>
            <a:xfrm>
              <a:off x="2886273" y="5223415"/>
              <a:ext cx="996316" cy="996316"/>
              <a:chOff x="1603689" y="1828440"/>
              <a:chExt cx="2743560" cy="2743560"/>
            </a:xfrm>
          </p:grpSpPr>
          <p:sp>
            <p:nvSpPr>
              <p:cNvPr id="133" name="椭圆 13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4" name="椭圆 133"/>
              <p:cNvSpPr/>
              <p:nvPr/>
            </p:nvSpPr>
            <p:spPr>
              <a:xfrm>
                <a:off x="1752544" y="1977295"/>
                <a:ext cx="2445850" cy="2445850"/>
              </a:xfrm>
              <a:prstGeom prst="ellipse">
                <a:avLst/>
              </a:prstGeom>
              <a:solidFill>
                <a:srgbClr val="01ACBE"/>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28" name="组合 127"/>
            <p:cNvGrpSpPr/>
            <p:nvPr/>
          </p:nvGrpSpPr>
          <p:grpSpPr>
            <a:xfrm>
              <a:off x="3168386" y="5525651"/>
              <a:ext cx="444903" cy="374610"/>
              <a:chOff x="5684044" y="3082132"/>
              <a:chExt cx="823913" cy="693737"/>
            </a:xfrm>
            <a:solidFill>
              <a:schemeClr val="bg1"/>
            </a:solidFill>
          </p:grpSpPr>
          <p:sp>
            <p:nvSpPr>
              <p:cNvPr id="129" name="Freeform 9"/>
              <p:cNvSpPr>
                <a:spLocks/>
              </p:cNvSpPr>
              <p:nvPr/>
            </p:nvSpPr>
            <p:spPr bwMode="auto">
              <a:xfrm>
                <a:off x="5925344" y="3290094"/>
                <a:ext cx="144463" cy="149225"/>
              </a:xfrm>
              <a:custGeom>
                <a:avLst/>
                <a:gdLst>
                  <a:gd name="T0" fmla="*/ 58 w 91"/>
                  <a:gd name="T1" fmla="*/ 0 h 94"/>
                  <a:gd name="T2" fmla="*/ 33 w 91"/>
                  <a:gd name="T3" fmla="*/ 0 h 94"/>
                  <a:gd name="T4" fmla="*/ 33 w 91"/>
                  <a:gd name="T5" fmla="*/ 32 h 94"/>
                  <a:gd name="T6" fmla="*/ 0 w 91"/>
                  <a:gd name="T7" fmla="*/ 32 h 94"/>
                  <a:gd name="T8" fmla="*/ 0 w 91"/>
                  <a:gd name="T9" fmla="*/ 62 h 94"/>
                  <a:gd name="T10" fmla="*/ 33 w 91"/>
                  <a:gd name="T11" fmla="*/ 62 h 94"/>
                  <a:gd name="T12" fmla="*/ 33 w 91"/>
                  <a:gd name="T13" fmla="*/ 94 h 94"/>
                  <a:gd name="T14" fmla="*/ 58 w 91"/>
                  <a:gd name="T15" fmla="*/ 94 h 94"/>
                  <a:gd name="T16" fmla="*/ 58 w 91"/>
                  <a:gd name="T17" fmla="*/ 62 h 94"/>
                  <a:gd name="T18" fmla="*/ 91 w 91"/>
                  <a:gd name="T19" fmla="*/ 62 h 94"/>
                  <a:gd name="T20" fmla="*/ 91 w 91"/>
                  <a:gd name="T21" fmla="*/ 32 h 94"/>
                  <a:gd name="T22" fmla="*/ 58 w 91"/>
                  <a:gd name="T23" fmla="*/ 32 h 94"/>
                  <a:gd name="T24" fmla="*/ 58 w 91"/>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4">
                    <a:moveTo>
                      <a:pt x="58" y="0"/>
                    </a:moveTo>
                    <a:lnTo>
                      <a:pt x="33" y="0"/>
                    </a:lnTo>
                    <a:lnTo>
                      <a:pt x="33" y="32"/>
                    </a:lnTo>
                    <a:lnTo>
                      <a:pt x="0" y="32"/>
                    </a:lnTo>
                    <a:lnTo>
                      <a:pt x="0" y="62"/>
                    </a:lnTo>
                    <a:lnTo>
                      <a:pt x="33" y="62"/>
                    </a:lnTo>
                    <a:lnTo>
                      <a:pt x="33" y="94"/>
                    </a:lnTo>
                    <a:lnTo>
                      <a:pt x="58" y="94"/>
                    </a:lnTo>
                    <a:lnTo>
                      <a:pt x="58" y="62"/>
                    </a:lnTo>
                    <a:lnTo>
                      <a:pt x="91" y="62"/>
                    </a:lnTo>
                    <a:lnTo>
                      <a:pt x="91" y="32"/>
                    </a:lnTo>
                    <a:lnTo>
                      <a:pt x="58" y="32"/>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0" name="Freeform 10"/>
              <p:cNvSpPr>
                <a:spLocks noEditPoints="1"/>
              </p:cNvSpPr>
              <p:nvPr/>
            </p:nvSpPr>
            <p:spPr bwMode="auto">
              <a:xfrm>
                <a:off x="5833269" y="3590132"/>
                <a:ext cx="173038" cy="185737"/>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4 w 30"/>
                  <a:gd name="T11" fmla="*/ 5 h 32"/>
                  <a:gd name="T12" fmla="*/ 5 w 30"/>
                  <a:gd name="T13" fmla="*/ 16 h 32"/>
                  <a:gd name="T14" fmla="*/ 3 w 30"/>
                  <a:gd name="T15" fmla="*/ 18 h 32"/>
                  <a:gd name="T16" fmla="*/ 2 w 30"/>
                  <a:gd name="T17" fmla="*/ 16 h 32"/>
                  <a:gd name="T18" fmla="*/ 14 w 30"/>
                  <a:gd name="T19" fmla="*/ 2 h 32"/>
                  <a:gd name="T20" fmla="*/ 14 w 30"/>
                  <a:gd name="T21" fmla="*/ 2 h 32"/>
                  <a:gd name="T22" fmla="*/ 16 w 30"/>
                  <a:gd name="T23" fmla="*/ 3 h 32"/>
                  <a:gd name="T24" fmla="*/ 14 w 30"/>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15" y="0"/>
                    </a:moveTo>
                    <a:cubicBezTo>
                      <a:pt x="7" y="0"/>
                      <a:pt x="0" y="7"/>
                      <a:pt x="0" y="16"/>
                    </a:cubicBezTo>
                    <a:cubicBezTo>
                      <a:pt x="0" y="25"/>
                      <a:pt x="7" y="32"/>
                      <a:pt x="15" y="32"/>
                    </a:cubicBezTo>
                    <a:cubicBezTo>
                      <a:pt x="23" y="32"/>
                      <a:pt x="30" y="25"/>
                      <a:pt x="30" y="16"/>
                    </a:cubicBezTo>
                    <a:cubicBezTo>
                      <a:pt x="30" y="7"/>
                      <a:pt x="23" y="0"/>
                      <a:pt x="15" y="0"/>
                    </a:cubicBezTo>
                    <a:close/>
                    <a:moveTo>
                      <a:pt x="14" y="5"/>
                    </a:moveTo>
                    <a:cubicBezTo>
                      <a:pt x="8" y="6"/>
                      <a:pt x="5" y="12"/>
                      <a:pt x="5" y="16"/>
                    </a:cubicBezTo>
                    <a:cubicBezTo>
                      <a:pt x="5" y="17"/>
                      <a:pt x="4" y="18"/>
                      <a:pt x="3" y="18"/>
                    </a:cubicBezTo>
                    <a:cubicBezTo>
                      <a:pt x="2" y="18"/>
                      <a:pt x="1" y="17"/>
                      <a:pt x="2" y="16"/>
                    </a:cubicBezTo>
                    <a:cubicBezTo>
                      <a:pt x="1" y="10"/>
                      <a:pt x="6" y="3"/>
                      <a:pt x="14" y="2"/>
                    </a:cubicBezTo>
                    <a:cubicBezTo>
                      <a:pt x="14" y="2"/>
                      <a:pt x="14" y="2"/>
                      <a:pt x="14" y="2"/>
                    </a:cubicBezTo>
                    <a:cubicBezTo>
                      <a:pt x="15" y="2"/>
                      <a:pt x="15" y="3"/>
                      <a:pt x="16" y="3"/>
                    </a:cubicBezTo>
                    <a:cubicBezTo>
                      <a:pt x="16" y="4"/>
                      <a:pt x="15" y="5"/>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1" name="Freeform 11"/>
              <p:cNvSpPr>
                <a:spLocks noEditPoints="1"/>
              </p:cNvSpPr>
              <p:nvPr/>
            </p:nvSpPr>
            <p:spPr bwMode="auto">
              <a:xfrm>
                <a:off x="6185694" y="3590132"/>
                <a:ext cx="177800" cy="185737"/>
              </a:xfrm>
              <a:custGeom>
                <a:avLst/>
                <a:gdLst>
                  <a:gd name="T0" fmla="*/ 15 w 31"/>
                  <a:gd name="T1" fmla="*/ 0 h 32"/>
                  <a:gd name="T2" fmla="*/ 0 w 31"/>
                  <a:gd name="T3" fmla="*/ 16 h 32"/>
                  <a:gd name="T4" fmla="*/ 15 w 31"/>
                  <a:gd name="T5" fmla="*/ 32 h 32"/>
                  <a:gd name="T6" fmla="*/ 31 w 31"/>
                  <a:gd name="T7" fmla="*/ 16 h 32"/>
                  <a:gd name="T8" fmla="*/ 15 w 31"/>
                  <a:gd name="T9" fmla="*/ 0 h 32"/>
                  <a:gd name="T10" fmla="*/ 15 w 31"/>
                  <a:gd name="T11" fmla="*/ 5 h 32"/>
                  <a:gd name="T12" fmla="*/ 5 w 31"/>
                  <a:gd name="T13" fmla="*/ 16 h 32"/>
                  <a:gd name="T14" fmla="*/ 4 w 31"/>
                  <a:gd name="T15" fmla="*/ 18 h 32"/>
                  <a:gd name="T16" fmla="*/ 2 w 31"/>
                  <a:gd name="T17" fmla="*/ 16 h 32"/>
                  <a:gd name="T18" fmla="*/ 14 w 31"/>
                  <a:gd name="T19" fmla="*/ 2 h 32"/>
                  <a:gd name="T20" fmla="*/ 14 w 31"/>
                  <a:gd name="T21" fmla="*/ 2 h 32"/>
                  <a:gd name="T22" fmla="*/ 16 w 31"/>
                  <a:gd name="T23" fmla="*/ 3 h 32"/>
                  <a:gd name="T24" fmla="*/ 15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15" y="0"/>
                    </a:moveTo>
                    <a:cubicBezTo>
                      <a:pt x="7" y="0"/>
                      <a:pt x="0" y="7"/>
                      <a:pt x="0" y="16"/>
                    </a:cubicBezTo>
                    <a:cubicBezTo>
                      <a:pt x="0" y="25"/>
                      <a:pt x="7" y="32"/>
                      <a:pt x="15" y="32"/>
                    </a:cubicBezTo>
                    <a:cubicBezTo>
                      <a:pt x="24" y="32"/>
                      <a:pt x="31" y="25"/>
                      <a:pt x="31" y="16"/>
                    </a:cubicBezTo>
                    <a:cubicBezTo>
                      <a:pt x="31" y="7"/>
                      <a:pt x="24" y="0"/>
                      <a:pt x="15" y="0"/>
                    </a:cubicBezTo>
                    <a:close/>
                    <a:moveTo>
                      <a:pt x="15" y="5"/>
                    </a:moveTo>
                    <a:cubicBezTo>
                      <a:pt x="9" y="6"/>
                      <a:pt x="5" y="12"/>
                      <a:pt x="5" y="16"/>
                    </a:cubicBezTo>
                    <a:cubicBezTo>
                      <a:pt x="6" y="17"/>
                      <a:pt x="5" y="18"/>
                      <a:pt x="4" y="18"/>
                    </a:cubicBezTo>
                    <a:cubicBezTo>
                      <a:pt x="3" y="18"/>
                      <a:pt x="2" y="17"/>
                      <a:pt x="2" y="16"/>
                    </a:cubicBezTo>
                    <a:cubicBezTo>
                      <a:pt x="2" y="10"/>
                      <a:pt x="7" y="3"/>
                      <a:pt x="14" y="2"/>
                    </a:cubicBezTo>
                    <a:cubicBezTo>
                      <a:pt x="14" y="2"/>
                      <a:pt x="14" y="2"/>
                      <a:pt x="14" y="2"/>
                    </a:cubicBezTo>
                    <a:cubicBezTo>
                      <a:pt x="15" y="2"/>
                      <a:pt x="16" y="3"/>
                      <a:pt x="16" y="3"/>
                    </a:cubicBezTo>
                    <a:cubicBezTo>
                      <a:pt x="16" y="4"/>
                      <a:pt x="16" y="5"/>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2" name="Freeform 12"/>
              <p:cNvSpPr>
                <a:spLocks noEditPoints="1"/>
              </p:cNvSpPr>
              <p:nvPr/>
            </p:nvSpPr>
            <p:spPr bwMode="auto">
              <a:xfrm>
                <a:off x="5684044" y="3082132"/>
                <a:ext cx="823913" cy="588962"/>
              </a:xfrm>
              <a:custGeom>
                <a:avLst/>
                <a:gdLst>
                  <a:gd name="T0" fmla="*/ 130 w 143"/>
                  <a:gd name="T1" fmla="*/ 16 h 102"/>
                  <a:gd name="T2" fmla="*/ 102 w 143"/>
                  <a:gd name="T3" fmla="*/ 11 h 102"/>
                  <a:gd name="T4" fmla="*/ 102 w 143"/>
                  <a:gd name="T5" fmla="*/ 9 h 102"/>
                  <a:gd name="T6" fmla="*/ 91 w 143"/>
                  <a:gd name="T7" fmla="*/ 0 h 102"/>
                  <a:gd name="T8" fmla="*/ 81 w 143"/>
                  <a:gd name="T9" fmla="*/ 9 h 102"/>
                  <a:gd name="T10" fmla="*/ 81 w 143"/>
                  <a:gd name="T11" fmla="*/ 11 h 102"/>
                  <a:gd name="T12" fmla="*/ 18 w 143"/>
                  <a:gd name="T13" fmla="*/ 11 h 102"/>
                  <a:gd name="T14" fmla="*/ 0 w 143"/>
                  <a:gd name="T15" fmla="*/ 30 h 102"/>
                  <a:gd name="T16" fmla="*/ 0 w 143"/>
                  <a:gd name="T17" fmla="*/ 83 h 102"/>
                  <a:gd name="T18" fmla="*/ 18 w 143"/>
                  <a:gd name="T19" fmla="*/ 102 h 102"/>
                  <a:gd name="T20" fmla="*/ 21 w 143"/>
                  <a:gd name="T21" fmla="*/ 102 h 102"/>
                  <a:gd name="T22" fmla="*/ 41 w 143"/>
                  <a:gd name="T23" fmla="*/ 83 h 102"/>
                  <a:gd name="T24" fmla="*/ 60 w 143"/>
                  <a:gd name="T25" fmla="*/ 102 h 102"/>
                  <a:gd name="T26" fmla="*/ 82 w 143"/>
                  <a:gd name="T27" fmla="*/ 102 h 102"/>
                  <a:gd name="T28" fmla="*/ 102 w 143"/>
                  <a:gd name="T29" fmla="*/ 83 h 102"/>
                  <a:gd name="T30" fmla="*/ 122 w 143"/>
                  <a:gd name="T31" fmla="*/ 102 h 102"/>
                  <a:gd name="T32" fmla="*/ 124 w 143"/>
                  <a:gd name="T33" fmla="*/ 102 h 102"/>
                  <a:gd name="T34" fmla="*/ 142 w 143"/>
                  <a:gd name="T35" fmla="*/ 83 h 102"/>
                  <a:gd name="T36" fmla="*/ 142 w 143"/>
                  <a:gd name="T37" fmla="*/ 49 h 102"/>
                  <a:gd name="T38" fmla="*/ 130 w 143"/>
                  <a:gd name="T39" fmla="*/ 16 h 102"/>
                  <a:gd name="T40" fmla="*/ 54 w 143"/>
                  <a:gd name="T41" fmla="*/ 70 h 102"/>
                  <a:gd name="T42" fmla="*/ 33 w 143"/>
                  <a:gd name="T43" fmla="*/ 48 h 102"/>
                  <a:gd name="T44" fmla="*/ 54 w 143"/>
                  <a:gd name="T45" fmla="*/ 27 h 102"/>
                  <a:gd name="T46" fmla="*/ 75 w 143"/>
                  <a:gd name="T47" fmla="*/ 48 h 102"/>
                  <a:gd name="T48" fmla="*/ 54 w 143"/>
                  <a:gd name="T49" fmla="*/ 70 h 102"/>
                  <a:gd name="T50" fmla="*/ 131 w 143"/>
                  <a:gd name="T51" fmla="*/ 49 h 102"/>
                  <a:gd name="T52" fmla="*/ 125 w 143"/>
                  <a:gd name="T53" fmla="*/ 56 h 102"/>
                  <a:gd name="T54" fmla="*/ 116 w 143"/>
                  <a:gd name="T55" fmla="*/ 56 h 102"/>
                  <a:gd name="T56" fmla="*/ 109 w 143"/>
                  <a:gd name="T57" fmla="*/ 49 h 102"/>
                  <a:gd name="T58" fmla="*/ 109 w 143"/>
                  <a:gd name="T59" fmla="*/ 30 h 102"/>
                  <a:gd name="T60" fmla="*/ 116 w 143"/>
                  <a:gd name="T61" fmla="*/ 23 h 102"/>
                  <a:gd name="T62" fmla="*/ 131 w 143"/>
                  <a:gd name="T63"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02">
                    <a:moveTo>
                      <a:pt x="130" y="16"/>
                    </a:moveTo>
                    <a:cubicBezTo>
                      <a:pt x="123" y="9"/>
                      <a:pt x="111" y="11"/>
                      <a:pt x="102" y="11"/>
                    </a:cubicBezTo>
                    <a:cubicBezTo>
                      <a:pt x="102" y="10"/>
                      <a:pt x="102" y="10"/>
                      <a:pt x="102" y="9"/>
                    </a:cubicBezTo>
                    <a:cubicBezTo>
                      <a:pt x="102" y="4"/>
                      <a:pt x="97" y="0"/>
                      <a:pt x="91" y="0"/>
                    </a:cubicBezTo>
                    <a:cubicBezTo>
                      <a:pt x="85" y="0"/>
                      <a:pt x="81" y="4"/>
                      <a:pt x="81" y="9"/>
                    </a:cubicBezTo>
                    <a:cubicBezTo>
                      <a:pt x="81" y="10"/>
                      <a:pt x="81" y="10"/>
                      <a:pt x="81" y="11"/>
                    </a:cubicBezTo>
                    <a:cubicBezTo>
                      <a:pt x="18" y="11"/>
                      <a:pt x="18" y="11"/>
                      <a:pt x="18" y="11"/>
                    </a:cubicBezTo>
                    <a:cubicBezTo>
                      <a:pt x="8" y="11"/>
                      <a:pt x="0" y="19"/>
                      <a:pt x="0" y="30"/>
                    </a:cubicBezTo>
                    <a:cubicBezTo>
                      <a:pt x="0" y="83"/>
                      <a:pt x="0" y="83"/>
                      <a:pt x="0" y="83"/>
                    </a:cubicBezTo>
                    <a:cubicBezTo>
                      <a:pt x="0" y="94"/>
                      <a:pt x="8" y="102"/>
                      <a:pt x="18" y="102"/>
                    </a:cubicBezTo>
                    <a:cubicBezTo>
                      <a:pt x="21" y="102"/>
                      <a:pt x="21" y="102"/>
                      <a:pt x="21" y="102"/>
                    </a:cubicBezTo>
                    <a:cubicBezTo>
                      <a:pt x="22" y="91"/>
                      <a:pt x="30" y="83"/>
                      <a:pt x="41" y="83"/>
                    </a:cubicBezTo>
                    <a:cubicBezTo>
                      <a:pt x="51" y="83"/>
                      <a:pt x="60" y="91"/>
                      <a:pt x="60" y="102"/>
                    </a:cubicBezTo>
                    <a:cubicBezTo>
                      <a:pt x="82" y="102"/>
                      <a:pt x="82" y="102"/>
                      <a:pt x="82" y="102"/>
                    </a:cubicBezTo>
                    <a:cubicBezTo>
                      <a:pt x="83" y="91"/>
                      <a:pt x="92" y="83"/>
                      <a:pt x="102" y="83"/>
                    </a:cubicBezTo>
                    <a:cubicBezTo>
                      <a:pt x="112" y="83"/>
                      <a:pt x="121" y="91"/>
                      <a:pt x="122" y="102"/>
                    </a:cubicBezTo>
                    <a:cubicBezTo>
                      <a:pt x="124" y="102"/>
                      <a:pt x="124" y="102"/>
                      <a:pt x="124" y="102"/>
                    </a:cubicBezTo>
                    <a:cubicBezTo>
                      <a:pt x="134" y="102"/>
                      <a:pt x="142" y="94"/>
                      <a:pt x="142" y="83"/>
                    </a:cubicBezTo>
                    <a:cubicBezTo>
                      <a:pt x="142" y="49"/>
                      <a:pt x="142" y="49"/>
                      <a:pt x="142" y="49"/>
                    </a:cubicBezTo>
                    <a:cubicBezTo>
                      <a:pt x="143" y="32"/>
                      <a:pt x="135" y="22"/>
                      <a:pt x="130" y="16"/>
                    </a:cubicBezTo>
                    <a:close/>
                    <a:moveTo>
                      <a:pt x="54" y="70"/>
                    </a:moveTo>
                    <a:cubicBezTo>
                      <a:pt x="43" y="70"/>
                      <a:pt x="33" y="60"/>
                      <a:pt x="33" y="48"/>
                    </a:cubicBezTo>
                    <a:cubicBezTo>
                      <a:pt x="33" y="36"/>
                      <a:pt x="43" y="27"/>
                      <a:pt x="54" y="27"/>
                    </a:cubicBezTo>
                    <a:cubicBezTo>
                      <a:pt x="66" y="27"/>
                      <a:pt x="75" y="36"/>
                      <a:pt x="75" y="48"/>
                    </a:cubicBezTo>
                    <a:cubicBezTo>
                      <a:pt x="75" y="60"/>
                      <a:pt x="66" y="70"/>
                      <a:pt x="54" y="70"/>
                    </a:cubicBezTo>
                    <a:close/>
                    <a:moveTo>
                      <a:pt x="131" y="49"/>
                    </a:moveTo>
                    <a:cubicBezTo>
                      <a:pt x="131" y="53"/>
                      <a:pt x="128" y="56"/>
                      <a:pt x="125" y="56"/>
                    </a:cubicBezTo>
                    <a:cubicBezTo>
                      <a:pt x="116" y="56"/>
                      <a:pt x="116" y="56"/>
                      <a:pt x="116" y="56"/>
                    </a:cubicBezTo>
                    <a:cubicBezTo>
                      <a:pt x="112" y="56"/>
                      <a:pt x="109" y="53"/>
                      <a:pt x="109" y="49"/>
                    </a:cubicBezTo>
                    <a:cubicBezTo>
                      <a:pt x="109" y="30"/>
                      <a:pt x="109" y="30"/>
                      <a:pt x="109" y="30"/>
                    </a:cubicBezTo>
                    <a:cubicBezTo>
                      <a:pt x="109" y="26"/>
                      <a:pt x="113" y="23"/>
                      <a:pt x="116" y="23"/>
                    </a:cubicBezTo>
                    <a:cubicBezTo>
                      <a:pt x="126" y="24"/>
                      <a:pt x="132" y="35"/>
                      <a:pt x="13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sp>
        <p:nvSpPr>
          <p:cNvPr id="160" name="椭圆 159"/>
          <p:cNvSpPr/>
          <p:nvPr/>
        </p:nvSpPr>
        <p:spPr>
          <a:xfrm>
            <a:off x="1867583" y="3832028"/>
            <a:ext cx="245102" cy="245102"/>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1" name="椭圆 160"/>
          <p:cNvSpPr/>
          <p:nvPr/>
        </p:nvSpPr>
        <p:spPr>
          <a:xfrm>
            <a:off x="9399603" y="3947360"/>
            <a:ext cx="414414" cy="414414"/>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2" name="椭圆 161"/>
          <p:cNvSpPr/>
          <p:nvPr/>
        </p:nvSpPr>
        <p:spPr>
          <a:xfrm>
            <a:off x="9682276" y="4462166"/>
            <a:ext cx="263481" cy="263481"/>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8" name="椭圆 167"/>
          <p:cNvSpPr/>
          <p:nvPr/>
        </p:nvSpPr>
        <p:spPr>
          <a:xfrm>
            <a:off x="10235252" y="4143823"/>
            <a:ext cx="318343" cy="318343"/>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8" name="组合 7"/>
          <p:cNvGrpSpPr/>
          <p:nvPr/>
        </p:nvGrpSpPr>
        <p:grpSpPr>
          <a:xfrm>
            <a:off x="1232928" y="5735566"/>
            <a:ext cx="576000" cy="576000"/>
            <a:chOff x="1232928" y="5735566"/>
            <a:chExt cx="576000" cy="576000"/>
          </a:xfrm>
        </p:grpSpPr>
        <p:grpSp>
          <p:nvGrpSpPr>
            <p:cNvPr id="136" name="组合 135"/>
            <p:cNvGrpSpPr/>
            <p:nvPr/>
          </p:nvGrpSpPr>
          <p:grpSpPr>
            <a:xfrm>
              <a:off x="1232928" y="5735566"/>
              <a:ext cx="576000" cy="576000"/>
              <a:chOff x="1603689" y="1828440"/>
              <a:chExt cx="2743560" cy="2743560"/>
            </a:xfrm>
          </p:grpSpPr>
          <p:sp>
            <p:nvSpPr>
              <p:cNvPr id="138" name="椭圆 137"/>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9" name="椭圆 138"/>
              <p:cNvSpPr/>
              <p:nvPr/>
            </p:nvSpPr>
            <p:spPr>
              <a:xfrm>
                <a:off x="1752544" y="1977295"/>
                <a:ext cx="2445850" cy="2445850"/>
              </a:xfrm>
              <a:prstGeom prst="ellipse">
                <a:avLst/>
              </a:prstGeom>
              <a:solidFill>
                <a:srgbClr val="FFB85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67" name="组合 66"/>
            <p:cNvGrpSpPr/>
            <p:nvPr/>
          </p:nvGrpSpPr>
          <p:grpSpPr>
            <a:xfrm>
              <a:off x="1386368" y="5895297"/>
              <a:ext cx="259178" cy="225665"/>
              <a:chOff x="5248612" y="5019854"/>
              <a:chExt cx="859268" cy="733939"/>
            </a:xfrm>
            <a:solidFill>
              <a:schemeClr val="bg1"/>
            </a:solidFill>
          </p:grpSpPr>
          <p:sp>
            <p:nvSpPr>
              <p:cNvPr id="68" name="Freeform 1372"/>
              <p:cNvSpPr>
                <a:spLocks noEditPoints="1"/>
              </p:cNvSpPr>
              <p:nvPr/>
            </p:nvSpPr>
            <p:spPr bwMode="auto">
              <a:xfrm>
                <a:off x="5248612" y="5117713"/>
                <a:ext cx="859268" cy="636080"/>
              </a:xfrm>
              <a:custGeom>
                <a:avLst/>
                <a:gdLst>
                  <a:gd name="T0" fmla="*/ 18 w 246"/>
                  <a:gd name="T1" fmla="*/ 0 h 182"/>
                  <a:gd name="T2" fmla="*/ 10 w 246"/>
                  <a:gd name="T3" fmla="*/ 0 h 182"/>
                  <a:gd name="T4" fmla="*/ 2 w 246"/>
                  <a:gd name="T5" fmla="*/ 10 h 182"/>
                  <a:gd name="T6" fmla="*/ 0 w 246"/>
                  <a:gd name="T7" fmla="*/ 164 h 182"/>
                  <a:gd name="T8" fmla="*/ 2 w 246"/>
                  <a:gd name="T9" fmla="*/ 170 h 182"/>
                  <a:gd name="T10" fmla="*/ 10 w 246"/>
                  <a:gd name="T11" fmla="*/ 180 h 182"/>
                  <a:gd name="T12" fmla="*/ 228 w 246"/>
                  <a:gd name="T13" fmla="*/ 182 h 182"/>
                  <a:gd name="T14" fmla="*/ 236 w 246"/>
                  <a:gd name="T15" fmla="*/ 180 h 182"/>
                  <a:gd name="T16" fmla="*/ 246 w 246"/>
                  <a:gd name="T17" fmla="*/ 170 h 182"/>
                  <a:gd name="T18" fmla="*/ 246 w 246"/>
                  <a:gd name="T19" fmla="*/ 18 h 182"/>
                  <a:gd name="T20" fmla="*/ 246 w 246"/>
                  <a:gd name="T21" fmla="*/ 10 h 182"/>
                  <a:gd name="T22" fmla="*/ 236 w 246"/>
                  <a:gd name="T23" fmla="*/ 0 h 182"/>
                  <a:gd name="T24" fmla="*/ 228 w 246"/>
                  <a:gd name="T25" fmla="*/ 0 h 182"/>
                  <a:gd name="T26" fmla="*/ 124 w 246"/>
                  <a:gd name="T27" fmla="*/ 154 h 182"/>
                  <a:gd name="T28" fmla="*/ 98 w 246"/>
                  <a:gd name="T29" fmla="*/ 148 h 182"/>
                  <a:gd name="T30" fmla="*/ 78 w 246"/>
                  <a:gd name="T31" fmla="*/ 136 h 182"/>
                  <a:gd name="T32" fmla="*/ 64 w 246"/>
                  <a:gd name="T33" fmla="*/ 116 h 182"/>
                  <a:gd name="T34" fmla="*/ 60 w 246"/>
                  <a:gd name="T35" fmla="*/ 90 h 182"/>
                  <a:gd name="T36" fmla="*/ 62 w 246"/>
                  <a:gd name="T37" fmla="*/ 78 h 182"/>
                  <a:gd name="T38" fmla="*/ 70 w 246"/>
                  <a:gd name="T39" fmla="*/ 56 h 182"/>
                  <a:gd name="T40" fmla="*/ 88 w 246"/>
                  <a:gd name="T41" fmla="*/ 38 h 182"/>
                  <a:gd name="T42" fmla="*/ 110 w 246"/>
                  <a:gd name="T43" fmla="*/ 28 h 182"/>
                  <a:gd name="T44" fmla="*/ 124 w 246"/>
                  <a:gd name="T45" fmla="*/ 28 h 182"/>
                  <a:gd name="T46" fmla="*/ 148 w 246"/>
                  <a:gd name="T47" fmla="*/ 32 h 182"/>
                  <a:gd name="T48" fmla="*/ 168 w 246"/>
                  <a:gd name="T49" fmla="*/ 46 h 182"/>
                  <a:gd name="T50" fmla="*/ 182 w 246"/>
                  <a:gd name="T51" fmla="*/ 66 h 182"/>
                  <a:gd name="T52" fmla="*/ 186 w 246"/>
                  <a:gd name="T53" fmla="*/ 90 h 182"/>
                  <a:gd name="T54" fmla="*/ 186 w 246"/>
                  <a:gd name="T55" fmla="*/ 104 h 182"/>
                  <a:gd name="T56" fmla="*/ 176 w 246"/>
                  <a:gd name="T57" fmla="*/ 126 h 182"/>
                  <a:gd name="T58" fmla="*/ 158 w 246"/>
                  <a:gd name="T59" fmla="*/ 142 h 182"/>
                  <a:gd name="T60" fmla="*/ 136 w 246"/>
                  <a:gd name="T61" fmla="*/ 152 h 182"/>
                  <a:gd name="T62" fmla="*/ 124 w 246"/>
                  <a:gd name="T63" fmla="*/ 1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2">
                    <a:moveTo>
                      <a:pt x="228" y="0"/>
                    </a:moveTo>
                    <a:lnTo>
                      <a:pt x="18" y="0"/>
                    </a:lnTo>
                    <a:lnTo>
                      <a:pt x="18" y="0"/>
                    </a:lnTo>
                    <a:lnTo>
                      <a:pt x="10" y="0"/>
                    </a:lnTo>
                    <a:lnTo>
                      <a:pt x="4" y="4"/>
                    </a:lnTo>
                    <a:lnTo>
                      <a:pt x="2" y="10"/>
                    </a:lnTo>
                    <a:lnTo>
                      <a:pt x="0" y="18"/>
                    </a:lnTo>
                    <a:lnTo>
                      <a:pt x="0" y="164"/>
                    </a:lnTo>
                    <a:lnTo>
                      <a:pt x="0" y="164"/>
                    </a:lnTo>
                    <a:lnTo>
                      <a:pt x="2" y="170"/>
                    </a:lnTo>
                    <a:lnTo>
                      <a:pt x="4" y="176"/>
                    </a:lnTo>
                    <a:lnTo>
                      <a:pt x="10" y="180"/>
                    </a:lnTo>
                    <a:lnTo>
                      <a:pt x="18" y="182"/>
                    </a:lnTo>
                    <a:lnTo>
                      <a:pt x="228" y="182"/>
                    </a:lnTo>
                    <a:lnTo>
                      <a:pt x="228" y="182"/>
                    </a:lnTo>
                    <a:lnTo>
                      <a:pt x="236" y="180"/>
                    </a:lnTo>
                    <a:lnTo>
                      <a:pt x="242" y="176"/>
                    </a:lnTo>
                    <a:lnTo>
                      <a:pt x="246" y="170"/>
                    </a:lnTo>
                    <a:lnTo>
                      <a:pt x="246" y="164"/>
                    </a:lnTo>
                    <a:lnTo>
                      <a:pt x="246" y="18"/>
                    </a:lnTo>
                    <a:lnTo>
                      <a:pt x="246" y="18"/>
                    </a:lnTo>
                    <a:lnTo>
                      <a:pt x="246" y="10"/>
                    </a:lnTo>
                    <a:lnTo>
                      <a:pt x="242" y="4"/>
                    </a:lnTo>
                    <a:lnTo>
                      <a:pt x="236" y="0"/>
                    </a:lnTo>
                    <a:lnTo>
                      <a:pt x="228" y="0"/>
                    </a:lnTo>
                    <a:lnTo>
                      <a:pt x="228" y="0"/>
                    </a:lnTo>
                    <a:close/>
                    <a:moveTo>
                      <a:pt x="124" y="154"/>
                    </a:moveTo>
                    <a:lnTo>
                      <a:pt x="124" y="154"/>
                    </a:lnTo>
                    <a:lnTo>
                      <a:pt x="110" y="152"/>
                    </a:lnTo>
                    <a:lnTo>
                      <a:pt x="98" y="148"/>
                    </a:lnTo>
                    <a:lnTo>
                      <a:pt x="88" y="142"/>
                    </a:lnTo>
                    <a:lnTo>
                      <a:pt x="78" y="136"/>
                    </a:lnTo>
                    <a:lnTo>
                      <a:pt x="70" y="126"/>
                    </a:lnTo>
                    <a:lnTo>
                      <a:pt x="64" y="116"/>
                    </a:lnTo>
                    <a:lnTo>
                      <a:pt x="62" y="104"/>
                    </a:lnTo>
                    <a:lnTo>
                      <a:pt x="60" y="90"/>
                    </a:lnTo>
                    <a:lnTo>
                      <a:pt x="60" y="90"/>
                    </a:lnTo>
                    <a:lnTo>
                      <a:pt x="62" y="78"/>
                    </a:lnTo>
                    <a:lnTo>
                      <a:pt x="64" y="66"/>
                    </a:lnTo>
                    <a:lnTo>
                      <a:pt x="70" y="56"/>
                    </a:lnTo>
                    <a:lnTo>
                      <a:pt x="78" y="46"/>
                    </a:lnTo>
                    <a:lnTo>
                      <a:pt x="88" y="38"/>
                    </a:lnTo>
                    <a:lnTo>
                      <a:pt x="98" y="32"/>
                    </a:lnTo>
                    <a:lnTo>
                      <a:pt x="110" y="28"/>
                    </a:lnTo>
                    <a:lnTo>
                      <a:pt x="124" y="28"/>
                    </a:lnTo>
                    <a:lnTo>
                      <a:pt x="124" y="28"/>
                    </a:lnTo>
                    <a:lnTo>
                      <a:pt x="136" y="28"/>
                    </a:lnTo>
                    <a:lnTo>
                      <a:pt x="148" y="32"/>
                    </a:lnTo>
                    <a:lnTo>
                      <a:pt x="158" y="38"/>
                    </a:lnTo>
                    <a:lnTo>
                      <a:pt x="168" y="46"/>
                    </a:lnTo>
                    <a:lnTo>
                      <a:pt x="176" y="56"/>
                    </a:lnTo>
                    <a:lnTo>
                      <a:pt x="182" y="66"/>
                    </a:lnTo>
                    <a:lnTo>
                      <a:pt x="186" y="78"/>
                    </a:lnTo>
                    <a:lnTo>
                      <a:pt x="186" y="90"/>
                    </a:lnTo>
                    <a:lnTo>
                      <a:pt x="186" y="90"/>
                    </a:lnTo>
                    <a:lnTo>
                      <a:pt x="186" y="104"/>
                    </a:lnTo>
                    <a:lnTo>
                      <a:pt x="182" y="116"/>
                    </a:lnTo>
                    <a:lnTo>
                      <a:pt x="176" y="126"/>
                    </a:lnTo>
                    <a:lnTo>
                      <a:pt x="168" y="136"/>
                    </a:lnTo>
                    <a:lnTo>
                      <a:pt x="158" y="142"/>
                    </a:lnTo>
                    <a:lnTo>
                      <a:pt x="148" y="148"/>
                    </a:lnTo>
                    <a:lnTo>
                      <a:pt x="136" y="152"/>
                    </a:lnTo>
                    <a:lnTo>
                      <a:pt x="124" y="154"/>
                    </a:lnTo>
                    <a:lnTo>
                      <a:pt x="124"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69" name="Freeform 1373"/>
              <p:cNvSpPr>
                <a:spLocks/>
              </p:cNvSpPr>
              <p:nvPr/>
            </p:nvSpPr>
            <p:spPr bwMode="auto">
              <a:xfrm>
                <a:off x="5549007" y="5306440"/>
                <a:ext cx="258479" cy="258626"/>
              </a:xfrm>
              <a:custGeom>
                <a:avLst/>
                <a:gdLst>
                  <a:gd name="T0" fmla="*/ 70 w 74"/>
                  <a:gd name="T1" fmla="*/ 26 h 74"/>
                  <a:gd name="T2" fmla="*/ 48 w 74"/>
                  <a:gd name="T3" fmla="*/ 26 h 74"/>
                  <a:gd name="T4" fmla="*/ 48 w 74"/>
                  <a:gd name="T5" fmla="*/ 4 h 74"/>
                  <a:gd name="T6" fmla="*/ 48 w 74"/>
                  <a:gd name="T7" fmla="*/ 4 h 74"/>
                  <a:gd name="T8" fmla="*/ 46 w 74"/>
                  <a:gd name="T9" fmla="*/ 0 h 74"/>
                  <a:gd name="T10" fmla="*/ 44 w 74"/>
                  <a:gd name="T11" fmla="*/ 0 h 74"/>
                  <a:gd name="T12" fmla="*/ 30 w 74"/>
                  <a:gd name="T13" fmla="*/ 0 h 74"/>
                  <a:gd name="T14" fmla="*/ 30 w 74"/>
                  <a:gd name="T15" fmla="*/ 0 h 74"/>
                  <a:gd name="T16" fmla="*/ 28 w 74"/>
                  <a:gd name="T17" fmla="*/ 0 h 74"/>
                  <a:gd name="T18" fmla="*/ 26 w 74"/>
                  <a:gd name="T19" fmla="*/ 4 h 74"/>
                  <a:gd name="T20" fmla="*/ 26 w 74"/>
                  <a:gd name="T21" fmla="*/ 26 h 74"/>
                  <a:gd name="T22" fmla="*/ 4 w 74"/>
                  <a:gd name="T23" fmla="*/ 26 h 74"/>
                  <a:gd name="T24" fmla="*/ 4 w 74"/>
                  <a:gd name="T25" fmla="*/ 26 h 74"/>
                  <a:gd name="T26" fmla="*/ 2 w 74"/>
                  <a:gd name="T27" fmla="*/ 26 h 74"/>
                  <a:gd name="T28" fmla="*/ 0 w 74"/>
                  <a:gd name="T29" fmla="*/ 30 h 74"/>
                  <a:gd name="T30" fmla="*/ 0 w 74"/>
                  <a:gd name="T31" fmla="*/ 44 h 74"/>
                  <a:gd name="T32" fmla="*/ 0 w 74"/>
                  <a:gd name="T33" fmla="*/ 44 h 74"/>
                  <a:gd name="T34" fmla="*/ 2 w 74"/>
                  <a:gd name="T35" fmla="*/ 46 h 74"/>
                  <a:gd name="T36" fmla="*/ 4 w 74"/>
                  <a:gd name="T37" fmla="*/ 48 h 74"/>
                  <a:gd name="T38" fmla="*/ 26 w 74"/>
                  <a:gd name="T39" fmla="*/ 48 h 74"/>
                  <a:gd name="T40" fmla="*/ 26 w 74"/>
                  <a:gd name="T41" fmla="*/ 70 h 74"/>
                  <a:gd name="T42" fmla="*/ 26 w 74"/>
                  <a:gd name="T43" fmla="*/ 70 h 74"/>
                  <a:gd name="T44" fmla="*/ 28 w 74"/>
                  <a:gd name="T45" fmla="*/ 72 h 74"/>
                  <a:gd name="T46" fmla="*/ 30 w 74"/>
                  <a:gd name="T47" fmla="*/ 74 h 74"/>
                  <a:gd name="T48" fmla="*/ 44 w 74"/>
                  <a:gd name="T49" fmla="*/ 74 h 74"/>
                  <a:gd name="T50" fmla="*/ 44 w 74"/>
                  <a:gd name="T51" fmla="*/ 74 h 74"/>
                  <a:gd name="T52" fmla="*/ 46 w 74"/>
                  <a:gd name="T53" fmla="*/ 72 h 74"/>
                  <a:gd name="T54" fmla="*/ 48 w 74"/>
                  <a:gd name="T55" fmla="*/ 70 h 74"/>
                  <a:gd name="T56" fmla="*/ 48 w 74"/>
                  <a:gd name="T57" fmla="*/ 48 h 74"/>
                  <a:gd name="T58" fmla="*/ 70 w 74"/>
                  <a:gd name="T59" fmla="*/ 48 h 74"/>
                  <a:gd name="T60" fmla="*/ 70 w 74"/>
                  <a:gd name="T61" fmla="*/ 48 h 74"/>
                  <a:gd name="T62" fmla="*/ 72 w 74"/>
                  <a:gd name="T63" fmla="*/ 46 h 74"/>
                  <a:gd name="T64" fmla="*/ 74 w 74"/>
                  <a:gd name="T65" fmla="*/ 44 h 74"/>
                  <a:gd name="T66" fmla="*/ 74 w 74"/>
                  <a:gd name="T67" fmla="*/ 30 h 74"/>
                  <a:gd name="T68" fmla="*/ 74 w 74"/>
                  <a:gd name="T69" fmla="*/ 30 h 74"/>
                  <a:gd name="T70" fmla="*/ 72 w 74"/>
                  <a:gd name="T71" fmla="*/ 26 h 74"/>
                  <a:gd name="T72" fmla="*/ 70 w 74"/>
                  <a:gd name="T73" fmla="*/ 26 h 74"/>
                  <a:gd name="T74" fmla="*/ 70 w 74"/>
                  <a:gd name="T75"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70" y="26"/>
                    </a:moveTo>
                    <a:lnTo>
                      <a:pt x="48" y="26"/>
                    </a:lnTo>
                    <a:lnTo>
                      <a:pt x="48" y="4"/>
                    </a:lnTo>
                    <a:lnTo>
                      <a:pt x="48" y="4"/>
                    </a:lnTo>
                    <a:lnTo>
                      <a:pt x="46" y="0"/>
                    </a:lnTo>
                    <a:lnTo>
                      <a:pt x="44" y="0"/>
                    </a:lnTo>
                    <a:lnTo>
                      <a:pt x="30" y="0"/>
                    </a:lnTo>
                    <a:lnTo>
                      <a:pt x="30" y="0"/>
                    </a:lnTo>
                    <a:lnTo>
                      <a:pt x="28" y="0"/>
                    </a:lnTo>
                    <a:lnTo>
                      <a:pt x="26" y="4"/>
                    </a:lnTo>
                    <a:lnTo>
                      <a:pt x="26" y="26"/>
                    </a:lnTo>
                    <a:lnTo>
                      <a:pt x="4" y="26"/>
                    </a:lnTo>
                    <a:lnTo>
                      <a:pt x="4" y="26"/>
                    </a:lnTo>
                    <a:lnTo>
                      <a:pt x="2" y="26"/>
                    </a:lnTo>
                    <a:lnTo>
                      <a:pt x="0" y="30"/>
                    </a:lnTo>
                    <a:lnTo>
                      <a:pt x="0" y="44"/>
                    </a:lnTo>
                    <a:lnTo>
                      <a:pt x="0" y="44"/>
                    </a:lnTo>
                    <a:lnTo>
                      <a:pt x="2" y="46"/>
                    </a:lnTo>
                    <a:lnTo>
                      <a:pt x="4" y="48"/>
                    </a:lnTo>
                    <a:lnTo>
                      <a:pt x="26" y="48"/>
                    </a:lnTo>
                    <a:lnTo>
                      <a:pt x="26" y="70"/>
                    </a:lnTo>
                    <a:lnTo>
                      <a:pt x="26" y="70"/>
                    </a:lnTo>
                    <a:lnTo>
                      <a:pt x="28" y="72"/>
                    </a:lnTo>
                    <a:lnTo>
                      <a:pt x="30" y="74"/>
                    </a:lnTo>
                    <a:lnTo>
                      <a:pt x="44" y="74"/>
                    </a:lnTo>
                    <a:lnTo>
                      <a:pt x="44" y="74"/>
                    </a:lnTo>
                    <a:lnTo>
                      <a:pt x="46" y="72"/>
                    </a:lnTo>
                    <a:lnTo>
                      <a:pt x="48" y="70"/>
                    </a:lnTo>
                    <a:lnTo>
                      <a:pt x="48" y="48"/>
                    </a:lnTo>
                    <a:lnTo>
                      <a:pt x="70" y="48"/>
                    </a:lnTo>
                    <a:lnTo>
                      <a:pt x="70" y="48"/>
                    </a:lnTo>
                    <a:lnTo>
                      <a:pt x="72" y="46"/>
                    </a:lnTo>
                    <a:lnTo>
                      <a:pt x="74" y="44"/>
                    </a:lnTo>
                    <a:lnTo>
                      <a:pt x="74" y="30"/>
                    </a:lnTo>
                    <a:lnTo>
                      <a:pt x="74" y="30"/>
                    </a:lnTo>
                    <a:lnTo>
                      <a:pt x="72" y="26"/>
                    </a:lnTo>
                    <a:lnTo>
                      <a:pt x="70" y="26"/>
                    </a:lnTo>
                    <a:lnTo>
                      <a:pt x="7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0" name="Freeform 1374"/>
              <p:cNvSpPr>
                <a:spLocks/>
              </p:cNvSpPr>
              <p:nvPr/>
            </p:nvSpPr>
            <p:spPr bwMode="auto">
              <a:xfrm>
                <a:off x="5535035" y="5019854"/>
                <a:ext cx="286423" cy="69899"/>
              </a:xfrm>
              <a:custGeom>
                <a:avLst/>
                <a:gdLst>
                  <a:gd name="T0" fmla="*/ 12 w 82"/>
                  <a:gd name="T1" fmla="*/ 12 h 20"/>
                  <a:gd name="T2" fmla="*/ 70 w 82"/>
                  <a:gd name="T3" fmla="*/ 12 h 20"/>
                  <a:gd name="T4" fmla="*/ 70 w 82"/>
                  <a:gd name="T5" fmla="*/ 20 h 20"/>
                  <a:gd name="T6" fmla="*/ 82 w 82"/>
                  <a:gd name="T7" fmla="*/ 20 h 20"/>
                  <a:gd name="T8" fmla="*/ 82 w 82"/>
                  <a:gd name="T9" fmla="*/ 6 h 20"/>
                  <a:gd name="T10" fmla="*/ 82 w 82"/>
                  <a:gd name="T11" fmla="*/ 6 h 20"/>
                  <a:gd name="T12" fmla="*/ 80 w 82"/>
                  <a:gd name="T13" fmla="*/ 0 h 20"/>
                  <a:gd name="T14" fmla="*/ 76 w 82"/>
                  <a:gd name="T15" fmla="*/ 0 h 20"/>
                  <a:gd name="T16" fmla="*/ 6 w 82"/>
                  <a:gd name="T17" fmla="*/ 0 h 20"/>
                  <a:gd name="T18" fmla="*/ 6 w 82"/>
                  <a:gd name="T19" fmla="*/ 0 h 20"/>
                  <a:gd name="T20" fmla="*/ 2 w 82"/>
                  <a:gd name="T21" fmla="*/ 0 h 20"/>
                  <a:gd name="T22" fmla="*/ 0 w 82"/>
                  <a:gd name="T23" fmla="*/ 6 h 20"/>
                  <a:gd name="T24" fmla="*/ 0 w 82"/>
                  <a:gd name="T25" fmla="*/ 20 h 20"/>
                  <a:gd name="T26" fmla="*/ 12 w 82"/>
                  <a:gd name="T27" fmla="*/ 20 h 20"/>
                  <a:gd name="T28" fmla="*/ 12 w 82"/>
                  <a:gd name="T2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0">
                    <a:moveTo>
                      <a:pt x="12" y="12"/>
                    </a:moveTo>
                    <a:lnTo>
                      <a:pt x="70" y="12"/>
                    </a:lnTo>
                    <a:lnTo>
                      <a:pt x="70" y="20"/>
                    </a:lnTo>
                    <a:lnTo>
                      <a:pt x="82" y="20"/>
                    </a:lnTo>
                    <a:lnTo>
                      <a:pt x="82" y="6"/>
                    </a:lnTo>
                    <a:lnTo>
                      <a:pt x="82" y="6"/>
                    </a:lnTo>
                    <a:lnTo>
                      <a:pt x="80" y="0"/>
                    </a:lnTo>
                    <a:lnTo>
                      <a:pt x="76" y="0"/>
                    </a:lnTo>
                    <a:lnTo>
                      <a:pt x="6" y="0"/>
                    </a:lnTo>
                    <a:lnTo>
                      <a:pt x="6" y="0"/>
                    </a:lnTo>
                    <a:lnTo>
                      <a:pt x="2" y="0"/>
                    </a:lnTo>
                    <a:lnTo>
                      <a:pt x="0" y="6"/>
                    </a:lnTo>
                    <a:lnTo>
                      <a:pt x="0" y="20"/>
                    </a:lnTo>
                    <a:lnTo>
                      <a:pt x="12" y="20"/>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3" name="组合 2"/>
          <p:cNvGrpSpPr/>
          <p:nvPr/>
        </p:nvGrpSpPr>
        <p:grpSpPr>
          <a:xfrm>
            <a:off x="2871649" y="5735566"/>
            <a:ext cx="576000" cy="576000"/>
            <a:chOff x="2871649" y="5735566"/>
            <a:chExt cx="576000" cy="576000"/>
          </a:xfrm>
        </p:grpSpPr>
        <p:grpSp>
          <p:nvGrpSpPr>
            <p:cNvPr id="146" name="组合 145"/>
            <p:cNvGrpSpPr/>
            <p:nvPr/>
          </p:nvGrpSpPr>
          <p:grpSpPr>
            <a:xfrm>
              <a:off x="2871649" y="5735566"/>
              <a:ext cx="576000" cy="576000"/>
              <a:chOff x="1603689" y="1828440"/>
              <a:chExt cx="2743560" cy="2743560"/>
            </a:xfrm>
          </p:grpSpPr>
          <p:sp>
            <p:nvSpPr>
              <p:cNvPr id="155" name="椭圆 154"/>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6" name="椭圆 155"/>
              <p:cNvSpPr/>
              <p:nvPr/>
            </p:nvSpPr>
            <p:spPr>
              <a:xfrm>
                <a:off x="1752544" y="1977295"/>
                <a:ext cx="2445850" cy="2445850"/>
              </a:xfrm>
              <a:prstGeom prst="ellipse">
                <a:avLst/>
              </a:prstGeom>
              <a:solidFill>
                <a:srgbClr val="663A77"/>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75" name="组合 74"/>
            <p:cNvGrpSpPr/>
            <p:nvPr/>
          </p:nvGrpSpPr>
          <p:grpSpPr bwMode="auto">
            <a:xfrm>
              <a:off x="3013248" y="5884352"/>
              <a:ext cx="266526" cy="274907"/>
              <a:chOff x="2168525" y="3194051"/>
              <a:chExt cx="346075" cy="374649"/>
            </a:xfrm>
            <a:solidFill>
              <a:schemeClr val="bg1"/>
            </a:solidFill>
          </p:grpSpPr>
          <p:sp>
            <p:nvSpPr>
              <p:cNvPr id="76" name="Freeform 5"/>
              <p:cNvSpPr>
                <a:spLocks/>
              </p:cNvSpPr>
              <p:nvPr/>
            </p:nvSpPr>
            <p:spPr bwMode="auto">
              <a:xfrm>
                <a:off x="2400300" y="3390900"/>
                <a:ext cx="98425" cy="130175"/>
              </a:xfrm>
              <a:custGeom>
                <a:avLst/>
                <a:gdLst>
                  <a:gd name="T0" fmla="*/ 50 w 62"/>
                  <a:gd name="T1" fmla="*/ 82 h 82"/>
                  <a:gd name="T2" fmla="*/ 50 w 62"/>
                  <a:gd name="T3" fmla="*/ 82 h 82"/>
                  <a:gd name="T4" fmla="*/ 54 w 62"/>
                  <a:gd name="T5" fmla="*/ 74 h 82"/>
                  <a:gd name="T6" fmla="*/ 58 w 62"/>
                  <a:gd name="T7" fmla="*/ 66 h 82"/>
                  <a:gd name="T8" fmla="*/ 60 w 62"/>
                  <a:gd name="T9" fmla="*/ 56 h 82"/>
                  <a:gd name="T10" fmla="*/ 62 w 62"/>
                  <a:gd name="T11" fmla="*/ 46 h 82"/>
                  <a:gd name="T12" fmla="*/ 62 w 62"/>
                  <a:gd name="T13" fmla="*/ 46 h 82"/>
                  <a:gd name="T14" fmla="*/ 60 w 62"/>
                  <a:gd name="T15" fmla="*/ 32 h 82"/>
                  <a:gd name="T16" fmla="*/ 56 w 62"/>
                  <a:gd name="T17" fmla="*/ 20 h 82"/>
                  <a:gd name="T18" fmla="*/ 50 w 62"/>
                  <a:gd name="T19" fmla="*/ 8 h 82"/>
                  <a:gd name="T20" fmla="*/ 42 w 62"/>
                  <a:gd name="T21" fmla="*/ 0 h 82"/>
                  <a:gd name="T22" fmla="*/ 0 w 62"/>
                  <a:gd name="T23" fmla="*/ 42 h 82"/>
                  <a:gd name="T24" fmla="*/ 50 w 6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2">
                    <a:moveTo>
                      <a:pt x="50" y="82"/>
                    </a:moveTo>
                    <a:lnTo>
                      <a:pt x="50" y="82"/>
                    </a:lnTo>
                    <a:lnTo>
                      <a:pt x="54" y="74"/>
                    </a:lnTo>
                    <a:lnTo>
                      <a:pt x="58" y="66"/>
                    </a:lnTo>
                    <a:lnTo>
                      <a:pt x="60" y="56"/>
                    </a:lnTo>
                    <a:lnTo>
                      <a:pt x="62" y="46"/>
                    </a:lnTo>
                    <a:lnTo>
                      <a:pt x="62" y="46"/>
                    </a:lnTo>
                    <a:lnTo>
                      <a:pt x="60" y="32"/>
                    </a:lnTo>
                    <a:lnTo>
                      <a:pt x="56" y="20"/>
                    </a:lnTo>
                    <a:lnTo>
                      <a:pt x="50" y="8"/>
                    </a:lnTo>
                    <a:lnTo>
                      <a:pt x="42" y="0"/>
                    </a:lnTo>
                    <a:lnTo>
                      <a:pt x="0" y="42"/>
                    </a:lnTo>
                    <a:lnTo>
                      <a:pt x="5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7" name="Freeform 6"/>
              <p:cNvSpPr>
                <a:spLocks/>
              </p:cNvSpPr>
              <p:nvPr/>
            </p:nvSpPr>
            <p:spPr bwMode="auto">
              <a:xfrm>
                <a:off x="2320925" y="3470275"/>
                <a:ext cx="146050" cy="98425"/>
              </a:xfrm>
              <a:custGeom>
                <a:avLst/>
                <a:gdLst>
                  <a:gd name="T0" fmla="*/ 42 w 92"/>
                  <a:gd name="T1" fmla="*/ 0 h 62"/>
                  <a:gd name="T2" fmla="*/ 0 w 92"/>
                  <a:gd name="T3" fmla="*/ 44 h 62"/>
                  <a:gd name="T4" fmla="*/ 0 w 92"/>
                  <a:gd name="T5" fmla="*/ 44 h 62"/>
                  <a:gd name="T6" fmla="*/ 10 w 92"/>
                  <a:gd name="T7" fmla="*/ 52 h 62"/>
                  <a:gd name="T8" fmla="*/ 20 w 92"/>
                  <a:gd name="T9" fmla="*/ 56 h 62"/>
                  <a:gd name="T10" fmla="*/ 32 w 92"/>
                  <a:gd name="T11" fmla="*/ 60 h 62"/>
                  <a:gd name="T12" fmla="*/ 46 w 92"/>
                  <a:gd name="T13" fmla="*/ 62 h 62"/>
                  <a:gd name="T14" fmla="*/ 46 w 92"/>
                  <a:gd name="T15" fmla="*/ 62 h 62"/>
                  <a:gd name="T16" fmla="*/ 58 w 92"/>
                  <a:gd name="T17" fmla="*/ 60 h 62"/>
                  <a:gd name="T18" fmla="*/ 72 w 92"/>
                  <a:gd name="T19" fmla="*/ 56 h 62"/>
                  <a:gd name="T20" fmla="*/ 82 w 92"/>
                  <a:gd name="T21" fmla="*/ 50 h 62"/>
                  <a:gd name="T22" fmla="*/ 92 w 92"/>
                  <a:gd name="T23" fmla="*/ 42 h 62"/>
                  <a:gd name="T24" fmla="*/ 42 w 9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62">
                    <a:moveTo>
                      <a:pt x="42" y="0"/>
                    </a:moveTo>
                    <a:lnTo>
                      <a:pt x="0" y="44"/>
                    </a:lnTo>
                    <a:lnTo>
                      <a:pt x="0" y="44"/>
                    </a:lnTo>
                    <a:lnTo>
                      <a:pt x="10" y="52"/>
                    </a:lnTo>
                    <a:lnTo>
                      <a:pt x="20" y="56"/>
                    </a:lnTo>
                    <a:lnTo>
                      <a:pt x="32" y="60"/>
                    </a:lnTo>
                    <a:lnTo>
                      <a:pt x="46" y="62"/>
                    </a:lnTo>
                    <a:lnTo>
                      <a:pt x="46" y="62"/>
                    </a:lnTo>
                    <a:lnTo>
                      <a:pt x="58" y="60"/>
                    </a:lnTo>
                    <a:lnTo>
                      <a:pt x="72" y="56"/>
                    </a:lnTo>
                    <a:lnTo>
                      <a:pt x="82" y="50"/>
                    </a:lnTo>
                    <a:lnTo>
                      <a:pt x="92" y="42"/>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8" name="Freeform 7"/>
              <p:cNvSpPr>
                <a:spLocks noEditPoints="1"/>
              </p:cNvSpPr>
              <p:nvPr/>
            </p:nvSpPr>
            <p:spPr bwMode="auto">
              <a:xfrm>
                <a:off x="2168525" y="3194051"/>
                <a:ext cx="346075" cy="346075"/>
              </a:xfrm>
              <a:custGeom>
                <a:avLst/>
                <a:gdLst>
                  <a:gd name="T0" fmla="*/ 184 w 218"/>
                  <a:gd name="T1" fmla="*/ 10 h 218"/>
                  <a:gd name="T2" fmla="*/ 180 w 218"/>
                  <a:gd name="T3" fmla="*/ 6 h 218"/>
                  <a:gd name="T4" fmla="*/ 168 w 218"/>
                  <a:gd name="T5" fmla="*/ 0 h 218"/>
                  <a:gd name="T6" fmla="*/ 154 w 218"/>
                  <a:gd name="T7" fmla="*/ 0 h 218"/>
                  <a:gd name="T8" fmla="*/ 142 w 218"/>
                  <a:gd name="T9" fmla="*/ 6 h 218"/>
                  <a:gd name="T10" fmla="*/ 10 w 218"/>
                  <a:gd name="T11" fmla="*/ 136 h 218"/>
                  <a:gd name="T12" fmla="*/ 6 w 218"/>
                  <a:gd name="T13" fmla="*/ 142 h 218"/>
                  <a:gd name="T14" fmla="*/ 0 w 218"/>
                  <a:gd name="T15" fmla="*/ 154 h 218"/>
                  <a:gd name="T16" fmla="*/ 0 w 218"/>
                  <a:gd name="T17" fmla="*/ 168 h 218"/>
                  <a:gd name="T18" fmla="*/ 6 w 218"/>
                  <a:gd name="T19" fmla="*/ 180 h 218"/>
                  <a:gd name="T20" fmla="*/ 32 w 218"/>
                  <a:gd name="T21" fmla="*/ 208 h 218"/>
                  <a:gd name="T22" fmla="*/ 38 w 218"/>
                  <a:gd name="T23" fmla="*/ 212 h 218"/>
                  <a:gd name="T24" fmla="*/ 50 w 218"/>
                  <a:gd name="T25" fmla="*/ 218 h 218"/>
                  <a:gd name="T26" fmla="*/ 64 w 218"/>
                  <a:gd name="T27" fmla="*/ 218 h 218"/>
                  <a:gd name="T28" fmla="*/ 76 w 218"/>
                  <a:gd name="T29" fmla="*/ 212 h 218"/>
                  <a:gd name="T30" fmla="*/ 208 w 218"/>
                  <a:gd name="T31" fmla="*/ 82 h 218"/>
                  <a:gd name="T32" fmla="*/ 212 w 218"/>
                  <a:gd name="T33" fmla="*/ 76 h 218"/>
                  <a:gd name="T34" fmla="*/ 218 w 218"/>
                  <a:gd name="T35" fmla="*/ 64 h 218"/>
                  <a:gd name="T36" fmla="*/ 218 w 218"/>
                  <a:gd name="T37" fmla="*/ 50 h 218"/>
                  <a:gd name="T38" fmla="*/ 212 w 218"/>
                  <a:gd name="T39" fmla="*/ 38 h 218"/>
                  <a:gd name="T40" fmla="*/ 208 w 218"/>
                  <a:gd name="T41" fmla="*/ 32 h 218"/>
                  <a:gd name="T42" fmla="*/ 136 w 218"/>
                  <a:gd name="T43" fmla="*/ 138 h 218"/>
                  <a:gd name="T44" fmla="*/ 26 w 218"/>
                  <a:gd name="T45" fmla="*/ 152 h 218"/>
                  <a:gd name="T46" fmla="*/ 24 w 218"/>
                  <a:gd name="T47" fmla="*/ 156 h 218"/>
                  <a:gd name="T48" fmla="*/ 22 w 218"/>
                  <a:gd name="T49" fmla="*/ 160 h 218"/>
                  <a:gd name="T50" fmla="*/ 26 w 218"/>
                  <a:gd name="T51" fmla="*/ 170 h 218"/>
                  <a:gd name="T52" fmla="*/ 28 w 218"/>
                  <a:gd name="T53" fmla="*/ 174 h 218"/>
                  <a:gd name="T54" fmla="*/ 26 w 218"/>
                  <a:gd name="T55" fmla="*/ 178 h 218"/>
                  <a:gd name="T56" fmla="*/ 22 w 218"/>
                  <a:gd name="T57" fmla="*/ 178 h 218"/>
                  <a:gd name="T58" fmla="*/ 18 w 218"/>
                  <a:gd name="T59" fmla="*/ 178 h 218"/>
                  <a:gd name="T60" fmla="*/ 10 w 218"/>
                  <a:gd name="T61" fmla="*/ 160 h 218"/>
                  <a:gd name="T62" fmla="*/ 12 w 218"/>
                  <a:gd name="T63" fmla="*/ 152 h 218"/>
                  <a:gd name="T64" fmla="*/ 144 w 218"/>
                  <a:gd name="T65" fmla="*/ 18 h 218"/>
                  <a:gd name="T66" fmla="*/ 152 w 218"/>
                  <a:gd name="T67" fmla="*/ 14 h 218"/>
                  <a:gd name="T68" fmla="*/ 160 w 218"/>
                  <a:gd name="T69" fmla="*/ 12 h 218"/>
                  <a:gd name="T70" fmla="*/ 176 w 218"/>
                  <a:gd name="T71" fmla="*/ 18 h 218"/>
                  <a:gd name="T72" fmla="*/ 200 w 218"/>
                  <a:gd name="T73" fmla="*/ 42 h 218"/>
                  <a:gd name="T74" fmla="*/ 206 w 218"/>
                  <a:gd name="T75" fmla="*/ 58 h 218"/>
                  <a:gd name="T76" fmla="*/ 200 w 218"/>
                  <a:gd name="T77" fmla="*/ 7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18">
                    <a:moveTo>
                      <a:pt x="208" y="32"/>
                    </a:moveTo>
                    <a:lnTo>
                      <a:pt x="184" y="10"/>
                    </a:lnTo>
                    <a:lnTo>
                      <a:pt x="184" y="10"/>
                    </a:lnTo>
                    <a:lnTo>
                      <a:pt x="180" y="6"/>
                    </a:lnTo>
                    <a:lnTo>
                      <a:pt x="174" y="2"/>
                    </a:lnTo>
                    <a:lnTo>
                      <a:pt x="168" y="0"/>
                    </a:lnTo>
                    <a:lnTo>
                      <a:pt x="160" y="0"/>
                    </a:lnTo>
                    <a:lnTo>
                      <a:pt x="154" y="0"/>
                    </a:lnTo>
                    <a:lnTo>
                      <a:pt x="148" y="2"/>
                    </a:lnTo>
                    <a:lnTo>
                      <a:pt x="142" y="6"/>
                    </a:lnTo>
                    <a:lnTo>
                      <a:pt x="136" y="10"/>
                    </a:lnTo>
                    <a:lnTo>
                      <a:pt x="10" y="136"/>
                    </a:lnTo>
                    <a:lnTo>
                      <a:pt x="10" y="136"/>
                    </a:lnTo>
                    <a:lnTo>
                      <a:pt x="6" y="142"/>
                    </a:lnTo>
                    <a:lnTo>
                      <a:pt x="2" y="148"/>
                    </a:lnTo>
                    <a:lnTo>
                      <a:pt x="0" y="154"/>
                    </a:lnTo>
                    <a:lnTo>
                      <a:pt x="0" y="160"/>
                    </a:lnTo>
                    <a:lnTo>
                      <a:pt x="0" y="168"/>
                    </a:lnTo>
                    <a:lnTo>
                      <a:pt x="2" y="174"/>
                    </a:lnTo>
                    <a:lnTo>
                      <a:pt x="6" y="180"/>
                    </a:lnTo>
                    <a:lnTo>
                      <a:pt x="10" y="186"/>
                    </a:lnTo>
                    <a:lnTo>
                      <a:pt x="32" y="208"/>
                    </a:lnTo>
                    <a:lnTo>
                      <a:pt x="32" y="208"/>
                    </a:lnTo>
                    <a:lnTo>
                      <a:pt x="38" y="212"/>
                    </a:lnTo>
                    <a:lnTo>
                      <a:pt x="44" y="216"/>
                    </a:lnTo>
                    <a:lnTo>
                      <a:pt x="50" y="218"/>
                    </a:lnTo>
                    <a:lnTo>
                      <a:pt x="56" y="218"/>
                    </a:lnTo>
                    <a:lnTo>
                      <a:pt x="64" y="218"/>
                    </a:lnTo>
                    <a:lnTo>
                      <a:pt x="70" y="216"/>
                    </a:lnTo>
                    <a:lnTo>
                      <a:pt x="76" y="212"/>
                    </a:lnTo>
                    <a:lnTo>
                      <a:pt x="82" y="208"/>
                    </a:lnTo>
                    <a:lnTo>
                      <a:pt x="208" y="82"/>
                    </a:lnTo>
                    <a:lnTo>
                      <a:pt x="208" y="82"/>
                    </a:lnTo>
                    <a:lnTo>
                      <a:pt x="212" y="76"/>
                    </a:lnTo>
                    <a:lnTo>
                      <a:pt x="216" y="70"/>
                    </a:lnTo>
                    <a:lnTo>
                      <a:pt x="218" y="64"/>
                    </a:lnTo>
                    <a:lnTo>
                      <a:pt x="218" y="58"/>
                    </a:lnTo>
                    <a:lnTo>
                      <a:pt x="218" y="50"/>
                    </a:lnTo>
                    <a:lnTo>
                      <a:pt x="216" y="44"/>
                    </a:lnTo>
                    <a:lnTo>
                      <a:pt x="212" y="38"/>
                    </a:lnTo>
                    <a:lnTo>
                      <a:pt x="208" y="32"/>
                    </a:lnTo>
                    <a:lnTo>
                      <a:pt x="208" y="32"/>
                    </a:lnTo>
                    <a:close/>
                    <a:moveTo>
                      <a:pt x="200" y="74"/>
                    </a:moveTo>
                    <a:lnTo>
                      <a:pt x="136" y="138"/>
                    </a:lnTo>
                    <a:lnTo>
                      <a:pt x="88" y="90"/>
                    </a:lnTo>
                    <a:lnTo>
                      <a:pt x="26" y="152"/>
                    </a:lnTo>
                    <a:lnTo>
                      <a:pt x="26" y="152"/>
                    </a:lnTo>
                    <a:lnTo>
                      <a:pt x="24" y="156"/>
                    </a:lnTo>
                    <a:lnTo>
                      <a:pt x="22" y="160"/>
                    </a:lnTo>
                    <a:lnTo>
                      <a:pt x="22" y="160"/>
                    </a:lnTo>
                    <a:lnTo>
                      <a:pt x="24" y="166"/>
                    </a:lnTo>
                    <a:lnTo>
                      <a:pt x="26" y="170"/>
                    </a:lnTo>
                    <a:lnTo>
                      <a:pt x="26" y="170"/>
                    </a:lnTo>
                    <a:lnTo>
                      <a:pt x="28" y="174"/>
                    </a:lnTo>
                    <a:lnTo>
                      <a:pt x="26" y="178"/>
                    </a:lnTo>
                    <a:lnTo>
                      <a:pt x="26" y="178"/>
                    </a:lnTo>
                    <a:lnTo>
                      <a:pt x="22" y="178"/>
                    </a:lnTo>
                    <a:lnTo>
                      <a:pt x="22" y="178"/>
                    </a:lnTo>
                    <a:lnTo>
                      <a:pt x="18" y="178"/>
                    </a:lnTo>
                    <a:lnTo>
                      <a:pt x="18" y="178"/>
                    </a:lnTo>
                    <a:lnTo>
                      <a:pt x="12" y="170"/>
                    </a:lnTo>
                    <a:lnTo>
                      <a:pt x="10" y="160"/>
                    </a:lnTo>
                    <a:lnTo>
                      <a:pt x="10" y="160"/>
                    </a:lnTo>
                    <a:lnTo>
                      <a:pt x="12" y="152"/>
                    </a:lnTo>
                    <a:lnTo>
                      <a:pt x="18" y="144"/>
                    </a:lnTo>
                    <a:lnTo>
                      <a:pt x="144" y="18"/>
                    </a:lnTo>
                    <a:lnTo>
                      <a:pt x="144" y="18"/>
                    </a:lnTo>
                    <a:lnTo>
                      <a:pt x="152" y="14"/>
                    </a:lnTo>
                    <a:lnTo>
                      <a:pt x="160" y="12"/>
                    </a:lnTo>
                    <a:lnTo>
                      <a:pt x="160" y="12"/>
                    </a:lnTo>
                    <a:lnTo>
                      <a:pt x="170" y="14"/>
                    </a:lnTo>
                    <a:lnTo>
                      <a:pt x="176" y="18"/>
                    </a:lnTo>
                    <a:lnTo>
                      <a:pt x="200" y="42"/>
                    </a:lnTo>
                    <a:lnTo>
                      <a:pt x="200" y="42"/>
                    </a:lnTo>
                    <a:lnTo>
                      <a:pt x="204" y="48"/>
                    </a:lnTo>
                    <a:lnTo>
                      <a:pt x="206" y="58"/>
                    </a:lnTo>
                    <a:lnTo>
                      <a:pt x="204" y="66"/>
                    </a:lnTo>
                    <a:lnTo>
                      <a:pt x="200" y="74"/>
                    </a:lnTo>
                    <a:lnTo>
                      <a:pt x="20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 name="组合 4"/>
          <p:cNvGrpSpPr/>
          <p:nvPr/>
        </p:nvGrpSpPr>
        <p:grpSpPr>
          <a:xfrm>
            <a:off x="10448493" y="315208"/>
            <a:ext cx="1221491" cy="1221491"/>
            <a:chOff x="10448493" y="315208"/>
            <a:chExt cx="1221491" cy="1221491"/>
          </a:xfrm>
        </p:grpSpPr>
        <p:grpSp>
          <p:nvGrpSpPr>
            <p:cNvPr id="178" name="组合 177"/>
            <p:cNvGrpSpPr/>
            <p:nvPr/>
          </p:nvGrpSpPr>
          <p:grpSpPr>
            <a:xfrm>
              <a:off x="10448493" y="315208"/>
              <a:ext cx="1221491" cy="1221491"/>
              <a:chOff x="1603689" y="1828440"/>
              <a:chExt cx="2743560" cy="2743560"/>
            </a:xfrm>
          </p:grpSpPr>
          <p:sp>
            <p:nvSpPr>
              <p:cNvPr id="181" name="椭圆 180"/>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82" name="椭圆 181"/>
              <p:cNvSpPr/>
              <p:nvPr/>
            </p:nvSpPr>
            <p:spPr>
              <a:xfrm>
                <a:off x="1752544" y="1977295"/>
                <a:ext cx="2445850" cy="2445850"/>
              </a:xfrm>
              <a:prstGeom prst="ellipse">
                <a:avLst/>
              </a:prstGeom>
              <a:solidFill>
                <a:srgbClr val="00AF92"/>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1" name="Freeform 8"/>
            <p:cNvSpPr>
              <a:spLocks noEditPoints="1"/>
            </p:cNvSpPr>
            <p:nvPr/>
          </p:nvSpPr>
          <p:spPr bwMode="auto">
            <a:xfrm>
              <a:off x="10793914" y="546464"/>
              <a:ext cx="530647" cy="708323"/>
            </a:xfrm>
            <a:custGeom>
              <a:avLst/>
              <a:gdLst>
                <a:gd name="T0" fmla="*/ 20 w 85"/>
                <a:gd name="T1" fmla="*/ 128 h 132"/>
                <a:gd name="T2" fmla="*/ 0 w 85"/>
                <a:gd name="T3" fmla="*/ 102 h 132"/>
                <a:gd name="T4" fmla="*/ 50 w 85"/>
                <a:gd name="T5" fmla="*/ 33 h 132"/>
                <a:gd name="T6" fmla="*/ 52 w 85"/>
                <a:gd name="T7" fmla="*/ 30 h 132"/>
                <a:gd name="T8" fmla="*/ 54 w 85"/>
                <a:gd name="T9" fmla="*/ 28 h 132"/>
                <a:gd name="T10" fmla="*/ 54 w 85"/>
                <a:gd name="T11" fmla="*/ 20 h 132"/>
                <a:gd name="T12" fmla="*/ 32 w 85"/>
                <a:gd name="T13" fmla="*/ 20 h 132"/>
                <a:gd name="T14" fmla="*/ 32 w 85"/>
                <a:gd name="T15" fmla="*/ 28 h 132"/>
                <a:gd name="T16" fmla="*/ 35 w 85"/>
                <a:gd name="T17" fmla="*/ 34 h 132"/>
                <a:gd name="T18" fmla="*/ 41 w 85"/>
                <a:gd name="T19" fmla="*/ 40 h 132"/>
                <a:gd name="T20" fmla="*/ 22 w 85"/>
                <a:gd name="T21" fmla="*/ 66 h 132"/>
                <a:gd name="T22" fmla="*/ 12 w 85"/>
                <a:gd name="T23" fmla="*/ 41 h 132"/>
                <a:gd name="T24" fmla="*/ 21 w 85"/>
                <a:gd name="T25" fmla="*/ 13 h 132"/>
                <a:gd name="T26" fmla="*/ 42 w 85"/>
                <a:gd name="T27" fmla="*/ 1 h 132"/>
                <a:gd name="T28" fmla="*/ 63 w 85"/>
                <a:gd name="T29" fmla="*/ 8 h 132"/>
                <a:gd name="T30" fmla="*/ 72 w 85"/>
                <a:gd name="T31" fmla="*/ 29 h 132"/>
                <a:gd name="T32" fmla="*/ 74 w 85"/>
                <a:gd name="T33" fmla="*/ 43 h 132"/>
                <a:gd name="T34" fmla="*/ 71 w 85"/>
                <a:gd name="T35" fmla="*/ 56 h 132"/>
                <a:gd name="T36" fmla="*/ 67 w 85"/>
                <a:gd name="T37" fmla="*/ 62 h 132"/>
                <a:gd name="T38" fmla="*/ 20 w 85"/>
                <a:gd name="T39" fmla="*/ 128 h 132"/>
                <a:gd name="T40" fmla="*/ 20 w 85"/>
                <a:gd name="T41" fmla="*/ 128 h 132"/>
                <a:gd name="T42" fmla="*/ 20 w 85"/>
                <a:gd name="T43" fmla="*/ 128 h 132"/>
                <a:gd name="T44" fmla="*/ 20 w 85"/>
                <a:gd name="T45" fmla="*/ 128 h 132"/>
                <a:gd name="T46" fmla="*/ 20 w 85"/>
                <a:gd name="T47" fmla="*/ 128 h 132"/>
                <a:gd name="T48" fmla="*/ 63 w 85"/>
                <a:gd name="T49" fmla="*/ 73 h 132"/>
                <a:gd name="T50" fmla="*/ 85 w 85"/>
                <a:gd name="T51" fmla="*/ 103 h 132"/>
                <a:gd name="T52" fmla="*/ 69 w 85"/>
                <a:gd name="T53" fmla="*/ 132 h 132"/>
                <a:gd name="T54" fmla="*/ 44 w 85"/>
                <a:gd name="T55" fmla="*/ 100 h 132"/>
                <a:gd name="T56" fmla="*/ 63 w 85"/>
                <a:gd name="T57"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2">
                  <a:moveTo>
                    <a:pt x="20" y="128"/>
                  </a:moveTo>
                  <a:cubicBezTo>
                    <a:pt x="0" y="102"/>
                    <a:pt x="0" y="102"/>
                    <a:pt x="0" y="102"/>
                  </a:cubicBezTo>
                  <a:cubicBezTo>
                    <a:pt x="50" y="33"/>
                    <a:pt x="50" y="33"/>
                    <a:pt x="50" y="33"/>
                  </a:cubicBezTo>
                  <a:cubicBezTo>
                    <a:pt x="51" y="32"/>
                    <a:pt x="51" y="31"/>
                    <a:pt x="52" y="30"/>
                  </a:cubicBezTo>
                  <a:cubicBezTo>
                    <a:pt x="53" y="30"/>
                    <a:pt x="53" y="29"/>
                    <a:pt x="54" y="28"/>
                  </a:cubicBezTo>
                  <a:cubicBezTo>
                    <a:pt x="55" y="25"/>
                    <a:pt x="55" y="22"/>
                    <a:pt x="54" y="20"/>
                  </a:cubicBezTo>
                  <a:cubicBezTo>
                    <a:pt x="32" y="20"/>
                    <a:pt x="32" y="20"/>
                    <a:pt x="32" y="20"/>
                  </a:cubicBezTo>
                  <a:cubicBezTo>
                    <a:pt x="31" y="23"/>
                    <a:pt x="31" y="25"/>
                    <a:pt x="32" y="28"/>
                  </a:cubicBezTo>
                  <a:cubicBezTo>
                    <a:pt x="33" y="30"/>
                    <a:pt x="34" y="32"/>
                    <a:pt x="35" y="34"/>
                  </a:cubicBezTo>
                  <a:cubicBezTo>
                    <a:pt x="41" y="40"/>
                    <a:pt x="41" y="40"/>
                    <a:pt x="41" y="40"/>
                  </a:cubicBezTo>
                  <a:cubicBezTo>
                    <a:pt x="22" y="66"/>
                    <a:pt x="22" y="66"/>
                    <a:pt x="22" y="66"/>
                  </a:cubicBezTo>
                  <a:cubicBezTo>
                    <a:pt x="16" y="59"/>
                    <a:pt x="13" y="50"/>
                    <a:pt x="12" y="41"/>
                  </a:cubicBezTo>
                  <a:cubicBezTo>
                    <a:pt x="12" y="31"/>
                    <a:pt x="14" y="21"/>
                    <a:pt x="21" y="13"/>
                  </a:cubicBezTo>
                  <a:cubicBezTo>
                    <a:pt x="26" y="6"/>
                    <a:pt x="34" y="2"/>
                    <a:pt x="42" y="1"/>
                  </a:cubicBezTo>
                  <a:cubicBezTo>
                    <a:pt x="50" y="0"/>
                    <a:pt x="57" y="3"/>
                    <a:pt x="63" y="8"/>
                  </a:cubicBezTo>
                  <a:cubicBezTo>
                    <a:pt x="68" y="14"/>
                    <a:pt x="71" y="22"/>
                    <a:pt x="72" y="29"/>
                  </a:cubicBezTo>
                  <a:cubicBezTo>
                    <a:pt x="73" y="34"/>
                    <a:pt x="74" y="38"/>
                    <a:pt x="74" y="43"/>
                  </a:cubicBezTo>
                  <a:cubicBezTo>
                    <a:pt x="74" y="48"/>
                    <a:pt x="73" y="52"/>
                    <a:pt x="71" y="56"/>
                  </a:cubicBezTo>
                  <a:cubicBezTo>
                    <a:pt x="70" y="58"/>
                    <a:pt x="69" y="60"/>
                    <a:pt x="67" y="62"/>
                  </a:cubicBezTo>
                  <a:cubicBezTo>
                    <a:pt x="20" y="128"/>
                    <a:pt x="20" y="128"/>
                    <a:pt x="20" y="128"/>
                  </a:cubicBezTo>
                  <a:cubicBezTo>
                    <a:pt x="20" y="128"/>
                    <a:pt x="20" y="128"/>
                    <a:pt x="20" y="128"/>
                  </a:cubicBezTo>
                  <a:cubicBezTo>
                    <a:pt x="20" y="128"/>
                    <a:pt x="20" y="128"/>
                    <a:pt x="20" y="128"/>
                  </a:cubicBezTo>
                  <a:cubicBezTo>
                    <a:pt x="20" y="128"/>
                    <a:pt x="20" y="128"/>
                    <a:pt x="20" y="128"/>
                  </a:cubicBezTo>
                  <a:cubicBezTo>
                    <a:pt x="20" y="128"/>
                    <a:pt x="20" y="128"/>
                    <a:pt x="20" y="128"/>
                  </a:cubicBezTo>
                  <a:close/>
                  <a:moveTo>
                    <a:pt x="63" y="73"/>
                  </a:moveTo>
                  <a:cubicBezTo>
                    <a:pt x="85" y="103"/>
                    <a:pt x="85" y="103"/>
                    <a:pt x="85" y="103"/>
                  </a:cubicBezTo>
                  <a:cubicBezTo>
                    <a:pt x="69" y="132"/>
                    <a:pt x="69" y="132"/>
                    <a:pt x="69" y="132"/>
                  </a:cubicBezTo>
                  <a:cubicBezTo>
                    <a:pt x="44" y="100"/>
                    <a:pt x="44" y="100"/>
                    <a:pt x="44" y="100"/>
                  </a:cubicBezTo>
                  <a:cubicBezTo>
                    <a:pt x="63" y="73"/>
                    <a:pt x="63" y="73"/>
                    <a:pt x="63"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4" name="组合 3"/>
          <p:cNvGrpSpPr/>
          <p:nvPr/>
        </p:nvGrpSpPr>
        <p:grpSpPr>
          <a:xfrm>
            <a:off x="2052289" y="5735566"/>
            <a:ext cx="576000" cy="576000"/>
            <a:chOff x="2052289" y="5735566"/>
            <a:chExt cx="576000" cy="576000"/>
          </a:xfrm>
        </p:grpSpPr>
        <p:grpSp>
          <p:nvGrpSpPr>
            <p:cNvPr id="141" name="组合 140"/>
            <p:cNvGrpSpPr/>
            <p:nvPr/>
          </p:nvGrpSpPr>
          <p:grpSpPr>
            <a:xfrm>
              <a:off x="2052289" y="5735566"/>
              <a:ext cx="576000" cy="576000"/>
              <a:chOff x="1603689" y="1828440"/>
              <a:chExt cx="2743560" cy="2743560"/>
            </a:xfrm>
          </p:grpSpPr>
          <p:sp>
            <p:nvSpPr>
              <p:cNvPr id="143" name="椭圆 14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44" name="椭圆 143"/>
              <p:cNvSpPr/>
              <p:nvPr/>
            </p:nvSpPr>
            <p:spPr>
              <a:xfrm>
                <a:off x="1752544" y="1977295"/>
                <a:ext cx="2445850" cy="2445850"/>
              </a:xfrm>
              <a:prstGeom prst="ellipse">
                <a:avLst/>
              </a:prstGeom>
              <a:solidFill>
                <a:srgbClr val="C65885"/>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2" name="Freeform 36"/>
            <p:cNvSpPr>
              <a:spLocks noEditPoints="1"/>
            </p:cNvSpPr>
            <p:nvPr/>
          </p:nvSpPr>
          <p:spPr bwMode="auto">
            <a:xfrm>
              <a:off x="2230689" y="5856796"/>
              <a:ext cx="224276" cy="302463"/>
            </a:xfrm>
            <a:custGeom>
              <a:avLst/>
              <a:gdLst>
                <a:gd name="T0" fmla="*/ 147 w 501"/>
                <a:gd name="T1" fmla="*/ 108 h 602"/>
                <a:gd name="T2" fmla="*/ 122 w 501"/>
                <a:gd name="T3" fmla="*/ 77 h 602"/>
                <a:gd name="T4" fmla="*/ 377 w 501"/>
                <a:gd name="T5" fmla="*/ 59 h 602"/>
                <a:gd name="T6" fmla="*/ 354 w 501"/>
                <a:gd name="T7" fmla="*/ 101 h 602"/>
                <a:gd name="T8" fmla="*/ 409 w 501"/>
                <a:gd name="T9" fmla="*/ 297 h 602"/>
                <a:gd name="T10" fmla="*/ 336 w 501"/>
                <a:gd name="T11" fmla="*/ 318 h 602"/>
                <a:gd name="T12" fmla="*/ 306 w 501"/>
                <a:gd name="T13" fmla="*/ 352 h 602"/>
                <a:gd name="T14" fmla="*/ 307 w 501"/>
                <a:gd name="T15" fmla="*/ 375 h 602"/>
                <a:gd name="T16" fmla="*/ 366 w 501"/>
                <a:gd name="T17" fmla="*/ 382 h 602"/>
                <a:gd name="T18" fmla="*/ 373 w 501"/>
                <a:gd name="T19" fmla="*/ 400 h 602"/>
                <a:gd name="T20" fmla="*/ 477 w 501"/>
                <a:gd name="T21" fmla="*/ 592 h 602"/>
                <a:gd name="T22" fmla="*/ 3 w 501"/>
                <a:gd name="T23" fmla="*/ 564 h 602"/>
                <a:gd name="T24" fmla="*/ 128 w 501"/>
                <a:gd name="T25" fmla="*/ 400 h 602"/>
                <a:gd name="T26" fmla="*/ 179 w 501"/>
                <a:gd name="T27" fmla="*/ 369 h 602"/>
                <a:gd name="T28" fmla="*/ 203 w 501"/>
                <a:gd name="T29" fmla="*/ 371 h 602"/>
                <a:gd name="T30" fmla="*/ 170 w 501"/>
                <a:gd name="T31" fmla="*/ 320 h 602"/>
                <a:gd name="T32" fmla="*/ 117 w 501"/>
                <a:gd name="T33" fmla="*/ 321 h 602"/>
                <a:gd name="T34" fmla="*/ 250 w 501"/>
                <a:gd name="T35" fmla="*/ 475 h 602"/>
                <a:gd name="T36" fmla="*/ 250 w 501"/>
                <a:gd name="T37" fmla="*/ 503 h 602"/>
                <a:gd name="T38" fmla="*/ 250 w 501"/>
                <a:gd name="T39" fmla="*/ 475 h 602"/>
                <a:gd name="T40" fmla="*/ 263 w 501"/>
                <a:gd name="T41" fmla="*/ 574 h 602"/>
                <a:gd name="T42" fmla="*/ 238 w 501"/>
                <a:gd name="T43" fmla="*/ 574 h 602"/>
                <a:gd name="T44" fmla="*/ 250 w 501"/>
                <a:gd name="T45" fmla="*/ 517 h 602"/>
                <a:gd name="T46" fmla="*/ 250 w 501"/>
                <a:gd name="T47" fmla="*/ 545 h 602"/>
                <a:gd name="T48" fmla="*/ 250 w 501"/>
                <a:gd name="T49" fmla="*/ 517 h 602"/>
                <a:gd name="T50" fmla="*/ 230 w 501"/>
                <a:gd name="T51" fmla="*/ 48 h 602"/>
                <a:gd name="T52" fmla="*/ 234 w 501"/>
                <a:gd name="T53" fmla="*/ 39 h 602"/>
                <a:gd name="T54" fmla="*/ 245 w 501"/>
                <a:gd name="T55" fmla="*/ 34 h 602"/>
                <a:gd name="T56" fmla="*/ 260 w 501"/>
                <a:gd name="T57" fmla="*/ 30 h 602"/>
                <a:gd name="T58" fmla="*/ 267 w 501"/>
                <a:gd name="T59" fmla="*/ 37 h 602"/>
                <a:gd name="T60" fmla="*/ 279 w 501"/>
                <a:gd name="T61" fmla="*/ 43 h 602"/>
                <a:gd name="T62" fmla="*/ 282 w 501"/>
                <a:gd name="T63" fmla="*/ 52 h 602"/>
                <a:gd name="T64" fmla="*/ 287 w 501"/>
                <a:gd name="T65" fmla="*/ 69 h 602"/>
                <a:gd name="T66" fmla="*/ 279 w 501"/>
                <a:gd name="T67" fmla="*/ 76 h 602"/>
                <a:gd name="T68" fmla="*/ 274 w 501"/>
                <a:gd name="T69" fmla="*/ 87 h 602"/>
                <a:gd name="T70" fmla="*/ 264 w 501"/>
                <a:gd name="T71" fmla="*/ 91 h 602"/>
                <a:gd name="T72" fmla="*/ 248 w 501"/>
                <a:gd name="T73" fmla="*/ 95 h 602"/>
                <a:gd name="T74" fmla="*/ 241 w 501"/>
                <a:gd name="T75" fmla="*/ 87 h 602"/>
                <a:gd name="T76" fmla="*/ 230 w 501"/>
                <a:gd name="T77" fmla="*/ 81 h 602"/>
                <a:gd name="T78" fmla="*/ 226 w 501"/>
                <a:gd name="T79" fmla="*/ 72 h 602"/>
                <a:gd name="T80" fmla="*/ 223 w 501"/>
                <a:gd name="T81" fmla="*/ 55 h 602"/>
                <a:gd name="T82" fmla="*/ 241 w 501"/>
                <a:gd name="T83" fmla="*/ 56 h 602"/>
                <a:gd name="T84" fmla="*/ 248 w 501"/>
                <a:gd name="T85" fmla="*/ 55 h 602"/>
                <a:gd name="T86" fmla="*/ 250 w 501"/>
                <a:gd name="T87" fmla="*/ 46 h 602"/>
                <a:gd name="T88" fmla="*/ 262 w 501"/>
                <a:gd name="T89" fmla="*/ 49 h 602"/>
                <a:gd name="T90" fmla="*/ 263 w 501"/>
                <a:gd name="T91" fmla="*/ 56 h 602"/>
                <a:gd name="T92" fmla="*/ 272 w 501"/>
                <a:gd name="T93" fmla="*/ 58 h 602"/>
                <a:gd name="T94" fmla="*/ 269 w 501"/>
                <a:gd name="T95" fmla="*/ 70 h 602"/>
                <a:gd name="T96" fmla="*/ 262 w 501"/>
                <a:gd name="T97" fmla="*/ 71 h 602"/>
                <a:gd name="T98" fmla="*/ 260 w 501"/>
                <a:gd name="T99" fmla="*/ 80 h 602"/>
                <a:gd name="T100" fmla="*/ 248 w 501"/>
                <a:gd name="T101" fmla="*/ 77 h 602"/>
                <a:gd name="T102" fmla="*/ 247 w 501"/>
                <a:gd name="T103" fmla="*/ 70 h 602"/>
                <a:gd name="T104" fmla="*/ 238 w 501"/>
                <a:gd name="T105" fmla="*/ 68 h 602"/>
                <a:gd name="T106" fmla="*/ 241 w 501"/>
                <a:gd name="T107"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602">
                  <a:moveTo>
                    <a:pt x="92" y="297"/>
                  </a:moveTo>
                  <a:cubicBezTo>
                    <a:pt x="94" y="212"/>
                    <a:pt x="116" y="149"/>
                    <a:pt x="147" y="108"/>
                  </a:cubicBezTo>
                  <a:cubicBezTo>
                    <a:pt x="149" y="106"/>
                    <a:pt x="149" y="103"/>
                    <a:pt x="147" y="101"/>
                  </a:cubicBezTo>
                  <a:cubicBezTo>
                    <a:pt x="139" y="93"/>
                    <a:pt x="130" y="85"/>
                    <a:pt x="122" y="77"/>
                  </a:cubicBezTo>
                  <a:cubicBezTo>
                    <a:pt x="117" y="71"/>
                    <a:pt x="118" y="63"/>
                    <a:pt x="124" y="59"/>
                  </a:cubicBezTo>
                  <a:cubicBezTo>
                    <a:pt x="208" y="0"/>
                    <a:pt x="293" y="0"/>
                    <a:pt x="377" y="59"/>
                  </a:cubicBezTo>
                  <a:cubicBezTo>
                    <a:pt x="383" y="63"/>
                    <a:pt x="384" y="71"/>
                    <a:pt x="379" y="77"/>
                  </a:cubicBezTo>
                  <a:cubicBezTo>
                    <a:pt x="371" y="85"/>
                    <a:pt x="362" y="93"/>
                    <a:pt x="354" y="101"/>
                  </a:cubicBezTo>
                  <a:cubicBezTo>
                    <a:pt x="352" y="103"/>
                    <a:pt x="352" y="106"/>
                    <a:pt x="354" y="108"/>
                  </a:cubicBezTo>
                  <a:cubicBezTo>
                    <a:pt x="385" y="149"/>
                    <a:pt x="407" y="212"/>
                    <a:pt x="409" y="297"/>
                  </a:cubicBezTo>
                  <a:cubicBezTo>
                    <a:pt x="410" y="311"/>
                    <a:pt x="398" y="323"/>
                    <a:pt x="384" y="321"/>
                  </a:cubicBezTo>
                  <a:cubicBezTo>
                    <a:pt x="369" y="320"/>
                    <a:pt x="353" y="318"/>
                    <a:pt x="336" y="318"/>
                  </a:cubicBezTo>
                  <a:cubicBezTo>
                    <a:pt x="334" y="317"/>
                    <a:pt x="332" y="318"/>
                    <a:pt x="331" y="320"/>
                  </a:cubicBezTo>
                  <a:cubicBezTo>
                    <a:pt x="324" y="333"/>
                    <a:pt x="315" y="344"/>
                    <a:pt x="306" y="352"/>
                  </a:cubicBezTo>
                  <a:cubicBezTo>
                    <a:pt x="300" y="358"/>
                    <a:pt x="298" y="363"/>
                    <a:pt x="298" y="371"/>
                  </a:cubicBezTo>
                  <a:cubicBezTo>
                    <a:pt x="298" y="376"/>
                    <a:pt x="304" y="379"/>
                    <a:pt x="307" y="375"/>
                  </a:cubicBezTo>
                  <a:cubicBezTo>
                    <a:pt x="312" y="371"/>
                    <a:pt x="315" y="367"/>
                    <a:pt x="322" y="369"/>
                  </a:cubicBezTo>
                  <a:cubicBezTo>
                    <a:pt x="337" y="374"/>
                    <a:pt x="352" y="378"/>
                    <a:pt x="366" y="382"/>
                  </a:cubicBezTo>
                  <a:cubicBezTo>
                    <a:pt x="374" y="384"/>
                    <a:pt x="377" y="393"/>
                    <a:pt x="373" y="400"/>
                  </a:cubicBezTo>
                  <a:cubicBezTo>
                    <a:pt x="373" y="400"/>
                    <a:pt x="373" y="400"/>
                    <a:pt x="373" y="400"/>
                  </a:cubicBezTo>
                  <a:cubicBezTo>
                    <a:pt x="433" y="430"/>
                    <a:pt x="481" y="485"/>
                    <a:pt x="498" y="564"/>
                  </a:cubicBezTo>
                  <a:cubicBezTo>
                    <a:pt x="501" y="578"/>
                    <a:pt x="491" y="592"/>
                    <a:pt x="477" y="592"/>
                  </a:cubicBezTo>
                  <a:cubicBezTo>
                    <a:pt x="313" y="602"/>
                    <a:pt x="157" y="602"/>
                    <a:pt x="24" y="592"/>
                  </a:cubicBezTo>
                  <a:cubicBezTo>
                    <a:pt x="10" y="591"/>
                    <a:pt x="0" y="578"/>
                    <a:pt x="3" y="564"/>
                  </a:cubicBezTo>
                  <a:cubicBezTo>
                    <a:pt x="20" y="485"/>
                    <a:pt x="68" y="430"/>
                    <a:pt x="128" y="400"/>
                  </a:cubicBezTo>
                  <a:cubicBezTo>
                    <a:pt x="128" y="400"/>
                    <a:pt x="128" y="400"/>
                    <a:pt x="128" y="400"/>
                  </a:cubicBezTo>
                  <a:cubicBezTo>
                    <a:pt x="124" y="393"/>
                    <a:pt x="127" y="384"/>
                    <a:pt x="135" y="382"/>
                  </a:cubicBezTo>
                  <a:cubicBezTo>
                    <a:pt x="149" y="378"/>
                    <a:pt x="164" y="374"/>
                    <a:pt x="179" y="369"/>
                  </a:cubicBezTo>
                  <a:cubicBezTo>
                    <a:pt x="185" y="367"/>
                    <a:pt x="189" y="371"/>
                    <a:pt x="193" y="375"/>
                  </a:cubicBezTo>
                  <a:cubicBezTo>
                    <a:pt x="197" y="379"/>
                    <a:pt x="203" y="376"/>
                    <a:pt x="203" y="371"/>
                  </a:cubicBezTo>
                  <a:cubicBezTo>
                    <a:pt x="203" y="363"/>
                    <a:pt x="201" y="357"/>
                    <a:pt x="195" y="352"/>
                  </a:cubicBezTo>
                  <a:cubicBezTo>
                    <a:pt x="185" y="344"/>
                    <a:pt x="177" y="333"/>
                    <a:pt x="170" y="320"/>
                  </a:cubicBezTo>
                  <a:cubicBezTo>
                    <a:pt x="169" y="318"/>
                    <a:pt x="167" y="317"/>
                    <a:pt x="165" y="317"/>
                  </a:cubicBezTo>
                  <a:cubicBezTo>
                    <a:pt x="148" y="318"/>
                    <a:pt x="132" y="320"/>
                    <a:pt x="117" y="321"/>
                  </a:cubicBezTo>
                  <a:cubicBezTo>
                    <a:pt x="103" y="323"/>
                    <a:pt x="91" y="311"/>
                    <a:pt x="92" y="297"/>
                  </a:cubicBezTo>
                  <a:close/>
                  <a:moveTo>
                    <a:pt x="250" y="475"/>
                  </a:moveTo>
                  <a:cubicBezTo>
                    <a:pt x="257" y="475"/>
                    <a:pt x="263" y="481"/>
                    <a:pt x="263" y="489"/>
                  </a:cubicBezTo>
                  <a:cubicBezTo>
                    <a:pt x="263" y="497"/>
                    <a:pt x="257" y="503"/>
                    <a:pt x="250" y="503"/>
                  </a:cubicBezTo>
                  <a:cubicBezTo>
                    <a:pt x="243" y="503"/>
                    <a:pt x="238" y="497"/>
                    <a:pt x="238" y="489"/>
                  </a:cubicBezTo>
                  <a:cubicBezTo>
                    <a:pt x="238" y="481"/>
                    <a:pt x="243" y="475"/>
                    <a:pt x="250" y="475"/>
                  </a:cubicBezTo>
                  <a:close/>
                  <a:moveTo>
                    <a:pt x="250" y="560"/>
                  </a:moveTo>
                  <a:cubicBezTo>
                    <a:pt x="257" y="560"/>
                    <a:pt x="263" y="566"/>
                    <a:pt x="263" y="574"/>
                  </a:cubicBezTo>
                  <a:cubicBezTo>
                    <a:pt x="263" y="581"/>
                    <a:pt x="257" y="588"/>
                    <a:pt x="250" y="588"/>
                  </a:cubicBezTo>
                  <a:cubicBezTo>
                    <a:pt x="243" y="588"/>
                    <a:pt x="238" y="581"/>
                    <a:pt x="238" y="574"/>
                  </a:cubicBezTo>
                  <a:cubicBezTo>
                    <a:pt x="238" y="566"/>
                    <a:pt x="243" y="560"/>
                    <a:pt x="250" y="560"/>
                  </a:cubicBezTo>
                  <a:close/>
                  <a:moveTo>
                    <a:pt x="250" y="517"/>
                  </a:moveTo>
                  <a:cubicBezTo>
                    <a:pt x="257" y="517"/>
                    <a:pt x="263" y="524"/>
                    <a:pt x="263" y="531"/>
                  </a:cubicBezTo>
                  <a:cubicBezTo>
                    <a:pt x="263" y="539"/>
                    <a:pt x="257" y="545"/>
                    <a:pt x="250" y="545"/>
                  </a:cubicBezTo>
                  <a:cubicBezTo>
                    <a:pt x="243" y="545"/>
                    <a:pt x="238" y="539"/>
                    <a:pt x="238" y="531"/>
                  </a:cubicBezTo>
                  <a:cubicBezTo>
                    <a:pt x="238" y="524"/>
                    <a:pt x="243" y="517"/>
                    <a:pt x="250" y="517"/>
                  </a:cubicBezTo>
                  <a:close/>
                  <a:moveTo>
                    <a:pt x="227" y="52"/>
                  </a:moveTo>
                  <a:cubicBezTo>
                    <a:pt x="229" y="52"/>
                    <a:pt x="230" y="50"/>
                    <a:pt x="230" y="48"/>
                  </a:cubicBezTo>
                  <a:cubicBezTo>
                    <a:pt x="230" y="46"/>
                    <a:pt x="230" y="43"/>
                    <a:pt x="231" y="41"/>
                  </a:cubicBezTo>
                  <a:cubicBezTo>
                    <a:pt x="232" y="40"/>
                    <a:pt x="233" y="39"/>
                    <a:pt x="234" y="39"/>
                  </a:cubicBezTo>
                  <a:cubicBezTo>
                    <a:pt x="236" y="37"/>
                    <a:pt x="239" y="37"/>
                    <a:pt x="241" y="37"/>
                  </a:cubicBezTo>
                  <a:cubicBezTo>
                    <a:pt x="243" y="37"/>
                    <a:pt x="244" y="36"/>
                    <a:pt x="245" y="34"/>
                  </a:cubicBezTo>
                  <a:cubicBezTo>
                    <a:pt x="245" y="32"/>
                    <a:pt x="247" y="31"/>
                    <a:pt x="248" y="30"/>
                  </a:cubicBezTo>
                  <a:cubicBezTo>
                    <a:pt x="252" y="29"/>
                    <a:pt x="256" y="29"/>
                    <a:pt x="260" y="30"/>
                  </a:cubicBezTo>
                  <a:cubicBezTo>
                    <a:pt x="262" y="30"/>
                    <a:pt x="263" y="32"/>
                    <a:pt x="264" y="34"/>
                  </a:cubicBezTo>
                  <a:cubicBezTo>
                    <a:pt x="264" y="36"/>
                    <a:pt x="265" y="37"/>
                    <a:pt x="267" y="37"/>
                  </a:cubicBezTo>
                  <a:cubicBezTo>
                    <a:pt x="269" y="37"/>
                    <a:pt x="271" y="37"/>
                    <a:pt x="273" y="37"/>
                  </a:cubicBezTo>
                  <a:cubicBezTo>
                    <a:pt x="276" y="37"/>
                    <a:pt x="279" y="40"/>
                    <a:pt x="279" y="43"/>
                  </a:cubicBezTo>
                  <a:cubicBezTo>
                    <a:pt x="279" y="45"/>
                    <a:pt x="279" y="47"/>
                    <a:pt x="279" y="48"/>
                  </a:cubicBezTo>
                  <a:cubicBezTo>
                    <a:pt x="279" y="50"/>
                    <a:pt x="280" y="52"/>
                    <a:pt x="282" y="52"/>
                  </a:cubicBezTo>
                  <a:cubicBezTo>
                    <a:pt x="285" y="52"/>
                    <a:pt x="286" y="54"/>
                    <a:pt x="287" y="56"/>
                  </a:cubicBezTo>
                  <a:cubicBezTo>
                    <a:pt x="288" y="60"/>
                    <a:pt x="289" y="64"/>
                    <a:pt x="287" y="69"/>
                  </a:cubicBezTo>
                  <a:cubicBezTo>
                    <a:pt x="287" y="71"/>
                    <a:pt x="285" y="72"/>
                    <a:pt x="283" y="72"/>
                  </a:cubicBezTo>
                  <a:cubicBezTo>
                    <a:pt x="280" y="72"/>
                    <a:pt x="279" y="74"/>
                    <a:pt x="279" y="76"/>
                  </a:cubicBezTo>
                  <a:cubicBezTo>
                    <a:pt x="279" y="78"/>
                    <a:pt x="279" y="80"/>
                    <a:pt x="279" y="82"/>
                  </a:cubicBezTo>
                  <a:cubicBezTo>
                    <a:pt x="279" y="85"/>
                    <a:pt x="277" y="87"/>
                    <a:pt x="274" y="87"/>
                  </a:cubicBezTo>
                  <a:cubicBezTo>
                    <a:pt x="272" y="87"/>
                    <a:pt x="270" y="87"/>
                    <a:pt x="268" y="87"/>
                  </a:cubicBezTo>
                  <a:cubicBezTo>
                    <a:pt x="266" y="87"/>
                    <a:pt x="264" y="89"/>
                    <a:pt x="264" y="91"/>
                  </a:cubicBezTo>
                  <a:cubicBezTo>
                    <a:pt x="264" y="93"/>
                    <a:pt x="262" y="95"/>
                    <a:pt x="260" y="96"/>
                  </a:cubicBezTo>
                  <a:cubicBezTo>
                    <a:pt x="255" y="97"/>
                    <a:pt x="253" y="97"/>
                    <a:pt x="248" y="95"/>
                  </a:cubicBezTo>
                  <a:cubicBezTo>
                    <a:pt x="246" y="95"/>
                    <a:pt x="245" y="93"/>
                    <a:pt x="245" y="91"/>
                  </a:cubicBezTo>
                  <a:cubicBezTo>
                    <a:pt x="244" y="89"/>
                    <a:pt x="243" y="87"/>
                    <a:pt x="241" y="87"/>
                  </a:cubicBezTo>
                  <a:cubicBezTo>
                    <a:pt x="239" y="87"/>
                    <a:pt x="238" y="87"/>
                    <a:pt x="236" y="87"/>
                  </a:cubicBezTo>
                  <a:cubicBezTo>
                    <a:pt x="233" y="87"/>
                    <a:pt x="230" y="84"/>
                    <a:pt x="230" y="81"/>
                  </a:cubicBezTo>
                  <a:cubicBezTo>
                    <a:pt x="230" y="79"/>
                    <a:pt x="230" y="78"/>
                    <a:pt x="230" y="77"/>
                  </a:cubicBezTo>
                  <a:cubicBezTo>
                    <a:pt x="230" y="75"/>
                    <a:pt x="228" y="73"/>
                    <a:pt x="226" y="72"/>
                  </a:cubicBezTo>
                  <a:cubicBezTo>
                    <a:pt x="225" y="72"/>
                    <a:pt x="223" y="71"/>
                    <a:pt x="223" y="69"/>
                  </a:cubicBezTo>
                  <a:cubicBezTo>
                    <a:pt x="222" y="64"/>
                    <a:pt x="222" y="60"/>
                    <a:pt x="223" y="55"/>
                  </a:cubicBezTo>
                  <a:cubicBezTo>
                    <a:pt x="224" y="54"/>
                    <a:pt x="225" y="53"/>
                    <a:pt x="227" y="52"/>
                  </a:cubicBezTo>
                  <a:close/>
                  <a:moveTo>
                    <a:pt x="241" y="56"/>
                  </a:moveTo>
                  <a:cubicBezTo>
                    <a:pt x="243" y="56"/>
                    <a:pt x="245" y="56"/>
                    <a:pt x="247" y="56"/>
                  </a:cubicBezTo>
                  <a:cubicBezTo>
                    <a:pt x="247" y="56"/>
                    <a:pt x="248" y="55"/>
                    <a:pt x="248" y="55"/>
                  </a:cubicBezTo>
                  <a:cubicBezTo>
                    <a:pt x="248" y="53"/>
                    <a:pt x="248" y="51"/>
                    <a:pt x="248" y="49"/>
                  </a:cubicBezTo>
                  <a:cubicBezTo>
                    <a:pt x="248" y="47"/>
                    <a:pt x="249" y="46"/>
                    <a:pt x="250" y="46"/>
                  </a:cubicBezTo>
                  <a:cubicBezTo>
                    <a:pt x="253" y="46"/>
                    <a:pt x="257" y="46"/>
                    <a:pt x="260" y="46"/>
                  </a:cubicBezTo>
                  <a:cubicBezTo>
                    <a:pt x="261" y="46"/>
                    <a:pt x="262" y="47"/>
                    <a:pt x="262" y="49"/>
                  </a:cubicBezTo>
                  <a:cubicBezTo>
                    <a:pt x="262" y="51"/>
                    <a:pt x="262" y="53"/>
                    <a:pt x="262" y="55"/>
                  </a:cubicBezTo>
                  <a:cubicBezTo>
                    <a:pt x="262" y="55"/>
                    <a:pt x="263" y="56"/>
                    <a:pt x="263" y="56"/>
                  </a:cubicBezTo>
                  <a:cubicBezTo>
                    <a:pt x="265" y="56"/>
                    <a:pt x="267" y="56"/>
                    <a:pt x="269" y="56"/>
                  </a:cubicBezTo>
                  <a:cubicBezTo>
                    <a:pt x="271" y="56"/>
                    <a:pt x="272" y="57"/>
                    <a:pt x="272" y="58"/>
                  </a:cubicBezTo>
                  <a:cubicBezTo>
                    <a:pt x="272" y="61"/>
                    <a:pt x="272" y="65"/>
                    <a:pt x="272" y="68"/>
                  </a:cubicBezTo>
                  <a:cubicBezTo>
                    <a:pt x="272" y="69"/>
                    <a:pt x="271" y="70"/>
                    <a:pt x="269" y="70"/>
                  </a:cubicBezTo>
                  <a:cubicBezTo>
                    <a:pt x="267" y="70"/>
                    <a:pt x="265" y="70"/>
                    <a:pt x="263" y="70"/>
                  </a:cubicBezTo>
                  <a:cubicBezTo>
                    <a:pt x="263" y="70"/>
                    <a:pt x="262" y="71"/>
                    <a:pt x="262" y="71"/>
                  </a:cubicBezTo>
                  <a:cubicBezTo>
                    <a:pt x="262" y="73"/>
                    <a:pt x="262" y="75"/>
                    <a:pt x="262" y="77"/>
                  </a:cubicBezTo>
                  <a:cubicBezTo>
                    <a:pt x="262" y="79"/>
                    <a:pt x="261" y="80"/>
                    <a:pt x="260" y="80"/>
                  </a:cubicBezTo>
                  <a:cubicBezTo>
                    <a:pt x="257" y="80"/>
                    <a:pt x="253" y="80"/>
                    <a:pt x="250" y="80"/>
                  </a:cubicBezTo>
                  <a:cubicBezTo>
                    <a:pt x="249" y="80"/>
                    <a:pt x="248" y="79"/>
                    <a:pt x="248" y="77"/>
                  </a:cubicBezTo>
                  <a:cubicBezTo>
                    <a:pt x="248" y="75"/>
                    <a:pt x="248" y="73"/>
                    <a:pt x="248" y="71"/>
                  </a:cubicBezTo>
                  <a:cubicBezTo>
                    <a:pt x="248" y="71"/>
                    <a:pt x="247" y="70"/>
                    <a:pt x="247" y="70"/>
                  </a:cubicBezTo>
                  <a:cubicBezTo>
                    <a:pt x="245" y="70"/>
                    <a:pt x="243" y="70"/>
                    <a:pt x="241" y="70"/>
                  </a:cubicBezTo>
                  <a:cubicBezTo>
                    <a:pt x="240" y="70"/>
                    <a:pt x="238" y="69"/>
                    <a:pt x="238" y="68"/>
                  </a:cubicBezTo>
                  <a:cubicBezTo>
                    <a:pt x="238" y="65"/>
                    <a:pt x="238" y="61"/>
                    <a:pt x="238" y="58"/>
                  </a:cubicBezTo>
                  <a:cubicBezTo>
                    <a:pt x="238" y="57"/>
                    <a:pt x="240" y="56"/>
                    <a:pt x="241" y="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7" name="组合 6"/>
          <p:cNvGrpSpPr/>
          <p:nvPr/>
        </p:nvGrpSpPr>
        <p:grpSpPr>
          <a:xfrm>
            <a:off x="2689312" y="2231939"/>
            <a:ext cx="1832024" cy="1832024"/>
            <a:chOff x="2689312" y="2231939"/>
            <a:chExt cx="1832024" cy="1832024"/>
          </a:xfrm>
        </p:grpSpPr>
        <p:grpSp>
          <p:nvGrpSpPr>
            <p:cNvPr id="164" name="组合 163"/>
            <p:cNvGrpSpPr/>
            <p:nvPr/>
          </p:nvGrpSpPr>
          <p:grpSpPr>
            <a:xfrm>
              <a:off x="2689312" y="2231939"/>
              <a:ext cx="1832024" cy="1832024"/>
              <a:chOff x="1603689" y="1828440"/>
              <a:chExt cx="2743560" cy="2743560"/>
            </a:xfrm>
          </p:grpSpPr>
          <p:sp>
            <p:nvSpPr>
              <p:cNvPr id="166" name="椭圆 165"/>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7" name="椭圆 166"/>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6" name="矩形 5"/>
            <p:cNvSpPr/>
            <p:nvPr/>
          </p:nvSpPr>
          <p:spPr>
            <a:xfrm>
              <a:off x="3180968" y="2629000"/>
              <a:ext cx="723275" cy="1107996"/>
            </a:xfrm>
            <a:prstGeom prst="rect">
              <a:avLst/>
            </a:prstGeom>
          </p:spPr>
          <p:txBody>
            <a:bodyPr wrap="none">
              <a:spAutoFit/>
            </a:bodyPr>
            <a:lstStyle/>
            <a:p>
              <a:r>
                <a:rPr lang="en-US" altLang="zh-CN" sz="6600" dirty="0">
                  <a:solidFill>
                    <a:schemeClr val="bg1"/>
                  </a:solidFill>
                  <a:latin typeface="Agency FB" panose="020B0503020202020204" pitchFamily="34" charset="0"/>
                  <a:ea typeface="方正正黑简体" panose="02000000000000000000" pitchFamily="2" charset="-122"/>
                </a:rPr>
                <a:t>10</a:t>
              </a:r>
              <a:endParaRPr lang="zh-CN" altLang="en-US" sz="6600" dirty="0">
                <a:solidFill>
                  <a:schemeClr val="bg1"/>
                </a:solidFill>
              </a:endParaRPr>
            </a:p>
          </p:txBody>
        </p:sp>
      </p:grpSp>
    </p:spTree>
    <p:extLst>
      <p:ext uri="{BB962C8B-B14F-4D97-AF65-F5344CB8AC3E}">
        <p14:creationId xmlns:p14="http://schemas.microsoft.com/office/powerpoint/2010/main" val="3094085118"/>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00"/>
                                        <p:tgtEl>
                                          <p:spTgt spid="183"/>
                                        </p:tgtEl>
                                      </p:cBhvr>
                                    </p:animEffect>
                                  </p:childTnLst>
                                </p:cTn>
                              </p:par>
                              <p:par>
                                <p:cTn id="8" presetID="2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75"/>
                                        </p:tgtEl>
                                        <p:attrNameLst>
                                          <p:attrName>style.visibility</p:attrName>
                                        </p:attrNameLst>
                                      </p:cBhvr>
                                      <p:to>
                                        <p:strVal val="visible"/>
                                      </p:to>
                                    </p:set>
                                    <p:animEffect transition="in" filter="wipe(down)">
                                      <p:cBhvr>
                                        <p:cTn id="14" dur="500"/>
                                        <p:tgtEl>
                                          <p:spTgt spid="17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wipe(up)">
                                      <p:cBhvr>
                                        <p:cTn id="17" dur="500"/>
                                        <p:tgtEl>
                                          <p:spTgt spid="17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left)">
                                      <p:cBhvr>
                                        <p:cTn id="20" dur="500"/>
                                        <p:tgtEl>
                                          <p:spTgt spid="173"/>
                                        </p:tgtEl>
                                      </p:cBhvr>
                                    </p:animEffect>
                                  </p:childTnLst>
                                </p:cTn>
                              </p:par>
                              <p:par>
                                <p:cTn id="21" presetID="37" presetClass="entr" presetSubtype="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1000"/>
                                        <p:tgtEl>
                                          <p:spTgt spid="126"/>
                                        </p:tgtEl>
                                      </p:cBhvr>
                                    </p:animEffect>
                                    <p:anim calcmode="lin" valueType="num">
                                      <p:cBhvr>
                                        <p:cTn id="24" dur="1000" fill="hold"/>
                                        <p:tgtEl>
                                          <p:spTgt spid="126"/>
                                        </p:tgtEl>
                                        <p:attrNameLst>
                                          <p:attrName>ppt_x</p:attrName>
                                        </p:attrNameLst>
                                      </p:cBhvr>
                                      <p:tavLst>
                                        <p:tav tm="0">
                                          <p:val>
                                            <p:strVal val="#ppt_x"/>
                                          </p:val>
                                        </p:tav>
                                        <p:tav tm="100000">
                                          <p:val>
                                            <p:strVal val="#ppt_x"/>
                                          </p:val>
                                        </p:tav>
                                      </p:tavLst>
                                    </p:anim>
                                    <p:anim calcmode="lin" valueType="num">
                                      <p:cBhvr>
                                        <p:cTn id="25" dur="900" decel="100000" fill="hold"/>
                                        <p:tgtEl>
                                          <p:spTgt spid="12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5" presetID="23" presetClass="entr" presetSubtype="16" fill="hold" grpId="0" nodeType="withEffect">
                                  <p:stCondLst>
                                    <p:cond delay="500"/>
                                  </p:stCondLst>
                                  <p:childTnLst>
                                    <p:set>
                                      <p:cBhvr>
                                        <p:cTn id="46" dur="1" fill="hold">
                                          <p:stCondLst>
                                            <p:cond delay="0"/>
                                          </p:stCondLst>
                                        </p:cTn>
                                        <p:tgtEl>
                                          <p:spTgt spid="170"/>
                                        </p:tgtEl>
                                        <p:attrNameLst>
                                          <p:attrName>style.visibility</p:attrName>
                                        </p:attrNameLst>
                                      </p:cBhvr>
                                      <p:to>
                                        <p:strVal val="visible"/>
                                      </p:to>
                                    </p:set>
                                    <p:anim calcmode="lin" valueType="num">
                                      <p:cBhvr>
                                        <p:cTn id="47" dur="500" fill="hold"/>
                                        <p:tgtEl>
                                          <p:spTgt spid="170"/>
                                        </p:tgtEl>
                                        <p:attrNameLst>
                                          <p:attrName>ppt_w</p:attrName>
                                        </p:attrNameLst>
                                      </p:cBhvr>
                                      <p:tavLst>
                                        <p:tav tm="0">
                                          <p:val>
                                            <p:fltVal val="0"/>
                                          </p:val>
                                        </p:tav>
                                        <p:tav tm="100000">
                                          <p:val>
                                            <p:strVal val="#ppt_w"/>
                                          </p:val>
                                        </p:tav>
                                      </p:tavLst>
                                    </p:anim>
                                    <p:anim calcmode="lin" valueType="num">
                                      <p:cBhvr>
                                        <p:cTn id="48" dur="500" fill="hold"/>
                                        <p:tgtEl>
                                          <p:spTgt spid="17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700"/>
                                  </p:stCondLst>
                                  <p:childTnLst>
                                    <p:set>
                                      <p:cBhvr>
                                        <p:cTn id="50" dur="1" fill="hold">
                                          <p:stCondLst>
                                            <p:cond delay="0"/>
                                          </p:stCondLst>
                                        </p:cTn>
                                        <p:tgtEl>
                                          <p:spTgt spid="160"/>
                                        </p:tgtEl>
                                        <p:attrNameLst>
                                          <p:attrName>style.visibility</p:attrName>
                                        </p:attrNameLst>
                                      </p:cBhvr>
                                      <p:to>
                                        <p:strVal val="visible"/>
                                      </p:to>
                                    </p:set>
                                    <p:anim calcmode="lin" valueType="num">
                                      <p:cBhvr>
                                        <p:cTn id="51" dur="500" fill="hold"/>
                                        <p:tgtEl>
                                          <p:spTgt spid="160"/>
                                        </p:tgtEl>
                                        <p:attrNameLst>
                                          <p:attrName>ppt_w</p:attrName>
                                        </p:attrNameLst>
                                      </p:cBhvr>
                                      <p:tavLst>
                                        <p:tav tm="0">
                                          <p:val>
                                            <p:fltVal val="0"/>
                                          </p:val>
                                        </p:tav>
                                        <p:tav tm="100000">
                                          <p:val>
                                            <p:strVal val="#ppt_w"/>
                                          </p:val>
                                        </p:tav>
                                      </p:tavLst>
                                    </p:anim>
                                    <p:anim calcmode="lin" valueType="num">
                                      <p:cBhvr>
                                        <p:cTn id="52" dur="500" fill="hold"/>
                                        <p:tgtEl>
                                          <p:spTgt spid="16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90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100"/>
                                  </p:stCondLst>
                                  <p:childTnLst>
                                    <p:set>
                                      <p:cBhvr>
                                        <p:cTn id="58" dur="1" fill="hold">
                                          <p:stCondLst>
                                            <p:cond delay="0"/>
                                          </p:stCondLst>
                                        </p:cTn>
                                        <p:tgtEl>
                                          <p:spTgt spid="162"/>
                                        </p:tgtEl>
                                        <p:attrNameLst>
                                          <p:attrName>style.visibility</p:attrName>
                                        </p:attrNameLst>
                                      </p:cBhvr>
                                      <p:to>
                                        <p:strVal val="visible"/>
                                      </p:to>
                                    </p:set>
                                    <p:anim calcmode="lin" valueType="num">
                                      <p:cBhvr>
                                        <p:cTn id="59" dur="500" fill="hold"/>
                                        <p:tgtEl>
                                          <p:spTgt spid="162"/>
                                        </p:tgtEl>
                                        <p:attrNameLst>
                                          <p:attrName>ppt_w</p:attrName>
                                        </p:attrNameLst>
                                      </p:cBhvr>
                                      <p:tavLst>
                                        <p:tav tm="0">
                                          <p:val>
                                            <p:fltVal val="0"/>
                                          </p:val>
                                        </p:tav>
                                        <p:tav tm="100000">
                                          <p:val>
                                            <p:strVal val="#ppt_w"/>
                                          </p:val>
                                        </p:tav>
                                      </p:tavLst>
                                    </p:anim>
                                    <p:anim calcmode="lin" valueType="num">
                                      <p:cBhvr>
                                        <p:cTn id="60" dur="500" fill="hold"/>
                                        <p:tgtEl>
                                          <p:spTgt spid="16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1300"/>
                                  </p:stCondLst>
                                  <p:childTnLst>
                                    <p:set>
                                      <p:cBhvr>
                                        <p:cTn id="62" dur="1" fill="hold">
                                          <p:stCondLst>
                                            <p:cond delay="0"/>
                                          </p:stCondLst>
                                        </p:cTn>
                                        <p:tgtEl>
                                          <p:spTgt spid="168"/>
                                        </p:tgtEl>
                                        <p:attrNameLst>
                                          <p:attrName>style.visibility</p:attrName>
                                        </p:attrNameLst>
                                      </p:cBhvr>
                                      <p:to>
                                        <p:strVal val="visible"/>
                                      </p:to>
                                    </p:set>
                                    <p:anim calcmode="lin" valueType="num">
                                      <p:cBhvr>
                                        <p:cTn id="63" dur="500" fill="hold"/>
                                        <p:tgtEl>
                                          <p:spTgt spid="168"/>
                                        </p:tgtEl>
                                        <p:attrNameLst>
                                          <p:attrName>ppt_w</p:attrName>
                                        </p:attrNameLst>
                                      </p:cBhvr>
                                      <p:tavLst>
                                        <p:tav tm="0">
                                          <p:val>
                                            <p:fltVal val="0"/>
                                          </p:val>
                                        </p:tav>
                                        <p:tav tm="100000">
                                          <p:val>
                                            <p:strVal val="#ppt_w"/>
                                          </p:val>
                                        </p:tav>
                                      </p:tavLst>
                                    </p:anim>
                                    <p:anim calcmode="lin" valueType="num">
                                      <p:cBhvr>
                                        <p:cTn id="64" dur="500" fill="hold"/>
                                        <p:tgtEl>
                                          <p:spTgt spid="168"/>
                                        </p:tgtEl>
                                        <p:attrNameLst>
                                          <p:attrName>ppt_h</p:attrName>
                                        </p:attrNameLst>
                                      </p:cBhvr>
                                      <p:tavLst>
                                        <p:tav tm="0">
                                          <p:val>
                                            <p:fltVal val="0"/>
                                          </p:val>
                                        </p:tav>
                                        <p:tav tm="100000">
                                          <p:val>
                                            <p:strVal val="#ppt_h"/>
                                          </p:val>
                                        </p:tav>
                                      </p:tavLst>
                                    </p:anim>
                                  </p:childTnLst>
                                </p:cTn>
                              </p:par>
                            </p:childTnLst>
                          </p:cTn>
                        </p:par>
                        <p:par>
                          <p:cTn id="65" fill="hold">
                            <p:stCondLst>
                              <p:cond delay="1800"/>
                            </p:stCondLst>
                            <p:childTnLst>
                              <p:par>
                                <p:cTn id="66" presetID="23" presetClass="entr" presetSubtype="32"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strVal val="4*#ppt_w"/>
                                          </p:val>
                                        </p:tav>
                                        <p:tav tm="100000">
                                          <p:val>
                                            <p:strVal val="#ppt_w"/>
                                          </p:val>
                                        </p:tav>
                                      </p:tavLst>
                                    </p:anim>
                                    <p:anim calcmode="lin" valueType="num">
                                      <p:cBhvr>
                                        <p:cTn id="69" dur="500" fill="hold"/>
                                        <p:tgtEl>
                                          <p:spTgt spid="7"/>
                                        </p:tgtEl>
                                        <p:attrNameLst>
                                          <p:attrName>ppt_h</p:attrName>
                                        </p:attrNameLst>
                                      </p:cBhvr>
                                      <p:tavLst>
                                        <p:tav tm="0">
                                          <p:val>
                                            <p:strVal val="4*#ppt_h"/>
                                          </p:val>
                                        </p:tav>
                                        <p:tav tm="100000">
                                          <p:val>
                                            <p:strVal val="#ppt_h"/>
                                          </p:val>
                                        </p:tav>
                                      </p:tavLst>
                                    </p:anim>
                                  </p:childTnLst>
                                </p:cTn>
                              </p:par>
                            </p:childTnLst>
                          </p:cTn>
                        </p:par>
                        <p:par>
                          <p:cTn id="70" fill="hold">
                            <p:stCondLst>
                              <p:cond delay="2300"/>
                            </p:stCondLst>
                            <p:childTnLst>
                              <p:par>
                                <p:cTn id="71" presetID="12" presetClass="entr" presetSubtype="2"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p:tgtEl>
                                          <p:spTgt spid="61"/>
                                        </p:tgtEl>
                                        <p:attrNameLst>
                                          <p:attrName>ppt_x</p:attrName>
                                        </p:attrNameLst>
                                      </p:cBhvr>
                                      <p:tavLst>
                                        <p:tav tm="0">
                                          <p:val>
                                            <p:strVal val="#ppt_x+#ppt_w*1.125000"/>
                                          </p:val>
                                        </p:tav>
                                        <p:tav tm="100000">
                                          <p:val>
                                            <p:strVal val="#ppt_x"/>
                                          </p:val>
                                        </p:tav>
                                      </p:tavLst>
                                    </p:anim>
                                    <p:animEffect transition="in" filter="wipe(lef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75" grpId="0" animBg="1"/>
      <p:bldP spid="173" grpId="0" animBg="1"/>
      <p:bldP spid="171" grpId="0" animBg="1"/>
      <p:bldP spid="170" grpId="0" animBg="1"/>
      <p:bldP spid="160" grpId="0" animBg="1"/>
      <p:bldP spid="161" grpId="0" animBg="1"/>
      <p:bldP spid="162" grpId="0" animBg="1"/>
      <p:bldP spid="16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22299"/>
            <a:ext cx="1107996"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标准化</a:t>
            </a:r>
          </a:p>
        </p:txBody>
      </p:sp>
      <p:pic>
        <p:nvPicPr>
          <p:cNvPr id="12" name="图片 11"/>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874207" y="1151334"/>
            <a:ext cx="3600000" cy="5400000"/>
          </a:xfrm>
          <a:prstGeom prst="rect">
            <a:avLst/>
          </a:prstGeom>
          <a:effectLst>
            <a:innerShdw blurRad="114300">
              <a:prstClr val="black"/>
            </a:innerShdw>
          </a:effectLst>
        </p:spPr>
      </p:pic>
      <p:pic>
        <p:nvPicPr>
          <p:cNvPr id="13" name="图片 12"/>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4570541" y="1151334"/>
            <a:ext cx="3600000" cy="5400000"/>
          </a:xfrm>
          <a:prstGeom prst="rect">
            <a:avLst/>
          </a:prstGeom>
          <a:effectLst>
            <a:innerShdw blurRad="114300">
              <a:prstClr val="black"/>
            </a:innerShdw>
          </a:effectLst>
        </p:spPr>
      </p:pic>
      <p:pic>
        <p:nvPicPr>
          <p:cNvPr id="14" name="图片 13"/>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8266875" y="1151334"/>
            <a:ext cx="3600000" cy="5400000"/>
          </a:xfrm>
          <a:prstGeom prst="rect">
            <a:avLst/>
          </a:prstGeom>
          <a:effectLst>
            <a:innerShdw blurRad="114300">
              <a:prstClr val="black"/>
            </a:innerShdw>
          </a:effectLst>
        </p:spPr>
      </p:pic>
    </p:spTree>
    <p:extLst>
      <p:ext uri="{BB962C8B-B14F-4D97-AF65-F5344CB8AC3E}">
        <p14:creationId xmlns:p14="http://schemas.microsoft.com/office/powerpoint/2010/main" val="4074002535"/>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3687339" y="2350947"/>
            <a:ext cx="5808592" cy="1541447"/>
            <a:chOff x="1073877" y="1902560"/>
            <a:chExt cx="4158578" cy="998361"/>
          </a:xfrm>
        </p:grpSpPr>
        <p:sp>
          <p:nvSpPr>
            <p:cNvPr id="62" name="任意多边形 6"/>
            <p:cNvSpPr>
              <a:spLocks/>
            </p:cNvSpPr>
            <p:nvPr/>
          </p:nvSpPr>
          <p:spPr bwMode="auto">
            <a:xfrm>
              <a:off x="1073877"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3" name="任意多边形 7"/>
            <p:cNvSpPr>
              <a:spLocks/>
            </p:cNvSpPr>
            <p:nvPr/>
          </p:nvSpPr>
          <p:spPr bwMode="auto">
            <a:xfrm>
              <a:off x="1213953"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4" name="文本框 23"/>
            <p:cNvSpPr txBox="1"/>
            <p:nvPr/>
          </p:nvSpPr>
          <p:spPr>
            <a:xfrm>
              <a:off x="2124398" y="2212220"/>
              <a:ext cx="1950727" cy="458482"/>
            </a:xfrm>
            <a:prstGeom prst="rect">
              <a:avLst/>
            </a:prstGeom>
            <a:noFill/>
          </p:spPr>
          <p:txBody>
            <a:bodyPr wrap="square" rtlCol="0">
              <a:spAutoFit/>
            </a:bodyPr>
            <a:lstStyle/>
            <a:p>
              <a:pPr lvl="0" fontAlgn="base">
                <a:spcBef>
                  <a:spcPct val="0"/>
                </a:spcBef>
                <a:spcAft>
                  <a:spcPct val="0"/>
                </a:spcAft>
              </a:pPr>
              <a:r>
                <a:rPr lang="zh-CN" altLang="en-US" sz="4000" dirty="0">
                  <a:solidFill>
                    <a:schemeClr val="tx1">
                      <a:lumMod val="75000"/>
                      <a:lumOff val="25000"/>
                    </a:schemeClr>
                  </a:solidFill>
                  <a:latin typeface="方正正黑简体" panose="02000000000000000000" pitchFamily="2" charset="-122"/>
                  <a:ea typeface="方正正黑简体" panose="02000000000000000000" pitchFamily="2" charset="-122"/>
                </a:rPr>
                <a:t>检讨与改进</a:t>
              </a:r>
            </a:p>
          </p:txBody>
        </p:sp>
      </p:grpSp>
      <p:sp>
        <p:nvSpPr>
          <p:cNvPr id="183" name="弧形 182"/>
          <p:cNvSpPr/>
          <p:nvPr/>
        </p:nvSpPr>
        <p:spPr>
          <a:xfrm>
            <a:off x="10782482" y="-4446648"/>
            <a:ext cx="7550178" cy="7550178"/>
          </a:xfrm>
          <a:prstGeom prst="arc">
            <a:avLst>
              <a:gd name="adj1" fmla="val 7755085"/>
              <a:gd name="adj2" fmla="val 1023525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弧形 174"/>
          <p:cNvSpPr/>
          <p:nvPr/>
        </p:nvSpPr>
        <p:spPr>
          <a:xfrm rot="8130105">
            <a:off x="-2928349" y="2922292"/>
            <a:ext cx="7550178" cy="7550178"/>
          </a:xfrm>
          <a:prstGeom prst="arc">
            <a:avLst>
              <a:gd name="adj1" fmla="val 7328816"/>
              <a:gd name="adj2" fmla="val 1361697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弧形 172"/>
          <p:cNvSpPr/>
          <p:nvPr/>
        </p:nvSpPr>
        <p:spPr>
          <a:xfrm rot="5400000">
            <a:off x="-1691548" y="5973197"/>
            <a:ext cx="7550178" cy="7550178"/>
          </a:xfrm>
          <a:prstGeom prst="arc">
            <a:avLst>
              <a:gd name="adj1" fmla="val 8826946"/>
              <a:gd name="adj2" fmla="val 13180852"/>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弧形 170"/>
          <p:cNvSpPr/>
          <p:nvPr/>
        </p:nvSpPr>
        <p:spPr>
          <a:xfrm>
            <a:off x="1954526" y="-3228625"/>
            <a:ext cx="7550178" cy="7550178"/>
          </a:xfrm>
          <a:prstGeom prst="arc">
            <a:avLst>
              <a:gd name="adj1" fmla="val 7755085"/>
              <a:gd name="adj2" fmla="val 11326075"/>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3559451" y="4216914"/>
            <a:ext cx="370519" cy="370519"/>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126" name="组合 125"/>
          <p:cNvGrpSpPr/>
          <p:nvPr/>
        </p:nvGrpSpPr>
        <p:grpSpPr>
          <a:xfrm>
            <a:off x="413567" y="5735566"/>
            <a:ext cx="576000" cy="576000"/>
            <a:chOff x="2886273" y="5223415"/>
            <a:chExt cx="996316" cy="996316"/>
          </a:xfrm>
        </p:grpSpPr>
        <p:grpSp>
          <p:nvGrpSpPr>
            <p:cNvPr id="127" name="组合 126"/>
            <p:cNvGrpSpPr/>
            <p:nvPr/>
          </p:nvGrpSpPr>
          <p:grpSpPr>
            <a:xfrm>
              <a:off x="2886273" y="5223415"/>
              <a:ext cx="996316" cy="996316"/>
              <a:chOff x="1603689" y="1828440"/>
              <a:chExt cx="2743560" cy="2743560"/>
            </a:xfrm>
          </p:grpSpPr>
          <p:sp>
            <p:nvSpPr>
              <p:cNvPr id="133" name="椭圆 13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4" name="椭圆 133"/>
              <p:cNvSpPr/>
              <p:nvPr/>
            </p:nvSpPr>
            <p:spPr>
              <a:xfrm>
                <a:off x="1752544" y="1977295"/>
                <a:ext cx="2445850" cy="2445850"/>
              </a:xfrm>
              <a:prstGeom prst="ellipse">
                <a:avLst/>
              </a:prstGeom>
              <a:solidFill>
                <a:srgbClr val="01ACBE"/>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28" name="组合 127"/>
            <p:cNvGrpSpPr/>
            <p:nvPr/>
          </p:nvGrpSpPr>
          <p:grpSpPr>
            <a:xfrm>
              <a:off x="3168386" y="5525651"/>
              <a:ext cx="444903" cy="374610"/>
              <a:chOff x="5684044" y="3082132"/>
              <a:chExt cx="823913" cy="693737"/>
            </a:xfrm>
            <a:solidFill>
              <a:schemeClr val="bg1"/>
            </a:solidFill>
          </p:grpSpPr>
          <p:sp>
            <p:nvSpPr>
              <p:cNvPr id="129" name="Freeform 9"/>
              <p:cNvSpPr>
                <a:spLocks/>
              </p:cNvSpPr>
              <p:nvPr/>
            </p:nvSpPr>
            <p:spPr bwMode="auto">
              <a:xfrm>
                <a:off x="5925344" y="3290094"/>
                <a:ext cx="144463" cy="149225"/>
              </a:xfrm>
              <a:custGeom>
                <a:avLst/>
                <a:gdLst>
                  <a:gd name="T0" fmla="*/ 58 w 91"/>
                  <a:gd name="T1" fmla="*/ 0 h 94"/>
                  <a:gd name="T2" fmla="*/ 33 w 91"/>
                  <a:gd name="T3" fmla="*/ 0 h 94"/>
                  <a:gd name="T4" fmla="*/ 33 w 91"/>
                  <a:gd name="T5" fmla="*/ 32 h 94"/>
                  <a:gd name="T6" fmla="*/ 0 w 91"/>
                  <a:gd name="T7" fmla="*/ 32 h 94"/>
                  <a:gd name="T8" fmla="*/ 0 w 91"/>
                  <a:gd name="T9" fmla="*/ 62 h 94"/>
                  <a:gd name="T10" fmla="*/ 33 w 91"/>
                  <a:gd name="T11" fmla="*/ 62 h 94"/>
                  <a:gd name="T12" fmla="*/ 33 w 91"/>
                  <a:gd name="T13" fmla="*/ 94 h 94"/>
                  <a:gd name="T14" fmla="*/ 58 w 91"/>
                  <a:gd name="T15" fmla="*/ 94 h 94"/>
                  <a:gd name="T16" fmla="*/ 58 w 91"/>
                  <a:gd name="T17" fmla="*/ 62 h 94"/>
                  <a:gd name="T18" fmla="*/ 91 w 91"/>
                  <a:gd name="T19" fmla="*/ 62 h 94"/>
                  <a:gd name="T20" fmla="*/ 91 w 91"/>
                  <a:gd name="T21" fmla="*/ 32 h 94"/>
                  <a:gd name="T22" fmla="*/ 58 w 91"/>
                  <a:gd name="T23" fmla="*/ 32 h 94"/>
                  <a:gd name="T24" fmla="*/ 58 w 91"/>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4">
                    <a:moveTo>
                      <a:pt x="58" y="0"/>
                    </a:moveTo>
                    <a:lnTo>
                      <a:pt x="33" y="0"/>
                    </a:lnTo>
                    <a:lnTo>
                      <a:pt x="33" y="32"/>
                    </a:lnTo>
                    <a:lnTo>
                      <a:pt x="0" y="32"/>
                    </a:lnTo>
                    <a:lnTo>
                      <a:pt x="0" y="62"/>
                    </a:lnTo>
                    <a:lnTo>
                      <a:pt x="33" y="62"/>
                    </a:lnTo>
                    <a:lnTo>
                      <a:pt x="33" y="94"/>
                    </a:lnTo>
                    <a:lnTo>
                      <a:pt x="58" y="94"/>
                    </a:lnTo>
                    <a:lnTo>
                      <a:pt x="58" y="62"/>
                    </a:lnTo>
                    <a:lnTo>
                      <a:pt x="91" y="62"/>
                    </a:lnTo>
                    <a:lnTo>
                      <a:pt x="91" y="32"/>
                    </a:lnTo>
                    <a:lnTo>
                      <a:pt x="58" y="32"/>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0" name="Freeform 10"/>
              <p:cNvSpPr>
                <a:spLocks noEditPoints="1"/>
              </p:cNvSpPr>
              <p:nvPr/>
            </p:nvSpPr>
            <p:spPr bwMode="auto">
              <a:xfrm>
                <a:off x="5833269" y="3590132"/>
                <a:ext cx="173038" cy="185737"/>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4 w 30"/>
                  <a:gd name="T11" fmla="*/ 5 h 32"/>
                  <a:gd name="T12" fmla="*/ 5 w 30"/>
                  <a:gd name="T13" fmla="*/ 16 h 32"/>
                  <a:gd name="T14" fmla="*/ 3 w 30"/>
                  <a:gd name="T15" fmla="*/ 18 h 32"/>
                  <a:gd name="T16" fmla="*/ 2 w 30"/>
                  <a:gd name="T17" fmla="*/ 16 h 32"/>
                  <a:gd name="T18" fmla="*/ 14 w 30"/>
                  <a:gd name="T19" fmla="*/ 2 h 32"/>
                  <a:gd name="T20" fmla="*/ 14 w 30"/>
                  <a:gd name="T21" fmla="*/ 2 h 32"/>
                  <a:gd name="T22" fmla="*/ 16 w 30"/>
                  <a:gd name="T23" fmla="*/ 3 h 32"/>
                  <a:gd name="T24" fmla="*/ 14 w 30"/>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15" y="0"/>
                    </a:moveTo>
                    <a:cubicBezTo>
                      <a:pt x="7" y="0"/>
                      <a:pt x="0" y="7"/>
                      <a:pt x="0" y="16"/>
                    </a:cubicBezTo>
                    <a:cubicBezTo>
                      <a:pt x="0" y="25"/>
                      <a:pt x="7" y="32"/>
                      <a:pt x="15" y="32"/>
                    </a:cubicBezTo>
                    <a:cubicBezTo>
                      <a:pt x="23" y="32"/>
                      <a:pt x="30" y="25"/>
                      <a:pt x="30" y="16"/>
                    </a:cubicBezTo>
                    <a:cubicBezTo>
                      <a:pt x="30" y="7"/>
                      <a:pt x="23" y="0"/>
                      <a:pt x="15" y="0"/>
                    </a:cubicBezTo>
                    <a:close/>
                    <a:moveTo>
                      <a:pt x="14" y="5"/>
                    </a:moveTo>
                    <a:cubicBezTo>
                      <a:pt x="8" y="6"/>
                      <a:pt x="5" y="12"/>
                      <a:pt x="5" y="16"/>
                    </a:cubicBezTo>
                    <a:cubicBezTo>
                      <a:pt x="5" y="17"/>
                      <a:pt x="4" y="18"/>
                      <a:pt x="3" y="18"/>
                    </a:cubicBezTo>
                    <a:cubicBezTo>
                      <a:pt x="2" y="18"/>
                      <a:pt x="1" y="17"/>
                      <a:pt x="2" y="16"/>
                    </a:cubicBezTo>
                    <a:cubicBezTo>
                      <a:pt x="1" y="10"/>
                      <a:pt x="6" y="3"/>
                      <a:pt x="14" y="2"/>
                    </a:cubicBezTo>
                    <a:cubicBezTo>
                      <a:pt x="14" y="2"/>
                      <a:pt x="14" y="2"/>
                      <a:pt x="14" y="2"/>
                    </a:cubicBezTo>
                    <a:cubicBezTo>
                      <a:pt x="15" y="2"/>
                      <a:pt x="15" y="3"/>
                      <a:pt x="16" y="3"/>
                    </a:cubicBezTo>
                    <a:cubicBezTo>
                      <a:pt x="16" y="4"/>
                      <a:pt x="15" y="5"/>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1" name="Freeform 11"/>
              <p:cNvSpPr>
                <a:spLocks noEditPoints="1"/>
              </p:cNvSpPr>
              <p:nvPr/>
            </p:nvSpPr>
            <p:spPr bwMode="auto">
              <a:xfrm>
                <a:off x="6185694" y="3590132"/>
                <a:ext cx="177800" cy="185737"/>
              </a:xfrm>
              <a:custGeom>
                <a:avLst/>
                <a:gdLst>
                  <a:gd name="T0" fmla="*/ 15 w 31"/>
                  <a:gd name="T1" fmla="*/ 0 h 32"/>
                  <a:gd name="T2" fmla="*/ 0 w 31"/>
                  <a:gd name="T3" fmla="*/ 16 h 32"/>
                  <a:gd name="T4" fmla="*/ 15 w 31"/>
                  <a:gd name="T5" fmla="*/ 32 h 32"/>
                  <a:gd name="T6" fmla="*/ 31 w 31"/>
                  <a:gd name="T7" fmla="*/ 16 h 32"/>
                  <a:gd name="T8" fmla="*/ 15 w 31"/>
                  <a:gd name="T9" fmla="*/ 0 h 32"/>
                  <a:gd name="T10" fmla="*/ 15 w 31"/>
                  <a:gd name="T11" fmla="*/ 5 h 32"/>
                  <a:gd name="T12" fmla="*/ 5 w 31"/>
                  <a:gd name="T13" fmla="*/ 16 h 32"/>
                  <a:gd name="T14" fmla="*/ 4 w 31"/>
                  <a:gd name="T15" fmla="*/ 18 h 32"/>
                  <a:gd name="T16" fmla="*/ 2 w 31"/>
                  <a:gd name="T17" fmla="*/ 16 h 32"/>
                  <a:gd name="T18" fmla="*/ 14 w 31"/>
                  <a:gd name="T19" fmla="*/ 2 h 32"/>
                  <a:gd name="T20" fmla="*/ 14 w 31"/>
                  <a:gd name="T21" fmla="*/ 2 h 32"/>
                  <a:gd name="T22" fmla="*/ 16 w 31"/>
                  <a:gd name="T23" fmla="*/ 3 h 32"/>
                  <a:gd name="T24" fmla="*/ 15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15" y="0"/>
                    </a:moveTo>
                    <a:cubicBezTo>
                      <a:pt x="7" y="0"/>
                      <a:pt x="0" y="7"/>
                      <a:pt x="0" y="16"/>
                    </a:cubicBezTo>
                    <a:cubicBezTo>
                      <a:pt x="0" y="25"/>
                      <a:pt x="7" y="32"/>
                      <a:pt x="15" y="32"/>
                    </a:cubicBezTo>
                    <a:cubicBezTo>
                      <a:pt x="24" y="32"/>
                      <a:pt x="31" y="25"/>
                      <a:pt x="31" y="16"/>
                    </a:cubicBezTo>
                    <a:cubicBezTo>
                      <a:pt x="31" y="7"/>
                      <a:pt x="24" y="0"/>
                      <a:pt x="15" y="0"/>
                    </a:cubicBezTo>
                    <a:close/>
                    <a:moveTo>
                      <a:pt x="15" y="5"/>
                    </a:moveTo>
                    <a:cubicBezTo>
                      <a:pt x="9" y="6"/>
                      <a:pt x="5" y="12"/>
                      <a:pt x="5" y="16"/>
                    </a:cubicBezTo>
                    <a:cubicBezTo>
                      <a:pt x="6" y="17"/>
                      <a:pt x="5" y="18"/>
                      <a:pt x="4" y="18"/>
                    </a:cubicBezTo>
                    <a:cubicBezTo>
                      <a:pt x="3" y="18"/>
                      <a:pt x="2" y="17"/>
                      <a:pt x="2" y="16"/>
                    </a:cubicBezTo>
                    <a:cubicBezTo>
                      <a:pt x="2" y="10"/>
                      <a:pt x="7" y="3"/>
                      <a:pt x="14" y="2"/>
                    </a:cubicBezTo>
                    <a:cubicBezTo>
                      <a:pt x="14" y="2"/>
                      <a:pt x="14" y="2"/>
                      <a:pt x="14" y="2"/>
                    </a:cubicBezTo>
                    <a:cubicBezTo>
                      <a:pt x="15" y="2"/>
                      <a:pt x="16" y="3"/>
                      <a:pt x="16" y="3"/>
                    </a:cubicBezTo>
                    <a:cubicBezTo>
                      <a:pt x="16" y="4"/>
                      <a:pt x="16" y="5"/>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2" name="Freeform 12"/>
              <p:cNvSpPr>
                <a:spLocks noEditPoints="1"/>
              </p:cNvSpPr>
              <p:nvPr/>
            </p:nvSpPr>
            <p:spPr bwMode="auto">
              <a:xfrm>
                <a:off x="5684044" y="3082132"/>
                <a:ext cx="823913" cy="588962"/>
              </a:xfrm>
              <a:custGeom>
                <a:avLst/>
                <a:gdLst>
                  <a:gd name="T0" fmla="*/ 130 w 143"/>
                  <a:gd name="T1" fmla="*/ 16 h 102"/>
                  <a:gd name="T2" fmla="*/ 102 w 143"/>
                  <a:gd name="T3" fmla="*/ 11 h 102"/>
                  <a:gd name="T4" fmla="*/ 102 w 143"/>
                  <a:gd name="T5" fmla="*/ 9 h 102"/>
                  <a:gd name="T6" fmla="*/ 91 w 143"/>
                  <a:gd name="T7" fmla="*/ 0 h 102"/>
                  <a:gd name="T8" fmla="*/ 81 w 143"/>
                  <a:gd name="T9" fmla="*/ 9 h 102"/>
                  <a:gd name="T10" fmla="*/ 81 w 143"/>
                  <a:gd name="T11" fmla="*/ 11 h 102"/>
                  <a:gd name="T12" fmla="*/ 18 w 143"/>
                  <a:gd name="T13" fmla="*/ 11 h 102"/>
                  <a:gd name="T14" fmla="*/ 0 w 143"/>
                  <a:gd name="T15" fmla="*/ 30 h 102"/>
                  <a:gd name="T16" fmla="*/ 0 w 143"/>
                  <a:gd name="T17" fmla="*/ 83 h 102"/>
                  <a:gd name="T18" fmla="*/ 18 w 143"/>
                  <a:gd name="T19" fmla="*/ 102 h 102"/>
                  <a:gd name="T20" fmla="*/ 21 w 143"/>
                  <a:gd name="T21" fmla="*/ 102 h 102"/>
                  <a:gd name="T22" fmla="*/ 41 w 143"/>
                  <a:gd name="T23" fmla="*/ 83 h 102"/>
                  <a:gd name="T24" fmla="*/ 60 w 143"/>
                  <a:gd name="T25" fmla="*/ 102 h 102"/>
                  <a:gd name="T26" fmla="*/ 82 w 143"/>
                  <a:gd name="T27" fmla="*/ 102 h 102"/>
                  <a:gd name="T28" fmla="*/ 102 w 143"/>
                  <a:gd name="T29" fmla="*/ 83 h 102"/>
                  <a:gd name="T30" fmla="*/ 122 w 143"/>
                  <a:gd name="T31" fmla="*/ 102 h 102"/>
                  <a:gd name="T32" fmla="*/ 124 w 143"/>
                  <a:gd name="T33" fmla="*/ 102 h 102"/>
                  <a:gd name="T34" fmla="*/ 142 w 143"/>
                  <a:gd name="T35" fmla="*/ 83 h 102"/>
                  <a:gd name="T36" fmla="*/ 142 w 143"/>
                  <a:gd name="T37" fmla="*/ 49 h 102"/>
                  <a:gd name="T38" fmla="*/ 130 w 143"/>
                  <a:gd name="T39" fmla="*/ 16 h 102"/>
                  <a:gd name="T40" fmla="*/ 54 w 143"/>
                  <a:gd name="T41" fmla="*/ 70 h 102"/>
                  <a:gd name="T42" fmla="*/ 33 w 143"/>
                  <a:gd name="T43" fmla="*/ 48 h 102"/>
                  <a:gd name="T44" fmla="*/ 54 w 143"/>
                  <a:gd name="T45" fmla="*/ 27 h 102"/>
                  <a:gd name="T46" fmla="*/ 75 w 143"/>
                  <a:gd name="T47" fmla="*/ 48 h 102"/>
                  <a:gd name="T48" fmla="*/ 54 w 143"/>
                  <a:gd name="T49" fmla="*/ 70 h 102"/>
                  <a:gd name="T50" fmla="*/ 131 w 143"/>
                  <a:gd name="T51" fmla="*/ 49 h 102"/>
                  <a:gd name="T52" fmla="*/ 125 w 143"/>
                  <a:gd name="T53" fmla="*/ 56 h 102"/>
                  <a:gd name="T54" fmla="*/ 116 w 143"/>
                  <a:gd name="T55" fmla="*/ 56 h 102"/>
                  <a:gd name="T56" fmla="*/ 109 w 143"/>
                  <a:gd name="T57" fmla="*/ 49 h 102"/>
                  <a:gd name="T58" fmla="*/ 109 w 143"/>
                  <a:gd name="T59" fmla="*/ 30 h 102"/>
                  <a:gd name="T60" fmla="*/ 116 w 143"/>
                  <a:gd name="T61" fmla="*/ 23 h 102"/>
                  <a:gd name="T62" fmla="*/ 131 w 143"/>
                  <a:gd name="T63"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02">
                    <a:moveTo>
                      <a:pt x="130" y="16"/>
                    </a:moveTo>
                    <a:cubicBezTo>
                      <a:pt x="123" y="9"/>
                      <a:pt x="111" y="11"/>
                      <a:pt x="102" y="11"/>
                    </a:cubicBezTo>
                    <a:cubicBezTo>
                      <a:pt x="102" y="10"/>
                      <a:pt x="102" y="10"/>
                      <a:pt x="102" y="9"/>
                    </a:cubicBezTo>
                    <a:cubicBezTo>
                      <a:pt x="102" y="4"/>
                      <a:pt x="97" y="0"/>
                      <a:pt x="91" y="0"/>
                    </a:cubicBezTo>
                    <a:cubicBezTo>
                      <a:pt x="85" y="0"/>
                      <a:pt x="81" y="4"/>
                      <a:pt x="81" y="9"/>
                    </a:cubicBezTo>
                    <a:cubicBezTo>
                      <a:pt x="81" y="10"/>
                      <a:pt x="81" y="10"/>
                      <a:pt x="81" y="11"/>
                    </a:cubicBezTo>
                    <a:cubicBezTo>
                      <a:pt x="18" y="11"/>
                      <a:pt x="18" y="11"/>
                      <a:pt x="18" y="11"/>
                    </a:cubicBezTo>
                    <a:cubicBezTo>
                      <a:pt x="8" y="11"/>
                      <a:pt x="0" y="19"/>
                      <a:pt x="0" y="30"/>
                    </a:cubicBezTo>
                    <a:cubicBezTo>
                      <a:pt x="0" y="83"/>
                      <a:pt x="0" y="83"/>
                      <a:pt x="0" y="83"/>
                    </a:cubicBezTo>
                    <a:cubicBezTo>
                      <a:pt x="0" y="94"/>
                      <a:pt x="8" y="102"/>
                      <a:pt x="18" y="102"/>
                    </a:cubicBezTo>
                    <a:cubicBezTo>
                      <a:pt x="21" y="102"/>
                      <a:pt x="21" y="102"/>
                      <a:pt x="21" y="102"/>
                    </a:cubicBezTo>
                    <a:cubicBezTo>
                      <a:pt x="22" y="91"/>
                      <a:pt x="30" y="83"/>
                      <a:pt x="41" y="83"/>
                    </a:cubicBezTo>
                    <a:cubicBezTo>
                      <a:pt x="51" y="83"/>
                      <a:pt x="60" y="91"/>
                      <a:pt x="60" y="102"/>
                    </a:cubicBezTo>
                    <a:cubicBezTo>
                      <a:pt x="82" y="102"/>
                      <a:pt x="82" y="102"/>
                      <a:pt x="82" y="102"/>
                    </a:cubicBezTo>
                    <a:cubicBezTo>
                      <a:pt x="83" y="91"/>
                      <a:pt x="92" y="83"/>
                      <a:pt x="102" y="83"/>
                    </a:cubicBezTo>
                    <a:cubicBezTo>
                      <a:pt x="112" y="83"/>
                      <a:pt x="121" y="91"/>
                      <a:pt x="122" y="102"/>
                    </a:cubicBezTo>
                    <a:cubicBezTo>
                      <a:pt x="124" y="102"/>
                      <a:pt x="124" y="102"/>
                      <a:pt x="124" y="102"/>
                    </a:cubicBezTo>
                    <a:cubicBezTo>
                      <a:pt x="134" y="102"/>
                      <a:pt x="142" y="94"/>
                      <a:pt x="142" y="83"/>
                    </a:cubicBezTo>
                    <a:cubicBezTo>
                      <a:pt x="142" y="49"/>
                      <a:pt x="142" y="49"/>
                      <a:pt x="142" y="49"/>
                    </a:cubicBezTo>
                    <a:cubicBezTo>
                      <a:pt x="143" y="32"/>
                      <a:pt x="135" y="22"/>
                      <a:pt x="130" y="16"/>
                    </a:cubicBezTo>
                    <a:close/>
                    <a:moveTo>
                      <a:pt x="54" y="70"/>
                    </a:moveTo>
                    <a:cubicBezTo>
                      <a:pt x="43" y="70"/>
                      <a:pt x="33" y="60"/>
                      <a:pt x="33" y="48"/>
                    </a:cubicBezTo>
                    <a:cubicBezTo>
                      <a:pt x="33" y="36"/>
                      <a:pt x="43" y="27"/>
                      <a:pt x="54" y="27"/>
                    </a:cubicBezTo>
                    <a:cubicBezTo>
                      <a:pt x="66" y="27"/>
                      <a:pt x="75" y="36"/>
                      <a:pt x="75" y="48"/>
                    </a:cubicBezTo>
                    <a:cubicBezTo>
                      <a:pt x="75" y="60"/>
                      <a:pt x="66" y="70"/>
                      <a:pt x="54" y="70"/>
                    </a:cubicBezTo>
                    <a:close/>
                    <a:moveTo>
                      <a:pt x="131" y="49"/>
                    </a:moveTo>
                    <a:cubicBezTo>
                      <a:pt x="131" y="53"/>
                      <a:pt x="128" y="56"/>
                      <a:pt x="125" y="56"/>
                    </a:cubicBezTo>
                    <a:cubicBezTo>
                      <a:pt x="116" y="56"/>
                      <a:pt x="116" y="56"/>
                      <a:pt x="116" y="56"/>
                    </a:cubicBezTo>
                    <a:cubicBezTo>
                      <a:pt x="112" y="56"/>
                      <a:pt x="109" y="53"/>
                      <a:pt x="109" y="49"/>
                    </a:cubicBezTo>
                    <a:cubicBezTo>
                      <a:pt x="109" y="30"/>
                      <a:pt x="109" y="30"/>
                      <a:pt x="109" y="30"/>
                    </a:cubicBezTo>
                    <a:cubicBezTo>
                      <a:pt x="109" y="26"/>
                      <a:pt x="113" y="23"/>
                      <a:pt x="116" y="23"/>
                    </a:cubicBezTo>
                    <a:cubicBezTo>
                      <a:pt x="126" y="24"/>
                      <a:pt x="132" y="35"/>
                      <a:pt x="13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sp>
        <p:nvSpPr>
          <p:cNvPr id="160" name="椭圆 159"/>
          <p:cNvSpPr/>
          <p:nvPr/>
        </p:nvSpPr>
        <p:spPr>
          <a:xfrm>
            <a:off x="1867583" y="3832028"/>
            <a:ext cx="245102" cy="245102"/>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1" name="椭圆 160"/>
          <p:cNvSpPr/>
          <p:nvPr/>
        </p:nvSpPr>
        <p:spPr>
          <a:xfrm>
            <a:off x="9399603" y="3947360"/>
            <a:ext cx="414414" cy="414414"/>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2" name="椭圆 161"/>
          <p:cNvSpPr/>
          <p:nvPr/>
        </p:nvSpPr>
        <p:spPr>
          <a:xfrm>
            <a:off x="9682276" y="4462166"/>
            <a:ext cx="263481" cy="263481"/>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8" name="椭圆 167"/>
          <p:cNvSpPr/>
          <p:nvPr/>
        </p:nvSpPr>
        <p:spPr>
          <a:xfrm>
            <a:off x="10235252" y="4143823"/>
            <a:ext cx="318343" cy="318343"/>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8" name="组合 7"/>
          <p:cNvGrpSpPr/>
          <p:nvPr/>
        </p:nvGrpSpPr>
        <p:grpSpPr>
          <a:xfrm>
            <a:off x="1232928" y="5735566"/>
            <a:ext cx="576000" cy="576000"/>
            <a:chOff x="1232928" y="5735566"/>
            <a:chExt cx="576000" cy="576000"/>
          </a:xfrm>
        </p:grpSpPr>
        <p:grpSp>
          <p:nvGrpSpPr>
            <p:cNvPr id="136" name="组合 135"/>
            <p:cNvGrpSpPr/>
            <p:nvPr/>
          </p:nvGrpSpPr>
          <p:grpSpPr>
            <a:xfrm>
              <a:off x="1232928" y="5735566"/>
              <a:ext cx="576000" cy="576000"/>
              <a:chOff x="1603689" y="1828440"/>
              <a:chExt cx="2743560" cy="2743560"/>
            </a:xfrm>
          </p:grpSpPr>
          <p:sp>
            <p:nvSpPr>
              <p:cNvPr id="138" name="椭圆 137"/>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9" name="椭圆 138"/>
              <p:cNvSpPr/>
              <p:nvPr/>
            </p:nvSpPr>
            <p:spPr>
              <a:xfrm>
                <a:off x="1752544" y="1977295"/>
                <a:ext cx="2445850" cy="2445850"/>
              </a:xfrm>
              <a:prstGeom prst="ellipse">
                <a:avLst/>
              </a:prstGeom>
              <a:solidFill>
                <a:srgbClr val="FFB85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67" name="组合 66"/>
            <p:cNvGrpSpPr/>
            <p:nvPr/>
          </p:nvGrpSpPr>
          <p:grpSpPr>
            <a:xfrm>
              <a:off x="1386368" y="5895297"/>
              <a:ext cx="259178" cy="225665"/>
              <a:chOff x="5248612" y="5019854"/>
              <a:chExt cx="859268" cy="733939"/>
            </a:xfrm>
            <a:solidFill>
              <a:schemeClr val="bg1"/>
            </a:solidFill>
          </p:grpSpPr>
          <p:sp>
            <p:nvSpPr>
              <p:cNvPr id="68" name="Freeform 1372"/>
              <p:cNvSpPr>
                <a:spLocks noEditPoints="1"/>
              </p:cNvSpPr>
              <p:nvPr/>
            </p:nvSpPr>
            <p:spPr bwMode="auto">
              <a:xfrm>
                <a:off x="5248612" y="5117713"/>
                <a:ext cx="859268" cy="636080"/>
              </a:xfrm>
              <a:custGeom>
                <a:avLst/>
                <a:gdLst>
                  <a:gd name="T0" fmla="*/ 18 w 246"/>
                  <a:gd name="T1" fmla="*/ 0 h 182"/>
                  <a:gd name="T2" fmla="*/ 10 w 246"/>
                  <a:gd name="T3" fmla="*/ 0 h 182"/>
                  <a:gd name="T4" fmla="*/ 2 w 246"/>
                  <a:gd name="T5" fmla="*/ 10 h 182"/>
                  <a:gd name="T6" fmla="*/ 0 w 246"/>
                  <a:gd name="T7" fmla="*/ 164 h 182"/>
                  <a:gd name="T8" fmla="*/ 2 w 246"/>
                  <a:gd name="T9" fmla="*/ 170 h 182"/>
                  <a:gd name="T10" fmla="*/ 10 w 246"/>
                  <a:gd name="T11" fmla="*/ 180 h 182"/>
                  <a:gd name="T12" fmla="*/ 228 w 246"/>
                  <a:gd name="T13" fmla="*/ 182 h 182"/>
                  <a:gd name="T14" fmla="*/ 236 w 246"/>
                  <a:gd name="T15" fmla="*/ 180 h 182"/>
                  <a:gd name="T16" fmla="*/ 246 w 246"/>
                  <a:gd name="T17" fmla="*/ 170 h 182"/>
                  <a:gd name="T18" fmla="*/ 246 w 246"/>
                  <a:gd name="T19" fmla="*/ 18 h 182"/>
                  <a:gd name="T20" fmla="*/ 246 w 246"/>
                  <a:gd name="T21" fmla="*/ 10 h 182"/>
                  <a:gd name="T22" fmla="*/ 236 w 246"/>
                  <a:gd name="T23" fmla="*/ 0 h 182"/>
                  <a:gd name="T24" fmla="*/ 228 w 246"/>
                  <a:gd name="T25" fmla="*/ 0 h 182"/>
                  <a:gd name="T26" fmla="*/ 124 w 246"/>
                  <a:gd name="T27" fmla="*/ 154 h 182"/>
                  <a:gd name="T28" fmla="*/ 98 w 246"/>
                  <a:gd name="T29" fmla="*/ 148 h 182"/>
                  <a:gd name="T30" fmla="*/ 78 w 246"/>
                  <a:gd name="T31" fmla="*/ 136 h 182"/>
                  <a:gd name="T32" fmla="*/ 64 w 246"/>
                  <a:gd name="T33" fmla="*/ 116 h 182"/>
                  <a:gd name="T34" fmla="*/ 60 w 246"/>
                  <a:gd name="T35" fmla="*/ 90 h 182"/>
                  <a:gd name="T36" fmla="*/ 62 w 246"/>
                  <a:gd name="T37" fmla="*/ 78 h 182"/>
                  <a:gd name="T38" fmla="*/ 70 w 246"/>
                  <a:gd name="T39" fmla="*/ 56 h 182"/>
                  <a:gd name="T40" fmla="*/ 88 w 246"/>
                  <a:gd name="T41" fmla="*/ 38 h 182"/>
                  <a:gd name="T42" fmla="*/ 110 w 246"/>
                  <a:gd name="T43" fmla="*/ 28 h 182"/>
                  <a:gd name="T44" fmla="*/ 124 w 246"/>
                  <a:gd name="T45" fmla="*/ 28 h 182"/>
                  <a:gd name="T46" fmla="*/ 148 w 246"/>
                  <a:gd name="T47" fmla="*/ 32 h 182"/>
                  <a:gd name="T48" fmla="*/ 168 w 246"/>
                  <a:gd name="T49" fmla="*/ 46 h 182"/>
                  <a:gd name="T50" fmla="*/ 182 w 246"/>
                  <a:gd name="T51" fmla="*/ 66 h 182"/>
                  <a:gd name="T52" fmla="*/ 186 w 246"/>
                  <a:gd name="T53" fmla="*/ 90 h 182"/>
                  <a:gd name="T54" fmla="*/ 186 w 246"/>
                  <a:gd name="T55" fmla="*/ 104 h 182"/>
                  <a:gd name="T56" fmla="*/ 176 w 246"/>
                  <a:gd name="T57" fmla="*/ 126 h 182"/>
                  <a:gd name="T58" fmla="*/ 158 w 246"/>
                  <a:gd name="T59" fmla="*/ 142 h 182"/>
                  <a:gd name="T60" fmla="*/ 136 w 246"/>
                  <a:gd name="T61" fmla="*/ 152 h 182"/>
                  <a:gd name="T62" fmla="*/ 124 w 246"/>
                  <a:gd name="T63" fmla="*/ 1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2">
                    <a:moveTo>
                      <a:pt x="228" y="0"/>
                    </a:moveTo>
                    <a:lnTo>
                      <a:pt x="18" y="0"/>
                    </a:lnTo>
                    <a:lnTo>
                      <a:pt x="18" y="0"/>
                    </a:lnTo>
                    <a:lnTo>
                      <a:pt x="10" y="0"/>
                    </a:lnTo>
                    <a:lnTo>
                      <a:pt x="4" y="4"/>
                    </a:lnTo>
                    <a:lnTo>
                      <a:pt x="2" y="10"/>
                    </a:lnTo>
                    <a:lnTo>
                      <a:pt x="0" y="18"/>
                    </a:lnTo>
                    <a:lnTo>
                      <a:pt x="0" y="164"/>
                    </a:lnTo>
                    <a:lnTo>
                      <a:pt x="0" y="164"/>
                    </a:lnTo>
                    <a:lnTo>
                      <a:pt x="2" y="170"/>
                    </a:lnTo>
                    <a:lnTo>
                      <a:pt x="4" y="176"/>
                    </a:lnTo>
                    <a:lnTo>
                      <a:pt x="10" y="180"/>
                    </a:lnTo>
                    <a:lnTo>
                      <a:pt x="18" y="182"/>
                    </a:lnTo>
                    <a:lnTo>
                      <a:pt x="228" y="182"/>
                    </a:lnTo>
                    <a:lnTo>
                      <a:pt x="228" y="182"/>
                    </a:lnTo>
                    <a:lnTo>
                      <a:pt x="236" y="180"/>
                    </a:lnTo>
                    <a:lnTo>
                      <a:pt x="242" y="176"/>
                    </a:lnTo>
                    <a:lnTo>
                      <a:pt x="246" y="170"/>
                    </a:lnTo>
                    <a:lnTo>
                      <a:pt x="246" y="164"/>
                    </a:lnTo>
                    <a:lnTo>
                      <a:pt x="246" y="18"/>
                    </a:lnTo>
                    <a:lnTo>
                      <a:pt x="246" y="18"/>
                    </a:lnTo>
                    <a:lnTo>
                      <a:pt x="246" y="10"/>
                    </a:lnTo>
                    <a:lnTo>
                      <a:pt x="242" y="4"/>
                    </a:lnTo>
                    <a:lnTo>
                      <a:pt x="236" y="0"/>
                    </a:lnTo>
                    <a:lnTo>
                      <a:pt x="228" y="0"/>
                    </a:lnTo>
                    <a:lnTo>
                      <a:pt x="228" y="0"/>
                    </a:lnTo>
                    <a:close/>
                    <a:moveTo>
                      <a:pt x="124" y="154"/>
                    </a:moveTo>
                    <a:lnTo>
                      <a:pt x="124" y="154"/>
                    </a:lnTo>
                    <a:lnTo>
                      <a:pt x="110" y="152"/>
                    </a:lnTo>
                    <a:lnTo>
                      <a:pt x="98" y="148"/>
                    </a:lnTo>
                    <a:lnTo>
                      <a:pt x="88" y="142"/>
                    </a:lnTo>
                    <a:lnTo>
                      <a:pt x="78" y="136"/>
                    </a:lnTo>
                    <a:lnTo>
                      <a:pt x="70" y="126"/>
                    </a:lnTo>
                    <a:lnTo>
                      <a:pt x="64" y="116"/>
                    </a:lnTo>
                    <a:lnTo>
                      <a:pt x="62" y="104"/>
                    </a:lnTo>
                    <a:lnTo>
                      <a:pt x="60" y="90"/>
                    </a:lnTo>
                    <a:lnTo>
                      <a:pt x="60" y="90"/>
                    </a:lnTo>
                    <a:lnTo>
                      <a:pt x="62" y="78"/>
                    </a:lnTo>
                    <a:lnTo>
                      <a:pt x="64" y="66"/>
                    </a:lnTo>
                    <a:lnTo>
                      <a:pt x="70" y="56"/>
                    </a:lnTo>
                    <a:lnTo>
                      <a:pt x="78" y="46"/>
                    </a:lnTo>
                    <a:lnTo>
                      <a:pt x="88" y="38"/>
                    </a:lnTo>
                    <a:lnTo>
                      <a:pt x="98" y="32"/>
                    </a:lnTo>
                    <a:lnTo>
                      <a:pt x="110" y="28"/>
                    </a:lnTo>
                    <a:lnTo>
                      <a:pt x="124" y="28"/>
                    </a:lnTo>
                    <a:lnTo>
                      <a:pt x="124" y="28"/>
                    </a:lnTo>
                    <a:lnTo>
                      <a:pt x="136" y="28"/>
                    </a:lnTo>
                    <a:lnTo>
                      <a:pt x="148" y="32"/>
                    </a:lnTo>
                    <a:lnTo>
                      <a:pt x="158" y="38"/>
                    </a:lnTo>
                    <a:lnTo>
                      <a:pt x="168" y="46"/>
                    </a:lnTo>
                    <a:lnTo>
                      <a:pt x="176" y="56"/>
                    </a:lnTo>
                    <a:lnTo>
                      <a:pt x="182" y="66"/>
                    </a:lnTo>
                    <a:lnTo>
                      <a:pt x="186" y="78"/>
                    </a:lnTo>
                    <a:lnTo>
                      <a:pt x="186" y="90"/>
                    </a:lnTo>
                    <a:lnTo>
                      <a:pt x="186" y="90"/>
                    </a:lnTo>
                    <a:lnTo>
                      <a:pt x="186" y="104"/>
                    </a:lnTo>
                    <a:lnTo>
                      <a:pt x="182" y="116"/>
                    </a:lnTo>
                    <a:lnTo>
                      <a:pt x="176" y="126"/>
                    </a:lnTo>
                    <a:lnTo>
                      <a:pt x="168" y="136"/>
                    </a:lnTo>
                    <a:lnTo>
                      <a:pt x="158" y="142"/>
                    </a:lnTo>
                    <a:lnTo>
                      <a:pt x="148" y="148"/>
                    </a:lnTo>
                    <a:lnTo>
                      <a:pt x="136" y="152"/>
                    </a:lnTo>
                    <a:lnTo>
                      <a:pt x="124" y="154"/>
                    </a:lnTo>
                    <a:lnTo>
                      <a:pt x="124"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69" name="Freeform 1373"/>
              <p:cNvSpPr>
                <a:spLocks/>
              </p:cNvSpPr>
              <p:nvPr/>
            </p:nvSpPr>
            <p:spPr bwMode="auto">
              <a:xfrm>
                <a:off x="5549007" y="5306440"/>
                <a:ext cx="258479" cy="258626"/>
              </a:xfrm>
              <a:custGeom>
                <a:avLst/>
                <a:gdLst>
                  <a:gd name="T0" fmla="*/ 70 w 74"/>
                  <a:gd name="T1" fmla="*/ 26 h 74"/>
                  <a:gd name="T2" fmla="*/ 48 w 74"/>
                  <a:gd name="T3" fmla="*/ 26 h 74"/>
                  <a:gd name="T4" fmla="*/ 48 w 74"/>
                  <a:gd name="T5" fmla="*/ 4 h 74"/>
                  <a:gd name="T6" fmla="*/ 48 w 74"/>
                  <a:gd name="T7" fmla="*/ 4 h 74"/>
                  <a:gd name="T8" fmla="*/ 46 w 74"/>
                  <a:gd name="T9" fmla="*/ 0 h 74"/>
                  <a:gd name="T10" fmla="*/ 44 w 74"/>
                  <a:gd name="T11" fmla="*/ 0 h 74"/>
                  <a:gd name="T12" fmla="*/ 30 w 74"/>
                  <a:gd name="T13" fmla="*/ 0 h 74"/>
                  <a:gd name="T14" fmla="*/ 30 w 74"/>
                  <a:gd name="T15" fmla="*/ 0 h 74"/>
                  <a:gd name="T16" fmla="*/ 28 w 74"/>
                  <a:gd name="T17" fmla="*/ 0 h 74"/>
                  <a:gd name="T18" fmla="*/ 26 w 74"/>
                  <a:gd name="T19" fmla="*/ 4 h 74"/>
                  <a:gd name="T20" fmla="*/ 26 w 74"/>
                  <a:gd name="T21" fmla="*/ 26 h 74"/>
                  <a:gd name="T22" fmla="*/ 4 w 74"/>
                  <a:gd name="T23" fmla="*/ 26 h 74"/>
                  <a:gd name="T24" fmla="*/ 4 w 74"/>
                  <a:gd name="T25" fmla="*/ 26 h 74"/>
                  <a:gd name="T26" fmla="*/ 2 w 74"/>
                  <a:gd name="T27" fmla="*/ 26 h 74"/>
                  <a:gd name="T28" fmla="*/ 0 w 74"/>
                  <a:gd name="T29" fmla="*/ 30 h 74"/>
                  <a:gd name="T30" fmla="*/ 0 w 74"/>
                  <a:gd name="T31" fmla="*/ 44 h 74"/>
                  <a:gd name="T32" fmla="*/ 0 w 74"/>
                  <a:gd name="T33" fmla="*/ 44 h 74"/>
                  <a:gd name="T34" fmla="*/ 2 w 74"/>
                  <a:gd name="T35" fmla="*/ 46 h 74"/>
                  <a:gd name="T36" fmla="*/ 4 w 74"/>
                  <a:gd name="T37" fmla="*/ 48 h 74"/>
                  <a:gd name="T38" fmla="*/ 26 w 74"/>
                  <a:gd name="T39" fmla="*/ 48 h 74"/>
                  <a:gd name="T40" fmla="*/ 26 w 74"/>
                  <a:gd name="T41" fmla="*/ 70 h 74"/>
                  <a:gd name="T42" fmla="*/ 26 w 74"/>
                  <a:gd name="T43" fmla="*/ 70 h 74"/>
                  <a:gd name="T44" fmla="*/ 28 w 74"/>
                  <a:gd name="T45" fmla="*/ 72 h 74"/>
                  <a:gd name="T46" fmla="*/ 30 w 74"/>
                  <a:gd name="T47" fmla="*/ 74 h 74"/>
                  <a:gd name="T48" fmla="*/ 44 w 74"/>
                  <a:gd name="T49" fmla="*/ 74 h 74"/>
                  <a:gd name="T50" fmla="*/ 44 w 74"/>
                  <a:gd name="T51" fmla="*/ 74 h 74"/>
                  <a:gd name="T52" fmla="*/ 46 w 74"/>
                  <a:gd name="T53" fmla="*/ 72 h 74"/>
                  <a:gd name="T54" fmla="*/ 48 w 74"/>
                  <a:gd name="T55" fmla="*/ 70 h 74"/>
                  <a:gd name="T56" fmla="*/ 48 w 74"/>
                  <a:gd name="T57" fmla="*/ 48 h 74"/>
                  <a:gd name="T58" fmla="*/ 70 w 74"/>
                  <a:gd name="T59" fmla="*/ 48 h 74"/>
                  <a:gd name="T60" fmla="*/ 70 w 74"/>
                  <a:gd name="T61" fmla="*/ 48 h 74"/>
                  <a:gd name="T62" fmla="*/ 72 w 74"/>
                  <a:gd name="T63" fmla="*/ 46 h 74"/>
                  <a:gd name="T64" fmla="*/ 74 w 74"/>
                  <a:gd name="T65" fmla="*/ 44 h 74"/>
                  <a:gd name="T66" fmla="*/ 74 w 74"/>
                  <a:gd name="T67" fmla="*/ 30 h 74"/>
                  <a:gd name="T68" fmla="*/ 74 w 74"/>
                  <a:gd name="T69" fmla="*/ 30 h 74"/>
                  <a:gd name="T70" fmla="*/ 72 w 74"/>
                  <a:gd name="T71" fmla="*/ 26 h 74"/>
                  <a:gd name="T72" fmla="*/ 70 w 74"/>
                  <a:gd name="T73" fmla="*/ 26 h 74"/>
                  <a:gd name="T74" fmla="*/ 70 w 74"/>
                  <a:gd name="T75"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70" y="26"/>
                    </a:moveTo>
                    <a:lnTo>
                      <a:pt x="48" y="26"/>
                    </a:lnTo>
                    <a:lnTo>
                      <a:pt x="48" y="4"/>
                    </a:lnTo>
                    <a:lnTo>
                      <a:pt x="48" y="4"/>
                    </a:lnTo>
                    <a:lnTo>
                      <a:pt x="46" y="0"/>
                    </a:lnTo>
                    <a:lnTo>
                      <a:pt x="44" y="0"/>
                    </a:lnTo>
                    <a:lnTo>
                      <a:pt x="30" y="0"/>
                    </a:lnTo>
                    <a:lnTo>
                      <a:pt x="30" y="0"/>
                    </a:lnTo>
                    <a:lnTo>
                      <a:pt x="28" y="0"/>
                    </a:lnTo>
                    <a:lnTo>
                      <a:pt x="26" y="4"/>
                    </a:lnTo>
                    <a:lnTo>
                      <a:pt x="26" y="26"/>
                    </a:lnTo>
                    <a:lnTo>
                      <a:pt x="4" y="26"/>
                    </a:lnTo>
                    <a:lnTo>
                      <a:pt x="4" y="26"/>
                    </a:lnTo>
                    <a:lnTo>
                      <a:pt x="2" y="26"/>
                    </a:lnTo>
                    <a:lnTo>
                      <a:pt x="0" y="30"/>
                    </a:lnTo>
                    <a:lnTo>
                      <a:pt x="0" y="44"/>
                    </a:lnTo>
                    <a:lnTo>
                      <a:pt x="0" y="44"/>
                    </a:lnTo>
                    <a:lnTo>
                      <a:pt x="2" y="46"/>
                    </a:lnTo>
                    <a:lnTo>
                      <a:pt x="4" y="48"/>
                    </a:lnTo>
                    <a:lnTo>
                      <a:pt x="26" y="48"/>
                    </a:lnTo>
                    <a:lnTo>
                      <a:pt x="26" y="70"/>
                    </a:lnTo>
                    <a:lnTo>
                      <a:pt x="26" y="70"/>
                    </a:lnTo>
                    <a:lnTo>
                      <a:pt x="28" y="72"/>
                    </a:lnTo>
                    <a:lnTo>
                      <a:pt x="30" y="74"/>
                    </a:lnTo>
                    <a:lnTo>
                      <a:pt x="44" y="74"/>
                    </a:lnTo>
                    <a:lnTo>
                      <a:pt x="44" y="74"/>
                    </a:lnTo>
                    <a:lnTo>
                      <a:pt x="46" y="72"/>
                    </a:lnTo>
                    <a:lnTo>
                      <a:pt x="48" y="70"/>
                    </a:lnTo>
                    <a:lnTo>
                      <a:pt x="48" y="48"/>
                    </a:lnTo>
                    <a:lnTo>
                      <a:pt x="70" y="48"/>
                    </a:lnTo>
                    <a:lnTo>
                      <a:pt x="70" y="48"/>
                    </a:lnTo>
                    <a:lnTo>
                      <a:pt x="72" y="46"/>
                    </a:lnTo>
                    <a:lnTo>
                      <a:pt x="74" y="44"/>
                    </a:lnTo>
                    <a:lnTo>
                      <a:pt x="74" y="30"/>
                    </a:lnTo>
                    <a:lnTo>
                      <a:pt x="74" y="30"/>
                    </a:lnTo>
                    <a:lnTo>
                      <a:pt x="72" y="26"/>
                    </a:lnTo>
                    <a:lnTo>
                      <a:pt x="70" y="26"/>
                    </a:lnTo>
                    <a:lnTo>
                      <a:pt x="7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0" name="Freeform 1374"/>
              <p:cNvSpPr>
                <a:spLocks/>
              </p:cNvSpPr>
              <p:nvPr/>
            </p:nvSpPr>
            <p:spPr bwMode="auto">
              <a:xfrm>
                <a:off x="5535035" y="5019854"/>
                <a:ext cx="286423" cy="69899"/>
              </a:xfrm>
              <a:custGeom>
                <a:avLst/>
                <a:gdLst>
                  <a:gd name="T0" fmla="*/ 12 w 82"/>
                  <a:gd name="T1" fmla="*/ 12 h 20"/>
                  <a:gd name="T2" fmla="*/ 70 w 82"/>
                  <a:gd name="T3" fmla="*/ 12 h 20"/>
                  <a:gd name="T4" fmla="*/ 70 w 82"/>
                  <a:gd name="T5" fmla="*/ 20 h 20"/>
                  <a:gd name="T6" fmla="*/ 82 w 82"/>
                  <a:gd name="T7" fmla="*/ 20 h 20"/>
                  <a:gd name="T8" fmla="*/ 82 w 82"/>
                  <a:gd name="T9" fmla="*/ 6 h 20"/>
                  <a:gd name="T10" fmla="*/ 82 w 82"/>
                  <a:gd name="T11" fmla="*/ 6 h 20"/>
                  <a:gd name="T12" fmla="*/ 80 w 82"/>
                  <a:gd name="T13" fmla="*/ 0 h 20"/>
                  <a:gd name="T14" fmla="*/ 76 w 82"/>
                  <a:gd name="T15" fmla="*/ 0 h 20"/>
                  <a:gd name="T16" fmla="*/ 6 w 82"/>
                  <a:gd name="T17" fmla="*/ 0 h 20"/>
                  <a:gd name="T18" fmla="*/ 6 w 82"/>
                  <a:gd name="T19" fmla="*/ 0 h 20"/>
                  <a:gd name="T20" fmla="*/ 2 w 82"/>
                  <a:gd name="T21" fmla="*/ 0 h 20"/>
                  <a:gd name="T22" fmla="*/ 0 w 82"/>
                  <a:gd name="T23" fmla="*/ 6 h 20"/>
                  <a:gd name="T24" fmla="*/ 0 w 82"/>
                  <a:gd name="T25" fmla="*/ 20 h 20"/>
                  <a:gd name="T26" fmla="*/ 12 w 82"/>
                  <a:gd name="T27" fmla="*/ 20 h 20"/>
                  <a:gd name="T28" fmla="*/ 12 w 82"/>
                  <a:gd name="T2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0">
                    <a:moveTo>
                      <a:pt x="12" y="12"/>
                    </a:moveTo>
                    <a:lnTo>
                      <a:pt x="70" y="12"/>
                    </a:lnTo>
                    <a:lnTo>
                      <a:pt x="70" y="20"/>
                    </a:lnTo>
                    <a:lnTo>
                      <a:pt x="82" y="20"/>
                    </a:lnTo>
                    <a:lnTo>
                      <a:pt x="82" y="6"/>
                    </a:lnTo>
                    <a:lnTo>
                      <a:pt x="82" y="6"/>
                    </a:lnTo>
                    <a:lnTo>
                      <a:pt x="80" y="0"/>
                    </a:lnTo>
                    <a:lnTo>
                      <a:pt x="76" y="0"/>
                    </a:lnTo>
                    <a:lnTo>
                      <a:pt x="6" y="0"/>
                    </a:lnTo>
                    <a:lnTo>
                      <a:pt x="6" y="0"/>
                    </a:lnTo>
                    <a:lnTo>
                      <a:pt x="2" y="0"/>
                    </a:lnTo>
                    <a:lnTo>
                      <a:pt x="0" y="6"/>
                    </a:lnTo>
                    <a:lnTo>
                      <a:pt x="0" y="20"/>
                    </a:lnTo>
                    <a:lnTo>
                      <a:pt x="12" y="20"/>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3" name="组合 2"/>
          <p:cNvGrpSpPr/>
          <p:nvPr/>
        </p:nvGrpSpPr>
        <p:grpSpPr>
          <a:xfrm>
            <a:off x="2871649" y="5735566"/>
            <a:ext cx="576000" cy="576000"/>
            <a:chOff x="2871649" y="5735566"/>
            <a:chExt cx="576000" cy="576000"/>
          </a:xfrm>
        </p:grpSpPr>
        <p:grpSp>
          <p:nvGrpSpPr>
            <p:cNvPr id="146" name="组合 145"/>
            <p:cNvGrpSpPr/>
            <p:nvPr/>
          </p:nvGrpSpPr>
          <p:grpSpPr>
            <a:xfrm>
              <a:off x="2871649" y="5735566"/>
              <a:ext cx="576000" cy="576000"/>
              <a:chOff x="1603689" y="1828440"/>
              <a:chExt cx="2743560" cy="2743560"/>
            </a:xfrm>
          </p:grpSpPr>
          <p:sp>
            <p:nvSpPr>
              <p:cNvPr id="155" name="椭圆 154"/>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6" name="椭圆 155"/>
              <p:cNvSpPr/>
              <p:nvPr/>
            </p:nvSpPr>
            <p:spPr>
              <a:xfrm>
                <a:off x="1752544" y="1977295"/>
                <a:ext cx="2445850" cy="2445850"/>
              </a:xfrm>
              <a:prstGeom prst="ellipse">
                <a:avLst/>
              </a:prstGeom>
              <a:solidFill>
                <a:srgbClr val="663A77"/>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75" name="组合 74"/>
            <p:cNvGrpSpPr/>
            <p:nvPr/>
          </p:nvGrpSpPr>
          <p:grpSpPr bwMode="auto">
            <a:xfrm>
              <a:off x="3013248" y="5884352"/>
              <a:ext cx="266526" cy="274907"/>
              <a:chOff x="2168525" y="3194051"/>
              <a:chExt cx="346075" cy="374649"/>
            </a:xfrm>
            <a:solidFill>
              <a:schemeClr val="bg1"/>
            </a:solidFill>
          </p:grpSpPr>
          <p:sp>
            <p:nvSpPr>
              <p:cNvPr id="76" name="Freeform 5"/>
              <p:cNvSpPr>
                <a:spLocks/>
              </p:cNvSpPr>
              <p:nvPr/>
            </p:nvSpPr>
            <p:spPr bwMode="auto">
              <a:xfrm>
                <a:off x="2400300" y="3390900"/>
                <a:ext cx="98425" cy="130175"/>
              </a:xfrm>
              <a:custGeom>
                <a:avLst/>
                <a:gdLst>
                  <a:gd name="T0" fmla="*/ 50 w 62"/>
                  <a:gd name="T1" fmla="*/ 82 h 82"/>
                  <a:gd name="T2" fmla="*/ 50 w 62"/>
                  <a:gd name="T3" fmla="*/ 82 h 82"/>
                  <a:gd name="T4" fmla="*/ 54 w 62"/>
                  <a:gd name="T5" fmla="*/ 74 h 82"/>
                  <a:gd name="T6" fmla="*/ 58 w 62"/>
                  <a:gd name="T7" fmla="*/ 66 h 82"/>
                  <a:gd name="T8" fmla="*/ 60 w 62"/>
                  <a:gd name="T9" fmla="*/ 56 h 82"/>
                  <a:gd name="T10" fmla="*/ 62 w 62"/>
                  <a:gd name="T11" fmla="*/ 46 h 82"/>
                  <a:gd name="T12" fmla="*/ 62 w 62"/>
                  <a:gd name="T13" fmla="*/ 46 h 82"/>
                  <a:gd name="T14" fmla="*/ 60 w 62"/>
                  <a:gd name="T15" fmla="*/ 32 h 82"/>
                  <a:gd name="T16" fmla="*/ 56 w 62"/>
                  <a:gd name="T17" fmla="*/ 20 h 82"/>
                  <a:gd name="T18" fmla="*/ 50 w 62"/>
                  <a:gd name="T19" fmla="*/ 8 h 82"/>
                  <a:gd name="T20" fmla="*/ 42 w 62"/>
                  <a:gd name="T21" fmla="*/ 0 h 82"/>
                  <a:gd name="T22" fmla="*/ 0 w 62"/>
                  <a:gd name="T23" fmla="*/ 42 h 82"/>
                  <a:gd name="T24" fmla="*/ 50 w 6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2">
                    <a:moveTo>
                      <a:pt x="50" y="82"/>
                    </a:moveTo>
                    <a:lnTo>
                      <a:pt x="50" y="82"/>
                    </a:lnTo>
                    <a:lnTo>
                      <a:pt x="54" y="74"/>
                    </a:lnTo>
                    <a:lnTo>
                      <a:pt x="58" y="66"/>
                    </a:lnTo>
                    <a:lnTo>
                      <a:pt x="60" y="56"/>
                    </a:lnTo>
                    <a:lnTo>
                      <a:pt x="62" y="46"/>
                    </a:lnTo>
                    <a:lnTo>
                      <a:pt x="62" y="46"/>
                    </a:lnTo>
                    <a:lnTo>
                      <a:pt x="60" y="32"/>
                    </a:lnTo>
                    <a:lnTo>
                      <a:pt x="56" y="20"/>
                    </a:lnTo>
                    <a:lnTo>
                      <a:pt x="50" y="8"/>
                    </a:lnTo>
                    <a:lnTo>
                      <a:pt x="42" y="0"/>
                    </a:lnTo>
                    <a:lnTo>
                      <a:pt x="0" y="42"/>
                    </a:lnTo>
                    <a:lnTo>
                      <a:pt x="5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7" name="Freeform 6"/>
              <p:cNvSpPr>
                <a:spLocks/>
              </p:cNvSpPr>
              <p:nvPr/>
            </p:nvSpPr>
            <p:spPr bwMode="auto">
              <a:xfrm>
                <a:off x="2320925" y="3470275"/>
                <a:ext cx="146050" cy="98425"/>
              </a:xfrm>
              <a:custGeom>
                <a:avLst/>
                <a:gdLst>
                  <a:gd name="T0" fmla="*/ 42 w 92"/>
                  <a:gd name="T1" fmla="*/ 0 h 62"/>
                  <a:gd name="T2" fmla="*/ 0 w 92"/>
                  <a:gd name="T3" fmla="*/ 44 h 62"/>
                  <a:gd name="T4" fmla="*/ 0 w 92"/>
                  <a:gd name="T5" fmla="*/ 44 h 62"/>
                  <a:gd name="T6" fmla="*/ 10 w 92"/>
                  <a:gd name="T7" fmla="*/ 52 h 62"/>
                  <a:gd name="T8" fmla="*/ 20 w 92"/>
                  <a:gd name="T9" fmla="*/ 56 h 62"/>
                  <a:gd name="T10" fmla="*/ 32 w 92"/>
                  <a:gd name="T11" fmla="*/ 60 h 62"/>
                  <a:gd name="T12" fmla="*/ 46 w 92"/>
                  <a:gd name="T13" fmla="*/ 62 h 62"/>
                  <a:gd name="T14" fmla="*/ 46 w 92"/>
                  <a:gd name="T15" fmla="*/ 62 h 62"/>
                  <a:gd name="T16" fmla="*/ 58 w 92"/>
                  <a:gd name="T17" fmla="*/ 60 h 62"/>
                  <a:gd name="T18" fmla="*/ 72 w 92"/>
                  <a:gd name="T19" fmla="*/ 56 h 62"/>
                  <a:gd name="T20" fmla="*/ 82 w 92"/>
                  <a:gd name="T21" fmla="*/ 50 h 62"/>
                  <a:gd name="T22" fmla="*/ 92 w 92"/>
                  <a:gd name="T23" fmla="*/ 42 h 62"/>
                  <a:gd name="T24" fmla="*/ 42 w 9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62">
                    <a:moveTo>
                      <a:pt x="42" y="0"/>
                    </a:moveTo>
                    <a:lnTo>
                      <a:pt x="0" y="44"/>
                    </a:lnTo>
                    <a:lnTo>
                      <a:pt x="0" y="44"/>
                    </a:lnTo>
                    <a:lnTo>
                      <a:pt x="10" y="52"/>
                    </a:lnTo>
                    <a:lnTo>
                      <a:pt x="20" y="56"/>
                    </a:lnTo>
                    <a:lnTo>
                      <a:pt x="32" y="60"/>
                    </a:lnTo>
                    <a:lnTo>
                      <a:pt x="46" y="62"/>
                    </a:lnTo>
                    <a:lnTo>
                      <a:pt x="46" y="62"/>
                    </a:lnTo>
                    <a:lnTo>
                      <a:pt x="58" y="60"/>
                    </a:lnTo>
                    <a:lnTo>
                      <a:pt x="72" y="56"/>
                    </a:lnTo>
                    <a:lnTo>
                      <a:pt x="82" y="50"/>
                    </a:lnTo>
                    <a:lnTo>
                      <a:pt x="92" y="42"/>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8" name="Freeform 7"/>
              <p:cNvSpPr>
                <a:spLocks noEditPoints="1"/>
              </p:cNvSpPr>
              <p:nvPr/>
            </p:nvSpPr>
            <p:spPr bwMode="auto">
              <a:xfrm>
                <a:off x="2168525" y="3194051"/>
                <a:ext cx="346075" cy="346075"/>
              </a:xfrm>
              <a:custGeom>
                <a:avLst/>
                <a:gdLst>
                  <a:gd name="T0" fmla="*/ 184 w 218"/>
                  <a:gd name="T1" fmla="*/ 10 h 218"/>
                  <a:gd name="T2" fmla="*/ 180 w 218"/>
                  <a:gd name="T3" fmla="*/ 6 h 218"/>
                  <a:gd name="T4" fmla="*/ 168 w 218"/>
                  <a:gd name="T5" fmla="*/ 0 h 218"/>
                  <a:gd name="T6" fmla="*/ 154 w 218"/>
                  <a:gd name="T7" fmla="*/ 0 h 218"/>
                  <a:gd name="T8" fmla="*/ 142 w 218"/>
                  <a:gd name="T9" fmla="*/ 6 h 218"/>
                  <a:gd name="T10" fmla="*/ 10 w 218"/>
                  <a:gd name="T11" fmla="*/ 136 h 218"/>
                  <a:gd name="T12" fmla="*/ 6 w 218"/>
                  <a:gd name="T13" fmla="*/ 142 h 218"/>
                  <a:gd name="T14" fmla="*/ 0 w 218"/>
                  <a:gd name="T15" fmla="*/ 154 h 218"/>
                  <a:gd name="T16" fmla="*/ 0 w 218"/>
                  <a:gd name="T17" fmla="*/ 168 h 218"/>
                  <a:gd name="T18" fmla="*/ 6 w 218"/>
                  <a:gd name="T19" fmla="*/ 180 h 218"/>
                  <a:gd name="T20" fmla="*/ 32 w 218"/>
                  <a:gd name="T21" fmla="*/ 208 h 218"/>
                  <a:gd name="T22" fmla="*/ 38 w 218"/>
                  <a:gd name="T23" fmla="*/ 212 h 218"/>
                  <a:gd name="T24" fmla="*/ 50 w 218"/>
                  <a:gd name="T25" fmla="*/ 218 h 218"/>
                  <a:gd name="T26" fmla="*/ 64 w 218"/>
                  <a:gd name="T27" fmla="*/ 218 h 218"/>
                  <a:gd name="T28" fmla="*/ 76 w 218"/>
                  <a:gd name="T29" fmla="*/ 212 h 218"/>
                  <a:gd name="T30" fmla="*/ 208 w 218"/>
                  <a:gd name="T31" fmla="*/ 82 h 218"/>
                  <a:gd name="T32" fmla="*/ 212 w 218"/>
                  <a:gd name="T33" fmla="*/ 76 h 218"/>
                  <a:gd name="T34" fmla="*/ 218 w 218"/>
                  <a:gd name="T35" fmla="*/ 64 h 218"/>
                  <a:gd name="T36" fmla="*/ 218 w 218"/>
                  <a:gd name="T37" fmla="*/ 50 h 218"/>
                  <a:gd name="T38" fmla="*/ 212 w 218"/>
                  <a:gd name="T39" fmla="*/ 38 h 218"/>
                  <a:gd name="T40" fmla="*/ 208 w 218"/>
                  <a:gd name="T41" fmla="*/ 32 h 218"/>
                  <a:gd name="T42" fmla="*/ 136 w 218"/>
                  <a:gd name="T43" fmla="*/ 138 h 218"/>
                  <a:gd name="T44" fmla="*/ 26 w 218"/>
                  <a:gd name="T45" fmla="*/ 152 h 218"/>
                  <a:gd name="T46" fmla="*/ 24 w 218"/>
                  <a:gd name="T47" fmla="*/ 156 h 218"/>
                  <a:gd name="T48" fmla="*/ 22 w 218"/>
                  <a:gd name="T49" fmla="*/ 160 h 218"/>
                  <a:gd name="T50" fmla="*/ 26 w 218"/>
                  <a:gd name="T51" fmla="*/ 170 h 218"/>
                  <a:gd name="T52" fmla="*/ 28 w 218"/>
                  <a:gd name="T53" fmla="*/ 174 h 218"/>
                  <a:gd name="T54" fmla="*/ 26 w 218"/>
                  <a:gd name="T55" fmla="*/ 178 h 218"/>
                  <a:gd name="T56" fmla="*/ 22 w 218"/>
                  <a:gd name="T57" fmla="*/ 178 h 218"/>
                  <a:gd name="T58" fmla="*/ 18 w 218"/>
                  <a:gd name="T59" fmla="*/ 178 h 218"/>
                  <a:gd name="T60" fmla="*/ 10 w 218"/>
                  <a:gd name="T61" fmla="*/ 160 h 218"/>
                  <a:gd name="T62" fmla="*/ 12 w 218"/>
                  <a:gd name="T63" fmla="*/ 152 h 218"/>
                  <a:gd name="T64" fmla="*/ 144 w 218"/>
                  <a:gd name="T65" fmla="*/ 18 h 218"/>
                  <a:gd name="T66" fmla="*/ 152 w 218"/>
                  <a:gd name="T67" fmla="*/ 14 h 218"/>
                  <a:gd name="T68" fmla="*/ 160 w 218"/>
                  <a:gd name="T69" fmla="*/ 12 h 218"/>
                  <a:gd name="T70" fmla="*/ 176 w 218"/>
                  <a:gd name="T71" fmla="*/ 18 h 218"/>
                  <a:gd name="T72" fmla="*/ 200 w 218"/>
                  <a:gd name="T73" fmla="*/ 42 h 218"/>
                  <a:gd name="T74" fmla="*/ 206 w 218"/>
                  <a:gd name="T75" fmla="*/ 58 h 218"/>
                  <a:gd name="T76" fmla="*/ 200 w 218"/>
                  <a:gd name="T77" fmla="*/ 7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18">
                    <a:moveTo>
                      <a:pt x="208" y="32"/>
                    </a:moveTo>
                    <a:lnTo>
                      <a:pt x="184" y="10"/>
                    </a:lnTo>
                    <a:lnTo>
                      <a:pt x="184" y="10"/>
                    </a:lnTo>
                    <a:lnTo>
                      <a:pt x="180" y="6"/>
                    </a:lnTo>
                    <a:lnTo>
                      <a:pt x="174" y="2"/>
                    </a:lnTo>
                    <a:lnTo>
                      <a:pt x="168" y="0"/>
                    </a:lnTo>
                    <a:lnTo>
                      <a:pt x="160" y="0"/>
                    </a:lnTo>
                    <a:lnTo>
                      <a:pt x="154" y="0"/>
                    </a:lnTo>
                    <a:lnTo>
                      <a:pt x="148" y="2"/>
                    </a:lnTo>
                    <a:lnTo>
                      <a:pt x="142" y="6"/>
                    </a:lnTo>
                    <a:lnTo>
                      <a:pt x="136" y="10"/>
                    </a:lnTo>
                    <a:lnTo>
                      <a:pt x="10" y="136"/>
                    </a:lnTo>
                    <a:lnTo>
                      <a:pt x="10" y="136"/>
                    </a:lnTo>
                    <a:lnTo>
                      <a:pt x="6" y="142"/>
                    </a:lnTo>
                    <a:lnTo>
                      <a:pt x="2" y="148"/>
                    </a:lnTo>
                    <a:lnTo>
                      <a:pt x="0" y="154"/>
                    </a:lnTo>
                    <a:lnTo>
                      <a:pt x="0" y="160"/>
                    </a:lnTo>
                    <a:lnTo>
                      <a:pt x="0" y="168"/>
                    </a:lnTo>
                    <a:lnTo>
                      <a:pt x="2" y="174"/>
                    </a:lnTo>
                    <a:lnTo>
                      <a:pt x="6" y="180"/>
                    </a:lnTo>
                    <a:lnTo>
                      <a:pt x="10" y="186"/>
                    </a:lnTo>
                    <a:lnTo>
                      <a:pt x="32" y="208"/>
                    </a:lnTo>
                    <a:lnTo>
                      <a:pt x="32" y="208"/>
                    </a:lnTo>
                    <a:lnTo>
                      <a:pt x="38" y="212"/>
                    </a:lnTo>
                    <a:lnTo>
                      <a:pt x="44" y="216"/>
                    </a:lnTo>
                    <a:lnTo>
                      <a:pt x="50" y="218"/>
                    </a:lnTo>
                    <a:lnTo>
                      <a:pt x="56" y="218"/>
                    </a:lnTo>
                    <a:lnTo>
                      <a:pt x="64" y="218"/>
                    </a:lnTo>
                    <a:lnTo>
                      <a:pt x="70" y="216"/>
                    </a:lnTo>
                    <a:lnTo>
                      <a:pt x="76" y="212"/>
                    </a:lnTo>
                    <a:lnTo>
                      <a:pt x="82" y="208"/>
                    </a:lnTo>
                    <a:lnTo>
                      <a:pt x="208" y="82"/>
                    </a:lnTo>
                    <a:lnTo>
                      <a:pt x="208" y="82"/>
                    </a:lnTo>
                    <a:lnTo>
                      <a:pt x="212" y="76"/>
                    </a:lnTo>
                    <a:lnTo>
                      <a:pt x="216" y="70"/>
                    </a:lnTo>
                    <a:lnTo>
                      <a:pt x="218" y="64"/>
                    </a:lnTo>
                    <a:lnTo>
                      <a:pt x="218" y="58"/>
                    </a:lnTo>
                    <a:lnTo>
                      <a:pt x="218" y="50"/>
                    </a:lnTo>
                    <a:lnTo>
                      <a:pt x="216" y="44"/>
                    </a:lnTo>
                    <a:lnTo>
                      <a:pt x="212" y="38"/>
                    </a:lnTo>
                    <a:lnTo>
                      <a:pt x="208" y="32"/>
                    </a:lnTo>
                    <a:lnTo>
                      <a:pt x="208" y="32"/>
                    </a:lnTo>
                    <a:close/>
                    <a:moveTo>
                      <a:pt x="200" y="74"/>
                    </a:moveTo>
                    <a:lnTo>
                      <a:pt x="136" y="138"/>
                    </a:lnTo>
                    <a:lnTo>
                      <a:pt x="88" y="90"/>
                    </a:lnTo>
                    <a:lnTo>
                      <a:pt x="26" y="152"/>
                    </a:lnTo>
                    <a:lnTo>
                      <a:pt x="26" y="152"/>
                    </a:lnTo>
                    <a:lnTo>
                      <a:pt x="24" y="156"/>
                    </a:lnTo>
                    <a:lnTo>
                      <a:pt x="22" y="160"/>
                    </a:lnTo>
                    <a:lnTo>
                      <a:pt x="22" y="160"/>
                    </a:lnTo>
                    <a:lnTo>
                      <a:pt x="24" y="166"/>
                    </a:lnTo>
                    <a:lnTo>
                      <a:pt x="26" y="170"/>
                    </a:lnTo>
                    <a:lnTo>
                      <a:pt x="26" y="170"/>
                    </a:lnTo>
                    <a:lnTo>
                      <a:pt x="28" y="174"/>
                    </a:lnTo>
                    <a:lnTo>
                      <a:pt x="26" y="178"/>
                    </a:lnTo>
                    <a:lnTo>
                      <a:pt x="26" y="178"/>
                    </a:lnTo>
                    <a:lnTo>
                      <a:pt x="22" y="178"/>
                    </a:lnTo>
                    <a:lnTo>
                      <a:pt x="22" y="178"/>
                    </a:lnTo>
                    <a:lnTo>
                      <a:pt x="18" y="178"/>
                    </a:lnTo>
                    <a:lnTo>
                      <a:pt x="18" y="178"/>
                    </a:lnTo>
                    <a:lnTo>
                      <a:pt x="12" y="170"/>
                    </a:lnTo>
                    <a:lnTo>
                      <a:pt x="10" y="160"/>
                    </a:lnTo>
                    <a:lnTo>
                      <a:pt x="10" y="160"/>
                    </a:lnTo>
                    <a:lnTo>
                      <a:pt x="12" y="152"/>
                    </a:lnTo>
                    <a:lnTo>
                      <a:pt x="18" y="144"/>
                    </a:lnTo>
                    <a:lnTo>
                      <a:pt x="144" y="18"/>
                    </a:lnTo>
                    <a:lnTo>
                      <a:pt x="144" y="18"/>
                    </a:lnTo>
                    <a:lnTo>
                      <a:pt x="152" y="14"/>
                    </a:lnTo>
                    <a:lnTo>
                      <a:pt x="160" y="12"/>
                    </a:lnTo>
                    <a:lnTo>
                      <a:pt x="160" y="12"/>
                    </a:lnTo>
                    <a:lnTo>
                      <a:pt x="170" y="14"/>
                    </a:lnTo>
                    <a:lnTo>
                      <a:pt x="176" y="18"/>
                    </a:lnTo>
                    <a:lnTo>
                      <a:pt x="200" y="42"/>
                    </a:lnTo>
                    <a:lnTo>
                      <a:pt x="200" y="42"/>
                    </a:lnTo>
                    <a:lnTo>
                      <a:pt x="204" y="48"/>
                    </a:lnTo>
                    <a:lnTo>
                      <a:pt x="206" y="58"/>
                    </a:lnTo>
                    <a:lnTo>
                      <a:pt x="204" y="66"/>
                    </a:lnTo>
                    <a:lnTo>
                      <a:pt x="200" y="74"/>
                    </a:lnTo>
                    <a:lnTo>
                      <a:pt x="20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 name="组合 4"/>
          <p:cNvGrpSpPr/>
          <p:nvPr/>
        </p:nvGrpSpPr>
        <p:grpSpPr>
          <a:xfrm>
            <a:off x="10448493" y="315208"/>
            <a:ext cx="1221491" cy="1221491"/>
            <a:chOff x="10448493" y="315208"/>
            <a:chExt cx="1221491" cy="1221491"/>
          </a:xfrm>
        </p:grpSpPr>
        <p:grpSp>
          <p:nvGrpSpPr>
            <p:cNvPr id="178" name="组合 177"/>
            <p:cNvGrpSpPr/>
            <p:nvPr/>
          </p:nvGrpSpPr>
          <p:grpSpPr>
            <a:xfrm>
              <a:off x="10448493" y="315208"/>
              <a:ext cx="1221491" cy="1221491"/>
              <a:chOff x="1603689" y="1828440"/>
              <a:chExt cx="2743560" cy="2743560"/>
            </a:xfrm>
          </p:grpSpPr>
          <p:sp>
            <p:nvSpPr>
              <p:cNvPr id="181" name="椭圆 180"/>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82" name="椭圆 181"/>
              <p:cNvSpPr/>
              <p:nvPr/>
            </p:nvSpPr>
            <p:spPr>
              <a:xfrm>
                <a:off x="1752544" y="1977295"/>
                <a:ext cx="2445850" cy="2445850"/>
              </a:xfrm>
              <a:prstGeom prst="ellipse">
                <a:avLst/>
              </a:prstGeom>
              <a:solidFill>
                <a:srgbClr val="00AF92"/>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1" name="Freeform 8"/>
            <p:cNvSpPr>
              <a:spLocks noEditPoints="1"/>
            </p:cNvSpPr>
            <p:nvPr/>
          </p:nvSpPr>
          <p:spPr bwMode="auto">
            <a:xfrm>
              <a:off x="10793914" y="546464"/>
              <a:ext cx="530647" cy="708323"/>
            </a:xfrm>
            <a:custGeom>
              <a:avLst/>
              <a:gdLst>
                <a:gd name="T0" fmla="*/ 20 w 85"/>
                <a:gd name="T1" fmla="*/ 128 h 132"/>
                <a:gd name="T2" fmla="*/ 0 w 85"/>
                <a:gd name="T3" fmla="*/ 102 h 132"/>
                <a:gd name="T4" fmla="*/ 50 w 85"/>
                <a:gd name="T5" fmla="*/ 33 h 132"/>
                <a:gd name="T6" fmla="*/ 52 w 85"/>
                <a:gd name="T7" fmla="*/ 30 h 132"/>
                <a:gd name="T8" fmla="*/ 54 w 85"/>
                <a:gd name="T9" fmla="*/ 28 h 132"/>
                <a:gd name="T10" fmla="*/ 54 w 85"/>
                <a:gd name="T11" fmla="*/ 20 h 132"/>
                <a:gd name="T12" fmla="*/ 32 w 85"/>
                <a:gd name="T13" fmla="*/ 20 h 132"/>
                <a:gd name="T14" fmla="*/ 32 w 85"/>
                <a:gd name="T15" fmla="*/ 28 h 132"/>
                <a:gd name="T16" fmla="*/ 35 w 85"/>
                <a:gd name="T17" fmla="*/ 34 h 132"/>
                <a:gd name="T18" fmla="*/ 41 w 85"/>
                <a:gd name="T19" fmla="*/ 40 h 132"/>
                <a:gd name="T20" fmla="*/ 22 w 85"/>
                <a:gd name="T21" fmla="*/ 66 h 132"/>
                <a:gd name="T22" fmla="*/ 12 w 85"/>
                <a:gd name="T23" fmla="*/ 41 h 132"/>
                <a:gd name="T24" fmla="*/ 21 w 85"/>
                <a:gd name="T25" fmla="*/ 13 h 132"/>
                <a:gd name="T26" fmla="*/ 42 w 85"/>
                <a:gd name="T27" fmla="*/ 1 h 132"/>
                <a:gd name="T28" fmla="*/ 63 w 85"/>
                <a:gd name="T29" fmla="*/ 8 h 132"/>
                <a:gd name="T30" fmla="*/ 72 w 85"/>
                <a:gd name="T31" fmla="*/ 29 h 132"/>
                <a:gd name="T32" fmla="*/ 74 w 85"/>
                <a:gd name="T33" fmla="*/ 43 h 132"/>
                <a:gd name="T34" fmla="*/ 71 w 85"/>
                <a:gd name="T35" fmla="*/ 56 h 132"/>
                <a:gd name="T36" fmla="*/ 67 w 85"/>
                <a:gd name="T37" fmla="*/ 62 h 132"/>
                <a:gd name="T38" fmla="*/ 20 w 85"/>
                <a:gd name="T39" fmla="*/ 128 h 132"/>
                <a:gd name="T40" fmla="*/ 20 w 85"/>
                <a:gd name="T41" fmla="*/ 128 h 132"/>
                <a:gd name="T42" fmla="*/ 20 w 85"/>
                <a:gd name="T43" fmla="*/ 128 h 132"/>
                <a:gd name="T44" fmla="*/ 20 w 85"/>
                <a:gd name="T45" fmla="*/ 128 h 132"/>
                <a:gd name="T46" fmla="*/ 20 w 85"/>
                <a:gd name="T47" fmla="*/ 128 h 132"/>
                <a:gd name="T48" fmla="*/ 63 w 85"/>
                <a:gd name="T49" fmla="*/ 73 h 132"/>
                <a:gd name="T50" fmla="*/ 85 w 85"/>
                <a:gd name="T51" fmla="*/ 103 h 132"/>
                <a:gd name="T52" fmla="*/ 69 w 85"/>
                <a:gd name="T53" fmla="*/ 132 h 132"/>
                <a:gd name="T54" fmla="*/ 44 w 85"/>
                <a:gd name="T55" fmla="*/ 100 h 132"/>
                <a:gd name="T56" fmla="*/ 63 w 85"/>
                <a:gd name="T57"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2">
                  <a:moveTo>
                    <a:pt x="20" y="128"/>
                  </a:moveTo>
                  <a:cubicBezTo>
                    <a:pt x="0" y="102"/>
                    <a:pt x="0" y="102"/>
                    <a:pt x="0" y="102"/>
                  </a:cubicBezTo>
                  <a:cubicBezTo>
                    <a:pt x="50" y="33"/>
                    <a:pt x="50" y="33"/>
                    <a:pt x="50" y="33"/>
                  </a:cubicBezTo>
                  <a:cubicBezTo>
                    <a:pt x="51" y="32"/>
                    <a:pt x="51" y="31"/>
                    <a:pt x="52" y="30"/>
                  </a:cubicBezTo>
                  <a:cubicBezTo>
                    <a:pt x="53" y="30"/>
                    <a:pt x="53" y="29"/>
                    <a:pt x="54" y="28"/>
                  </a:cubicBezTo>
                  <a:cubicBezTo>
                    <a:pt x="55" y="25"/>
                    <a:pt x="55" y="22"/>
                    <a:pt x="54" y="20"/>
                  </a:cubicBezTo>
                  <a:cubicBezTo>
                    <a:pt x="32" y="20"/>
                    <a:pt x="32" y="20"/>
                    <a:pt x="32" y="20"/>
                  </a:cubicBezTo>
                  <a:cubicBezTo>
                    <a:pt x="31" y="23"/>
                    <a:pt x="31" y="25"/>
                    <a:pt x="32" y="28"/>
                  </a:cubicBezTo>
                  <a:cubicBezTo>
                    <a:pt x="33" y="30"/>
                    <a:pt x="34" y="32"/>
                    <a:pt x="35" y="34"/>
                  </a:cubicBezTo>
                  <a:cubicBezTo>
                    <a:pt x="41" y="40"/>
                    <a:pt x="41" y="40"/>
                    <a:pt x="41" y="40"/>
                  </a:cubicBezTo>
                  <a:cubicBezTo>
                    <a:pt x="22" y="66"/>
                    <a:pt x="22" y="66"/>
                    <a:pt x="22" y="66"/>
                  </a:cubicBezTo>
                  <a:cubicBezTo>
                    <a:pt x="16" y="59"/>
                    <a:pt x="13" y="50"/>
                    <a:pt x="12" y="41"/>
                  </a:cubicBezTo>
                  <a:cubicBezTo>
                    <a:pt x="12" y="31"/>
                    <a:pt x="14" y="21"/>
                    <a:pt x="21" y="13"/>
                  </a:cubicBezTo>
                  <a:cubicBezTo>
                    <a:pt x="26" y="6"/>
                    <a:pt x="34" y="2"/>
                    <a:pt x="42" y="1"/>
                  </a:cubicBezTo>
                  <a:cubicBezTo>
                    <a:pt x="50" y="0"/>
                    <a:pt x="57" y="3"/>
                    <a:pt x="63" y="8"/>
                  </a:cubicBezTo>
                  <a:cubicBezTo>
                    <a:pt x="68" y="14"/>
                    <a:pt x="71" y="22"/>
                    <a:pt x="72" y="29"/>
                  </a:cubicBezTo>
                  <a:cubicBezTo>
                    <a:pt x="73" y="34"/>
                    <a:pt x="74" y="38"/>
                    <a:pt x="74" y="43"/>
                  </a:cubicBezTo>
                  <a:cubicBezTo>
                    <a:pt x="74" y="48"/>
                    <a:pt x="73" y="52"/>
                    <a:pt x="71" y="56"/>
                  </a:cubicBezTo>
                  <a:cubicBezTo>
                    <a:pt x="70" y="58"/>
                    <a:pt x="69" y="60"/>
                    <a:pt x="67" y="62"/>
                  </a:cubicBezTo>
                  <a:cubicBezTo>
                    <a:pt x="20" y="128"/>
                    <a:pt x="20" y="128"/>
                    <a:pt x="20" y="128"/>
                  </a:cubicBezTo>
                  <a:cubicBezTo>
                    <a:pt x="20" y="128"/>
                    <a:pt x="20" y="128"/>
                    <a:pt x="20" y="128"/>
                  </a:cubicBezTo>
                  <a:cubicBezTo>
                    <a:pt x="20" y="128"/>
                    <a:pt x="20" y="128"/>
                    <a:pt x="20" y="128"/>
                  </a:cubicBezTo>
                  <a:cubicBezTo>
                    <a:pt x="20" y="128"/>
                    <a:pt x="20" y="128"/>
                    <a:pt x="20" y="128"/>
                  </a:cubicBezTo>
                  <a:cubicBezTo>
                    <a:pt x="20" y="128"/>
                    <a:pt x="20" y="128"/>
                    <a:pt x="20" y="128"/>
                  </a:cubicBezTo>
                  <a:close/>
                  <a:moveTo>
                    <a:pt x="63" y="73"/>
                  </a:moveTo>
                  <a:cubicBezTo>
                    <a:pt x="85" y="103"/>
                    <a:pt x="85" y="103"/>
                    <a:pt x="85" y="103"/>
                  </a:cubicBezTo>
                  <a:cubicBezTo>
                    <a:pt x="69" y="132"/>
                    <a:pt x="69" y="132"/>
                    <a:pt x="69" y="132"/>
                  </a:cubicBezTo>
                  <a:cubicBezTo>
                    <a:pt x="44" y="100"/>
                    <a:pt x="44" y="100"/>
                    <a:pt x="44" y="100"/>
                  </a:cubicBezTo>
                  <a:cubicBezTo>
                    <a:pt x="63" y="73"/>
                    <a:pt x="63" y="73"/>
                    <a:pt x="63"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4" name="组合 3"/>
          <p:cNvGrpSpPr/>
          <p:nvPr/>
        </p:nvGrpSpPr>
        <p:grpSpPr>
          <a:xfrm>
            <a:off x="2052289" y="5735566"/>
            <a:ext cx="576000" cy="576000"/>
            <a:chOff x="2052289" y="5735566"/>
            <a:chExt cx="576000" cy="576000"/>
          </a:xfrm>
        </p:grpSpPr>
        <p:grpSp>
          <p:nvGrpSpPr>
            <p:cNvPr id="141" name="组合 140"/>
            <p:cNvGrpSpPr/>
            <p:nvPr/>
          </p:nvGrpSpPr>
          <p:grpSpPr>
            <a:xfrm>
              <a:off x="2052289" y="5735566"/>
              <a:ext cx="576000" cy="576000"/>
              <a:chOff x="1603689" y="1828440"/>
              <a:chExt cx="2743560" cy="2743560"/>
            </a:xfrm>
          </p:grpSpPr>
          <p:sp>
            <p:nvSpPr>
              <p:cNvPr id="143" name="椭圆 14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44" name="椭圆 143"/>
              <p:cNvSpPr/>
              <p:nvPr/>
            </p:nvSpPr>
            <p:spPr>
              <a:xfrm>
                <a:off x="1752544" y="1977295"/>
                <a:ext cx="2445850" cy="2445850"/>
              </a:xfrm>
              <a:prstGeom prst="ellipse">
                <a:avLst/>
              </a:prstGeom>
              <a:solidFill>
                <a:srgbClr val="C65885"/>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2" name="Freeform 36"/>
            <p:cNvSpPr>
              <a:spLocks noEditPoints="1"/>
            </p:cNvSpPr>
            <p:nvPr/>
          </p:nvSpPr>
          <p:spPr bwMode="auto">
            <a:xfrm>
              <a:off x="2230689" y="5856796"/>
              <a:ext cx="224276" cy="302463"/>
            </a:xfrm>
            <a:custGeom>
              <a:avLst/>
              <a:gdLst>
                <a:gd name="T0" fmla="*/ 147 w 501"/>
                <a:gd name="T1" fmla="*/ 108 h 602"/>
                <a:gd name="T2" fmla="*/ 122 w 501"/>
                <a:gd name="T3" fmla="*/ 77 h 602"/>
                <a:gd name="T4" fmla="*/ 377 w 501"/>
                <a:gd name="T5" fmla="*/ 59 h 602"/>
                <a:gd name="T6" fmla="*/ 354 w 501"/>
                <a:gd name="T7" fmla="*/ 101 h 602"/>
                <a:gd name="T8" fmla="*/ 409 w 501"/>
                <a:gd name="T9" fmla="*/ 297 h 602"/>
                <a:gd name="T10" fmla="*/ 336 w 501"/>
                <a:gd name="T11" fmla="*/ 318 h 602"/>
                <a:gd name="T12" fmla="*/ 306 w 501"/>
                <a:gd name="T13" fmla="*/ 352 h 602"/>
                <a:gd name="T14" fmla="*/ 307 w 501"/>
                <a:gd name="T15" fmla="*/ 375 h 602"/>
                <a:gd name="T16" fmla="*/ 366 w 501"/>
                <a:gd name="T17" fmla="*/ 382 h 602"/>
                <a:gd name="T18" fmla="*/ 373 w 501"/>
                <a:gd name="T19" fmla="*/ 400 h 602"/>
                <a:gd name="T20" fmla="*/ 477 w 501"/>
                <a:gd name="T21" fmla="*/ 592 h 602"/>
                <a:gd name="T22" fmla="*/ 3 w 501"/>
                <a:gd name="T23" fmla="*/ 564 h 602"/>
                <a:gd name="T24" fmla="*/ 128 w 501"/>
                <a:gd name="T25" fmla="*/ 400 h 602"/>
                <a:gd name="T26" fmla="*/ 179 w 501"/>
                <a:gd name="T27" fmla="*/ 369 h 602"/>
                <a:gd name="T28" fmla="*/ 203 w 501"/>
                <a:gd name="T29" fmla="*/ 371 h 602"/>
                <a:gd name="T30" fmla="*/ 170 w 501"/>
                <a:gd name="T31" fmla="*/ 320 h 602"/>
                <a:gd name="T32" fmla="*/ 117 w 501"/>
                <a:gd name="T33" fmla="*/ 321 h 602"/>
                <a:gd name="T34" fmla="*/ 250 w 501"/>
                <a:gd name="T35" fmla="*/ 475 h 602"/>
                <a:gd name="T36" fmla="*/ 250 w 501"/>
                <a:gd name="T37" fmla="*/ 503 h 602"/>
                <a:gd name="T38" fmla="*/ 250 w 501"/>
                <a:gd name="T39" fmla="*/ 475 h 602"/>
                <a:gd name="T40" fmla="*/ 263 w 501"/>
                <a:gd name="T41" fmla="*/ 574 h 602"/>
                <a:gd name="T42" fmla="*/ 238 w 501"/>
                <a:gd name="T43" fmla="*/ 574 h 602"/>
                <a:gd name="T44" fmla="*/ 250 w 501"/>
                <a:gd name="T45" fmla="*/ 517 h 602"/>
                <a:gd name="T46" fmla="*/ 250 w 501"/>
                <a:gd name="T47" fmla="*/ 545 h 602"/>
                <a:gd name="T48" fmla="*/ 250 w 501"/>
                <a:gd name="T49" fmla="*/ 517 h 602"/>
                <a:gd name="T50" fmla="*/ 230 w 501"/>
                <a:gd name="T51" fmla="*/ 48 h 602"/>
                <a:gd name="T52" fmla="*/ 234 w 501"/>
                <a:gd name="T53" fmla="*/ 39 h 602"/>
                <a:gd name="T54" fmla="*/ 245 w 501"/>
                <a:gd name="T55" fmla="*/ 34 h 602"/>
                <a:gd name="T56" fmla="*/ 260 w 501"/>
                <a:gd name="T57" fmla="*/ 30 h 602"/>
                <a:gd name="T58" fmla="*/ 267 w 501"/>
                <a:gd name="T59" fmla="*/ 37 h 602"/>
                <a:gd name="T60" fmla="*/ 279 w 501"/>
                <a:gd name="T61" fmla="*/ 43 h 602"/>
                <a:gd name="T62" fmla="*/ 282 w 501"/>
                <a:gd name="T63" fmla="*/ 52 h 602"/>
                <a:gd name="T64" fmla="*/ 287 w 501"/>
                <a:gd name="T65" fmla="*/ 69 h 602"/>
                <a:gd name="T66" fmla="*/ 279 w 501"/>
                <a:gd name="T67" fmla="*/ 76 h 602"/>
                <a:gd name="T68" fmla="*/ 274 w 501"/>
                <a:gd name="T69" fmla="*/ 87 h 602"/>
                <a:gd name="T70" fmla="*/ 264 w 501"/>
                <a:gd name="T71" fmla="*/ 91 h 602"/>
                <a:gd name="T72" fmla="*/ 248 w 501"/>
                <a:gd name="T73" fmla="*/ 95 h 602"/>
                <a:gd name="T74" fmla="*/ 241 w 501"/>
                <a:gd name="T75" fmla="*/ 87 h 602"/>
                <a:gd name="T76" fmla="*/ 230 w 501"/>
                <a:gd name="T77" fmla="*/ 81 h 602"/>
                <a:gd name="T78" fmla="*/ 226 w 501"/>
                <a:gd name="T79" fmla="*/ 72 h 602"/>
                <a:gd name="T80" fmla="*/ 223 w 501"/>
                <a:gd name="T81" fmla="*/ 55 h 602"/>
                <a:gd name="T82" fmla="*/ 241 w 501"/>
                <a:gd name="T83" fmla="*/ 56 h 602"/>
                <a:gd name="T84" fmla="*/ 248 w 501"/>
                <a:gd name="T85" fmla="*/ 55 h 602"/>
                <a:gd name="T86" fmla="*/ 250 w 501"/>
                <a:gd name="T87" fmla="*/ 46 h 602"/>
                <a:gd name="T88" fmla="*/ 262 w 501"/>
                <a:gd name="T89" fmla="*/ 49 h 602"/>
                <a:gd name="T90" fmla="*/ 263 w 501"/>
                <a:gd name="T91" fmla="*/ 56 h 602"/>
                <a:gd name="T92" fmla="*/ 272 w 501"/>
                <a:gd name="T93" fmla="*/ 58 h 602"/>
                <a:gd name="T94" fmla="*/ 269 w 501"/>
                <a:gd name="T95" fmla="*/ 70 h 602"/>
                <a:gd name="T96" fmla="*/ 262 w 501"/>
                <a:gd name="T97" fmla="*/ 71 h 602"/>
                <a:gd name="T98" fmla="*/ 260 w 501"/>
                <a:gd name="T99" fmla="*/ 80 h 602"/>
                <a:gd name="T100" fmla="*/ 248 w 501"/>
                <a:gd name="T101" fmla="*/ 77 h 602"/>
                <a:gd name="T102" fmla="*/ 247 w 501"/>
                <a:gd name="T103" fmla="*/ 70 h 602"/>
                <a:gd name="T104" fmla="*/ 238 w 501"/>
                <a:gd name="T105" fmla="*/ 68 h 602"/>
                <a:gd name="T106" fmla="*/ 241 w 501"/>
                <a:gd name="T107"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602">
                  <a:moveTo>
                    <a:pt x="92" y="297"/>
                  </a:moveTo>
                  <a:cubicBezTo>
                    <a:pt x="94" y="212"/>
                    <a:pt x="116" y="149"/>
                    <a:pt x="147" y="108"/>
                  </a:cubicBezTo>
                  <a:cubicBezTo>
                    <a:pt x="149" y="106"/>
                    <a:pt x="149" y="103"/>
                    <a:pt x="147" y="101"/>
                  </a:cubicBezTo>
                  <a:cubicBezTo>
                    <a:pt x="139" y="93"/>
                    <a:pt x="130" y="85"/>
                    <a:pt x="122" y="77"/>
                  </a:cubicBezTo>
                  <a:cubicBezTo>
                    <a:pt x="117" y="71"/>
                    <a:pt x="118" y="63"/>
                    <a:pt x="124" y="59"/>
                  </a:cubicBezTo>
                  <a:cubicBezTo>
                    <a:pt x="208" y="0"/>
                    <a:pt x="293" y="0"/>
                    <a:pt x="377" y="59"/>
                  </a:cubicBezTo>
                  <a:cubicBezTo>
                    <a:pt x="383" y="63"/>
                    <a:pt x="384" y="71"/>
                    <a:pt x="379" y="77"/>
                  </a:cubicBezTo>
                  <a:cubicBezTo>
                    <a:pt x="371" y="85"/>
                    <a:pt x="362" y="93"/>
                    <a:pt x="354" y="101"/>
                  </a:cubicBezTo>
                  <a:cubicBezTo>
                    <a:pt x="352" y="103"/>
                    <a:pt x="352" y="106"/>
                    <a:pt x="354" y="108"/>
                  </a:cubicBezTo>
                  <a:cubicBezTo>
                    <a:pt x="385" y="149"/>
                    <a:pt x="407" y="212"/>
                    <a:pt x="409" y="297"/>
                  </a:cubicBezTo>
                  <a:cubicBezTo>
                    <a:pt x="410" y="311"/>
                    <a:pt x="398" y="323"/>
                    <a:pt x="384" y="321"/>
                  </a:cubicBezTo>
                  <a:cubicBezTo>
                    <a:pt x="369" y="320"/>
                    <a:pt x="353" y="318"/>
                    <a:pt x="336" y="318"/>
                  </a:cubicBezTo>
                  <a:cubicBezTo>
                    <a:pt x="334" y="317"/>
                    <a:pt x="332" y="318"/>
                    <a:pt x="331" y="320"/>
                  </a:cubicBezTo>
                  <a:cubicBezTo>
                    <a:pt x="324" y="333"/>
                    <a:pt x="315" y="344"/>
                    <a:pt x="306" y="352"/>
                  </a:cubicBezTo>
                  <a:cubicBezTo>
                    <a:pt x="300" y="358"/>
                    <a:pt x="298" y="363"/>
                    <a:pt x="298" y="371"/>
                  </a:cubicBezTo>
                  <a:cubicBezTo>
                    <a:pt x="298" y="376"/>
                    <a:pt x="304" y="379"/>
                    <a:pt x="307" y="375"/>
                  </a:cubicBezTo>
                  <a:cubicBezTo>
                    <a:pt x="312" y="371"/>
                    <a:pt x="315" y="367"/>
                    <a:pt x="322" y="369"/>
                  </a:cubicBezTo>
                  <a:cubicBezTo>
                    <a:pt x="337" y="374"/>
                    <a:pt x="352" y="378"/>
                    <a:pt x="366" y="382"/>
                  </a:cubicBezTo>
                  <a:cubicBezTo>
                    <a:pt x="374" y="384"/>
                    <a:pt x="377" y="393"/>
                    <a:pt x="373" y="400"/>
                  </a:cubicBezTo>
                  <a:cubicBezTo>
                    <a:pt x="373" y="400"/>
                    <a:pt x="373" y="400"/>
                    <a:pt x="373" y="400"/>
                  </a:cubicBezTo>
                  <a:cubicBezTo>
                    <a:pt x="433" y="430"/>
                    <a:pt x="481" y="485"/>
                    <a:pt x="498" y="564"/>
                  </a:cubicBezTo>
                  <a:cubicBezTo>
                    <a:pt x="501" y="578"/>
                    <a:pt x="491" y="592"/>
                    <a:pt x="477" y="592"/>
                  </a:cubicBezTo>
                  <a:cubicBezTo>
                    <a:pt x="313" y="602"/>
                    <a:pt x="157" y="602"/>
                    <a:pt x="24" y="592"/>
                  </a:cubicBezTo>
                  <a:cubicBezTo>
                    <a:pt x="10" y="591"/>
                    <a:pt x="0" y="578"/>
                    <a:pt x="3" y="564"/>
                  </a:cubicBezTo>
                  <a:cubicBezTo>
                    <a:pt x="20" y="485"/>
                    <a:pt x="68" y="430"/>
                    <a:pt x="128" y="400"/>
                  </a:cubicBezTo>
                  <a:cubicBezTo>
                    <a:pt x="128" y="400"/>
                    <a:pt x="128" y="400"/>
                    <a:pt x="128" y="400"/>
                  </a:cubicBezTo>
                  <a:cubicBezTo>
                    <a:pt x="124" y="393"/>
                    <a:pt x="127" y="384"/>
                    <a:pt x="135" y="382"/>
                  </a:cubicBezTo>
                  <a:cubicBezTo>
                    <a:pt x="149" y="378"/>
                    <a:pt x="164" y="374"/>
                    <a:pt x="179" y="369"/>
                  </a:cubicBezTo>
                  <a:cubicBezTo>
                    <a:pt x="185" y="367"/>
                    <a:pt x="189" y="371"/>
                    <a:pt x="193" y="375"/>
                  </a:cubicBezTo>
                  <a:cubicBezTo>
                    <a:pt x="197" y="379"/>
                    <a:pt x="203" y="376"/>
                    <a:pt x="203" y="371"/>
                  </a:cubicBezTo>
                  <a:cubicBezTo>
                    <a:pt x="203" y="363"/>
                    <a:pt x="201" y="357"/>
                    <a:pt x="195" y="352"/>
                  </a:cubicBezTo>
                  <a:cubicBezTo>
                    <a:pt x="185" y="344"/>
                    <a:pt x="177" y="333"/>
                    <a:pt x="170" y="320"/>
                  </a:cubicBezTo>
                  <a:cubicBezTo>
                    <a:pt x="169" y="318"/>
                    <a:pt x="167" y="317"/>
                    <a:pt x="165" y="317"/>
                  </a:cubicBezTo>
                  <a:cubicBezTo>
                    <a:pt x="148" y="318"/>
                    <a:pt x="132" y="320"/>
                    <a:pt x="117" y="321"/>
                  </a:cubicBezTo>
                  <a:cubicBezTo>
                    <a:pt x="103" y="323"/>
                    <a:pt x="91" y="311"/>
                    <a:pt x="92" y="297"/>
                  </a:cubicBezTo>
                  <a:close/>
                  <a:moveTo>
                    <a:pt x="250" y="475"/>
                  </a:moveTo>
                  <a:cubicBezTo>
                    <a:pt x="257" y="475"/>
                    <a:pt x="263" y="481"/>
                    <a:pt x="263" y="489"/>
                  </a:cubicBezTo>
                  <a:cubicBezTo>
                    <a:pt x="263" y="497"/>
                    <a:pt x="257" y="503"/>
                    <a:pt x="250" y="503"/>
                  </a:cubicBezTo>
                  <a:cubicBezTo>
                    <a:pt x="243" y="503"/>
                    <a:pt x="238" y="497"/>
                    <a:pt x="238" y="489"/>
                  </a:cubicBezTo>
                  <a:cubicBezTo>
                    <a:pt x="238" y="481"/>
                    <a:pt x="243" y="475"/>
                    <a:pt x="250" y="475"/>
                  </a:cubicBezTo>
                  <a:close/>
                  <a:moveTo>
                    <a:pt x="250" y="560"/>
                  </a:moveTo>
                  <a:cubicBezTo>
                    <a:pt x="257" y="560"/>
                    <a:pt x="263" y="566"/>
                    <a:pt x="263" y="574"/>
                  </a:cubicBezTo>
                  <a:cubicBezTo>
                    <a:pt x="263" y="581"/>
                    <a:pt x="257" y="588"/>
                    <a:pt x="250" y="588"/>
                  </a:cubicBezTo>
                  <a:cubicBezTo>
                    <a:pt x="243" y="588"/>
                    <a:pt x="238" y="581"/>
                    <a:pt x="238" y="574"/>
                  </a:cubicBezTo>
                  <a:cubicBezTo>
                    <a:pt x="238" y="566"/>
                    <a:pt x="243" y="560"/>
                    <a:pt x="250" y="560"/>
                  </a:cubicBezTo>
                  <a:close/>
                  <a:moveTo>
                    <a:pt x="250" y="517"/>
                  </a:moveTo>
                  <a:cubicBezTo>
                    <a:pt x="257" y="517"/>
                    <a:pt x="263" y="524"/>
                    <a:pt x="263" y="531"/>
                  </a:cubicBezTo>
                  <a:cubicBezTo>
                    <a:pt x="263" y="539"/>
                    <a:pt x="257" y="545"/>
                    <a:pt x="250" y="545"/>
                  </a:cubicBezTo>
                  <a:cubicBezTo>
                    <a:pt x="243" y="545"/>
                    <a:pt x="238" y="539"/>
                    <a:pt x="238" y="531"/>
                  </a:cubicBezTo>
                  <a:cubicBezTo>
                    <a:pt x="238" y="524"/>
                    <a:pt x="243" y="517"/>
                    <a:pt x="250" y="517"/>
                  </a:cubicBezTo>
                  <a:close/>
                  <a:moveTo>
                    <a:pt x="227" y="52"/>
                  </a:moveTo>
                  <a:cubicBezTo>
                    <a:pt x="229" y="52"/>
                    <a:pt x="230" y="50"/>
                    <a:pt x="230" y="48"/>
                  </a:cubicBezTo>
                  <a:cubicBezTo>
                    <a:pt x="230" y="46"/>
                    <a:pt x="230" y="43"/>
                    <a:pt x="231" y="41"/>
                  </a:cubicBezTo>
                  <a:cubicBezTo>
                    <a:pt x="232" y="40"/>
                    <a:pt x="233" y="39"/>
                    <a:pt x="234" y="39"/>
                  </a:cubicBezTo>
                  <a:cubicBezTo>
                    <a:pt x="236" y="37"/>
                    <a:pt x="239" y="37"/>
                    <a:pt x="241" y="37"/>
                  </a:cubicBezTo>
                  <a:cubicBezTo>
                    <a:pt x="243" y="37"/>
                    <a:pt x="244" y="36"/>
                    <a:pt x="245" y="34"/>
                  </a:cubicBezTo>
                  <a:cubicBezTo>
                    <a:pt x="245" y="32"/>
                    <a:pt x="247" y="31"/>
                    <a:pt x="248" y="30"/>
                  </a:cubicBezTo>
                  <a:cubicBezTo>
                    <a:pt x="252" y="29"/>
                    <a:pt x="256" y="29"/>
                    <a:pt x="260" y="30"/>
                  </a:cubicBezTo>
                  <a:cubicBezTo>
                    <a:pt x="262" y="30"/>
                    <a:pt x="263" y="32"/>
                    <a:pt x="264" y="34"/>
                  </a:cubicBezTo>
                  <a:cubicBezTo>
                    <a:pt x="264" y="36"/>
                    <a:pt x="265" y="37"/>
                    <a:pt x="267" y="37"/>
                  </a:cubicBezTo>
                  <a:cubicBezTo>
                    <a:pt x="269" y="37"/>
                    <a:pt x="271" y="37"/>
                    <a:pt x="273" y="37"/>
                  </a:cubicBezTo>
                  <a:cubicBezTo>
                    <a:pt x="276" y="37"/>
                    <a:pt x="279" y="40"/>
                    <a:pt x="279" y="43"/>
                  </a:cubicBezTo>
                  <a:cubicBezTo>
                    <a:pt x="279" y="45"/>
                    <a:pt x="279" y="47"/>
                    <a:pt x="279" y="48"/>
                  </a:cubicBezTo>
                  <a:cubicBezTo>
                    <a:pt x="279" y="50"/>
                    <a:pt x="280" y="52"/>
                    <a:pt x="282" y="52"/>
                  </a:cubicBezTo>
                  <a:cubicBezTo>
                    <a:pt x="285" y="52"/>
                    <a:pt x="286" y="54"/>
                    <a:pt x="287" y="56"/>
                  </a:cubicBezTo>
                  <a:cubicBezTo>
                    <a:pt x="288" y="60"/>
                    <a:pt x="289" y="64"/>
                    <a:pt x="287" y="69"/>
                  </a:cubicBezTo>
                  <a:cubicBezTo>
                    <a:pt x="287" y="71"/>
                    <a:pt x="285" y="72"/>
                    <a:pt x="283" y="72"/>
                  </a:cubicBezTo>
                  <a:cubicBezTo>
                    <a:pt x="280" y="72"/>
                    <a:pt x="279" y="74"/>
                    <a:pt x="279" y="76"/>
                  </a:cubicBezTo>
                  <a:cubicBezTo>
                    <a:pt x="279" y="78"/>
                    <a:pt x="279" y="80"/>
                    <a:pt x="279" y="82"/>
                  </a:cubicBezTo>
                  <a:cubicBezTo>
                    <a:pt x="279" y="85"/>
                    <a:pt x="277" y="87"/>
                    <a:pt x="274" y="87"/>
                  </a:cubicBezTo>
                  <a:cubicBezTo>
                    <a:pt x="272" y="87"/>
                    <a:pt x="270" y="87"/>
                    <a:pt x="268" y="87"/>
                  </a:cubicBezTo>
                  <a:cubicBezTo>
                    <a:pt x="266" y="87"/>
                    <a:pt x="264" y="89"/>
                    <a:pt x="264" y="91"/>
                  </a:cubicBezTo>
                  <a:cubicBezTo>
                    <a:pt x="264" y="93"/>
                    <a:pt x="262" y="95"/>
                    <a:pt x="260" y="96"/>
                  </a:cubicBezTo>
                  <a:cubicBezTo>
                    <a:pt x="255" y="97"/>
                    <a:pt x="253" y="97"/>
                    <a:pt x="248" y="95"/>
                  </a:cubicBezTo>
                  <a:cubicBezTo>
                    <a:pt x="246" y="95"/>
                    <a:pt x="245" y="93"/>
                    <a:pt x="245" y="91"/>
                  </a:cubicBezTo>
                  <a:cubicBezTo>
                    <a:pt x="244" y="89"/>
                    <a:pt x="243" y="87"/>
                    <a:pt x="241" y="87"/>
                  </a:cubicBezTo>
                  <a:cubicBezTo>
                    <a:pt x="239" y="87"/>
                    <a:pt x="238" y="87"/>
                    <a:pt x="236" y="87"/>
                  </a:cubicBezTo>
                  <a:cubicBezTo>
                    <a:pt x="233" y="87"/>
                    <a:pt x="230" y="84"/>
                    <a:pt x="230" y="81"/>
                  </a:cubicBezTo>
                  <a:cubicBezTo>
                    <a:pt x="230" y="79"/>
                    <a:pt x="230" y="78"/>
                    <a:pt x="230" y="77"/>
                  </a:cubicBezTo>
                  <a:cubicBezTo>
                    <a:pt x="230" y="75"/>
                    <a:pt x="228" y="73"/>
                    <a:pt x="226" y="72"/>
                  </a:cubicBezTo>
                  <a:cubicBezTo>
                    <a:pt x="225" y="72"/>
                    <a:pt x="223" y="71"/>
                    <a:pt x="223" y="69"/>
                  </a:cubicBezTo>
                  <a:cubicBezTo>
                    <a:pt x="222" y="64"/>
                    <a:pt x="222" y="60"/>
                    <a:pt x="223" y="55"/>
                  </a:cubicBezTo>
                  <a:cubicBezTo>
                    <a:pt x="224" y="54"/>
                    <a:pt x="225" y="53"/>
                    <a:pt x="227" y="52"/>
                  </a:cubicBezTo>
                  <a:close/>
                  <a:moveTo>
                    <a:pt x="241" y="56"/>
                  </a:moveTo>
                  <a:cubicBezTo>
                    <a:pt x="243" y="56"/>
                    <a:pt x="245" y="56"/>
                    <a:pt x="247" y="56"/>
                  </a:cubicBezTo>
                  <a:cubicBezTo>
                    <a:pt x="247" y="56"/>
                    <a:pt x="248" y="55"/>
                    <a:pt x="248" y="55"/>
                  </a:cubicBezTo>
                  <a:cubicBezTo>
                    <a:pt x="248" y="53"/>
                    <a:pt x="248" y="51"/>
                    <a:pt x="248" y="49"/>
                  </a:cubicBezTo>
                  <a:cubicBezTo>
                    <a:pt x="248" y="47"/>
                    <a:pt x="249" y="46"/>
                    <a:pt x="250" y="46"/>
                  </a:cubicBezTo>
                  <a:cubicBezTo>
                    <a:pt x="253" y="46"/>
                    <a:pt x="257" y="46"/>
                    <a:pt x="260" y="46"/>
                  </a:cubicBezTo>
                  <a:cubicBezTo>
                    <a:pt x="261" y="46"/>
                    <a:pt x="262" y="47"/>
                    <a:pt x="262" y="49"/>
                  </a:cubicBezTo>
                  <a:cubicBezTo>
                    <a:pt x="262" y="51"/>
                    <a:pt x="262" y="53"/>
                    <a:pt x="262" y="55"/>
                  </a:cubicBezTo>
                  <a:cubicBezTo>
                    <a:pt x="262" y="55"/>
                    <a:pt x="263" y="56"/>
                    <a:pt x="263" y="56"/>
                  </a:cubicBezTo>
                  <a:cubicBezTo>
                    <a:pt x="265" y="56"/>
                    <a:pt x="267" y="56"/>
                    <a:pt x="269" y="56"/>
                  </a:cubicBezTo>
                  <a:cubicBezTo>
                    <a:pt x="271" y="56"/>
                    <a:pt x="272" y="57"/>
                    <a:pt x="272" y="58"/>
                  </a:cubicBezTo>
                  <a:cubicBezTo>
                    <a:pt x="272" y="61"/>
                    <a:pt x="272" y="65"/>
                    <a:pt x="272" y="68"/>
                  </a:cubicBezTo>
                  <a:cubicBezTo>
                    <a:pt x="272" y="69"/>
                    <a:pt x="271" y="70"/>
                    <a:pt x="269" y="70"/>
                  </a:cubicBezTo>
                  <a:cubicBezTo>
                    <a:pt x="267" y="70"/>
                    <a:pt x="265" y="70"/>
                    <a:pt x="263" y="70"/>
                  </a:cubicBezTo>
                  <a:cubicBezTo>
                    <a:pt x="263" y="70"/>
                    <a:pt x="262" y="71"/>
                    <a:pt x="262" y="71"/>
                  </a:cubicBezTo>
                  <a:cubicBezTo>
                    <a:pt x="262" y="73"/>
                    <a:pt x="262" y="75"/>
                    <a:pt x="262" y="77"/>
                  </a:cubicBezTo>
                  <a:cubicBezTo>
                    <a:pt x="262" y="79"/>
                    <a:pt x="261" y="80"/>
                    <a:pt x="260" y="80"/>
                  </a:cubicBezTo>
                  <a:cubicBezTo>
                    <a:pt x="257" y="80"/>
                    <a:pt x="253" y="80"/>
                    <a:pt x="250" y="80"/>
                  </a:cubicBezTo>
                  <a:cubicBezTo>
                    <a:pt x="249" y="80"/>
                    <a:pt x="248" y="79"/>
                    <a:pt x="248" y="77"/>
                  </a:cubicBezTo>
                  <a:cubicBezTo>
                    <a:pt x="248" y="75"/>
                    <a:pt x="248" y="73"/>
                    <a:pt x="248" y="71"/>
                  </a:cubicBezTo>
                  <a:cubicBezTo>
                    <a:pt x="248" y="71"/>
                    <a:pt x="247" y="70"/>
                    <a:pt x="247" y="70"/>
                  </a:cubicBezTo>
                  <a:cubicBezTo>
                    <a:pt x="245" y="70"/>
                    <a:pt x="243" y="70"/>
                    <a:pt x="241" y="70"/>
                  </a:cubicBezTo>
                  <a:cubicBezTo>
                    <a:pt x="240" y="70"/>
                    <a:pt x="238" y="69"/>
                    <a:pt x="238" y="68"/>
                  </a:cubicBezTo>
                  <a:cubicBezTo>
                    <a:pt x="238" y="65"/>
                    <a:pt x="238" y="61"/>
                    <a:pt x="238" y="58"/>
                  </a:cubicBezTo>
                  <a:cubicBezTo>
                    <a:pt x="238" y="57"/>
                    <a:pt x="240" y="56"/>
                    <a:pt x="241" y="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7" name="组合 6"/>
          <p:cNvGrpSpPr/>
          <p:nvPr/>
        </p:nvGrpSpPr>
        <p:grpSpPr>
          <a:xfrm>
            <a:off x="2689312" y="2231939"/>
            <a:ext cx="1832024" cy="1832024"/>
            <a:chOff x="2689312" y="2231939"/>
            <a:chExt cx="1832024" cy="1832024"/>
          </a:xfrm>
        </p:grpSpPr>
        <p:grpSp>
          <p:nvGrpSpPr>
            <p:cNvPr id="164" name="组合 163"/>
            <p:cNvGrpSpPr/>
            <p:nvPr/>
          </p:nvGrpSpPr>
          <p:grpSpPr>
            <a:xfrm>
              <a:off x="2689312" y="2231939"/>
              <a:ext cx="1832024" cy="1832024"/>
              <a:chOff x="1603689" y="1828440"/>
              <a:chExt cx="2743560" cy="2743560"/>
            </a:xfrm>
          </p:grpSpPr>
          <p:sp>
            <p:nvSpPr>
              <p:cNvPr id="166" name="椭圆 165"/>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7" name="椭圆 166"/>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6" name="矩形 5"/>
            <p:cNvSpPr/>
            <p:nvPr/>
          </p:nvSpPr>
          <p:spPr>
            <a:xfrm>
              <a:off x="3330056" y="2629000"/>
              <a:ext cx="527709" cy="1107996"/>
            </a:xfrm>
            <a:prstGeom prst="rect">
              <a:avLst/>
            </a:prstGeom>
          </p:spPr>
          <p:txBody>
            <a:bodyPr wrap="none">
              <a:spAutoFit/>
            </a:bodyPr>
            <a:lstStyle/>
            <a:p>
              <a:r>
                <a:rPr lang="en-US" altLang="zh-CN" sz="6600" dirty="0">
                  <a:solidFill>
                    <a:schemeClr val="bg1"/>
                  </a:solidFill>
                  <a:latin typeface="Agency FB" panose="020B0503020202020204" pitchFamily="34" charset="0"/>
                  <a:ea typeface="方正正黑简体" panose="02000000000000000000" pitchFamily="2" charset="-122"/>
                </a:rPr>
                <a:t>11</a:t>
              </a:r>
              <a:endParaRPr lang="zh-CN" altLang="en-US" sz="6600" dirty="0">
                <a:solidFill>
                  <a:schemeClr val="bg1"/>
                </a:solidFill>
              </a:endParaRPr>
            </a:p>
          </p:txBody>
        </p:sp>
      </p:grpSp>
    </p:spTree>
    <p:extLst>
      <p:ext uri="{BB962C8B-B14F-4D97-AF65-F5344CB8AC3E}">
        <p14:creationId xmlns:p14="http://schemas.microsoft.com/office/powerpoint/2010/main" val="3676560918"/>
      </p:ext>
    </p:extLst>
  </p:cSld>
  <p:clrMapOvr>
    <a:masterClrMapping/>
  </p:clrMapOvr>
  <mc:AlternateContent xmlns:mc="http://schemas.openxmlformats.org/markup-compatibility/2006" xmlns:p14="http://schemas.microsoft.com/office/powerpoint/2010/main">
    <mc:Choice Requires="p14">
      <p:transition spd="slow" p14:dur="1500" advTm="4000">
        <p:split orient="vert"/>
      </p:transition>
    </mc:Choice>
    <mc:Fallback xmlns="">
      <p:transition spd="slow"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00"/>
                                        <p:tgtEl>
                                          <p:spTgt spid="183"/>
                                        </p:tgtEl>
                                      </p:cBhvr>
                                    </p:animEffect>
                                  </p:childTnLst>
                                </p:cTn>
                              </p:par>
                              <p:par>
                                <p:cTn id="8" presetID="2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75"/>
                                        </p:tgtEl>
                                        <p:attrNameLst>
                                          <p:attrName>style.visibility</p:attrName>
                                        </p:attrNameLst>
                                      </p:cBhvr>
                                      <p:to>
                                        <p:strVal val="visible"/>
                                      </p:to>
                                    </p:set>
                                    <p:animEffect transition="in" filter="wipe(down)">
                                      <p:cBhvr>
                                        <p:cTn id="14" dur="500"/>
                                        <p:tgtEl>
                                          <p:spTgt spid="17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wipe(up)">
                                      <p:cBhvr>
                                        <p:cTn id="17" dur="500"/>
                                        <p:tgtEl>
                                          <p:spTgt spid="17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left)">
                                      <p:cBhvr>
                                        <p:cTn id="20" dur="500"/>
                                        <p:tgtEl>
                                          <p:spTgt spid="173"/>
                                        </p:tgtEl>
                                      </p:cBhvr>
                                    </p:animEffect>
                                  </p:childTnLst>
                                </p:cTn>
                              </p:par>
                              <p:par>
                                <p:cTn id="21" presetID="37" presetClass="entr" presetSubtype="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1000"/>
                                        <p:tgtEl>
                                          <p:spTgt spid="126"/>
                                        </p:tgtEl>
                                      </p:cBhvr>
                                    </p:animEffect>
                                    <p:anim calcmode="lin" valueType="num">
                                      <p:cBhvr>
                                        <p:cTn id="24" dur="1000" fill="hold"/>
                                        <p:tgtEl>
                                          <p:spTgt spid="126"/>
                                        </p:tgtEl>
                                        <p:attrNameLst>
                                          <p:attrName>ppt_x</p:attrName>
                                        </p:attrNameLst>
                                      </p:cBhvr>
                                      <p:tavLst>
                                        <p:tav tm="0">
                                          <p:val>
                                            <p:strVal val="#ppt_x"/>
                                          </p:val>
                                        </p:tav>
                                        <p:tav tm="100000">
                                          <p:val>
                                            <p:strVal val="#ppt_x"/>
                                          </p:val>
                                        </p:tav>
                                      </p:tavLst>
                                    </p:anim>
                                    <p:anim calcmode="lin" valueType="num">
                                      <p:cBhvr>
                                        <p:cTn id="25" dur="900" decel="100000" fill="hold"/>
                                        <p:tgtEl>
                                          <p:spTgt spid="12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5" presetID="23" presetClass="entr" presetSubtype="16" fill="hold" grpId="0" nodeType="withEffect">
                                  <p:stCondLst>
                                    <p:cond delay="500"/>
                                  </p:stCondLst>
                                  <p:childTnLst>
                                    <p:set>
                                      <p:cBhvr>
                                        <p:cTn id="46" dur="1" fill="hold">
                                          <p:stCondLst>
                                            <p:cond delay="0"/>
                                          </p:stCondLst>
                                        </p:cTn>
                                        <p:tgtEl>
                                          <p:spTgt spid="170"/>
                                        </p:tgtEl>
                                        <p:attrNameLst>
                                          <p:attrName>style.visibility</p:attrName>
                                        </p:attrNameLst>
                                      </p:cBhvr>
                                      <p:to>
                                        <p:strVal val="visible"/>
                                      </p:to>
                                    </p:set>
                                    <p:anim calcmode="lin" valueType="num">
                                      <p:cBhvr>
                                        <p:cTn id="47" dur="500" fill="hold"/>
                                        <p:tgtEl>
                                          <p:spTgt spid="170"/>
                                        </p:tgtEl>
                                        <p:attrNameLst>
                                          <p:attrName>ppt_w</p:attrName>
                                        </p:attrNameLst>
                                      </p:cBhvr>
                                      <p:tavLst>
                                        <p:tav tm="0">
                                          <p:val>
                                            <p:fltVal val="0"/>
                                          </p:val>
                                        </p:tav>
                                        <p:tav tm="100000">
                                          <p:val>
                                            <p:strVal val="#ppt_w"/>
                                          </p:val>
                                        </p:tav>
                                      </p:tavLst>
                                    </p:anim>
                                    <p:anim calcmode="lin" valueType="num">
                                      <p:cBhvr>
                                        <p:cTn id="48" dur="500" fill="hold"/>
                                        <p:tgtEl>
                                          <p:spTgt spid="17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700"/>
                                  </p:stCondLst>
                                  <p:childTnLst>
                                    <p:set>
                                      <p:cBhvr>
                                        <p:cTn id="50" dur="1" fill="hold">
                                          <p:stCondLst>
                                            <p:cond delay="0"/>
                                          </p:stCondLst>
                                        </p:cTn>
                                        <p:tgtEl>
                                          <p:spTgt spid="160"/>
                                        </p:tgtEl>
                                        <p:attrNameLst>
                                          <p:attrName>style.visibility</p:attrName>
                                        </p:attrNameLst>
                                      </p:cBhvr>
                                      <p:to>
                                        <p:strVal val="visible"/>
                                      </p:to>
                                    </p:set>
                                    <p:anim calcmode="lin" valueType="num">
                                      <p:cBhvr>
                                        <p:cTn id="51" dur="500" fill="hold"/>
                                        <p:tgtEl>
                                          <p:spTgt spid="160"/>
                                        </p:tgtEl>
                                        <p:attrNameLst>
                                          <p:attrName>ppt_w</p:attrName>
                                        </p:attrNameLst>
                                      </p:cBhvr>
                                      <p:tavLst>
                                        <p:tav tm="0">
                                          <p:val>
                                            <p:fltVal val="0"/>
                                          </p:val>
                                        </p:tav>
                                        <p:tav tm="100000">
                                          <p:val>
                                            <p:strVal val="#ppt_w"/>
                                          </p:val>
                                        </p:tav>
                                      </p:tavLst>
                                    </p:anim>
                                    <p:anim calcmode="lin" valueType="num">
                                      <p:cBhvr>
                                        <p:cTn id="52" dur="500" fill="hold"/>
                                        <p:tgtEl>
                                          <p:spTgt spid="16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90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100"/>
                                  </p:stCondLst>
                                  <p:childTnLst>
                                    <p:set>
                                      <p:cBhvr>
                                        <p:cTn id="58" dur="1" fill="hold">
                                          <p:stCondLst>
                                            <p:cond delay="0"/>
                                          </p:stCondLst>
                                        </p:cTn>
                                        <p:tgtEl>
                                          <p:spTgt spid="162"/>
                                        </p:tgtEl>
                                        <p:attrNameLst>
                                          <p:attrName>style.visibility</p:attrName>
                                        </p:attrNameLst>
                                      </p:cBhvr>
                                      <p:to>
                                        <p:strVal val="visible"/>
                                      </p:to>
                                    </p:set>
                                    <p:anim calcmode="lin" valueType="num">
                                      <p:cBhvr>
                                        <p:cTn id="59" dur="500" fill="hold"/>
                                        <p:tgtEl>
                                          <p:spTgt spid="162"/>
                                        </p:tgtEl>
                                        <p:attrNameLst>
                                          <p:attrName>ppt_w</p:attrName>
                                        </p:attrNameLst>
                                      </p:cBhvr>
                                      <p:tavLst>
                                        <p:tav tm="0">
                                          <p:val>
                                            <p:fltVal val="0"/>
                                          </p:val>
                                        </p:tav>
                                        <p:tav tm="100000">
                                          <p:val>
                                            <p:strVal val="#ppt_w"/>
                                          </p:val>
                                        </p:tav>
                                      </p:tavLst>
                                    </p:anim>
                                    <p:anim calcmode="lin" valueType="num">
                                      <p:cBhvr>
                                        <p:cTn id="60" dur="500" fill="hold"/>
                                        <p:tgtEl>
                                          <p:spTgt spid="16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1300"/>
                                  </p:stCondLst>
                                  <p:childTnLst>
                                    <p:set>
                                      <p:cBhvr>
                                        <p:cTn id="62" dur="1" fill="hold">
                                          <p:stCondLst>
                                            <p:cond delay="0"/>
                                          </p:stCondLst>
                                        </p:cTn>
                                        <p:tgtEl>
                                          <p:spTgt spid="168"/>
                                        </p:tgtEl>
                                        <p:attrNameLst>
                                          <p:attrName>style.visibility</p:attrName>
                                        </p:attrNameLst>
                                      </p:cBhvr>
                                      <p:to>
                                        <p:strVal val="visible"/>
                                      </p:to>
                                    </p:set>
                                    <p:anim calcmode="lin" valueType="num">
                                      <p:cBhvr>
                                        <p:cTn id="63" dur="500" fill="hold"/>
                                        <p:tgtEl>
                                          <p:spTgt spid="168"/>
                                        </p:tgtEl>
                                        <p:attrNameLst>
                                          <p:attrName>ppt_w</p:attrName>
                                        </p:attrNameLst>
                                      </p:cBhvr>
                                      <p:tavLst>
                                        <p:tav tm="0">
                                          <p:val>
                                            <p:fltVal val="0"/>
                                          </p:val>
                                        </p:tav>
                                        <p:tav tm="100000">
                                          <p:val>
                                            <p:strVal val="#ppt_w"/>
                                          </p:val>
                                        </p:tav>
                                      </p:tavLst>
                                    </p:anim>
                                    <p:anim calcmode="lin" valueType="num">
                                      <p:cBhvr>
                                        <p:cTn id="64" dur="500" fill="hold"/>
                                        <p:tgtEl>
                                          <p:spTgt spid="168"/>
                                        </p:tgtEl>
                                        <p:attrNameLst>
                                          <p:attrName>ppt_h</p:attrName>
                                        </p:attrNameLst>
                                      </p:cBhvr>
                                      <p:tavLst>
                                        <p:tav tm="0">
                                          <p:val>
                                            <p:fltVal val="0"/>
                                          </p:val>
                                        </p:tav>
                                        <p:tav tm="100000">
                                          <p:val>
                                            <p:strVal val="#ppt_h"/>
                                          </p:val>
                                        </p:tav>
                                      </p:tavLst>
                                    </p:anim>
                                  </p:childTnLst>
                                </p:cTn>
                              </p:par>
                            </p:childTnLst>
                          </p:cTn>
                        </p:par>
                        <p:par>
                          <p:cTn id="65" fill="hold">
                            <p:stCondLst>
                              <p:cond delay="1800"/>
                            </p:stCondLst>
                            <p:childTnLst>
                              <p:par>
                                <p:cTn id="66" presetID="23" presetClass="entr" presetSubtype="32"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strVal val="4*#ppt_w"/>
                                          </p:val>
                                        </p:tav>
                                        <p:tav tm="100000">
                                          <p:val>
                                            <p:strVal val="#ppt_w"/>
                                          </p:val>
                                        </p:tav>
                                      </p:tavLst>
                                    </p:anim>
                                    <p:anim calcmode="lin" valueType="num">
                                      <p:cBhvr>
                                        <p:cTn id="69" dur="500" fill="hold"/>
                                        <p:tgtEl>
                                          <p:spTgt spid="7"/>
                                        </p:tgtEl>
                                        <p:attrNameLst>
                                          <p:attrName>ppt_h</p:attrName>
                                        </p:attrNameLst>
                                      </p:cBhvr>
                                      <p:tavLst>
                                        <p:tav tm="0">
                                          <p:val>
                                            <p:strVal val="4*#ppt_h"/>
                                          </p:val>
                                        </p:tav>
                                        <p:tav tm="100000">
                                          <p:val>
                                            <p:strVal val="#ppt_h"/>
                                          </p:val>
                                        </p:tav>
                                      </p:tavLst>
                                    </p:anim>
                                  </p:childTnLst>
                                </p:cTn>
                              </p:par>
                            </p:childTnLst>
                          </p:cTn>
                        </p:par>
                        <p:par>
                          <p:cTn id="70" fill="hold">
                            <p:stCondLst>
                              <p:cond delay="2300"/>
                            </p:stCondLst>
                            <p:childTnLst>
                              <p:par>
                                <p:cTn id="71" presetID="12" presetClass="entr" presetSubtype="2"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p:tgtEl>
                                          <p:spTgt spid="61"/>
                                        </p:tgtEl>
                                        <p:attrNameLst>
                                          <p:attrName>ppt_x</p:attrName>
                                        </p:attrNameLst>
                                      </p:cBhvr>
                                      <p:tavLst>
                                        <p:tav tm="0">
                                          <p:val>
                                            <p:strVal val="#ppt_x+#ppt_w*1.125000"/>
                                          </p:val>
                                        </p:tav>
                                        <p:tav tm="100000">
                                          <p:val>
                                            <p:strVal val="#ppt_x"/>
                                          </p:val>
                                        </p:tav>
                                      </p:tavLst>
                                    </p:anim>
                                    <p:animEffect transition="in" filter="wipe(lef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75" grpId="0" animBg="1"/>
      <p:bldP spid="173" grpId="0" animBg="1"/>
      <p:bldP spid="171" grpId="0" animBg="1"/>
      <p:bldP spid="170" grpId="0" animBg="1"/>
      <p:bldP spid="160" grpId="0" animBg="1"/>
      <p:bldP spid="161" grpId="0" animBg="1"/>
      <p:bldP spid="162" grpId="0" animBg="1"/>
      <p:bldP spid="16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15544"/>
            <a:ext cx="1723549"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检讨与改进</a:t>
            </a:r>
          </a:p>
        </p:txBody>
      </p:sp>
      <p:graphicFrame>
        <p:nvGraphicFramePr>
          <p:cNvPr id="2" name="表格 1"/>
          <p:cNvGraphicFramePr>
            <a:graphicFrameLocks noGrp="1"/>
          </p:cNvGraphicFramePr>
          <p:nvPr>
            <p:extLst>
              <p:ext uri="{D42A27DB-BD31-4B8C-83A1-F6EECF244321}">
                <p14:modId xmlns:p14="http://schemas.microsoft.com/office/powerpoint/2010/main" val="2150657316"/>
              </p:ext>
            </p:extLst>
          </p:nvPr>
        </p:nvGraphicFramePr>
        <p:xfrm>
          <a:off x="576942" y="1516867"/>
          <a:ext cx="11155879" cy="4596314"/>
        </p:xfrm>
        <a:graphic>
          <a:graphicData uri="http://schemas.openxmlformats.org/drawingml/2006/table">
            <a:tbl>
              <a:tblPr/>
              <a:tblGrid>
                <a:gridCol w="2005564">
                  <a:extLst>
                    <a:ext uri="{9D8B030D-6E8A-4147-A177-3AD203B41FA5}">
                      <a16:colId xmlns="" xmlns:a16="http://schemas.microsoft.com/office/drawing/2014/main" val="20000"/>
                    </a:ext>
                  </a:extLst>
                </a:gridCol>
                <a:gridCol w="5543457">
                  <a:extLst>
                    <a:ext uri="{9D8B030D-6E8A-4147-A177-3AD203B41FA5}">
                      <a16:colId xmlns="" xmlns:a16="http://schemas.microsoft.com/office/drawing/2014/main" val="20001"/>
                    </a:ext>
                  </a:extLst>
                </a:gridCol>
                <a:gridCol w="3606858">
                  <a:extLst>
                    <a:ext uri="{9D8B030D-6E8A-4147-A177-3AD203B41FA5}">
                      <a16:colId xmlns="" xmlns:a16="http://schemas.microsoft.com/office/drawing/2014/main" val="20002"/>
                    </a:ext>
                  </a:extLst>
                </a:gridCol>
              </a:tblGrid>
              <a:tr h="40469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0" fontAlgn="ctr"/>
                      <a:r>
                        <a:rPr lang="zh-CN" altLang="en-US" sz="1400" b="1" i="0" u="none" strike="noStrike" dirty="0">
                          <a:solidFill>
                            <a:schemeClr val="bg1"/>
                          </a:solidFill>
                          <a:latin typeface="方正正黑简体" panose="02000000000000000000" pitchFamily="2" charset="-122"/>
                          <a:ea typeface="方正正黑简体" panose="02000000000000000000" pitchFamily="2" charset="-122"/>
                        </a:rPr>
                        <a:t>活动项目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0" fontAlgn="ctr"/>
                      <a:r>
                        <a:rPr lang="zh-CN" altLang="en-US" sz="1400" b="1" i="0" u="none" strike="noStrike" dirty="0">
                          <a:solidFill>
                            <a:schemeClr val="bg1"/>
                          </a:solidFill>
                          <a:latin typeface="方正正黑简体" panose="02000000000000000000" pitchFamily="2" charset="-122"/>
                          <a:ea typeface="方正正黑简体" panose="02000000000000000000" pitchFamily="2" charset="-122"/>
                        </a:rPr>
                        <a:t>优点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0" fontAlgn="ctr"/>
                      <a:r>
                        <a:rPr lang="zh-CN" altLang="en-US" sz="1400" b="1" i="0" u="none" strike="noStrike" dirty="0">
                          <a:solidFill>
                            <a:schemeClr val="bg1"/>
                          </a:solidFill>
                          <a:latin typeface="方正正黑简体" panose="02000000000000000000" pitchFamily="2" charset="-122"/>
                          <a:ea typeface="方正正黑简体" panose="02000000000000000000" pitchFamily="2" charset="-122"/>
                        </a:rPr>
                        <a:t>缺点或今后努力方向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extLst>
                  <a:ext uri="{0D108BD9-81ED-4DB2-BD59-A6C34878D82A}">
                    <a16:rowId xmlns="" xmlns:a16="http://schemas.microsoft.com/office/drawing/2014/main" val="10000"/>
                  </a:ext>
                </a:extLst>
              </a:tr>
              <a:tr h="48027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0" fontAlgn="ctr"/>
                      <a:r>
                        <a:rPr lang="zh-CN" altLang="en-US" sz="1400" b="0" i="0" u="none" strike="noStrike" dirty="0">
                          <a:solidFill>
                            <a:schemeClr val="bg1"/>
                          </a:solidFill>
                          <a:latin typeface="方正正黑简体" panose="02000000000000000000" pitchFamily="2" charset="-122"/>
                          <a:ea typeface="方正正黑简体" panose="02000000000000000000" pitchFamily="2" charset="-122"/>
                        </a:rPr>
                        <a:t>主题选定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根据科室实际情况发现问题，选出的主题与临床护理工作息息相关，迫切需要解决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选定主题在切合实际的基础上，力求多发现别人没有发现的新问题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2174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0" fontAlgn="ctr"/>
                      <a:r>
                        <a:rPr lang="zh-CN" altLang="en-US" sz="1400" b="0" i="0" u="none" strike="noStrike" dirty="0">
                          <a:solidFill>
                            <a:schemeClr val="bg1"/>
                          </a:solidFill>
                          <a:latin typeface="方正正黑简体" panose="02000000000000000000" pitchFamily="2" charset="-122"/>
                          <a:ea typeface="方正正黑简体" panose="02000000000000000000" pitchFamily="2" charset="-122"/>
                        </a:rPr>
                        <a:t>活动计划选定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按圈能力拟定可行性计划，圈员能够按计划、分工认真实施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突破固有思维模式，活用</a:t>
                      </a:r>
                      <a:r>
                        <a:rPr lang="en-US" altLang="zh-CN" sz="1400" b="0" i="0" u="none" strike="noStrike" dirty="0">
                          <a:solidFill>
                            <a:srgbClr val="000000"/>
                          </a:solidFill>
                          <a:latin typeface="方正正黑简体" panose="02000000000000000000" pitchFamily="2" charset="-122"/>
                          <a:ea typeface="方正正黑简体" panose="02000000000000000000" pitchFamily="2" charset="-122"/>
                        </a:rPr>
                        <a:t>QCC</a:t>
                      </a: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手法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26533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0" fontAlgn="ctr"/>
                      <a:r>
                        <a:rPr lang="zh-CN" altLang="en-US" sz="1400" b="0" i="0" u="none" strike="noStrike" dirty="0">
                          <a:solidFill>
                            <a:schemeClr val="bg1"/>
                          </a:solidFill>
                          <a:latin typeface="方正正黑简体" panose="02000000000000000000" pitchFamily="2" charset="-122"/>
                          <a:ea typeface="方正正黑简体" panose="02000000000000000000" pitchFamily="2" charset="-122"/>
                        </a:rPr>
                        <a:t>现况把握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详细整理资料，收集数据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资料跨度较小，不够全面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7624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0" fontAlgn="ctr"/>
                      <a:r>
                        <a:rPr lang="zh-CN" altLang="en-US" sz="1400" b="0" i="0" u="none" strike="noStrike" dirty="0">
                          <a:solidFill>
                            <a:schemeClr val="bg1"/>
                          </a:solidFill>
                          <a:latin typeface="方正正黑简体" panose="02000000000000000000" pitchFamily="2" charset="-122"/>
                          <a:ea typeface="方正正黑简体" panose="02000000000000000000" pitchFamily="2" charset="-122"/>
                        </a:rPr>
                        <a:t>目标设定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圈员设定的目标符合实际，具有可行性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更加细化目标，争取努力做到能力决定目标，目标带动能力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4"/>
                  </a:ext>
                </a:extLst>
              </a:tr>
              <a:tr h="48027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0" fontAlgn="ctr"/>
                      <a:r>
                        <a:rPr lang="zh-CN" altLang="en-US" sz="1400" b="0" i="0" u="none" strike="noStrike" dirty="0">
                          <a:solidFill>
                            <a:schemeClr val="bg1"/>
                          </a:solidFill>
                          <a:latin typeface="方正正黑简体" panose="02000000000000000000" pitchFamily="2" charset="-122"/>
                          <a:ea typeface="方正正黑简体" panose="02000000000000000000" pitchFamily="2" charset="-122"/>
                        </a:rPr>
                        <a:t>解析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en-US" altLang="zh-CN" sz="1400" b="0" i="0" u="none" strike="noStrike" dirty="0">
                          <a:solidFill>
                            <a:srgbClr val="000000"/>
                          </a:solidFill>
                          <a:latin typeface="方正正黑简体" panose="02000000000000000000" pitchFamily="2" charset="-122"/>
                          <a:ea typeface="方正正黑简体" panose="02000000000000000000" pitchFamily="2" charset="-122"/>
                        </a:rPr>
                        <a:t>QCC</a:t>
                      </a: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手法运用得当，深入分析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加强</a:t>
                      </a:r>
                      <a:r>
                        <a:rPr lang="en-US" altLang="zh-CN" sz="1400" b="0" i="0" u="none" strike="noStrike" dirty="0">
                          <a:solidFill>
                            <a:srgbClr val="000000"/>
                          </a:solidFill>
                          <a:latin typeface="方正正黑简体" panose="02000000000000000000" pitchFamily="2" charset="-122"/>
                          <a:ea typeface="方正正黑简体" panose="02000000000000000000" pitchFamily="2" charset="-122"/>
                        </a:rPr>
                        <a:t>QCC</a:t>
                      </a: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和专业学习，提高圈员的洞察力，改善圈员的分析能力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32174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0" fontAlgn="ctr"/>
                      <a:r>
                        <a:rPr lang="zh-CN" altLang="en-US" sz="1400" b="0" i="0" u="none" strike="noStrike" dirty="0">
                          <a:solidFill>
                            <a:schemeClr val="bg1"/>
                          </a:solidFill>
                          <a:latin typeface="方正正黑简体" panose="02000000000000000000" pitchFamily="2" charset="-122"/>
                          <a:ea typeface="方正正黑简体" panose="02000000000000000000" pitchFamily="2" charset="-122"/>
                        </a:rPr>
                        <a:t>对策拟定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群策群力，对策性强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对策涉及面广，个别对策超出圈能力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6"/>
                  </a:ext>
                </a:extLst>
              </a:tr>
              <a:tr h="34161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0" fontAlgn="ctr"/>
                      <a:r>
                        <a:rPr lang="zh-CN" altLang="en-US" sz="1400" b="0" i="0" u="none" strike="noStrike" dirty="0">
                          <a:solidFill>
                            <a:schemeClr val="bg1"/>
                          </a:solidFill>
                          <a:latin typeface="方正正黑简体" panose="02000000000000000000" pitchFamily="2" charset="-122"/>
                          <a:ea typeface="方正正黑简体" panose="02000000000000000000" pitchFamily="2" charset="-122"/>
                        </a:rPr>
                        <a:t>对策实施与检讨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对制定的对策，圈员都能积极实施，发现问题及时反馈检讨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少数难以完成的对策，寻找可替代的解决方法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32174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0" fontAlgn="ctr"/>
                      <a:r>
                        <a:rPr lang="zh-CN" altLang="en-US" sz="1400" b="0" i="0" u="none" strike="noStrike" dirty="0">
                          <a:solidFill>
                            <a:schemeClr val="bg1"/>
                          </a:solidFill>
                          <a:latin typeface="方正正黑简体" panose="02000000000000000000" pitchFamily="2" charset="-122"/>
                          <a:ea typeface="方正正黑简体" panose="02000000000000000000" pitchFamily="2" charset="-122"/>
                        </a:rPr>
                        <a:t>效果确认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圈运作圈过程，圈员认真分析统计，达成预期目标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成绩不是</a:t>
                      </a:r>
                      <a:r>
                        <a:rPr lang="en-US" altLang="zh-CN" sz="1400" b="0" i="0" u="none" strike="noStrike" dirty="0">
                          <a:solidFill>
                            <a:srgbClr val="000000"/>
                          </a:solidFill>
                          <a:latin typeface="方正正黑简体" panose="02000000000000000000" pitchFamily="2" charset="-122"/>
                          <a:ea typeface="方正正黑简体" panose="02000000000000000000" pitchFamily="2" charset="-122"/>
                        </a:rPr>
                        <a:t>100%</a:t>
                      </a: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，我们可以做得更好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8"/>
                  </a:ext>
                </a:extLst>
              </a:tr>
              <a:tr h="48027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0" fontAlgn="ctr"/>
                      <a:r>
                        <a:rPr lang="zh-CN" altLang="en-US" sz="1400" b="0" i="0" u="none" strike="noStrike" dirty="0">
                          <a:solidFill>
                            <a:schemeClr val="bg1"/>
                          </a:solidFill>
                          <a:latin typeface="方正正黑简体" panose="02000000000000000000" pitchFamily="2" charset="-122"/>
                          <a:ea typeface="方正正黑简体" panose="02000000000000000000" pitchFamily="2" charset="-122"/>
                        </a:rPr>
                        <a:t>标准化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将圈运作过程中的关键点制订成标准化流程，便于推广实施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标准不是一成不变的，日常工作中有针对性的灵活运用，不断完善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r h="48027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0" fontAlgn="ctr"/>
                      <a:r>
                        <a:rPr lang="zh-CN" altLang="en-US" sz="1400" b="0" i="0" u="none" strike="noStrike" dirty="0">
                          <a:solidFill>
                            <a:schemeClr val="bg1"/>
                          </a:solidFill>
                          <a:latin typeface="方正正黑简体" panose="02000000000000000000" pitchFamily="2" charset="-122"/>
                          <a:ea typeface="方正正黑简体" panose="02000000000000000000" pitchFamily="2" charset="-122"/>
                        </a:rPr>
                        <a:t>圈会运作情形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圈员都能积极参加圈活动，工作中主动落实圈计划，互帮互助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圈活动基本上是利用圈员的业余时间，充分体现了团队精神和大家的积极性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10"/>
                  </a:ext>
                </a:extLst>
              </a:tr>
              <a:tr h="26533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rtl="0" fontAlgn="ctr"/>
                      <a:r>
                        <a:rPr lang="zh-CN" altLang="en-US" sz="1400" b="0" i="0" u="none" strike="noStrike" dirty="0">
                          <a:solidFill>
                            <a:schemeClr val="bg1"/>
                          </a:solidFill>
                          <a:latin typeface="方正正黑简体" panose="02000000000000000000" pitchFamily="2" charset="-122"/>
                          <a:ea typeface="方正正黑简体" panose="02000000000000000000" pitchFamily="2" charset="-122"/>
                        </a:rPr>
                        <a:t>残留问题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3A77"/>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rtl="0" fontAlgn="ctr"/>
                      <a:r>
                        <a:rPr lang="en-US" altLang="zh-CN" sz="1400" b="0" i="0" u="none" strike="noStrike" dirty="0">
                          <a:solidFill>
                            <a:srgbClr val="000000"/>
                          </a:solidFill>
                          <a:latin typeface="方正正黑简体" panose="02000000000000000000" pitchFamily="2" charset="-122"/>
                          <a:ea typeface="方正正黑简体" panose="02000000000000000000" pitchFamily="2" charset="-122"/>
                        </a:rPr>
                        <a:t>QCC</a:t>
                      </a:r>
                      <a:r>
                        <a:rPr lang="zh-CN" altLang="en-US" sz="1400" b="0" i="0" u="none" strike="noStrike" dirty="0">
                          <a:solidFill>
                            <a:srgbClr val="000000"/>
                          </a:solidFill>
                          <a:latin typeface="方正正黑简体" panose="02000000000000000000" pitchFamily="2" charset="-122"/>
                          <a:ea typeface="方正正黑简体" panose="02000000000000000000" pitchFamily="2" charset="-122"/>
                        </a:rPr>
                        <a:t>学习运用欠灵活，知识掌握不够，团队精神不够。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3719259266"/>
      </p:ext>
    </p:extLst>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00591" y="422107"/>
            <a:ext cx="3416320"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关于健康圈</a:t>
            </a:r>
            <a:r>
              <a:rPr lang="en-US" altLang="zh-CN" sz="2400"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dirty="0">
                <a:solidFill>
                  <a:schemeClr val="tx1">
                    <a:lumMod val="75000"/>
                    <a:lumOff val="25000"/>
                  </a:schemeClr>
                </a:solidFill>
                <a:latin typeface="方正正黑简体" panose="02000000000000000000" pitchFamily="2" charset="-122"/>
                <a:ea typeface="方正正黑简体" panose="02000000000000000000" pitchFamily="2" charset="-122"/>
              </a:rPr>
              <a:t>（圈名自定）</a:t>
            </a:r>
            <a:endParaRPr lang="zh-CN" altLang="en-US" sz="1400" dirty="0">
              <a:solidFill>
                <a:schemeClr val="tx1">
                  <a:lumMod val="75000"/>
                  <a:lumOff val="25000"/>
                </a:schemeClr>
              </a:solidFill>
              <a:latin typeface="方正正黑简体" panose="02000000000000000000" pitchFamily="2" charset="-122"/>
              <a:ea typeface="方正正黑简体" panose="02000000000000000000" pitchFamily="2" charset="-122"/>
            </a:endParaRPr>
          </a:p>
        </p:txBody>
      </p:sp>
      <p:graphicFrame>
        <p:nvGraphicFramePr>
          <p:cNvPr id="58" name="表格 57"/>
          <p:cNvGraphicFramePr>
            <a:graphicFrameLocks noGrp="1"/>
          </p:cNvGraphicFramePr>
          <p:nvPr>
            <p:extLst>
              <p:ext uri="{D42A27DB-BD31-4B8C-83A1-F6EECF244321}">
                <p14:modId xmlns:p14="http://schemas.microsoft.com/office/powerpoint/2010/main" val="803759231"/>
              </p:ext>
            </p:extLst>
          </p:nvPr>
        </p:nvGraphicFramePr>
        <p:xfrm>
          <a:off x="842190" y="1217924"/>
          <a:ext cx="10727453" cy="2069963"/>
        </p:xfrm>
        <a:graphic>
          <a:graphicData uri="http://schemas.openxmlformats.org/drawingml/2006/table">
            <a:tbl>
              <a:tblPr firstRow="1" firstCol="1" lastRow="1" lastCol="1" bandRow="1" bandCol="1">
                <a:effectLst>
                  <a:innerShdw blurRad="114300">
                    <a:prstClr val="black"/>
                  </a:innerShdw>
                </a:effectLst>
              </a:tblPr>
              <a:tblGrid>
                <a:gridCol w="5411357">
                  <a:extLst>
                    <a:ext uri="{9D8B030D-6E8A-4147-A177-3AD203B41FA5}">
                      <a16:colId xmlns="" xmlns:a16="http://schemas.microsoft.com/office/drawing/2014/main" val="20000"/>
                    </a:ext>
                  </a:extLst>
                </a:gridCol>
                <a:gridCol w="5316096">
                  <a:extLst>
                    <a:ext uri="{9D8B030D-6E8A-4147-A177-3AD203B41FA5}">
                      <a16:colId xmlns="" xmlns:a16="http://schemas.microsoft.com/office/drawing/2014/main" val="20001"/>
                    </a:ext>
                  </a:extLst>
                </a:gridCol>
              </a:tblGrid>
              <a:tr h="29427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spcAft>
                          <a:spcPts val="0"/>
                        </a:spcAft>
                      </a:pPr>
                      <a:r>
                        <a:rPr lang="zh-CN" sz="1400" kern="100" dirty="0">
                          <a:solidFill>
                            <a:schemeClr val="bg1"/>
                          </a:solidFill>
                          <a:effectLst/>
                          <a:latin typeface="方正正黑简体" panose="02000000000000000000" pitchFamily="2" charset="-122"/>
                          <a:ea typeface="方正正黑简体" panose="02000000000000000000" pitchFamily="2" charset="-122"/>
                        </a:rPr>
                        <a:t>圈</a:t>
                      </a:r>
                      <a:r>
                        <a:rPr lang="en-US" sz="1400" kern="100" dirty="0">
                          <a:solidFill>
                            <a:schemeClr val="bg1"/>
                          </a:solidFill>
                          <a:effectLst/>
                          <a:latin typeface="方正正黑简体" panose="02000000000000000000" pitchFamily="2" charset="-122"/>
                          <a:ea typeface="方正正黑简体" panose="02000000000000000000" pitchFamily="2" charset="-122"/>
                        </a:rPr>
                        <a:t>  </a:t>
                      </a:r>
                      <a:r>
                        <a:rPr lang="zh-CN" sz="1400" kern="100" dirty="0">
                          <a:solidFill>
                            <a:schemeClr val="bg1"/>
                          </a:solidFill>
                          <a:effectLst/>
                          <a:latin typeface="方正正黑简体" panose="02000000000000000000" pitchFamily="2" charset="-122"/>
                          <a:ea typeface="方正正黑简体" panose="02000000000000000000" pitchFamily="2" charset="-122"/>
                        </a:rPr>
                        <a:t>名：健康圈</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707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spcAft>
                          <a:spcPts val="0"/>
                        </a:spcAft>
                      </a:pPr>
                      <a:r>
                        <a:rPr lang="zh-CN" sz="1400" kern="100" dirty="0">
                          <a:solidFill>
                            <a:schemeClr val="bg1"/>
                          </a:solidFill>
                          <a:effectLst/>
                          <a:latin typeface="方正正黑简体" panose="02000000000000000000" pitchFamily="2" charset="-122"/>
                          <a:ea typeface="方正正黑简体" panose="02000000000000000000" pitchFamily="2" charset="-122"/>
                        </a:rPr>
                        <a:t>成立期：</a:t>
                      </a:r>
                      <a:r>
                        <a:rPr lang="en-US" sz="1400" kern="100" dirty="0">
                          <a:solidFill>
                            <a:schemeClr val="bg1"/>
                          </a:solidFill>
                          <a:effectLst/>
                          <a:latin typeface="方正正黑简体" panose="02000000000000000000" pitchFamily="2" charset="-122"/>
                          <a:ea typeface="方正正黑简体" panose="02000000000000000000" pitchFamily="2" charset="-122"/>
                        </a:rPr>
                        <a:t>2016</a:t>
                      </a:r>
                      <a:r>
                        <a:rPr lang="zh-CN" sz="1400" kern="100" dirty="0">
                          <a:solidFill>
                            <a:schemeClr val="bg1"/>
                          </a:solidFill>
                          <a:effectLst/>
                          <a:latin typeface="方正正黑简体" panose="02000000000000000000" pitchFamily="2" charset="-122"/>
                          <a:ea typeface="方正正黑简体" panose="02000000000000000000" pitchFamily="2" charset="-122"/>
                        </a:rPr>
                        <a:t>年</a:t>
                      </a:r>
                      <a:r>
                        <a:rPr lang="en-US" sz="1400" kern="100" dirty="0">
                          <a:solidFill>
                            <a:schemeClr val="bg1"/>
                          </a:solidFill>
                          <a:effectLst/>
                          <a:latin typeface="方正正黑简体" panose="02000000000000000000" pitchFamily="2" charset="-122"/>
                          <a:ea typeface="方正正黑简体" panose="02000000000000000000" pitchFamily="2" charset="-122"/>
                        </a:rPr>
                        <a:t>5</a:t>
                      </a:r>
                      <a:r>
                        <a:rPr lang="zh-CN" sz="1400" kern="100" dirty="0">
                          <a:solidFill>
                            <a:schemeClr val="bg1"/>
                          </a:solidFill>
                          <a:effectLst/>
                          <a:latin typeface="方正正黑简体" panose="02000000000000000000" pitchFamily="2" charset="-122"/>
                          <a:ea typeface="方正正黑简体" panose="02000000000000000000" pitchFamily="2" charset="-122"/>
                        </a:rPr>
                        <a:t>月</a:t>
                      </a:r>
                      <a:r>
                        <a:rPr lang="en-US" sz="1400" kern="100" dirty="0">
                          <a:solidFill>
                            <a:schemeClr val="bg1"/>
                          </a:solidFill>
                          <a:effectLst/>
                          <a:latin typeface="方正正黑简体" panose="02000000000000000000" pitchFamily="2" charset="-122"/>
                          <a:ea typeface="方正正黑简体" panose="02000000000000000000" pitchFamily="2" charset="-122"/>
                        </a:rPr>
                        <a:t>8</a:t>
                      </a:r>
                      <a:r>
                        <a:rPr lang="zh-CN" sz="1400" kern="100" dirty="0">
                          <a:solidFill>
                            <a:schemeClr val="bg1"/>
                          </a:solidFill>
                          <a:effectLst/>
                          <a:latin typeface="方正正黑简体" panose="02000000000000000000" pitchFamily="2" charset="-122"/>
                          <a:ea typeface="方正正黑简体" panose="02000000000000000000" pitchFamily="2" charset="-122"/>
                        </a:rPr>
                        <a:t>日</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7071"/>
                    </a:solidFill>
                  </a:tcPr>
                </a:tc>
                <a:extLst>
                  <a:ext uri="{0D108BD9-81ED-4DB2-BD59-A6C34878D82A}">
                    <a16:rowId xmlns="" xmlns:a16="http://schemas.microsoft.com/office/drawing/2014/main" val="10000"/>
                  </a:ext>
                </a:extLst>
              </a:tr>
              <a:tr h="29427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spcAft>
                          <a:spcPts val="0"/>
                        </a:spcAft>
                      </a:pPr>
                      <a:r>
                        <a:rPr lang="zh-CN" sz="1400" kern="100" dirty="0">
                          <a:solidFill>
                            <a:schemeClr val="tx1"/>
                          </a:solidFill>
                          <a:effectLst/>
                          <a:latin typeface="方正正黑简体" panose="02000000000000000000" pitchFamily="2" charset="-122"/>
                          <a:ea typeface="方正正黑简体" panose="02000000000000000000" pitchFamily="2" charset="-122"/>
                        </a:rPr>
                        <a:t>成员人数：</a:t>
                      </a:r>
                      <a:r>
                        <a:rPr lang="en-US" sz="1400" kern="100" dirty="0">
                          <a:solidFill>
                            <a:schemeClr val="tx1"/>
                          </a:solidFill>
                          <a:effectLst/>
                          <a:latin typeface="方正正黑简体" panose="02000000000000000000" pitchFamily="2" charset="-122"/>
                          <a:ea typeface="方正正黑简体" panose="02000000000000000000" pitchFamily="2" charset="-122"/>
                        </a:rPr>
                        <a:t>8</a:t>
                      </a:r>
                      <a:r>
                        <a:rPr lang="zh-CN" sz="1400" kern="100" dirty="0">
                          <a:solidFill>
                            <a:schemeClr val="tx1"/>
                          </a:solidFill>
                          <a:effectLst/>
                          <a:latin typeface="方正正黑简体" panose="02000000000000000000" pitchFamily="2" charset="-122"/>
                          <a:ea typeface="方正正黑简体" panose="02000000000000000000" pitchFamily="2" charset="-122"/>
                        </a:rPr>
                        <a:t>人</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spcAft>
                          <a:spcPts val="0"/>
                        </a:spcAft>
                      </a:pPr>
                      <a:r>
                        <a:rPr lang="zh-CN" sz="1400" kern="100" dirty="0">
                          <a:solidFill>
                            <a:schemeClr val="tx1"/>
                          </a:solidFill>
                          <a:effectLst/>
                          <a:latin typeface="方正正黑简体" panose="02000000000000000000" pitchFamily="2" charset="-122"/>
                          <a:ea typeface="方正正黑简体" panose="02000000000000000000" pitchFamily="2" charset="-122"/>
                        </a:rPr>
                        <a:t>平均年龄：</a:t>
                      </a:r>
                      <a:r>
                        <a:rPr lang="en-US" sz="1400" kern="100" dirty="0">
                          <a:solidFill>
                            <a:schemeClr val="tx1"/>
                          </a:solidFill>
                          <a:effectLst/>
                          <a:latin typeface="方正正黑简体" panose="02000000000000000000" pitchFamily="2" charset="-122"/>
                          <a:ea typeface="方正正黑简体" panose="02000000000000000000" pitchFamily="2" charset="-122"/>
                        </a:rPr>
                        <a:t>29.5</a:t>
                      </a:r>
                      <a:r>
                        <a:rPr lang="zh-CN" sz="1400" kern="100" dirty="0">
                          <a:solidFill>
                            <a:schemeClr val="tx1"/>
                          </a:solidFill>
                          <a:effectLst/>
                          <a:latin typeface="方正正黑简体" panose="02000000000000000000" pitchFamily="2" charset="-122"/>
                          <a:ea typeface="方正正黑简体" panose="02000000000000000000" pitchFamily="2" charset="-122"/>
                        </a:rPr>
                        <a:t>岁</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r h="29427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spcAft>
                          <a:spcPts val="0"/>
                        </a:spcAft>
                      </a:pPr>
                      <a:r>
                        <a:rPr lang="zh-CN" sz="1400" kern="100" dirty="0">
                          <a:solidFill>
                            <a:schemeClr val="tx1"/>
                          </a:solidFill>
                          <a:effectLst/>
                          <a:latin typeface="方正正黑简体" panose="02000000000000000000" pitchFamily="2" charset="-122"/>
                          <a:ea typeface="方正正黑简体" panose="02000000000000000000" pitchFamily="2" charset="-122"/>
                        </a:rPr>
                        <a:t>圈</a:t>
                      </a:r>
                      <a:r>
                        <a:rPr lang="en-US" sz="1400" kern="100" dirty="0">
                          <a:solidFill>
                            <a:schemeClr val="tx1"/>
                          </a:solidFill>
                          <a:effectLst/>
                          <a:latin typeface="方正正黑简体" panose="02000000000000000000" pitchFamily="2" charset="-122"/>
                          <a:ea typeface="方正正黑简体" panose="02000000000000000000" pitchFamily="2" charset="-122"/>
                        </a:rPr>
                        <a:t>  </a:t>
                      </a:r>
                      <a:r>
                        <a:rPr lang="zh-CN" sz="1400" kern="100" dirty="0">
                          <a:solidFill>
                            <a:schemeClr val="tx1"/>
                          </a:solidFill>
                          <a:effectLst/>
                          <a:latin typeface="方正正黑简体" panose="02000000000000000000" pitchFamily="2" charset="-122"/>
                          <a:ea typeface="方正正黑简体" panose="02000000000000000000" pitchFamily="2" charset="-122"/>
                        </a:rPr>
                        <a:t>长</a:t>
                      </a:r>
                      <a:r>
                        <a:rPr lang="zh-CN" altLang="en-US" sz="1400" kern="100" dirty="0">
                          <a:solidFill>
                            <a:schemeClr val="tx1"/>
                          </a:solidFill>
                          <a:effectLst/>
                          <a:latin typeface="方正正黑简体" panose="02000000000000000000" pitchFamily="2" charset="-122"/>
                          <a:ea typeface="方正正黑简体" panose="02000000000000000000" pitchFamily="2" charset="-122"/>
                        </a:rPr>
                        <a:t>：呼啦圈</a:t>
                      </a:r>
                      <a:endParaRPr lang="zh-CN" sz="1400" kern="100" dirty="0">
                        <a:solidFill>
                          <a:schemeClr val="tx1"/>
                        </a:solidFill>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spcAft>
                          <a:spcPts val="0"/>
                        </a:spcAft>
                      </a:pPr>
                      <a:r>
                        <a:rPr lang="zh-CN" sz="1400" kern="100" dirty="0">
                          <a:solidFill>
                            <a:schemeClr val="tx1"/>
                          </a:solidFill>
                          <a:effectLst/>
                          <a:latin typeface="方正正黑简体" panose="02000000000000000000" pitchFamily="2" charset="-122"/>
                          <a:ea typeface="方正正黑简体" panose="02000000000000000000" pitchFamily="2" charset="-122"/>
                        </a:rPr>
                        <a:t>辅导员：</a:t>
                      </a:r>
                      <a:r>
                        <a:rPr lang="en-US" altLang="zh-CN" sz="1400" kern="100" dirty="0" err="1">
                          <a:solidFill>
                            <a:schemeClr val="tx1"/>
                          </a:solidFill>
                          <a:effectLst/>
                          <a:latin typeface="方正正黑简体" panose="02000000000000000000" pitchFamily="2" charset="-122"/>
                          <a:ea typeface="方正正黑简体" panose="02000000000000000000" pitchFamily="2" charset="-122"/>
                        </a:rPr>
                        <a:t>xxxx</a:t>
                      </a:r>
                      <a:endParaRPr lang="zh-CN" sz="1400" kern="100" dirty="0">
                        <a:solidFill>
                          <a:schemeClr val="tx1"/>
                        </a:solidFill>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9427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spcAft>
                          <a:spcPts val="0"/>
                        </a:spcAft>
                      </a:pPr>
                      <a:r>
                        <a:rPr lang="zh-CN" sz="1400" kern="100" dirty="0">
                          <a:solidFill>
                            <a:schemeClr val="tx1"/>
                          </a:solidFill>
                          <a:effectLst/>
                          <a:latin typeface="方正正黑简体" panose="02000000000000000000" pitchFamily="2" charset="-122"/>
                          <a:ea typeface="方正正黑简体" panose="02000000000000000000" pitchFamily="2" charset="-122"/>
                        </a:rPr>
                        <a:t>所属单位：</a:t>
                      </a:r>
                      <a:r>
                        <a:rPr lang="en-US" altLang="zh-CN" sz="1400" kern="100" dirty="0">
                          <a:solidFill>
                            <a:schemeClr val="tx1"/>
                          </a:solidFill>
                          <a:effectLst/>
                          <a:latin typeface="方正正黑简体" panose="02000000000000000000" pitchFamily="2" charset="-122"/>
                          <a:ea typeface="方正正黑简体" panose="02000000000000000000" pitchFamily="2" charset="-122"/>
                        </a:rPr>
                        <a:t>xxx</a:t>
                      </a:r>
                      <a:r>
                        <a:rPr lang="zh-CN" sz="1400" kern="100" dirty="0">
                          <a:solidFill>
                            <a:schemeClr val="tx1"/>
                          </a:solidFill>
                          <a:effectLst/>
                          <a:latin typeface="方正正黑简体" panose="02000000000000000000" pitchFamily="2" charset="-122"/>
                          <a:ea typeface="方正正黑简体" panose="02000000000000000000" pitchFamily="2" charset="-122"/>
                        </a:rPr>
                        <a:t>省肿瘤医院内一科</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spcAft>
                          <a:spcPts val="0"/>
                        </a:spcAft>
                      </a:pPr>
                      <a:r>
                        <a:rPr lang="zh-CN" sz="1400" kern="100" dirty="0">
                          <a:solidFill>
                            <a:schemeClr val="tx1"/>
                          </a:solidFill>
                          <a:effectLst/>
                          <a:latin typeface="方正正黑简体" panose="02000000000000000000" pitchFamily="2" charset="-122"/>
                          <a:ea typeface="方正正黑简体" panose="02000000000000000000" pitchFamily="2" charset="-122"/>
                        </a:rPr>
                        <a:t>单位分机：</a:t>
                      </a:r>
                      <a:r>
                        <a:rPr lang="en-US" altLang="zh-CN" sz="1400" kern="100" dirty="0" err="1">
                          <a:solidFill>
                            <a:schemeClr val="tx1"/>
                          </a:solidFill>
                          <a:effectLst/>
                          <a:latin typeface="方正正黑简体" panose="02000000000000000000" pitchFamily="2" charset="-122"/>
                          <a:ea typeface="方正正黑简体" panose="02000000000000000000" pitchFamily="2" charset="-122"/>
                        </a:rPr>
                        <a:t>xxxxxxx</a:t>
                      </a:r>
                      <a:endParaRPr lang="zh-CN" sz="1400" kern="100" dirty="0">
                        <a:solidFill>
                          <a:schemeClr val="tx1"/>
                        </a:solidFill>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3"/>
                  </a:ext>
                </a:extLst>
              </a:tr>
              <a:tr h="294274">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spcAft>
                          <a:spcPts val="0"/>
                        </a:spcAft>
                      </a:pPr>
                      <a:r>
                        <a:rPr lang="zh-CN" sz="1400" kern="100" dirty="0">
                          <a:solidFill>
                            <a:schemeClr val="tx1"/>
                          </a:solidFill>
                          <a:effectLst/>
                          <a:latin typeface="方正正黑简体" panose="02000000000000000000" pitchFamily="2" charset="-122"/>
                          <a:ea typeface="方正正黑简体" panose="02000000000000000000" pitchFamily="2" charset="-122"/>
                        </a:rPr>
                        <a:t>圈员：</a:t>
                      </a:r>
                      <a:r>
                        <a:rPr lang="en-US" altLang="zh-CN" sz="1400" kern="100" dirty="0">
                          <a:solidFill>
                            <a:schemeClr val="tx1"/>
                          </a:solidFill>
                          <a:effectLst/>
                          <a:latin typeface="方正正黑简体" panose="02000000000000000000" pitchFamily="2" charset="-122"/>
                          <a:ea typeface="方正正黑简体" panose="02000000000000000000" pitchFamily="2" charset="-122"/>
                        </a:rPr>
                        <a:t>xxx</a:t>
                      </a:r>
                      <a:r>
                        <a:rPr lang="en-US" altLang="zh-CN" sz="1400" kern="100" baseline="0" dirty="0">
                          <a:solidFill>
                            <a:schemeClr val="tx1"/>
                          </a:solidFill>
                          <a:effectLst/>
                          <a:latin typeface="方正正黑简体" panose="02000000000000000000" pitchFamily="2" charset="-122"/>
                          <a:ea typeface="方正正黑简体" panose="02000000000000000000" pitchFamily="2" charset="-122"/>
                        </a:rPr>
                        <a:t> </a:t>
                      </a:r>
                      <a:r>
                        <a:rPr lang="en-US" altLang="zh-CN" sz="1400" kern="100" baseline="0" dirty="0" err="1">
                          <a:solidFill>
                            <a:schemeClr val="tx1"/>
                          </a:solidFill>
                          <a:effectLst/>
                          <a:latin typeface="方正正黑简体" panose="02000000000000000000" pitchFamily="2" charset="-122"/>
                          <a:ea typeface="方正正黑简体" panose="02000000000000000000" pitchFamily="2" charset="-122"/>
                        </a:rPr>
                        <a:t>xxx</a:t>
                      </a:r>
                      <a:r>
                        <a:rPr lang="en-US" altLang="zh-CN" sz="1400" kern="100" baseline="0" dirty="0">
                          <a:solidFill>
                            <a:schemeClr val="tx1"/>
                          </a:solidFill>
                          <a:effectLst/>
                          <a:latin typeface="方正正黑简体" panose="02000000000000000000" pitchFamily="2" charset="-122"/>
                          <a:ea typeface="方正正黑简体" panose="02000000000000000000" pitchFamily="2" charset="-122"/>
                        </a:rPr>
                        <a:t> </a:t>
                      </a:r>
                      <a:r>
                        <a:rPr lang="en-US" altLang="zh-CN" sz="1400" kern="100" baseline="0" dirty="0" err="1">
                          <a:solidFill>
                            <a:schemeClr val="tx1"/>
                          </a:solidFill>
                          <a:effectLst/>
                          <a:latin typeface="方正正黑简体" panose="02000000000000000000" pitchFamily="2" charset="-122"/>
                          <a:ea typeface="方正正黑简体" panose="02000000000000000000" pitchFamily="2" charset="-122"/>
                        </a:rPr>
                        <a:t>xxx</a:t>
                      </a:r>
                      <a:r>
                        <a:rPr lang="en-US" altLang="zh-CN" sz="1400" kern="100" baseline="0" dirty="0">
                          <a:solidFill>
                            <a:schemeClr val="tx1"/>
                          </a:solidFill>
                          <a:effectLst/>
                          <a:latin typeface="方正正黑简体" panose="02000000000000000000" pitchFamily="2" charset="-122"/>
                          <a:ea typeface="方正正黑简体" panose="02000000000000000000" pitchFamily="2" charset="-122"/>
                        </a:rPr>
                        <a:t> </a:t>
                      </a:r>
                      <a:r>
                        <a:rPr lang="en-US" altLang="zh-CN" sz="1400" kern="100" baseline="0" dirty="0" err="1">
                          <a:solidFill>
                            <a:schemeClr val="tx1"/>
                          </a:solidFill>
                          <a:effectLst/>
                          <a:latin typeface="方正正黑简体" panose="02000000000000000000" pitchFamily="2" charset="-122"/>
                          <a:ea typeface="方正正黑简体" panose="02000000000000000000" pitchFamily="2" charset="-122"/>
                        </a:rPr>
                        <a:t>xxx</a:t>
                      </a:r>
                      <a:endParaRPr lang="zh-CN" sz="1400" kern="100" dirty="0">
                        <a:solidFill>
                          <a:schemeClr val="tx1"/>
                        </a:solidFill>
                        <a:effectLst/>
                        <a:latin typeface="方正正黑简体" panose="02000000000000000000" pitchFamily="2" charset="-122"/>
                        <a:ea typeface="方正正黑简体" panose="02000000000000000000" pitchFamily="2" charset="-122"/>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extLst>
                  <a:ext uri="{0D108BD9-81ED-4DB2-BD59-A6C34878D82A}">
                    <a16:rowId xmlns="" xmlns:a16="http://schemas.microsoft.com/office/drawing/2014/main" val="10004"/>
                  </a:ext>
                </a:extLst>
              </a:tr>
              <a:tr h="294274">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spcAft>
                          <a:spcPts val="0"/>
                        </a:spcAft>
                      </a:pPr>
                      <a:r>
                        <a:rPr lang="zh-CN" sz="1400" kern="100" dirty="0">
                          <a:solidFill>
                            <a:schemeClr val="tx1"/>
                          </a:solidFill>
                          <a:effectLst/>
                          <a:latin typeface="方正正黑简体" panose="02000000000000000000" pitchFamily="2" charset="-122"/>
                          <a:ea typeface="方正正黑简体" panose="02000000000000000000" pitchFamily="2" charset="-122"/>
                        </a:rPr>
                        <a:t>活动期间：</a:t>
                      </a:r>
                      <a:r>
                        <a:rPr lang="en-US" sz="1400" kern="100" dirty="0">
                          <a:solidFill>
                            <a:schemeClr val="tx1"/>
                          </a:solidFill>
                          <a:effectLst/>
                          <a:latin typeface="方正正黑简体" panose="02000000000000000000" pitchFamily="2" charset="-122"/>
                          <a:ea typeface="方正正黑简体" panose="02000000000000000000" pitchFamily="2" charset="-122"/>
                        </a:rPr>
                        <a:t>2016</a:t>
                      </a:r>
                      <a:r>
                        <a:rPr lang="zh-CN" sz="1400" kern="100" dirty="0">
                          <a:solidFill>
                            <a:schemeClr val="tx1"/>
                          </a:solidFill>
                          <a:effectLst/>
                          <a:latin typeface="方正正黑简体" panose="02000000000000000000" pitchFamily="2" charset="-122"/>
                          <a:ea typeface="方正正黑简体" panose="02000000000000000000" pitchFamily="2" charset="-122"/>
                        </a:rPr>
                        <a:t>年</a:t>
                      </a:r>
                      <a:r>
                        <a:rPr lang="en-US" sz="1400" kern="100" dirty="0">
                          <a:solidFill>
                            <a:schemeClr val="tx1"/>
                          </a:solidFill>
                          <a:effectLst/>
                          <a:latin typeface="方正正黑简体" panose="02000000000000000000" pitchFamily="2" charset="-122"/>
                          <a:ea typeface="方正正黑简体" panose="02000000000000000000" pitchFamily="2" charset="-122"/>
                        </a:rPr>
                        <a:t>3</a:t>
                      </a:r>
                      <a:r>
                        <a:rPr lang="zh-CN" sz="1400" kern="100" dirty="0">
                          <a:solidFill>
                            <a:schemeClr val="tx1"/>
                          </a:solidFill>
                          <a:effectLst/>
                          <a:latin typeface="方正正黑简体" panose="02000000000000000000" pitchFamily="2" charset="-122"/>
                          <a:ea typeface="方正正黑简体" panose="02000000000000000000" pitchFamily="2" charset="-122"/>
                        </a:rPr>
                        <a:t>月—</a:t>
                      </a:r>
                      <a:r>
                        <a:rPr lang="en-US" sz="1400" kern="100" dirty="0">
                          <a:solidFill>
                            <a:schemeClr val="tx1"/>
                          </a:solidFill>
                          <a:effectLst/>
                          <a:latin typeface="方正正黑简体" panose="02000000000000000000" pitchFamily="2" charset="-122"/>
                          <a:ea typeface="方正正黑简体" panose="02000000000000000000" pitchFamily="2" charset="-122"/>
                        </a:rPr>
                        <a:t>2016</a:t>
                      </a:r>
                      <a:r>
                        <a:rPr lang="zh-CN" sz="1400" kern="100" dirty="0">
                          <a:solidFill>
                            <a:schemeClr val="tx1"/>
                          </a:solidFill>
                          <a:effectLst/>
                          <a:latin typeface="方正正黑简体" panose="02000000000000000000" pitchFamily="2" charset="-122"/>
                          <a:ea typeface="方正正黑简体" panose="02000000000000000000" pitchFamily="2" charset="-122"/>
                        </a:rPr>
                        <a:t>年</a:t>
                      </a:r>
                      <a:r>
                        <a:rPr lang="en-US" sz="1400" kern="100" dirty="0">
                          <a:solidFill>
                            <a:schemeClr val="tx1"/>
                          </a:solidFill>
                          <a:effectLst/>
                          <a:latin typeface="方正正黑简体" panose="02000000000000000000" pitchFamily="2" charset="-122"/>
                          <a:ea typeface="方正正黑简体" panose="02000000000000000000" pitchFamily="2" charset="-122"/>
                        </a:rPr>
                        <a:t>8</a:t>
                      </a:r>
                      <a:r>
                        <a:rPr lang="zh-CN" sz="1400" kern="100" dirty="0">
                          <a:solidFill>
                            <a:schemeClr val="tx1"/>
                          </a:solidFill>
                          <a:effectLst/>
                          <a:latin typeface="方正正黑简体" panose="02000000000000000000" pitchFamily="2" charset="-122"/>
                          <a:ea typeface="方正正黑简体" panose="02000000000000000000" pitchFamily="2" charset="-122"/>
                        </a:rPr>
                        <a:t>月</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extLst>
                  <a:ext uri="{0D108BD9-81ED-4DB2-BD59-A6C34878D82A}">
                    <a16:rowId xmlns="" xmlns:a16="http://schemas.microsoft.com/office/drawing/2014/main" val="10005"/>
                  </a:ext>
                </a:extLst>
              </a:tr>
              <a:tr h="304319">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spcAft>
                          <a:spcPts val="0"/>
                        </a:spcAft>
                      </a:pPr>
                      <a:r>
                        <a:rPr lang="zh-CN" sz="1400" kern="100" dirty="0">
                          <a:solidFill>
                            <a:schemeClr val="bg1"/>
                          </a:solidFill>
                          <a:effectLst/>
                          <a:latin typeface="方正正黑简体" panose="02000000000000000000" pitchFamily="2" charset="-122"/>
                          <a:ea typeface="方正正黑简体" panose="02000000000000000000" pitchFamily="2" charset="-122"/>
                        </a:rPr>
                        <a:t>主要工作：针对抗肿瘤药物操作中存在的不现象，利用品管圈解决问题。</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850"/>
                    </a:solidFill>
                  </a:tcPr>
                </a:tc>
                <a:tc hMerge="1">
                  <a:txBody>
                    <a:bodyPr/>
                    <a:lstStyle/>
                    <a:p>
                      <a:endParaRPr lang="zh-CN" altLang="en-US"/>
                    </a:p>
                  </a:txBody>
                  <a:tcPr/>
                </a:tc>
                <a:extLst>
                  <a:ext uri="{0D108BD9-81ED-4DB2-BD59-A6C34878D82A}">
                    <a16:rowId xmlns="" xmlns:a16="http://schemas.microsoft.com/office/drawing/2014/main" val="10006"/>
                  </a:ext>
                </a:extLst>
              </a:tr>
            </a:tbl>
          </a:graphicData>
        </a:graphic>
      </p:graphicFrame>
      <p:graphicFrame>
        <p:nvGraphicFramePr>
          <p:cNvPr id="59" name="表格 58"/>
          <p:cNvGraphicFramePr>
            <a:graphicFrameLocks noGrp="1"/>
          </p:cNvGraphicFramePr>
          <p:nvPr>
            <p:extLst>
              <p:ext uri="{D42A27DB-BD31-4B8C-83A1-F6EECF244321}">
                <p14:modId xmlns:p14="http://schemas.microsoft.com/office/powerpoint/2010/main" val="1353695706"/>
              </p:ext>
            </p:extLst>
          </p:nvPr>
        </p:nvGraphicFramePr>
        <p:xfrm>
          <a:off x="844063" y="3574038"/>
          <a:ext cx="10735630" cy="2914392"/>
        </p:xfrm>
        <a:graphic>
          <a:graphicData uri="http://schemas.openxmlformats.org/drawingml/2006/table">
            <a:tbl>
              <a:tblPr>
                <a:effectLst>
                  <a:innerShdw blurRad="114300">
                    <a:prstClr val="black"/>
                  </a:innerShdw>
                </a:effectLst>
              </a:tblPr>
              <a:tblGrid>
                <a:gridCol w="673787">
                  <a:extLst>
                    <a:ext uri="{9D8B030D-6E8A-4147-A177-3AD203B41FA5}">
                      <a16:colId xmlns="" xmlns:a16="http://schemas.microsoft.com/office/drawing/2014/main" val="20000"/>
                    </a:ext>
                  </a:extLst>
                </a:gridCol>
                <a:gridCol w="841909">
                  <a:extLst>
                    <a:ext uri="{9D8B030D-6E8A-4147-A177-3AD203B41FA5}">
                      <a16:colId xmlns="" xmlns:a16="http://schemas.microsoft.com/office/drawing/2014/main" val="20001"/>
                    </a:ext>
                  </a:extLst>
                </a:gridCol>
                <a:gridCol w="316230">
                  <a:extLst>
                    <a:ext uri="{9D8B030D-6E8A-4147-A177-3AD203B41FA5}">
                      <a16:colId xmlns="" xmlns:a16="http://schemas.microsoft.com/office/drawing/2014/main" val="20002"/>
                    </a:ext>
                  </a:extLst>
                </a:gridCol>
                <a:gridCol w="1554451">
                  <a:extLst>
                    <a:ext uri="{9D8B030D-6E8A-4147-A177-3AD203B41FA5}">
                      <a16:colId xmlns="" xmlns:a16="http://schemas.microsoft.com/office/drawing/2014/main" val="20003"/>
                    </a:ext>
                  </a:extLst>
                </a:gridCol>
                <a:gridCol w="558535">
                  <a:extLst>
                    <a:ext uri="{9D8B030D-6E8A-4147-A177-3AD203B41FA5}">
                      <a16:colId xmlns="" xmlns:a16="http://schemas.microsoft.com/office/drawing/2014/main" val="20004"/>
                    </a:ext>
                  </a:extLst>
                </a:gridCol>
                <a:gridCol w="784413">
                  <a:extLst>
                    <a:ext uri="{9D8B030D-6E8A-4147-A177-3AD203B41FA5}">
                      <a16:colId xmlns="" xmlns:a16="http://schemas.microsoft.com/office/drawing/2014/main" val="20005"/>
                    </a:ext>
                  </a:extLst>
                </a:gridCol>
                <a:gridCol w="903512">
                  <a:extLst>
                    <a:ext uri="{9D8B030D-6E8A-4147-A177-3AD203B41FA5}">
                      <a16:colId xmlns="" xmlns:a16="http://schemas.microsoft.com/office/drawing/2014/main" val="20006"/>
                    </a:ext>
                  </a:extLst>
                </a:gridCol>
                <a:gridCol w="969223">
                  <a:extLst>
                    <a:ext uri="{9D8B030D-6E8A-4147-A177-3AD203B41FA5}">
                      <a16:colId xmlns="" xmlns:a16="http://schemas.microsoft.com/office/drawing/2014/main" val="20007"/>
                    </a:ext>
                  </a:extLst>
                </a:gridCol>
                <a:gridCol w="184809">
                  <a:extLst>
                    <a:ext uri="{9D8B030D-6E8A-4147-A177-3AD203B41FA5}">
                      <a16:colId xmlns="" xmlns:a16="http://schemas.microsoft.com/office/drawing/2014/main" val="20008"/>
                    </a:ext>
                  </a:extLst>
                </a:gridCol>
                <a:gridCol w="932261">
                  <a:extLst>
                    <a:ext uri="{9D8B030D-6E8A-4147-A177-3AD203B41FA5}">
                      <a16:colId xmlns="" xmlns:a16="http://schemas.microsoft.com/office/drawing/2014/main" val="20009"/>
                    </a:ext>
                  </a:extLst>
                </a:gridCol>
                <a:gridCol w="3016500">
                  <a:extLst>
                    <a:ext uri="{9D8B030D-6E8A-4147-A177-3AD203B41FA5}">
                      <a16:colId xmlns="" xmlns:a16="http://schemas.microsoft.com/office/drawing/2014/main" val="20010"/>
                    </a:ext>
                  </a:extLst>
                </a:gridCol>
              </a:tblGrid>
              <a:tr h="2453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rPr>
                        <a:t>序号</a:t>
                      </a:r>
                      <a:endParaRPr kumimoji="0" lang="zh-CN" altLang="en-US" sz="11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1ACB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rPr>
                        <a:t>圈员姓名</a:t>
                      </a:r>
                      <a:endParaRPr kumimoji="0" lang="zh-CN" altLang="en-US" sz="11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1ACBE"/>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rPr>
                        <a:t>职称</a:t>
                      </a:r>
                      <a:endParaRPr kumimoji="0" lang="zh-CN" altLang="en-US" sz="11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1ACB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rPr>
                        <a:t>圈内职务</a:t>
                      </a:r>
                      <a:endParaRPr kumimoji="0" lang="zh-CN" altLang="en-US" sz="11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1ACBE"/>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rPr>
                        <a:t>年龄</a:t>
                      </a:r>
                      <a:endParaRPr kumimoji="0" lang="zh-CN" altLang="en-US" sz="11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1ACB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rPr>
                        <a:t>资历</a:t>
                      </a:r>
                      <a:endParaRPr kumimoji="0" lang="zh-CN" altLang="en-US" sz="11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1ACB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rPr>
                        <a:t>学历</a:t>
                      </a:r>
                      <a:endParaRPr kumimoji="0" lang="zh-CN" altLang="en-US" sz="11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1ACBE"/>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rPr>
                        <a:t>圈内工作</a:t>
                      </a:r>
                      <a:endParaRPr kumimoji="0" lang="zh-CN" altLang="en-US" sz="1100" b="0" i="0" u="none" strike="noStrike" cap="none" normalizeH="0" baseline="0" dirty="0">
                        <a:ln>
                          <a:noFill/>
                        </a:ln>
                        <a:solidFill>
                          <a:schemeClr val="bg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1ACBE"/>
                    </a:solidFill>
                  </a:tcPr>
                </a:tc>
                <a:extLst>
                  <a:ext uri="{0D108BD9-81ED-4DB2-BD59-A6C34878D82A}">
                    <a16:rowId xmlns="" xmlns:a16="http://schemas.microsoft.com/office/drawing/2014/main" val="10000"/>
                  </a:ext>
                </a:extLst>
              </a:tr>
              <a:tr h="3674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1</a:t>
                      </a: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xxx</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血液净化科</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护师</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30</a:t>
                      </a: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5</a:t>
                      </a: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年</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方正正黑简体" panose="02000000000000000000" pitchFamily="2" charset="-122"/>
                          <a:ea typeface="方正正黑简体" panose="02000000000000000000" pitchFamily="2" charset="-122"/>
                        </a:rPr>
                        <a:t>本科</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方正正黑简体" panose="02000000000000000000" pitchFamily="2" charset="-122"/>
                          <a:ea typeface="方正正黑简体" panose="02000000000000000000" pitchFamily="2" charset="-122"/>
                        </a:rPr>
                        <a:t>组织、策划、分工、培训、追踪</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1"/>
                  </a:ext>
                </a:extLst>
              </a:tr>
              <a:tr h="2550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2</a:t>
                      </a: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xxx</a:t>
                      </a: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血液净化科</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主管护师</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35</a:t>
                      </a: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16</a:t>
                      </a: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年</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方正正黑简体" panose="02000000000000000000" pitchFamily="2" charset="-122"/>
                          <a:ea typeface="方正正黑简体" panose="02000000000000000000" pitchFamily="2" charset="-122"/>
                        </a:rPr>
                        <a:t>本科</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方正正黑简体" panose="02000000000000000000" pitchFamily="2" charset="-122"/>
                          <a:ea typeface="方正正黑简体" panose="02000000000000000000" pitchFamily="2" charset="-122"/>
                        </a:rPr>
                        <a:t>协调、指导、督查、评价</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3674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3</a:t>
                      </a: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xxx</a:t>
                      </a: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血液净化科</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副主任护师</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40</a:t>
                      </a: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21</a:t>
                      </a: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年</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方正正黑简体" panose="02000000000000000000" pitchFamily="2" charset="-122"/>
                          <a:ea typeface="方正正黑简体" panose="02000000000000000000" pitchFamily="2" charset="-122"/>
                        </a:rPr>
                        <a:t>大专</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方正正黑简体" panose="02000000000000000000" pitchFamily="2" charset="-122"/>
                          <a:ea typeface="方正正黑简体" panose="02000000000000000000" pitchFamily="2" charset="-122"/>
                        </a:rPr>
                        <a:t>培训、活动措施落实、数据收集</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3"/>
                  </a:ext>
                </a:extLst>
              </a:tr>
              <a:tr h="2550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4</a:t>
                      </a: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xxx</a:t>
                      </a: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血液净化科</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主管护师</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37</a:t>
                      </a: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13</a:t>
                      </a: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年</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方正正黑简体" panose="02000000000000000000" pitchFamily="2" charset="-122"/>
                          <a:ea typeface="方正正黑简体" panose="02000000000000000000" pitchFamily="2" charset="-122"/>
                        </a:rPr>
                        <a:t>本科</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方正正黑简体" panose="02000000000000000000" pitchFamily="2" charset="-122"/>
                          <a:ea typeface="方正正黑简体" panose="02000000000000000000" pitchFamily="2" charset="-122"/>
                        </a:rPr>
                        <a:t>数据收集、相片采集</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2913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5</a:t>
                      </a: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xxx</a:t>
                      </a: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血液净化科</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主管护师</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31</a:t>
                      </a: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8</a:t>
                      </a: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年</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方正正黑简体" panose="02000000000000000000" pitchFamily="2" charset="-122"/>
                          <a:ea typeface="方正正黑简体" panose="02000000000000000000" pitchFamily="2" charset="-122"/>
                        </a:rPr>
                        <a:t>本科</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方正正黑简体" panose="02000000000000000000" pitchFamily="2" charset="-122"/>
                          <a:ea typeface="方正正黑简体" panose="02000000000000000000" pitchFamily="2" charset="-122"/>
                        </a:rPr>
                        <a:t>活动措施落实、制作幻灯片</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5"/>
                  </a:ext>
                </a:extLst>
              </a:tr>
              <a:tr h="3674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6</a:t>
                      </a: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xxx</a:t>
                      </a: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血液净化科</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主管护师</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35</a:t>
                      </a: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16</a:t>
                      </a: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年</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方正正黑简体" panose="02000000000000000000" pitchFamily="2" charset="-122"/>
                          <a:ea typeface="方正正黑简体" panose="02000000000000000000" pitchFamily="2" charset="-122"/>
                        </a:rPr>
                        <a:t>本科</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方正正黑简体" panose="02000000000000000000" pitchFamily="2" charset="-122"/>
                          <a:ea typeface="方正正黑简体" panose="02000000000000000000" pitchFamily="2" charset="-122"/>
                        </a:rPr>
                        <a:t>活动措施落实、数据分析、记录</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2453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7</a:t>
                      </a: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xxx</a:t>
                      </a: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血液净化科</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护师</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rPr>
                        <a:t>27</a:t>
                      </a: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方正正黑简体" panose="02000000000000000000" pitchFamily="2" charset="-122"/>
                          <a:ea typeface="方正正黑简体" panose="02000000000000000000" pitchFamily="2" charset="-122"/>
                        </a:rPr>
                        <a:t>本科</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rgbClr val="000000"/>
                          </a:solidFill>
                          <a:effectLst/>
                          <a:latin typeface="方正正黑简体" panose="02000000000000000000" pitchFamily="2" charset="-122"/>
                          <a:ea typeface="方正正黑简体" panose="02000000000000000000" pitchFamily="2" charset="-122"/>
                        </a:rPr>
                        <a:t>活动措施落实、数据收集</a:t>
                      </a: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7"/>
                  </a:ext>
                </a:extLst>
              </a:tr>
              <a:tr h="245391">
                <a:tc>
                  <a:txBody>
                    <a:bodyPr/>
                    <a:lstStyle/>
                    <a:p>
                      <a:endParaRPr lang="zh-CN" altLang="en-US" dirty="0"/>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2453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100" b="0" i="0" u="none" strike="noStrike" cap="none" normalizeH="0" baseline="0" dirty="0">
                        <a:ln>
                          <a:noFill/>
                        </a:ln>
                        <a:solidFill>
                          <a:schemeClr val="tx1"/>
                        </a:solidFill>
                        <a:effectLst/>
                        <a:latin typeface="方正正黑简体" panose="02000000000000000000" pitchFamily="2" charset="-122"/>
                        <a:ea typeface="方正正黑简体" panose="02000000000000000000" pitchFamily="2"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1309393528"/>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900" decel="100000" fill="hold"/>
                                        <p:tgtEl>
                                          <p:spTgt spid="5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50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1000"/>
                                        <p:tgtEl>
                                          <p:spTgt spid="59"/>
                                        </p:tgtEl>
                                      </p:cBhvr>
                                    </p:animEffect>
                                    <p:anim calcmode="lin" valueType="num">
                                      <p:cBhvr>
                                        <p:cTn id="14" dur="1000" fill="hold"/>
                                        <p:tgtEl>
                                          <p:spTgt spid="59"/>
                                        </p:tgtEl>
                                        <p:attrNameLst>
                                          <p:attrName>ppt_x</p:attrName>
                                        </p:attrNameLst>
                                      </p:cBhvr>
                                      <p:tavLst>
                                        <p:tav tm="0">
                                          <p:val>
                                            <p:strVal val="#ppt_x"/>
                                          </p:val>
                                        </p:tav>
                                        <p:tav tm="100000">
                                          <p:val>
                                            <p:strVal val="#ppt_x"/>
                                          </p:val>
                                        </p:tav>
                                      </p:tavLst>
                                    </p:anim>
                                    <p:anim calcmode="lin" valueType="num">
                                      <p:cBhvr>
                                        <p:cTn id="15" dur="900" decel="100000" fill="hold"/>
                                        <p:tgtEl>
                                          <p:spTgt spid="5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15544"/>
            <a:ext cx="1723549"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检讨与改进</a:t>
            </a:r>
          </a:p>
        </p:txBody>
      </p:sp>
      <p:sp>
        <p:nvSpPr>
          <p:cNvPr id="10" name="矩形 9"/>
          <p:cNvSpPr/>
          <p:nvPr/>
        </p:nvSpPr>
        <p:spPr>
          <a:xfrm>
            <a:off x="3320053" y="4590243"/>
            <a:ext cx="3652576" cy="1552502"/>
          </a:xfrm>
          <a:prstGeom prst="rect">
            <a:avLst/>
          </a:prstGeom>
          <a:solidFill>
            <a:srgbClr val="C65885"/>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grpSp>
        <p:nvGrpSpPr>
          <p:cNvPr id="11" name="组合 10"/>
          <p:cNvGrpSpPr/>
          <p:nvPr/>
        </p:nvGrpSpPr>
        <p:grpSpPr>
          <a:xfrm>
            <a:off x="7126790" y="2037605"/>
            <a:ext cx="4583074" cy="2074933"/>
            <a:chOff x="7370404" y="1930130"/>
            <a:chExt cx="4583074" cy="2074933"/>
          </a:xfrm>
          <a:effectLst>
            <a:outerShdw blurRad="50800" dist="38100" dir="2700000" algn="tl" rotWithShape="0">
              <a:prstClr val="black">
                <a:alpha val="40000"/>
              </a:prstClr>
            </a:outerShdw>
          </a:effectLst>
        </p:grpSpPr>
        <p:sp>
          <p:nvSpPr>
            <p:cNvPr id="19" name="矩形 18"/>
            <p:cNvSpPr/>
            <p:nvPr/>
          </p:nvSpPr>
          <p:spPr>
            <a:xfrm>
              <a:off x="7370404" y="1930130"/>
              <a:ext cx="4583074" cy="2074933"/>
            </a:xfrm>
            <a:prstGeom prst="rect">
              <a:avLst/>
            </a:prstGeom>
            <a:solidFill>
              <a:srgbClr val="01ACBE"/>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sp>
          <p:nvSpPr>
            <p:cNvPr id="20" name="矩形 19"/>
            <p:cNvSpPr/>
            <p:nvPr/>
          </p:nvSpPr>
          <p:spPr>
            <a:xfrm>
              <a:off x="7659023" y="2606466"/>
              <a:ext cx="3991843" cy="72225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 lastClr="FFFFFF"/>
                  </a:solidFill>
                  <a:effectLst/>
                  <a:uLnTx/>
                  <a:uFillTx/>
                  <a:latin typeface="方正正黑简体" panose="02000000000000000000" pitchFamily="2" charset="-122"/>
                  <a:ea typeface="方正正黑简体" panose="02000000000000000000" pitchFamily="2" charset="-122"/>
                </a:rPr>
                <a:t>3</a:t>
              </a:r>
              <a:r>
                <a:rPr kumimoji="0" lang="zh-CN" altLang="en-US" sz="2000" b="0" i="0" u="none" strike="noStrike" kern="1200" cap="none" spc="0" normalizeH="0" baseline="0" noProof="0" dirty="0">
                  <a:ln>
                    <a:noFill/>
                  </a:ln>
                  <a:solidFill>
                    <a:sysClr val="window" lastClr="FFFFFF"/>
                  </a:solidFill>
                  <a:effectLst/>
                  <a:uLnTx/>
                  <a:uFillTx/>
                  <a:latin typeface="方正正黑简体" panose="02000000000000000000" pitchFamily="2" charset="-122"/>
                  <a:ea typeface="方正正黑简体" panose="02000000000000000000" pitchFamily="2" charset="-122"/>
                </a:rPr>
                <a:t>、希望在下一个品管圈工作中能做得更好更完美。</a:t>
              </a:r>
            </a:p>
          </p:txBody>
        </p:sp>
      </p:grpSp>
      <p:grpSp>
        <p:nvGrpSpPr>
          <p:cNvPr id="12" name="组合 11"/>
          <p:cNvGrpSpPr/>
          <p:nvPr/>
        </p:nvGrpSpPr>
        <p:grpSpPr>
          <a:xfrm>
            <a:off x="577140" y="1246667"/>
            <a:ext cx="11132725" cy="607372"/>
            <a:chOff x="695400" y="1237452"/>
            <a:chExt cx="10945216" cy="607372"/>
          </a:xfrm>
        </p:grpSpPr>
        <p:sp>
          <p:nvSpPr>
            <p:cNvPr id="17" name="矩形 16"/>
            <p:cNvSpPr/>
            <p:nvPr/>
          </p:nvSpPr>
          <p:spPr>
            <a:xfrm>
              <a:off x="695400" y="1237452"/>
              <a:ext cx="10945216" cy="607372"/>
            </a:xfrm>
            <a:prstGeom prst="rect">
              <a:avLst/>
            </a:prstGeom>
            <a:solidFill>
              <a:srgbClr val="E8707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 lastClr="FFFFFF"/>
                </a:solidFill>
                <a:effectLst/>
                <a:uLnTx/>
                <a:uFillTx/>
                <a:latin typeface="Calibri"/>
                <a:ea typeface="宋体" panose="02010600030101010101" pitchFamily="2" charset="-122"/>
              </a:endParaRPr>
            </a:p>
          </p:txBody>
        </p:sp>
        <p:sp>
          <p:nvSpPr>
            <p:cNvPr id="18" name="矩形 17"/>
            <p:cNvSpPr/>
            <p:nvPr/>
          </p:nvSpPr>
          <p:spPr>
            <a:xfrm>
              <a:off x="911424" y="1341083"/>
              <a:ext cx="6213560"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 lastClr="FFFFFF"/>
                  </a:solidFill>
                  <a:effectLst/>
                  <a:uLnTx/>
                  <a:uFillTx/>
                  <a:latin typeface="方正正黑简体" panose="02000000000000000000" pitchFamily="2" charset="-122"/>
                  <a:ea typeface="方正正黑简体" panose="02000000000000000000" pitchFamily="2" charset="-122"/>
                </a:rPr>
                <a:t>1</a:t>
              </a:r>
              <a:r>
                <a:rPr kumimoji="0" lang="zh-CN" altLang="en-US" sz="2000" b="0" i="0" u="none" strike="noStrike" kern="1200" cap="none" spc="0" normalizeH="0" baseline="0" noProof="0" dirty="0">
                  <a:ln>
                    <a:noFill/>
                  </a:ln>
                  <a:solidFill>
                    <a:sysClr val="window" lastClr="FFFFFF"/>
                  </a:solidFill>
                  <a:effectLst/>
                  <a:uLnTx/>
                  <a:uFillTx/>
                  <a:latin typeface="方正正黑简体" panose="02000000000000000000" pitchFamily="2" charset="-122"/>
                  <a:ea typeface="方正正黑简体" panose="02000000000000000000" pitchFamily="2" charset="-122"/>
                </a:rPr>
                <a:t>、我们群策群力，携手共进，取长补短，互帮互助。</a:t>
              </a:r>
            </a:p>
          </p:txBody>
        </p:sp>
      </p:gr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7140" y="2000805"/>
            <a:ext cx="2592288" cy="4141940"/>
          </a:xfrm>
          <a:prstGeom prst="rect">
            <a:avLst/>
          </a:prstGeom>
          <a:ln>
            <a:noFill/>
          </a:ln>
          <a:effectLst>
            <a:outerShdw blurRad="50800" dist="38100" dir="2700000" algn="tl" rotWithShape="0">
              <a:prstClr val="black">
                <a:alpha val="40000"/>
              </a:prstClr>
            </a:outerShdw>
          </a:effectLst>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296" y="2024384"/>
            <a:ext cx="3631332" cy="2420888"/>
          </a:xfrm>
          <a:prstGeom prst="rect">
            <a:avLst/>
          </a:prstGeom>
          <a:ln>
            <a:solidFill>
              <a:sysClr val="window" lastClr="FFFFFF"/>
            </a:solidFill>
          </a:ln>
          <a:effectLst>
            <a:outerShdw blurRad="50800" dist="38100" dir="5400000" algn="t" rotWithShape="0">
              <a:prstClr val="black">
                <a:alpha val="40000"/>
              </a:prstClr>
            </a:outerShdw>
          </a:effectLst>
        </p:spPr>
      </p:pic>
      <p:sp>
        <p:nvSpPr>
          <p:cNvPr id="15" name="矩形 14"/>
          <p:cNvSpPr/>
          <p:nvPr/>
        </p:nvSpPr>
        <p:spPr>
          <a:xfrm>
            <a:off x="3341296" y="4590243"/>
            <a:ext cx="3631332" cy="147732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ysClr val="window" lastClr="FFFFFF"/>
                </a:solidFill>
                <a:effectLst/>
                <a:uLnTx/>
                <a:uFillTx/>
                <a:latin typeface="方正正黑简体" panose="02000000000000000000" pitchFamily="2" charset="-122"/>
                <a:ea typeface="方正正黑简体" panose="02000000000000000000" pitchFamily="2" charset="-122"/>
              </a:rPr>
              <a:t>2</a:t>
            </a:r>
            <a:r>
              <a:rPr kumimoji="0" lang="zh-CN" altLang="en-US" sz="2000" b="0" i="0" u="none" strike="noStrike" kern="1200" cap="none" spc="0" normalizeH="0" baseline="0" noProof="0" dirty="0">
                <a:ln>
                  <a:noFill/>
                </a:ln>
                <a:solidFill>
                  <a:sysClr val="window" lastClr="FFFFFF"/>
                </a:solidFill>
                <a:effectLst/>
                <a:uLnTx/>
                <a:uFillTx/>
                <a:latin typeface="方正正黑简体" panose="02000000000000000000" pitchFamily="2" charset="-122"/>
                <a:ea typeface="方正正黑简体" panose="02000000000000000000" pitchFamily="2" charset="-122"/>
              </a:rPr>
              <a:t>、各自按照预先设定的步骤，层层推进，并且集中优势，将圈的优势发挥到大。</a:t>
            </a:r>
          </a:p>
        </p:txBody>
      </p:sp>
      <p:pic>
        <p:nvPicPr>
          <p:cNvPr id="16" name="图片 15"/>
          <p:cNvPicPr>
            <a:picLocks noChangeAspect="1"/>
          </p:cNvPicPr>
          <p:nvPr/>
        </p:nvPicPr>
        <p:blipFill rotWithShape="1">
          <a:blip r:embed="rId5"/>
          <a:srcRect l="19779" t="7000" r="20463" b="47371"/>
          <a:stretch/>
        </p:blipFill>
        <p:spPr>
          <a:xfrm>
            <a:off x="7079698" y="4198529"/>
            <a:ext cx="4630166" cy="1944216"/>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29528113"/>
      </p:ext>
    </p:extLst>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15544"/>
            <a:ext cx="1723549"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推广与利用</a:t>
            </a:r>
          </a:p>
        </p:txBody>
      </p:sp>
      <p:sp>
        <p:nvSpPr>
          <p:cNvPr id="21" name="矩形 20"/>
          <p:cNvSpPr/>
          <p:nvPr/>
        </p:nvSpPr>
        <p:spPr>
          <a:xfrm>
            <a:off x="2817327" y="1092406"/>
            <a:ext cx="6661150" cy="400050"/>
          </a:xfrm>
          <a:prstGeom prst="rect">
            <a:avLst/>
          </a:prstGeom>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ysClr val="windowText" lastClr="000000">
                    <a:lumMod val="75000"/>
                    <a:lumOff val="25000"/>
                  </a:sysClr>
                </a:solidFill>
                <a:effectLst/>
                <a:uLnTx/>
                <a:uFillTx/>
                <a:latin typeface="方正正黑简体" panose="02000000000000000000" pitchFamily="2" charset="-122"/>
                <a:ea typeface="方正正黑简体" panose="02000000000000000000" pitchFamily="2" charset="-122"/>
              </a:rPr>
              <a:t>撰写护理论文一篇并已投稿：</a:t>
            </a:r>
            <a:r>
              <a:rPr kumimoji="0" lang="en-US" altLang="zh-CN" sz="2000" b="0" i="0" u="none" strike="noStrike" kern="1200" cap="none" spc="0" normalizeH="0" baseline="0" noProof="0" dirty="0">
                <a:ln>
                  <a:noFill/>
                </a:ln>
                <a:solidFill>
                  <a:sysClr val="windowText" lastClr="000000">
                    <a:lumMod val="75000"/>
                    <a:lumOff val="25000"/>
                  </a:sysClr>
                </a:solidFill>
                <a:effectLst/>
                <a:uLnTx/>
                <a:uFillTx/>
                <a:latin typeface="方正正黑简体" panose="02000000000000000000" pitchFamily="2" charset="-122"/>
                <a:ea typeface="方正正黑简体" panose="02000000000000000000" pitchFamily="2" charset="-122"/>
              </a:rPr>
              <a:t>&lt;&lt;</a:t>
            </a:r>
            <a:r>
              <a:rPr kumimoji="0" lang="zh-CN" altLang="en-US" sz="2000" b="0" i="0" u="none" strike="noStrike" kern="1200" cap="none" spc="0" normalizeH="0" baseline="0" noProof="0" dirty="0">
                <a:ln>
                  <a:noFill/>
                </a:ln>
                <a:solidFill>
                  <a:sysClr val="windowText" lastClr="000000">
                    <a:lumMod val="75000"/>
                    <a:lumOff val="25000"/>
                  </a:sysClr>
                </a:solidFill>
                <a:effectLst/>
                <a:uLnTx/>
                <a:uFillTx/>
                <a:latin typeface="方正正黑简体" panose="02000000000000000000" pitchFamily="2" charset="-122"/>
                <a:ea typeface="方正正黑简体" panose="02000000000000000000" pitchFamily="2" charset="-122"/>
              </a:rPr>
              <a:t>护理学杂志</a:t>
            </a:r>
            <a:r>
              <a:rPr kumimoji="0" lang="en-US" altLang="zh-CN" sz="2000" b="0" i="0" u="none" strike="noStrike" kern="1200" cap="none" spc="0" normalizeH="0" baseline="0" noProof="0" dirty="0">
                <a:ln>
                  <a:noFill/>
                </a:ln>
                <a:solidFill>
                  <a:sysClr val="windowText" lastClr="000000">
                    <a:lumMod val="75000"/>
                    <a:lumOff val="25000"/>
                  </a:sysClr>
                </a:solidFill>
                <a:effectLst/>
                <a:uLnTx/>
                <a:uFillTx/>
                <a:latin typeface="方正正黑简体" panose="02000000000000000000" pitchFamily="2" charset="-122"/>
                <a:ea typeface="方正正黑简体" panose="02000000000000000000" pitchFamily="2" charset="-122"/>
              </a:rPr>
              <a:t>&gt;&gt;</a:t>
            </a:r>
            <a:endParaRPr kumimoji="0" lang="zh-CN" altLang="en-US" sz="2000" b="0" i="0" u="none" strike="noStrike" kern="1200" cap="none" spc="0" normalizeH="0" baseline="0" noProof="0" dirty="0">
              <a:ln>
                <a:noFill/>
              </a:ln>
              <a:solidFill>
                <a:sysClr val="windowText" lastClr="000000">
                  <a:lumMod val="75000"/>
                  <a:lumOff val="25000"/>
                </a:sysClr>
              </a:solidFill>
              <a:effectLst/>
              <a:uLnTx/>
              <a:uFillTx/>
              <a:latin typeface="方正正黑简体" panose="02000000000000000000" pitchFamily="2" charset="-122"/>
              <a:ea typeface="方正正黑简体" panose="02000000000000000000" pitchFamily="2" charset="-122"/>
            </a:endParaRPr>
          </a:p>
        </p:txBody>
      </p:sp>
      <p:pic>
        <p:nvPicPr>
          <p:cNvPr id="22"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1839" y="1600406"/>
            <a:ext cx="306070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9239" y="2206831"/>
            <a:ext cx="2792413"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13014" y="1900443"/>
            <a:ext cx="3449638"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15707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1550"/>
                                </p:stCondLst>
                                <p:childTnLst>
                                  <p:par>
                                    <p:cTn id="9" presetID="2" presetClass="entr" presetSubtype="4" accel="100000" fill="hold" nodeType="afterEffect" p14:presetBounceEnd="3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30000">
                                          <p:cBhvr additive="base">
                                            <p:cTn id="11" dur="1500" fill="hold"/>
                                            <p:tgtEl>
                                              <p:spTgt spid="22"/>
                                            </p:tgtEl>
                                            <p:attrNameLst>
                                              <p:attrName>ppt_x</p:attrName>
                                            </p:attrNameLst>
                                          </p:cBhvr>
                                          <p:tavLst>
                                            <p:tav tm="0">
                                              <p:val>
                                                <p:strVal val="#ppt_x"/>
                                              </p:val>
                                            </p:tav>
                                            <p:tav tm="100000">
                                              <p:val>
                                                <p:strVal val="#ppt_x"/>
                                              </p:val>
                                            </p:tav>
                                          </p:tavLst>
                                        </p:anim>
                                        <p:anim calcmode="lin" valueType="num" p14:bounceEnd="30000">
                                          <p:cBhvr additive="base">
                                            <p:cTn id="12" dur="1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accel="100000" fill="hold" nodeType="withEffect" p14:presetBounceEnd="30000">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14:bounceEnd="30000">
                                          <p:cBhvr additive="base">
                                            <p:cTn id="15" dur="1500" fill="hold"/>
                                            <p:tgtEl>
                                              <p:spTgt spid="23"/>
                                            </p:tgtEl>
                                            <p:attrNameLst>
                                              <p:attrName>ppt_x</p:attrName>
                                            </p:attrNameLst>
                                          </p:cBhvr>
                                          <p:tavLst>
                                            <p:tav tm="0">
                                              <p:val>
                                                <p:strVal val="#ppt_x"/>
                                              </p:val>
                                            </p:tav>
                                            <p:tav tm="100000">
                                              <p:val>
                                                <p:strVal val="#ppt_x"/>
                                              </p:val>
                                            </p:tav>
                                          </p:tavLst>
                                        </p:anim>
                                        <p:anim calcmode="lin" valueType="num" p14:bounceEnd="30000">
                                          <p:cBhvr additive="base">
                                            <p:cTn id="16" dur="1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accel="100000" fill="hold" nodeType="withEffect" p14:presetBounceEnd="30000">
                                      <p:stCondLst>
                                        <p:cond delay="1000"/>
                                      </p:stCondLst>
                                      <p:childTnLst>
                                        <p:set>
                                          <p:cBhvr>
                                            <p:cTn id="18" dur="1" fill="hold">
                                              <p:stCondLst>
                                                <p:cond delay="0"/>
                                              </p:stCondLst>
                                            </p:cTn>
                                            <p:tgtEl>
                                              <p:spTgt spid="24"/>
                                            </p:tgtEl>
                                            <p:attrNameLst>
                                              <p:attrName>style.visibility</p:attrName>
                                            </p:attrNameLst>
                                          </p:cBhvr>
                                          <p:to>
                                            <p:strVal val="visible"/>
                                          </p:to>
                                        </p:set>
                                        <p:anim calcmode="lin" valueType="num" p14:bounceEnd="30000">
                                          <p:cBhvr additive="base">
                                            <p:cTn id="19" dur="1500" fill="hold"/>
                                            <p:tgtEl>
                                              <p:spTgt spid="24"/>
                                            </p:tgtEl>
                                            <p:attrNameLst>
                                              <p:attrName>ppt_x</p:attrName>
                                            </p:attrNameLst>
                                          </p:cBhvr>
                                          <p:tavLst>
                                            <p:tav tm="0">
                                              <p:val>
                                                <p:strVal val="#ppt_x"/>
                                              </p:val>
                                            </p:tav>
                                            <p:tav tm="100000">
                                              <p:val>
                                                <p:strVal val="#ppt_x"/>
                                              </p:val>
                                            </p:tav>
                                          </p:tavLst>
                                        </p:anim>
                                        <p:anim calcmode="lin" valueType="num" p14:bounceEnd="30000">
                                          <p:cBhvr additive="base">
                                            <p:cTn id="20"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1550"/>
                                </p:stCondLst>
                                <p:childTnLst>
                                  <p:par>
                                    <p:cTn id="9" presetID="2" presetClass="entr" presetSubtype="4" accel="10000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ppt_x"/>
                                              </p:val>
                                            </p:tav>
                                            <p:tav tm="100000">
                                              <p:val>
                                                <p:strVal val="#ppt_x"/>
                                              </p:val>
                                            </p:tav>
                                          </p:tavLst>
                                        </p:anim>
                                        <p:anim calcmode="lin" valueType="num">
                                          <p:cBhvr additive="base">
                                            <p:cTn id="12" dur="1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accel="10000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500" fill="hold"/>
                                            <p:tgtEl>
                                              <p:spTgt spid="23"/>
                                            </p:tgtEl>
                                            <p:attrNameLst>
                                              <p:attrName>ppt_x</p:attrName>
                                            </p:attrNameLst>
                                          </p:cBhvr>
                                          <p:tavLst>
                                            <p:tav tm="0">
                                              <p:val>
                                                <p:strVal val="#ppt_x"/>
                                              </p:val>
                                            </p:tav>
                                            <p:tav tm="100000">
                                              <p:val>
                                                <p:strVal val="#ppt_x"/>
                                              </p:val>
                                            </p:tav>
                                          </p:tavLst>
                                        </p:anim>
                                        <p:anim calcmode="lin" valueType="num">
                                          <p:cBhvr additive="base">
                                            <p:cTn id="16" dur="1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accel="100000" fill="hold" nodeType="withEffect">
                                      <p:stCondLst>
                                        <p:cond delay="10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ppt_x"/>
                                              </p:val>
                                            </p:tav>
                                            <p:tav tm="100000">
                                              <p:val>
                                                <p:strVal val="#ppt_x"/>
                                              </p:val>
                                            </p:tav>
                                          </p:tavLst>
                                        </p:anim>
                                        <p:anim calcmode="lin" valueType="num">
                                          <p:cBhvr additive="base">
                                            <p:cTn id="20"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弧形 74"/>
          <p:cNvSpPr/>
          <p:nvPr/>
        </p:nvSpPr>
        <p:spPr>
          <a:xfrm>
            <a:off x="-3461963" y="-3106683"/>
            <a:ext cx="5684362" cy="5684362"/>
          </a:xfrm>
          <a:prstGeom prst="arc">
            <a:avLst>
              <a:gd name="adj1" fmla="val 324145"/>
              <a:gd name="adj2" fmla="val 4652375"/>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弧形 15"/>
          <p:cNvSpPr/>
          <p:nvPr/>
        </p:nvSpPr>
        <p:spPr>
          <a:xfrm>
            <a:off x="-1935895" y="-1112362"/>
            <a:ext cx="5684362" cy="5684362"/>
          </a:xfrm>
          <a:prstGeom prst="arc">
            <a:avLst>
              <a:gd name="adj1" fmla="val 19310199"/>
              <a:gd name="adj2" fmla="val 6563128"/>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弧形 75"/>
          <p:cNvSpPr/>
          <p:nvPr/>
        </p:nvSpPr>
        <p:spPr>
          <a:xfrm>
            <a:off x="-1631576" y="-4249323"/>
            <a:ext cx="5684362" cy="5684362"/>
          </a:xfrm>
          <a:prstGeom prst="arc">
            <a:avLst>
              <a:gd name="adj1" fmla="val 1798246"/>
              <a:gd name="adj2" fmla="val 7028303"/>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a:off x="-6722108" y="-3339548"/>
            <a:ext cx="11328591" cy="11328591"/>
          </a:xfrm>
          <a:prstGeom prst="arc">
            <a:avLst>
              <a:gd name="adj1" fmla="val 20143372"/>
              <a:gd name="adj2" fmla="val 3198387"/>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48467" y="3600679"/>
            <a:ext cx="1197564" cy="1197564"/>
          </a:xfrm>
          <a:prstGeom prst="ellipse">
            <a:avLst/>
          </a:prstGeom>
          <a:gradFill>
            <a:gsLst>
              <a:gs pos="0">
                <a:srgbClr val="DDDDDD"/>
              </a:gs>
              <a:gs pos="100000">
                <a:schemeClr val="bg1">
                  <a:lumMod val="95000"/>
                </a:schemeClr>
              </a:gs>
            </a:gsLst>
            <a:lin ang="5400000" scaled="1"/>
          </a:gradFill>
          <a:ln w="12700" cap="flat">
            <a:gradFill>
              <a:gsLst>
                <a:gs pos="0">
                  <a:sysClr val="window" lastClr="FFFFFF"/>
                </a:gs>
                <a:gs pos="100000">
                  <a:srgbClr val="CACACA"/>
                </a:gs>
              </a:gsLst>
              <a:lin ang="5400000" scaled="1"/>
            </a:grad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2" name="组合 1"/>
          <p:cNvGrpSpPr/>
          <p:nvPr/>
        </p:nvGrpSpPr>
        <p:grpSpPr>
          <a:xfrm>
            <a:off x="1751874" y="1999987"/>
            <a:ext cx="2592000" cy="2590620"/>
            <a:chOff x="1603689" y="1828440"/>
            <a:chExt cx="2743560" cy="2743560"/>
          </a:xfrm>
        </p:grpSpPr>
        <p:sp>
          <p:nvSpPr>
            <p:cNvPr id="4" name="椭圆 3"/>
            <p:cNvSpPr/>
            <p:nvPr/>
          </p:nvSpPr>
          <p:spPr>
            <a:xfrm>
              <a:off x="1603689" y="1828440"/>
              <a:ext cx="2743560" cy="2743560"/>
            </a:xfrm>
            <a:prstGeom prst="ellipse">
              <a:avLst/>
            </a:prstGeom>
            <a:gradFill>
              <a:gsLst>
                <a:gs pos="0">
                  <a:srgbClr val="DDDDDD"/>
                </a:gs>
                <a:gs pos="100000">
                  <a:sysClr val="window" lastClr="FFFFFF"/>
                </a:gs>
              </a:gsLst>
              <a:lin ang="5400000" scaled="1"/>
            </a:gradFill>
            <a:ln w="127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2" name="椭圆 11"/>
            <p:cNvSpPr/>
            <p:nvPr/>
          </p:nvSpPr>
          <p:spPr>
            <a:xfrm>
              <a:off x="1752544" y="1977295"/>
              <a:ext cx="2445850" cy="2445850"/>
            </a:xfrm>
            <a:prstGeom prst="ellipse">
              <a:avLst/>
            </a:prstGeom>
            <a:solidFill>
              <a:srgbClr val="E87071"/>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3" name="文本框 12"/>
          <p:cNvSpPr txBox="1"/>
          <p:nvPr/>
        </p:nvSpPr>
        <p:spPr>
          <a:xfrm>
            <a:off x="5584356" y="2202690"/>
            <a:ext cx="5844870" cy="2185214"/>
          </a:xfrm>
          <a:prstGeom prst="rect">
            <a:avLst/>
          </a:prstGeom>
          <a:noFill/>
        </p:spPr>
        <p:txBody>
          <a:bodyPr wrap="none" rtlCol="0">
            <a:spAutoFit/>
          </a:bodyPr>
          <a:lstStyle/>
          <a:p>
            <a:pPr>
              <a:lnSpc>
                <a:spcPct val="150000"/>
              </a:lnSpc>
            </a:pPr>
            <a:r>
              <a:rPr lang="zh-CN" altLang="en-US" sz="5400" b="1" dirty="0">
                <a:solidFill>
                  <a:schemeClr val="tx1">
                    <a:lumMod val="75000"/>
                    <a:lumOff val="25000"/>
                  </a:schemeClr>
                </a:solidFill>
                <a:latin typeface="方正正黑简体" panose="02000000000000000000" pitchFamily="2" charset="-122"/>
                <a:ea typeface="方正正黑简体" panose="02000000000000000000" pitchFamily="2" charset="-122"/>
              </a:rPr>
              <a:t>谢谢大家</a:t>
            </a:r>
            <a:endParaRPr lang="en-US" altLang="zh-CN" sz="5400" b="1" dirty="0">
              <a:solidFill>
                <a:schemeClr val="tx1">
                  <a:lumMod val="75000"/>
                  <a:lumOff val="25000"/>
                </a:schemeClr>
              </a:solidFill>
              <a:latin typeface="方正正黑简体" panose="02000000000000000000" pitchFamily="2" charset="-122"/>
              <a:ea typeface="方正正黑简体" panose="02000000000000000000" pitchFamily="2" charset="-122"/>
            </a:endParaRPr>
          </a:p>
          <a:p>
            <a:pPr>
              <a:lnSpc>
                <a:spcPct val="150000"/>
              </a:lnSpc>
            </a:pPr>
            <a:r>
              <a:rPr lang="zh-CN" altLang="en-US" sz="4000" b="1" dirty="0">
                <a:solidFill>
                  <a:schemeClr val="tx1">
                    <a:lumMod val="75000"/>
                    <a:lumOff val="25000"/>
                  </a:schemeClr>
                </a:solidFill>
                <a:latin typeface="方正正黑简体" panose="02000000000000000000" pitchFamily="2" charset="-122"/>
                <a:ea typeface="方正正黑简体" panose="02000000000000000000" pitchFamily="2" charset="-122"/>
              </a:rPr>
              <a:t>不足之处请领导批评指正</a:t>
            </a:r>
          </a:p>
        </p:txBody>
      </p:sp>
      <p:sp>
        <p:nvSpPr>
          <p:cNvPr id="36" name="弧形 35"/>
          <p:cNvSpPr/>
          <p:nvPr/>
        </p:nvSpPr>
        <p:spPr>
          <a:xfrm>
            <a:off x="-1548833" y="4884304"/>
            <a:ext cx="5684362" cy="5684362"/>
          </a:xfrm>
          <a:prstGeom prst="arc">
            <a:avLst>
              <a:gd name="adj1" fmla="val 14583649"/>
              <a:gd name="adj2" fmla="val 2054152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499839" y="2724513"/>
            <a:ext cx="1107996" cy="1200329"/>
          </a:xfrm>
          <a:prstGeom prst="rect">
            <a:avLst/>
          </a:prstGeom>
          <a:noFill/>
        </p:spPr>
        <p:txBody>
          <a:bodyPr wrap="none" rtlCol="0">
            <a:spAutoFit/>
          </a:bodyPr>
          <a:lstStyle/>
          <a:p>
            <a:pPr algn="ctr"/>
            <a:r>
              <a:rPr lang="zh-CN" altLang="en-US" sz="3600" dirty="0">
                <a:solidFill>
                  <a:schemeClr val="bg1"/>
                </a:solidFill>
                <a:latin typeface="方正正黑简体" panose="02000000000000000000" pitchFamily="2" charset="-122"/>
                <a:ea typeface="方正正黑简体" panose="02000000000000000000" pitchFamily="2" charset="-122"/>
              </a:rPr>
              <a:t>您的</a:t>
            </a:r>
            <a:endParaRPr lang="en-US" altLang="zh-CN" sz="3600" dirty="0">
              <a:solidFill>
                <a:schemeClr val="bg1"/>
              </a:solidFill>
              <a:latin typeface="方正正黑简体" panose="02000000000000000000" pitchFamily="2" charset="-122"/>
              <a:ea typeface="方正正黑简体" panose="02000000000000000000" pitchFamily="2" charset="-122"/>
            </a:endParaRPr>
          </a:p>
          <a:p>
            <a:pPr algn="ctr"/>
            <a:r>
              <a:rPr lang="zh-CN" altLang="en-US" sz="3600" dirty="0">
                <a:solidFill>
                  <a:schemeClr val="bg1"/>
                </a:solidFill>
                <a:latin typeface="方正正黑简体" panose="02000000000000000000" pitchFamily="2" charset="-122"/>
                <a:ea typeface="方正正黑简体" panose="02000000000000000000" pitchFamily="2" charset="-122"/>
              </a:rPr>
              <a:t>圈徽</a:t>
            </a:r>
          </a:p>
        </p:txBody>
      </p:sp>
      <p:sp>
        <p:nvSpPr>
          <p:cNvPr id="73" name="椭圆 72"/>
          <p:cNvSpPr/>
          <p:nvPr/>
        </p:nvSpPr>
        <p:spPr>
          <a:xfrm>
            <a:off x="745672" y="2456874"/>
            <a:ext cx="415575" cy="415575"/>
          </a:xfrm>
          <a:prstGeom prst="ellipse">
            <a:avLst/>
          </a:prstGeom>
          <a:gradFill>
            <a:gsLst>
              <a:gs pos="0">
                <a:schemeClr val="bg1">
                  <a:lumMod val="85000"/>
                </a:schemeClr>
              </a:gs>
              <a:gs pos="100000">
                <a:schemeClr val="bg1">
                  <a:lumMod val="95000"/>
                </a:schemeClr>
              </a:gs>
            </a:gsLst>
            <a:lin ang="5400000" scaled="1"/>
          </a:gradFill>
          <a:ln w="12700" cap="flat">
            <a:gradFill>
              <a:gsLst>
                <a:gs pos="0">
                  <a:sysClr val="window" lastClr="FFFFFF"/>
                </a:gs>
                <a:gs pos="100000">
                  <a:srgbClr val="CACACA"/>
                </a:gs>
              </a:gsLst>
              <a:lin ang="5400000" scaled="1"/>
            </a:gradFill>
            <a:prstDash val="solid"/>
            <a:miter lim="800000"/>
            <a:headEnd/>
            <a:tailEnd/>
          </a:ln>
          <a:effectLst>
            <a:outerShdw blurRad="254000" dist="254000" dir="5400000" sx="102000" sy="102000" algn="t" rotWithShape="0">
              <a:sysClr val="windowText" lastClr="000000">
                <a:lumMod val="85000"/>
                <a:lumOff val="15000"/>
                <a:alpha val="50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74" name="椭圆 73"/>
          <p:cNvSpPr/>
          <p:nvPr/>
        </p:nvSpPr>
        <p:spPr>
          <a:xfrm>
            <a:off x="2624638" y="1369731"/>
            <a:ext cx="415575" cy="415575"/>
          </a:xfrm>
          <a:prstGeom prst="ellipse">
            <a:avLst/>
          </a:prstGeom>
          <a:gradFill>
            <a:gsLst>
              <a:gs pos="0">
                <a:srgbClr val="DDDDDD"/>
              </a:gs>
              <a:gs pos="100000">
                <a:schemeClr val="bg1">
                  <a:lumMod val="95000"/>
                </a:schemeClr>
              </a:gs>
            </a:gsLst>
            <a:lin ang="5400000" scaled="1"/>
          </a:gradFill>
          <a:ln w="12700" cap="flat">
            <a:gradFill>
              <a:gsLst>
                <a:gs pos="0">
                  <a:sysClr val="window" lastClr="FFFFFF"/>
                </a:gs>
                <a:gs pos="100000">
                  <a:srgbClr val="CACACA"/>
                </a:gs>
              </a:gsLst>
              <a:lin ang="5400000" scaled="1"/>
            </a:gradFill>
            <a:prstDash val="solid"/>
            <a:miter lim="800000"/>
            <a:headEnd/>
            <a:tailEnd/>
          </a:ln>
          <a:effectLst>
            <a:outerShdw blurRad="254000" dist="254000" dir="5400000" sx="102000" sy="102000" algn="t" rotWithShape="0">
              <a:sysClr val="windowText" lastClr="000000">
                <a:lumMod val="85000"/>
                <a:lumOff val="15000"/>
                <a:alpha val="50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61" name="组合 60"/>
          <p:cNvGrpSpPr/>
          <p:nvPr/>
        </p:nvGrpSpPr>
        <p:grpSpPr>
          <a:xfrm>
            <a:off x="231909" y="4199461"/>
            <a:ext cx="1371780" cy="1371780"/>
            <a:chOff x="231909" y="4199461"/>
            <a:chExt cx="1371780" cy="1371780"/>
          </a:xfrm>
        </p:grpSpPr>
        <p:grpSp>
          <p:nvGrpSpPr>
            <p:cNvPr id="18" name="组合 17"/>
            <p:cNvGrpSpPr/>
            <p:nvPr/>
          </p:nvGrpSpPr>
          <p:grpSpPr>
            <a:xfrm>
              <a:off x="231909" y="4199461"/>
              <a:ext cx="1371780" cy="1371780"/>
              <a:chOff x="1603689" y="1828440"/>
              <a:chExt cx="2743560" cy="2743560"/>
            </a:xfrm>
          </p:grpSpPr>
          <p:sp>
            <p:nvSpPr>
              <p:cNvPr id="19" name="椭圆 18"/>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20" name="椭圆 19"/>
              <p:cNvSpPr/>
              <p:nvPr/>
            </p:nvSpPr>
            <p:spPr>
              <a:xfrm>
                <a:off x="1752545" y="1977296"/>
                <a:ext cx="2445850" cy="2445850"/>
              </a:xfrm>
              <a:prstGeom prst="ellipse">
                <a:avLst/>
              </a:prstGeom>
              <a:solidFill>
                <a:srgbClr val="FFB85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34" name="Freeform 8"/>
            <p:cNvSpPr>
              <a:spLocks noEditPoints="1"/>
            </p:cNvSpPr>
            <p:nvPr/>
          </p:nvSpPr>
          <p:spPr bwMode="auto">
            <a:xfrm>
              <a:off x="621348" y="4513666"/>
              <a:ext cx="583778" cy="741275"/>
            </a:xfrm>
            <a:custGeom>
              <a:avLst/>
              <a:gdLst>
                <a:gd name="T0" fmla="*/ 20 w 85"/>
                <a:gd name="T1" fmla="*/ 128 h 132"/>
                <a:gd name="T2" fmla="*/ 0 w 85"/>
                <a:gd name="T3" fmla="*/ 102 h 132"/>
                <a:gd name="T4" fmla="*/ 50 w 85"/>
                <a:gd name="T5" fmla="*/ 33 h 132"/>
                <a:gd name="T6" fmla="*/ 52 w 85"/>
                <a:gd name="T7" fmla="*/ 30 h 132"/>
                <a:gd name="T8" fmla="*/ 54 w 85"/>
                <a:gd name="T9" fmla="*/ 28 h 132"/>
                <a:gd name="T10" fmla="*/ 54 w 85"/>
                <a:gd name="T11" fmla="*/ 20 h 132"/>
                <a:gd name="T12" fmla="*/ 32 w 85"/>
                <a:gd name="T13" fmla="*/ 20 h 132"/>
                <a:gd name="T14" fmla="*/ 32 w 85"/>
                <a:gd name="T15" fmla="*/ 28 h 132"/>
                <a:gd name="T16" fmla="*/ 35 w 85"/>
                <a:gd name="T17" fmla="*/ 34 h 132"/>
                <a:gd name="T18" fmla="*/ 41 w 85"/>
                <a:gd name="T19" fmla="*/ 40 h 132"/>
                <a:gd name="T20" fmla="*/ 22 w 85"/>
                <a:gd name="T21" fmla="*/ 66 h 132"/>
                <a:gd name="T22" fmla="*/ 12 w 85"/>
                <a:gd name="T23" fmla="*/ 41 h 132"/>
                <a:gd name="T24" fmla="*/ 21 w 85"/>
                <a:gd name="T25" fmla="*/ 13 h 132"/>
                <a:gd name="T26" fmla="*/ 42 w 85"/>
                <a:gd name="T27" fmla="*/ 1 h 132"/>
                <a:gd name="T28" fmla="*/ 63 w 85"/>
                <a:gd name="T29" fmla="*/ 8 h 132"/>
                <a:gd name="T30" fmla="*/ 72 w 85"/>
                <a:gd name="T31" fmla="*/ 29 h 132"/>
                <a:gd name="T32" fmla="*/ 74 w 85"/>
                <a:gd name="T33" fmla="*/ 43 h 132"/>
                <a:gd name="T34" fmla="*/ 71 w 85"/>
                <a:gd name="T35" fmla="*/ 56 h 132"/>
                <a:gd name="T36" fmla="*/ 67 w 85"/>
                <a:gd name="T37" fmla="*/ 62 h 132"/>
                <a:gd name="T38" fmla="*/ 20 w 85"/>
                <a:gd name="T39" fmla="*/ 128 h 132"/>
                <a:gd name="T40" fmla="*/ 20 w 85"/>
                <a:gd name="T41" fmla="*/ 128 h 132"/>
                <a:gd name="T42" fmla="*/ 20 w 85"/>
                <a:gd name="T43" fmla="*/ 128 h 132"/>
                <a:gd name="T44" fmla="*/ 20 w 85"/>
                <a:gd name="T45" fmla="*/ 128 h 132"/>
                <a:gd name="T46" fmla="*/ 20 w 85"/>
                <a:gd name="T47" fmla="*/ 128 h 132"/>
                <a:gd name="T48" fmla="*/ 63 w 85"/>
                <a:gd name="T49" fmla="*/ 73 h 132"/>
                <a:gd name="T50" fmla="*/ 85 w 85"/>
                <a:gd name="T51" fmla="*/ 103 h 132"/>
                <a:gd name="T52" fmla="*/ 69 w 85"/>
                <a:gd name="T53" fmla="*/ 132 h 132"/>
                <a:gd name="T54" fmla="*/ 44 w 85"/>
                <a:gd name="T55" fmla="*/ 100 h 132"/>
                <a:gd name="T56" fmla="*/ 63 w 85"/>
                <a:gd name="T57"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2">
                  <a:moveTo>
                    <a:pt x="20" y="128"/>
                  </a:moveTo>
                  <a:cubicBezTo>
                    <a:pt x="0" y="102"/>
                    <a:pt x="0" y="102"/>
                    <a:pt x="0" y="102"/>
                  </a:cubicBezTo>
                  <a:cubicBezTo>
                    <a:pt x="50" y="33"/>
                    <a:pt x="50" y="33"/>
                    <a:pt x="50" y="33"/>
                  </a:cubicBezTo>
                  <a:cubicBezTo>
                    <a:pt x="51" y="32"/>
                    <a:pt x="51" y="31"/>
                    <a:pt x="52" y="30"/>
                  </a:cubicBezTo>
                  <a:cubicBezTo>
                    <a:pt x="53" y="30"/>
                    <a:pt x="53" y="29"/>
                    <a:pt x="54" y="28"/>
                  </a:cubicBezTo>
                  <a:cubicBezTo>
                    <a:pt x="55" y="25"/>
                    <a:pt x="55" y="22"/>
                    <a:pt x="54" y="20"/>
                  </a:cubicBezTo>
                  <a:cubicBezTo>
                    <a:pt x="32" y="20"/>
                    <a:pt x="32" y="20"/>
                    <a:pt x="32" y="20"/>
                  </a:cubicBezTo>
                  <a:cubicBezTo>
                    <a:pt x="31" y="23"/>
                    <a:pt x="31" y="25"/>
                    <a:pt x="32" y="28"/>
                  </a:cubicBezTo>
                  <a:cubicBezTo>
                    <a:pt x="33" y="30"/>
                    <a:pt x="34" y="32"/>
                    <a:pt x="35" y="34"/>
                  </a:cubicBezTo>
                  <a:cubicBezTo>
                    <a:pt x="41" y="40"/>
                    <a:pt x="41" y="40"/>
                    <a:pt x="41" y="40"/>
                  </a:cubicBezTo>
                  <a:cubicBezTo>
                    <a:pt x="22" y="66"/>
                    <a:pt x="22" y="66"/>
                    <a:pt x="22" y="66"/>
                  </a:cubicBezTo>
                  <a:cubicBezTo>
                    <a:pt x="16" y="59"/>
                    <a:pt x="13" y="50"/>
                    <a:pt x="12" y="41"/>
                  </a:cubicBezTo>
                  <a:cubicBezTo>
                    <a:pt x="12" y="31"/>
                    <a:pt x="14" y="21"/>
                    <a:pt x="21" y="13"/>
                  </a:cubicBezTo>
                  <a:cubicBezTo>
                    <a:pt x="26" y="6"/>
                    <a:pt x="34" y="2"/>
                    <a:pt x="42" y="1"/>
                  </a:cubicBezTo>
                  <a:cubicBezTo>
                    <a:pt x="50" y="0"/>
                    <a:pt x="57" y="3"/>
                    <a:pt x="63" y="8"/>
                  </a:cubicBezTo>
                  <a:cubicBezTo>
                    <a:pt x="68" y="14"/>
                    <a:pt x="71" y="22"/>
                    <a:pt x="72" y="29"/>
                  </a:cubicBezTo>
                  <a:cubicBezTo>
                    <a:pt x="73" y="34"/>
                    <a:pt x="74" y="38"/>
                    <a:pt x="74" y="43"/>
                  </a:cubicBezTo>
                  <a:cubicBezTo>
                    <a:pt x="74" y="48"/>
                    <a:pt x="73" y="52"/>
                    <a:pt x="71" y="56"/>
                  </a:cubicBezTo>
                  <a:cubicBezTo>
                    <a:pt x="70" y="58"/>
                    <a:pt x="69" y="60"/>
                    <a:pt x="67" y="62"/>
                  </a:cubicBezTo>
                  <a:cubicBezTo>
                    <a:pt x="20" y="128"/>
                    <a:pt x="20" y="128"/>
                    <a:pt x="20" y="128"/>
                  </a:cubicBezTo>
                  <a:cubicBezTo>
                    <a:pt x="20" y="128"/>
                    <a:pt x="20" y="128"/>
                    <a:pt x="20" y="128"/>
                  </a:cubicBezTo>
                  <a:cubicBezTo>
                    <a:pt x="20" y="128"/>
                    <a:pt x="20" y="128"/>
                    <a:pt x="20" y="128"/>
                  </a:cubicBezTo>
                  <a:cubicBezTo>
                    <a:pt x="20" y="128"/>
                    <a:pt x="20" y="128"/>
                    <a:pt x="20" y="128"/>
                  </a:cubicBezTo>
                  <a:cubicBezTo>
                    <a:pt x="20" y="128"/>
                    <a:pt x="20" y="128"/>
                    <a:pt x="20" y="128"/>
                  </a:cubicBezTo>
                  <a:close/>
                  <a:moveTo>
                    <a:pt x="63" y="73"/>
                  </a:moveTo>
                  <a:cubicBezTo>
                    <a:pt x="85" y="103"/>
                    <a:pt x="85" y="103"/>
                    <a:pt x="85" y="103"/>
                  </a:cubicBezTo>
                  <a:cubicBezTo>
                    <a:pt x="69" y="132"/>
                    <a:pt x="69" y="132"/>
                    <a:pt x="69" y="132"/>
                  </a:cubicBezTo>
                  <a:cubicBezTo>
                    <a:pt x="44" y="100"/>
                    <a:pt x="44" y="100"/>
                    <a:pt x="44" y="100"/>
                  </a:cubicBezTo>
                  <a:cubicBezTo>
                    <a:pt x="63" y="73"/>
                    <a:pt x="63" y="73"/>
                    <a:pt x="63"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26" name="组合 25"/>
          <p:cNvGrpSpPr/>
          <p:nvPr/>
        </p:nvGrpSpPr>
        <p:grpSpPr>
          <a:xfrm>
            <a:off x="1113850" y="1077209"/>
            <a:ext cx="802534" cy="802534"/>
            <a:chOff x="1113850" y="1077209"/>
            <a:chExt cx="802534" cy="802534"/>
          </a:xfrm>
        </p:grpSpPr>
        <p:grpSp>
          <p:nvGrpSpPr>
            <p:cNvPr id="59" name="组合 58"/>
            <p:cNvGrpSpPr/>
            <p:nvPr/>
          </p:nvGrpSpPr>
          <p:grpSpPr>
            <a:xfrm>
              <a:off x="1113850" y="1077209"/>
              <a:ext cx="802534" cy="802534"/>
              <a:chOff x="1603689" y="1828440"/>
              <a:chExt cx="2743560" cy="2743560"/>
            </a:xfrm>
          </p:grpSpPr>
          <p:sp>
            <p:nvSpPr>
              <p:cNvPr id="68" name="椭圆 67"/>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69" name="椭圆 68"/>
              <p:cNvSpPr/>
              <p:nvPr/>
            </p:nvSpPr>
            <p:spPr>
              <a:xfrm>
                <a:off x="1752544" y="1977295"/>
                <a:ext cx="2445850" cy="2445850"/>
              </a:xfrm>
              <a:prstGeom prst="ellipse">
                <a:avLst/>
              </a:prstGeom>
              <a:solidFill>
                <a:srgbClr val="01ACBE"/>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24" name="组合 23"/>
            <p:cNvGrpSpPr/>
            <p:nvPr/>
          </p:nvGrpSpPr>
          <p:grpSpPr>
            <a:xfrm>
              <a:off x="1323114" y="1328889"/>
              <a:ext cx="377635" cy="299171"/>
              <a:chOff x="5248612" y="5019854"/>
              <a:chExt cx="859268" cy="733939"/>
            </a:xfrm>
            <a:solidFill>
              <a:schemeClr val="bg1"/>
            </a:solidFill>
          </p:grpSpPr>
          <p:sp>
            <p:nvSpPr>
              <p:cNvPr id="137" name="Freeform 1372"/>
              <p:cNvSpPr>
                <a:spLocks noEditPoints="1"/>
              </p:cNvSpPr>
              <p:nvPr/>
            </p:nvSpPr>
            <p:spPr bwMode="auto">
              <a:xfrm>
                <a:off x="5248612" y="5117713"/>
                <a:ext cx="859268" cy="636080"/>
              </a:xfrm>
              <a:custGeom>
                <a:avLst/>
                <a:gdLst>
                  <a:gd name="T0" fmla="*/ 18 w 246"/>
                  <a:gd name="T1" fmla="*/ 0 h 182"/>
                  <a:gd name="T2" fmla="*/ 10 w 246"/>
                  <a:gd name="T3" fmla="*/ 0 h 182"/>
                  <a:gd name="T4" fmla="*/ 2 w 246"/>
                  <a:gd name="T5" fmla="*/ 10 h 182"/>
                  <a:gd name="T6" fmla="*/ 0 w 246"/>
                  <a:gd name="T7" fmla="*/ 164 h 182"/>
                  <a:gd name="T8" fmla="*/ 2 w 246"/>
                  <a:gd name="T9" fmla="*/ 170 h 182"/>
                  <a:gd name="T10" fmla="*/ 10 w 246"/>
                  <a:gd name="T11" fmla="*/ 180 h 182"/>
                  <a:gd name="T12" fmla="*/ 228 w 246"/>
                  <a:gd name="T13" fmla="*/ 182 h 182"/>
                  <a:gd name="T14" fmla="*/ 236 w 246"/>
                  <a:gd name="T15" fmla="*/ 180 h 182"/>
                  <a:gd name="T16" fmla="*/ 246 w 246"/>
                  <a:gd name="T17" fmla="*/ 170 h 182"/>
                  <a:gd name="T18" fmla="*/ 246 w 246"/>
                  <a:gd name="T19" fmla="*/ 18 h 182"/>
                  <a:gd name="T20" fmla="*/ 246 w 246"/>
                  <a:gd name="T21" fmla="*/ 10 h 182"/>
                  <a:gd name="T22" fmla="*/ 236 w 246"/>
                  <a:gd name="T23" fmla="*/ 0 h 182"/>
                  <a:gd name="T24" fmla="*/ 228 w 246"/>
                  <a:gd name="T25" fmla="*/ 0 h 182"/>
                  <a:gd name="T26" fmla="*/ 124 w 246"/>
                  <a:gd name="T27" fmla="*/ 154 h 182"/>
                  <a:gd name="T28" fmla="*/ 98 w 246"/>
                  <a:gd name="T29" fmla="*/ 148 h 182"/>
                  <a:gd name="T30" fmla="*/ 78 w 246"/>
                  <a:gd name="T31" fmla="*/ 136 h 182"/>
                  <a:gd name="T32" fmla="*/ 64 w 246"/>
                  <a:gd name="T33" fmla="*/ 116 h 182"/>
                  <a:gd name="T34" fmla="*/ 60 w 246"/>
                  <a:gd name="T35" fmla="*/ 90 h 182"/>
                  <a:gd name="T36" fmla="*/ 62 w 246"/>
                  <a:gd name="T37" fmla="*/ 78 h 182"/>
                  <a:gd name="T38" fmla="*/ 70 w 246"/>
                  <a:gd name="T39" fmla="*/ 56 h 182"/>
                  <a:gd name="T40" fmla="*/ 88 w 246"/>
                  <a:gd name="T41" fmla="*/ 38 h 182"/>
                  <a:gd name="T42" fmla="*/ 110 w 246"/>
                  <a:gd name="T43" fmla="*/ 28 h 182"/>
                  <a:gd name="T44" fmla="*/ 124 w 246"/>
                  <a:gd name="T45" fmla="*/ 28 h 182"/>
                  <a:gd name="T46" fmla="*/ 148 w 246"/>
                  <a:gd name="T47" fmla="*/ 32 h 182"/>
                  <a:gd name="T48" fmla="*/ 168 w 246"/>
                  <a:gd name="T49" fmla="*/ 46 h 182"/>
                  <a:gd name="T50" fmla="*/ 182 w 246"/>
                  <a:gd name="T51" fmla="*/ 66 h 182"/>
                  <a:gd name="T52" fmla="*/ 186 w 246"/>
                  <a:gd name="T53" fmla="*/ 90 h 182"/>
                  <a:gd name="T54" fmla="*/ 186 w 246"/>
                  <a:gd name="T55" fmla="*/ 104 h 182"/>
                  <a:gd name="T56" fmla="*/ 176 w 246"/>
                  <a:gd name="T57" fmla="*/ 126 h 182"/>
                  <a:gd name="T58" fmla="*/ 158 w 246"/>
                  <a:gd name="T59" fmla="*/ 142 h 182"/>
                  <a:gd name="T60" fmla="*/ 136 w 246"/>
                  <a:gd name="T61" fmla="*/ 152 h 182"/>
                  <a:gd name="T62" fmla="*/ 124 w 246"/>
                  <a:gd name="T63" fmla="*/ 1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2">
                    <a:moveTo>
                      <a:pt x="228" y="0"/>
                    </a:moveTo>
                    <a:lnTo>
                      <a:pt x="18" y="0"/>
                    </a:lnTo>
                    <a:lnTo>
                      <a:pt x="18" y="0"/>
                    </a:lnTo>
                    <a:lnTo>
                      <a:pt x="10" y="0"/>
                    </a:lnTo>
                    <a:lnTo>
                      <a:pt x="4" y="4"/>
                    </a:lnTo>
                    <a:lnTo>
                      <a:pt x="2" y="10"/>
                    </a:lnTo>
                    <a:lnTo>
                      <a:pt x="0" y="18"/>
                    </a:lnTo>
                    <a:lnTo>
                      <a:pt x="0" y="164"/>
                    </a:lnTo>
                    <a:lnTo>
                      <a:pt x="0" y="164"/>
                    </a:lnTo>
                    <a:lnTo>
                      <a:pt x="2" y="170"/>
                    </a:lnTo>
                    <a:lnTo>
                      <a:pt x="4" y="176"/>
                    </a:lnTo>
                    <a:lnTo>
                      <a:pt x="10" y="180"/>
                    </a:lnTo>
                    <a:lnTo>
                      <a:pt x="18" y="182"/>
                    </a:lnTo>
                    <a:lnTo>
                      <a:pt x="228" y="182"/>
                    </a:lnTo>
                    <a:lnTo>
                      <a:pt x="228" y="182"/>
                    </a:lnTo>
                    <a:lnTo>
                      <a:pt x="236" y="180"/>
                    </a:lnTo>
                    <a:lnTo>
                      <a:pt x="242" y="176"/>
                    </a:lnTo>
                    <a:lnTo>
                      <a:pt x="246" y="170"/>
                    </a:lnTo>
                    <a:lnTo>
                      <a:pt x="246" y="164"/>
                    </a:lnTo>
                    <a:lnTo>
                      <a:pt x="246" y="18"/>
                    </a:lnTo>
                    <a:lnTo>
                      <a:pt x="246" y="18"/>
                    </a:lnTo>
                    <a:lnTo>
                      <a:pt x="246" y="10"/>
                    </a:lnTo>
                    <a:lnTo>
                      <a:pt x="242" y="4"/>
                    </a:lnTo>
                    <a:lnTo>
                      <a:pt x="236" y="0"/>
                    </a:lnTo>
                    <a:lnTo>
                      <a:pt x="228" y="0"/>
                    </a:lnTo>
                    <a:lnTo>
                      <a:pt x="228" y="0"/>
                    </a:lnTo>
                    <a:close/>
                    <a:moveTo>
                      <a:pt x="124" y="154"/>
                    </a:moveTo>
                    <a:lnTo>
                      <a:pt x="124" y="154"/>
                    </a:lnTo>
                    <a:lnTo>
                      <a:pt x="110" y="152"/>
                    </a:lnTo>
                    <a:lnTo>
                      <a:pt x="98" y="148"/>
                    </a:lnTo>
                    <a:lnTo>
                      <a:pt x="88" y="142"/>
                    </a:lnTo>
                    <a:lnTo>
                      <a:pt x="78" y="136"/>
                    </a:lnTo>
                    <a:lnTo>
                      <a:pt x="70" y="126"/>
                    </a:lnTo>
                    <a:lnTo>
                      <a:pt x="64" y="116"/>
                    </a:lnTo>
                    <a:lnTo>
                      <a:pt x="62" y="104"/>
                    </a:lnTo>
                    <a:lnTo>
                      <a:pt x="60" y="90"/>
                    </a:lnTo>
                    <a:lnTo>
                      <a:pt x="60" y="90"/>
                    </a:lnTo>
                    <a:lnTo>
                      <a:pt x="62" y="78"/>
                    </a:lnTo>
                    <a:lnTo>
                      <a:pt x="64" y="66"/>
                    </a:lnTo>
                    <a:lnTo>
                      <a:pt x="70" y="56"/>
                    </a:lnTo>
                    <a:lnTo>
                      <a:pt x="78" y="46"/>
                    </a:lnTo>
                    <a:lnTo>
                      <a:pt x="88" y="38"/>
                    </a:lnTo>
                    <a:lnTo>
                      <a:pt x="98" y="32"/>
                    </a:lnTo>
                    <a:lnTo>
                      <a:pt x="110" y="28"/>
                    </a:lnTo>
                    <a:lnTo>
                      <a:pt x="124" y="28"/>
                    </a:lnTo>
                    <a:lnTo>
                      <a:pt x="124" y="28"/>
                    </a:lnTo>
                    <a:lnTo>
                      <a:pt x="136" y="28"/>
                    </a:lnTo>
                    <a:lnTo>
                      <a:pt x="148" y="32"/>
                    </a:lnTo>
                    <a:lnTo>
                      <a:pt x="158" y="38"/>
                    </a:lnTo>
                    <a:lnTo>
                      <a:pt x="168" y="46"/>
                    </a:lnTo>
                    <a:lnTo>
                      <a:pt x="176" y="56"/>
                    </a:lnTo>
                    <a:lnTo>
                      <a:pt x="182" y="66"/>
                    </a:lnTo>
                    <a:lnTo>
                      <a:pt x="186" y="78"/>
                    </a:lnTo>
                    <a:lnTo>
                      <a:pt x="186" y="90"/>
                    </a:lnTo>
                    <a:lnTo>
                      <a:pt x="186" y="90"/>
                    </a:lnTo>
                    <a:lnTo>
                      <a:pt x="186" y="104"/>
                    </a:lnTo>
                    <a:lnTo>
                      <a:pt x="182" y="116"/>
                    </a:lnTo>
                    <a:lnTo>
                      <a:pt x="176" y="126"/>
                    </a:lnTo>
                    <a:lnTo>
                      <a:pt x="168" y="136"/>
                    </a:lnTo>
                    <a:lnTo>
                      <a:pt x="158" y="142"/>
                    </a:lnTo>
                    <a:lnTo>
                      <a:pt x="148" y="148"/>
                    </a:lnTo>
                    <a:lnTo>
                      <a:pt x="136" y="152"/>
                    </a:lnTo>
                    <a:lnTo>
                      <a:pt x="124" y="154"/>
                    </a:lnTo>
                    <a:lnTo>
                      <a:pt x="124"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38" name="Freeform 1373"/>
              <p:cNvSpPr>
                <a:spLocks/>
              </p:cNvSpPr>
              <p:nvPr/>
            </p:nvSpPr>
            <p:spPr bwMode="auto">
              <a:xfrm>
                <a:off x="5549007" y="5306440"/>
                <a:ext cx="258479" cy="258626"/>
              </a:xfrm>
              <a:custGeom>
                <a:avLst/>
                <a:gdLst>
                  <a:gd name="T0" fmla="*/ 70 w 74"/>
                  <a:gd name="T1" fmla="*/ 26 h 74"/>
                  <a:gd name="T2" fmla="*/ 48 w 74"/>
                  <a:gd name="T3" fmla="*/ 26 h 74"/>
                  <a:gd name="T4" fmla="*/ 48 w 74"/>
                  <a:gd name="T5" fmla="*/ 4 h 74"/>
                  <a:gd name="T6" fmla="*/ 48 w 74"/>
                  <a:gd name="T7" fmla="*/ 4 h 74"/>
                  <a:gd name="T8" fmla="*/ 46 w 74"/>
                  <a:gd name="T9" fmla="*/ 0 h 74"/>
                  <a:gd name="T10" fmla="*/ 44 w 74"/>
                  <a:gd name="T11" fmla="*/ 0 h 74"/>
                  <a:gd name="T12" fmla="*/ 30 w 74"/>
                  <a:gd name="T13" fmla="*/ 0 h 74"/>
                  <a:gd name="T14" fmla="*/ 30 w 74"/>
                  <a:gd name="T15" fmla="*/ 0 h 74"/>
                  <a:gd name="T16" fmla="*/ 28 w 74"/>
                  <a:gd name="T17" fmla="*/ 0 h 74"/>
                  <a:gd name="T18" fmla="*/ 26 w 74"/>
                  <a:gd name="T19" fmla="*/ 4 h 74"/>
                  <a:gd name="T20" fmla="*/ 26 w 74"/>
                  <a:gd name="T21" fmla="*/ 26 h 74"/>
                  <a:gd name="T22" fmla="*/ 4 w 74"/>
                  <a:gd name="T23" fmla="*/ 26 h 74"/>
                  <a:gd name="T24" fmla="*/ 4 w 74"/>
                  <a:gd name="T25" fmla="*/ 26 h 74"/>
                  <a:gd name="T26" fmla="*/ 2 w 74"/>
                  <a:gd name="T27" fmla="*/ 26 h 74"/>
                  <a:gd name="T28" fmla="*/ 0 w 74"/>
                  <a:gd name="T29" fmla="*/ 30 h 74"/>
                  <a:gd name="T30" fmla="*/ 0 w 74"/>
                  <a:gd name="T31" fmla="*/ 44 h 74"/>
                  <a:gd name="T32" fmla="*/ 0 w 74"/>
                  <a:gd name="T33" fmla="*/ 44 h 74"/>
                  <a:gd name="T34" fmla="*/ 2 w 74"/>
                  <a:gd name="T35" fmla="*/ 46 h 74"/>
                  <a:gd name="T36" fmla="*/ 4 w 74"/>
                  <a:gd name="T37" fmla="*/ 48 h 74"/>
                  <a:gd name="T38" fmla="*/ 26 w 74"/>
                  <a:gd name="T39" fmla="*/ 48 h 74"/>
                  <a:gd name="T40" fmla="*/ 26 w 74"/>
                  <a:gd name="T41" fmla="*/ 70 h 74"/>
                  <a:gd name="T42" fmla="*/ 26 w 74"/>
                  <a:gd name="T43" fmla="*/ 70 h 74"/>
                  <a:gd name="T44" fmla="*/ 28 w 74"/>
                  <a:gd name="T45" fmla="*/ 72 h 74"/>
                  <a:gd name="T46" fmla="*/ 30 w 74"/>
                  <a:gd name="T47" fmla="*/ 74 h 74"/>
                  <a:gd name="T48" fmla="*/ 44 w 74"/>
                  <a:gd name="T49" fmla="*/ 74 h 74"/>
                  <a:gd name="T50" fmla="*/ 44 w 74"/>
                  <a:gd name="T51" fmla="*/ 74 h 74"/>
                  <a:gd name="T52" fmla="*/ 46 w 74"/>
                  <a:gd name="T53" fmla="*/ 72 h 74"/>
                  <a:gd name="T54" fmla="*/ 48 w 74"/>
                  <a:gd name="T55" fmla="*/ 70 h 74"/>
                  <a:gd name="T56" fmla="*/ 48 w 74"/>
                  <a:gd name="T57" fmla="*/ 48 h 74"/>
                  <a:gd name="T58" fmla="*/ 70 w 74"/>
                  <a:gd name="T59" fmla="*/ 48 h 74"/>
                  <a:gd name="T60" fmla="*/ 70 w 74"/>
                  <a:gd name="T61" fmla="*/ 48 h 74"/>
                  <a:gd name="T62" fmla="*/ 72 w 74"/>
                  <a:gd name="T63" fmla="*/ 46 h 74"/>
                  <a:gd name="T64" fmla="*/ 74 w 74"/>
                  <a:gd name="T65" fmla="*/ 44 h 74"/>
                  <a:gd name="T66" fmla="*/ 74 w 74"/>
                  <a:gd name="T67" fmla="*/ 30 h 74"/>
                  <a:gd name="T68" fmla="*/ 74 w 74"/>
                  <a:gd name="T69" fmla="*/ 30 h 74"/>
                  <a:gd name="T70" fmla="*/ 72 w 74"/>
                  <a:gd name="T71" fmla="*/ 26 h 74"/>
                  <a:gd name="T72" fmla="*/ 70 w 74"/>
                  <a:gd name="T73" fmla="*/ 26 h 74"/>
                  <a:gd name="T74" fmla="*/ 70 w 74"/>
                  <a:gd name="T75"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70" y="26"/>
                    </a:moveTo>
                    <a:lnTo>
                      <a:pt x="48" y="26"/>
                    </a:lnTo>
                    <a:lnTo>
                      <a:pt x="48" y="4"/>
                    </a:lnTo>
                    <a:lnTo>
                      <a:pt x="48" y="4"/>
                    </a:lnTo>
                    <a:lnTo>
                      <a:pt x="46" y="0"/>
                    </a:lnTo>
                    <a:lnTo>
                      <a:pt x="44" y="0"/>
                    </a:lnTo>
                    <a:lnTo>
                      <a:pt x="30" y="0"/>
                    </a:lnTo>
                    <a:lnTo>
                      <a:pt x="30" y="0"/>
                    </a:lnTo>
                    <a:lnTo>
                      <a:pt x="28" y="0"/>
                    </a:lnTo>
                    <a:lnTo>
                      <a:pt x="26" y="4"/>
                    </a:lnTo>
                    <a:lnTo>
                      <a:pt x="26" y="26"/>
                    </a:lnTo>
                    <a:lnTo>
                      <a:pt x="4" y="26"/>
                    </a:lnTo>
                    <a:lnTo>
                      <a:pt x="4" y="26"/>
                    </a:lnTo>
                    <a:lnTo>
                      <a:pt x="2" y="26"/>
                    </a:lnTo>
                    <a:lnTo>
                      <a:pt x="0" y="30"/>
                    </a:lnTo>
                    <a:lnTo>
                      <a:pt x="0" y="44"/>
                    </a:lnTo>
                    <a:lnTo>
                      <a:pt x="0" y="44"/>
                    </a:lnTo>
                    <a:lnTo>
                      <a:pt x="2" y="46"/>
                    </a:lnTo>
                    <a:lnTo>
                      <a:pt x="4" y="48"/>
                    </a:lnTo>
                    <a:lnTo>
                      <a:pt x="26" y="48"/>
                    </a:lnTo>
                    <a:lnTo>
                      <a:pt x="26" y="70"/>
                    </a:lnTo>
                    <a:lnTo>
                      <a:pt x="26" y="70"/>
                    </a:lnTo>
                    <a:lnTo>
                      <a:pt x="28" y="72"/>
                    </a:lnTo>
                    <a:lnTo>
                      <a:pt x="30" y="74"/>
                    </a:lnTo>
                    <a:lnTo>
                      <a:pt x="44" y="74"/>
                    </a:lnTo>
                    <a:lnTo>
                      <a:pt x="44" y="74"/>
                    </a:lnTo>
                    <a:lnTo>
                      <a:pt x="46" y="72"/>
                    </a:lnTo>
                    <a:lnTo>
                      <a:pt x="48" y="70"/>
                    </a:lnTo>
                    <a:lnTo>
                      <a:pt x="48" y="48"/>
                    </a:lnTo>
                    <a:lnTo>
                      <a:pt x="70" y="48"/>
                    </a:lnTo>
                    <a:lnTo>
                      <a:pt x="70" y="48"/>
                    </a:lnTo>
                    <a:lnTo>
                      <a:pt x="72" y="46"/>
                    </a:lnTo>
                    <a:lnTo>
                      <a:pt x="74" y="44"/>
                    </a:lnTo>
                    <a:lnTo>
                      <a:pt x="74" y="30"/>
                    </a:lnTo>
                    <a:lnTo>
                      <a:pt x="74" y="30"/>
                    </a:lnTo>
                    <a:lnTo>
                      <a:pt x="72" y="26"/>
                    </a:lnTo>
                    <a:lnTo>
                      <a:pt x="70" y="26"/>
                    </a:lnTo>
                    <a:lnTo>
                      <a:pt x="7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39" name="Freeform 1374"/>
              <p:cNvSpPr>
                <a:spLocks/>
              </p:cNvSpPr>
              <p:nvPr/>
            </p:nvSpPr>
            <p:spPr bwMode="auto">
              <a:xfrm>
                <a:off x="5535035" y="5019854"/>
                <a:ext cx="286423" cy="69899"/>
              </a:xfrm>
              <a:custGeom>
                <a:avLst/>
                <a:gdLst>
                  <a:gd name="T0" fmla="*/ 12 w 82"/>
                  <a:gd name="T1" fmla="*/ 12 h 20"/>
                  <a:gd name="T2" fmla="*/ 70 w 82"/>
                  <a:gd name="T3" fmla="*/ 12 h 20"/>
                  <a:gd name="T4" fmla="*/ 70 w 82"/>
                  <a:gd name="T5" fmla="*/ 20 h 20"/>
                  <a:gd name="T6" fmla="*/ 82 w 82"/>
                  <a:gd name="T7" fmla="*/ 20 h 20"/>
                  <a:gd name="T8" fmla="*/ 82 w 82"/>
                  <a:gd name="T9" fmla="*/ 6 h 20"/>
                  <a:gd name="T10" fmla="*/ 82 w 82"/>
                  <a:gd name="T11" fmla="*/ 6 h 20"/>
                  <a:gd name="T12" fmla="*/ 80 w 82"/>
                  <a:gd name="T13" fmla="*/ 0 h 20"/>
                  <a:gd name="T14" fmla="*/ 76 w 82"/>
                  <a:gd name="T15" fmla="*/ 0 h 20"/>
                  <a:gd name="T16" fmla="*/ 6 w 82"/>
                  <a:gd name="T17" fmla="*/ 0 h 20"/>
                  <a:gd name="T18" fmla="*/ 6 w 82"/>
                  <a:gd name="T19" fmla="*/ 0 h 20"/>
                  <a:gd name="T20" fmla="*/ 2 w 82"/>
                  <a:gd name="T21" fmla="*/ 0 h 20"/>
                  <a:gd name="T22" fmla="*/ 0 w 82"/>
                  <a:gd name="T23" fmla="*/ 6 h 20"/>
                  <a:gd name="T24" fmla="*/ 0 w 82"/>
                  <a:gd name="T25" fmla="*/ 20 h 20"/>
                  <a:gd name="T26" fmla="*/ 12 w 82"/>
                  <a:gd name="T27" fmla="*/ 20 h 20"/>
                  <a:gd name="T28" fmla="*/ 12 w 82"/>
                  <a:gd name="T2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0">
                    <a:moveTo>
                      <a:pt x="12" y="12"/>
                    </a:moveTo>
                    <a:lnTo>
                      <a:pt x="70" y="12"/>
                    </a:lnTo>
                    <a:lnTo>
                      <a:pt x="70" y="20"/>
                    </a:lnTo>
                    <a:lnTo>
                      <a:pt x="82" y="20"/>
                    </a:lnTo>
                    <a:lnTo>
                      <a:pt x="82" y="6"/>
                    </a:lnTo>
                    <a:lnTo>
                      <a:pt x="82" y="6"/>
                    </a:lnTo>
                    <a:lnTo>
                      <a:pt x="80" y="0"/>
                    </a:lnTo>
                    <a:lnTo>
                      <a:pt x="76" y="0"/>
                    </a:lnTo>
                    <a:lnTo>
                      <a:pt x="6" y="0"/>
                    </a:lnTo>
                    <a:lnTo>
                      <a:pt x="6" y="0"/>
                    </a:lnTo>
                    <a:lnTo>
                      <a:pt x="2" y="0"/>
                    </a:lnTo>
                    <a:lnTo>
                      <a:pt x="0" y="6"/>
                    </a:lnTo>
                    <a:lnTo>
                      <a:pt x="0" y="20"/>
                    </a:lnTo>
                    <a:lnTo>
                      <a:pt x="12" y="20"/>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8" name="组合 57"/>
          <p:cNvGrpSpPr/>
          <p:nvPr/>
        </p:nvGrpSpPr>
        <p:grpSpPr>
          <a:xfrm>
            <a:off x="2886273" y="5223415"/>
            <a:ext cx="996316" cy="996316"/>
            <a:chOff x="2886273" y="5223415"/>
            <a:chExt cx="996316" cy="996316"/>
          </a:xfrm>
        </p:grpSpPr>
        <p:grpSp>
          <p:nvGrpSpPr>
            <p:cNvPr id="33" name="组合 32"/>
            <p:cNvGrpSpPr/>
            <p:nvPr/>
          </p:nvGrpSpPr>
          <p:grpSpPr>
            <a:xfrm>
              <a:off x="2886273" y="5223415"/>
              <a:ext cx="996316" cy="996316"/>
              <a:chOff x="1603689" y="1828440"/>
              <a:chExt cx="2743560" cy="2743560"/>
            </a:xfrm>
          </p:grpSpPr>
          <p:sp>
            <p:nvSpPr>
              <p:cNvPr id="34" name="椭圆 33"/>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35" name="椭圆 34"/>
              <p:cNvSpPr/>
              <p:nvPr/>
            </p:nvSpPr>
            <p:spPr>
              <a:xfrm>
                <a:off x="1752544" y="1977295"/>
                <a:ext cx="2445850" cy="2445850"/>
              </a:xfrm>
              <a:prstGeom prst="ellipse">
                <a:avLst/>
              </a:prstGeom>
              <a:solidFill>
                <a:srgbClr val="663A77"/>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41" name="组合 140"/>
            <p:cNvGrpSpPr/>
            <p:nvPr/>
          </p:nvGrpSpPr>
          <p:grpSpPr bwMode="auto">
            <a:xfrm>
              <a:off x="3142796" y="5480798"/>
              <a:ext cx="433136" cy="481555"/>
              <a:chOff x="2168525" y="3194051"/>
              <a:chExt cx="346075" cy="374649"/>
            </a:xfrm>
            <a:solidFill>
              <a:schemeClr val="bg1"/>
            </a:solidFill>
          </p:grpSpPr>
          <p:sp>
            <p:nvSpPr>
              <p:cNvPr id="142" name="Freeform 5"/>
              <p:cNvSpPr>
                <a:spLocks/>
              </p:cNvSpPr>
              <p:nvPr/>
            </p:nvSpPr>
            <p:spPr bwMode="auto">
              <a:xfrm>
                <a:off x="2400300" y="3390900"/>
                <a:ext cx="98425" cy="130175"/>
              </a:xfrm>
              <a:custGeom>
                <a:avLst/>
                <a:gdLst>
                  <a:gd name="T0" fmla="*/ 50 w 62"/>
                  <a:gd name="T1" fmla="*/ 82 h 82"/>
                  <a:gd name="T2" fmla="*/ 50 w 62"/>
                  <a:gd name="T3" fmla="*/ 82 h 82"/>
                  <a:gd name="T4" fmla="*/ 54 w 62"/>
                  <a:gd name="T5" fmla="*/ 74 h 82"/>
                  <a:gd name="T6" fmla="*/ 58 w 62"/>
                  <a:gd name="T7" fmla="*/ 66 h 82"/>
                  <a:gd name="T8" fmla="*/ 60 w 62"/>
                  <a:gd name="T9" fmla="*/ 56 h 82"/>
                  <a:gd name="T10" fmla="*/ 62 w 62"/>
                  <a:gd name="T11" fmla="*/ 46 h 82"/>
                  <a:gd name="T12" fmla="*/ 62 w 62"/>
                  <a:gd name="T13" fmla="*/ 46 h 82"/>
                  <a:gd name="T14" fmla="*/ 60 w 62"/>
                  <a:gd name="T15" fmla="*/ 32 h 82"/>
                  <a:gd name="T16" fmla="*/ 56 w 62"/>
                  <a:gd name="T17" fmla="*/ 20 h 82"/>
                  <a:gd name="T18" fmla="*/ 50 w 62"/>
                  <a:gd name="T19" fmla="*/ 8 h 82"/>
                  <a:gd name="T20" fmla="*/ 42 w 62"/>
                  <a:gd name="T21" fmla="*/ 0 h 82"/>
                  <a:gd name="T22" fmla="*/ 0 w 62"/>
                  <a:gd name="T23" fmla="*/ 42 h 82"/>
                  <a:gd name="T24" fmla="*/ 50 w 6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2">
                    <a:moveTo>
                      <a:pt x="50" y="82"/>
                    </a:moveTo>
                    <a:lnTo>
                      <a:pt x="50" y="82"/>
                    </a:lnTo>
                    <a:lnTo>
                      <a:pt x="54" y="74"/>
                    </a:lnTo>
                    <a:lnTo>
                      <a:pt x="58" y="66"/>
                    </a:lnTo>
                    <a:lnTo>
                      <a:pt x="60" y="56"/>
                    </a:lnTo>
                    <a:lnTo>
                      <a:pt x="62" y="46"/>
                    </a:lnTo>
                    <a:lnTo>
                      <a:pt x="62" y="46"/>
                    </a:lnTo>
                    <a:lnTo>
                      <a:pt x="60" y="32"/>
                    </a:lnTo>
                    <a:lnTo>
                      <a:pt x="56" y="20"/>
                    </a:lnTo>
                    <a:lnTo>
                      <a:pt x="50" y="8"/>
                    </a:lnTo>
                    <a:lnTo>
                      <a:pt x="42" y="0"/>
                    </a:lnTo>
                    <a:lnTo>
                      <a:pt x="0" y="42"/>
                    </a:lnTo>
                    <a:lnTo>
                      <a:pt x="5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43" name="Freeform 6"/>
              <p:cNvSpPr>
                <a:spLocks/>
              </p:cNvSpPr>
              <p:nvPr/>
            </p:nvSpPr>
            <p:spPr bwMode="auto">
              <a:xfrm>
                <a:off x="2320925" y="3470275"/>
                <a:ext cx="146050" cy="98425"/>
              </a:xfrm>
              <a:custGeom>
                <a:avLst/>
                <a:gdLst>
                  <a:gd name="T0" fmla="*/ 42 w 92"/>
                  <a:gd name="T1" fmla="*/ 0 h 62"/>
                  <a:gd name="T2" fmla="*/ 0 w 92"/>
                  <a:gd name="T3" fmla="*/ 44 h 62"/>
                  <a:gd name="T4" fmla="*/ 0 w 92"/>
                  <a:gd name="T5" fmla="*/ 44 h 62"/>
                  <a:gd name="T6" fmla="*/ 10 w 92"/>
                  <a:gd name="T7" fmla="*/ 52 h 62"/>
                  <a:gd name="T8" fmla="*/ 20 w 92"/>
                  <a:gd name="T9" fmla="*/ 56 h 62"/>
                  <a:gd name="T10" fmla="*/ 32 w 92"/>
                  <a:gd name="T11" fmla="*/ 60 h 62"/>
                  <a:gd name="T12" fmla="*/ 46 w 92"/>
                  <a:gd name="T13" fmla="*/ 62 h 62"/>
                  <a:gd name="T14" fmla="*/ 46 w 92"/>
                  <a:gd name="T15" fmla="*/ 62 h 62"/>
                  <a:gd name="T16" fmla="*/ 58 w 92"/>
                  <a:gd name="T17" fmla="*/ 60 h 62"/>
                  <a:gd name="T18" fmla="*/ 72 w 92"/>
                  <a:gd name="T19" fmla="*/ 56 h 62"/>
                  <a:gd name="T20" fmla="*/ 82 w 92"/>
                  <a:gd name="T21" fmla="*/ 50 h 62"/>
                  <a:gd name="T22" fmla="*/ 92 w 92"/>
                  <a:gd name="T23" fmla="*/ 42 h 62"/>
                  <a:gd name="T24" fmla="*/ 42 w 9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62">
                    <a:moveTo>
                      <a:pt x="42" y="0"/>
                    </a:moveTo>
                    <a:lnTo>
                      <a:pt x="0" y="44"/>
                    </a:lnTo>
                    <a:lnTo>
                      <a:pt x="0" y="44"/>
                    </a:lnTo>
                    <a:lnTo>
                      <a:pt x="10" y="52"/>
                    </a:lnTo>
                    <a:lnTo>
                      <a:pt x="20" y="56"/>
                    </a:lnTo>
                    <a:lnTo>
                      <a:pt x="32" y="60"/>
                    </a:lnTo>
                    <a:lnTo>
                      <a:pt x="46" y="62"/>
                    </a:lnTo>
                    <a:lnTo>
                      <a:pt x="46" y="62"/>
                    </a:lnTo>
                    <a:lnTo>
                      <a:pt x="58" y="60"/>
                    </a:lnTo>
                    <a:lnTo>
                      <a:pt x="72" y="56"/>
                    </a:lnTo>
                    <a:lnTo>
                      <a:pt x="82" y="50"/>
                    </a:lnTo>
                    <a:lnTo>
                      <a:pt x="92" y="42"/>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44" name="Freeform 7"/>
              <p:cNvSpPr>
                <a:spLocks noEditPoints="1"/>
              </p:cNvSpPr>
              <p:nvPr/>
            </p:nvSpPr>
            <p:spPr bwMode="auto">
              <a:xfrm>
                <a:off x="2168525" y="3194051"/>
                <a:ext cx="346075" cy="346075"/>
              </a:xfrm>
              <a:custGeom>
                <a:avLst/>
                <a:gdLst>
                  <a:gd name="T0" fmla="*/ 184 w 218"/>
                  <a:gd name="T1" fmla="*/ 10 h 218"/>
                  <a:gd name="T2" fmla="*/ 180 w 218"/>
                  <a:gd name="T3" fmla="*/ 6 h 218"/>
                  <a:gd name="T4" fmla="*/ 168 w 218"/>
                  <a:gd name="T5" fmla="*/ 0 h 218"/>
                  <a:gd name="T6" fmla="*/ 154 w 218"/>
                  <a:gd name="T7" fmla="*/ 0 h 218"/>
                  <a:gd name="T8" fmla="*/ 142 w 218"/>
                  <a:gd name="T9" fmla="*/ 6 h 218"/>
                  <a:gd name="T10" fmla="*/ 10 w 218"/>
                  <a:gd name="T11" fmla="*/ 136 h 218"/>
                  <a:gd name="T12" fmla="*/ 6 w 218"/>
                  <a:gd name="T13" fmla="*/ 142 h 218"/>
                  <a:gd name="T14" fmla="*/ 0 w 218"/>
                  <a:gd name="T15" fmla="*/ 154 h 218"/>
                  <a:gd name="T16" fmla="*/ 0 w 218"/>
                  <a:gd name="T17" fmla="*/ 168 h 218"/>
                  <a:gd name="T18" fmla="*/ 6 w 218"/>
                  <a:gd name="T19" fmla="*/ 180 h 218"/>
                  <a:gd name="T20" fmla="*/ 32 w 218"/>
                  <a:gd name="T21" fmla="*/ 208 h 218"/>
                  <a:gd name="T22" fmla="*/ 38 w 218"/>
                  <a:gd name="T23" fmla="*/ 212 h 218"/>
                  <a:gd name="T24" fmla="*/ 50 w 218"/>
                  <a:gd name="T25" fmla="*/ 218 h 218"/>
                  <a:gd name="T26" fmla="*/ 64 w 218"/>
                  <a:gd name="T27" fmla="*/ 218 h 218"/>
                  <a:gd name="T28" fmla="*/ 76 w 218"/>
                  <a:gd name="T29" fmla="*/ 212 h 218"/>
                  <a:gd name="T30" fmla="*/ 208 w 218"/>
                  <a:gd name="T31" fmla="*/ 82 h 218"/>
                  <a:gd name="T32" fmla="*/ 212 w 218"/>
                  <a:gd name="T33" fmla="*/ 76 h 218"/>
                  <a:gd name="T34" fmla="*/ 218 w 218"/>
                  <a:gd name="T35" fmla="*/ 64 h 218"/>
                  <a:gd name="T36" fmla="*/ 218 w 218"/>
                  <a:gd name="T37" fmla="*/ 50 h 218"/>
                  <a:gd name="T38" fmla="*/ 212 w 218"/>
                  <a:gd name="T39" fmla="*/ 38 h 218"/>
                  <a:gd name="T40" fmla="*/ 208 w 218"/>
                  <a:gd name="T41" fmla="*/ 32 h 218"/>
                  <a:gd name="T42" fmla="*/ 136 w 218"/>
                  <a:gd name="T43" fmla="*/ 138 h 218"/>
                  <a:gd name="T44" fmla="*/ 26 w 218"/>
                  <a:gd name="T45" fmla="*/ 152 h 218"/>
                  <a:gd name="T46" fmla="*/ 24 w 218"/>
                  <a:gd name="T47" fmla="*/ 156 h 218"/>
                  <a:gd name="T48" fmla="*/ 22 w 218"/>
                  <a:gd name="T49" fmla="*/ 160 h 218"/>
                  <a:gd name="T50" fmla="*/ 26 w 218"/>
                  <a:gd name="T51" fmla="*/ 170 h 218"/>
                  <a:gd name="T52" fmla="*/ 28 w 218"/>
                  <a:gd name="T53" fmla="*/ 174 h 218"/>
                  <a:gd name="T54" fmla="*/ 26 w 218"/>
                  <a:gd name="T55" fmla="*/ 178 h 218"/>
                  <a:gd name="T56" fmla="*/ 22 w 218"/>
                  <a:gd name="T57" fmla="*/ 178 h 218"/>
                  <a:gd name="T58" fmla="*/ 18 w 218"/>
                  <a:gd name="T59" fmla="*/ 178 h 218"/>
                  <a:gd name="T60" fmla="*/ 10 w 218"/>
                  <a:gd name="T61" fmla="*/ 160 h 218"/>
                  <a:gd name="T62" fmla="*/ 12 w 218"/>
                  <a:gd name="T63" fmla="*/ 152 h 218"/>
                  <a:gd name="T64" fmla="*/ 144 w 218"/>
                  <a:gd name="T65" fmla="*/ 18 h 218"/>
                  <a:gd name="T66" fmla="*/ 152 w 218"/>
                  <a:gd name="T67" fmla="*/ 14 h 218"/>
                  <a:gd name="T68" fmla="*/ 160 w 218"/>
                  <a:gd name="T69" fmla="*/ 12 h 218"/>
                  <a:gd name="T70" fmla="*/ 176 w 218"/>
                  <a:gd name="T71" fmla="*/ 18 h 218"/>
                  <a:gd name="T72" fmla="*/ 200 w 218"/>
                  <a:gd name="T73" fmla="*/ 42 h 218"/>
                  <a:gd name="T74" fmla="*/ 206 w 218"/>
                  <a:gd name="T75" fmla="*/ 58 h 218"/>
                  <a:gd name="T76" fmla="*/ 200 w 218"/>
                  <a:gd name="T77" fmla="*/ 7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18">
                    <a:moveTo>
                      <a:pt x="208" y="32"/>
                    </a:moveTo>
                    <a:lnTo>
                      <a:pt x="184" y="10"/>
                    </a:lnTo>
                    <a:lnTo>
                      <a:pt x="184" y="10"/>
                    </a:lnTo>
                    <a:lnTo>
                      <a:pt x="180" y="6"/>
                    </a:lnTo>
                    <a:lnTo>
                      <a:pt x="174" y="2"/>
                    </a:lnTo>
                    <a:lnTo>
                      <a:pt x="168" y="0"/>
                    </a:lnTo>
                    <a:lnTo>
                      <a:pt x="160" y="0"/>
                    </a:lnTo>
                    <a:lnTo>
                      <a:pt x="154" y="0"/>
                    </a:lnTo>
                    <a:lnTo>
                      <a:pt x="148" y="2"/>
                    </a:lnTo>
                    <a:lnTo>
                      <a:pt x="142" y="6"/>
                    </a:lnTo>
                    <a:lnTo>
                      <a:pt x="136" y="10"/>
                    </a:lnTo>
                    <a:lnTo>
                      <a:pt x="10" y="136"/>
                    </a:lnTo>
                    <a:lnTo>
                      <a:pt x="10" y="136"/>
                    </a:lnTo>
                    <a:lnTo>
                      <a:pt x="6" y="142"/>
                    </a:lnTo>
                    <a:lnTo>
                      <a:pt x="2" y="148"/>
                    </a:lnTo>
                    <a:lnTo>
                      <a:pt x="0" y="154"/>
                    </a:lnTo>
                    <a:lnTo>
                      <a:pt x="0" y="160"/>
                    </a:lnTo>
                    <a:lnTo>
                      <a:pt x="0" y="168"/>
                    </a:lnTo>
                    <a:lnTo>
                      <a:pt x="2" y="174"/>
                    </a:lnTo>
                    <a:lnTo>
                      <a:pt x="6" y="180"/>
                    </a:lnTo>
                    <a:lnTo>
                      <a:pt x="10" y="186"/>
                    </a:lnTo>
                    <a:lnTo>
                      <a:pt x="32" y="208"/>
                    </a:lnTo>
                    <a:lnTo>
                      <a:pt x="32" y="208"/>
                    </a:lnTo>
                    <a:lnTo>
                      <a:pt x="38" y="212"/>
                    </a:lnTo>
                    <a:lnTo>
                      <a:pt x="44" y="216"/>
                    </a:lnTo>
                    <a:lnTo>
                      <a:pt x="50" y="218"/>
                    </a:lnTo>
                    <a:lnTo>
                      <a:pt x="56" y="218"/>
                    </a:lnTo>
                    <a:lnTo>
                      <a:pt x="64" y="218"/>
                    </a:lnTo>
                    <a:lnTo>
                      <a:pt x="70" y="216"/>
                    </a:lnTo>
                    <a:lnTo>
                      <a:pt x="76" y="212"/>
                    </a:lnTo>
                    <a:lnTo>
                      <a:pt x="82" y="208"/>
                    </a:lnTo>
                    <a:lnTo>
                      <a:pt x="208" y="82"/>
                    </a:lnTo>
                    <a:lnTo>
                      <a:pt x="208" y="82"/>
                    </a:lnTo>
                    <a:lnTo>
                      <a:pt x="212" y="76"/>
                    </a:lnTo>
                    <a:lnTo>
                      <a:pt x="216" y="70"/>
                    </a:lnTo>
                    <a:lnTo>
                      <a:pt x="218" y="64"/>
                    </a:lnTo>
                    <a:lnTo>
                      <a:pt x="218" y="58"/>
                    </a:lnTo>
                    <a:lnTo>
                      <a:pt x="218" y="50"/>
                    </a:lnTo>
                    <a:lnTo>
                      <a:pt x="216" y="44"/>
                    </a:lnTo>
                    <a:lnTo>
                      <a:pt x="212" y="38"/>
                    </a:lnTo>
                    <a:lnTo>
                      <a:pt x="208" y="32"/>
                    </a:lnTo>
                    <a:lnTo>
                      <a:pt x="208" y="32"/>
                    </a:lnTo>
                    <a:close/>
                    <a:moveTo>
                      <a:pt x="200" y="74"/>
                    </a:moveTo>
                    <a:lnTo>
                      <a:pt x="136" y="138"/>
                    </a:lnTo>
                    <a:lnTo>
                      <a:pt x="88" y="90"/>
                    </a:lnTo>
                    <a:lnTo>
                      <a:pt x="26" y="152"/>
                    </a:lnTo>
                    <a:lnTo>
                      <a:pt x="26" y="152"/>
                    </a:lnTo>
                    <a:lnTo>
                      <a:pt x="24" y="156"/>
                    </a:lnTo>
                    <a:lnTo>
                      <a:pt x="22" y="160"/>
                    </a:lnTo>
                    <a:lnTo>
                      <a:pt x="22" y="160"/>
                    </a:lnTo>
                    <a:lnTo>
                      <a:pt x="24" y="166"/>
                    </a:lnTo>
                    <a:lnTo>
                      <a:pt x="26" y="170"/>
                    </a:lnTo>
                    <a:lnTo>
                      <a:pt x="26" y="170"/>
                    </a:lnTo>
                    <a:lnTo>
                      <a:pt x="28" y="174"/>
                    </a:lnTo>
                    <a:lnTo>
                      <a:pt x="26" y="178"/>
                    </a:lnTo>
                    <a:lnTo>
                      <a:pt x="26" y="178"/>
                    </a:lnTo>
                    <a:lnTo>
                      <a:pt x="22" y="178"/>
                    </a:lnTo>
                    <a:lnTo>
                      <a:pt x="22" y="178"/>
                    </a:lnTo>
                    <a:lnTo>
                      <a:pt x="18" y="178"/>
                    </a:lnTo>
                    <a:lnTo>
                      <a:pt x="18" y="178"/>
                    </a:lnTo>
                    <a:lnTo>
                      <a:pt x="12" y="170"/>
                    </a:lnTo>
                    <a:lnTo>
                      <a:pt x="10" y="160"/>
                    </a:lnTo>
                    <a:lnTo>
                      <a:pt x="10" y="160"/>
                    </a:lnTo>
                    <a:lnTo>
                      <a:pt x="12" y="152"/>
                    </a:lnTo>
                    <a:lnTo>
                      <a:pt x="18" y="144"/>
                    </a:lnTo>
                    <a:lnTo>
                      <a:pt x="144" y="18"/>
                    </a:lnTo>
                    <a:lnTo>
                      <a:pt x="144" y="18"/>
                    </a:lnTo>
                    <a:lnTo>
                      <a:pt x="152" y="14"/>
                    </a:lnTo>
                    <a:lnTo>
                      <a:pt x="160" y="12"/>
                    </a:lnTo>
                    <a:lnTo>
                      <a:pt x="160" y="12"/>
                    </a:lnTo>
                    <a:lnTo>
                      <a:pt x="170" y="14"/>
                    </a:lnTo>
                    <a:lnTo>
                      <a:pt x="176" y="18"/>
                    </a:lnTo>
                    <a:lnTo>
                      <a:pt x="200" y="42"/>
                    </a:lnTo>
                    <a:lnTo>
                      <a:pt x="200" y="42"/>
                    </a:lnTo>
                    <a:lnTo>
                      <a:pt x="204" y="48"/>
                    </a:lnTo>
                    <a:lnTo>
                      <a:pt x="206" y="58"/>
                    </a:lnTo>
                    <a:lnTo>
                      <a:pt x="204" y="66"/>
                    </a:lnTo>
                    <a:lnTo>
                      <a:pt x="200" y="74"/>
                    </a:lnTo>
                    <a:lnTo>
                      <a:pt x="20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4" name="组合 53"/>
          <p:cNvGrpSpPr/>
          <p:nvPr/>
        </p:nvGrpSpPr>
        <p:grpSpPr>
          <a:xfrm>
            <a:off x="3165855" y="216951"/>
            <a:ext cx="540000" cy="540000"/>
            <a:chOff x="3165855" y="216951"/>
            <a:chExt cx="540000" cy="540000"/>
          </a:xfrm>
        </p:grpSpPr>
        <p:grpSp>
          <p:nvGrpSpPr>
            <p:cNvPr id="27" name="组合 26"/>
            <p:cNvGrpSpPr/>
            <p:nvPr/>
          </p:nvGrpSpPr>
          <p:grpSpPr>
            <a:xfrm>
              <a:off x="3165855" y="216951"/>
              <a:ext cx="540000" cy="540000"/>
              <a:chOff x="1603689" y="1828440"/>
              <a:chExt cx="2743560" cy="2743560"/>
            </a:xfrm>
          </p:grpSpPr>
          <p:sp>
            <p:nvSpPr>
              <p:cNvPr id="28" name="椭圆 27"/>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29" name="椭圆 28"/>
              <p:cNvSpPr/>
              <p:nvPr/>
            </p:nvSpPr>
            <p:spPr>
              <a:xfrm>
                <a:off x="1752544" y="1977295"/>
                <a:ext cx="2445850" cy="2445850"/>
              </a:xfrm>
              <a:prstGeom prst="ellipse">
                <a:avLst/>
              </a:prstGeom>
              <a:solidFill>
                <a:srgbClr val="C65885"/>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45" name="组合 144"/>
            <p:cNvGrpSpPr/>
            <p:nvPr/>
          </p:nvGrpSpPr>
          <p:grpSpPr bwMode="auto">
            <a:xfrm>
              <a:off x="3330101" y="344898"/>
              <a:ext cx="200042" cy="264531"/>
              <a:chOff x="5334000" y="2667000"/>
              <a:chExt cx="273050" cy="371475"/>
            </a:xfrm>
            <a:solidFill>
              <a:schemeClr val="bg1"/>
            </a:solidFill>
          </p:grpSpPr>
          <p:sp>
            <p:nvSpPr>
              <p:cNvPr id="146" name="Freeform 1355"/>
              <p:cNvSpPr>
                <a:spLocks/>
              </p:cNvSpPr>
              <p:nvPr/>
            </p:nvSpPr>
            <p:spPr bwMode="auto">
              <a:xfrm>
                <a:off x="5334000" y="2714625"/>
                <a:ext cx="273050" cy="323850"/>
              </a:xfrm>
              <a:custGeom>
                <a:avLst/>
                <a:gdLst>
                  <a:gd name="T0" fmla="*/ 156 w 172"/>
                  <a:gd name="T1" fmla="*/ 0 h 204"/>
                  <a:gd name="T2" fmla="*/ 136 w 172"/>
                  <a:gd name="T3" fmla="*/ 0 h 204"/>
                  <a:gd name="T4" fmla="*/ 136 w 172"/>
                  <a:gd name="T5" fmla="*/ 24 h 204"/>
                  <a:gd name="T6" fmla="*/ 150 w 172"/>
                  <a:gd name="T7" fmla="*/ 24 h 204"/>
                  <a:gd name="T8" fmla="*/ 150 w 172"/>
                  <a:gd name="T9" fmla="*/ 180 h 204"/>
                  <a:gd name="T10" fmla="*/ 24 w 172"/>
                  <a:gd name="T11" fmla="*/ 180 h 204"/>
                  <a:gd name="T12" fmla="*/ 24 w 172"/>
                  <a:gd name="T13" fmla="*/ 24 h 204"/>
                  <a:gd name="T14" fmla="*/ 36 w 172"/>
                  <a:gd name="T15" fmla="*/ 24 h 204"/>
                  <a:gd name="T16" fmla="*/ 36 w 172"/>
                  <a:gd name="T17" fmla="*/ 0 h 204"/>
                  <a:gd name="T18" fmla="*/ 18 w 172"/>
                  <a:gd name="T19" fmla="*/ 0 h 204"/>
                  <a:gd name="T20" fmla="*/ 18 w 172"/>
                  <a:gd name="T21" fmla="*/ 0 h 204"/>
                  <a:gd name="T22" fmla="*/ 12 w 172"/>
                  <a:gd name="T23" fmla="*/ 2 h 204"/>
                  <a:gd name="T24" fmla="*/ 6 w 172"/>
                  <a:gd name="T25" fmla="*/ 6 h 204"/>
                  <a:gd name="T26" fmla="*/ 2 w 172"/>
                  <a:gd name="T27" fmla="*/ 12 h 204"/>
                  <a:gd name="T28" fmla="*/ 0 w 172"/>
                  <a:gd name="T29" fmla="*/ 18 h 204"/>
                  <a:gd name="T30" fmla="*/ 0 w 172"/>
                  <a:gd name="T31" fmla="*/ 186 h 204"/>
                  <a:gd name="T32" fmla="*/ 0 w 172"/>
                  <a:gd name="T33" fmla="*/ 186 h 204"/>
                  <a:gd name="T34" fmla="*/ 2 w 172"/>
                  <a:gd name="T35" fmla="*/ 192 h 204"/>
                  <a:gd name="T36" fmla="*/ 6 w 172"/>
                  <a:gd name="T37" fmla="*/ 198 h 204"/>
                  <a:gd name="T38" fmla="*/ 12 w 172"/>
                  <a:gd name="T39" fmla="*/ 202 h 204"/>
                  <a:gd name="T40" fmla="*/ 18 w 172"/>
                  <a:gd name="T41" fmla="*/ 204 h 204"/>
                  <a:gd name="T42" fmla="*/ 156 w 172"/>
                  <a:gd name="T43" fmla="*/ 204 h 204"/>
                  <a:gd name="T44" fmla="*/ 156 w 172"/>
                  <a:gd name="T45" fmla="*/ 204 h 204"/>
                  <a:gd name="T46" fmla="*/ 162 w 172"/>
                  <a:gd name="T47" fmla="*/ 202 h 204"/>
                  <a:gd name="T48" fmla="*/ 168 w 172"/>
                  <a:gd name="T49" fmla="*/ 198 h 204"/>
                  <a:gd name="T50" fmla="*/ 170 w 172"/>
                  <a:gd name="T51" fmla="*/ 192 h 204"/>
                  <a:gd name="T52" fmla="*/ 172 w 172"/>
                  <a:gd name="T53" fmla="*/ 186 h 204"/>
                  <a:gd name="T54" fmla="*/ 172 w 172"/>
                  <a:gd name="T55" fmla="*/ 18 h 204"/>
                  <a:gd name="T56" fmla="*/ 172 w 172"/>
                  <a:gd name="T57" fmla="*/ 18 h 204"/>
                  <a:gd name="T58" fmla="*/ 170 w 172"/>
                  <a:gd name="T59" fmla="*/ 12 h 204"/>
                  <a:gd name="T60" fmla="*/ 168 w 172"/>
                  <a:gd name="T61" fmla="*/ 6 h 204"/>
                  <a:gd name="T62" fmla="*/ 162 w 172"/>
                  <a:gd name="T63" fmla="*/ 2 h 204"/>
                  <a:gd name="T64" fmla="*/ 156 w 172"/>
                  <a:gd name="T65" fmla="*/ 0 h 204"/>
                  <a:gd name="T66" fmla="*/ 156 w 172"/>
                  <a:gd name="T6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2" h="204">
                    <a:moveTo>
                      <a:pt x="156" y="0"/>
                    </a:moveTo>
                    <a:lnTo>
                      <a:pt x="136" y="0"/>
                    </a:lnTo>
                    <a:lnTo>
                      <a:pt x="136" y="24"/>
                    </a:lnTo>
                    <a:lnTo>
                      <a:pt x="150" y="24"/>
                    </a:lnTo>
                    <a:lnTo>
                      <a:pt x="150" y="180"/>
                    </a:lnTo>
                    <a:lnTo>
                      <a:pt x="24" y="180"/>
                    </a:lnTo>
                    <a:lnTo>
                      <a:pt x="24" y="24"/>
                    </a:lnTo>
                    <a:lnTo>
                      <a:pt x="36" y="24"/>
                    </a:lnTo>
                    <a:lnTo>
                      <a:pt x="36" y="0"/>
                    </a:lnTo>
                    <a:lnTo>
                      <a:pt x="18" y="0"/>
                    </a:lnTo>
                    <a:lnTo>
                      <a:pt x="18" y="0"/>
                    </a:lnTo>
                    <a:lnTo>
                      <a:pt x="12" y="2"/>
                    </a:lnTo>
                    <a:lnTo>
                      <a:pt x="6" y="6"/>
                    </a:lnTo>
                    <a:lnTo>
                      <a:pt x="2" y="12"/>
                    </a:lnTo>
                    <a:lnTo>
                      <a:pt x="0" y="18"/>
                    </a:lnTo>
                    <a:lnTo>
                      <a:pt x="0" y="186"/>
                    </a:lnTo>
                    <a:lnTo>
                      <a:pt x="0" y="186"/>
                    </a:lnTo>
                    <a:lnTo>
                      <a:pt x="2" y="192"/>
                    </a:lnTo>
                    <a:lnTo>
                      <a:pt x="6" y="198"/>
                    </a:lnTo>
                    <a:lnTo>
                      <a:pt x="12" y="202"/>
                    </a:lnTo>
                    <a:lnTo>
                      <a:pt x="18" y="204"/>
                    </a:lnTo>
                    <a:lnTo>
                      <a:pt x="156" y="204"/>
                    </a:lnTo>
                    <a:lnTo>
                      <a:pt x="156" y="204"/>
                    </a:lnTo>
                    <a:lnTo>
                      <a:pt x="162" y="202"/>
                    </a:lnTo>
                    <a:lnTo>
                      <a:pt x="168" y="198"/>
                    </a:lnTo>
                    <a:lnTo>
                      <a:pt x="170" y="192"/>
                    </a:lnTo>
                    <a:lnTo>
                      <a:pt x="172" y="186"/>
                    </a:lnTo>
                    <a:lnTo>
                      <a:pt x="172" y="18"/>
                    </a:lnTo>
                    <a:lnTo>
                      <a:pt x="172" y="18"/>
                    </a:lnTo>
                    <a:lnTo>
                      <a:pt x="170" y="12"/>
                    </a:lnTo>
                    <a:lnTo>
                      <a:pt x="168" y="6"/>
                    </a:lnTo>
                    <a:lnTo>
                      <a:pt x="162" y="2"/>
                    </a:lnTo>
                    <a:lnTo>
                      <a:pt x="156" y="0"/>
                    </a:lnTo>
                    <a:lnTo>
                      <a:pt x="1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47" name="Freeform 1356"/>
              <p:cNvSpPr>
                <a:spLocks noEditPoints="1"/>
              </p:cNvSpPr>
              <p:nvPr/>
            </p:nvSpPr>
            <p:spPr bwMode="auto">
              <a:xfrm>
                <a:off x="5403850" y="2667000"/>
                <a:ext cx="133350" cy="111125"/>
              </a:xfrm>
              <a:custGeom>
                <a:avLst/>
                <a:gdLst>
                  <a:gd name="T0" fmla="*/ 70 w 84"/>
                  <a:gd name="T1" fmla="*/ 30 h 70"/>
                  <a:gd name="T2" fmla="*/ 70 w 84"/>
                  <a:gd name="T3" fmla="*/ 30 h 70"/>
                  <a:gd name="T4" fmla="*/ 70 w 84"/>
                  <a:gd name="T5" fmla="*/ 28 h 70"/>
                  <a:gd name="T6" fmla="*/ 70 w 84"/>
                  <a:gd name="T7" fmla="*/ 28 h 70"/>
                  <a:gd name="T8" fmla="*/ 68 w 84"/>
                  <a:gd name="T9" fmla="*/ 16 h 70"/>
                  <a:gd name="T10" fmla="*/ 62 w 84"/>
                  <a:gd name="T11" fmla="*/ 8 h 70"/>
                  <a:gd name="T12" fmla="*/ 54 w 84"/>
                  <a:gd name="T13" fmla="*/ 2 h 70"/>
                  <a:gd name="T14" fmla="*/ 42 w 84"/>
                  <a:gd name="T15" fmla="*/ 0 h 70"/>
                  <a:gd name="T16" fmla="*/ 42 w 84"/>
                  <a:gd name="T17" fmla="*/ 0 h 70"/>
                  <a:gd name="T18" fmla="*/ 32 w 84"/>
                  <a:gd name="T19" fmla="*/ 2 h 70"/>
                  <a:gd name="T20" fmla="*/ 24 w 84"/>
                  <a:gd name="T21" fmla="*/ 8 h 70"/>
                  <a:gd name="T22" fmla="*/ 18 w 84"/>
                  <a:gd name="T23" fmla="*/ 16 h 70"/>
                  <a:gd name="T24" fmla="*/ 16 w 84"/>
                  <a:gd name="T25" fmla="*/ 28 h 70"/>
                  <a:gd name="T26" fmla="*/ 16 w 84"/>
                  <a:gd name="T27" fmla="*/ 28 h 70"/>
                  <a:gd name="T28" fmla="*/ 16 w 84"/>
                  <a:gd name="T29" fmla="*/ 30 h 70"/>
                  <a:gd name="T30" fmla="*/ 0 w 84"/>
                  <a:gd name="T31" fmla="*/ 30 h 70"/>
                  <a:gd name="T32" fmla="*/ 0 w 84"/>
                  <a:gd name="T33" fmla="*/ 70 h 70"/>
                  <a:gd name="T34" fmla="*/ 84 w 84"/>
                  <a:gd name="T35" fmla="*/ 70 h 70"/>
                  <a:gd name="T36" fmla="*/ 84 w 84"/>
                  <a:gd name="T37" fmla="*/ 30 h 70"/>
                  <a:gd name="T38" fmla="*/ 70 w 84"/>
                  <a:gd name="T39" fmla="*/ 30 h 70"/>
                  <a:gd name="T40" fmla="*/ 42 w 84"/>
                  <a:gd name="T41" fmla="*/ 42 h 70"/>
                  <a:gd name="T42" fmla="*/ 42 w 84"/>
                  <a:gd name="T43" fmla="*/ 42 h 70"/>
                  <a:gd name="T44" fmla="*/ 36 w 84"/>
                  <a:gd name="T45" fmla="*/ 40 h 70"/>
                  <a:gd name="T46" fmla="*/ 32 w 84"/>
                  <a:gd name="T47" fmla="*/ 38 h 70"/>
                  <a:gd name="T48" fmla="*/ 30 w 84"/>
                  <a:gd name="T49" fmla="*/ 32 h 70"/>
                  <a:gd name="T50" fmla="*/ 28 w 84"/>
                  <a:gd name="T51" fmla="*/ 28 h 70"/>
                  <a:gd name="T52" fmla="*/ 28 w 84"/>
                  <a:gd name="T53" fmla="*/ 28 h 70"/>
                  <a:gd name="T54" fmla="*/ 30 w 84"/>
                  <a:gd name="T55" fmla="*/ 22 h 70"/>
                  <a:gd name="T56" fmla="*/ 32 w 84"/>
                  <a:gd name="T57" fmla="*/ 18 h 70"/>
                  <a:gd name="T58" fmla="*/ 36 w 84"/>
                  <a:gd name="T59" fmla="*/ 14 h 70"/>
                  <a:gd name="T60" fmla="*/ 42 w 84"/>
                  <a:gd name="T61" fmla="*/ 12 h 70"/>
                  <a:gd name="T62" fmla="*/ 42 w 84"/>
                  <a:gd name="T63" fmla="*/ 12 h 70"/>
                  <a:gd name="T64" fmla="*/ 48 w 84"/>
                  <a:gd name="T65" fmla="*/ 14 h 70"/>
                  <a:gd name="T66" fmla="*/ 52 w 84"/>
                  <a:gd name="T67" fmla="*/ 18 h 70"/>
                  <a:gd name="T68" fmla="*/ 56 w 84"/>
                  <a:gd name="T69" fmla="*/ 22 h 70"/>
                  <a:gd name="T70" fmla="*/ 58 w 84"/>
                  <a:gd name="T71" fmla="*/ 28 h 70"/>
                  <a:gd name="T72" fmla="*/ 58 w 84"/>
                  <a:gd name="T73" fmla="*/ 28 h 70"/>
                  <a:gd name="T74" fmla="*/ 56 w 84"/>
                  <a:gd name="T75" fmla="*/ 32 h 70"/>
                  <a:gd name="T76" fmla="*/ 52 w 84"/>
                  <a:gd name="T77" fmla="*/ 38 h 70"/>
                  <a:gd name="T78" fmla="*/ 48 w 84"/>
                  <a:gd name="T79" fmla="*/ 40 h 70"/>
                  <a:gd name="T80" fmla="*/ 42 w 84"/>
                  <a:gd name="T81" fmla="*/ 42 h 70"/>
                  <a:gd name="T82" fmla="*/ 42 w 84"/>
                  <a:gd name="T83"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70">
                    <a:moveTo>
                      <a:pt x="70" y="30"/>
                    </a:moveTo>
                    <a:lnTo>
                      <a:pt x="70" y="30"/>
                    </a:lnTo>
                    <a:lnTo>
                      <a:pt x="70" y="28"/>
                    </a:lnTo>
                    <a:lnTo>
                      <a:pt x="70" y="28"/>
                    </a:lnTo>
                    <a:lnTo>
                      <a:pt x="68" y="16"/>
                    </a:lnTo>
                    <a:lnTo>
                      <a:pt x="62" y="8"/>
                    </a:lnTo>
                    <a:lnTo>
                      <a:pt x="54" y="2"/>
                    </a:lnTo>
                    <a:lnTo>
                      <a:pt x="42" y="0"/>
                    </a:lnTo>
                    <a:lnTo>
                      <a:pt x="42" y="0"/>
                    </a:lnTo>
                    <a:lnTo>
                      <a:pt x="32" y="2"/>
                    </a:lnTo>
                    <a:lnTo>
                      <a:pt x="24" y="8"/>
                    </a:lnTo>
                    <a:lnTo>
                      <a:pt x="18" y="16"/>
                    </a:lnTo>
                    <a:lnTo>
                      <a:pt x="16" y="28"/>
                    </a:lnTo>
                    <a:lnTo>
                      <a:pt x="16" y="28"/>
                    </a:lnTo>
                    <a:lnTo>
                      <a:pt x="16" y="30"/>
                    </a:lnTo>
                    <a:lnTo>
                      <a:pt x="0" y="30"/>
                    </a:lnTo>
                    <a:lnTo>
                      <a:pt x="0" y="70"/>
                    </a:lnTo>
                    <a:lnTo>
                      <a:pt x="84" y="70"/>
                    </a:lnTo>
                    <a:lnTo>
                      <a:pt x="84" y="30"/>
                    </a:lnTo>
                    <a:lnTo>
                      <a:pt x="70" y="30"/>
                    </a:lnTo>
                    <a:close/>
                    <a:moveTo>
                      <a:pt x="42" y="42"/>
                    </a:moveTo>
                    <a:lnTo>
                      <a:pt x="42" y="42"/>
                    </a:lnTo>
                    <a:lnTo>
                      <a:pt x="36" y="40"/>
                    </a:lnTo>
                    <a:lnTo>
                      <a:pt x="32" y="38"/>
                    </a:lnTo>
                    <a:lnTo>
                      <a:pt x="30" y="32"/>
                    </a:lnTo>
                    <a:lnTo>
                      <a:pt x="28" y="28"/>
                    </a:lnTo>
                    <a:lnTo>
                      <a:pt x="28" y="28"/>
                    </a:lnTo>
                    <a:lnTo>
                      <a:pt x="30" y="22"/>
                    </a:lnTo>
                    <a:lnTo>
                      <a:pt x="32" y="18"/>
                    </a:lnTo>
                    <a:lnTo>
                      <a:pt x="36" y="14"/>
                    </a:lnTo>
                    <a:lnTo>
                      <a:pt x="42" y="12"/>
                    </a:lnTo>
                    <a:lnTo>
                      <a:pt x="42" y="12"/>
                    </a:lnTo>
                    <a:lnTo>
                      <a:pt x="48" y="14"/>
                    </a:lnTo>
                    <a:lnTo>
                      <a:pt x="52" y="18"/>
                    </a:lnTo>
                    <a:lnTo>
                      <a:pt x="56" y="22"/>
                    </a:lnTo>
                    <a:lnTo>
                      <a:pt x="58" y="28"/>
                    </a:lnTo>
                    <a:lnTo>
                      <a:pt x="58" y="28"/>
                    </a:lnTo>
                    <a:lnTo>
                      <a:pt x="56" y="32"/>
                    </a:lnTo>
                    <a:lnTo>
                      <a:pt x="52" y="38"/>
                    </a:lnTo>
                    <a:lnTo>
                      <a:pt x="48" y="40"/>
                    </a:lnTo>
                    <a:lnTo>
                      <a:pt x="42" y="42"/>
                    </a:lnTo>
                    <a:lnTo>
                      <a:pt x="4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48" name="Freeform 1357"/>
              <p:cNvSpPr>
                <a:spLocks/>
              </p:cNvSpPr>
              <p:nvPr/>
            </p:nvSpPr>
            <p:spPr bwMode="auto">
              <a:xfrm>
                <a:off x="5381625" y="2924175"/>
                <a:ext cx="57150" cy="41275"/>
              </a:xfrm>
              <a:custGeom>
                <a:avLst/>
                <a:gdLst>
                  <a:gd name="T0" fmla="*/ 14 w 36"/>
                  <a:gd name="T1" fmla="*/ 26 h 26"/>
                  <a:gd name="T2" fmla="*/ 14 w 36"/>
                  <a:gd name="T3" fmla="*/ 26 h 26"/>
                  <a:gd name="T4" fmla="*/ 12 w 36"/>
                  <a:gd name="T5" fmla="*/ 26 h 26"/>
                  <a:gd name="T6" fmla="*/ 0 w 36"/>
                  <a:gd name="T7" fmla="*/ 14 h 26"/>
                  <a:gd name="T8" fmla="*/ 4 w 36"/>
                  <a:gd name="T9" fmla="*/ 10 h 26"/>
                  <a:gd name="T10" fmla="*/ 14 w 36"/>
                  <a:gd name="T11" fmla="*/ 20 h 26"/>
                  <a:gd name="T12" fmla="*/ 32 w 36"/>
                  <a:gd name="T13" fmla="*/ 0 h 26"/>
                  <a:gd name="T14" fmla="*/ 36 w 36"/>
                  <a:gd name="T15" fmla="*/ 4 h 26"/>
                  <a:gd name="T16" fmla="*/ 16 w 36"/>
                  <a:gd name="T17" fmla="*/ 26 h 26"/>
                  <a:gd name="T18" fmla="*/ 16 w 36"/>
                  <a:gd name="T19" fmla="*/ 26 h 26"/>
                  <a:gd name="T20" fmla="*/ 14 w 36"/>
                  <a:gd name="T21" fmla="*/ 26 h 26"/>
                  <a:gd name="T22" fmla="*/ 14 w 36"/>
                  <a:gd name="T23" fmla="*/ 26 h 26"/>
                  <a:gd name="T24" fmla="*/ 14 w 36"/>
                  <a:gd name="T25" fmla="*/ 26 h 26"/>
                  <a:gd name="T26" fmla="*/ 14 w 36"/>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6">
                    <a:moveTo>
                      <a:pt x="14" y="26"/>
                    </a:moveTo>
                    <a:lnTo>
                      <a:pt x="14" y="26"/>
                    </a:lnTo>
                    <a:lnTo>
                      <a:pt x="12" y="26"/>
                    </a:lnTo>
                    <a:lnTo>
                      <a:pt x="0" y="14"/>
                    </a:lnTo>
                    <a:lnTo>
                      <a:pt x="4" y="10"/>
                    </a:lnTo>
                    <a:lnTo>
                      <a:pt x="14" y="20"/>
                    </a:lnTo>
                    <a:lnTo>
                      <a:pt x="32" y="0"/>
                    </a:lnTo>
                    <a:lnTo>
                      <a:pt x="36" y="4"/>
                    </a:lnTo>
                    <a:lnTo>
                      <a:pt x="16" y="26"/>
                    </a:lnTo>
                    <a:lnTo>
                      <a:pt x="16" y="26"/>
                    </a:lnTo>
                    <a:lnTo>
                      <a:pt x="14" y="26"/>
                    </a:lnTo>
                    <a:lnTo>
                      <a:pt x="14" y="26"/>
                    </a:lnTo>
                    <a:lnTo>
                      <a:pt x="14" y="26"/>
                    </a:lnTo>
                    <a:lnTo>
                      <a:pt x="1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49" name="Freeform 1358"/>
              <p:cNvSpPr>
                <a:spLocks/>
              </p:cNvSpPr>
              <p:nvPr/>
            </p:nvSpPr>
            <p:spPr bwMode="auto">
              <a:xfrm>
                <a:off x="5381625" y="2857500"/>
                <a:ext cx="57150" cy="41275"/>
              </a:xfrm>
              <a:custGeom>
                <a:avLst/>
                <a:gdLst>
                  <a:gd name="T0" fmla="*/ 14 w 36"/>
                  <a:gd name="T1" fmla="*/ 26 h 26"/>
                  <a:gd name="T2" fmla="*/ 14 w 36"/>
                  <a:gd name="T3" fmla="*/ 26 h 26"/>
                  <a:gd name="T4" fmla="*/ 12 w 36"/>
                  <a:gd name="T5" fmla="*/ 26 h 26"/>
                  <a:gd name="T6" fmla="*/ 0 w 36"/>
                  <a:gd name="T7" fmla="*/ 14 h 26"/>
                  <a:gd name="T8" fmla="*/ 4 w 36"/>
                  <a:gd name="T9" fmla="*/ 10 h 26"/>
                  <a:gd name="T10" fmla="*/ 14 w 36"/>
                  <a:gd name="T11" fmla="*/ 20 h 26"/>
                  <a:gd name="T12" fmla="*/ 32 w 36"/>
                  <a:gd name="T13" fmla="*/ 0 h 26"/>
                  <a:gd name="T14" fmla="*/ 36 w 36"/>
                  <a:gd name="T15" fmla="*/ 4 h 26"/>
                  <a:gd name="T16" fmla="*/ 16 w 36"/>
                  <a:gd name="T17" fmla="*/ 26 h 26"/>
                  <a:gd name="T18" fmla="*/ 16 w 36"/>
                  <a:gd name="T19" fmla="*/ 26 h 26"/>
                  <a:gd name="T20" fmla="*/ 14 w 36"/>
                  <a:gd name="T21" fmla="*/ 26 h 26"/>
                  <a:gd name="T22" fmla="*/ 14 w 36"/>
                  <a:gd name="T23" fmla="*/ 26 h 26"/>
                  <a:gd name="T24" fmla="*/ 14 w 36"/>
                  <a:gd name="T25" fmla="*/ 26 h 26"/>
                  <a:gd name="T26" fmla="*/ 14 w 36"/>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6">
                    <a:moveTo>
                      <a:pt x="14" y="26"/>
                    </a:moveTo>
                    <a:lnTo>
                      <a:pt x="14" y="26"/>
                    </a:lnTo>
                    <a:lnTo>
                      <a:pt x="12" y="26"/>
                    </a:lnTo>
                    <a:lnTo>
                      <a:pt x="0" y="14"/>
                    </a:lnTo>
                    <a:lnTo>
                      <a:pt x="4" y="10"/>
                    </a:lnTo>
                    <a:lnTo>
                      <a:pt x="14" y="20"/>
                    </a:lnTo>
                    <a:lnTo>
                      <a:pt x="32" y="0"/>
                    </a:lnTo>
                    <a:lnTo>
                      <a:pt x="36" y="4"/>
                    </a:lnTo>
                    <a:lnTo>
                      <a:pt x="16" y="26"/>
                    </a:lnTo>
                    <a:lnTo>
                      <a:pt x="16" y="26"/>
                    </a:lnTo>
                    <a:lnTo>
                      <a:pt x="14" y="26"/>
                    </a:lnTo>
                    <a:lnTo>
                      <a:pt x="14" y="26"/>
                    </a:lnTo>
                    <a:lnTo>
                      <a:pt x="14" y="26"/>
                    </a:lnTo>
                    <a:lnTo>
                      <a:pt x="1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50" name="Freeform 1359"/>
              <p:cNvSpPr>
                <a:spLocks/>
              </p:cNvSpPr>
              <p:nvPr/>
            </p:nvSpPr>
            <p:spPr bwMode="auto">
              <a:xfrm>
                <a:off x="5381625" y="2790825"/>
                <a:ext cx="57150" cy="41275"/>
              </a:xfrm>
              <a:custGeom>
                <a:avLst/>
                <a:gdLst>
                  <a:gd name="T0" fmla="*/ 14 w 36"/>
                  <a:gd name="T1" fmla="*/ 26 h 26"/>
                  <a:gd name="T2" fmla="*/ 14 w 36"/>
                  <a:gd name="T3" fmla="*/ 26 h 26"/>
                  <a:gd name="T4" fmla="*/ 12 w 36"/>
                  <a:gd name="T5" fmla="*/ 26 h 26"/>
                  <a:gd name="T6" fmla="*/ 0 w 36"/>
                  <a:gd name="T7" fmla="*/ 14 h 26"/>
                  <a:gd name="T8" fmla="*/ 4 w 36"/>
                  <a:gd name="T9" fmla="*/ 10 h 26"/>
                  <a:gd name="T10" fmla="*/ 14 w 36"/>
                  <a:gd name="T11" fmla="*/ 18 h 26"/>
                  <a:gd name="T12" fmla="*/ 32 w 36"/>
                  <a:gd name="T13" fmla="*/ 0 h 26"/>
                  <a:gd name="T14" fmla="*/ 36 w 36"/>
                  <a:gd name="T15" fmla="*/ 4 h 26"/>
                  <a:gd name="T16" fmla="*/ 16 w 36"/>
                  <a:gd name="T17" fmla="*/ 24 h 26"/>
                  <a:gd name="T18" fmla="*/ 16 w 36"/>
                  <a:gd name="T19" fmla="*/ 24 h 26"/>
                  <a:gd name="T20" fmla="*/ 14 w 36"/>
                  <a:gd name="T21" fmla="*/ 26 h 26"/>
                  <a:gd name="T22" fmla="*/ 14 w 36"/>
                  <a:gd name="T23" fmla="*/ 26 h 26"/>
                  <a:gd name="T24" fmla="*/ 14 w 36"/>
                  <a:gd name="T25" fmla="*/ 26 h 26"/>
                  <a:gd name="T26" fmla="*/ 14 w 36"/>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6">
                    <a:moveTo>
                      <a:pt x="14" y="26"/>
                    </a:moveTo>
                    <a:lnTo>
                      <a:pt x="14" y="26"/>
                    </a:lnTo>
                    <a:lnTo>
                      <a:pt x="12" y="26"/>
                    </a:lnTo>
                    <a:lnTo>
                      <a:pt x="0" y="14"/>
                    </a:lnTo>
                    <a:lnTo>
                      <a:pt x="4" y="10"/>
                    </a:lnTo>
                    <a:lnTo>
                      <a:pt x="14" y="18"/>
                    </a:lnTo>
                    <a:lnTo>
                      <a:pt x="32" y="0"/>
                    </a:lnTo>
                    <a:lnTo>
                      <a:pt x="36" y="4"/>
                    </a:lnTo>
                    <a:lnTo>
                      <a:pt x="16" y="24"/>
                    </a:lnTo>
                    <a:lnTo>
                      <a:pt x="16" y="24"/>
                    </a:lnTo>
                    <a:lnTo>
                      <a:pt x="14" y="26"/>
                    </a:lnTo>
                    <a:lnTo>
                      <a:pt x="14" y="26"/>
                    </a:lnTo>
                    <a:lnTo>
                      <a:pt x="14" y="26"/>
                    </a:lnTo>
                    <a:lnTo>
                      <a:pt x="1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51" name="Rectangle 1360"/>
              <p:cNvSpPr>
                <a:spLocks noChangeArrowheads="1"/>
              </p:cNvSpPr>
              <p:nvPr/>
            </p:nvSpPr>
            <p:spPr bwMode="auto">
              <a:xfrm>
                <a:off x="5384800" y="2971800"/>
                <a:ext cx="1714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52" name="Rectangle 1361"/>
              <p:cNvSpPr>
                <a:spLocks noChangeArrowheads="1"/>
              </p:cNvSpPr>
              <p:nvPr/>
            </p:nvSpPr>
            <p:spPr bwMode="auto">
              <a:xfrm>
                <a:off x="5384800" y="2905125"/>
                <a:ext cx="1714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153" name="Rectangle 1362"/>
              <p:cNvSpPr>
                <a:spLocks noChangeArrowheads="1"/>
              </p:cNvSpPr>
              <p:nvPr/>
            </p:nvSpPr>
            <p:spPr bwMode="auto">
              <a:xfrm>
                <a:off x="5384800" y="2838450"/>
                <a:ext cx="171450"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3" name="组合 52"/>
          <p:cNvGrpSpPr/>
          <p:nvPr/>
        </p:nvGrpSpPr>
        <p:grpSpPr>
          <a:xfrm>
            <a:off x="4115074" y="1190631"/>
            <a:ext cx="830957" cy="830957"/>
            <a:chOff x="4115074" y="1190631"/>
            <a:chExt cx="830957" cy="830957"/>
          </a:xfrm>
        </p:grpSpPr>
        <p:grpSp>
          <p:nvGrpSpPr>
            <p:cNvPr id="30" name="组合 29"/>
            <p:cNvGrpSpPr/>
            <p:nvPr/>
          </p:nvGrpSpPr>
          <p:grpSpPr>
            <a:xfrm>
              <a:off x="4115074" y="1190631"/>
              <a:ext cx="830957" cy="830957"/>
              <a:chOff x="1603689" y="1828440"/>
              <a:chExt cx="2743560" cy="2743560"/>
            </a:xfrm>
          </p:grpSpPr>
          <p:sp>
            <p:nvSpPr>
              <p:cNvPr id="31" name="椭圆 30"/>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32" name="椭圆 31"/>
              <p:cNvSpPr/>
              <p:nvPr/>
            </p:nvSpPr>
            <p:spPr>
              <a:xfrm>
                <a:off x="1752544" y="1977295"/>
                <a:ext cx="2445850" cy="2445850"/>
              </a:xfrm>
              <a:prstGeom prst="ellipse">
                <a:avLst/>
              </a:prstGeom>
              <a:solidFill>
                <a:srgbClr val="00AF92"/>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154" name="Freeform 20"/>
            <p:cNvSpPr>
              <a:spLocks noEditPoints="1"/>
            </p:cNvSpPr>
            <p:nvPr/>
          </p:nvSpPr>
          <p:spPr bwMode="auto">
            <a:xfrm>
              <a:off x="4375535" y="1389602"/>
              <a:ext cx="310034" cy="395704"/>
            </a:xfrm>
            <a:custGeom>
              <a:avLst/>
              <a:gdLst>
                <a:gd name="T0" fmla="*/ 147 w 501"/>
                <a:gd name="T1" fmla="*/ 108 h 602"/>
                <a:gd name="T2" fmla="*/ 122 w 501"/>
                <a:gd name="T3" fmla="*/ 77 h 602"/>
                <a:gd name="T4" fmla="*/ 377 w 501"/>
                <a:gd name="T5" fmla="*/ 59 h 602"/>
                <a:gd name="T6" fmla="*/ 354 w 501"/>
                <a:gd name="T7" fmla="*/ 101 h 602"/>
                <a:gd name="T8" fmla="*/ 409 w 501"/>
                <a:gd name="T9" fmla="*/ 297 h 602"/>
                <a:gd name="T10" fmla="*/ 336 w 501"/>
                <a:gd name="T11" fmla="*/ 318 h 602"/>
                <a:gd name="T12" fmla="*/ 306 w 501"/>
                <a:gd name="T13" fmla="*/ 352 h 602"/>
                <a:gd name="T14" fmla="*/ 307 w 501"/>
                <a:gd name="T15" fmla="*/ 375 h 602"/>
                <a:gd name="T16" fmla="*/ 366 w 501"/>
                <a:gd name="T17" fmla="*/ 382 h 602"/>
                <a:gd name="T18" fmla="*/ 373 w 501"/>
                <a:gd name="T19" fmla="*/ 400 h 602"/>
                <a:gd name="T20" fmla="*/ 477 w 501"/>
                <a:gd name="T21" fmla="*/ 592 h 602"/>
                <a:gd name="T22" fmla="*/ 3 w 501"/>
                <a:gd name="T23" fmla="*/ 564 h 602"/>
                <a:gd name="T24" fmla="*/ 128 w 501"/>
                <a:gd name="T25" fmla="*/ 400 h 602"/>
                <a:gd name="T26" fmla="*/ 179 w 501"/>
                <a:gd name="T27" fmla="*/ 369 h 602"/>
                <a:gd name="T28" fmla="*/ 203 w 501"/>
                <a:gd name="T29" fmla="*/ 371 h 602"/>
                <a:gd name="T30" fmla="*/ 170 w 501"/>
                <a:gd name="T31" fmla="*/ 320 h 602"/>
                <a:gd name="T32" fmla="*/ 117 w 501"/>
                <a:gd name="T33" fmla="*/ 321 h 602"/>
                <a:gd name="T34" fmla="*/ 250 w 501"/>
                <a:gd name="T35" fmla="*/ 475 h 602"/>
                <a:gd name="T36" fmla="*/ 250 w 501"/>
                <a:gd name="T37" fmla="*/ 503 h 602"/>
                <a:gd name="T38" fmla="*/ 250 w 501"/>
                <a:gd name="T39" fmla="*/ 475 h 602"/>
                <a:gd name="T40" fmla="*/ 263 w 501"/>
                <a:gd name="T41" fmla="*/ 574 h 602"/>
                <a:gd name="T42" fmla="*/ 238 w 501"/>
                <a:gd name="T43" fmla="*/ 574 h 602"/>
                <a:gd name="T44" fmla="*/ 250 w 501"/>
                <a:gd name="T45" fmla="*/ 517 h 602"/>
                <a:gd name="T46" fmla="*/ 250 w 501"/>
                <a:gd name="T47" fmla="*/ 545 h 602"/>
                <a:gd name="T48" fmla="*/ 250 w 501"/>
                <a:gd name="T49" fmla="*/ 517 h 602"/>
                <a:gd name="T50" fmla="*/ 230 w 501"/>
                <a:gd name="T51" fmla="*/ 48 h 602"/>
                <a:gd name="T52" fmla="*/ 234 w 501"/>
                <a:gd name="T53" fmla="*/ 39 h 602"/>
                <a:gd name="T54" fmla="*/ 245 w 501"/>
                <a:gd name="T55" fmla="*/ 34 h 602"/>
                <a:gd name="T56" fmla="*/ 260 w 501"/>
                <a:gd name="T57" fmla="*/ 30 h 602"/>
                <a:gd name="T58" fmla="*/ 267 w 501"/>
                <a:gd name="T59" fmla="*/ 37 h 602"/>
                <a:gd name="T60" fmla="*/ 279 w 501"/>
                <a:gd name="T61" fmla="*/ 43 h 602"/>
                <a:gd name="T62" fmla="*/ 282 w 501"/>
                <a:gd name="T63" fmla="*/ 52 h 602"/>
                <a:gd name="T64" fmla="*/ 287 w 501"/>
                <a:gd name="T65" fmla="*/ 69 h 602"/>
                <a:gd name="T66" fmla="*/ 279 w 501"/>
                <a:gd name="T67" fmla="*/ 76 h 602"/>
                <a:gd name="T68" fmla="*/ 274 w 501"/>
                <a:gd name="T69" fmla="*/ 87 h 602"/>
                <a:gd name="T70" fmla="*/ 264 w 501"/>
                <a:gd name="T71" fmla="*/ 91 h 602"/>
                <a:gd name="T72" fmla="*/ 248 w 501"/>
                <a:gd name="T73" fmla="*/ 95 h 602"/>
                <a:gd name="T74" fmla="*/ 241 w 501"/>
                <a:gd name="T75" fmla="*/ 87 h 602"/>
                <a:gd name="T76" fmla="*/ 230 w 501"/>
                <a:gd name="T77" fmla="*/ 81 h 602"/>
                <a:gd name="T78" fmla="*/ 226 w 501"/>
                <a:gd name="T79" fmla="*/ 72 h 602"/>
                <a:gd name="T80" fmla="*/ 223 w 501"/>
                <a:gd name="T81" fmla="*/ 55 h 602"/>
                <a:gd name="T82" fmla="*/ 241 w 501"/>
                <a:gd name="T83" fmla="*/ 56 h 602"/>
                <a:gd name="T84" fmla="*/ 248 w 501"/>
                <a:gd name="T85" fmla="*/ 55 h 602"/>
                <a:gd name="T86" fmla="*/ 250 w 501"/>
                <a:gd name="T87" fmla="*/ 46 h 602"/>
                <a:gd name="T88" fmla="*/ 262 w 501"/>
                <a:gd name="T89" fmla="*/ 49 h 602"/>
                <a:gd name="T90" fmla="*/ 263 w 501"/>
                <a:gd name="T91" fmla="*/ 56 h 602"/>
                <a:gd name="T92" fmla="*/ 272 w 501"/>
                <a:gd name="T93" fmla="*/ 58 h 602"/>
                <a:gd name="T94" fmla="*/ 269 w 501"/>
                <a:gd name="T95" fmla="*/ 70 h 602"/>
                <a:gd name="T96" fmla="*/ 262 w 501"/>
                <a:gd name="T97" fmla="*/ 71 h 602"/>
                <a:gd name="T98" fmla="*/ 260 w 501"/>
                <a:gd name="T99" fmla="*/ 80 h 602"/>
                <a:gd name="T100" fmla="*/ 248 w 501"/>
                <a:gd name="T101" fmla="*/ 77 h 602"/>
                <a:gd name="T102" fmla="*/ 247 w 501"/>
                <a:gd name="T103" fmla="*/ 70 h 602"/>
                <a:gd name="T104" fmla="*/ 238 w 501"/>
                <a:gd name="T105" fmla="*/ 68 h 602"/>
                <a:gd name="T106" fmla="*/ 241 w 501"/>
                <a:gd name="T107"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602">
                  <a:moveTo>
                    <a:pt x="92" y="297"/>
                  </a:moveTo>
                  <a:cubicBezTo>
                    <a:pt x="94" y="212"/>
                    <a:pt x="116" y="149"/>
                    <a:pt x="147" y="108"/>
                  </a:cubicBezTo>
                  <a:cubicBezTo>
                    <a:pt x="149" y="106"/>
                    <a:pt x="149" y="103"/>
                    <a:pt x="147" y="101"/>
                  </a:cubicBezTo>
                  <a:cubicBezTo>
                    <a:pt x="139" y="93"/>
                    <a:pt x="130" y="85"/>
                    <a:pt x="122" y="77"/>
                  </a:cubicBezTo>
                  <a:cubicBezTo>
                    <a:pt x="117" y="71"/>
                    <a:pt x="118" y="63"/>
                    <a:pt x="124" y="59"/>
                  </a:cubicBezTo>
                  <a:cubicBezTo>
                    <a:pt x="208" y="0"/>
                    <a:pt x="293" y="0"/>
                    <a:pt x="377" y="59"/>
                  </a:cubicBezTo>
                  <a:cubicBezTo>
                    <a:pt x="383" y="63"/>
                    <a:pt x="384" y="71"/>
                    <a:pt x="379" y="77"/>
                  </a:cubicBezTo>
                  <a:cubicBezTo>
                    <a:pt x="371" y="85"/>
                    <a:pt x="362" y="93"/>
                    <a:pt x="354" y="101"/>
                  </a:cubicBezTo>
                  <a:cubicBezTo>
                    <a:pt x="352" y="103"/>
                    <a:pt x="352" y="106"/>
                    <a:pt x="354" y="108"/>
                  </a:cubicBezTo>
                  <a:cubicBezTo>
                    <a:pt x="385" y="149"/>
                    <a:pt x="407" y="212"/>
                    <a:pt x="409" y="297"/>
                  </a:cubicBezTo>
                  <a:cubicBezTo>
                    <a:pt x="410" y="311"/>
                    <a:pt x="398" y="323"/>
                    <a:pt x="384" y="321"/>
                  </a:cubicBezTo>
                  <a:cubicBezTo>
                    <a:pt x="369" y="320"/>
                    <a:pt x="353" y="318"/>
                    <a:pt x="336" y="318"/>
                  </a:cubicBezTo>
                  <a:cubicBezTo>
                    <a:pt x="334" y="317"/>
                    <a:pt x="332" y="318"/>
                    <a:pt x="331" y="320"/>
                  </a:cubicBezTo>
                  <a:cubicBezTo>
                    <a:pt x="324" y="333"/>
                    <a:pt x="315" y="344"/>
                    <a:pt x="306" y="352"/>
                  </a:cubicBezTo>
                  <a:cubicBezTo>
                    <a:pt x="300" y="358"/>
                    <a:pt x="298" y="363"/>
                    <a:pt x="298" y="371"/>
                  </a:cubicBezTo>
                  <a:cubicBezTo>
                    <a:pt x="298" y="376"/>
                    <a:pt x="304" y="379"/>
                    <a:pt x="307" y="375"/>
                  </a:cubicBezTo>
                  <a:cubicBezTo>
                    <a:pt x="312" y="371"/>
                    <a:pt x="315" y="367"/>
                    <a:pt x="322" y="369"/>
                  </a:cubicBezTo>
                  <a:cubicBezTo>
                    <a:pt x="337" y="374"/>
                    <a:pt x="352" y="378"/>
                    <a:pt x="366" y="382"/>
                  </a:cubicBezTo>
                  <a:cubicBezTo>
                    <a:pt x="374" y="384"/>
                    <a:pt x="377" y="393"/>
                    <a:pt x="373" y="400"/>
                  </a:cubicBezTo>
                  <a:cubicBezTo>
                    <a:pt x="373" y="400"/>
                    <a:pt x="373" y="400"/>
                    <a:pt x="373" y="400"/>
                  </a:cubicBezTo>
                  <a:cubicBezTo>
                    <a:pt x="433" y="430"/>
                    <a:pt x="481" y="485"/>
                    <a:pt x="498" y="564"/>
                  </a:cubicBezTo>
                  <a:cubicBezTo>
                    <a:pt x="501" y="578"/>
                    <a:pt x="491" y="592"/>
                    <a:pt x="477" y="592"/>
                  </a:cubicBezTo>
                  <a:cubicBezTo>
                    <a:pt x="313" y="602"/>
                    <a:pt x="157" y="602"/>
                    <a:pt x="24" y="592"/>
                  </a:cubicBezTo>
                  <a:cubicBezTo>
                    <a:pt x="10" y="591"/>
                    <a:pt x="0" y="578"/>
                    <a:pt x="3" y="564"/>
                  </a:cubicBezTo>
                  <a:cubicBezTo>
                    <a:pt x="20" y="485"/>
                    <a:pt x="68" y="430"/>
                    <a:pt x="128" y="400"/>
                  </a:cubicBezTo>
                  <a:cubicBezTo>
                    <a:pt x="128" y="400"/>
                    <a:pt x="128" y="400"/>
                    <a:pt x="128" y="400"/>
                  </a:cubicBezTo>
                  <a:cubicBezTo>
                    <a:pt x="124" y="393"/>
                    <a:pt x="127" y="384"/>
                    <a:pt x="135" y="382"/>
                  </a:cubicBezTo>
                  <a:cubicBezTo>
                    <a:pt x="149" y="378"/>
                    <a:pt x="164" y="374"/>
                    <a:pt x="179" y="369"/>
                  </a:cubicBezTo>
                  <a:cubicBezTo>
                    <a:pt x="185" y="367"/>
                    <a:pt x="189" y="371"/>
                    <a:pt x="193" y="375"/>
                  </a:cubicBezTo>
                  <a:cubicBezTo>
                    <a:pt x="197" y="379"/>
                    <a:pt x="203" y="376"/>
                    <a:pt x="203" y="371"/>
                  </a:cubicBezTo>
                  <a:cubicBezTo>
                    <a:pt x="203" y="363"/>
                    <a:pt x="201" y="357"/>
                    <a:pt x="195" y="352"/>
                  </a:cubicBezTo>
                  <a:cubicBezTo>
                    <a:pt x="185" y="344"/>
                    <a:pt x="177" y="333"/>
                    <a:pt x="170" y="320"/>
                  </a:cubicBezTo>
                  <a:cubicBezTo>
                    <a:pt x="169" y="318"/>
                    <a:pt x="167" y="317"/>
                    <a:pt x="165" y="317"/>
                  </a:cubicBezTo>
                  <a:cubicBezTo>
                    <a:pt x="148" y="318"/>
                    <a:pt x="132" y="320"/>
                    <a:pt x="117" y="321"/>
                  </a:cubicBezTo>
                  <a:cubicBezTo>
                    <a:pt x="103" y="323"/>
                    <a:pt x="91" y="311"/>
                    <a:pt x="92" y="297"/>
                  </a:cubicBezTo>
                  <a:close/>
                  <a:moveTo>
                    <a:pt x="250" y="475"/>
                  </a:moveTo>
                  <a:cubicBezTo>
                    <a:pt x="257" y="475"/>
                    <a:pt x="263" y="481"/>
                    <a:pt x="263" y="489"/>
                  </a:cubicBezTo>
                  <a:cubicBezTo>
                    <a:pt x="263" y="497"/>
                    <a:pt x="257" y="503"/>
                    <a:pt x="250" y="503"/>
                  </a:cubicBezTo>
                  <a:cubicBezTo>
                    <a:pt x="243" y="503"/>
                    <a:pt x="238" y="497"/>
                    <a:pt x="238" y="489"/>
                  </a:cubicBezTo>
                  <a:cubicBezTo>
                    <a:pt x="238" y="481"/>
                    <a:pt x="243" y="475"/>
                    <a:pt x="250" y="475"/>
                  </a:cubicBezTo>
                  <a:close/>
                  <a:moveTo>
                    <a:pt x="250" y="560"/>
                  </a:moveTo>
                  <a:cubicBezTo>
                    <a:pt x="257" y="560"/>
                    <a:pt x="263" y="566"/>
                    <a:pt x="263" y="574"/>
                  </a:cubicBezTo>
                  <a:cubicBezTo>
                    <a:pt x="263" y="581"/>
                    <a:pt x="257" y="588"/>
                    <a:pt x="250" y="588"/>
                  </a:cubicBezTo>
                  <a:cubicBezTo>
                    <a:pt x="243" y="588"/>
                    <a:pt x="238" y="581"/>
                    <a:pt x="238" y="574"/>
                  </a:cubicBezTo>
                  <a:cubicBezTo>
                    <a:pt x="238" y="566"/>
                    <a:pt x="243" y="560"/>
                    <a:pt x="250" y="560"/>
                  </a:cubicBezTo>
                  <a:close/>
                  <a:moveTo>
                    <a:pt x="250" y="517"/>
                  </a:moveTo>
                  <a:cubicBezTo>
                    <a:pt x="257" y="517"/>
                    <a:pt x="263" y="524"/>
                    <a:pt x="263" y="531"/>
                  </a:cubicBezTo>
                  <a:cubicBezTo>
                    <a:pt x="263" y="539"/>
                    <a:pt x="257" y="545"/>
                    <a:pt x="250" y="545"/>
                  </a:cubicBezTo>
                  <a:cubicBezTo>
                    <a:pt x="243" y="545"/>
                    <a:pt x="238" y="539"/>
                    <a:pt x="238" y="531"/>
                  </a:cubicBezTo>
                  <a:cubicBezTo>
                    <a:pt x="238" y="524"/>
                    <a:pt x="243" y="517"/>
                    <a:pt x="250" y="517"/>
                  </a:cubicBezTo>
                  <a:close/>
                  <a:moveTo>
                    <a:pt x="227" y="52"/>
                  </a:moveTo>
                  <a:cubicBezTo>
                    <a:pt x="229" y="52"/>
                    <a:pt x="230" y="50"/>
                    <a:pt x="230" y="48"/>
                  </a:cubicBezTo>
                  <a:cubicBezTo>
                    <a:pt x="230" y="46"/>
                    <a:pt x="230" y="43"/>
                    <a:pt x="231" y="41"/>
                  </a:cubicBezTo>
                  <a:cubicBezTo>
                    <a:pt x="232" y="40"/>
                    <a:pt x="233" y="39"/>
                    <a:pt x="234" y="39"/>
                  </a:cubicBezTo>
                  <a:cubicBezTo>
                    <a:pt x="236" y="37"/>
                    <a:pt x="239" y="37"/>
                    <a:pt x="241" y="37"/>
                  </a:cubicBezTo>
                  <a:cubicBezTo>
                    <a:pt x="243" y="37"/>
                    <a:pt x="244" y="36"/>
                    <a:pt x="245" y="34"/>
                  </a:cubicBezTo>
                  <a:cubicBezTo>
                    <a:pt x="245" y="32"/>
                    <a:pt x="247" y="31"/>
                    <a:pt x="248" y="30"/>
                  </a:cubicBezTo>
                  <a:cubicBezTo>
                    <a:pt x="252" y="29"/>
                    <a:pt x="256" y="29"/>
                    <a:pt x="260" y="30"/>
                  </a:cubicBezTo>
                  <a:cubicBezTo>
                    <a:pt x="262" y="30"/>
                    <a:pt x="263" y="32"/>
                    <a:pt x="264" y="34"/>
                  </a:cubicBezTo>
                  <a:cubicBezTo>
                    <a:pt x="264" y="36"/>
                    <a:pt x="265" y="37"/>
                    <a:pt x="267" y="37"/>
                  </a:cubicBezTo>
                  <a:cubicBezTo>
                    <a:pt x="269" y="37"/>
                    <a:pt x="271" y="37"/>
                    <a:pt x="273" y="37"/>
                  </a:cubicBezTo>
                  <a:cubicBezTo>
                    <a:pt x="276" y="37"/>
                    <a:pt x="279" y="40"/>
                    <a:pt x="279" y="43"/>
                  </a:cubicBezTo>
                  <a:cubicBezTo>
                    <a:pt x="279" y="45"/>
                    <a:pt x="279" y="47"/>
                    <a:pt x="279" y="48"/>
                  </a:cubicBezTo>
                  <a:cubicBezTo>
                    <a:pt x="279" y="50"/>
                    <a:pt x="280" y="52"/>
                    <a:pt x="282" y="52"/>
                  </a:cubicBezTo>
                  <a:cubicBezTo>
                    <a:pt x="285" y="52"/>
                    <a:pt x="286" y="54"/>
                    <a:pt x="287" y="56"/>
                  </a:cubicBezTo>
                  <a:cubicBezTo>
                    <a:pt x="288" y="60"/>
                    <a:pt x="289" y="64"/>
                    <a:pt x="287" y="69"/>
                  </a:cubicBezTo>
                  <a:cubicBezTo>
                    <a:pt x="287" y="71"/>
                    <a:pt x="285" y="72"/>
                    <a:pt x="283" y="72"/>
                  </a:cubicBezTo>
                  <a:cubicBezTo>
                    <a:pt x="280" y="72"/>
                    <a:pt x="279" y="74"/>
                    <a:pt x="279" y="76"/>
                  </a:cubicBezTo>
                  <a:cubicBezTo>
                    <a:pt x="279" y="78"/>
                    <a:pt x="279" y="80"/>
                    <a:pt x="279" y="82"/>
                  </a:cubicBezTo>
                  <a:cubicBezTo>
                    <a:pt x="279" y="85"/>
                    <a:pt x="277" y="87"/>
                    <a:pt x="274" y="87"/>
                  </a:cubicBezTo>
                  <a:cubicBezTo>
                    <a:pt x="272" y="87"/>
                    <a:pt x="270" y="87"/>
                    <a:pt x="268" y="87"/>
                  </a:cubicBezTo>
                  <a:cubicBezTo>
                    <a:pt x="266" y="87"/>
                    <a:pt x="264" y="89"/>
                    <a:pt x="264" y="91"/>
                  </a:cubicBezTo>
                  <a:cubicBezTo>
                    <a:pt x="264" y="93"/>
                    <a:pt x="262" y="95"/>
                    <a:pt x="260" y="96"/>
                  </a:cubicBezTo>
                  <a:cubicBezTo>
                    <a:pt x="255" y="97"/>
                    <a:pt x="253" y="97"/>
                    <a:pt x="248" y="95"/>
                  </a:cubicBezTo>
                  <a:cubicBezTo>
                    <a:pt x="246" y="95"/>
                    <a:pt x="245" y="93"/>
                    <a:pt x="245" y="91"/>
                  </a:cubicBezTo>
                  <a:cubicBezTo>
                    <a:pt x="244" y="89"/>
                    <a:pt x="243" y="87"/>
                    <a:pt x="241" y="87"/>
                  </a:cubicBezTo>
                  <a:cubicBezTo>
                    <a:pt x="239" y="87"/>
                    <a:pt x="238" y="87"/>
                    <a:pt x="236" y="87"/>
                  </a:cubicBezTo>
                  <a:cubicBezTo>
                    <a:pt x="233" y="87"/>
                    <a:pt x="230" y="84"/>
                    <a:pt x="230" y="81"/>
                  </a:cubicBezTo>
                  <a:cubicBezTo>
                    <a:pt x="230" y="79"/>
                    <a:pt x="230" y="78"/>
                    <a:pt x="230" y="77"/>
                  </a:cubicBezTo>
                  <a:cubicBezTo>
                    <a:pt x="230" y="75"/>
                    <a:pt x="228" y="73"/>
                    <a:pt x="226" y="72"/>
                  </a:cubicBezTo>
                  <a:cubicBezTo>
                    <a:pt x="225" y="72"/>
                    <a:pt x="223" y="71"/>
                    <a:pt x="223" y="69"/>
                  </a:cubicBezTo>
                  <a:cubicBezTo>
                    <a:pt x="222" y="64"/>
                    <a:pt x="222" y="60"/>
                    <a:pt x="223" y="55"/>
                  </a:cubicBezTo>
                  <a:cubicBezTo>
                    <a:pt x="224" y="54"/>
                    <a:pt x="225" y="53"/>
                    <a:pt x="227" y="52"/>
                  </a:cubicBezTo>
                  <a:close/>
                  <a:moveTo>
                    <a:pt x="241" y="56"/>
                  </a:moveTo>
                  <a:cubicBezTo>
                    <a:pt x="243" y="56"/>
                    <a:pt x="245" y="56"/>
                    <a:pt x="247" y="56"/>
                  </a:cubicBezTo>
                  <a:cubicBezTo>
                    <a:pt x="247" y="56"/>
                    <a:pt x="248" y="55"/>
                    <a:pt x="248" y="55"/>
                  </a:cubicBezTo>
                  <a:cubicBezTo>
                    <a:pt x="248" y="53"/>
                    <a:pt x="248" y="51"/>
                    <a:pt x="248" y="49"/>
                  </a:cubicBezTo>
                  <a:cubicBezTo>
                    <a:pt x="248" y="47"/>
                    <a:pt x="249" y="46"/>
                    <a:pt x="250" y="46"/>
                  </a:cubicBezTo>
                  <a:cubicBezTo>
                    <a:pt x="253" y="46"/>
                    <a:pt x="257" y="46"/>
                    <a:pt x="260" y="46"/>
                  </a:cubicBezTo>
                  <a:cubicBezTo>
                    <a:pt x="261" y="46"/>
                    <a:pt x="262" y="47"/>
                    <a:pt x="262" y="49"/>
                  </a:cubicBezTo>
                  <a:cubicBezTo>
                    <a:pt x="262" y="51"/>
                    <a:pt x="262" y="53"/>
                    <a:pt x="262" y="55"/>
                  </a:cubicBezTo>
                  <a:cubicBezTo>
                    <a:pt x="262" y="55"/>
                    <a:pt x="263" y="56"/>
                    <a:pt x="263" y="56"/>
                  </a:cubicBezTo>
                  <a:cubicBezTo>
                    <a:pt x="265" y="56"/>
                    <a:pt x="267" y="56"/>
                    <a:pt x="269" y="56"/>
                  </a:cubicBezTo>
                  <a:cubicBezTo>
                    <a:pt x="271" y="56"/>
                    <a:pt x="272" y="57"/>
                    <a:pt x="272" y="58"/>
                  </a:cubicBezTo>
                  <a:cubicBezTo>
                    <a:pt x="272" y="61"/>
                    <a:pt x="272" y="65"/>
                    <a:pt x="272" y="68"/>
                  </a:cubicBezTo>
                  <a:cubicBezTo>
                    <a:pt x="272" y="69"/>
                    <a:pt x="271" y="70"/>
                    <a:pt x="269" y="70"/>
                  </a:cubicBezTo>
                  <a:cubicBezTo>
                    <a:pt x="267" y="70"/>
                    <a:pt x="265" y="70"/>
                    <a:pt x="263" y="70"/>
                  </a:cubicBezTo>
                  <a:cubicBezTo>
                    <a:pt x="263" y="70"/>
                    <a:pt x="262" y="71"/>
                    <a:pt x="262" y="71"/>
                  </a:cubicBezTo>
                  <a:cubicBezTo>
                    <a:pt x="262" y="73"/>
                    <a:pt x="262" y="75"/>
                    <a:pt x="262" y="77"/>
                  </a:cubicBezTo>
                  <a:cubicBezTo>
                    <a:pt x="262" y="79"/>
                    <a:pt x="261" y="80"/>
                    <a:pt x="260" y="80"/>
                  </a:cubicBezTo>
                  <a:cubicBezTo>
                    <a:pt x="257" y="80"/>
                    <a:pt x="253" y="80"/>
                    <a:pt x="250" y="80"/>
                  </a:cubicBezTo>
                  <a:cubicBezTo>
                    <a:pt x="249" y="80"/>
                    <a:pt x="248" y="79"/>
                    <a:pt x="248" y="77"/>
                  </a:cubicBezTo>
                  <a:cubicBezTo>
                    <a:pt x="248" y="75"/>
                    <a:pt x="248" y="73"/>
                    <a:pt x="248" y="71"/>
                  </a:cubicBezTo>
                  <a:cubicBezTo>
                    <a:pt x="248" y="71"/>
                    <a:pt x="247" y="70"/>
                    <a:pt x="247" y="70"/>
                  </a:cubicBezTo>
                  <a:cubicBezTo>
                    <a:pt x="245" y="70"/>
                    <a:pt x="243" y="70"/>
                    <a:pt x="241" y="70"/>
                  </a:cubicBezTo>
                  <a:cubicBezTo>
                    <a:pt x="240" y="70"/>
                    <a:pt x="238" y="69"/>
                    <a:pt x="238" y="68"/>
                  </a:cubicBezTo>
                  <a:cubicBezTo>
                    <a:pt x="238" y="65"/>
                    <a:pt x="238" y="61"/>
                    <a:pt x="238" y="58"/>
                  </a:cubicBezTo>
                  <a:cubicBezTo>
                    <a:pt x="238" y="57"/>
                    <a:pt x="240" y="56"/>
                    <a:pt x="241" y="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spTree>
    <p:extLst>
      <p:ext uri="{BB962C8B-B14F-4D97-AF65-F5344CB8AC3E}">
        <p14:creationId xmlns:p14="http://schemas.microsoft.com/office/powerpoint/2010/main" val="1645068840"/>
      </p:ext>
    </p:extLst>
  </p:cSld>
  <p:clrMapOvr>
    <a:masterClrMapping/>
  </p:clrMapOvr>
  <mc:AlternateContent xmlns:mc="http://schemas.openxmlformats.org/markup-compatibility/2006" xmlns:p14="http://schemas.microsoft.com/office/powerpoint/2010/main">
    <mc:Choice Requires="p14">
      <p:transition spd="slow" p14:dur="1500" advTm="5000">
        <p14:ripp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1000"/>
                                        <p:tgtEl>
                                          <p:spTgt spid="7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left)">
                                      <p:cBhvr>
                                        <p:cTn id="10" dur="1000"/>
                                        <p:tgtEl>
                                          <p:spTgt spid="7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0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1000"/>
                                        <p:tgtEl>
                                          <p:spTgt spid="3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1000"/>
                                        <p:tgtEl>
                                          <p:spTgt spid="36"/>
                                        </p:tgtEl>
                                      </p:cBhvr>
                                    </p:animEffect>
                                  </p:childTnLst>
                                </p:cTn>
                              </p:par>
                              <p:par>
                                <p:cTn id="20" presetID="23" presetClass="entr" presetSubtype="16" fill="hold" nodeType="withEffect">
                                  <p:stCondLst>
                                    <p:cond delay="500"/>
                                  </p:stCondLst>
                                  <p:childTnLst>
                                    <p:set>
                                      <p:cBhvr>
                                        <p:cTn id="21" dur="1" fill="hold">
                                          <p:stCondLst>
                                            <p:cond delay="0"/>
                                          </p:stCondLst>
                                        </p:cTn>
                                        <p:tgtEl>
                                          <p:spTgt spid="61"/>
                                        </p:tgtEl>
                                        <p:attrNameLst>
                                          <p:attrName>style.visibility</p:attrName>
                                        </p:attrNameLst>
                                      </p:cBhvr>
                                      <p:to>
                                        <p:strVal val="visible"/>
                                      </p:to>
                                    </p:set>
                                    <p:anim calcmode="lin" valueType="num">
                                      <p:cBhvr>
                                        <p:cTn id="22" dur="500" fill="hold"/>
                                        <p:tgtEl>
                                          <p:spTgt spid="61"/>
                                        </p:tgtEl>
                                        <p:attrNameLst>
                                          <p:attrName>ppt_w</p:attrName>
                                        </p:attrNameLst>
                                      </p:cBhvr>
                                      <p:tavLst>
                                        <p:tav tm="0">
                                          <p:val>
                                            <p:fltVal val="0"/>
                                          </p:val>
                                        </p:tav>
                                        <p:tav tm="100000">
                                          <p:val>
                                            <p:strVal val="#ppt_w"/>
                                          </p:val>
                                        </p:tav>
                                      </p:tavLst>
                                    </p:anim>
                                    <p:anim calcmode="lin" valueType="num">
                                      <p:cBhvr>
                                        <p:cTn id="23" dur="500" fill="hold"/>
                                        <p:tgtEl>
                                          <p:spTgt spid="61"/>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65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80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95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110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childTnLst>
                                </p:cTn>
                              </p:par>
                            </p:childTnLst>
                          </p:cTn>
                        </p:par>
                        <p:par>
                          <p:cTn id="40" fill="hold">
                            <p:stCondLst>
                              <p:cond delay="1600"/>
                            </p:stCondLst>
                            <p:childTnLst>
                              <p:par>
                                <p:cTn id="41" presetID="23" presetClass="entr" presetSubtype="16" fill="hold" grpId="0" nodeType="after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p:cTn id="43" dur="500" fill="hold"/>
                                        <p:tgtEl>
                                          <p:spTgt spid="73"/>
                                        </p:tgtEl>
                                        <p:attrNameLst>
                                          <p:attrName>ppt_w</p:attrName>
                                        </p:attrNameLst>
                                      </p:cBhvr>
                                      <p:tavLst>
                                        <p:tav tm="0">
                                          <p:val>
                                            <p:fltVal val="0"/>
                                          </p:val>
                                        </p:tav>
                                        <p:tav tm="100000">
                                          <p:val>
                                            <p:strVal val="#ppt_w"/>
                                          </p:val>
                                        </p:tav>
                                      </p:tavLst>
                                    </p:anim>
                                    <p:anim calcmode="lin" valueType="num">
                                      <p:cBhvr>
                                        <p:cTn id="44" dur="500" fill="hold"/>
                                        <p:tgtEl>
                                          <p:spTgt spid="73"/>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p:cTn id="47" dur="500" fill="hold"/>
                                        <p:tgtEl>
                                          <p:spTgt spid="74"/>
                                        </p:tgtEl>
                                        <p:attrNameLst>
                                          <p:attrName>ppt_w</p:attrName>
                                        </p:attrNameLst>
                                      </p:cBhvr>
                                      <p:tavLst>
                                        <p:tav tm="0">
                                          <p:val>
                                            <p:fltVal val="0"/>
                                          </p:val>
                                        </p:tav>
                                        <p:tav tm="100000">
                                          <p:val>
                                            <p:strVal val="#ppt_w"/>
                                          </p:val>
                                        </p:tav>
                                      </p:tavLst>
                                    </p:anim>
                                    <p:anim calcmode="lin" valueType="num">
                                      <p:cBhvr>
                                        <p:cTn id="48" dur="500" fill="hold"/>
                                        <p:tgtEl>
                                          <p:spTgt spid="74"/>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childTnLst>
                                </p:cTn>
                              </p:par>
                            </p:childTnLst>
                          </p:cTn>
                        </p:par>
                        <p:par>
                          <p:cTn id="53" fill="hold">
                            <p:stCondLst>
                              <p:cond delay="2100"/>
                            </p:stCondLst>
                            <p:childTnLst>
                              <p:par>
                                <p:cTn id="54" presetID="23" presetClass="entr" presetSubtype="32"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strVal val="4*#ppt_w"/>
                                          </p:val>
                                        </p:tav>
                                        <p:tav tm="100000">
                                          <p:val>
                                            <p:strVal val="#ppt_w"/>
                                          </p:val>
                                        </p:tav>
                                      </p:tavLst>
                                    </p:anim>
                                    <p:anim calcmode="lin" valueType="num">
                                      <p:cBhvr>
                                        <p:cTn id="57" dur="500" fill="hold"/>
                                        <p:tgtEl>
                                          <p:spTgt spid="2"/>
                                        </p:tgtEl>
                                        <p:attrNameLst>
                                          <p:attrName>ppt_h</p:attrName>
                                        </p:attrNameLst>
                                      </p:cBhvr>
                                      <p:tavLst>
                                        <p:tav tm="0">
                                          <p:val>
                                            <p:strVal val="4*#ppt_h"/>
                                          </p:val>
                                        </p:tav>
                                        <p:tav tm="100000">
                                          <p:val>
                                            <p:strVal val="#ppt_h"/>
                                          </p:val>
                                        </p:tav>
                                      </p:tavLst>
                                    </p:anim>
                                  </p:childTnLst>
                                </p:cTn>
                              </p:par>
                            </p:childTnLst>
                          </p:cTn>
                        </p:par>
                        <p:par>
                          <p:cTn id="58" fill="hold">
                            <p:stCondLst>
                              <p:cond delay="2600"/>
                            </p:stCondLst>
                            <p:childTnLst>
                              <p:par>
                                <p:cTn id="59" presetID="14" presetClass="entr" presetSubtype="10"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randombar(horizontal)">
                                      <p:cBhvr>
                                        <p:cTn id="61" dur="500"/>
                                        <p:tgtEl>
                                          <p:spTgt spid="3"/>
                                        </p:tgtEl>
                                      </p:cBhvr>
                                    </p:animEffect>
                                  </p:childTnLst>
                                </p:cTn>
                              </p:par>
                              <p:par>
                                <p:cTn id="62" presetID="41" presetClass="entr" presetSubtype="0" fill="hold" grpId="0" nodeType="withEffect">
                                  <p:stCondLst>
                                    <p:cond delay="0"/>
                                  </p:stCondLst>
                                  <p:iterate type="lt">
                                    <p:tmPct val="10000"/>
                                  </p:iterate>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3"/>
                                        </p:tgtEl>
                                        <p:attrNameLst>
                                          <p:attrName>ppt_y</p:attrName>
                                        </p:attrNameLst>
                                      </p:cBhvr>
                                      <p:tavLst>
                                        <p:tav tm="0">
                                          <p:val>
                                            <p:strVal val="#ppt_y"/>
                                          </p:val>
                                        </p:tav>
                                        <p:tav tm="100000">
                                          <p:val>
                                            <p:strVal val="#ppt_y"/>
                                          </p:val>
                                        </p:tav>
                                      </p:tavLst>
                                    </p:anim>
                                    <p:anim calcmode="lin" valueType="num">
                                      <p:cBhvr>
                                        <p:cTn id="6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16" grpId="0" animBg="1"/>
      <p:bldP spid="76" grpId="0" animBg="1"/>
      <p:bldP spid="37" grpId="0" animBg="1"/>
      <p:bldP spid="5" grpId="0" animBg="1"/>
      <p:bldP spid="13" grpId="0"/>
      <p:bldP spid="36" grpId="0" animBg="1"/>
      <p:bldP spid="3" grpId="0"/>
      <p:bldP spid="73"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91137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3607" y="422723"/>
            <a:ext cx="2877711"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关于健康圈</a:t>
            </a:r>
            <a:r>
              <a:rPr lang="en-US" altLang="zh-CN"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dirty="0">
                <a:solidFill>
                  <a:schemeClr val="tx1">
                    <a:lumMod val="75000"/>
                    <a:lumOff val="25000"/>
                  </a:schemeClr>
                </a:solidFill>
                <a:latin typeface="方正正黑简体" panose="02000000000000000000" pitchFamily="2" charset="-122"/>
                <a:ea typeface="方正正黑简体" panose="02000000000000000000" pitchFamily="2" charset="-122"/>
              </a:rPr>
              <a:t>圈名意义</a:t>
            </a:r>
          </a:p>
        </p:txBody>
      </p:sp>
      <p:grpSp>
        <p:nvGrpSpPr>
          <p:cNvPr id="13" name="组合 12"/>
          <p:cNvGrpSpPr/>
          <p:nvPr/>
        </p:nvGrpSpPr>
        <p:grpSpPr>
          <a:xfrm>
            <a:off x="1169821" y="3856978"/>
            <a:ext cx="10079802" cy="2286614"/>
            <a:chOff x="779776" y="4144655"/>
            <a:chExt cx="6864361" cy="1557188"/>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6674" y="4144655"/>
              <a:ext cx="2076251" cy="1557188"/>
            </a:xfrm>
            <a:prstGeom prst="rect">
              <a:avLst/>
            </a:prstGeom>
            <a:effectLst>
              <a:innerShdw blurRad="114300">
                <a:prstClr val="black"/>
              </a:innerShdw>
            </a:effec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4043" y="4148447"/>
              <a:ext cx="2330094" cy="1553396"/>
            </a:xfrm>
            <a:prstGeom prst="rect">
              <a:avLst/>
            </a:prstGeom>
            <a:effectLst>
              <a:innerShdw blurRad="114300">
                <a:prstClr val="black"/>
              </a:innerShdw>
            </a:effectLst>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776" y="4144655"/>
              <a:ext cx="2335781" cy="1557187"/>
            </a:xfrm>
            <a:prstGeom prst="rect">
              <a:avLst/>
            </a:prstGeom>
            <a:effectLst>
              <a:innerShdw blurRad="114300">
                <a:prstClr val="black"/>
              </a:innerShdw>
            </a:effectLst>
          </p:spPr>
        </p:pic>
      </p:grpSp>
      <p:pic>
        <p:nvPicPr>
          <p:cNvPr id="34" name="图片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6707" y="1252329"/>
            <a:ext cx="2184949" cy="2114259"/>
          </a:xfrm>
          <a:prstGeom prst="rect">
            <a:avLst/>
          </a:prstGeom>
          <a:effectLst>
            <a:outerShdw blurRad="50800" dist="38100" dir="2700000" algn="tl" rotWithShape="0">
              <a:prstClr val="black">
                <a:alpha val="40000"/>
              </a:prstClr>
            </a:outerShdw>
          </a:effectLst>
        </p:spPr>
      </p:pic>
      <p:grpSp>
        <p:nvGrpSpPr>
          <p:cNvPr id="36" name="组合 35"/>
          <p:cNvGrpSpPr/>
          <p:nvPr/>
        </p:nvGrpSpPr>
        <p:grpSpPr>
          <a:xfrm>
            <a:off x="1085484" y="1611296"/>
            <a:ext cx="6021758" cy="1467182"/>
            <a:chOff x="437103" y="2720729"/>
            <a:chExt cx="6306273" cy="894304"/>
          </a:xfrm>
        </p:grpSpPr>
        <p:sp>
          <p:nvSpPr>
            <p:cNvPr id="38" name="圆角矩形 37"/>
            <p:cNvSpPr/>
            <p:nvPr/>
          </p:nvSpPr>
          <p:spPr>
            <a:xfrm>
              <a:off x="437103" y="2720729"/>
              <a:ext cx="6306273" cy="894304"/>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grpSp>
          <p:nvGrpSpPr>
            <p:cNvPr id="44" name="组合 43"/>
            <p:cNvGrpSpPr/>
            <p:nvPr/>
          </p:nvGrpSpPr>
          <p:grpSpPr>
            <a:xfrm>
              <a:off x="581752" y="2794647"/>
              <a:ext cx="6013070" cy="745236"/>
              <a:chOff x="1076666" y="2927913"/>
              <a:chExt cx="6013070" cy="745236"/>
            </a:xfrm>
          </p:grpSpPr>
          <p:sp>
            <p:nvSpPr>
              <p:cNvPr id="46" name="圆角矩形 45"/>
              <p:cNvSpPr/>
              <p:nvPr/>
            </p:nvSpPr>
            <p:spPr>
              <a:xfrm>
                <a:off x="1076666" y="2927913"/>
                <a:ext cx="6013070" cy="745236"/>
              </a:xfrm>
              <a:prstGeom prst="roundRect">
                <a:avLst>
                  <a:gd name="adj" fmla="val 0"/>
                </a:avLst>
              </a:prstGeom>
              <a:solidFill>
                <a:srgbClr val="E87071"/>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sp>
            <p:nvSpPr>
              <p:cNvPr id="47" name="矩形 46"/>
              <p:cNvSpPr/>
              <p:nvPr/>
            </p:nvSpPr>
            <p:spPr>
              <a:xfrm>
                <a:off x="1447833" y="3103549"/>
                <a:ext cx="5270736" cy="393964"/>
              </a:xfrm>
              <a:prstGeom prst="rect">
                <a:avLst/>
              </a:prstGeom>
            </p:spPr>
            <p:txBody>
              <a:bodyPr wrap="square">
                <a:spAutoFit/>
              </a:bodyPr>
              <a:lstStyle/>
              <a:p>
                <a:r>
                  <a:rPr lang="zh-CN" altLang="en-US" dirty="0">
                    <a:solidFill>
                      <a:schemeClr val="bg1"/>
                    </a:solidFill>
                    <a:latin typeface="方正正黑简体" panose="02000000000000000000" pitchFamily="2" charset="-122"/>
                    <a:ea typeface="方正正黑简体" panose="02000000000000000000" pitchFamily="2" charset="-122"/>
                  </a:rPr>
                  <a:t>添加会议内容图片，讨论确认出圈辉添加会议内容图片，讨论确认出圈辉</a:t>
                </a:r>
              </a:p>
            </p:txBody>
          </p:sp>
        </p:grpSp>
        <p:sp>
          <p:nvSpPr>
            <p:cNvPr id="45" name="矩形 44"/>
            <p:cNvSpPr/>
            <p:nvPr/>
          </p:nvSpPr>
          <p:spPr>
            <a:xfrm>
              <a:off x="2431973" y="2993206"/>
              <a:ext cx="193459" cy="262642"/>
            </a:xfrm>
            <a:prstGeom prst="rect">
              <a:avLst/>
            </a:prstGeom>
          </p:spPr>
          <p:txBody>
            <a:bodyPr wrap="none">
              <a:spAutoFit/>
            </a:bodyPr>
            <a:lstStyle/>
            <a:p>
              <a:pPr lvl="0">
                <a:lnSpc>
                  <a:spcPct val="150000"/>
                </a:lnSpc>
                <a:defRPr/>
              </a:pPr>
              <a:endParaRPr lang="en-US" altLang="zh-CN" sz="1600" dirty="0">
                <a:solidFill>
                  <a:sysClr val="windowText" lastClr="000000"/>
                </a:solidFill>
                <a:latin typeface="方正正黑简体" panose="02000000000000000000" pitchFamily="2" charset="-122"/>
                <a:ea typeface="方正正黑简体" panose="02000000000000000000" pitchFamily="2" charset="-122"/>
              </a:endParaRPr>
            </a:p>
          </p:txBody>
        </p:sp>
      </p:grpSp>
    </p:spTree>
    <p:extLst>
      <p:ext uri="{BB962C8B-B14F-4D97-AF65-F5344CB8AC3E}">
        <p14:creationId xmlns:p14="http://schemas.microsoft.com/office/powerpoint/2010/main" val="2661188024"/>
      </p:ext>
    </p:extLst>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5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25000">
                                          <p:cBhvr additive="base">
                                            <p:cTn id="7" dur="1000" fill="hold"/>
                                            <p:tgtEl>
                                              <p:spTgt spid="36"/>
                                            </p:tgtEl>
                                            <p:attrNameLst>
                                              <p:attrName>ppt_x</p:attrName>
                                            </p:attrNameLst>
                                          </p:cBhvr>
                                          <p:tavLst>
                                            <p:tav tm="0">
                                              <p:val>
                                                <p:strVal val="0-#ppt_w/2"/>
                                              </p:val>
                                            </p:tav>
                                            <p:tav tm="100000">
                                              <p:val>
                                                <p:strVal val="#ppt_x"/>
                                              </p:val>
                                            </p:tav>
                                          </p:tavLst>
                                        </p:anim>
                                        <p:anim calcmode="lin" valueType="num" p14:bounceEnd="25000">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25000">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14:bounceEnd="25000">
                                          <p:cBhvr additive="base">
                                            <p:cTn id="11" dur="1000" fill="hold"/>
                                            <p:tgtEl>
                                              <p:spTgt spid="34"/>
                                            </p:tgtEl>
                                            <p:attrNameLst>
                                              <p:attrName>ppt_x</p:attrName>
                                            </p:attrNameLst>
                                          </p:cBhvr>
                                          <p:tavLst>
                                            <p:tav tm="0">
                                              <p:val>
                                                <p:strVal val="1+#ppt_w/2"/>
                                              </p:val>
                                            </p:tav>
                                            <p:tav tm="100000">
                                              <p:val>
                                                <p:strVal val="#ppt_x"/>
                                              </p:val>
                                            </p:tav>
                                          </p:tavLst>
                                        </p:anim>
                                        <p:anim calcmode="lin" valueType="num" p14:bounceEnd="25000">
                                          <p:cBhvr additive="base">
                                            <p:cTn id="12" dur="10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fltVal val="0"/>
                                              </p:val>
                                            </p:tav>
                                            <p:tav tm="100000">
                                              <p:val>
                                                <p:strVal val="#ppt_w"/>
                                              </p:val>
                                            </p:tav>
                                          </p:tavLst>
                                        </p:anim>
                                        <p:anim calcmode="lin" valueType="num">
                                          <p:cBhvr>
                                            <p:cTn id="17" dur="1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1+#ppt_w/2"/>
                                              </p:val>
                                            </p:tav>
                                            <p:tav tm="100000">
                                              <p:val>
                                                <p:strVal val="#ppt_x"/>
                                              </p:val>
                                            </p:tav>
                                          </p:tavLst>
                                        </p:anim>
                                        <p:anim calcmode="lin" valueType="num">
                                          <p:cBhvr additive="base">
                                            <p:cTn id="12" dur="10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fltVal val="0"/>
                                              </p:val>
                                            </p:tav>
                                            <p:tav tm="100000">
                                              <p:val>
                                                <p:strVal val="#ppt_w"/>
                                              </p:val>
                                            </p:tav>
                                          </p:tavLst>
                                        </p:anim>
                                        <p:anim calcmode="lin" valueType="num">
                                          <p:cBhvr>
                                            <p:cTn id="17" dur="1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30585" y="432662"/>
            <a:ext cx="3147015"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关于健康圈</a:t>
            </a:r>
            <a:r>
              <a:rPr lang="en-US" altLang="zh-CN"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dirty="0">
                <a:solidFill>
                  <a:schemeClr val="tx1">
                    <a:lumMod val="75000"/>
                    <a:lumOff val="25000"/>
                  </a:schemeClr>
                </a:solidFill>
                <a:latin typeface="方正正黑简体" panose="02000000000000000000" pitchFamily="2" charset="-122"/>
                <a:ea typeface="方正正黑简体" panose="02000000000000000000" pitchFamily="2" charset="-122"/>
              </a:rPr>
              <a:t>圈名意义</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4184" y="2581790"/>
            <a:ext cx="3177464" cy="3074663"/>
          </a:xfrm>
          <a:prstGeom prst="rect">
            <a:avLst/>
          </a:prstGeom>
          <a:effectLst>
            <a:outerShdw blurRad="63500" sx="102000" sy="102000" algn="ctr" rotWithShape="0">
              <a:prstClr val="black">
                <a:alpha val="40000"/>
              </a:prstClr>
            </a:outerShdw>
          </a:effectLst>
        </p:spPr>
      </p:pic>
      <p:sp>
        <p:nvSpPr>
          <p:cNvPr id="12" name="矩形 11"/>
          <p:cNvSpPr/>
          <p:nvPr/>
        </p:nvSpPr>
        <p:spPr>
          <a:xfrm>
            <a:off x="992828" y="1425659"/>
            <a:ext cx="10262487"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B0F0"/>
                </a:solidFill>
                <a:effectLst/>
                <a:uLnTx/>
                <a:uFillTx/>
                <a:latin typeface="方正正黑简体" panose="02000000000000000000" pitchFamily="2" charset="-122"/>
                <a:ea typeface="方正正黑简体" panose="02000000000000000000" pitchFamily="2" charset="-122"/>
              </a:rPr>
              <a:t>健康圈</a:t>
            </a:r>
            <a:r>
              <a:rPr kumimoji="0" lang="zh-CN" altLang="en-US" sz="1600" b="0" i="0" u="none" strike="noStrike" kern="1200" cap="none" spc="0" normalizeH="0" baseline="0" noProof="0" dirty="0">
                <a:ln>
                  <a:noFill/>
                </a:ln>
                <a:solidFill>
                  <a:sysClr val="windowText" lastClr="000000"/>
                </a:solidFill>
                <a:effectLst/>
                <a:uLnTx/>
                <a:uFillTx/>
                <a:latin typeface="方正正黑简体" panose="02000000000000000000" pitchFamily="2" charset="-122"/>
                <a:ea typeface="方正正黑简体" panose="02000000000000000000" pitchFamily="2" charset="-122"/>
              </a:rPr>
              <a:t>意指我们所有圈员的一种美好愿望，希望人人都能健康，更希望通过我们的努力，让更多的人变得越来越健康。</a:t>
            </a:r>
          </a:p>
        </p:txBody>
      </p:sp>
      <p:grpSp>
        <p:nvGrpSpPr>
          <p:cNvPr id="6" name="组合 5"/>
          <p:cNvGrpSpPr/>
          <p:nvPr/>
        </p:nvGrpSpPr>
        <p:grpSpPr>
          <a:xfrm>
            <a:off x="1149604" y="2643940"/>
            <a:ext cx="6306273" cy="894304"/>
            <a:chOff x="437103" y="2720729"/>
            <a:chExt cx="6306273" cy="894304"/>
          </a:xfrm>
        </p:grpSpPr>
        <p:sp>
          <p:nvSpPr>
            <p:cNvPr id="2" name="圆角矩形 1"/>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grpSp>
          <p:nvGrpSpPr>
            <p:cNvPr id="4" name="组合 3"/>
            <p:cNvGrpSpPr/>
            <p:nvPr/>
          </p:nvGrpSpPr>
          <p:grpSpPr>
            <a:xfrm>
              <a:off x="581752" y="2832076"/>
              <a:ext cx="6013070" cy="656334"/>
              <a:chOff x="1076666" y="2965342"/>
              <a:chExt cx="6013070" cy="656334"/>
            </a:xfrm>
          </p:grpSpPr>
          <p:sp>
            <p:nvSpPr>
              <p:cNvPr id="16" name="圆角矩形 15"/>
              <p:cNvSpPr/>
              <p:nvPr/>
            </p:nvSpPr>
            <p:spPr>
              <a:xfrm>
                <a:off x="1076666" y="2965342"/>
                <a:ext cx="6013070" cy="656334"/>
              </a:xfrm>
              <a:prstGeom prst="roundRect">
                <a:avLst>
                  <a:gd name="adj" fmla="val 50000"/>
                </a:avLst>
              </a:prstGeom>
              <a:solidFill>
                <a:srgbClr val="C65885"/>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sp>
            <p:nvSpPr>
              <p:cNvPr id="3" name="矩形 2"/>
              <p:cNvSpPr/>
              <p:nvPr/>
            </p:nvSpPr>
            <p:spPr>
              <a:xfrm>
                <a:off x="1435012" y="3116481"/>
                <a:ext cx="4288353" cy="369332"/>
              </a:xfrm>
              <a:prstGeom prst="rect">
                <a:avLst/>
              </a:prstGeom>
            </p:spPr>
            <p:txBody>
              <a:bodyPr wrap="none">
                <a:spAutoFit/>
              </a:bodyPr>
              <a:lstStyle/>
              <a:p>
                <a:r>
                  <a:rPr lang="zh-CN" altLang="en-US" b="1" dirty="0">
                    <a:solidFill>
                      <a:schemeClr val="bg1"/>
                    </a:solidFill>
                    <a:latin typeface="方正正黑简体" panose="02000000000000000000" pitchFamily="2" charset="-122"/>
                    <a:ea typeface="方正正黑简体" panose="02000000000000000000" pitchFamily="2" charset="-122"/>
                  </a:rPr>
                  <a:t>带着帽子的小天使</a:t>
                </a:r>
                <a:r>
                  <a:rPr lang="zh-CN" altLang="en-US" sz="1600" b="1" dirty="0">
                    <a:solidFill>
                      <a:schemeClr val="bg1"/>
                    </a:solidFill>
                    <a:latin typeface="方正正黑简体" panose="02000000000000000000" pitchFamily="2" charset="-122"/>
                    <a:ea typeface="方正正黑简体" panose="02000000000000000000" pitchFamily="2" charset="-122"/>
                  </a:rPr>
                  <a:t>：</a:t>
                </a:r>
                <a:r>
                  <a:rPr lang="zh-CN" altLang="en-US" sz="1600" dirty="0">
                    <a:solidFill>
                      <a:schemeClr val="bg1"/>
                    </a:solidFill>
                    <a:latin typeface="方正正黑简体" panose="02000000000000000000" pitchFamily="2" charset="-122"/>
                    <a:ea typeface="方正正黑简体" panose="02000000000000000000" pitchFamily="2" charset="-122"/>
                  </a:rPr>
                  <a:t>代表着我们的护理人员</a:t>
                </a:r>
              </a:p>
            </p:txBody>
          </p:sp>
        </p:grpSp>
        <p:sp>
          <p:nvSpPr>
            <p:cNvPr id="5" name="矩形 4"/>
            <p:cNvSpPr/>
            <p:nvPr/>
          </p:nvSpPr>
          <p:spPr>
            <a:xfrm>
              <a:off x="2431973" y="2993206"/>
              <a:ext cx="184731" cy="430887"/>
            </a:xfrm>
            <a:prstGeom prst="rect">
              <a:avLst/>
            </a:prstGeom>
          </p:spPr>
          <p:txBody>
            <a:bodyPr wrap="none">
              <a:spAutoFit/>
            </a:bodyPr>
            <a:lstStyle/>
            <a:p>
              <a:pPr lvl="0">
                <a:lnSpc>
                  <a:spcPct val="150000"/>
                </a:lnSpc>
                <a:defRPr/>
              </a:pPr>
              <a:endParaRPr lang="en-US" altLang="zh-CN" sz="1600" dirty="0">
                <a:solidFill>
                  <a:sysClr val="windowText" lastClr="000000"/>
                </a:solidFill>
                <a:latin typeface="方正正黑简体" panose="02000000000000000000" pitchFamily="2" charset="-122"/>
                <a:ea typeface="方正正黑简体" panose="02000000000000000000" pitchFamily="2" charset="-122"/>
              </a:endParaRPr>
            </a:p>
          </p:txBody>
        </p:sp>
      </p:grpSp>
      <p:grpSp>
        <p:nvGrpSpPr>
          <p:cNvPr id="21" name="组合 20"/>
          <p:cNvGrpSpPr/>
          <p:nvPr/>
        </p:nvGrpSpPr>
        <p:grpSpPr>
          <a:xfrm>
            <a:off x="1149604" y="3779916"/>
            <a:ext cx="6306273" cy="894304"/>
            <a:chOff x="437103" y="2720729"/>
            <a:chExt cx="6306273" cy="894304"/>
          </a:xfrm>
        </p:grpSpPr>
        <p:sp>
          <p:nvSpPr>
            <p:cNvPr id="22" name="圆角矩形 21"/>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grpSp>
          <p:nvGrpSpPr>
            <p:cNvPr id="23" name="组合 22"/>
            <p:cNvGrpSpPr/>
            <p:nvPr/>
          </p:nvGrpSpPr>
          <p:grpSpPr>
            <a:xfrm>
              <a:off x="580236" y="2847393"/>
              <a:ext cx="6014586" cy="667481"/>
              <a:chOff x="1075150" y="2980659"/>
              <a:chExt cx="6014586" cy="667481"/>
            </a:xfrm>
          </p:grpSpPr>
          <p:sp>
            <p:nvSpPr>
              <p:cNvPr id="25" name="圆角矩形 24"/>
              <p:cNvSpPr/>
              <p:nvPr/>
            </p:nvSpPr>
            <p:spPr>
              <a:xfrm>
                <a:off x="1075150" y="2980659"/>
                <a:ext cx="6014586" cy="667481"/>
              </a:xfrm>
              <a:prstGeom prst="roundRect">
                <a:avLst>
                  <a:gd name="adj" fmla="val 50000"/>
                </a:avLst>
              </a:prstGeom>
              <a:solidFill>
                <a:srgbClr val="00AF92"/>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sp>
            <p:nvSpPr>
              <p:cNvPr id="26" name="矩形 25"/>
              <p:cNvSpPr/>
              <p:nvPr/>
            </p:nvSpPr>
            <p:spPr>
              <a:xfrm>
                <a:off x="1435012" y="3022011"/>
                <a:ext cx="5418417" cy="584775"/>
              </a:xfrm>
              <a:prstGeom prst="rect">
                <a:avLst/>
              </a:prstGeom>
            </p:spPr>
            <p:txBody>
              <a:bodyPr wrap="square">
                <a:spAutoFit/>
              </a:bodyPr>
              <a:lstStyle/>
              <a:p>
                <a:r>
                  <a:rPr lang="zh-CN" altLang="en-US" sz="1600" b="1" dirty="0">
                    <a:solidFill>
                      <a:schemeClr val="bg1"/>
                    </a:solidFill>
                    <a:latin typeface="方正正黑简体" panose="02000000000000000000" pitchFamily="2" charset="-122"/>
                    <a:ea typeface="方正正黑简体" panose="02000000000000000000" pitchFamily="2" charset="-122"/>
                  </a:rPr>
                  <a:t>手中挥动的魔法棒洒落的小星星：</a:t>
                </a:r>
                <a:r>
                  <a:rPr lang="zh-CN" altLang="en-US" sz="1600" dirty="0">
                    <a:solidFill>
                      <a:schemeClr val="bg1"/>
                    </a:solidFill>
                    <a:latin typeface="方正正黑简体" panose="02000000000000000000" pitchFamily="2" charset="-122"/>
                    <a:ea typeface="方正正黑简体" panose="02000000000000000000" pitchFamily="2" charset="-122"/>
                  </a:rPr>
                  <a:t>代表我们的愿望，希望患者能健健康康</a:t>
                </a:r>
              </a:p>
            </p:txBody>
          </p:sp>
        </p:grpSp>
        <p:sp>
          <p:nvSpPr>
            <p:cNvPr id="24" name="矩形 23"/>
            <p:cNvSpPr/>
            <p:nvPr/>
          </p:nvSpPr>
          <p:spPr>
            <a:xfrm>
              <a:off x="1813087" y="2990959"/>
              <a:ext cx="184731" cy="430887"/>
            </a:xfrm>
            <a:prstGeom prst="rect">
              <a:avLst/>
            </a:prstGeom>
          </p:spPr>
          <p:txBody>
            <a:bodyPr wrap="none">
              <a:spAutoFit/>
            </a:bodyPr>
            <a:lstStyle/>
            <a:p>
              <a:pPr lvl="0">
                <a:lnSpc>
                  <a:spcPct val="150000"/>
                </a:lnSpc>
                <a:defRPr/>
              </a:pPr>
              <a:endParaRPr lang="zh-CN" altLang="en-US" sz="1600" dirty="0">
                <a:solidFill>
                  <a:sysClr val="windowText" lastClr="000000"/>
                </a:solidFill>
                <a:latin typeface="方正正黑简体" panose="02000000000000000000" pitchFamily="2" charset="-122"/>
                <a:ea typeface="方正正黑简体" panose="02000000000000000000" pitchFamily="2" charset="-122"/>
              </a:endParaRPr>
            </a:p>
          </p:txBody>
        </p:sp>
      </p:grpSp>
      <p:grpSp>
        <p:nvGrpSpPr>
          <p:cNvPr id="27" name="组合 26"/>
          <p:cNvGrpSpPr/>
          <p:nvPr/>
        </p:nvGrpSpPr>
        <p:grpSpPr>
          <a:xfrm>
            <a:off x="1149604" y="4912940"/>
            <a:ext cx="6306273" cy="894304"/>
            <a:chOff x="437103" y="2720729"/>
            <a:chExt cx="6306273" cy="894304"/>
          </a:xfrm>
        </p:grpSpPr>
        <p:sp>
          <p:nvSpPr>
            <p:cNvPr id="28" name="圆角矩形 27"/>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grpSp>
          <p:nvGrpSpPr>
            <p:cNvPr id="29" name="组合 28"/>
            <p:cNvGrpSpPr/>
            <p:nvPr/>
          </p:nvGrpSpPr>
          <p:grpSpPr>
            <a:xfrm>
              <a:off x="580236" y="2819765"/>
              <a:ext cx="6014586" cy="686751"/>
              <a:chOff x="1075150" y="2953031"/>
              <a:chExt cx="6014586" cy="686751"/>
            </a:xfrm>
          </p:grpSpPr>
          <p:sp>
            <p:nvSpPr>
              <p:cNvPr id="31" name="圆角矩形 30"/>
              <p:cNvSpPr/>
              <p:nvPr/>
            </p:nvSpPr>
            <p:spPr>
              <a:xfrm>
                <a:off x="1075150" y="2953031"/>
                <a:ext cx="6014586" cy="686751"/>
              </a:xfrm>
              <a:prstGeom prst="roundRect">
                <a:avLst>
                  <a:gd name="adj" fmla="val 50000"/>
                </a:avLst>
              </a:prstGeom>
              <a:solidFill>
                <a:srgbClr val="FFB850"/>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sp>
            <p:nvSpPr>
              <p:cNvPr id="32" name="矩形 31"/>
              <p:cNvSpPr/>
              <p:nvPr/>
            </p:nvSpPr>
            <p:spPr>
              <a:xfrm>
                <a:off x="1435012" y="3012733"/>
                <a:ext cx="5140253" cy="584775"/>
              </a:xfrm>
              <a:prstGeom prst="rect">
                <a:avLst/>
              </a:prstGeom>
            </p:spPr>
            <p:txBody>
              <a:bodyPr wrap="square">
                <a:spAutoFit/>
              </a:bodyPr>
              <a:lstStyle/>
              <a:p>
                <a:r>
                  <a:rPr lang="zh-CN" altLang="en-US" sz="1600" b="1" dirty="0">
                    <a:solidFill>
                      <a:schemeClr val="bg1"/>
                    </a:solidFill>
                    <a:latin typeface="方正正黑简体" panose="02000000000000000000" pitchFamily="2" charset="-122"/>
                    <a:ea typeface="方正正黑简体" panose="02000000000000000000" pitchFamily="2" charset="-122"/>
                  </a:rPr>
                  <a:t>外围蓝色的圈圈</a:t>
                </a:r>
                <a:r>
                  <a:rPr lang="zh-CN" altLang="en-US" sz="1600" dirty="0">
                    <a:solidFill>
                      <a:schemeClr val="bg1"/>
                    </a:solidFill>
                    <a:latin typeface="方正正黑简体" panose="02000000000000000000" pitchFamily="2" charset="-122"/>
                    <a:ea typeface="方正正黑简体" panose="02000000000000000000" pitchFamily="2" charset="-122"/>
                  </a:rPr>
                  <a:t>：代表着这次活动品管圈将持续勇进，且努力不懈。</a:t>
                </a:r>
              </a:p>
            </p:txBody>
          </p:sp>
        </p:grpSp>
        <p:sp>
          <p:nvSpPr>
            <p:cNvPr id="30" name="矩形 29"/>
            <p:cNvSpPr/>
            <p:nvPr/>
          </p:nvSpPr>
          <p:spPr>
            <a:xfrm>
              <a:off x="1335065" y="3033355"/>
              <a:ext cx="184731" cy="430887"/>
            </a:xfrm>
            <a:prstGeom prst="rect">
              <a:avLst/>
            </a:prstGeom>
          </p:spPr>
          <p:txBody>
            <a:bodyPr wrap="none">
              <a:spAutoFit/>
            </a:bodyPr>
            <a:lstStyle/>
            <a:p>
              <a:pPr lvl="0">
                <a:lnSpc>
                  <a:spcPct val="150000"/>
                </a:lnSpc>
                <a:defRPr/>
              </a:pPr>
              <a:endParaRPr lang="zh-CN" altLang="en-US" sz="1600" dirty="0">
                <a:solidFill>
                  <a:sysClr val="windowText" lastClr="000000"/>
                </a:solidFill>
                <a:latin typeface="方正正黑简体" panose="02000000000000000000" pitchFamily="2" charset="-122"/>
                <a:ea typeface="方正正黑简体" panose="02000000000000000000" pitchFamily="2" charset="-122"/>
              </a:endParaRPr>
            </a:p>
          </p:txBody>
        </p:sp>
      </p:grpSp>
    </p:spTree>
    <p:extLst>
      <p:ext uri="{BB962C8B-B14F-4D97-AF65-F5344CB8AC3E}">
        <p14:creationId xmlns:p14="http://schemas.microsoft.com/office/powerpoint/2010/main" val="3537403897"/>
      </p:ext>
    </p:extLst>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 presetClass="entr" presetSubtype="8" fill="hold" nodeType="afterEffect" p14:presetBounceEnd="2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20000">
                                          <p:cBhvr additive="base">
                                            <p:cTn id="11" dur="10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20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20000">
                                          <p:cBhvr additive="base">
                                            <p:cTn id="15" dur="1000" fill="hold"/>
                                            <p:tgtEl>
                                              <p:spTgt spid="21"/>
                                            </p:tgtEl>
                                            <p:attrNameLst>
                                              <p:attrName>ppt_x</p:attrName>
                                            </p:attrNameLst>
                                          </p:cBhvr>
                                          <p:tavLst>
                                            <p:tav tm="0">
                                              <p:val>
                                                <p:strVal val="0-#ppt_w/2"/>
                                              </p:val>
                                            </p:tav>
                                            <p:tav tm="100000">
                                              <p:val>
                                                <p:strVal val="#ppt_x"/>
                                              </p:val>
                                            </p:tav>
                                          </p:tavLst>
                                        </p:anim>
                                        <p:anim calcmode="lin" valueType="num" p14:bounceEnd="20000">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20000">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14:bounceEnd="20000">
                                          <p:cBhvr additive="base">
                                            <p:cTn id="19" dur="1000" fill="hold"/>
                                            <p:tgtEl>
                                              <p:spTgt spid="27"/>
                                            </p:tgtEl>
                                            <p:attrNameLst>
                                              <p:attrName>ppt_x</p:attrName>
                                            </p:attrNameLst>
                                          </p:cBhvr>
                                          <p:tavLst>
                                            <p:tav tm="0">
                                              <p:val>
                                                <p:strVal val="0-#ppt_w/2"/>
                                              </p:val>
                                            </p:tav>
                                            <p:tav tm="100000">
                                              <p:val>
                                                <p:strVal val="#ppt_x"/>
                                              </p:val>
                                            </p:tav>
                                          </p:tavLst>
                                        </p:anim>
                                        <p:anim calcmode="lin" valueType="num" p14:bounceEnd="20000">
                                          <p:cBhvr additive="base">
                                            <p:cTn id="20" dur="10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20000">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14:bounceEnd="20000">
                                          <p:cBhvr additive="base">
                                            <p:cTn id="23" dur="100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0-#ppt_w/2"/>
                                              </p:val>
                                            </p:tav>
                                            <p:tav tm="100000">
                                              <p:val>
                                                <p:strVal val="#ppt_x"/>
                                              </p:val>
                                            </p:tav>
                                          </p:tavLst>
                                        </p:anim>
                                        <p:anim calcmode="lin" valueType="num">
                                          <p:cBhvr additive="base">
                                            <p:cTn id="20" dur="10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3687339" y="2350947"/>
            <a:ext cx="5808592" cy="1541447"/>
            <a:chOff x="1073877" y="1902560"/>
            <a:chExt cx="4158578" cy="998361"/>
          </a:xfrm>
        </p:grpSpPr>
        <p:sp>
          <p:nvSpPr>
            <p:cNvPr id="62" name="任意多边形 6"/>
            <p:cNvSpPr>
              <a:spLocks/>
            </p:cNvSpPr>
            <p:nvPr/>
          </p:nvSpPr>
          <p:spPr bwMode="auto">
            <a:xfrm>
              <a:off x="1073877" y="1902560"/>
              <a:ext cx="4158578" cy="998361"/>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3" name="任意多边形 7"/>
            <p:cNvSpPr>
              <a:spLocks/>
            </p:cNvSpPr>
            <p:nvPr/>
          </p:nvSpPr>
          <p:spPr bwMode="auto">
            <a:xfrm>
              <a:off x="1213953" y="2014081"/>
              <a:ext cx="3860738" cy="77531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endParaRPr>
            </a:p>
          </p:txBody>
        </p:sp>
        <p:sp>
          <p:nvSpPr>
            <p:cNvPr id="64" name="文本框 23"/>
            <p:cNvSpPr txBox="1"/>
            <p:nvPr/>
          </p:nvSpPr>
          <p:spPr>
            <a:xfrm>
              <a:off x="2271822" y="2172499"/>
              <a:ext cx="2080891" cy="458482"/>
            </a:xfrm>
            <a:prstGeom prst="rect">
              <a:avLst/>
            </a:prstGeom>
            <a:noFill/>
          </p:spPr>
          <p:txBody>
            <a:bodyPr wrap="square" rtlCol="0">
              <a:spAutoFit/>
            </a:bodyPr>
            <a:lstStyle/>
            <a:p>
              <a:pPr lvl="0" fontAlgn="base">
                <a:spcBef>
                  <a:spcPct val="0"/>
                </a:spcBef>
                <a:spcAft>
                  <a:spcPct val="0"/>
                </a:spcAft>
              </a:pPr>
              <a:r>
                <a:rPr lang="zh-CN" altLang="en-US" sz="4000" dirty="0">
                  <a:solidFill>
                    <a:schemeClr val="tx1">
                      <a:lumMod val="75000"/>
                      <a:lumOff val="25000"/>
                    </a:schemeClr>
                  </a:solidFill>
                  <a:latin typeface="方正正黑简体" panose="02000000000000000000" pitchFamily="2" charset="-122"/>
                  <a:ea typeface="方正正黑简体" panose="02000000000000000000" pitchFamily="2" charset="-122"/>
                </a:rPr>
                <a:t>主题选定</a:t>
              </a:r>
            </a:p>
          </p:txBody>
        </p:sp>
      </p:grpSp>
      <p:sp>
        <p:nvSpPr>
          <p:cNvPr id="183" name="弧形 182"/>
          <p:cNvSpPr/>
          <p:nvPr/>
        </p:nvSpPr>
        <p:spPr>
          <a:xfrm>
            <a:off x="10782482" y="-4446648"/>
            <a:ext cx="7550178" cy="7550178"/>
          </a:xfrm>
          <a:prstGeom prst="arc">
            <a:avLst>
              <a:gd name="adj1" fmla="val 7755085"/>
              <a:gd name="adj2" fmla="val 1023525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弧形 174"/>
          <p:cNvSpPr/>
          <p:nvPr/>
        </p:nvSpPr>
        <p:spPr>
          <a:xfrm rot="8130105">
            <a:off x="-2928349" y="2922292"/>
            <a:ext cx="7550178" cy="7550178"/>
          </a:xfrm>
          <a:prstGeom prst="arc">
            <a:avLst>
              <a:gd name="adj1" fmla="val 7328816"/>
              <a:gd name="adj2" fmla="val 13616974"/>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弧形 172"/>
          <p:cNvSpPr/>
          <p:nvPr/>
        </p:nvSpPr>
        <p:spPr>
          <a:xfrm rot="5400000">
            <a:off x="-1691548" y="5973197"/>
            <a:ext cx="7550178" cy="7550178"/>
          </a:xfrm>
          <a:prstGeom prst="arc">
            <a:avLst>
              <a:gd name="adj1" fmla="val 8826946"/>
              <a:gd name="adj2" fmla="val 13180852"/>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弧形 170"/>
          <p:cNvSpPr/>
          <p:nvPr/>
        </p:nvSpPr>
        <p:spPr>
          <a:xfrm>
            <a:off x="1954526" y="-3228625"/>
            <a:ext cx="7550178" cy="7550178"/>
          </a:xfrm>
          <a:prstGeom prst="arc">
            <a:avLst>
              <a:gd name="adj1" fmla="val 7755085"/>
              <a:gd name="adj2" fmla="val 11326075"/>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3559451" y="4216914"/>
            <a:ext cx="370519" cy="370519"/>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126" name="组合 125"/>
          <p:cNvGrpSpPr/>
          <p:nvPr/>
        </p:nvGrpSpPr>
        <p:grpSpPr>
          <a:xfrm>
            <a:off x="413567" y="5735566"/>
            <a:ext cx="576000" cy="576000"/>
            <a:chOff x="2886273" y="5223415"/>
            <a:chExt cx="996316" cy="996316"/>
          </a:xfrm>
        </p:grpSpPr>
        <p:grpSp>
          <p:nvGrpSpPr>
            <p:cNvPr id="127" name="组合 126"/>
            <p:cNvGrpSpPr/>
            <p:nvPr/>
          </p:nvGrpSpPr>
          <p:grpSpPr>
            <a:xfrm>
              <a:off x="2886273" y="5223415"/>
              <a:ext cx="996316" cy="996316"/>
              <a:chOff x="1603689" y="1828440"/>
              <a:chExt cx="2743560" cy="2743560"/>
            </a:xfrm>
          </p:grpSpPr>
          <p:sp>
            <p:nvSpPr>
              <p:cNvPr id="133" name="椭圆 13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4" name="椭圆 133"/>
              <p:cNvSpPr/>
              <p:nvPr/>
            </p:nvSpPr>
            <p:spPr>
              <a:xfrm>
                <a:off x="1752544" y="1977295"/>
                <a:ext cx="2445850" cy="2445850"/>
              </a:xfrm>
              <a:prstGeom prst="ellipse">
                <a:avLst/>
              </a:prstGeom>
              <a:solidFill>
                <a:srgbClr val="01ACBE"/>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128" name="组合 127"/>
            <p:cNvGrpSpPr/>
            <p:nvPr/>
          </p:nvGrpSpPr>
          <p:grpSpPr>
            <a:xfrm>
              <a:off x="3168386" y="5525651"/>
              <a:ext cx="444903" cy="374610"/>
              <a:chOff x="5684044" y="3082132"/>
              <a:chExt cx="823913" cy="693737"/>
            </a:xfrm>
            <a:solidFill>
              <a:schemeClr val="bg1"/>
            </a:solidFill>
          </p:grpSpPr>
          <p:sp>
            <p:nvSpPr>
              <p:cNvPr id="129" name="Freeform 9"/>
              <p:cNvSpPr>
                <a:spLocks/>
              </p:cNvSpPr>
              <p:nvPr/>
            </p:nvSpPr>
            <p:spPr bwMode="auto">
              <a:xfrm>
                <a:off x="5925344" y="3290094"/>
                <a:ext cx="144463" cy="149225"/>
              </a:xfrm>
              <a:custGeom>
                <a:avLst/>
                <a:gdLst>
                  <a:gd name="T0" fmla="*/ 58 w 91"/>
                  <a:gd name="T1" fmla="*/ 0 h 94"/>
                  <a:gd name="T2" fmla="*/ 33 w 91"/>
                  <a:gd name="T3" fmla="*/ 0 h 94"/>
                  <a:gd name="T4" fmla="*/ 33 w 91"/>
                  <a:gd name="T5" fmla="*/ 32 h 94"/>
                  <a:gd name="T6" fmla="*/ 0 w 91"/>
                  <a:gd name="T7" fmla="*/ 32 h 94"/>
                  <a:gd name="T8" fmla="*/ 0 w 91"/>
                  <a:gd name="T9" fmla="*/ 62 h 94"/>
                  <a:gd name="T10" fmla="*/ 33 w 91"/>
                  <a:gd name="T11" fmla="*/ 62 h 94"/>
                  <a:gd name="T12" fmla="*/ 33 w 91"/>
                  <a:gd name="T13" fmla="*/ 94 h 94"/>
                  <a:gd name="T14" fmla="*/ 58 w 91"/>
                  <a:gd name="T15" fmla="*/ 94 h 94"/>
                  <a:gd name="T16" fmla="*/ 58 w 91"/>
                  <a:gd name="T17" fmla="*/ 62 h 94"/>
                  <a:gd name="T18" fmla="*/ 91 w 91"/>
                  <a:gd name="T19" fmla="*/ 62 h 94"/>
                  <a:gd name="T20" fmla="*/ 91 w 91"/>
                  <a:gd name="T21" fmla="*/ 32 h 94"/>
                  <a:gd name="T22" fmla="*/ 58 w 91"/>
                  <a:gd name="T23" fmla="*/ 32 h 94"/>
                  <a:gd name="T24" fmla="*/ 58 w 91"/>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4">
                    <a:moveTo>
                      <a:pt x="58" y="0"/>
                    </a:moveTo>
                    <a:lnTo>
                      <a:pt x="33" y="0"/>
                    </a:lnTo>
                    <a:lnTo>
                      <a:pt x="33" y="32"/>
                    </a:lnTo>
                    <a:lnTo>
                      <a:pt x="0" y="32"/>
                    </a:lnTo>
                    <a:lnTo>
                      <a:pt x="0" y="62"/>
                    </a:lnTo>
                    <a:lnTo>
                      <a:pt x="33" y="62"/>
                    </a:lnTo>
                    <a:lnTo>
                      <a:pt x="33" y="94"/>
                    </a:lnTo>
                    <a:lnTo>
                      <a:pt x="58" y="94"/>
                    </a:lnTo>
                    <a:lnTo>
                      <a:pt x="58" y="62"/>
                    </a:lnTo>
                    <a:lnTo>
                      <a:pt x="91" y="62"/>
                    </a:lnTo>
                    <a:lnTo>
                      <a:pt x="91" y="32"/>
                    </a:lnTo>
                    <a:lnTo>
                      <a:pt x="58" y="32"/>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0" name="Freeform 10"/>
              <p:cNvSpPr>
                <a:spLocks noEditPoints="1"/>
              </p:cNvSpPr>
              <p:nvPr/>
            </p:nvSpPr>
            <p:spPr bwMode="auto">
              <a:xfrm>
                <a:off x="5833269" y="3590132"/>
                <a:ext cx="173038" cy="185737"/>
              </a:xfrm>
              <a:custGeom>
                <a:avLst/>
                <a:gdLst>
                  <a:gd name="T0" fmla="*/ 15 w 30"/>
                  <a:gd name="T1" fmla="*/ 0 h 32"/>
                  <a:gd name="T2" fmla="*/ 0 w 30"/>
                  <a:gd name="T3" fmla="*/ 16 h 32"/>
                  <a:gd name="T4" fmla="*/ 15 w 30"/>
                  <a:gd name="T5" fmla="*/ 32 h 32"/>
                  <a:gd name="T6" fmla="*/ 30 w 30"/>
                  <a:gd name="T7" fmla="*/ 16 h 32"/>
                  <a:gd name="T8" fmla="*/ 15 w 30"/>
                  <a:gd name="T9" fmla="*/ 0 h 32"/>
                  <a:gd name="T10" fmla="*/ 14 w 30"/>
                  <a:gd name="T11" fmla="*/ 5 h 32"/>
                  <a:gd name="T12" fmla="*/ 5 w 30"/>
                  <a:gd name="T13" fmla="*/ 16 h 32"/>
                  <a:gd name="T14" fmla="*/ 3 w 30"/>
                  <a:gd name="T15" fmla="*/ 18 h 32"/>
                  <a:gd name="T16" fmla="*/ 2 w 30"/>
                  <a:gd name="T17" fmla="*/ 16 h 32"/>
                  <a:gd name="T18" fmla="*/ 14 w 30"/>
                  <a:gd name="T19" fmla="*/ 2 h 32"/>
                  <a:gd name="T20" fmla="*/ 14 w 30"/>
                  <a:gd name="T21" fmla="*/ 2 h 32"/>
                  <a:gd name="T22" fmla="*/ 16 w 30"/>
                  <a:gd name="T23" fmla="*/ 3 h 32"/>
                  <a:gd name="T24" fmla="*/ 14 w 30"/>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2">
                    <a:moveTo>
                      <a:pt x="15" y="0"/>
                    </a:moveTo>
                    <a:cubicBezTo>
                      <a:pt x="7" y="0"/>
                      <a:pt x="0" y="7"/>
                      <a:pt x="0" y="16"/>
                    </a:cubicBezTo>
                    <a:cubicBezTo>
                      <a:pt x="0" y="25"/>
                      <a:pt x="7" y="32"/>
                      <a:pt x="15" y="32"/>
                    </a:cubicBezTo>
                    <a:cubicBezTo>
                      <a:pt x="23" y="32"/>
                      <a:pt x="30" y="25"/>
                      <a:pt x="30" y="16"/>
                    </a:cubicBezTo>
                    <a:cubicBezTo>
                      <a:pt x="30" y="7"/>
                      <a:pt x="23" y="0"/>
                      <a:pt x="15" y="0"/>
                    </a:cubicBezTo>
                    <a:close/>
                    <a:moveTo>
                      <a:pt x="14" y="5"/>
                    </a:moveTo>
                    <a:cubicBezTo>
                      <a:pt x="8" y="6"/>
                      <a:pt x="5" y="12"/>
                      <a:pt x="5" y="16"/>
                    </a:cubicBezTo>
                    <a:cubicBezTo>
                      <a:pt x="5" y="17"/>
                      <a:pt x="4" y="18"/>
                      <a:pt x="3" y="18"/>
                    </a:cubicBezTo>
                    <a:cubicBezTo>
                      <a:pt x="2" y="18"/>
                      <a:pt x="1" y="17"/>
                      <a:pt x="2" y="16"/>
                    </a:cubicBezTo>
                    <a:cubicBezTo>
                      <a:pt x="1" y="10"/>
                      <a:pt x="6" y="3"/>
                      <a:pt x="14" y="2"/>
                    </a:cubicBezTo>
                    <a:cubicBezTo>
                      <a:pt x="14" y="2"/>
                      <a:pt x="14" y="2"/>
                      <a:pt x="14" y="2"/>
                    </a:cubicBezTo>
                    <a:cubicBezTo>
                      <a:pt x="15" y="2"/>
                      <a:pt x="15" y="3"/>
                      <a:pt x="16" y="3"/>
                    </a:cubicBezTo>
                    <a:cubicBezTo>
                      <a:pt x="16" y="4"/>
                      <a:pt x="15" y="5"/>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1" name="Freeform 11"/>
              <p:cNvSpPr>
                <a:spLocks noEditPoints="1"/>
              </p:cNvSpPr>
              <p:nvPr/>
            </p:nvSpPr>
            <p:spPr bwMode="auto">
              <a:xfrm>
                <a:off x="6185694" y="3590132"/>
                <a:ext cx="177800" cy="185737"/>
              </a:xfrm>
              <a:custGeom>
                <a:avLst/>
                <a:gdLst>
                  <a:gd name="T0" fmla="*/ 15 w 31"/>
                  <a:gd name="T1" fmla="*/ 0 h 32"/>
                  <a:gd name="T2" fmla="*/ 0 w 31"/>
                  <a:gd name="T3" fmla="*/ 16 h 32"/>
                  <a:gd name="T4" fmla="*/ 15 w 31"/>
                  <a:gd name="T5" fmla="*/ 32 h 32"/>
                  <a:gd name="T6" fmla="*/ 31 w 31"/>
                  <a:gd name="T7" fmla="*/ 16 h 32"/>
                  <a:gd name="T8" fmla="*/ 15 w 31"/>
                  <a:gd name="T9" fmla="*/ 0 h 32"/>
                  <a:gd name="T10" fmla="*/ 15 w 31"/>
                  <a:gd name="T11" fmla="*/ 5 h 32"/>
                  <a:gd name="T12" fmla="*/ 5 w 31"/>
                  <a:gd name="T13" fmla="*/ 16 h 32"/>
                  <a:gd name="T14" fmla="*/ 4 w 31"/>
                  <a:gd name="T15" fmla="*/ 18 h 32"/>
                  <a:gd name="T16" fmla="*/ 2 w 31"/>
                  <a:gd name="T17" fmla="*/ 16 h 32"/>
                  <a:gd name="T18" fmla="*/ 14 w 31"/>
                  <a:gd name="T19" fmla="*/ 2 h 32"/>
                  <a:gd name="T20" fmla="*/ 14 w 31"/>
                  <a:gd name="T21" fmla="*/ 2 h 32"/>
                  <a:gd name="T22" fmla="*/ 16 w 31"/>
                  <a:gd name="T23" fmla="*/ 3 h 32"/>
                  <a:gd name="T24" fmla="*/ 15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15" y="0"/>
                    </a:moveTo>
                    <a:cubicBezTo>
                      <a:pt x="7" y="0"/>
                      <a:pt x="0" y="7"/>
                      <a:pt x="0" y="16"/>
                    </a:cubicBezTo>
                    <a:cubicBezTo>
                      <a:pt x="0" y="25"/>
                      <a:pt x="7" y="32"/>
                      <a:pt x="15" y="32"/>
                    </a:cubicBezTo>
                    <a:cubicBezTo>
                      <a:pt x="24" y="32"/>
                      <a:pt x="31" y="25"/>
                      <a:pt x="31" y="16"/>
                    </a:cubicBezTo>
                    <a:cubicBezTo>
                      <a:pt x="31" y="7"/>
                      <a:pt x="24" y="0"/>
                      <a:pt x="15" y="0"/>
                    </a:cubicBezTo>
                    <a:close/>
                    <a:moveTo>
                      <a:pt x="15" y="5"/>
                    </a:moveTo>
                    <a:cubicBezTo>
                      <a:pt x="9" y="6"/>
                      <a:pt x="5" y="12"/>
                      <a:pt x="5" y="16"/>
                    </a:cubicBezTo>
                    <a:cubicBezTo>
                      <a:pt x="6" y="17"/>
                      <a:pt x="5" y="18"/>
                      <a:pt x="4" y="18"/>
                    </a:cubicBezTo>
                    <a:cubicBezTo>
                      <a:pt x="3" y="18"/>
                      <a:pt x="2" y="17"/>
                      <a:pt x="2" y="16"/>
                    </a:cubicBezTo>
                    <a:cubicBezTo>
                      <a:pt x="2" y="10"/>
                      <a:pt x="7" y="3"/>
                      <a:pt x="14" y="2"/>
                    </a:cubicBezTo>
                    <a:cubicBezTo>
                      <a:pt x="14" y="2"/>
                      <a:pt x="14" y="2"/>
                      <a:pt x="14" y="2"/>
                    </a:cubicBezTo>
                    <a:cubicBezTo>
                      <a:pt x="15" y="2"/>
                      <a:pt x="16" y="3"/>
                      <a:pt x="16" y="3"/>
                    </a:cubicBezTo>
                    <a:cubicBezTo>
                      <a:pt x="16" y="4"/>
                      <a:pt x="16" y="5"/>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sp>
            <p:nvSpPr>
              <p:cNvPr id="132" name="Freeform 12"/>
              <p:cNvSpPr>
                <a:spLocks noEditPoints="1"/>
              </p:cNvSpPr>
              <p:nvPr/>
            </p:nvSpPr>
            <p:spPr bwMode="auto">
              <a:xfrm>
                <a:off x="5684044" y="3082132"/>
                <a:ext cx="823913" cy="588962"/>
              </a:xfrm>
              <a:custGeom>
                <a:avLst/>
                <a:gdLst>
                  <a:gd name="T0" fmla="*/ 130 w 143"/>
                  <a:gd name="T1" fmla="*/ 16 h 102"/>
                  <a:gd name="T2" fmla="*/ 102 w 143"/>
                  <a:gd name="T3" fmla="*/ 11 h 102"/>
                  <a:gd name="T4" fmla="*/ 102 w 143"/>
                  <a:gd name="T5" fmla="*/ 9 h 102"/>
                  <a:gd name="T6" fmla="*/ 91 w 143"/>
                  <a:gd name="T7" fmla="*/ 0 h 102"/>
                  <a:gd name="T8" fmla="*/ 81 w 143"/>
                  <a:gd name="T9" fmla="*/ 9 h 102"/>
                  <a:gd name="T10" fmla="*/ 81 w 143"/>
                  <a:gd name="T11" fmla="*/ 11 h 102"/>
                  <a:gd name="T12" fmla="*/ 18 w 143"/>
                  <a:gd name="T13" fmla="*/ 11 h 102"/>
                  <a:gd name="T14" fmla="*/ 0 w 143"/>
                  <a:gd name="T15" fmla="*/ 30 h 102"/>
                  <a:gd name="T16" fmla="*/ 0 w 143"/>
                  <a:gd name="T17" fmla="*/ 83 h 102"/>
                  <a:gd name="T18" fmla="*/ 18 w 143"/>
                  <a:gd name="T19" fmla="*/ 102 h 102"/>
                  <a:gd name="T20" fmla="*/ 21 w 143"/>
                  <a:gd name="T21" fmla="*/ 102 h 102"/>
                  <a:gd name="T22" fmla="*/ 41 w 143"/>
                  <a:gd name="T23" fmla="*/ 83 h 102"/>
                  <a:gd name="T24" fmla="*/ 60 w 143"/>
                  <a:gd name="T25" fmla="*/ 102 h 102"/>
                  <a:gd name="T26" fmla="*/ 82 w 143"/>
                  <a:gd name="T27" fmla="*/ 102 h 102"/>
                  <a:gd name="T28" fmla="*/ 102 w 143"/>
                  <a:gd name="T29" fmla="*/ 83 h 102"/>
                  <a:gd name="T30" fmla="*/ 122 w 143"/>
                  <a:gd name="T31" fmla="*/ 102 h 102"/>
                  <a:gd name="T32" fmla="*/ 124 w 143"/>
                  <a:gd name="T33" fmla="*/ 102 h 102"/>
                  <a:gd name="T34" fmla="*/ 142 w 143"/>
                  <a:gd name="T35" fmla="*/ 83 h 102"/>
                  <a:gd name="T36" fmla="*/ 142 w 143"/>
                  <a:gd name="T37" fmla="*/ 49 h 102"/>
                  <a:gd name="T38" fmla="*/ 130 w 143"/>
                  <a:gd name="T39" fmla="*/ 16 h 102"/>
                  <a:gd name="T40" fmla="*/ 54 w 143"/>
                  <a:gd name="T41" fmla="*/ 70 h 102"/>
                  <a:gd name="T42" fmla="*/ 33 w 143"/>
                  <a:gd name="T43" fmla="*/ 48 h 102"/>
                  <a:gd name="T44" fmla="*/ 54 w 143"/>
                  <a:gd name="T45" fmla="*/ 27 h 102"/>
                  <a:gd name="T46" fmla="*/ 75 w 143"/>
                  <a:gd name="T47" fmla="*/ 48 h 102"/>
                  <a:gd name="T48" fmla="*/ 54 w 143"/>
                  <a:gd name="T49" fmla="*/ 70 h 102"/>
                  <a:gd name="T50" fmla="*/ 131 w 143"/>
                  <a:gd name="T51" fmla="*/ 49 h 102"/>
                  <a:gd name="T52" fmla="*/ 125 w 143"/>
                  <a:gd name="T53" fmla="*/ 56 h 102"/>
                  <a:gd name="T54" fmla="*/ 116 w 143"/>
                  <a:gd name="T55" fmla="*/ 56 h 102"/>
                  <a:gd name="T56" fmla="*/ 109 w 143"/>
                  <a:gd name="T57" fmla="*/ 49 h 102"/>
                  <a:gd name="T58" fmla="*/ 109 w 143"/>
                  <a:gd name="T59" fmla="*/ 30 h 102"/>
                  <a:gd name="T60" fmla="*/ 116 w 143"/>
                  <a:gd name="T61" fmla="*/ 23 h 102"/>
                  <a:gd name="T62" fmla="*/ 131 w 143"/>
                  <a:gd name="T63" fmla="*/ 4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02">
                    <a:moveTo>
                      <a:pt x="130" y="16"/>
                    </a:moveTo>
                    <a:cubicBezTo>
                      <a:pt x="123" y="9"/>
                      <a:pt x="111" y="11"/>
                      <a:pt x="102" y="11"/>
                    </a:cubicBezTo>
                    <a:cubicBezTo>
                      <a:pt x="102" y="10"/>
                      <a:pt x="102" y="10"/>
                      <a:pt x="102" y="9"/>
                    </a:cubicBezTo>
                    <a:cubicBezTo>
                      <a:pt x="102" y="4"/>
                      <a:pt x="97" y="0"/>
                      <a:pt x="91" y="0"/>
                    </a:cubicBezTo>
                    <a:cubicBezTo>
                      <a:pt x="85" y="0"/>
                      <a:pt x="81" y="4"/>
                      <a:pt x="81" y="9"/>
                    </a:cubicBezTo>
                    <a:cubicBezTo>
                      <a:pt x="81" y="10"/>
                      <a:pt x="81" y="10"/>
                      <a:pt x="81" y="11"/>
                    </a:cubicBezTo>
                    <a:cubicBezTo>
                      <a:pt x="18" y="11"/>
                      <a:pt x="18" y="11"/>
                      <a:pt x="18" y="11"/>
                    </a:cubicBezTo>
                    <a:cubicBezTo>
                      <a:pt x="8" y="11"/>
                      <a:pt x="0" y="19"/>
                      <a:pt x="0" y="30"/>
                    </a:cubicBezTo>
                    <a:cubicBezTo>
                      <a:pt x="0" y="83"/>
                      <a:pt x="0" y="83"/>
                      <a:pt x="0" y="83"/>
                    </a:cubicBezTo>
                    <a:cubicBezTo>
                      <a:pt x="0" y="94"/>
                      <a:pt x="8" y="102"/>
                      <a:pt x="18" y="102"/>
                    </a:cubicBezTo>
                    <a:cubicBezTo>
                      <a:pt x="21" y="102"/>
                      <a:pt x="21" y="102"/>
                      <a:pt x="21" y="102"/>
                    </a:cubicBezTo>
                    <a:cubicBezTo>
                      <a:pt x="22" y="91"/>
                      <a:pt x="30" y="83"/>
                      <a:pt x="41" y="83"/>
                    </a:cubicBezTo>
                    <a:cubicBezTo>
                      <a:pt x="51" y="83"/>
                      <a:pt x="60" y="91"/>
                      <a:pt x="60" y="102"/>
                    </a:cubicBezTo>
                    <a:cubicBezTo>
                      <a:pt x="82" y="102"/>
                      <a:pt x="82" y="102"/>
                      <a:pt x="82" y="102"/>
                    </a:cubicBezTo>
                    <a:cubicBezTo>
                      <a:pt x="83" y="91"/>
                      <a:pt x="92" y="83"/>
                      <a:pt x="102" y="83"/>
                    </a:cubicBezTo>
                    <a:cubicBezTo>
                      <a:pt x="112" y="83"/>
                      <a:pt x="121" y="91"/>
                      <a:pt x="122" y="102"/>
                    </a:cubicBezTo>
                    <a:cubicBezTo>
                      <a:pt x="124" y="102"/>
                      <a:pt x="124" y="102"/>
                      <a:pt x="124" y="102"/>
                    </a:cubicBezTo>
                    <a:cubicBezTo>
                      <a:pt x="134" y="102"/>
                      <a:pt x="142" y="94"/>
                      <a:pt x="142" y="83"/>
                    </a:cubicBezTo>
                    <a:cubicBezTo>
                      <a:pt x="142" y="49"/>
                      <a:pt x="142" y="49"/>
                      <a:pt x="142" y="49"/>
                    </a:cubicBezTo>
                    <a:cubicBezTo>
                      <a:pt x="143" y="32"/>
                      <a:pt x="135" y="22"/>
                      <a:pt x="130" y="16"/>
                    </a:cubicBezTo>
                    <a:close/>
                    <a:moveTo>
                      <a:pt x="54" y="70"/>
                    </a:moveTo>
                    <a:cubicBezTo>
                      <a:pt x="43" y="70"/>
                      <a:pt x="33" y="60"/>
                      <a:pt x="33" y="48"/>
                    </a:cubicBezTo>
                    <a:cubicBezTo>
                      <a:pt x="33" y="36"/>
                      <a:pt x="43" y="27"/>
                      <a:pt x="54" y="27"/>
                    </a:cubicBezTo>
                    <a:cubicBezTo>
                      <a:pt x="66" y="27"/>
                      <a:pt x="75" y="36"/>
                      <a:pt x="75" y="48"/>
                    </a:cubicBezTo>
                    <a:cubicBezTo>
                      <a:pt x="75" y="60"/>
                      <a:pt x="66" y="70"/>
                      <a:pt x="54" y="70"/>
                    </a:cubicBezTo>
                    <a:close/>
                    <a:moveTo>
                      <a:pt x="131" y="49"/>
                    </a:moveTo>
                    <a:cubicBezTo>
                      <a:pt x="131" y="53"/>
                      <a:pt x="128" y="56"/>
                      <a:pt x="125" y="56"/>
                    </a:cubicBezTo>
                    <a:cubicBezTo>
                      <a:pt x="116" y="56"/>
                      <a:pt x="116" y="56"/>
                      <a:pt x="116" y="56"/>
                    </a:cubicBezTo>
                    <a:cubicBezTo>
                      <a:pt x="112" y="56"/>
                      <a:pt x="109" y="53"/>
                      <a:pt x="109" y="49"/>
                    </a:cubicBezTo>
                    <a:cubicBezTo>
                      <a:pt x="109" y="30"/>
                      <a:pt x="109" y="30"/>
                      <a:pt x="109" y="30"/>
                    </a:cubicBezTo>
                    <a:cubicBezTo>
                      <a:pt x="109" y="26"/>
                      <a:pt x="113" y="23"/>
                      <a:pt x="116" y="23"/>
                    </a:cubicBezTo>
                    <a:cubicBezTo>
                      <a:pt x="126" y="24"/>
                      <a:pt x="132" y="35"/>
                      <a:pt x="13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sp>
        <p:nvSpPr>
          <p:cNvPr id="160" name="椭圆 159"/>
          <p:cNvSpPr/>
          <p:nvPr/>
        </p:nvSpPr>
        <p:spPr>
          <a:xfrm>
            <a:off x="1867583" y="3832028"/>
            <a:ext cx="245102" cy="245102"/>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1" name="椭圆 160"/>
          <p:cNvSpPr/>
          <p:nvPr/>
        </p:nvSpPr>
        <p:spPr>
          <a:xfrm>
            <a:off x="9399603" y="3947360"/>
            <a:ext cx="414414" cy="414414"/>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2" name="椭圆 161"/>
          <p:cNvSpPr/>
          <p:nvPr/>
        </p:nvSpPr>
        <p:spPr>
          <a:xfrm>
            <a:off x="9682276" y="4462166"/>
            <a:ext cx="263481" cy="263481"/>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8" name="椭圆 167"/>
          <p:cNvSpPr/>
          <p:nvPr/>
        </p:nvSpPr>
        <p:spPr>
          <a:xfrm>
            <a:off x="10235252" y="4143823"/>
            <a:ext cx="318343" cy="318343"/>
          </a:xfrm>
          <a:prstGeom prst="ellipse">
            <a:avLst/>
          </a:prstGeom>
          <a:gradFill>
            <a:gsLst>
              <a:gs pos="0">
                <a:srgbClr val="DDDDDD"/>
              </a:gs>
              <a:gs pos="100000">
                <a:schemeClr val="bg1">
                  <a:lumMod val="95000"/>
                </a:schemeClr>
              </a:gs>
            </a:gsLst>
            <a:lin ang="5400000" scaled="1"/>
          </a:gradFill>
          <a:ln w="15875" cap="flat">
            <a:noFill/>
            <a:prstDash val="solid"/>
            <a:miter lim="800000"/>
            <a:headEnd/>
            <a:tailEnd/>
          </a:ln>
          <a:effectLst>
            <a:outerShdw blurRad="254000" dist="254000" dir="5400000" sx="102000" sy="102000" algn="t" rotWithShape="0">
              <a:sysClr val="windowText" lastClr="000000">
                <a:lumMod val="85000"/>
                <a:lumOff val="15000"/>
                <a:alpha val="2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nvGrpSpPr>
          <p:cNvPr id="8" name="组合 7"/>
          <p:cNvGrpSpPr/>
          <p:nvPr/>
        </p:nvGrpSpPr>
        <p:grpSpPr>
          <a:xfrm>
            <a:off x="1232928" y="5735566"/>
            <a:ext cx="576000" cy="576000"/>
            <a:chOff x="1232928" y="5735566"/>
            <a:chExt cx="576000" cy="576000"/>
          </a:xfrm>
        </p:grpSpPr>
        <p:grpSp>
          <p:nvGrpSpPr>
            <p:cNvPr id="136" name="组合 135"/>
            <p:cNvGrpSpPr/>
            <p:nvPr/>
          </p:nvGrpSpPr>
          <p:grpSpPr>
            <a:xfrm>
              <a:off x="1232928" y="5735566"/>
              <a:ext cx="576000" cy="576000"/>
              <a:chOff x="1603689" y="1828440"/>
              <a:chExt cx="2743560" cy="2743560"/>
            </a:xfrm>
          </p:grpSpPr>
          <p:sp>
            <p:nvSpPr>
              <p:cNvPr id="138" name="椭圆 137"/>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39" name="椭圆 138"/>
              <p:cNvSpPr/>
              <p:nvPr/>
            </p:nvSpPr>
            <p:spPr>
              <a:xfrm>
                <a:off x="1752544" y="1977295"/>
                <a:ext cx="2445850" cy="2445850"/>
              </a:xfrm>
              <a:prstGeom prst="ellipse">
                <a:avLst/>
              </a:prstGeom>
              <a:solidFill>
                <a:srgbClr val="FFB85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67" name="组合 66"/>
            <p:cNvGrpSpPr/>
            <p:nvPr/>
          </p:nvGrpSpPr>
          <p:grpSpPr>
            <a:xfrm>
              <a:off x="1386368" y="5895297"/>
              <a:ext cx="259178" cy="225665"/>
              <a:chOff x="5248612" y="5019854"/>
              <a:chExt cx="859268" cy="733939"/>
            </a:xfrm>
            <a:solidFill>
              <a:schemeClr val="bg1"/>
            </a:solidFill>
          </p:grpSpPr>
          <p:sp>
            <p:nvSpPr>
              <p:cNvPr id="68" name="Freeform 1372"/>
              <p:cNvSpPr>
                <a:spLocks noEditPoints="1"/>
              </p:cNvSpPr>
              <p:nvPr/>
            </p:nvSpPr>
            <p:spPr bwMode="auto">
              <a:xfrm>
                <a:off x="5248612" y="5117713"/>
                <a:ext cx="859268" cy="636080"/>
              </a:xfrm>
              <a:custGeom>
                <a:avLst/>
                <a:gdLst>
                  <a:gd name="T0" fmla="*/ 18 w 246"/>
                  <a:gd name="T1" fmla="*/ 0 h 182"/>
                  <a:gd name="T2" fmla="*/ 10 w 246"/>
                  <a:gd name="T3" fmla="*/ 0 h 182"/>
                  <a:gd name="T4" fmla="*/ 2 w 246"/>
                  <a:gd name="T5" fmla="*/ 10 h 182"/>
                  <a:gd name="T6" fmla="*/ 0 w 246"/>
                  <a:gd name="T7" fmla="*/ 164 h 182"/>
                  <a:gd name="T8" fmla="*/ 2 w 246"/>
                  <a:gd name="T9" fmla="*/ 170 h 182"/>
                  <a:gd name="T10" fmla="*/ 10 w 246"/>
                  <a:gd name="T11" fmla="*/ 180 h 182"/>
                  <a:gd name="T12" fmla="*/ 228 w 246"/>
                  <a:gd name="T13" fmla="*/ 182 h 182"/>
                  <a:gd name="T14" fmla="*/ 236 w 246"/>
                  <a:gd name="T15" fmla="*/ 180 h 182"/>
                  <a:gd name="T16" fmla="*/ 246 w 246"/>
                  <a:gd name="T17" fmla="*/ 170 h 182"/>
                  <a:gd name="T18" fmla="*/ 246 w 246"/>
                  <a:gd name="T19" fmla="*/ 18 h 182"/>
                  <a:gd name="T20" fmla="*/ 246 w 246"/>
                  <a:gd name="T21" fmla="*/ 10 h 182"/>
                  <a:gd name="T22" fmla="*/ 236 w 246"/>
                  <a:gd name="T23" fmla="*/ 0 h 182"/>
                  <a:gd name="T24" fmla="*/ 228 w 246"/>
                  <a:gd name="T25" fmla="*/ 0 h 182"/>
                  <a:gd name="T26" fmla="*/ 124 w 246"/>
                  <a:gd name="T27" fmla="*/ 154 h 182"/>
                  <a:gd name="T28" fmla="*/ 98 w 246"/>
                  <a:gd name="T29" fmla="*/ 148 h 182"/>
                  <a:gd name="T30" fmla="*/ 78 w 246"/>
                  <a:gd name="T31" fmla="*/ 136 h 182"/>
                  <a:gd name="T32" fmla="*/ 64 w 246"/>
                  <a:gd name="T33" fmla="*/ 116 h 182"/>
                  <a:gd name="T34" fmla="*/ 60 w 246"/>
                  <a:gd name="T35" fmla="*/ 90 h 182"/>
                  <a:gd name="T36" fmla="*/ 62 w 246"/>
                  <a:gd name="T37" fmla="*/ 78 h 182"/>
                  <a:gd name="T38" fmla="*/ 70 w 246"/>
                  <a:gd name="T39" fmla="*/ 56 h 182"/>
                  <a:gd name="T40" fmla="*/ 88 w 246"/>
                  <a:gd name="T41" fmla="*/ 38 h 182"/>
                  <a:gd name="T42" fmla="*/ 110 w 246"/>
                  <a:gd name="T43" fmla="*/ 28 h 182"/>
                  <a:gd name="T44" fmla="*/ 124 w 246"/>
                  <a:gd name="T45" fmla="*/ 28 h 182"/>
                  <a:gd name="T46" fmla="*/ 148 w 246"/>
                  <a:gd name="T47" fmla="*/ 32 h 182"/>
                  <a:gd name="T48" fmla="*/ 168 w 246"/>
                  <a:gd name="T49" fmla="*/ 46 h 182"/>
                  <a:gd name="T50" fmla="*/ 182 w 246"/>
                  <a:gd name="T51" fmla="*/ 66 h 182"/>
                  <a:gd name="T52" fmla="*/ 186 w 246"/>
                  <a:gd name="T53" fmla="*/ 90 h 182"/>
                  <a:gd name="T54" fmla="*/ 186 w 246"/>
                  <a:gd name="T55" fmla="*/ 104 h 182"/>
                  <a:gd name="T56" fmla="*/ 176 w 246"/>
                  <a:gd name="T57" fmla="*/ 126 h 182"/>
                  <a:gd name="T58" fmla="*/ 158 w 246"/>
                  <a:gd name="T59" fmla="*/ 142 h 182"/>
                  <a:gd name="T60" fmla="*/ 136 w 246"/>
                  <a:gd name="T61" fmla="*/ 152 h 182"/>
                  <a:gd name="T62" fmla="*/ 124 w 246"/>
                  <a:gd name="T63" fmla="*/ 1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2">
                    <a:moveTo>
                      <a:pt x="228" y="0"/>
                    </a:moveTo>
                    <a:lnTo>
                      <a:pt x="18" y="0"/>
                    </a:lnTo>
                    <a:lnTo>
                      <a:pt x="18" y="0"/>
                    </a:lnTo>
                    <a:lnTo>
                      <a:pt x="10" y="0"/>
                    </a:lnTo>
                    <a:lnTo>
                      <a:pt x="4" y="4"/>
                    </a:lnTo>
                    <a:lnTo>
                      <a:pt x="2" y="10"/>
                    </a:lnTo>
                    <a:lnTo>
                      <a:pt x="0" y="18"/>
                    </a:lnTo>
                    <a:lnTo>
                      <a:pt x="0" y="164"/>
                    </a:lnTo>
                    <a:lnTo>
                      <a:pt x="0" y="164"/>
                    </a:lnTo>
                    <a:lnTo>
                      <a:pt x="2" y="170"/>
                    </a:lnTo>
                    <a:lnTo>
                      <a:pt x="4" y="176"/>
                    </a:lnTo>
                    <a:lnTo>
                      <a:pt x="10" y="180"/>
                    </a:lnTo>
                    <a:lnTo>
                      <a:pt x="18" y="182"/>
                    </a:lnTo>
                    <a:lnTo>
                      <a:pt x="228" y="182"/>
                    </a:lnTo>
                    <a:lnTo>
                      <a:pt x="228" y="182"/>
                    </a:lnTo>
                    <a:lnTo>
                      <a:pt x="236" y="180"/>
                    </a:lnTo>
                    <a:lnTo>
                      <a:pt x="242" y="176"/>
                    </a:lnTo>
                    <a:lnTo>
                      <a:pt x="246" y="170"/>
                    </a:lnTo>
                    <a:lnTo>
                      <a:pt x="246" y="164"/>
                    </a:lnTo>
                    <a:lnTo>
                      <a:pt x="246" y="18"/>
                    </a:lnTo>
                    <a:lnTo>
                      <a:pt x="246" y="18"/>
                    </a:lnTo>
                    <a:lnTo>
                      <a:pt x="246" y="10"/>
                    </a:lnTo>
                    <a:lnTo>
                      <a:pt x="242" y="4"/>
                    </a:lnTo>
                    <a:lnTo>
                      <a:pt x="236" y="0"/>
                    </a:lnTo>
                    <a:lnTo>
                      <a:pt x="228" y="0"/>
                    </a:lnTo>
                    <a:lnTo>
                      <a:pt x="228" y="0"/>
                    </a:lnTo>
                    <a:close/>
                    <a:moveTo>
                      <a:pt x="124" y="154"/>
                    </a:moveTo>
                    <a:lnTo>
                      <a:pt x="124" y="154"/>
                    </a:lnTo>
                    <a:lnTo>
                      <a:pt x="110" y="152"/>
                    </a:lnTo>
                    <a:lnTo>
                      <a:pt x="98" y="148"/>
                    </a:lnTo>
                    <a:lnTo>
                      <a:pt x="88" y="142"/>
                    </a:lnTo>
                    <a:lnTo>
                      <a:pt x="78" y="136"/>
                    </a:lnTo>
                    <a:lnTo>
                      <a:pt x="70" y="126"/>
                    </a:lnTo>
                    <a:lnTo>
                      <a:pt x="64" y="116"/>
                    </a:lnTo>
                    <a:lnTo>
                      <a:pt x="62" y="104"/>
                    </a:lnTo>
                    <a:lnTo>
                      <a:pt x="60" y="90"/>
                    </a:lnTo>
                    <a:lnTo>
                      <a:pt x="60" y="90"/>
                    </a:lnTo>
                    <a:lnTo>
                      <a:pt x="62" y="78"/>
                    </a:lnTo>
                    <a:lnTo>
                      <a:pt x="64" y="66"/>
                    </a:lnTo>
                    <a:lnTo>
                      <a:pt x="70" y="56"/>
                    </a:lnTo>
                    <a:lnTo>
                      <a:pt x="78" y="46"/>
                    </a:lnTo>
                    <a:lnTo>
                      <a:pt x="88" y="38"/>
                    </a:lnTo>
                    <a:lnTo>
                      <a:pt x="98" y="32"/>
                    </a:lnTo>
                    <a:lnTo>
                      <a:pt x="110" y="28"/>
                    </a:lnTo>
                    <a:lnTo>
                      <a:pt x="124" y="28"/>
                    </a:lnTo>
                    <a:lnTo>
                      <a:pt x="124" y="28"/>
                    </a:lnTo>
                    <a:lnTo>
                      <a:pt x="136" y="28"/>
                    </a:lnTo>
                    <a:lnTo>
                      <a:pt x="148" y="32"/>
                    </a:lnTo>
                    <a:lnTo>
                      <a:pt x="158" y="38"/>
                    </a:lnTo>
                    <a:lnTo>
                      <a:pt x="168" y="46"/>
                    </a:lnTo>
                    <a:lnTo>
                      <a:pt x="176" y="56"/>
                    </a:lnTo>
                    <a:lnTo>
                      <a:pt x="182" y="66"/>
                    </a:lnTo>
                    <a:lnTo>
                      <a:pt x="186" y="78"/>
                    </a:lnTo>
                    <a:lnTo>
                      <a:pt x="186" y="90"/>
                    </a:lnTo>
                    <a:lnTo>
                      <a:pt x="186" y="90"/>
                    </a:lnTo>
                    <a:lnTo>
                      <a:pt x="186" y="104"/>
                    </a:lnTo>
                    <a:lnTo>
                      <a:pt x="182" y="116"/>
                    </a:lnTo>
                    <a:lnTo>
                      <a:pt x="176" y="126"/>
                    </a:lnTo>
                    <a:lnTo>
                      <a:pt x="168" y="136"/>
                    </a:lnTo>
                    <a:lnTo>
                      <a:pt x="158" y="142"/>
                    </a:lnTo>
                    <a:lnTo>
                      <a:pt x="148" y="148"/>
                    </a:lnTo>
                    <a:lnTo>
                      <a:pt x="136" y="152"/>
                    </a:lnTo>
                    <a:lnTo>
                      <a:pt x="124" y="154"/>
                    </a:lnTo>
                    <a:lnTo>
                      <a:pt x="124"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69" name="Freeform 1373"/>
              <p:cNvSpPr>
                <a:spLocks/>
              </p:cNvSpPr>
              <p:nvPr/>
            </p:nvSpPr>
            <p:spPr bwMode="auto">
              <a:xfrm>
                <a:off x="5549007" y="5306440"/>
                <a:ext cx="258479" cy="258626"/>
              </a:xfrm>
              <a:custGeom>
                <a:avLst/>
                <a:gdLst>
                  <a:gd name="T0" fmla="*/ 70 w 74"/>
                  <a:gd name="T1" fmla="*/ 26 h 74"/>
                  <a:gd name="T2" fmla="*/ 48 w 74"/>
                  <a:gd name="T3" fmla="*/ 26 h 74"/>
                  <a:gd name="T4" fmla="*/ 48 w 74"/>
                  <a:gd name="T5" fmla="*/ 4 h 74"/>
                  <a:gd name="T6" fmla="*/ 48 w 74"/>
                  <a:gd name="T7" fmla="*/ 4 h 74"/>
                  <a:gd name="T8" fmla="*/ 46 w 74"/>
                  <a:gd name="T9" fmla="*/ 0 h 74"/>
                  <a:gd name="T10" fmla="*/ 44 w 74"/>
                  <a:gd name="T11" fmla="*/ 0 h 74"/>
                  <a:gd name="T12" fmla="*/ 30 w 74"/>
                  <a:gd name="T13" fmla="*/ 0 h 74"/>
                  <a:gd name="T14" fmla="*/ 30 w 74"/>
                  <a:gd name="T15" fmla="*/ 0 h 74"/>
                  <a:gd name="T16" fmla="*/ 28 w 74"/>
                  <a:gd name="T17" fmla="*/ 0 h 74"/>
                  <a:gd name="T18" fmla="*/ 26 w 74"/>
                  <a:gd name="T19" fmla="*/ 4 h 74"/>
                  <a:gd name="T20" fmla="*/ 26 w 74"/>
                  <a:gd name="T21" fmla="*/ 26 h 74"/>
                  <a:gd name="T22" fmla="*/ 4 w 74"/>
                  <a:gd name="T23" fmla="*/ 26 h 74"/>
                  <a:gd name="T24" fmla="*/ 4 w 74"/>
                  <a:gd name="T25" fmla="*/ 26 h 74"/>
                  <a:gd name="T26" fmla="*/ 2 w 74"/>
                  <a:gd name="T27" fmla="*/ 26 h 74"/>
                  <a:gd name="T28" fmla="*/ 0 w 74"/>
                  <a:gd name="T29" fmla="*/ 30 h 74"/>
                  <a:gd name="T30" fmla="*/ 0 w 74"/>
                  <a:gd name="T31" fmla="*/ 44 h 74"/>
                  <a:gd name="T32" fmla="*/ 0 w 74"/>
                  <a:gd name="T33" fmla="*/ 44 h 74"/>
                  <a:gd name="T34" fmla="*/ 2 w 74"/>
                  <a:gd name="T35" fmla="*/ 46 h 74"/>
                  <a:gd name="T36" fmla="*/ 4 w 74"/>
                  <a:gd name="T37" fmla="*/ 48 h 74"/>
                  <a:gd name="T38" fmla="*/ 26 w 74"/>
                  <a:gd name="T39" fmla="*/ 48 h 74"/>
                  <a:gd name="T40" fmla="*/ 26 w 74"/>
                  <a:gd name="T41" fmla="*/ 70 h 74"/>
                  <a:gd name="T42" fmla="*/ 26 w 74"/>
                  <a:gd name="T43" fmla="*/ 70 h 74"/>
                  <a:gd name="T44" fmla="*/ 28 w 74"/>
                  <a:gd name="T45" fmla="*/ 72 h 74"/>
                  <a:gd name="T46" fmla="*/ 30 w 74"/>
                  <a:gd name="T47" fmla="*/ 74 h 74"/>
                  <a:gd name="T48" fmla="*/ 44 w 74"/>
                  <a:gd name="T49" fmla="*/ 74 h 74"/>
                  <a:gd name="T50" fmla="*/ 44 w 74"/>
                  <a:gd name="T51" fmla="*/ 74 h 74"/>
                  <a:gd name="T52" fmla="*/ 46 w 74"/>
                  <a:gd name="T53" fmla="*/ 72 h 74"/>
                  <a:gd name="T54" fmla="*/ 48 w 74"/>
                  <a:gd name="T55" fmla="*/ 70 h 74"/>
                  <a:gd name="T56" fmla="*/ 48 w 74"/>
                  <a:gd name="T57" fmla="*/ 48 h 74"/>
                  <a:gd name="T58" fmla="*/ 70 w 74"/>
                  <a:gd name="T59" fmla="*/ 48 h 74"/>
                  <a:gd name="T60" fmla="*/ 70 w 74"/>
                  <a:gd name="T61" fmla="*/ 48 h 74"/>
                  <a:gd name="T62" fmla="*/ 72 w 74"/>
                  <a:gd name="T63" fmla="*/ 46 h 74"/>
                  <a:gd name="T64" fmla="*/ 74 w 74"/>
                  <a:gd name="T65" fmla="*/ 44 h 74"/>
                  <a:gd name="T66" fmla="*/ 74 w 74"/>
                  <a:gd name="T67" fmla="*/ 30 h 74"/>
                  <a:gd name="T68" fmla="*/ 74 w 74"/>
                  <a:gd name="T69" fmla="*/ 30 h 74"/>
                  <a:gd name="T70" fmla="*/ 72 w 74"/>
                  <a:gd name="T71" fmla="*/ 26 h 74"/>
                  <a:gd name="T72" fmla="*/ 70 w 74"/>
                  <a:gd name="T73" fmla="*/ 26 h 74"/>
                  <a:gd name="T74" fmla="*/ 70 w 74"/>
                  <a:gd name="T75"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74">
                    <a:moveTo>
                      <a:pt x="70" y="26"/>
                    </a:moveTo>
                    <a:lnTo>
                      <a:pt x="48" y="26"/>
                    </a:lnTo>
                    <a:lnTo>
                      <a:pt x="48" y="4"/>
                    </a:lnTo>
                    <a:lnTo>
                      <a:pt x="48" y="4"/>
                    </a:lnTo>
                    <a:lnTo>
                      <a:pt x="46" y="0"/>
                    </a:lnTo>
                    <a:lnTo>
                      <a:pt x="44" y="0"/>
                    </a:lnTo>
                    <a:lnTo>
                      <a:pt x="30" y="0"/>
                    </a:lnTo>
                    <a:lnTo>
                      <a:pt x="30" y="0"/>
                    </a:lnTo>
                    <a:lnTo>
                      <a:pt x="28" y="0"/>
                    </a:lnTo>
                    <a:lnTo>
                      <a:pt x="26" y="4"/>
                    </a:lnTo>
                    <a:lnTo>
                      <a:pt x="26" y="26"/>
                    </a:lnTo>
                    <a:lnTo>
                      <a:pt x="4" y="26"/>
                    </a:lnTo>
                    <a:lnTo>
                      <a:pt x="4" y="26"/>
                    </a:lnTo>
                    <a:lnTo>
                      <a:pt x="2" y="26"/>
                    </a:lnTo>
                    <a:lnTo>
                      <a:pt x="0" y="30"/>
                    </a:lnTo>
                    <a:lnTo>
                      <a:pt x="0" y="44"/>
                    </a:lnTo>
                    <a:lnTo>
                      <a:pt x="0" y="44"/>
                    </a:lnTo>
                    <a:lnTo>
                      <a:pt x="2" y="46"/>
                    </a:lnTo>
                    <a:lnTo>
                      <a:pt x="4" y="48"/>
                    </a:lnTo>
                    <a:lnTo>
                      <a:pt x="26" y="48"/>
                    </a:lnTo>
                    <a:lnTo>
                      <a:pt x="26" y="70"/>
                    </a:lnTo>
                    <a:lnTo>
                      <a:pt x="26" y="70"/>
                    </a:lnTo>
                    <a:lnTo>
                      <a:pt x="28" y="72"/>
                    </a:lnTo>
                    <a:lnTo>
                      <a:pt x="30" y="74"/>
                    </a:lnTo>
                    <a:lnTo>
                      <a:pt x="44" y="74"/>
                    </a:lnTo>
                    <a:lnTo>
                      <a:pt x="44" y="74"/>
                    </a:lnTo>
                    <a:lnTo>
                      <a:pt x="46" y="72"/>
                    </a:lnTo>
                    <a:lnTo>
                      <a:pt x="48" y="70"/>
                    </a:lnTo>
                    <a:lnTo>
                      <a:pt x="48" y="48"/>
                    </a:lnTo>
                    <a:lnTo>
                      <a:pt x="70" y="48"/>
                    </a:lnTo>
                    <a:lnTo>
                      <a:pt x="70" y="48"/>
                    </a:lnTo>
                    <a:lnTo>
                      <a:pt x="72" y="46"/>
                    </a:lnTo>
                    <a:lnTo>
                      <a:pt x="74" y="44"/>
                    </a:lnTo>
                    <a:lnTo>
                      <a:pt x="74" y="30"/>
                    </a:lnTo>
                    <a:lnTo>
                      <a:pt x="74" y="30"/>
                    </a:lnTo>
                    <a:lnTo>
                      <a:pt x="72" y="26"/>
                    </a:lnTo>
                    <a:lnTo>
                      <a:pt x="70" y="26"/>
                    </a:lnTo>
                    <a:lnTo>
                      <a:pt x="7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0" name="Freeform 1374"/>
              <p:cNvSpPr>
                <a:spLocks/>
              </p:cNvSpPr>
              <p:nvPr/>
            </p:nvSpPr>
            <p:spPr bwMode="auto">
              <a:xfrm>
                <a:off x="5535035" y="5019854"/>
                <a:ext cx="286423" cy="69899"/>
              </a:xfrm>
              <a:custGeom>
                <a:avLst/>
                <a:gdLst>
                  <a:gd name="T0" fmla="*/ 12 w 82"/>
                  <a:gd name="T1" fmla="*/ 12 h 20"/>
                  <a:gd name="T2" fmla="*/ 70 w 82"/>
                  <a:gd name="T3" fmla="*/ 12 h 20"/>
                  <a:gd name="T4" fmla="*/ 70 w 82"/>
                  <a:gd name="T5" fmla="*/ 20 h 20"/>
                  <a:gd name="T6" fmla="*/ 82 w 82"/>
                  <a:gd name="T7" fmla="*/ 20 h 20"/>
                  <a:gd name="T8" fmla="*/ 82 w 82"/>
                  <a:gd name="T9" fmla="*/ 6 h 20"/>
                  <a:gd name="T10" fmla="*/ 82 w 82"/>
                  <a:gd name="T11" fmla="*/ 6 h 20"/>
                  <a:gd name="T12" fmla="*/ 80 w 82"/>
                  <a:gd name="T13" fmla="*/ 0 h 20"/>
                  <a:gd name="T14" fmla="*/ 76 w 82"/>
                  <a:gd name="T15" fmla="*/ 0 h 20"/>
                  <a:gd name="T16" fmla="*/ 6 w 82"/>
                  <a:gd name="T17" fmla="*/ 0 h 20"/>
                  <a:gd name="T18" fmla="*/ 6 w 82"/>
                  <a:gd name="T19" fmla="*/ 0 h 20"/>
                  <a:gd name="T20" fmla="*/ 2 w 82"/>
                  <a:gd name="T21" fmla="*/ 0 h 20"/>
                  <a:gd name="T22" fmla="*/ 0 w 82"/>
                  <a:gd name="T23" fmla="*/ 6 h 20"/>
                  <a:gd name="T24" fmla="*/ 0 w 82"/>
                  <a:gd name="T25" fmla="*/ 20 h 20"/>
                  <a:gd name="T26" fmla="*/ 12 w 82"/>
                  <a:gd name="T27" fmla="*/ 20 h 20"/>
                  <a:gd name="T28" fmla="*/ 12 w 82"/>
                  <a:gd name="T2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0">
                    <a:moveTo>
                      <a:pt x="12" y="12"/>
                    </a:moveTo>
                    <a:lnTo>
                      <a:pt x="70" y="12"/>
                    </a:lnTo>
                    <a:lnTo>
                      <a:pt x="70" y="20"/>
                    </a:lnTo>
                    <a:lnTo>
                      <a:pt x="82" y="20"/>
                    </a:lnTo>
                    <a:lnTo>
                      <a:pt x="82" y="6"/>
                    </a:lnTo>
                    <a:lnTo>
                      <a:pt x="82" y="6"/>
                    </a:lnTo>
                    <a:lnTo>
                      <a:pt x="80" y="0"/>
                    </a:lnTo>
                    <a:lnTo>
                      <a:pt x="76" y="0"/>
                    </a:lnTo>
                    <a:lnTo>
                      <a:pt x="6" y="0"/>
                    </a:lnTo>
                    <a:lnTo>
                      <a:pt x="6" y="0"/>
                    </a:lnTo>
                    <a:lnTo>
                      <a:pt x="2" y="0"/>
                    </a:lnTo>
                    <a:lnTo>
                      <a:pt x="0" y="6"/>
                    </a:lnTo>
                    <a:lnTo>
                      <a:pt x="0" y="20"/>
                    </a:lnTo>
                    <a:lnTo>
                      <a:pt x="12" y="20"/>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3" name="组合 2"/>
          <p:cNvGrpSpPr/>
          <p:nvPr/>
        </p:nvGrpSpPr>
        <p:grpSpPr>
          <a:xfrm>
            <a:off x="2871649" y="5735566"/>
            <a:ext cx="576000" cy="576000"/>
            <a:chOff x="2871649" y="5735566"/>
            <a:chExt cx="576000" cy="576000"/>
          </a:xfrm>
        </p:grpSpPr>
        <p:grpSp>
          <p:nvGrpSpPr>
            <p:cNvPr id="146" name="组合 145"/>
            <p:cNvGrpSpPr/>
            <p:nvPr/>
          </p:nvGrpSpPr>
          <p:grpSpPr>
            <a:xfrm>
              <a:off x="2871649" y="5735566"/>
              <a:ext cx="576000" cy="576000"/>
              <a:chOff x="1603689" y="1828440"/>
              <a:chExt cx="2743560" cy="2743560"/>
            </a:xfrm>
          </p:grpSpPr>
          <p:sp>
            <p:nvSpPr>
              <p:cNvPr id="155" name="椭圆 154"/>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56" name="椭圆 155"/>
              <p:cNvSpPr/>
              <p:nvPr/>
            </p:nvSpPr>
            <p:spPr>
              <a:xfrm>
                <a:off x="1752544" y="1977295"/>
                <a:ext cx="2445850" cy="2445850"/>
              </a:xfrm>
              <a:prstGeom prst="ellipse">
                <a:avLst/>
              </a:prstGeom>
              <a:solidFill>
                <a:srgbClr val="663A77"/>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grpSp>
          <p:nvGrpSpPr>
            <p:cNvPr id="75" name="组合 74"/>
            <p:cNvGrpSpPr/>
            <p:nvPr/>
          </p:nvGrpSpPr>
          <p:grpSpPr bwMode="auto">
            <a:xfrm>
              <a:off x="3013248" y="5884352"/>
              <a:ext cx="266526" cy="274907"/>
              <a:chOff x="2168525" y="3194051"/>
              <a:chExt cx="346075" cy="374649"/>
            </a:xfrm>
            <a:solidFill>
              <a:schemeClr val="bg1"/>
            </a:solidFill>
          </p:grpSpPr>
          <p:sp>
            <p:nvSpPr>
              <p:cNvPr id="76" name="Freeform 5"/>
              <p:cNvSpPr>
                <a:spLocks/>
              </p:cNvSpPr>
              <p:nvPr/>
            </p:nvSpPr>
            <p:spPr bwMode="auto">
              <a:xfrm>
                <a:off x="2400300" y="3390900"/>
                <a:ext cx="98425" cy="130175"/>
              </a:xfrm>
              <a:custGeom>
                <a:avLst/>
                <a:gdLst>
                  <a:gd name="T0" fmla="*/ 50 w 62"/>
                  <a:gd name="T1" fmla="*/ 82 h 82"/>
                  <a:gd name="T2" fmla="*/ 50 w 62"/>
                  <a:gd name="T3" fmla="*/ 82 h 82"/>
                  <a:gd name="T4" fmla="*/ 54 w 62"/>
                  <a:gd name="T5" fmla="*/ 74 h 82"/>
                  <a:gd name="T6" fmla="*/ 58 w 62"/>
                  <a:gd name="T7" fmla="*/ 66 h 82"/>
                  <a:gd name="T8" fmla="*/ 60 w 62"/>
                  <a:gd name="T9" fmla="*/ 56 h 82"/>
                  <a:gd name="T10" fmla="*/ 62 w 62"/>
                  <a:gd name="T11" fmla="*/ 46 h 82"/>
                  <a:gd name="T12" fmla="*/ 62 w 62"/>
                  <a:gd name="T13" fmla="*/ 46 h 82"/>
                  <a:gd name="T14" fmla="*/ 60 w 62"/>
                  <a:gd name="T15" fmla="*/ 32 h 82"/>
                  <a:gd name="T16" fmla="*/ 56 w 62"/>
                  <a:gd name="T17" fmla="*/ 20 h 82"/>
                  <a:gd name="T18" fmla="*/ 50 w 62"/>
                  <a:gd name="T19" fmla="*/ 8 h 82"/>
                  <a:gd name="T20" fmla="*/ 42 w 62"/>
                  <a:gd name="T21" fmla="*/ 0 h 82"/>
                  <a:gd name="T22" fmla="*/ 0 w 62"/>
                  <a:gd name="T23" fmla="*/ 42 h 82"/>
                  <a:gd name="T24" fmla="*/ 50 w 6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2">
                    <a:moveTo>
                      <a:pt x="50" y="82"/>
                    </a:moveTo>
                    <a:lnTo>
                      <a:pt x="50" y="82"/>
                    </a:lnTo>
                    <a:lnTo>
                      <a:pt x="54" y="74"/>
                    </a:lnTo>
                    <a:lnTo>
                      <a:pt x="58" y="66"/>
                    </a:lnTo>
                    <a:lnTo>
                      <a:pt x="60" y="56"/>
                    </a:lnTo>
                    <a:lnTo>
                      <a:pt x="62" y="46"/>
                    </a:lnTo>
                    <a:lnTo>
                      <a:pt x="62" y="46"/>
                    </a:lnTo>
                    <a:lnTo>
                      <a:pt x="60" y="32"/>
                    </a:lnTo>
                    <a:lnTo>
                      <a:pt x="56" y="20"/>
                    </a:lnTo>
                    <a:lnTo>
                      <a:pt x="50" y="8"/>
                    </a:lnTo>
                    <a:lnTo>
                      <a:pt x="42" y="0"/>
                    </a:lnTo>
                    <a:lnTo>
                      <a:pt x="0" y="42"/>
                    </a:lnTo>
                    <a:lnTo>
                      <a:pt x="5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7" name="Freeform 6"/>
              <p:cNvSpPr>
                <a:spLocks/>
              </p:cNvSpPr>
              <p:nvPr/>
            </p:nvSpPr>
            <p:spPr bwMode="auto">
              <a:xfrm>
                <a:off x="2320925" y="3470275"/>
                <a:ext cx="146050" cy="98425"/>
              </a:xfrm>
              <a:custGeom>
                <a:avLst/>
                <a:gdLst>
                  <a:gd name="T0" fmla="*/ 42 w 92"/>
                  <a:gd name="T1" fmla="*/ 0 h 62"/>
                  <a:gd name="T2" fmla="*/ 0 w 92"/>
                  <a:gd name="T3" fmla="*/ 44 h 62"/>
                  <a:gd name="T4" fmla="*/ 0 w 92"/>
                  <a:gd name="T5" fmla="*/ 44 h 62"/>
                  <a:gd name="T6" fmla="*/ 10 w 92"/>
                  <a:gd name="T7" fmla="*/ 52 h 62"/>
                  <a:gd name="T8" fmla="*/ 20 w 92"/>
                  <a:gd name="T9" fmla="*/ 56 h 62"/>
                  <a:gd name="T10" fmla="*/ 32 w 92"/>
                  <a:gd name="T11" fmla="*/ 60 h 62"/>
                  <a:gd name="T12" fmla="*/ 46 w 92"/>
                  <a:gd name="T13" fmla="*/ 62 h 62"/>
                  <a:gd name="T14" fmla="*/ 46 w 92"/>
                  <a:gd name="T15" fmla="*/ 62 h 62"/>
                  <a:gd name="T16" fmla="*/ 58 w 92"/>
                  <a:gd name="T17" fmla="*/ 60 h 62"/>
                  <a:gd name="T18" fmla="*/ 72 w 92"/>
                  <a:gd name="T19" fmla="*/ 56 h 62"/>
                  <a:gd name="T20" fmla="*/ 82 w 92"/>
                  <a:gd name="T21" fmla="*/ 50 h 62"/>
                  <a:gd name="T22" fmla="*/ 92 w 92"/>
                  <a:gd name="T23" fmla="*/ 42 h 62"/>
                  <a:gd name="T24" fmla="*/ 42 w 9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62">
                    <a:moveTo>
                      <a:pt x="42" y="0"/>
                    </a:moveTo>
                    <a:lnTo>
                      <a:pt x="0" y="44"/>
                    </a:lnTo>
                    <a:lnTo>
                      <a:pt x="0" y="44"/>
                    </a:lnTo>
                    <a:lnTo>
                      <a:pt x="10" y="52"/>
                    </a:lnTo>
                    <a:lnTo>
                      <a:pt x="20" y="56"/>
                    </a:lnTo>
                    <a:lnTo>
                      <a:pt x="32" y="60"/>
                    </a:lnTo>
                    <a:lnTo>
                      <a:pt x="46" y="62"/>
                    </a:lnTo>
                    <a:lnTo>
                      <a:pt x="46" y="62"/>
                    </a:lnTo>
                    <a:lnTo>
                      <a:pt x="58" y="60"/>
                    </a:lnTo>
                    <a:lnTo>
                      <a:pt x="72" y="56"/>
                    </a:lnTo>
                    <a:lnTo>
                      <a:pt x="82" y="50"/>
                    </a:lnTo>
                    <a:lnTo>
                      <a:pt x="92" y="42"/>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sp>
            <p:nvSpPr>
              <p:cNvPr id="78" name="Freeform 7"/>
              <p:cNvSpPr>
                <a:spLocks noEditPoints="1"/>
              </p:cNvSpPr>
              <p:nvPr/>
            </p:nvSpPr>
            <p:spPr bwMode="auto">
              <a:xfrm>
                <a:off x="2168525" y="3194051"/>
                <a:ext cx="346075" cy="346075"/>
              </a:xfrm>
              <a:custGeom>
                <a:avLst/>
                <a:gdLst>
                  <a:gd name="T0" fmla="*/ 184 w 218"/>
                  <a:gd name="T1" fmla="*/ 10 h 218"/>
                  <a:gd name="T2" fmla="*/ 180 w 218"/>
                  <a:gd name="T3" fmla="*/ 6 h 218"/>
                  <a:gd name="T4" fmla="*/ 168 w 218"/>
                  <a:gd name="T5" fmla="*/ 0 h 218"/>
                  <a:gd name="T6" fmla="*/ 154 w 218"/>
                  <a:gd name="T7" fmla="*/ 0 h 218"/>
                  <a:gd name="T8" fmla="*/ 142 w 218"/>
                  <a:gd name="T9" fmla="*/ 6 h 218"/>
                  <a:gd name="T10" fmla="*/ 10 w 218"/>
                  <a:gd name="T11" fmla="*/ 136 h 218"/>
                  <a:gd name="T12" fmla="*/ 6 w 218"/>
                  <a:gd name="T13" fmla="*/ 142 h 218"/>
                  <a:gd name="T14" fmla="*/ 0 w 218"/>
                  <a:gd name="T15" fmla="*/ 154 h 218"/>
                  <a:gd name="T16" fmla="*/ 0 w 218"/>
                  <a:gd name="T17" fmla="*/ 168 h 218"/>
                  <a:gd name="T18" fmla="*/ 6 w 218"/>
                  <a:gd name="T19" fmla="*/ 180 h 218"/>
                  <a:gd name="T20" fmla="*/ 32 w 218"/>
                  <a:gd name="T21" fmla="*/ 208 h 218"/>
                  <a:gd name="T22" fmla="*/ 38 w 218"/>
                  <a:gd name="T23" fmla="*/ 212 h 218"/>
                  <a:gd name="T24" fmla="*/ 50 w 218"/>
                  <a:gd name="T25" fmla="*/ 218 h 218"/>
                  <a:gd name="T26" fmla="*/ 64 w 218"/>
                  <a:gd name="T27" fmla="*/ 218 h 218"/>
                  <a:gd name="T28" fmla="*/ 76 w 218"/>
                  <a:gd name="T29" fmla="*/ 212 h 218"/>
                  <a:gd name="T30" fmla="*/ 208 w 218"/>
                  <a:gd name="T31" fmla="*/ 82 h 218"/>
                  <a:gd name="T32" fmla="*/ 212 w 218"/>
                  <a:gd name="T33" fmla="*/ 76 h 218"/>
                  <a:gd name="T34" fmla="*/ 218 w 218"/>
                  <a:gd name="T35" fmla="*/ 64 h 218"/>
                  <a:gd name="T36" fmla="*/ 218 w 218"/>
                  <a:gd name="T37" fmla="*/ 50 h 218"/>
                  <a:gd name="T38" fmla="*/ 212 w 218"/>
                  <a:gd name="T39" fmla="*/ 38 h 218"/>
                  <a:gd name="T40" fmla="*/ 208 w 218"/>
                  <a:gd name="T41" fmla="*/ 32 h 218"/>
                  <a:gd name="T42" fmla="*/ 136 w 218"/>
                  <a:gd name="T43" fmla="*/ 138 h 218"/>
                  <a:gd name="T44" fmla="*/ 26 w 218"/>
                  <a:gd name="T45" fmla="*/ 152 h 218"/>
                  <a:gd name="T46" fmla="*/ 24 w 218"/>
                  <a:gd name="T47" fmla="*/ 156 h 218"/>
                  <a:gd name="T48" fmla="*/ 22 w 218"/>
                  <a:gd name="T49" fmla="*/ 160 h 218"/>
                  <a:gd name="T50" fmla="*/ 26 w 218"/>
                  <a:gd name="T51" fmla="*/ 170 h 218"/>
                  <a:gd name="T52" fmla="*/ 28 w 218"/>
                  <a:gd name="T53" fmla="*/ 174 h 218"/>
                  <a:gd name="T54" fmla="*/ 26 w 218"/>
                  <a:gd name="T55" fmla="*/ 178 h 218"/>
                  <a:gd name="T56" fmla="*/ 22 w 218"/>
                  <a:gd name="T57" fmla="*/ 178 h 218"/>
                  <a:gd name="T58" fmla="*/ 18 w 218"/>
                  <a:gd name="T59" fmla="*/ 178 h 218"/>
                  <a:gd name="T60" fmla="*/ 10 w 218"/>
                  <a:gd name="T61" fmla="*/ 160 h 218"/>
                  <a:gd name="T62" fmla="*/ 12 w 218"/>
                  <a:gd name="T63" fmla="*/ 152 h 218"/>
                  <a:gd name="T64" fmla="*/ 144 w 218"/>
                  <a:gd name="T65" fmla="*/ 18 h 218"/>
                  <a:gd name="T66" fmla="*/ 152 w 218"/>
                  <a:gd name="T67" fmla="*/ 14 h 218"/>
                  <a:gd name="T68" fmla="*/ 160 w 218"/>
                  <a:gd name="T69" fmla="*/ 12 h 218"/>
                  <a:gd name="T70" fmla="*/ 176 w 218"/>
                  <a:gd name="T71" fmla="*/ 18 h 218"/>
                  <a:gd name="T72" fmla="*/ 200 w 218"/>
                  <a:gd name="T73" fmla="*/ 42 h 218"/>
                  <a:gd name="T74" fmla="*/ 206 w 218"/>
                  <a:gd name="T75" fmla="*/ 58 h 218"/>
                  <a:gd name="T76" fmla="*/ 200 w 218"/>
                  <a:gd name="T77" fmla="*/ 7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218">
                    <a:moveTo>
                      <a:pt x="208" y="32"/>
                    </a:moveTo>
                    <a:lnTo>
                      <a:pt x="184" y="10"/>
                    </a:lnTo>
                    <a:lnTo>
                      <a:pt x="184" y="10"/>
                    </a:lnTo>
                    <a:lnTo>
                      <a:pt x="180" y="6"/>
                    </a:lnTo>
                    <a:lnTo>
                      <a:pt x="174" y="2"/>
                    </a:lnTo>
                    <a:lnTo>
                      <a:pt x="168" y="0"/>
                    </a:lnTo>
                    <a:lnTo>
                      <a:pt x="160" y="0"/>
                    </a:lnTo>
                    <a:lnTo>
                      <a:pt x="154" y="0"/>
                    </a:lnTo>
                    <a:lnTo>
                      <a:pt x="148" y="2"/>
                    </a:lnTo>
                    <a:lnTo>
                      <a:pt x="142" y="6"/>
                    </a:lnTo>
                    <a:lnTo>
                      <a:pt x="136" y="10"/>
                    </a:lnTo>
                    <a:lnTo>
                      <a:pt x="10" y="136"/>
                    </a:lnTo>
                    <a:lnTo>
                      <a:pt x="10" y="136"/>
                    </a:lnTo>
                    <a:lnTo>
                      <a:pt x="6" y="142"/>
                    </a:lnTo>
                    <a:lnTo>
                      <a:pt x="2" y="148"/>
                    </a:lnTo>
                    <a:lnTo>
                      <a:pt x="0" y="154"/>
                    </a:lnTo>
                    <a:lnTo>
                      <a:pt x="0" y="160"/>
                    </a:lnTo>
                    <a:lnTo>
                      <a:pt x="0" y="168"/>
                    </a:lnTo>
                    <a:lnTo>
                      <a:pt x="2" y="174"/>
                    </a:lnTo>
                    <a:lnTo>
                      <a:pt x="6" y="180"/>
                    </a:lnTo>
                    <a:lnTo>
                      <a:pt x="10" y="186"/>
                    </a:lnTo>
                    <a:lnTo>
                      <a:pt x="32" y="208"/>
                    </a:lnTo>
                    <a:lnTo>
                      <a:pt x="32" y="208"/>
                    </a:lnTo>
                    <a:lnTo>
                      <a:pt x="38" y="212"/>
                    </a:lnTo>
                    <a:lnTo>
                      <a:pt x="44" y="216"/>
                    </a:lnTo>
                    <a:lnTo>
                      <a:pt x="50" y="218"/>
                    </a:lnTo>
                    <a:lnTo>
                      <a:pt x="56" y="218"/>
                    </a:lnTo>
                    <a:lnTo>
                      <a:pt x="64" y="218"/>
                    </a:lnTo>
                    <a:lnTo>
                      <a:pt x="70" y="216"/>
                    </a:lnTo>
                    <a:lnTo>
                      <a:pt x="76" y="212"/>
                    </a:lnTo>
                    <a:lnTo>
                      <a:pt x="82" y="208"/>
                    </a:lnTo>
                    <a:lnTo>
                      <a:pt x="208" y="82"/>
                    </a:lnTo>
                    <a:lnTo>
                      <a:pt x="208" y="82"/>
                    </a:lnTo>
                    <a:lnTo>
                      <a:pt x="212" y="76"/>
                    </a:lnTo>
                    <a:lnTo>
                      <a:pt x="216" y="70"/>
                    </a:lnTo>
                    <a:lnTo>
                      <a:pt x="218" y="64"/>
                    </a:lnTo>
                    <a:lnTo>
                      <a:pt x="218" y="58"/>
                    </a:lnTo>
                    <a:lnTo>
                      <a:pt x="218" y="50"/>
                    </a:lnTo>
                    <a:lnTo>
                      <a:pt x="216" y="44"/>
                    </a:lnTo>
                    <a:lnTo>
                      <a:pt x="212" y="38"/>
                    </a:lnTo>
                    <a:lnTo>
                      <a:pt x="208" y="32"/>
                    </a:lnTo>
                    <a:lnTo>
                      <a:pt x="208" y="32"/>
                    </a:lnTo>
                    <a:close/>
                    <a:moveTo>
                      <a:pt x="200" y="74"/>
                    </a:moveTo>
                    <a:lnTo>
                      <a:pt x="136" y="138"/>
                    </a:lnTo>
                    <a:lnTo>
                      <a:pt x="88" y="90"/>
                    </a:lnTo>
                    <a:lnTo>
                      <a:pt x="26" y="152"/>
                    </a:lnTo>
                    <a:lnTo>
                      <a:pt x="26" y="152"/>
                    </a:lnTo>
                    <a:lnTo>
                      <a:pt x="24" y="156"/>
                    </a:lnTo>
                    <a:lnTo>
                      <a:pt x="22" y="160"/>
                    </a:lnTo>
                    <a:lnTo>
                      <a:pt x="22" y="160"/>
                    </a:lnTo>
                    <a:lnTo>
                      <a:pt x="24" y="166"/>
                    </a:lnTo>
                    <a:lnTo>
                      <a:pt x="26" y="170"/>
                    </a:lnTo>
                    <a:lnTo>
                      <a:pt x="26" y="170"/>
                    </a:lnTo>
                    <a:lnTo>
                      <a:pt x="28" y="174"/>
                    </a:lnTo>
                    <a:lnTo>
                      <a:pt x="26" y="178"/>
                    </a:lnTo>
                    <a:lnTo>
                      <a:pt x="26" y="178"/>
                    </a:lnTo>
                    <a:lnTo>
                      <a:pt x="22" y="178"/>
                    </a:lnTo>
                    <a:lnTo>
                      <a:pt x="22" y="178"/>
                    </a:lnTo>
                    <a:lnTo>
                      <a:pt x="18" y="178"/>
                    </a:lnTo>
                    <a:lnTo>
                      <a:pt x="18" y="178"/>
                    </a:lnTo>
                    <a:lnTo>
                      <a:pt x="12" y="170"/>
                    </a:lnTo>
                    <a:lnTo>
                      <a:pt x="10" y="160"/>
                    </a:lnTo>
                    <a:lnTo>
                      <a:pt x="10" y="160"/>
                    </a:lnTo>
                    <a:lnTo>
                      <a:pt x="12" y="152"/>
                    </a:lnTo>
                    <a:lnTo>
                      <a:pt x="18" y="144"/>
                    </a:lnTo>
                    <a:lnTo>
                      <a:pt x="144" y="18"/>
                    </a:lnTo>
                    <a:lnTo>
                      <a:pt x="144" y="18"/>
                    </a:lnTo>
                    <a:lnTo>
                      <a:pt x="152" y="14"/>
                    </a:lnTo>
                    <a:lnTo>
                      <a:pt x="160" y="12"/>
                    </a:lnTo>
                    <a:lnTo>
                      <a:pt x="160" y="12"/>
                    </a:lnTo>
                    <a:lnTo>
                      <a:pt x="170" y="14"/>
                    </a:lnTo>
                    <a:lnTo>
                      <a:pt x="176" y="18"/>
                    </a:lnTo>
                    <a:lnTo>
                      <a:pt x="200" y="42"/>
                    </a:lnTo>
                    <a:lnTo>
                      <a:pt x="200" y="42"/>
                    </a:lnTo>
                    <a:lnTo>
                      <a:pt x="204" y="48"/>
                    </a:lnTo>
                    <a:lnTo>
                      <a:pt x="206" y="58"/>
                    </a:lnTo>
                    <a:lnTo>
                      <a:pt x="204" y="66"/>
                    </a:lnTo>
                    <a:lnTo>
                      <a:pt x="200" y="74"/>
                    </a:lnTo>
                    <a:lnTo>
                      <a:pt x="20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fontAlgn="auto">
                  <a:spcBef>
                    <a:spcPts val="0"/>
                  </a:spcBef>
                  <a:spcAft>
                    <a:spcPts val="0"/>
                  </a:spcAft>
                  <a:defRPr/>
                </a:pPr>
                <a:endParaRPr lang="zh-CN" altLang="en-US" kern="0" dirty="0">
                  <a:solidFill>
                    <a:prstClr val="black"/>
                  </a:solidFill>
                  <a:latin typeface="Agency FB" panose="020B0503020202020204" pitchFamily="34" charset="0"/>
                  <a:ea typeface="方正正黑简体" panose="02000000000000000000" pitchFamily="2" charset="-122"/>
                </a:endParaRPr>
              </a:p>
            </p:txBody>
          </p:sp>
        </p:grpSp>
      </p:grpSp>
      <p:grpSp>
        <p:nvGrpSpPr>
          <p:cNvPr id="5" name="组合 4"/>
          <p:cNvGrpSpPr/>
          <p:nvPr/>
        </p:nvGrpSpPr>
        <p:grpSpPr>
          <a:xfrm>
            <a:off x="10448493" y="315208"/>
            <a:ext cx="1221491" cy="1221491"/>
            <a:chOff x="10448493" y="315208"/>
            <a:chExt cx="1221491" cy="1221491"/>
          </a:xfrm>
        </p:grpSpPr>
        <p:grpSp>
          <p:nvGrpSpPr>
            <p:cNvPr id="178" name="组合 177"/>
            <p:cNvGrpSpPr/>
            <p:nvPr/>
          </p:nvGrpSpPr>
          <p:grpSpPr>
            <a:xfrm>
              <a:off x="10448493" y="315208"/>
              <a:ext cx="1221491" cy="1221491"/>
              <a:chOff x="1603689" y="1828440"/>
              <a:chExt cx="2743560" cy="2743560"/>
            </a:xfrm>
          </p:grpSpPr>
          <p:sp>
            <p:nvSpPr>
              <p:cNvPr id="181" name="椭圆 180"/>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82" name="椭圆 181"/>
              <p:cNvSpPr/>
              <p:nvPr/>
            </p:nvSpPr>
            <p:spPr>
              <a:xfrm>
                <a:off x="1752544" y="1977295"/>
                <a:ext cx="2445850" cy="2445850"/>
              </a:xfrm>
              <a:prstGeom prst="ellipse">
                <a:avLst/>
              </a:prstGeom>
              <a:solidFill>
                <a:srgbClr val="00AF92"/>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1" name="Freeform 8"/>
            <p:cNvSpPr>
              <a:spLocks noEditPoints="1"/>
            </p:cNvSpPr>
            <p:nvPr/>
          </p:nvSpPr>
          <p:spPr bwMode="auto">
            <a:xfrm>
              <a:off x="10793914" y="546464"/>
              <a:ext cx="530647" cy="708323"/>
            </a:xfrm>
            <a:custGeom>
              <a:avLst/>
              <a:gdLst>
                <a:gd name="T0" fmla="*/ 20 w 85"/>
                <a:gd name="T1" fmla="*/ 128 h 132"/>
                <a:gd name="T2" fmla="*/ 0 w 85"/>
                <a:gd name="T3" fmla="*/ 102 h 132"/>
                <a:gd name="T4" fmla="*/ 50 w 85"/>
                <a:gd name="T5" fmla="*/ 33 h 132"/>
                <a:gd name="T6" fmla="*/ 52 w 85"/>
                <a:gd name="T7" fmla="*/ 30 h 132"/>
                <a:gd name="T8" fmla="*/ 54 w 85"/>
                <a:gd name="T9" fmla="*/ 28 h 132"/>
                <a:gd name="T10" fmla="*/ 54 w 85"/>
                <a:gd name="T11" fmla="*/ 20 h 132"/>
                <a:gd name="T12" fmla="*/ 32 w 85"/>
                <a:gd name="T13" fmla="*/ 20 h 132"/>
                <a:gd name="T14" fmla="*/ 32 w 85"/>
                <a:gd name="T15" fmla="*/ 28 h 132"/>
                <a:gd name="T16" fmla="*/ 35 w 85"/>
                <a:gd name="T17" fmla="*/ 34 h 132"/>
                <a:gd name="T18" fmla="*/ 41 w 85"/>
                <a:gd name="T19" fmla="*/ 40 h 132"/>
                <a:gd name="T20" fmla="*/ 22 w 85"/>
                <a:gd name="T21" fmla="*/ 66 h 132"/>
                <a:gd name="T22" fmla="*/ 12 w 85"/>
                <a:gd name="T23" fmla="*/ 41 h 132"/>
                <a:gd name="T24" fmla="*/ 21 w 85"/>
                <a:gd name="T25" fmla="*/ 13 h 132"/>
                <a:gd name="T26" fmla="*/ 42 w 85"/>
                <a:gd name="T27" fmla="*/ 1 h 132"/>
                <a:gd name="T28" fmla="*/ 63 w 85"/>
                <a:gd name="T29" fmla="*/ 8 h 132"/>
                <a:gd name="T30" fmla="*/ 72 w 85"/>
                <a:gd name="T31" fmla="*/ 29 h 132"/>
                <a:gd name="T32" fmla="*/ 74 w 85"/>
                <a:gd name="T33" fmla="*/ 43 h 132"/>
                <a:gd name="T34" fmla="*/ 71 w 85"/>
                <a:gd name="T35" fmla="*/ 56 h 132"/>
                <a:gd name="T36" fmla="*/ 67 w 85"/>
                <a:gd name="T37" fmla="*/ 62 h 132"/>
                <a:gd name="T38" fmla="*/ 20 w 85"/>
                <a:gd name="T39" fmla="*/ 128 h 132"/>
                <a:gd name="T40" fmla="*/ 20 w 85"/>
                <a:gd name="T41" fmla="*/ 128 h 132"/>
                <a:gd name="T42" fmla="*/ 20 w 85"/>
                <a:gd name="T43" fmla="*/ 128 h 132"/>
                <a:gd name="T44" fmla="*/ 20 w 85"/>
                <a:gd name="T45" fmla="*/ 128 h 132"/>
                <a:gd name="T46" fmla="*/ 20 w 85"/>
                <a:gd name="T47" fmla="*/ 128 h 132"/>
                <a:gd name="T48" fmla="*/ 63 w 85"/>
                <a:gd name="T49" fmla="*/ 73 h 132"/>
                <a:gd name="T50" fmla="*/ 85 w 85"/>
                <a:gd name="T51" fmla="*/ 103 h 132"/>
                <a:gd name="T52" fmla="*/ 69 w 85"/>
                <a:gd name="T53" fmla="*/ 132 h 132"/>
                <a:gd name="T54" fmla="*/ 44 w 85"/>
                <a:gd name="T55" fmla="*/ 100 h 132"/>
                <a:gd name="T56" fmla="*/ 63 w 85"/>
                <a:gd name="T57"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132">
                  <a:moveTo>
                    <a:pt x="20" y="128"/>
                  </a:moveTo>
                  <a:cubicBezTo>
                    <a:pt x="0" y="102"/>
                    <a:pt x="0" y="102"/>
                    <a:pt x="0" y="102"/>
                  </a:cubicBezTo>
                  <a:cubicBezTo>
                    <a:pt x="50" y="33"/>
                    <a:pt x="50" y="33"/>
                    <a:pt x="50" y="33"/>
                  </a:cubicBezTo>
                  <a:cubicBezTo>
                    <a:pt x="51" y="32"/>
                    <a:pt x="51" y="31"/>
                    <a:pt x="52" y="30"/>
                  </a:cubicBezTo>
                  <a:cubicBezTo>
                    <a:pt x="53" y="30"/>
                    <a:pt x="53" y="29"/>
                    <a:pt x="54" y="28"/>
                  </a:cubicBezTo>
                  <a:cubicBezTo>
                    <a:pt x="55" y="25"/>
                    <a:pt x="55" y="22"/>
                    <a:pt x="54" y="20"/>
                  </a:cubicBezTo>
                  <a:cubicBezTo>
                    <a:pt x="32" y="20"/>
                    <a:pt x="32" y="20"/>
                    <a:pt x="32" y="20"/>
                  </a:cubicBezTo>
                  <a:cubicBezTo>
                    <a:pt x="31" y="23"/>
                    <a:pt x="31" y="25"/>
                    <a:pt x="32" y="28"/>
                  </a:cubicBezTo>
                  <a:cubicBezTo>
                    <a:pt x="33" y="30"/>
                    <a:pt x="34" y="32"/>
                    <a:pt x="35" y="34"/>
                  </a:cubicBezTo>
                  <a:cubicBezTo>
                    <a:pt x="41" y="40"/>
                    <a:pt x="41" y="40"/>
                    <a:pt x="41" y="40"/>
                  </a:cubicBezTo>
                  <a:cubicBezTo>
                    <a:pt x="22" y="66"/>
                    <a:pt x="22" y="66"/>
                    <a:pt x="22" y="66"/>
                  </a:cubicBezTo>
                  <a:cubicBezTo>
                    <a:pt x="16" y="59"/>
                    <a:pt x="13" y="50"/>
                    <a:pt x="12" y="41"/>
                  </a:cubicBezTo>
                  <a:cubicBezTo>
                    <a:pt x="12" y="31"/>
                    <a:pt x="14" y="21"/>
                    <a:pt x="21" y="13"/>
                  </a:cubicBezTo>
                  <a:cubicBezTo>
                    <a:pt x="26" y="6"/>
                    <a:pt x="34" y="2"/>
                    <a:pt x="42" y="1"/>
                  </a:cubicBezTo>
                  <a:cubicBezTo>
                    <a:pt x="50" y="0"/>
                    <a:pt x="57" y="3"/>
                    <a:pt x="63" y="8"/>
                  </a:cubicBezTo>
                  <a:cubicBezTo>
                    <a:pt x="68" y="14"/>
                    <a:pt x="71" y="22"/>
                    <a:pt x="72" y="29"/>
                  </a:cubicBezTo>
                  <a:cubicBezTo>
                    <a:pt x="73" y="34"/>
                    <a:pt x="74" y="38"/>
                    <a:pt x="74" y="43"/>
                  </a:cubicBezTo>
                  <a:cubicBezTo>
                    <a:pt x="74" y="48"/>
                    <a:pt x="73" y="52"/>
                    <a:pt x="71" y="56"/>
                  </a:cubicBezTo>
                  <a:cubicBezTo>
                    <a:pt x="70" y="58"/>
                    <a:pt x="69" y="60"/>
                    <a:pt x="67" y="62"/>
                  </a:cubicBezTo>
                  <a:cubicBezTo>
                    <a:pt x="20" y="128"/>
                    <a:pt x="20" y="128"/>
                    <a:pt x="20" y="128"/>
                  </a:cubicBezTo>
                  <a:cubicBezTo>
                    <a:pt x="20" y="128"/>
                    <a:pt x="20" y="128"/>
                    <a:pt x="20" y="128"/>
                  </a:cubicBezTo>
                  <a:cubicBezTo>
                    <a:pt x="20" y="128"/>
                    <a:pt x="20" y="128"/>
                    <a:pt x="20" y="128"/>
                  </a:cubicBezTo>
                  <a:cubicBezTo>
                    <a:pt x="20" y="128"/>
                    <a:pt x="20" y="128"/>
                    <a:pt x="20" y="128"/>
                  </a:cubicBezTo>
                  <a:cubicBezTo>
                    <a:pt x="20" y="128"/>
                    <a:pt x="20" y="128"/>
                    <a:pt x="20" y="128"/>
                  </a:cubicBezTo>
                  <a:close/>
                  <a:moveTo>
                    <a:pt x="63" y="73"/>
                  </a:moveTo>
                  <a:cubicBezTo>
                    <a:pt x="85" y="103"/>
                    <a:pt x="85" y="103"/>
                    <a:pt x="85" y="103"/>
                  </a:cubicBezTo>
                  <a:cubicBezTo>
                    <a:pt x="69" y="132"/>
                    <a:pt x="69" y="132"/>
                    <a:pt x="69" y="132"/>
                  </a:cubicBezTo>
                  <a:cubicBezTo>
                    <a:pt x="44" y="100"/>
                    <a:pt x="44" y="100"/>
                    <a:pt x="44" y="100"/>
                  </a:cubicBezTo>
                  <a:cubicBezTo>
                    <a:pt x="63" y="73"/>
                    <a:pt x="63" y="73"/>
                    <a:pt x="63"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4" name="组合 3"/>
          <p:cNvGrpSpPr/>
          <p:nvPr/>
        </p:nvGrpSpPr>
        <p:grpSpPr>
          <a:xfrm>
            <a:off x="2052289" y="5735566"/>
            <a:ext cx="576000" cy="576000"/>
            <a:chOff x="2052289" y="5735566"/>
            <a:chExt cx="576000" cy="576000"/>
          </a:xfrm>
        </p:grpSpPr>
        <p:grpSp>
          <p:nvGrpSpPr>
            <p:cNvPr id="141" name="组合 140"/>
            <p:cNvGrpSpPr/>
            <p:nvPr/>
          </p:nvGrpSpPr>
          <p:grpSpPr>
            <a:xfrm>
              <a:off x="2052289" y="5735566"/>
              <a:ext cx="576000" cy="576000"/>
              <a:chOff x="1603689" y="1828440"/>
              <a:chExt cx="2743560" cy="2743560"/>
            </a:xfrm>
          </p:grpSpPr>
          <p:sp>
            <p:nvSpPr>
              <p:cNvPr id="143" name="椭圆 142"/>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44" name="椭圆 143"/>
              <p:cNvSpPr/>
              <p:nvPr/>
            </p:nvSpPr>
            <p:spPr>
              <a:xfrm>
                <a:off x="1752544" y="1977295"/>
                <a:ext cx="2445850" cy="2445850"/>
              </a:xfrm>
              <a:prstGeom prst="ellipse">
                <a:avLst/>
              </a:prstGeom>
              <a:solidFill>
                <a:srgbClr val="C65885"/>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82" name="Freeform 36"/>
            <p:cNvSpPr>
              <a:spLocks noEditPoints="1"/>
            </p:cNvSpPr>
            <p:nvPr/>
          </p:nvSpPr>
          <p:spPr bwMode="auto">
            <a:xfrm>
              <a:off x="2230689" y="5856796"/>
              <a:ext cx="224276" cy="302463"/>
            </a:xfrm>
            <a:custGeom>
              <a:avLst/>
              <a:gdLst>
                <a:gd name="T0" fmla="*/ 147 w 501"/>
                <a:gd name="T1" fmla="*/ 108 h 602"/>
                <a:gd name="T2" fmla="*/ 122 w 501"/>
                <a:gd name="T3" fmla="*/ 77 h 602"/>
                <a:gd name="T4" fmla="*/ 377 w 501"/>
                <a:gd name="T5" fmla="*/ 59 h 602"/>
                <a:gd name="T6" fmla="*/ 354 w 501"/>
                <a:gd name="T7" fmla="*/ 101 h 602"/>
                <a:gd name="T8" fmla="*/ 409 w 501"/>
                <a:gd name="T9" fmla="*/ 297 h 602"/>
                <a:gd name="T10" fmla="*/ 336 w 501"/>
                <a:gd name="T11" fmla="*/ 318 h 602"/>
                <a:gd name="T12" fmla="*/ 306 w 501"/>
                <a:gd name="T13" fmla="*/ 352 h 602"/>
                <a:gd name="T14" fmla="*/ 307 w 501"/>
                <a:gd name="T15" fmla="*/ 375 h 602"/>
                <a:gd name="T16" fmla="*/ 366 w 501"/>
                <a:gd name="T17" fmla="*/ 382 h 602"/>
                <a:gd name="T18" fmla="*/ 373 w 501"/>
                <a:gd name="T19" fmla="*/ 400 h 602"/>
                <a:gd name="T20" fmla="*/ 477 w 501"/>
                <a:gd name="T21" fmla="*/ 592 h 602"/>
                <a:gd name="T22" fmla="*/ 3 w 501"/>
                <a:gd name="T23" fmla="*/ 564 h 602"/>
                <a:gd name="T24" fmla="*/ 128 w 501"/>
                <a:gd name="T25" fmla="*/ 400 h 602"/>
                <a:gd name="T26" fmla="*/ 179 w 501"/>
                <a:gd name="T27" fmla="*/ 369 h 602"/>
                <a:gd name="T28" fmla="*/ 203 w 501"/>
                <a:gd name="T29" fmla="*/ 371 h 602"/>
                <a:gd name="T30" fmla="*/ 170 w 501"/>
                <a:gd name="T31" fmla="*/ 320 h 602"/>
                <a:gd name="T32" fmla="*/ 117 w 501"/>
                <a:gd name="T33" fmla="*/ 321 h 602"/>
                <a:gd name="T34" fmla="*/ 250 w 501"/>
                <a:gd name="T35" fmla="*/ 475 h 602"/>
                <a:gd name="T36" fmla="*/ 250 w 501"/>
                <a:gd name="T37" fmla="*/ 503 h 602"/>
                <a:gd name="T38" fmla="*/ 250 w 501"/>
                <a:gd name="T39" fmla="*/ 475 h 602"/>
                <a:gd name="T40" fmla="*/ 263 w 501"/>
                <a:gd name="T41" fmla="*/ 574 h 602"/>
                <a:gd name="T42" fmla="*/ 238 w 501"/>
                <a:gd name="T43" fmla="*/ 574 h 602"/>
                <a:gd name="T44" fmla="*/ 250 w 501"/>
                <a:gd name="T45" fmla="*/ 517 h 602"/>
                <a:gd name="T46" fmla="*/ 250 w 501"/>
                <a:gd name="T47" fmla="*/ 545 h 602"/>
                <a:gd name="T48" fmla="*/ 250 w 501"/>
                <a:gd name="T49" fmla="*/ 517 h 602"/>
                <a:gd name="T50" fmla="*/ 230 w 501"/>
                <a:gd name="T51" fmla="*/ 48 h 602"/>
                <a:gd name="T52" fmla="*/ 234 w 501"/>
                <a:gd name="T53" fmla="*/ 39 h 602"/>
                <a:gd name="T54" fmla="*/ 245 w 501"/>
                <a:gd name="T55" fmla="*/ 34 h 602"/>
                <a:gd name="T56" fmla="*/ 260 w 501"/>
                <a:gd name="T57" fmla="*/ 30 h 602"/>
                <a:gd name="T58" fmla="*/ 267 w 501"/>
                <a:gd name="T59" fmla="*/ 37 h 602"/>
                <a:gd name="T60" fmla="*/ 279 w 501"/>
                <a:gd name="T61" fmla="*/ 43 h 602"/>
                <a:gd name="T62" fmla="*/ 282 w 501"/>
                <a:gd name="T63" fmla="*/ 52 h 602"/>
                <a:gd name="T64" fmla="*/ 287 w 501"/>
                <a:gd name="T65" fmla="*/ 69 h 602"/>
                <a:gd name="T66" fmla="*/ 279 w 501"/>
                <a:gd name="T67" fmla="*/ 76 h 602"/>
                <a:gd name="T68" fmla="*/ 274 w 501"/>
                <a:gd name="T69" fmla="*/ 87 h 602"/>
                <a:gd name="T70" fmla="*/ 264 w 501"/>
                <a:gd name="T71" fmla="*/ 91 h 602"/>
                <a:gd name="T72" fmla="*/ 248 w 501"/>
                <a:gd name="T73" fmla="*/ 95 h 602"/>
                <a:gd name="T74" fmla="*/ 241 w 501"/>
                <a:gd name="T75" fmla="*/ 87 h 602"/>
                <a:gd name="T76" fmla="*/ 230 w 501"/>
                <a:gd name="T77" fmla="*/ 81 h 602"/>
                <a:gd name="T78" fmla="*/ 226 w 501"/>
                <a:gd name="T79" fmla="*/ 72 h 602"/>
                <a:gd name="T80" fmla="*/ 223 w 501"/>
                <a:gd name="T81" fmla="*/ 55 h 602"/>
                <a:gd name="T82" fmla="*/ 241 w 501"/>
                <a:gd name="T83" fmla="*/ 56 h 602"/>
                <a:gd name="T84" fmla="*/ 248 w 501"/>
                <a:gd name="T85" fmla="*/ 55 h 602"/>
                <a:gd name="T86" fmla="*/ 250 w 501"/>
                <a:gd name="T87" fmla="*/ 46 h 602"/>
                <a:gd name="T88" fmla="*/ 262 w 501"/>
                <a:gd name="T89" fmla="*/ 49 h 602"/>
                <a:gd name="T90" fmla="*/ 263 w 501"/>
                <a:gd name="T91" fmla="*/ 56 h 602"/>
                <a:gd name="T92" fmla="*/ 272 w 501"/>
                <a:gd name="T93" fmla="*/ 58 h 602"/>
                <a:gd name="T94" fmla="*/ 269 w 501"/>
                <a:gd name="T95" fmla="*/ 70 h 602"/>
                <a:gd name="T96" fmla="*/ 262 w 501"/>
                <a:gd name="T97" fmla="*/ 71 h 602"/>
                <a:gd name="T98" fmla="*/ 260 w 501"/>
                <a:gd name="T99" fmla="*/ 80 h 602"/>
                <a:gd name="T100" fmla="*/ 248 w 501"/>
                <a:gd name="T101" fmla="*/ 77 h 602"/>
                <a:gd name="T102" fmla="*/ 247 w 501"/>
                <a:gd name="T103" fmla="*/ 70 h 602"/>
                <a:gd name="T104" fmla="*/ 238 w 501"/>
                <a:gd name="T105" fmla="*/ 68 h 602"/>
                <a:gd name="T106" fmla="*/ 241 w 501"/>
                <a:gd name="T107"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602">
                  <a:moveTo>
                    <a:pt x="92" y="297"/>
                  </a:moveTo>
                  <a:cubicBezTo>
                    <a:pt x="94" y="212"/>
                    <a:pt x="116" y="149"/>
                    <a:pt x="147" y="108"/>
                  </a:cubicBezTo>
                  <a:cubicBezTo>
                    <a:pt x="149" y="106"/>
                    <a:pt x="149" y="103"/>
                    <a:pt x="147" y="101"/>
                  </a:cubicBezTo>
                  <a:cubicBezTo>
                    <a:pt x="139" y="93"/>
                    <a:pt x="130" y="85"/>
                    <a:pt x="122" y="77"/>
                  </a:cubicBezTo>
                  <a:cubicBezTo>
                    <a:pt x="117" y="71"/>
                    <a:pt x="118" y="63"/>
                    <a:pt x="124" y="59"/>
                  </a:cubicBezTo>
                  <a:cubicBezTo>
                    <a:pt x="208" y="0"/>
                    <a:pt x="293" y="0"/>
                    <a:pt x="377" y="59"/>
                  </a:cubicBezTo>
                  <a:cubicBezTo>
                    <a:pt x="383" y="63"/>
                    <a:pt x="384" y="71"/>
                    <a:pt x="379" y="77"/>
                  </a:cubicBezTo>
                  <a:cubicBezTo>
                    <a:pt x="371" y="85"/>
                    <a:pt x="362" y="93"/>
                    <a:pt x="354" y="101"/>
                  </a:cubicBezTo>
                  <a:cubicBezTo>
                    <a:pt x="352" y="103"/>
                    <a:pt x="352" y="106"/>
                    <a:pt x="354" y="108"/>
                  </a:cubicBezTo>
                  <a:cubicBezTo>
                    <a:pt x="385" y="149"/>
                    <a:pt x="407" y="212"/>
                    <a:pt x="409" y="297"/>
                  </a:cubicBezTo>
                  <a:cubicBezTo>
                    <a:pt x="410" y="311"/>
                    <a:pt x="398" y="323"/>
                    <a:pt x="384" y="321"/>
                  </a:cubicBezTo>
                  <a:cubicBezTo>
                    <a:pt x="369" y="320"/>
                    <a:pt x="353" y="318"/>
                    <a:pt x="336" y="318"/>
                  </a:cubicBezTo>
                  <a:cubicBezTo>
                    <a:pt x="334" y="317"/>
                    <a:pt x="332" y="318"/>
                    <a:pt x="331" y="320"/>
                  </a:cubicBezTo>
                  <a:cubicBezTo>
                    <a:pt x="324" y="333"/>
                    <a:pt x="315" y="344"/>
                    <a:pt x="306" y="352"/>
                  </a:cubicBezTo>
                  <a:cubicBezTo>
                    <a:pt x="300" y="358"/>
                    <a:pt x="298" y="363"/>
                    <a:pt x="298" y="371"/>
                  </a:cubicBezTo>
                  <a:cubicBezTo>
                    <a:pt x="298" y="376"/>
                    <a:pt x="304" y="379"/>
                    <a:pt x="307" y="375"/>
                  </a:cubicBezTo>
                  <a:cubicBezTo>
                    <a:pt x="312" y="371"/>
                    <a:pt x="315" y="367"/>
                    <a:pt x="322" y="369"/>
                  </a:cubicBezTo>
                  <a:cubicBezTo>
                    <a:pt x="337" y="374"/>
                    <a:pt x="352" y="378"/>
                    <a:pt x="366" y="382"/>
                  </a:cubicBezTo>
                  <a:cubicBezTo>
                    <a:pt x="374" y="384"/>
                    <a:pt x="377" y="393"/>
                    <a:pt x="373" y="400"/>
                  </a:cubicBezTo>
                  <a:cubicBezTo>
                    <a:pt x="373" y="400"/>
                    <a:pt x="373" y="400"/>
                    <a:pt x="373" y="400"/>
                  </a:cubicBezTo>
                  <a:cubicBezTo>
                    <a:pt x="433" y="430"/>
                    <a:pt x="481" y="485"/>
                    <a:pt x="498" y="564"/>
                  </a:cubicBezTo>
                  <a:cubicBezTo>
                    <a:pt x="501" y="578"/>
                    <a:pt x="491" y="592"/>
                    <a:pt x="477" y="592"/>
                  </a:cubicBezTo>
                  <a:cubicBezTo>
                    <a:pt x="313" y="602"/>
                    <a:pt x="157" y="602"/>
                    <a:pt x="24" y="592"/>
                  </a:cubicBezTo>
                  <a:cubicBezTo>
                    <a:pt x="10" y="591"/>
                    <a:pt x="0" y="578"/>
                    <a:pt x="3" y="564"/>
                  </a:cubicBezTo>
                  <a:cubicBezTo>
                    <a:pt x="20" y="485"/>
                    <a:pt x="68" y="430"/>
                    <a:pt x="128" y="400"/>
                  </a:cubicBezTo>
                  <a:cubicBezTo>
                    <a:pt x="128" y="400"/>
                    <a:pt x="128" y="400"/>
                    <a:pt x="128" y="400"/>
                  </a:cubicBezTo>
                  <a:cubicBezTo>
                    <a:pt x="124" y="393"/>
                    <a:pt x="127" y="384"/>
                    <a:pt x="135" y="382"/>
                  </a:cubicBezTo>
                  <a:cubicBezTo>
                    <a:pt x="149" y="378"/>
                    <a:pt x="164" y="374"/>
                    <a:pt x="179" y="369"/>
                  </a:cubicBezTo>
                  <a:cubicBezTo>
                    <a:pt x="185" y="367"/>
                    <a:pt x="189" y="371"/>
                    <a:pt x="193" y="375"/>
                  </a:cubicBezTo>
                  <a:cubicBezTo>
                    <a:pt x="197" y="379"/>
                    <a:pt x="203" y="376"/>
                    <a:pt x="203" y="371"/>
                  </a:cubicBezTo>
                  <a:cubicBezTo>
                    <a:pt x="203" y="363"/>
                    <a:pt x="201" y="357"/>
                    <a:pt x="195" y="352"/>
                  </a:cubicBezTo>
                  <a:cubicBezTo>
                    <a:pt x="185" y="344"/>
                    <a:pt x="177" y="333"/>
                    <a:pt x="170" y="320"/>
                  </a:cubicBezTo>
                  <a:cubicBezTo>
                    <a:pt x="169" y="318"/>
                    <a:pt x="167" y="317"/>
                    <a:pt x="165" y="317"/>
                  </a:cubicBezTo>
                  <a:cubicBezTo>
                    <a:pt x="148" y="318"/>
                    <a:pt x="132" y="320"/>
                    <a:pt x="117" y="321"/>
                  </a:cubicBezTo>
                  <a:cubicBezTo>
                    <a:pt x="103" y="323"/>
                    <a:pt x="91" y="311"/>
                    <a:pt x="92" y="297"/>
                  </a:cubicBezTo>
                  <a:close/>
                  <a:moveTo>
                    <a:pt x="250" y="475"/>
                  </a:moveTo>
                  <a:cubicBezTo>
                    <a:pt x="257" y="475"/>
                    <a:pt x="263" y="481"/>
                    <a:pt x="263" y="489"/>
                  </a:cubicBezTo>
                  <a:cubicBezTo>
                    <a:pt x="263" y="497"/>
                    <a:pt x="257" y="503"/>
                    <a:pt x="250" y="503"/>
                  </a:cubicBezTo>
                  <a:cubicBezTo>
                    <a:pt x="243" y="503"/>
                    <a:pt x="238" y="497"/>
                    <a:pt x="238" y="489"/>
                  </a:cubicBezTo>
                  <a:cubicBezTo>
                    <a:pt x="238" y="481"/>
                    <a:pt x="243" y="475"/>
                    <a:pt x="250" y="475"/>
                  </a:cubicBezTo>
                  <a:close/>
                  <a:moveTo>
                    <a:pt x="250" y="560"/>
                  </a:moveTo>
                  <a:cubicBezTo>
                    <a:pt x="257" y="560"/>
                    <a:pt x="263" y="566"/>
                    <a:pt x="263" y="574"/>
                  </a:cubicBezTo>
                  <a:cubicBezTo>
                    <a:pt x="263" y="581"/>
                    <a:pt x="257" y="588"/>
                    <a:pt x="250" y="588"/>
                  </a:cubicBezTo>
                  <a:cubicBezTo>
                    <a:pt x="243" y="588"/>
                    <a:pt x="238" y="581"/>
                    <a:pt x="238" y="574"/>
                  </a:cubicBezTo>
                  <a:cubicBezTo>
                    <a:pt x="238" y="566"/>
                    <a:pt x="243" y="560"/>
                    <a:pt x="250" y="560"/>
                  </a:cubicBezTo>
                  <a:close/>
                  <a:moveTo>
                    <a:pt x="250" y="517"/>
                  </a:moveTo>
                  <a:cubicBezTo>
                    <a:pt x="257" y="517"/>
                    <a:pt x="263" y="524"/>
                    <a:pt x="263" y="531"/>
                  </a:cubicBezTo>
                  <a:cubicBezTo>
                    <a:pt x="263" y="539"/>
                    <a:pt x="257" y="545"/>
                    <a:pt x="250" y="545"/>
                  </a:cubicBezTo>
                  <a:cubicBezTo>
                    <a:pt x="243" y="545"/>
                    <a:pt x="238" y="539"/>
                    <a:pt x="238" y="531"/>
                  </a:cubicBezTo>
                  <a:cubicBezTo>
                    <a:pt x="238" y="524"/>
                    <a:pt x="243" y="517"/>
                    <a:pt x="250" y="517"/>
                  </a:cubicBezTo>
                  <a:close/>
                  <a:moveTo>
                    <a:pt x="227" y="52"/>
                  </a:moveTo>
                  <a:cubicBezTo>
                    <a:pt x="229" y="52"/>
                    <a:pt x="230" y="50"/>
                    <a:pt x="230" y="48"/>
                  </a:cubicBezTo>
                  <a:cubicBezTo>
                    <a:pt x="230" y="46"/>
                    <a:pt x="230" y="43"/>
                    <a:pt x="231" y="41"/>
                  </a:cubicBezTo>
                  <a:cubicBezTo>
                    <a:pt x="232" y="40"/>
                    <a:pt x="233" y="39"/>
                    <a:pt x="234" y="39"/>
                  </a:cubicBezTo>
                  <a:cubicBezTo>
                    <a:pt x="236" y="37"/>
                    <a:pt x="239" y="37"/>
                    <a:pt x="241" y="37"/>
                  </a:cubicBezTo>
                  <a:cubicBezTo>
                    <a:pt x="243" y="37"/>
                    <a:pt x="244" y="36"/>
                    <a:pt x="245" y="34"/>
                  </a:cubicBezTo>
                  <a:cubicBezTo>
                    <a:pt x="245" y="32"/>
                    <a:pt x="247" y="31"/>
                    <a:pt x="248" y="30"/>
                  </a:cubicBezTo>
                  <a:cubicBezTo>
                    <a:pt x="252" y="29"/>
                    <a:pt x="256" y="29"/>
                    <a:pt x="260" y="30"/>
                  </a:cubicBezTo>
                  <a:cubicBezTo>
                    <a:pt x="262" y="30"/>
                    <a:pt x="263" y="32"/>
                    <a:pt x="264" y="34"/>
                  </a:cubicBezTo>
                  <a:cubicBezTo>
                    <a:pt x="264" y="36"/>
                    <a:pt x="265" y="37"/>
                    <a:pt x="267" y="37"/>
                  </a:cubicBezTo>
                  <a:cubicBezTo>
                    <a:pt x="269" y="37"/>
                    <a:pt x="271" y="37"/>
                    <a:pt x="273" y="37"/>
                  </a:cubicBezTo>
                  <a:cubicBezTo>
                    <a:pt x="276" y="37"/>
                    <a:pt x="279" y="40"/>
                    <a:pt x="279" y="43"/>
                  </a:cubicBezTo>
                  <a:cubicBezTo>
                    <a:pt x="279" y="45"/>
                    <a:pt x="279" y="47"/>
                    <a:pt x="279" y="48"/>
                  </a:cubicBezTo>
                  <a:cubicBezTo>
                    <a:pt x="279" y="50"/>
                    <a:pt x="280" y="52"/>
                    <a:pt x="282" y="52"/>
                  </a:cubicBezTo>
                  <a:cubicBezTo>
                    <a:pt x="285" y="52"/>
                    <a:pt x="286" y="54"/>
                    <a:pt x="287" y="56"/>
                  </a:cubicBezTo>
                  <a:cubicBezTo>
                    <a:pt x="288" y="60"/>
                    <a:pt x="289" y="64"/>
                    <a:pt x="287" y="69"/>
                  </a:cubicBezTo>
                  <a:cubicBezTo>
                    <a:pt x="287" y="71"/>
                    <a:pt x="285" y="72"/>
                    <a:pt x="283" y="72"/>
                  </a:cubicBezTo>
                  <a:cubicBezTo>
                    <a:pt x="280" y="72"/>
                    <a:pt x="279" y="74"/>
                    <a:pt x="279" y="76"/>
                  </a:cubicBezTo>
                  <a:cubicBezTo>
                    <a:pt x="279" y="78"/>
                    <a:pt x="279" y="80"/>
                    <a:pt x="279" y="82"/>
                  </a:cubicBezTo>
                  <a:cubicBezTo>
                    <a:pt x="279" y="85"/>
                    <a:pt x="277" y="87"/>
                    <a:pt x="274" y="87"/>
                  </a:cubicBezTo>
                  <a:cubicBezTo>
                    <a:pt x="272" y="87"/>
                    <a:pt x="270" y="87"/>
                    <a:pt x="268" y="87"/>
                  </a:cubicBezTo>
                  <a:cubicBezTo>
                    <a:pt x="266" y="87"/>
                    <a:pt x="264" y="89"/>
                    <a:pt x="264" y="91"/>
                  </a:cubicBezTo>
                  <a:cubicBezTo>
                    <a:pt x="264" y="93"/>
                    <a:pt x="262" y="95"/>
                    <a:pt x="260" y="96"/>
                  </a:cubicBezTo>
                  <a:cubicBezTo>
                    <a:pt x="255" y="97"/>
                    <a:pt x="253" y="97"/>
                    <a:pt x="248" y="95"/>
                  </a:cubicBezTo>
                  <a:cubicBezTo>
                    <a:pt x="246" y="95"/>
                    <a:pt x="245" y="93"/>
                    <a:pt x="245" y="91"/>
                  </a:cubicBezTo>
                  <a:cubicBezTo>
                    <a:pt x="244" y="89"/>
                    <a:pt x="243" y="87"/>
                    <a:pt x="241" y="87"/>
                  </a:cubicBezTo>
                  <a:cubicBezTo>
                    <a:pt x="239" y="87"/>
                    <a:pt x="238" y="87"/>
                    <a:pt x="236" y="87"/>
                  </a:cubicBezTo>
                  <a:cubicBezTo>
                    <a:pt x="233" y="87"/>
                    <a:pt x="230" y="84"/>
                    <a:pt x="230" y="81"/>
                  </a:cubicBezTo>
                  <a:cubicBezTo>
                    <a:pt x="230" y="79"/>
                    <a:pt x="230" y="78"/>
                    <a:pt x="230" y="77"/>
                  </a:cubicBezTo>
                  <a:cubicBezTo>
                    <a:pt x="230" y="75"/>
                    <a:pt x="228" y="73"/>
                    <a:pt x="226" y="72"/>
                  </a:cubicBezTo>
                  <a:cubicBezTo>
                    <a:pt x="225" y="72"/>
                    <a:pt x="223" y="71"/>
                    <a:pt x="223" y="69"/>
                  </a:cubicBezTo>
                  <a:cubicBezTo>
                    <a:pt x="222" y="64"/>
                    <a:pt x="222" y="60"/>
                    <a:pt x="223" y="55"/>
                  </a:cubicBezTo>
                  <a:cubicBezTo>
                    <a:pt x="224" y="54"/>
                    <a:pt x="225" y="53"/>
                    <a:pt x="227" y="52"/>
                  </a:cubicBezTo>
                  <a:close/>
                  <a:moveTo>
                    <a:pt x="241" y="56"/>
                  </a:moveTo>
                  <a:cubicBezTo>
                    <a:pt x="243" y="56"/>
                    <a:pt x="245" y="56"/>
                    <a:pt x="247" y="56"/>
                  </a:cubicBezTo>
                  <a:cubicBezTo>
                    <a:pt x="247" y="56"/>
                    <a:pt x="248" y="55"/>
                    <a:pt x="248" y="55"/>
                  </a:cubicBezTo>
                  <a:cubicBezTo>
                    <a:pt x="248" y="53"/>
                    <a:pt x="248" y="51"/>
                    <a:pt x="248" y="49"/>
                  </a:cubicBezTo>
                  <a:cubicBezTo>
                    <a:pt x="248" y="47"/>
                    <a:pt x="249" y="46"/>
                    <a:pt x="250" y="46"/>
                  </a:cubicBezTo>
                  <a:cubicBezTo>
                    <a:pt x="253" y="46"/>
                    <a:pt x="257" y="46"/>
                    <a:pt x="260" y="46"/>
                  </a:cubicBezTo>
                  <a:cubicBezTo>
                    <a:pt x="261" y="46"/>
                    <a:pt x="262" y="47"/>
                    <a:pt x="262" y="49"/>
                  </a:cubicBezTo>
                  <a:cubicBezTo>
                    <a:pt x="262" y="51"/>
                    <a:pt x="262" y="53"/>
                    <a:pt x="262" y="55"/>
                  </a:cubicBezTo>
                  <a:cubicBezTo>
                    <a:pt x="262" y="55"/>
                    <a:pt x="263" y="56"/>
                    <a:pt x="263" y="56"/>
                  </a:cubicBezTo>
                  <a:cubicBezTo>
                    <a:pt x="265" y="56"/>
                    <a:pt x="267" y="56"/>
                    <a:pt x="269" y="56"/>
                  </a:cubicBezTo>
                  <a:cubicBezTo>
                    <a:pt x="271" y="56"/>
                    <a:pt x="272" y="57"/>
                    <a:pt x="272" y="58"/>
                  </a:cubicBezTo>
                  <a:cubicBezTo>
                    <a:pt x="272" y="61"/>
                    <a:pt x="272" y="65"/>
                    <a:pt x="272" y="68"/>
                  </a:cubicBezTo>
                  <a:cubicBezTo>
                    <a:pt x="272" y="69"/>
                    <a:pt x="271" y="70"/>
                    <a:pt x="269" y="70"/>
                  </a:cubicBezTo>
                  <a:cubicBezTo>
                    <a:pt x="267" y="70"/>
                    <a:pt x="265" y="70"/>
                    <a:pt x="263" y="70"/>
                  </a:cubicBezTo>
                  <a:cubicBezTo>
                    <a:pt x="263" y="70"/>
                    <a:pt x="262" y="71"/>
                    <a:pt x="262" y="71"/>
                  </a:cubicBezTo>
                  <a:cubicBezTo>
                    <a:pt x="262" y="73"/>
                    <a:pt x="262" y="75"/>
                    <a:pt x="262" y="77"/>
                  </a:cubicBezTo>
                  <a:cubicBezTo>
                    <a:pt x="262" y="79"/>
                    <a:pt x="261" y="80"/>
                    <a:pt x="260" y="80"/>
                  </a:cubicBezTo>
                  <a:cubicBezTo>
                    <a:pt x="257" y="80"/>
                    <a:pt x="253" y="80"/>
                    <a:pt x="250" y="80"/>
                  </a:cubicBezTo>
                  <a:cubicBezTo>
                    <a:pt x="249" y="80"/>
                    <a:pt x="248" y="79"/>
                    <a:pt x="248" y="77"/>
                  </a:cubicBezTo>
                  <a:cubicBezTo>
                    <a:pt x="248" y="75"/>
                    <a:pt x="248" y="73"/>
                    <a:pt x="248" y="71"/>
                  </a:cubicBezTo>
                  <a:cubicBezTo>
                    <a:pt x="248" y="71"/>
                    <a:pt x="247" y="70"/>
                    <a:pt x="247" y="70"/>
                  </a:cubicBezTo>
                  <a:cubicBezTo>
                    <a:pt x="245" y="70"/>
                    <a:pt x="243" y="70"/>
                    <a:pt x="241" y="70"/>
                  </a:cubicBezTo>
                  <a:cubicBezTo>
                    <a:pt x="240" y="70"/>
                    <a:pt x="238" y="69"/>
                    <a:pt x="238" y="68"/>
                  </a:cubicBezTo>
                  <a:cubicBezTo>
                    <a:pt x="238" y="65"/>
                    <a:pt x="238" y="61"/>
                    <a:pt x="238" y="58"/>
                  </a:cubicBezTo>
                  <a:cubicBezTo>
                    <a:pt x="238" y="57"/>
                    <a:pt x="240" y="56"/>
                    <a:pt x="241" y="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方正正黑简体" panose="02000000000000000000" pitchFamily="2" charset="-122"/>
                <a:ea typeface="方正正黑简体" panose="02000000000000000000" pitchFamily="2" charset="-122"/>
              </a:endParaRPr>
            </a:p>
          </p:txBody>
        </p:sp>
      </p:grpSp>
      <p:grpSp>
        <p:nvGrpSpPr>
          <p:cNvPr id="7" name="组合 6"/>
          <p:cNvGrpSpPr/>
          <p:nvPr/>
        </p:nvGrpSpPr>
        <p:grpSpPr>
          <a:xfrm>
            <a:off x="2689312" y="2231939"/>
            <a:ext cx="1832024" cy="1832024"/>
            <a:chOff x="2689312" y="2231939"/>
            <a:chExt cx="1832024" cy="1832024"/>
          </a:xfrm>
        </p:grpSpPr>
        <p:grpSp>
          <p:nvGrpSpPr>
            <p:cNvPr id="164" name="组合 163"/>
            <p:cNvGrpSpPr/>
            <p:nvPr/>
          </p:nvGrpSpPr>
          <p:grpSpPr>
            <a:xfrm>
              <a:off x="2689312" y="2231939"/>
              <a:ext cx="1832024" cy="1832024"/>
              <a:chOff x="1603689" y="1828440"/>
              <a:chExt cx="2743560" cy="2743560"/>
            </a:xfrm>
          </p:grpSpPr>
          <p:sp>
            <p:nvSpPr>
              <p:cNvPr id="166" name="椭圆 165"/>
              <p:cNvSpPr/>
              <p:nvPr/>
            </p:nvSpPr>
            <p:spPr>
              <a:xfrm>
                <a:off x="1603689" y="1828440"/>
                <a:ext cx="2743560" cy="2743560"/>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headEnd/>
                <a:tailEnd/>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sp>
            <p:nvSpPr>
              <p:cNvPr id="167" name="椭圆 166"/>
              <p:cNvSpPr/>
              <p:nvPr/>
            </p:nvSpPr>
            <p:spPr>
              <a:xfrm>
                <a:off x="1752544" y="1977295"/>
                <a:ext cx="2445850" cy="2445850"/>
              </a:xfrm>
              <a:prstGeom prst="ellipse">
                <a:avLst/>
              </a:prstGeom>
              <a:solidFill>
                <a:srgbClr val="0070C0"/>
              </a:solid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black"/>
                  </a:solidFill>
                  <a:effectLst/>
                  <a:uLnTx/>
                  <a:uFillTx/>
                  <a:ea typeface="方正正黑简体" panose="02000000000000000000" pitchFamily="2" charset="-122"/>
                </a:endParaRPr>
              </a:p>
            </p:txBody>
          </p:sp>
        </p:grpSp>
        <p:sp>
          <p:nvSpPr>
            <p:cNvPr id="6" name="矩形 5"/>
            <p:cNvSpPr/>
            <p:nvPr/>
          </p:nvSpPr>
          <p:spPr>
            <a:xfrm>
              <a:off x="3200846" y="2648878"/>
              <a:ext cx="881973" cy="1107996"/>
            </a:xfrm>
            <a:prstGeom prst="rect">
              <a:avLst/>
            </a:prstGeom>
          </p:spPr>
          <p:txBody>
            <a:bodyPr wrap="none">
              <a:spAutoFit/>
            </a:bodyPr>
            <a:lstStyle/>
            <a:p>
              <a:r>
                <a:rPr lang="en-US" altLang="zh-CN" sz="6600" dirty="0">
                  <a:solidFill>
                    <a:schemeClr val="bg1"/>
                  </a:solidFill>
                  <a:latin typeface="Agency FB" panose="020B0503020202020204" pitchFamily="34" charset="0"/>
                  <a:ea typeface="方正正黑简体" panose="02000000000000000000" pitchFamily="2" charset="-122"/>
                </a:rPr>
                <a:t>02</a:t>
              </a:r>
              <a:endParaRPr lang="zh-CN" altLang="en-US" sz="6600" dirty="0">
                <a:solidFill>
                  <a:schemeClr val="bg1"/>
                </a:solidFill>
              </a:endParaRPr>
            </a:p>
          </p:txBody>
        </p:sp>
      </p:grpSp>
    </p:spTree>
    <p:extLst>
      <p:ext uri="{BB962C8B-B14F-4D97-AF65-F5344CB8AC3E}">
        <p14:creationId xmlns:p14="http://schemas.microsoft.com/office/powerpoint/2010/main" val="451484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eelOff"/>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00"/>
                                        <p:tgtEl>
                                          <p:spTgt spid="183"/>
                                        </p:tgtEl>
                                      </p:cBhvr>
                                    </p:animEffect>
                                  </p:childTnLst>
                                </p:cTn>
                              </p:par>
                              <p:par>
                                <p:cTn id="8" presetID="2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75"/>
                                        </p:tgtEl>
                                        <p:attrNameLst>
                                          <p:attrName>style.visibility</p:attrName>
                                        </p:attrNameLst>
                                      </p:cBhvr>
                                      <p:to>
                                        <p:strVal val="visible"/>
                                      </p:to>
                                    </p:set>
                                    <p:animEffect transition="in" filter="wipe(down)">
                                      <p:cBhvr>
                                        <p:cTn id="14" dur="500"/>
                                        <p:tgtEl>
                                          <p:spTgt spid="17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wipe(up)">
                                      <p:cBhvr>
                                        <p:cTn id="17" dur="500"/>
                                        <p:tgtEl>
                                          <p:spTgt spid="17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left)">
                                      <p:cBhvr>
                                        <p:cTn id="20" dur="500"/>
                                        <p:tgtEl>
                                          <p:spTgt spid="173"/>
                                        </p:tgtEl>
                                      </p:cBhvr>
                                    </p:animEffect>
                                  </p:childTnLst>
                                </p:cTn>
                              </p:par>
                              <p:par>
                                <p:cTn id="21" presetID="37" presetClass="entr" presetSubtype="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1000"/>
                                        <p:tgtEl>
                                          <p:spTgt spid="126"/>
                                        </p:tgtEl>
                                      </p:cBhvr>
                                    </p:animEffect>
                                    <p:anim calcmode="lin" valueType="num">
                                      <p:cBhvr>
                                        <p:cTn id="24" dur="1000" fill="hold"/>
                                        <p:tgtEl>
                                          <p:spTgt spid="126"/>
                                        </p:tgtEl>
                                        <p:attrNameLst>
                                          <p:attrName>ppt_x</p:attrName>
                                        </p:attrNameLst>
                                      </p:cBhvr>
                                      <p:tavLst>
                                        <p:tav tm="0">
                                          <p:val>
                                            <p:strVal val="#ppt_x"/>
                                          </p:val>
                                        </p:tav>
                                        <p:tav tm="100000">
                                          <p:val>
                                            <p:strVal val="#ppt_x"/>
                                          </p:val>
                                        </p:tav>
                                      </p:tavLst>
                                    </p:anim>
                                    <p:anim calcmode="lin" valueType="num">
                                      <p:cBhvr>
                                        <p:cTn id="25" dur="900" decel="100000" fill="hold"/>
                                        <p:tgtEl>
                                          <p:spTgt spid="12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5" presetID="23" presetClass="entr" presetSubtype="16" fill="hold" grpId="0" nodeType="withEffect">
                                  <p:stCondLst>
                                    <p:cond delay="500"/>
                                  </p:stCondLst>
                                  <p:childTnLst>
                                    <p:set>
                                      <p:cBhvr>
                                        <p:cTn id="46" dur="1" fill="hold">
                                          <p:stCondLst>
                                            <p:cond delay="0"/>
                                          </p:stCondLst>
                                        </p:cTn>
                                        <p:tgtEl>
                                          <p:spTgt spid="170"/>
                                        </p:tgtEl>
                                        <p:attrNameLst>
                                          <p:attrName>style.visibility</p:attrName>
                                        </p:attrNameLst>
                                      </p:cBhvr>
                                      <p:to>
                                        <p:strVal val="visible"/>
                                      </p:to>
                                    </p:set>
                                    <p:anim calcmode="lin" valueType="num">
                                      <p:cBhvr>
                                        <p:cTn id="47" dur="500" fill="hold"/>
                                        <p:tgtEl>
                                          <p:spTgt spid="170"/>
                                        </p:tgtEl>
                                        <p:attrNameLst>
                                          <p:attrName>ppt_w</p:attrName>
                                        </p:attrNameLst>
                                      </p:cBhvr>
                                      <p:tavLst>
                                        <p:tav tm="0">
                                          <p:val>
                                            <p:fltVal val="0"/>
                                          </p:val>
                                        </p:tav>
                                        <p:tav tm="100000">
                                          <p:val>
                                            <p:strVal val="#ppt_w"/>
                                          </p:val>
                                        </p:tav>
                                      </p:tavLst>
                                    </p:anim>
                                    <p:anim calcmode="lin" valueType="num">
                                      <p:cBhvr>
                                        <p:cTn id="48" dur="500" fill="hold"/>
                                        <p:tgtEl>
                                          <p:spTgt spid="17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700"/>
                                  </p:stCondLst>
                                  <p:childTnLst>
                                    <p:set>
                                      <p:cBhvr>
                                        <p:cTn id="50" dur="1" fill="hold">
                                          <p:stCondLst>
                                            <p:cond delay="0"/>
                                          </p:stCondLst>
                                        </p:cTn>
                                        <p:tgtEl>
                                          <p:spTgt spid="160"/>
                                        </p:tgtEl>
                                        <p:attrNameLst>
                                          <p:attrName>style.visibility</p:attrName>
                                        </p:attrNameLst>
                                      </p:cBhvr>
                                      <p:to>
                                        <p:strVal val="visible"/>
                                      </p:to>
                                    </p:set>
                                    <p:anim calcmode="lin" valueType="num">
                                      <p:cBhvr>
                                        <p:cTn id="51" dur="500" fill="hold"/>
                                        <p:tgtEl>
                                          <p:spTgt spid="160"/>
                                        </p:tgtEl>
                                        <p:attrNameLst>
                                          <p:attrName>ppt_w</p:attrName>
                                        </p:attrNameLst>
                                      </p:cBhvr>
                                      <p:tavLst>
                                        <p:tav tm="0">
                                          <p:val>
                                            <p:fltVal val="0"/>
                                          </p:val>
                                        </p:tav>
                                        <p:tav tm="100000">
                                          <p:val>
                                            <p:strVal val="#ppt_w"/>
                                          </p:val>
                                        </p:tav>
                                      </p:tavLst>
                                    </p:anim>
                                    <p:anim calcmode="lin" valueType="num">
                                      <p:cBhvr>
                                        <p:cTn id="52" dur="500" fill="hold"/>
                                        <p:tgtEl>
                                          <p:spTgt spid="160"/>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90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1100"/>
                                  </p:stCondLst>
                                  <p:childTnLst>
                                    <p:set>
                                      <p:cBhvr>
                                        <p:cTn id="58" dur="1" fill="hold">
                                          <p:stCondLst>
                                            <p:cond delay="0"/>
                                          </p:stCondLst>
                                        </p:cTn>
                                        <p:tgtEl>
                                          <p:spTgt spid="162"/>
                                        </p:tgtEl>
                                        <p:attrNameLst>
                                          <p:attrName>style.visibility</p:attrName>
                                        </p:attrNameLst>
                                      </p:cBhvr>
                                      <p:to>
                                        <p:strVal val="visible"/>
                                      </p:to>
                                    </p:set>
                                    <p:anim calcmode="lin" valueType="num">
                                      <p:cBhvr>
                                        <p:cTn id="59" dur="500" fill="hold"/>
                                        <p:tgtEl>
                                          <p:spTgt spid="162"/>
                                        </p:tgtEl>
                                        <p:attrNameLst>
                                          <p:attrName>ppt_w</p:attrName>
                                        </p:attrNameLst>
                                      </p:cBhvr>
                                      <p:tavLst>
                                        <p:tav tm="0">
                                          <p:val>
                                            <p:fltVal val="0"/>
                                          </p:val>
                                        </p:tav>
                                        <p:tav tm="100000">
                                          <p:val>
                                            <p:strVal val="#ppt_w"/>
                                          </p:val>
                                        </p:tav>
                                      </p:tavLst>
                                    </p:anim>
                                    <p:anim calcmode="lin" valueType="num">
                                      <p:cBhvr>
                                        <p:cTn id="60" dur="500" fill="hold"/>
                                        <p:tgtEl>
                                          <p:spTgt spid="16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1300"/>
                                  </p:stCondLst>
                                  <p:childTnLst>
                                    <p:set>
                                      <p:cBhvr>
                                        <p:cTn id="62" dur="1" fill="hold">
                                          <p:stCondLst>
                                            <p:cond delay="0"/>
                                          </p:stCondLst>
                                        </p:cTn>
                                        <p:tgtEl>
                                          <p:spTgt spid="168"/>
                                        </p:tgtEl>
                                        <p:attrNameLst>
                                          <p:attrName>style.visibility</p:attrName>
                                        </p:attrNameLst>
                                      </p:cBhvr>
                                      <p:to>
                                        <p:strVal val="visible"/>
                                      </p:to>
                                    </p:set>
                                    <p:anim calcmode="lin" valueType="num">
                                      <p:cBhvr>
                                        <p:cTn id="63" dur="500" fill="hold"/>
                                        <p:tgtEl>
                                          <p:spTgt spid="168"/>
                                        </p:tgtEl>
                                        <p:attrNameLst>
                                          <p:attrName>ppt_w</p:attrName>
                                        </p:attrNameLst>
                                      </p:cBhvr>
                                      <p:tavLst>
                                        <p:tav tm="0">
                                          <p:val>
                                            <p:fltVal val="0"/>
                                          </p:val>
                                        </p:tav>
                                        <p:tav tm="100000">
                                          <p:val>
                                            <p:strVal val="#ppt_w"/>
                                          </p:val>
                                        </p:tav>
                                      </p:tavLst>
                                    </p:anim>
                                    <p:anim calcmode="lin" valueType="num">
                                      <p:cBhvr>
                                        <p:cTn id="64" dur="500" fill="hold"/>
                                        <p:tgtEl>
                                          <p:spTgt spid="168"/>
                                        </p:tgtEl>
                                        <p:attrNameLst>
                                          <p:attrName>ppt_h</p:attrName>
                                        </p:attrNameLst>
                                      </p:cBhvr>
                                      <p:tavLst>
                                        <p:tav tm="0">
                                          <p:val>
                                            <p:fltVal val="0"/>
                                          </p:val>
                                        </p:tav>
                                        <p:tav tm="100000">
                                          <p:val>
                                            <p:strVal val="#ppt_h"/>
                                          </p:val>
                                        </p:tav>
                                      </p:tavLst>
                                    </p:anim>
                                  </p:childTnLst>
                                </p:cTn>
                              </p:par>
                            </p:childTnLst>
                          </p:cTn>
                        </p:par>
                        <p:par>
                          <p:cTn id="65" fill="hold">
                            <p:stCondLst>
                              <p:cond delay="1800"/>
                            </p:stCondLst>
                            <p:childTnLst>
                              <p:par>
                                <p:cTn id="66" presetID="23" presetClass="entr" presetSubtype="32"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strVal val="4*#ppt_w"/>
                                          </p:val>
                                        </p:tav>
                                        <p:tav tm="100000">
                                          <p:val>
                                            <p:strVal val="#ppt_w"/>
                                          </p:val>
                                        </p:tav>
                                      </p:tavLst>
                                    </p:anim>
                                    <p:anim calcmode="lin" valueType="num">
                                      <p:cBhvr>
                                        <p:cTn id="69" dur="500" fill="hold"/>
                                        <p:tgtEl>
                                          <p:spTgt spid="7"/>
                                        </p:tgtEl>
                                        <p:attrNameLst>
                                          <p:attrName>ppt_h</p:attrName>
                                        </p:attrNameLst>
                                      </p:cBhvr>
                                      <p:tavLst>
                                        <p:tav tm="0">
                                          <p:val>
                                            <p:strVal val="4*#ppt_h"/>
                                          </p:val>
                                        </p:tav>
                                        <p:tav tm="100000">
                                          <p:val>
                                            <p:strVal val="#ppt_h"/>
                                          </p:val>
                                        </p:tav>
                                      </p:tavLst>
                                    </p:anim>
                                  </p:childTnLst>
                                </p:cTn>
                              </p:par>
                            </p:childTnLst>
                          </p:cTn>
                        </p:par>
                        <p:par>
                          <p:cTn id="70" fill="hold">
                            <p:stCondLst>
                              <p:cond delay="2300"/>
                            </p:stCondLst>
                            <p:childTnLst>
                              <p:par>
                                <p:cTn id="71" presetID="12" presetClass="entr" presetSubtype="2"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p:tgtEl>
                                          <p:spTgt spid="61"/>
                                        </p:tgtEl>
                                        <p:attrNameLst>
                                          <p:attrName>ppt_x</p:attrName>
                                        </p:attrNameLst>
                                      </p:cBhvr>
                                      <p:tavLst>
                                        <p:tav tm="0">
                                          <p:val>
                                            <p:strVal val="#ppt_x+#ppt_w*1.125000"/>
                                          </p:val>
                                        </p:tav>
                                        <p:tav tm="100000">
                                          <p:val>
                                            <p:strVal val="#ppt_x"/>
                                          </p:val>
                                        </p:tav>
                                      </p:tavLst>
                                    </p:anim>
                                    <p:animEffect transition="in" filter="wipe(lef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75" grpId="0" animBg="1"/>
      <p:bldP spid="173" grpId="0" animBg="1"/>
      <p:bldP spid="171" grpId="0" animBg="1"/>
      <p:bldP spid="170" grpId="0" animBg="1"/>
      <p:bldP spid="160" grpId="0" animBg="1"/>
      <p:bldP spid="161" grpId="0" animBg="1"/>
      <p:bldP spid="162" grpId="0" animBg="1"/>
      <p:bldP spid="1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170918" y="438752"/>
            <a:ext cx="2954655"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主题选定</a:t>
            </a:r>
            <a:r>
              <a:rPr lang="en-US" altLang="zh-CN" sz="2400"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选题过程</a:t>
            </a:r>
          </a:p>
        </p:txBody>
      </p:sp>
      <p:graphicFrame>
        <p:nvGraphicFramePr>
          <p:cNvPr id="7" name="表格 6"/>
          <p:cNvGraphicFramePr>
            <a:graphicFrameLocks noGrp="1"/>
          </p:cNvGraphicFramePr>
          <p:nvPr>
            <p:extLst>
              <p:ext uri="{D42A27DB-BD31-4B8C-83A1-F6EECF244321}">
                <p14:modId xmlns:p14="http://schemas.microsoft.com/office/powerpoint/2010/main" val="3578117674"/>
              </p:ext>
            </p:extLst>
          </p:nvPr>
        </p:nvGraphicFramePr>
        <p:xfrm>
          <a:off x="591620" y="1383836"/>
          <a:ext cx="11161237" cy="4864371"/>
        </p:xfrm>
        <a:graphic>
          <a:graphicData uri="http://schemas.openxmlformats.org/drawingml/2006/table">
            <a:tbl>
              <a:tblPr firstRow="1" firstCol="1" lastRow="1" lastCol="1" bandRow="1" bandCol="1"/>
              <a:tblGrid>
                <a:gridCol w="3435850">
                  <a:extLst>
                    <a:ext uri="{9D8B030D-6E8A-4147-A177-3AD203B41FA5}">
                      <a16:colId xmlns="" xmlns:a16="http://schemas.microsoft.com/office/drawing/2014/main" val="20000"/>
                    </a:ext>
                  </a:extLst>
                </a:gridCol>
                <a:gridCol w="1582220">
                  <a:extLst>
                    <a:ext uri="{9D8B030D-6E8A-4147-A177-3AD203B41FA5}">
                      <a16:colId xmlns="" xmlns:a16="http://schemas.microsoft.com/office/drawing/2014/main" val="20001"/>
                    </a:ext>
                  </a:extLst>
                </a:gridCol>
                <a:gridCol w="814578">
                  <a:extLst>
                    <a:ext uri="{9D8B030D-6E8A-4147-A177-3AD203B41FA5}">
                      <a16:colId xmlns="" xmlns:a16="http://schemas.microsoft.com/office/drawing/2014/main" val="20002"/>
                    </a:ext>
                  </a:extLst>
                </a:gridCol>
                <a:gridCol w="377224">
                  <a:extLst>
                    <a:ext uri="{9D8B030D-6E8A-4147-A177-3AD203B41FA5}">
                      <a16:colId xmlns="" xmlns:a16="http://schemas.microsoft.com/office/drawing/2014/main" val="20003"/>
                    </a:ext>
                  </a:extLst>
                </a:gridCol>
                <a:gridCol w="907980">
                  <a:extLst>
                    <a:ext uri="{9D8B030D-6E8A-4147-A177-3AD203B41FA5}">
                      <a16:colId xmlns="" xmlns:a16="http://schemas.microsoft.com/office/drawing/2014/main" val="20004"/>
                    </a:ext>
                  </a:extLst>
                </a:gridCol>
                <a:gridCol w="229808">
                  <a:extLst>
                    <a:ext uri="{9D8B030D-6E8A-4147-A177-3AD203B41FA5}">
                      <a16:colId xmlns="" xmlns:a16="http://schemas.microsoft.com/office/drawing/2014/main" val="20005"/>
                    </a:ext>
                  </a:extLst>
                </a:gridCol>
                <a:gridCol w="1019785">
                  <a:extLst>
                    <a:ext uri="{9D8B030D-6E8A-4147-A177-3AD203B41FA5}">
                      <a16:colId xmlns="" xmlns:a16="http://schemas.microsoft.com/office/drawing/2014/main" val="20006"/>
                    </a:ext>
                  </a:extLst>
                </a:gridCol>
                <a:gridCol w="1065603">
                  <a:extLst>
                    <a:ext uri="{9D8B030D-6E8A-4147-A177-3AD203B41FA5}">
                      <a16:colId xmlns="" xmlns:a16="http://schemas.microsoft.com/office/drawing/2014/main" val="20007"/>
                    </a:ext>
                  </a:extLst>
                </a:gridCol>
                <a:gridCol w="1020051">
                  <a:extLst>
                    <a:ext uri="{9D8B030D-6E8A-4147-A177-3AD203B41FA5}">
                      <a16:colId xmlns="" xmlns:a16="http://schemas.microsoft.com/office/drawing/2014/main" val="20008"/>
                    </a:ext>
                  </a:extLst>
                </a:gridCol>
                <a:gridCol w="708138">
                  <a:extLst>
                    <a:ext uri="{9D8B030D-6E8A-4147-A177-3AD203B41FA5}">
                      <a16:colId xmlns="" xmlns:a16="http://schemas.microsoft.com/office/drawing/2014/main" val="20009"/>
                    </a:ext>
                  </a:extLst>
                </a:gridCol>
              </a:tblGrid>
              <a:tr h="84892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主题评价题目</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上级政策</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gridSpan="2">
                  <a:txBody>
                    <a:body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重要性</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迫切性</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圈能力</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总分</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顺序</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选定</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AF92"/>
                    </a:solidFill>
                  </a:tcPr>
                </a:tc>
                <a:extLst>
                  <a:ext uri="{0D108BD9-81ED-4DB2-BD59-A6C34878D82A}">
                    <a16:rowId xmlns="" xmlns:a16="http://schemas.microsoft.com/office/drawing/2014/main" val="10000"/>
                  </a:ext>
                </a:extLst>
              </a:tr>
              <a:tr h="31362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轮转护士的带教</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30</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32</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32</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36</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130</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2</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 </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1362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病区环境</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32</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32</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28</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36</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128</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3</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 </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31362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冰箱药品管理</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28</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28</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24</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24</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104</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5</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 </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1362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穿刺工具选择</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22</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24</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34</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28</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108</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4</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 </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4"/>
                  </a:ext>
                </a:extLst>
              </a:tr>
              <a:tr h="31362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提高抗肿瘤药物操作的规范性</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588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solidFill>
                            <a:schemeClr val="bg1"/>
                          </a:solidFill>
                          <a:effectLst/>
                          <a:latin typeface="方正正黑简体" panose="02000000000000000000" pitchFamily="2" charset="-122"/>
                          <a:ea typeface="方正正黑简体" panose="02000000000000000000" pitchFamily="2" charset="-122"/>
                        </a:rPr>
                        <a:t>40</a:t>
                      </a:r>
                      <a:endParaRPr lang="zh-CN" sz="1800" kern="100" dirty="0">
                        <a:solidFill>
                          <a:schemeClr val="bg1"/>
                        </a:solidFill>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5885"/>
                    </a:solidFill>
                  </a:tcPr>
                </a:tc>
                <a:tc gridSpan="2">
                  <a:txBody>
                    <a:bodyPr/>
                    <a:lstStyle/>
                    <a:p>
                      <a:pPr algn="ctr">
                        <a:spcAft>
                          <a:spcPts val="0"/>
                        </a:spcAft>
                      </a:pPr>
                      <a:r>
                        <a:rPr lang="en-US" sz="1800" kern="100" dirty="0">
                          <a:solidFill>
                            <a:schemeClr val="bg1"/>
                          </a:solidFill>
                          <a:effectLst/>
                          <a:latin typeface="方正正黑简体" panose="02000000000000000000" pitchFamily="2" charset="-122"/>
                          <a:ea typeface="方正正黑简体" panose="02000000000000000000" pitchFamily="2" charset="-122"/>
                        </a:rPr>
                        <a:t>36</a:t>
                      </a:r>
                      <a:endParaRPr lang="zh-CN" sz="1800" kern="100" dirty="0">
                        <a:solidFill>
                          <a:schemeClr val="bg1"/>
                        </a:solidFill>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5885"/>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solidFill>
                            <a:schemeClr val="bg1"/>
                          </a:solidFill>
                          <a:effectLst/>
                          <a:latin typeface="方正正黑简体" panose="02000000000000000000" pitchFamily="2" charset="-122"/>
                          <a:ea typeface="方正正黑简体" panose="02000000000000000000" pitchFamily="2" charset="-122"/>
                        </a:rPr>
                        <a:t>38</a:t>
                      </a:r>
                      <a:endParaRPr lang="zh-CN" sz="1800" kern="100" dirty="0">
                        <a:solidFill>
                          <a:schemeClr val="bg1"/>
                        </a:solidFill>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5885"/>
                    </a:solid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solidFill>
                            <a:schemeClr val="bg1"/>
                          </a:solidFill>
                          <a:effectLst/>
                          <a:latin typeface="方正正黑简体" panose="02000000000000000000" pitchFamily="2" charset="-122"/>
                          <a:ea typeface="方正正黑简体" panose="02000000000000000000" pitchFamily="2" charset="-122"/>
                        </a:rPr>
                        <a:t>36</a:t>
                      </a:r>
                      <a:endParaRPr lang="zh-CN" sz="1800" kern="100" dirty="0">
                        <a:solidFill>
                          <a:schemeClr val="bg1"/>
                        </a:solidFill>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5885"/>
                    </a:solidFill>
                  </a:tcPr>
                </a:tc>
                <a:tc>
                  <a:txBody>
                    <a:bodyPr/>
                    <a:lstStyle/>
                    <a:p>
                      <a:pPr algn="ctr">
                        <a:spcAft>
                          <a:spcPts val="0"/>
                        </a:spcAft>
                      </a:pPr>
                      <a:r>
                        <a:rPr lang="en-US" sz="1800" kern="100" dirty="0">
                          <a:solidFill>
                            <a:schemeClr val="bg1"/>
                          </a:solidFill>
                          <a:effectLst/>
                          <a:latin typeface="方正正黑简体" panose="02000000000000000000" pitchFamily="2" charset="-122"/>
                          <a:ea typeface="方正正黑简体" panose="02000000000000000000" pitchFamily="2" charset="-122"/>
                        </a:rPr>
                        <a:t>150</a:t>
                      </a:r>
                      <a:endParaRPr lang="zh-CN" sz="1800" kern="100" dirty="0">
                        <a:solidFill>
                          <a:schemeClr val="bg1"/>
                        </a:solidFill>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588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solidFill>
                            <a:schemeClr val="bg1"/>
                          </a:solidFill>
                          <a:effectLst/>
                          <a:latin typeface="方正正黑简体" panose="02000000000000000000" pitchFamily="2" charset="-122"/>
                          <a:ea typeface="方正正黑简体" panose="02000000000000000000" pitchFamily="2" charset="-122"/>
                        </a:rPr>
                        <a:t>1</a:t>
                      </a:r>
                      <a:endParaRPr lang="zh-CN" sz="1800" kern="100" dirty="0">
                        <a:solidFill>
                          <a:schemeClr val="bg1"/>
                        </a:solidFill>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588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solidFill>
                            <a:schemeClr val="bg1"/>
                          </a:solidFill>
                          <a:effectLst/>
                          <a:latin typeface="方正正黑简体" panose="02000000000000000000" pitchFamily="2" charset="-122"/>
                          <a:ea typeface="方正正黑简体" panose="02000000000000000000" pitchFamily="2" charset="-122"/>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5885"/>
                    </a:solidFill>
                  </a:tcPr>
                </a:tc>
                <a:extLst>
                  <a:ext uri="{0D108BD9-81ED-4DB2-BD59-A6C34878D82A}">
                    <a16:rowId xmlns="" xmlns:a16="http://schemas.microsoft.com/office/drawing/2014/main" val="10005"/>
                  </a:ext>
                </a:extLst>
              </a:tr>
              <a:tr h="31362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提高治疗室物品放置规范率</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24</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24</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18</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30</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96</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6</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 </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565952">
                <a:tc rowSpan="4">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solidFill>
                            <a:schemeClr val="bg1"/>
                          </a:solidFill>
                          <a:effectLst/>
                          <a:latin typeface="方正正黑简体" panose="02000000000000000000" pitchFamily="2" charset="-122"/>
                          <a:ea typeface="方正正黑简体" panose="02000000000000000000" pitchFamily="2" charset="-122"/>
                        </a:rPr>
                        <a:t> </a:t>
                      </a:r>
                      <a:endParaRPr lang="zh-CN" sz="1800" kern="100" dirty="0">
                        <a:solidFill>
                          <a:schemeClr val="bg1"/>
                        </a:solidFill>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B850"/>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分数</a:t>
                      </a:r>
                      <a:r>
                        <a:rPr lang="en-US" sz="1800" kern="100" dirty="0">
                          <a:effectLst/>
                          <a:latin typeface="方正正黑简体" panose="02000000000000000000" pitchFamily="2" charset="-122"/>
                          <a:ea typeface="方正正黑简体" panose="02000000000000000000" pitchFamily="2" charset="-122"/>
                        </a:rPr>
                        <a:t>/</a:t>
                      </a:r>
                      <a:r>
                        <a:rPr lang="zh-CN" sz="1800" kern="100" dirty="0">
                          <a:effectLst/>
                          <a:latin typeface="方正正黑简体" panose="02000000000000000000" pitchFamily="2" charset="-122"/>
                          <a:ea typeface="方正正黑简体" panose="02000000000000000000" pitchFamily="2" charset="-122"/>
                        </a:rPr>
                        <a:t>人数</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重要性</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迫切性</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圈能力</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上级政策</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extLst>
                  <a:ext uri="{0D108BD9-81ED-4DB2-BD59-A6C34878D82A}">
                    <a16:rowId xmlns="" xmlns:a16="http://schemas.microsoft.com/office/drawing/2014/main" val="10007"/>
                  </a:ext>
                </a:extLst>
              </a:tr>
              <a:tr h="470442">
                <a:tc v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1</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次重要</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次迫切</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0</a:t>
                      </a:r>
                      <a:r>
                        <a:rPr lang="zh-CN" sz="1800" kern="100" dirty="0">
                          <a:effectLst/>
                          <a:latin typeface="方正正黑简体" panose="02000000000000000000" pitchFamily="2" charset="-122"/>
                          <a:ea typeface="方正正黑简体" panose="02000000000000000000" pitchFamily="2" charset="-122"/>
                        </a:rPr>
                        <a:t>～</a:t>
                      </a:r>
                      <a:r>
                        <a:rPr lang="en-US" sz="1800" kern="100" dirty="0">
                          <a:effectLst/>
                          <a:latin typeface="方正正黑简体" panose="02000000000000000000" pitchFamily="2" charset="-122"/>
                          <a:ea typeface="方正正黑简体" panose="02000000000000000000" pitchFamily="2" charset="-122"/>
                        </a:rPr>
                        <a:t>50%</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次相关</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extLst>
                  <a:ext uri="{0D108BD9-81ED-4DB2-BD59-A6C34878D82A}">
                    <a16:rowId xmlns="" xmlns:a16="http://schemas.microsoft.com/office/drawing/2014/main" val="10008"/>
                  </a:ext>
                </a:extLst>
              </a:tr>
              <a:tr h="470442">
                <a:tc v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3</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重</a:t>
                      </a:r>
                      <a:r>
                        <a:rPr lang="en-US" sz="1800" kern="100" dirty="0">
                          <a:effectLst/>
                          <a:latin typeface="方正正黑简体" panose="02000000000000000000" pitchFamily="2" charset="-122"/>
                          <a:ea typeface="方正正黑简体" panose="02000000000000000000" pitchFamily="2" charset="-122"/>
                        </a:rPr>
                        <a:t>  </a:t>
                      </a:r>
                      <a:r>
                        <a:rPr lang="zh-CN" sz="1800" kern="100" dirty="0">
                          <a:effectLst/>
                          <a:latin typeface="方正正黑简体" panose="02000000000000000000" pitchFamily="2" charset="-122"/>
                          <a:ea typeface="方正正黑简体" panose="02000000000000000000" pitchFamily="2" charset="-122"/>
                        </a:rPr>
                        <a:t>要</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迫</a:t>
                      </a:r>
                      <a:r>
                        <a:rPr lang="en-US" sz="1800" kern="100" dirty="0">
                          <a:effectLst/>
                          <a:latin typeface="方正正黑简体" panose="02000000000000000000" pitchFamily="2" charset="-122"/>
                          <a:ea typeface="方正正黑简体" panose="02000000000000000000" pitchFamily="2" charset="-122"/>
                        </a:rPr>
                        <a:t>  </a:t>
                      </a:r>
                      <a:r>
                        <a:rPr lang="zh-CN" sz="1800" kern="100" dirty="0">
                          <a:effectLst/>
                          <a:latin typeface="方正正黑简体" panose="02000000000000000000" pitchFamily="2" charset="-122"/>
                          <a:ea typeface="方正正黑简体" panose="02000000000000000000" pitchFamily="2" charset="-122"/>
                        </a:rPr>
                        <a:t>切</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51</a:t>
                      </a:r>
                      <a:r>
                        <a:rPr lang="zh-CN" sz="1800" kern="100" dirty="0">
                          <a:effectLst/>
                          <a:latin typeface="方正正黑简体" panose="02000000000000000000" pitchFamily="2" charset="-122"/>
                          <a:ea typeface="方正正黑简体" panose="02000000000000000000" pitchFamily="2" charset="-122"/>
                        </a:rPr>
                        <a:t>～</a:t>
                      </a:r>
                      <a:r>
                        <a:rPr lang="en-US" sz="1800" kern="100" dirty="0">
                          <a:effectLst/>
                          <a:latin typeface="方正正黑简体" panose="02000000000000000000" pitchFamily="2" charset="-122"/>
                          <a:ea typeface="方正正黑简体" panose="02000000000000000000" pitchFamily="2" charset="-122"/>
                        </a:rPr>
                        <a:t>75%</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相</a:t>
                      </a:r>
                      <a:r>
                        <a:rPr lang="en-US" sz="1800" kern="100" dirty="0">
                          <a:effectLst/>
                          <a:latin typeface="方正正黑简体" panose="02000000000000000000" pitchFamily="2" charset="-122"/>
                          <a:ea typeface="方正正黑简体" panose="02000000000000000000" pitchFamily="2" charset="-122"/>
                        </a:rPr>
                        <a:t>  </a:t>
                      </a:r>
                      <a:r>
                        <a:rPr lang="zh-CN" sz="1800" kern="100" dirty="0">
                          <a:effectLst/>
                          <a:latin typeface="方正正黑简体" panose="02000000000000000000" pitchFamily="2" charset="-122"/>
                          <a:ea typeface="方正正黑简体" panose="02000000000000000000" pitchFamily="2" charset="-122"/>
                        </a:rPr>
                        <a:t>关</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extLst>
                  <a:ext uri="{0D108BD9-81ED-4DB2-BD59-A6C34878D82A}">
                    <a16:rowId xmlns="" xmlns:a16="http://schemas.microsoft.com/office/drawing/2014/main" val="10009"/>
                  </a:ext>
                </a:extLst>
              </a:tr>
              <a:tr h="470442">
                <a:tc v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5</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极重要</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极迫切</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800" kern="100" dirty="0">
                          <a:effectLst/>
                          <a:latin typeface="方正正黑简体" panose="02000000000000000000" pitchFamily="2" charset="-122"/>
                          <a:ea typeface="方正正黑简体" panose="02000000000000000000" pitchFamily="2" charset="-122"/>
                        </a:rPr>
                        <a:t>76</a:t>
                      </a:r>
                      <a:r>
                        <a:rPr lang="zh-CN" sz="1800" kern="100" dirty="0">
                          <a:effectLst/>
                          <a:latin typeface="方正正黑简体" panose="02000000000000000000" pitchFamily="2" charset="-122"/>
                          <a:ea typeface="方正正黑简体" panose="02000000000000000000" pitchFamily="2" charset="-122"/>
                        </a:rPr>
                        <a:t>～</a:t>
                      </a:r>
                      <a:r>
                        <a:rPr lang="en-US" sz="1800" kern="100" dirty="0">
                          <a:effectLst/>
                          <a:latin typeface="方正正黑简体" panose="02000000000000000000" pitchFamily="2" charset="-122"/>
                          <a:ea typeface="方正正黑简体" panose="02000000000000000000" pitchFamily="2" charset="-122"/>
                        </a:rPr>
                        <a:t>100%</a:t>
                      </a:r>
                      <a:endParaRPr lang="zh-CN" sz="1800" kern="100" dirty="0">
                        <a:effectLst/>
                        <a:latin typeface="方正正黑简体" panose="02000000000000000000" pitchFamily="2" charset="-122"/>
                        <a:ea typeface="方正正黑简体" panose="02000000000000000000"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zh-CN" sz="1800" kern="100" dirty="0">
                          <a:effectLst/>
                          <a:latin typeface="方正正黑简体" panose="02000000000000000000" pitchFamily="2" charset="-122"/>
                          <a:ea typeface="方正正黑简体" panose="02000000000000000000" pitchFamily="2" charset="-122"/>
                        </a:rPr>
                        <a:t>极相关</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CN" altLang="en-US"/>
                    </a:p>
                  </a:txBody>
                  <a:tcPr/>
                </a:tc>
                <a:extLst>
                  <a:ext uri="{0D108BD9-81ED-4DB2-BD59-A6C34878D82A}">
                    <a16:rowId xmlns="" xmlns:a16="http://schemas.microsoft.com/office/drawing/2014/main" val="10010"/>
                  </a:ext>
                </a:extLst>
              </a:tr>
            </a:tbl>
          </a:graphicData>
        </a:graphic>
      </p:graphicFrame>
      <p:grpSp>
        <p:nvGrpSpPr>
          <p:cNvPr id="10" name="组合 9"/>
          <p:cNvGrpSpPr/>
          <p:nvPr/>
        </p:nvGrpSpPr>
        <p:grpSpPr>
          <a:xfrm>
            <a:off x="1380250" y="4779372"/>
            <a:ext cx="2066168" cy="899790"/>
            <a:chOff x="1089964" y="4822915"/>
            <a:chExt cx="2066168" cy="899790"/>
          </a:xfrm>
        </p:grpSpPr>
        <p:grpSp>
          <p:nvGrpSpPr>
            <p:cNvPr id="8" name="组合 7"/>
            <p:cNvGrpSpPr/>
            <p:nvPr/>
          </p:nvGrpSpPr>
          <p:grpSpPr>
            <a:xfrm>
              <a:off x="1089964" y="4822915"/>
              <a:ext cx="831303" cy="899790"/>
              <a:chOff x="2362526" y="1881614"/>
              <a:chExt cx="486104" cy="526152"/>
            </a:xfrm>
            <a:solidFill>
              <a:schemeClr val="bg1"/>
            </a:solidFill>
          </p:grpSpPr>
          <p:sp>
            <p:nvSpPr>
              <p:cNvPr id="33" name="Oval 92"/>
              <p:cNvSpPr>
                <a:spLocks noChangeArrowheads="1"/>
              </p:cNvSpPr>
              <p:nvPr/>
            </p:nvSpPr>
            <p:spPr bwMode="auto">
              <a:xfrm>
                <a:off x="2676008" y="1923043"/>
                <a:ext cx="75954" cy="92526"/>
              </a:xfrm>
              <a:prstGeom prst="ellipse">
                <a:avLst/>
              </a:pr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93"/>
              <p:cNvSpPr>
                <a:spLocks noEditPoints="1"/>
              </p:cNvSpPr>
              <p:nvPr/>
            </p:nvSpPr>
            <p:spPr bwMode="auto">
              <a:xfrm>
                <a:off x="2618007" y="1987949"/>
                <a:ext cx="230623" cy="419817"/>
              </a:xfrm>
              <a:custGeom>
                <a:avLst/>
                <a:gdLst>
                  <a:gd name="T0" fmla="*/ 83 w 84"/>
                  <a:gd name="T1" fmla="*/ 42 h 153"/>
                  <a:gd name="T2" fmla="*/ 83 w 84"/>
                  <a:gd name="T3" fmla="*/ 42 h 153"/>
                  <a:gd name="T4" fmla="*/ 83 w 84"/>
                  <a:gd name="T5" fmla="*/ 42 h 153"/>
                  <a:gd name="T6" fmla="*/ 60 w 84"/>
                  <a:gd name="T7" fmla="*/ 17 h 153"/>
                  <a:gd name="T8" fmla="*/ 54 w 84"/>
                  <a:gd name="T9" fmla="*/ 14 h 153"/>
                  <a:gd name="T10" fmla="*/ 47 w 84"/>
                  <a:gd name="T11" fmla="*/ 14 h 153"/>
                  <a:gd name="T12" fmla="*/ 52 w 84"/>
                  <a:gd name="T13" fmla="*/ 18 h 153"/>
                  <a:gd name="T14" fmla="*/ 45 w 84"/>
                  <a:gd name="T15" fmla="*/ 21 h 153"/>
                  <a:gd name="T16" fmla="*/ 48 w 84"/>
                  <a:gd name="T17" fmla="*/ 27 h 153"/>
                  <a:gd name="T18" fmla="*/ 39 w 84"/>
                  <a:gd name="T19" fmla="*/ 47 h 153"/>
                  <a:gd name="T20" fmla="*/ 38 w 84"/>
                  <a:gd name="T21" fmla="*/ 19 h 153"/>
                  <a:gd name="T22" fmla="*/ 39 w 84"/>
                  <a:gd name="T23" fmla="*/ 18 h 153"/>
                  <a:gd name="T24" fmla="*/ 37 w 84"/>
                  <a:gd name="T25" fmla="*/ 11 h 153"/>
                  <a:gd name="T26" fmla="*/ 32 w 84"/>
                  <a:gd name="T27" fmla="*/ 11 h 153"/>
                  <a:gd name="T28" fmla="*/ 30 w 84"/>
                  <a:gd name="T29" fmla="*/ 18 h 153"/>
                  <a:gd name="T30" fmla="*/ 31 w 84"/>
                  <a:gd name="T31" fmla="*/ 19 h 153"/>
                  <a:gd name="T32" fmla="*/ 30 w 84"/>
                  <a:gd name="T33" fmla="*/ 47 h 153"/>
                  <a:gd name="T34" fmla="*/ 20 w 84"/>
                  <a:gd name="T35" fmla="*/ 27 h 153"/>
                  <a:gd name="T36" fmla="*/ 24 w 84"/>
                  <a:gd name="T37" fmla="*/ 21 h 153"/>
                  <a:gd name="T38" fmla="*/ 17 w 84"/>
                  <a:gd name="T39" fmla="*/ 18 h 153"/>
                  <a:gd name="T40" fmla="*/ 23 w 84"/>
                  <a:gd name="T41" fmla="*/ 13 h 153"/>
                  <a:gd name="T42" fmla="*/ 22 w 84"/>
                  <a:gd name="T43" fmla="*/ 12 h 153"/>
                  <a:gd name="T44" fmla="*/ 6 w 84"/>
                  <a:gd name="T45" fmla="*/ 5 h 153"/>
                  <a:gd name="T46" fmla="*/ 0 w 84"/>
                  <a:gd name="T47" fmla="*/ 0 h 153"/>
                  <a:gd name="T48" fmla="*/ 0 w 84"/>
                  <a:gd name="T49" fmla="*/ 21 h 153"/>
                  <a:gd name="T50" fmla="*/ 13 w 84"/>
                  <a:gd name="T51" fmla="*/ 26 h 153"/>
                  <a:gd name="T52" fmla="*/ 11 w 84"/>
                  <a:gd name="T53" fmla="*/ 87 h 153"/>
                  <a:gd name="T54" fmla="*/ 11 w 84"/>
                  <a:gd name="T55" fmla="*/ 87 h 153"/>
                  <a:gd name="T56" fmla="*/ 13 w 84"/>
                  <a:gd name="T57" fmla="*/ 87 h 153"/>
                  <a:gd name="T58" fmla="*/ 15 w 84"/>
                  <a:gd name="T59" fmla="*/ 153 h 153"/>
                  <a:gd name="T60" fmla="*/ 34 w 84"/>
                  <a:gd name="T61" fmla="*/ 153 h 153"/>
                  <a:gd name="T62" fmla="*/ 34 w 84"/>
                  <a:gd name="T63" fmla="*/ 87 h 153"/>
                  <a:gd name="T64" fmla="*/ 36 w 84"/>
                  <a:gd name="T65" fmla="*/ 87 h 153"/>
                  <a:gd name="T66" fmla="*/ 38 w 84"/>
                  <a:gd name="T67" fmla="*/ 153 h 153"/>
                  <a:gd name="T68" fmla="*/ 57 w 84"/>
                  <a:gd name="T69" fmla="*/ 153 h 153"/>
                  <a:gd name="T70" fmla="*/ 57 w 84"/>
                  <a:gd name="T71" fmla="*/ 87 h 153"/>
                  <a:gd name="T72" fmla="*/ 59 w 84"/>
                  <a:gd name="T73" fmla="*/ 87 h 153"/>
                  <a:gd name="T74" fmla="*/ 59 w 84"/>
                  <a:gd name="T75" fmla="*/ 87 h 153"/>
                  <a:gd name="T76" fmla="*/ 58 w 84"/>
                  <a:gd name="T77" fmla="*/ 77 h 153"/>
                  <a:gd name="T78" fmla="*/ 69 w 84"/>
                  <a:gd name="T79" fmla="*/ 82 h 153"/>
                  <a:gd name="T80" fmla="*/ 77 w 84"/>
                  <a:gd name="T81" fmla="*/ 67 h 153"/>
                  <a:gd name="T82" fmla="*/ 80 w 84"/>
                  <a:gd name="T83" fmla="*/ 60 h 153"/>
                  <a:gd name="T84" fmla="*/ 82 w 84"/>
                  <a:gd name="T85" fmla="*/ 56 h 153"/>
                  <a:gd name="T86" fmla="*/ 83 w 84"/>
                  <a:gd name="T87" fmla="*/ 54 h 153"/>
                  <a:gd name="T88" fmla="*/ 84 w 84"/>
                  <a:gd name="T89" fmla="*/ 53 h 153"/>
                  <a:gd name="T90" fmla="*/ 84 w 84"/>
                  <a:gd name="T91" fmla="*/ 52 h 153"/>
                  <a:gd name="T92" fmla="*/ 83 w 84"/>
                  <a:gd name="T93" fmla="*/ 42 h 153"/>
                  <a:gd name="T94" fmla="*/ 65 w 84"/>
                  <a:gd name="T95" fmla="*/ 51 h 153"/>
                  <a:gd name="T96" fmla="*/ 60 w 84"/>
                  <a:gd name="T97" fmla="*/ 58 h 153"/>
                  <a:gd name="T98" fmla="*/ 58 w 84"/>
                  <a:gd name="T99" fmla="*/ 62 h 153"/>
                  <a:gd name="T100" fmla="*/ 57 w 84"/>
                  <a:gd name="T101" fmla="*/ 39 h 153"/>
                  <a:gd name="T102" fmla="*/ 66 w 84"/>
                  <a:gd name="T103" fmla="*/ 49 h 153"/>
                  <a:gd name="T104" fmla="*/ 65 w 84"/>
                  <a:gd name="T105"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153">
                    <a:moveTo>
                      <a:pt x="83" y="42"/>
                    </a:moveTo>
                    <a:cubicBezTo>
                      <a:pt x="83" y="42"/>
                      <a:pt x="83" y="42"/>
                      <a:pt x="83" y="42"/>
                    </a:cubicBezTo>
                    <a:cubicBezTo>
                      <a:pt x="83" y="42"/>
                      <a:pt x="83" y="42"/>
                      <a:pt x="83" y="42"/>
                    </a:cubicBezTo>
                    <a:cubicBezTo>
                      <a:pt x="60" y="17"/>
                      <a:pt x="60" y="17"/>
                      <a:pt x="60" y="17"/>
                    </a:cubicBezTo>
                    <a:cubicBezTo>
                      <a:pt x="58" y="15"/>
                      <a:pt x="56" y="14"/>
                      <a:pt x="54" y="14"/>
                    </a:cubicBezTo>
                    <a:cubicBezTo>
                      <a:pt x="54" y="14"/>
                      <a:pt x="49" y="14"/>
                      <a:pt x="47" y="14"/>
                    </a:cubicBezTo>
                    <a:cubicBezTo>
                      <a:pt x="52" y="18"/>
                      <a:pt x="52" y="18"/>
                      <a:pt x="52" y="18"/>
                    </a:cubicBezTo>
                    <a:cubicBezTo>
                      <a:pt x="45" y="21"/>
                      <a:pt x="45" y="21"/>
                      <a:pt x="45" y="21"/>
                    </a:cubicBezTo>
                    <a:cubicBezTo>
                      <a:pt x="48" y="27"/>
                      <a:pt x="48" y="27"/>
                      <a:pt x="48" y="27"/>
                    </a:cubicBezTo>
                    <a:cubicBezTo>
                      <a:pt x="39" y="47"/>
                      <a:pt x="39" y="47"/>
                      <a:pt x="39" y="47"/>
                    </a:cubicBezTo>
                    <a:cubicBezTo>
                      <a:pt x="38" y="19"/>
                      <a:pt x="38" y="19"/>
                      <a:pt x="38" y="19"/>
                    </a:cubicBezTo>
                    <a:cubicBezTo>
                      <a:pt x="39" y="18"/>
                      <a:pt x="39" y="18"/>
                      <a:pt x="39" y="18"/>
                    </a:cubicBezTo>
                    <a:cubicBezTo>
                      <a:pt x="37" y="11"/>
                      <a:pt x="37" y="11"/>
                      <a:pt x="37" y="11"/>
                    </a:cubicBezTo>
                    <a:cubicBezTo>
                      <a:pt x="32" y="11"/>
                      <a:pt x="32" y="11"/>
                      <a:pt x="32" y="11"/>
                    </a:cubicBezTo>
                    <a:cubicBezTo>
                      <a:pt x="30" y="18"/>
                      <a:pt x="30" y="18"/>
                      <a:pt x="30" y="18"/>
                    </a:cubicBezTo>
                    <a:cubicBezTo>
                      <a:pt x="31" y="19"/>
                      <a:pt x="31" y="19"/>
                      <a:pt x="31" y="19"/>
                    </a:cubicBezTo>
                    <a:cubicBezTo>
                      <a:pt x="30" y="47"/>
                      <a:pt x="30" y="47"/>
                      <a:pt x="30" y="47"/>
                    </a:cubicBezTo>
                    <a:cubicBezTo>
                      <a:pt x="20" y="27"/>
                      <a:pt x="20" y="27"/>
                      <a:pt x="20" y="27"/>
                    </a:cubicBezTo>
                    <a:cubicBezTo>
                      <a:pt x="24" y="21"/>
                      <a:pt x="24" y="21"/>
                      <a:pt x="24" y="21"/>
                    </a:cubicBezTo>
                    <a:cubicBezTo>
                      <a:pt x="17" y="18"/>
                      <a:pt x="17" y="18"/>
                      <a:pt x="17" y="18"/>
                    </a:cubicBezTo>
                    <a:cubicBezTo>
                      <a:pt x="23" y="13"/>
                      <a:pt x="23" y="13"/>
                      <a:pt x="23" y="13"/>
                    </a:cubicBezTo>
                    <a:cubicBezTo>
                      <a:pt x="22" y="12"/>
                      <a:pt x="22" y="12"/>
                      <a:pt x="22" y="12"/>
                    </a:cubicBezTo>
                    <a:cubicBezTo>
                      <a:pt x="16" y="9"/>
                      <a:pt x="8" y="6"/>
                      <a:pt x="6" y="5"/>
                    </a:cubicBezTo>
                    <a:cubicBezTo>
                      <a:pt x="0" y="0"/>
                      <a:pt x="0" y="0"/>
                      <a:pt x="0" y="0"/>
                    </a:cubicBezTo>
                    <a:cubicBezTo>
                      <a:pt x="0" y="21"/>
                      <a:pt x="0" y="21"/>
                      <a:pt x="0" y="21"/>
                    </a:cubicBezTo>
                    <a:cubicBezTo>
                      <a:pt x="5" y="23"/>
                      <a:pt x="9" y="24"/>
                      <a:pt x="13" y="26"/>
                    </a:cubicBezTo>
                    <a:cubicBezTo>
                      <a:pt x="12" y="46"/>
                      <a:pt x="11" y="66"/>
                      <a:pt x="11" y="87"/>
                    </a:cubicBezTo>
                    <a:cubicBezTo>
                      <a:pt x="11" y="87"/>
                      <a:pt x="11" y="87"/>
                      <a:pt x="11" y="87"/>
                    </a:cubicBezTo>
                    <a:cubicBezTo>
                      <a:pt x="12" y="87"/>
                      <a:pt x="12" y="87"/>
                      <a:pt x="13" y="87"/>
                    </a:cubicBezTo>
                    <a:cubicBezTo>
                      <a:pt x="15" y="153"/>
                      <a:pt x="15" y="153"/>
                      <a:pt x="15" y="153"/>
                    </a:cubicBezTo>
                    <a:cubicBezTo>
                      <a:pt x="34" y="153"/>
                      <a:pt x="34" y="153"/>
                      <a:pt x="34" y="153"/>
                    </a:cubicBezTo>
                    <a:cubicBezTo>
                      <a:pt x="34" y="134"/>
                      <a:pt x="34" y="100"/>
                      <a:pt x="34" y="87"/>
                    </a:cubicBezTo>
                    <a:cubicBezTo>
                      <a:pt x="34" y="87"/>
                      <a:pt x="35" y="87"/>
                      <a:pt x="36" y="87"/>
                    </a:cubicBezTo>
                    <a:cubicBezTo>
                      <a:pt x="38" y="153"/>
                      <a:pt x="38" y="153"/>
                      <a:pt x="38" y="153"/>
                    </a:cubicBezTo>
                    <a:cubicBezTo>
                      <a:pt x="57" y="153"/>
                      <a:pt x="57" y="153"/>
                      <a:pt x="57" y="153"/>
                    </a:cubicBezTo>
                    <a:cubicBezTo>
                      <a:pt x="57" y="134"/>
                      <a:pt x="57" y="100"/>
                      <a:pt x="57" y="87"/>
                    </a:cubicBezTo>
                    <a:cubicBezTo>
                      <a:pt x="57" y="87"/>
                      <a:pt x="58" y="87"/>
                      <a:pt x="59" y="87"/>
                    </a:cubicBezTo>
                    <a:cubicBezTo>
                      <a:pt x="59" y="87"/>
                      <a:pt x="59" y="87"/>
                      <a:pt x="59" y="87"/>
                    </a:cubicBezTo>
                    <a:cubicBezTo>
                      <a:pt x="59" y="83"/>
                      <a:pt x="58" y="80"/>
                      <a:pt x="58" y="77"/>
                    </a:cubicBezTo>
                    <a:cubicBezTo>
                      <a:pt x="62" y="79"/>
                      <a:pt x="65" y="81"/>
                      <a:pt x="69" y="82"/>
                    </a:cubicBezTo>
                    <a:cubicBezTo>
                      <a:pt x="77" y="67"/>
                      <a:pt x="77" y="67"/>
                      <a:pt x="77" y="67"/>
                    </a:cubicBezTo>
                    <a:cubicBezTo>
                      <a:pt x="80" y="60"/>
                      <a:pt x="80" y="60"/>
                      <a:pt x="80" y="60"/>
                    </a:cubicBezTo>
                    <a:cubicBezTo>
                      <a:pt x="82" y="56"/>
                      <a:pt x="82" y="56"/>
                      <a:pt x="82" y="56"/>
                    </a:cubicBezTo>
                    <a:cubicBezTo>
                      <a:pt x="83" y="54"/>
                      <a:pt x="83" y="54"/>
                      <a:pt x="83" y="54"/>
                    </a:cubicBezTo>
                    <a:cubicBezTo>
                      <a:pt x="84" y="53"/>
                      <a:pt x="84" y="53"/>
                      <a:pt x="84" y="53"/>
                    </a:cubicBezTo>
                    <a:cubicBezTo>
                      <a:pt x="84" y="52"/>
                      <a:pt x="84" y="52"/>
                      <a:pt x="84" y="52"/>
                    </a:cubicBezTo>
                    <a:lnTo>
                      <a:pt x="83" y="42"/>
                    </a:lnTo>
                    <a:close/>
                    <a:moveTo>
                      <a:pt x="65" y="51"/>
                    </a:moveTo>
                    <a:cubicBezTo>
                      <a:pt x="60" y="58"/>
                      <a:pt x="60" y="58"/>
                      <a:pt x="60" y="58"/>
                    </a:cubicBezTo>
                    <a:cubicBezTo>
                      <a:pt x="58" y="62"/>
                      <a:pt x="58" y="62"/>
                      <a:pt x="58" y="62"/>
                    </a:cubicBezTo>
                    <a:cubicBezTo>
                      <a:pt x="58" y="54"/>
                      <a:pt x="58" y="47"/>
                      <a:pt x="57" y="39"/>
                    </a:cubicBezTo>
                    <a:cubicBezTo>
                      <a:pt x="66" y="49"/>
                      <a:pt x="66" y="49"/>
                      <a:pt x="66" y="49"/>
                    </a:cubicBezTo>
                    <a:lnTo>
                      <a:pt x="65" y="51"/>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94"/>
              <p:cNvSpPr>
                <a:spLocks/>
              </p:cNvSpPr>
              <p:nvPr/>
            </p:nvSpPr>
            <p:spPr bwMode="auto">
              <a:xfrm>
                <a:off x="2406717" y="1996235"/>
                <a:ext cx="169860" cy="19334"/>
              </a:xfrm>
              <a:custGeom>
                <a:avLst/>
                <a:gdLst>
                  <a:gd name="T0" fmla="*/ 58 w 62"/>
                  <a:gd name="T1" fmla="*/ 7 h 7"/>
                  <a:gd name="T2" fmla="*/ 4 w 62"/>
                  <a:gd name="T3" fmla="*/ 7 h 7"/>
                  <a:gd name="T4" fmla="*/ 0 w 62"/>
                  <a:gd name="T5" fmla="*/ 4 h 7"/>
                  <a:gd name="T6" fmla="*/ 4 w 62"/>
                  <a:gd name="T7" fmla="*/ 0 h 7"/>
                  <a:gd name="T8" fmla="*/ 58 w 62"/>
                  <a:gd name="T9" fmla="*/ 0 h 7"/>
                  <a:gd name="T10" fmla="*/ 62 w 62"/>
                  <a:gd name="T11" fmla="*/ 4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6"/>
                      <a:pt x="0" y="4"/>
                    </a:cubicBezTo>
                    <a:cubicBezTo>
                      <a:pt x="0" y="2"/>
                      <a:pt x="2" y="0"/>
                      <a:pt x="4" y="0"/>
                    </a:cubicBezTo>
                    <a:cubicBezTo>
                      <a:pt x="58" y="0"/>
                      <a:pt x="58" y="0"/>
                      <a:pt x="58" y="0"/>
                    </a:cubicBezTo>
                    <a:cubicBezTo>
                      <a:pt x="61" y="0"/>
                      <a:pt x="62" y="2"/>
                      <a:pt x="62" y="4"/>
                    </a:cubicBezTo>
                    <a:cubicBezTo>
                      <a:pt x="62" y="6"/>
                      <a:pt x="61" y="7"/>
                      <a:pt x="58" y="7"/>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95"/>
              <p:cNvSpPr>
                <a:spLocks/>
              </p:cNvSpPr>
              <p:nvPr/>
            </p:nvSpPr>
            <p:spPr bwMode="auto">
              <a:xfrm>
                <a:off x="2406717" y="2040427"/>
                <a:ext cx="169860" cy="19334"/>
              </a:xfrm>
              <a:custGeom>
                <a:avLst/>
                <a:gdLst>
                  <a:gd name="T0" fmla="*/ 58 w 62"/>
                  <a:gd name="T1" fmla="*/ 7 h 7"/>
                  <a:gd name="T2" fmla="*/ 4 w 62"/>
                  <a:gd name="T3" fmla="*/ 7 h 7"/>
                  <a:gd name="T4" fmla="*/ 0 w 62"/>
                  <a:gd name="T5" fmla="*/ 4 h 7"/>
                  <a:gd name="T6" fmla="*/ 4 w 62"/>
                  <a:gd name="T7" fmla="*/ 0 h 7"/>
                  <a:gd name="T8" fmla="*/ 58 w 62"/>
                  <a:gd name="T9" fmla="*/ 0 h 7"/>
                  <a:gd name="T10" fmla="*/ 62 w 62"/>
                  <a:gd name="T11" fmla="*/ 4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6"/>
                      <a:pt x="0" y="4"/>
                    </a:cubicBezTo>
                    <a:cubicBezTo>
                      <a:pt x="0" y="1"/>
                      <a:pt x="2" y="0"/>
                      <a:pt x="4" y="0"/>
                    </a:cubicBezTo>
                    <a:cubicBezTo>
                      <a:pt x="58" y="0"/>
                      <a:pt x="58" y="0"/>
                      <a:pt x="58" y="0"/>
                    </a:cubicBezTo>
                    <a:cubicBezTo>
                      <a:pt x="61" y="0"/>
                      <a:pt x="62" y="1"/>
                      <a:pt x="62" y="4"/>
                    </a:cubicBezTo>
                    <a:cubicBezTo>
                      <a:pt x="62" y="6"/>
                      <a:pt x="61" y="7"/>
                      <a:pt x="58" y="7"/>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96"/>
              <p:cNvSpPr>
                <a:spLocks/>
              </p:cNvSpPr>
              <p:nvPr/>
            </p:nvSpPr>
            <p:spPr bwMode="auto">
              <a:xfrm>
                <a:off x="2406717" y="2084618"/>
                <a:ext cx="169860" cy="19334"/>
              </a:xfrm>
              <a:custGeom>
                <a:avLst/>
                <a:gdLst>
                  <a:gd name="T0" fmla="*/ 58 w 62"/>
                  <a:gd name="T1" fmla="*/ 7 h 7"/>
                  <a:gd name="T2" fmla="*/ 4 w 62"/>
                  <a:gd name="T3" fmla="*/ 7 h 7"/>
                  <a:gd name="T4" fmla="*/ 0 w 62"/>
                  <a:gd name="T5" fmla="*/ 3 h 7"/>
                  <a:gd name="T6" fmla="*/ 4 w 62"/>
                  <a:gd name="T7" fmla="*/ 0 h 7"/>
                  <a:gd name="T8" fmla="*/ 58 w 62"/>
                  <a:gd name="T9" fmla="*/ 0 h 7"/>
                  <a:gd name="T10" fmla="*/ 62 w 62"/>
                  <a:gd name="T11" fmla="*/ 3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97"/>
              <p:cNvSpPr>
                <a:spLocks/>
              </p:cNvSpPr>
              <p:nvPr/>
            </p:nvSpPr>
            <p:spPr bwMode="auto">
              <a:xfrm>
                <a:off x="2406717" y="2128809"/>
                <a:ext cx="169860" cy="17953"/>
              </a:xfrm>
              <a:custGeom>
                <a:avLst/>
                <a:gdLst>
                  <a:gd name="T0" fmla="*/ 58 w 62"/>
                  <a:gd name="T1" fmla="*/ 7 h 7"/>
                  <a:gd name="T2" fmla="*/ 4 w 62"/>
                  <a:gd name="T3" fmla="*/ 7 h 7"/>
                  <a:gd name="T4" fmla="*/ 0 w 62"/>
                  <a:gd name="T5" fmla="*/ 3 h 7"/>
                  <a:gd name="T6" fmla="*/ 4 w 62"/>
                  <a:gd name="T7" fmla="*/ 0 h 7"/>
                  <a:gd name="T8" fmla="*/ 58 w 62"/>
                  <a:gd name="T9" fmla="*/ 0 h 7"/>
                  <a:gd name="T10" fmla="*/ 62 w 62"/>
                  <a:gd name="T11" fmla="*/ 3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98"/>
              <p:cNvSpPr>
                <a:spLocks noEditPoints="1"/>
              </p:cNvSpPr>
              <p:nvPr/>
            </p:nvSpPr>
            <p:spPr bwMode="auto">
              <a:xfrm>
                <a:off x="2362526" y="1881614"/>
                <a:ext cx="269291" cy="336959"/>
              </a:xfrm>
              <a:custGeom>
                <a:avLst/>
                <a:gdLst>
                  <a:gd name="T0" fmla="*/ 93 w 98"/>
                  <a:gd name="T1" fmla="*/ 0 h 123"/>
                  <a:gd name="T2" fmla="*/ 27 w 98"/>
                  <a:gd name="T3" fmla="*/ 0 h 123"/>
                  <a:gd name="T4" fmla="*/ 24 w 98"/>
                  <a:gd name="T5" fmla="*/ 2 h 123"/>
                  <a:gd name="T6" fmla="*/ 1 w 98"/>
                  <a:gd name="T7" fmla="*/ 24 h 123"/>
                  <a:gd name="T8" fmla="*/ 0 w 98"/>
                  <a:gd name="T9" fmla="*/ 27 h 123"/>
                  <a:gd name="T10" fmla="*/ 0 w 98"/>
                  <a:gd name="T11" fmla="*/ 118 h 123"/>
                  <a:gd name="T12" fmla="*/ 5 w 98"/>
                  <a:gd name="T13" fmla="*/ 123 h 123"/>
                  <a:gd name="T14" fmla="*/ 93 w 98"/>
                  <a:gd name="T15" fmla="*/ 123 h 123"/>
                  <a:gd name="T16" fmla="*/ 98 w 98"/>
                  <a:gd name="T17" fmla="*/ 118 h 123"/>
                  <a:gd name="T18" fmla="*/ 98 w 98"/>
                  <a:gd name="T19" fmla="*/ 5 h 123"/>
                  <a:gd name="T20" fmla="*/ 93 w 98"/>
                  <a:gd name="T21" fmla="*/ 0 h 123"/>
                  <a:gd name="T22" fmla="*/ 24 w 98"/>
                  <a:gd name="T23" fmla="*/ 15 h 123"/>
                  <a:gd name="T24" fmla="*/ 24 w 98"/>
                  <a:gd name="T25" fmla="*/ 23 h 123"/>
                  <a:gd name="T26" fmla="*/ 16 w 98"/>
                  <a:gd name="T27" fmla="*/ 23 h 123"/>
                  <a:gd name="T28" fmla="*/ 24 w 98"/>
                  <a:gd name="T29" fmla="*/ 15 h 123"/>
                  <a:gd name="T30" fmla="*/ 88 w 98"/>
                  <a:gd name="T31" fmla="*/ 113 h 123"/>
                  <a:gd name="T32" fmla="*/ 10 w 98"/>
                  <a:gd name="T33" fmla="*/ 113 h 123"/>
                  <a:gd name="T34" fmla="*/ 10 w 98"/>
                  <a:gd name="T35" fmla="*/ 31 h 123"/>
                  <a:gd name="T36" fmla="*/ 28 w 98"/>
                  <a:gd name="T37" fmla="*/ 31 h 123"/>
                  <a:gd name="T38" fmla="*/ 32 w 98"/>
                  <a:gd name="T39" fmla="*/ 27 h 123"/>
                  <a:gd name="T40" fmla="*/ 32 w 98"/>
                  <a:gd name="T41" fmla="*/ 10 h 123"/>
                  <a:gd name="T42" fmla="*/ 88 w 98"/>
                  <a:gd name="T43" fmla="*/ 10 h 123"/>
                  <a:gd name="T44" fmla="*/ 88 w 98"/>
                  <a:gd name="T45" fmla="*/ 1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23">
                    <a:moveTo>
                      <a:pt x="93" y="0"/>
                    </a:moveTo>
                    <a:cubicBezTo>
                      <a:pt x="27" y="0"/>
                      <a:pt x="27" y="0"/>
                      <a:pt x="27" y="0"/>
                    </a:cubicBezTo>
                    <a:cubicBezTo>
                      <a:pt x="26" y="0"/>
                      <a:pt x="25" y="1"/>
                      <a:pt x="24" y="2"/>
                    </a:cubicBezTo>
                    <a:cubicBezTo>
                      <a:pt x="1" y="24"/>
                      <a:pt x="1" y="24"/>
                      <a:pt x="1" y="24"/>
                    </a:cubicBezTo>
                    <a:cubicBezTo>
                      <a:pt x="0" y="25"/>
                      <a:pt x="0" y="26"/>
                      <a:pt x="0" y="27"/>
                    </a:cubicBezTo>
                    <a:cubicBezTo>
                      <a:pt x="0" y="118"/>
                      <a:pt x="0" y="118"/>
                      <a:pt x="0" y="118"/>
                    </a:cubicBezTo>
                    <a:cubicBezTo>
                      <a:pt x="0" y="121"/>
                      <a:pt x="2" y="123"/>
                      <a:pt x="5" y="123"/>
                    </a:cubicBezTo>
                    <a:cubicBezTo>
                      <a:pt x="93" y="123"/>
                      <a:pt x="93" y="123"/>
                      <a:pt x="93" y="123"/>
                    </a:cubicBezTo>
                    <a:cubicBezTo>
                      <a:pt x="95" y="123"/>
                      <a:pt x="98" y="121"/>
                      <a:pt x="98" y="118"/>
                    </a:cubicBezTo>
                    <a:cubicBezTo>
                      <a:pt x="98" y="5"/>
                      <a:pt x="98" y="5"/>
                      <a:pt x="98" y="5"/>
                    </a:cubicBezTo>
                    <a:cubicBezTo>
                      <a:pt x="98" y="3"/>
                      <a:pt x="95" y="0"/>
                      <a:pt x="93" y="0"/>
                    </a:cubicBezTo>
                    <a:close/>
                    <a:moveTo>
                      <a:pt x="24" y="15"/>
                    </a:moveTo>
                    <a:cubicBezTo>
                      <a:pt x="24" y="23"/>
                      <a:pt x="24" y="23"/>
                      <a:pt x="24" y="23"/>
                    </a:cubicBezTo>
                    <a:cubicBezTo>
                      <a:pt x="16" y="23"/>
                      <a:pt x="16" y="23"/>
                      <a:pt x="16" y="23"/>
                    </a:cubicBezTo>
                    <a:lnTo>
                      <a:pt x="24" y="15"/>
                    </a:lnTo>
                    <a:close/>
                    <a:moveTo>
                      <a:pt x="88" y="113"/>
                    </a:moveTo>
                    <a:cubicBezTo>
                      <a:pt x="10" y="113"/>
                      <a:pt x="10" y="113"/>
                      <a:pt x="10" y="113"/>
                    </a:cubicBezTo>
                    <a:cubicBezTo>
                      <a:pt x="10" y="31"/>
                      <a:pt x="10" y="31"/>
                      <a:pt x="10" y="31"/>
                    </a:cubicBezTo>
                    <a:cubicBezTo>
                      <a:pt x="28" y="31"/>
                      <a:pt x="28" y="31"/>
                      <a:pt x="28" y="31"/>
                    </a:cubicBezTo>
                    <a:cubicBezTo>
                      <a:pt x="30" y="31"/>
                      <a:pt x="32" y="29"/>
                      <a:pt x="32" y="27"/>
                    </a:cubicBezTo>
                    <a:cubicBezTo>
                      <a:pt x="32" y="10"/>
                      <a:pt x="32" y="10"/>
                      <a:pt x="32" y="10"/>
                    </a:cubicBezTo>
                    <a:cubicBezTo>
                      <a:pt x="88" y="10"/>
                      <a:pt x="88" y="10"/>
                      <a:pt x="88" y="10"/>
                    </a:cubicBezTo>
                    <a:lnTo>
                      <a:pt x="88" y="113"/>
                    </a:ln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 name="矩形 8"/>
            <p:cNvSpPr/>
            <p:nvPr/>
          </p:nvSpPr>
          <p:spPr>
            <a:xfrm>
              <a:off x="1945543" y="5018932"/>
              <a:ext cx="1210589" cy="400110"/>
            </a:xfrm>
            <a:prstGeom prst="rect">
              <a:avLst/>
            </a:prstGeom>
          </p:spPr>
          <p:txBody>
            <a:bodyPr wrap="none">
              <a:spAutoFit/>
            </a:bodyPr>
            <a:lstStyle/>
            <a:p>
              <a:pPr lvl="0" algn="ctr"/>
              <a:r>
                <a:rPr lang="zh-CN" altLang="en-US" sz="2000" kern="100" dirty="0">
                  <a:solidFill>
                    <a:prstClr val="white"/>
                  </a:solidFill>
                  <a:latin typeface="方正正黑简体" panose="02000000000000000000" pitchFamily="2" charset="-122"/>
                  <a:ea typeface="方正正黑简体" panose="02000000000000000000" pitchFamily="2" charset="-122"/>
                </a:rPr>
                <a:t>评价说明</a:t>
              </a:r>
            </a:p>
          </p:txBody>
        </p:sp>
      </p:grpSp>
    </p:spTree>
    <p:extLst>
      <p:ext uri="{BB962C8B-B14F-4D97-AF65-F5344CB8AC3E}">
        <p14:creationId xmlns:p14="http://schemas.microsoft.com/office/powerpoint/2010/main" val="3155006495"/>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矩形 42"/>
          <p:cNvSpPr/>
          <p:nvPr/>
        </p:nvSpPr>
        <p:spPr>
          <a:xfrm>
            <a:off x="1220469" y="412783"/>
            <a:ext cx="2954655" cy="461665"/>
          </a:xfrm>
          <a:prstGeom prst="rect">
            <a:avLst/>
          </a:prstGeom>
        </p:spPr>
        <p:txBody>
          <a:bodyPr wrap="none">
            <a:spAutoFit/>
          </a:bodyPr>
          <a:lstStyle/>
          <a:p>
            <a:pPr lvl="0" fontAlgn="base">
              <a:spcBef>
                <a:spcPct val="0"/>
              </a:spcBef>
              <a:spcAft>
                <a:spcPct val="0"/>
              </a:spcAft>
            </a:pP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主题选定</a:t>
            </a:r>
            <a:r>
              <a:rPr lang="en-US" altLang="zh-CN" sz="2400" dirty="0">
                <a:solidFill>
                  <a:schemeClr val="tx1">
                    <a:lumMod val="75000"/>
                    <a:lumOff val="25000"/>
                  </a:schemeClr>
                </a:solidFill>
                <a:latin typeface="方正正黑简体" panose="02000000000000000000" pitchFamily="2" charset="-122"/>
                <a:ea typeface="方正正黑简体" panose="02000000000000000000" pitchFamily="2" charset="-122"/>
              </a:rPr>
              <a:t>—</a:t>
            </a:r>
            <a:r>
              <a:rPr lang="zh-CN" altLang="en-US" sz="2400" dirty="0">
                <a:solidFill>
                  <a:schemeClr val="tx1">
                    <a:lumMod val="75000"/>
                    <a:lumOff val="25000"/>
                  </a:schemeClr>
                </a:solidFill>
                <a:latin typeface="方正正黑简体" panose="02000000000000000000" pitchFamily="2" charset="-122"/>
                <a:ea typeface="方正正黑简体" panose="02000000000000000000" pitchFamily="2" charset="-122"/>
              </a:rPr>
              <a:t>关于主题</a:t>
            </a:r>
          </a:p>
        </p:txBody>
      </p:sp>
      <p:grpSp>
        <p:nvGrpSpPr>
          <p:cNvPr id="21" name="组合 20"/>
          <p:cNvGrpSpPr/>
          <p:nvPr/>
        </p:nvGrpSpPr>
        <p:grpSpPr>
          <a:xfrm>
            <a:off x="2942864" y="1688443"/>
            <a:ext cx="6306273" cy="894304"/>
            <a:chOff x="437103" y="2720729"/>
            <a:chExt cx="6306273" cy="894304"/>
          </a:xfrm>
        </p:grpSpPr>
        <p:sp>
          <p:nvSpPr>
            <p:cNvPr id="22" name="圆角矩形 21"/>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grpSp>
          <p:nvGrpSpPr>
            <p:cNvPr id="23" name="组合 22"/>
            <p:cNvGrpSpPr/>
            <p:nvPr/>
          </p:nvGrpSpPr>
          <p:grpSpPr>
            <a:xfrm>
              <a:off x="581752" y="2832076"/>
              <a:ext cx="6013070" cy="656334"/>
              <a:chOff x="1076666" y="2965342"/>
              <a:chExt cx="6013070" cy="656334"/>
            </a:xfrm>
          </p:grpSpPr>
          <p:sp>
            <p:nvSpPr>
              <p:cNvPr id="25" name="圆角矩形 24"/>
              <p:cNvSpPr/>
              <p:nvPr/>
            </p:nvSpPr>
            <p:spPr>
              <a:xfrm>
                <a:off x="1076666" y="2965342"/>
                <a:ext cx="6013070" cy="656334"/>
              </a:xfrm>
              <a:prstGeom prst="roundRect">
                <a:avLst>
                  <a:gd name="adj" fmla="val 50000"/>
                </a:avLst>
              </a:prstGeom>
              <a:solidFill>
                <a:srgbClr val="E87071"/>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sp>
            <p:nvSpPr>
              <p:cNvPr id="26" name="矩形 25"/>
              <p:cNvSpPr/>
              <p:nvPr/>
            </p:nvSpPr>
            <p:spPr>
              <a:xfrm>
                <a:off x="1435013" y="3093607"/>
                <a:ext cx="4801314" cy="400110"/>
              </a:xfrm>
              <a:prstGeom prst="rect">
                <a:avLst/>
              </a:prstGeom>
            </p:spPr>
            <p:txBody>
              <a:bodyPr wrap="none">
                <a:spAutoFit/>
              </a:bodyPr>
              <a:lstStyle/>
              <a:p>
                <a:r>
                  <a:rPr lang="zh-CN" altLang="en-US" sz="2000" dirty="0">
                    <a:solidFill>
                      <a:schemeClr val="bg1"/>
                    </a:solidFill>
                    <a:latin typeface="方正正黑简体" panose="02000000000000000000" pitchFamily="2" charset="-122"/>
                    <a:ea typeface="方正正黑简体" panose="02000000000000000000" pitchFamily="2" charset="-122"/>
                  </a:rPr>
                  <a:t>活动主题：提高抗肿瘤药物操作的规范性</a:t>
                </a:r>
              </a:p>
            </p:txBody>
          </p:sp>
        </p:grpSp>
        <p:sp>
          <p:nvSpPr>
            <p:cNvPr id="24" name="矩形 23"/>
            <p:cNvSpPr/>
            <p:nvPr/>
          </p:nvSpPr>
          <p:spPr>
            <a:xfrm>
              <a:off x="2431973" y="2993206"/>
              <a:ext cx="184731" cy="430887"/>
            </a:xfrm>
            <a:prstGeom prst="rect">
              <a:avLst/>
            </a:prstGeom>
          </p:spPr>
          <p:txBody>
            <a:bodyPr wrap="none">
              <a:spAutoFit/>
            </a:bodyPr>
            <a:lstStyle/>
            <a:p>
              <a:pPr lvl="0">
                <a:lnSpc>
                  <a:spcPct val="150000"/>
                </a:lnSpc>
                <a:defRPr/>
              </a:pPr>
              <a:endParaRPr lang="en-US" altLang="zh-CN" sz="1600" dirty="0">
                <a:solidFill>
                  <a:sysClr val="windowText" lastClr="000000"/>
                </a:solidFill>
                <a:latin typeface="方正正黑简体" panose="02000000000000000000" pitchFamily="2" charset="-122"/>
                <a:ea typeface="方正正黑简体" panose="02000000000000000000" pitchFamily="2" charset="-122"/>
              </a:endParaRPr>
            </a:p>
          </p:txBody>
        </p:sp>
      </p:grpSp>
      <p:grpSp>
        <p:nvGrpSpPr>
          <p:cNvPr id="4" name="组合 3"/>
          <p:cNvGrpSpPr/>
          <p:nvPr/>
        </p:nvGrpSpPr>
        <p:grpSpPr>
          <a:xfrm>
            <a:off x="1314685" y="3107296"/>
            <a:ext cx="8891526" cy="614516"/>
            <a:chOff x="1083243" y="4043679"/>
            <a:chExt cx="8891526" cy="614516"/>
          </a:xfrm>
        </p:grpSpPr>
        <p:grpSp>
          <p:nvGrpSpPr>
            <p:cNvPr id="27" name="组合 26"/>
            <p:cNvGrpSpPr/>
            <p:nvPr/>
          </p:nvGrpSpPr>
          <p:grpSpPr>
            <a:xfrm>
              <a:off x="1083243" y="4043679"/>
              <a:ext cx="2004270" cy="614516"/>
              <a:chOff x="437103" y="2720729"/>
              <a:chExt cx="6306273" cy="911846"/>
            </a:xfrm>
          </p:grpSpPr>
          <p:sp>
            <p:nvSpPr>
              <p:cNvPr id="28" name="圆角矩形 27"/>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grpSp>
            <p:nvGrpSpPr>
              <p:cNvPr id="29" name="组合 28"/>
              <p:cNvGrpSpPr/>
              <p:nvPr/>
            </p:nvGrpSpPr>
            <p:grpSpPr>
              <a:xfrm>
                <a:off x="777031" y="2839589"/>
                <a:ext cx="5706496" cy="656334"/>
                <a:chOff x="1271945" y="2972855"/>
                <a:chExt cx="5706496" cy="656334"/>
              </a:xfrm>
            </p:grpSpPr>
            <p:sp>
              <p:nvSpPr>
                <p:cNvPr id="31" name="圆角矩形 30"/>
                <p:cNvSpPr/>
                <p:nvPr/>
              </p:nvSpPr>
              <p:spPr>
                <a:xfrm>
                  <a:off x="1271945" y="2972855"/>
                  <a:ext cx="5706496" cy="656334"/>
                </a:xfrm>
                <a:prstGeom prst="roundRect">
                  <a:avLst>
                    <a:gd name="adj" fmla="val 50000"/>
                  </a:avLst>
                </a:prstGeom>
                <a:solidFill>
                  <a:srgbClr val="FFB850"/>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sp>
              <p:nvSpPr>
                <p:cNvPr id="32" name="矩形 31"/>
                <p:cNvSpPr/>
                <p:nvPr/>
              </p:nvSpPr>
              <p:spPr>
                <a:xfrm>
                  <a:off x="2253203" y="2985077"/>
                  <a:ext cx="3809017" cy="593701"/>
                </a:xfrm>
                <a:prstGeom prst="rect">
                  <a:avLst/>
                </a:prstGeom>
              </p:spPr>
              <p:txBody>
                <a:bodyPr wrap="none">
                  <a:spAutoFit/>
                </a:bodyPr>
                <a:lstStyle/>
                <a:p>
                  <a:r>
                    <a:rPr lang="zh-CN" altLang="en-US" sz="2000" dirty="0">
                      <a:solidFill>
                        <a:schemeClr val="bg1"/>
                      </a:solidFill>
                      <a:latin typeface="方正正黑简体" panose="02000000000000000000" pitchFamily="2" charset="-122"/>
                      <a:ea typeface="方正正黑简体" panose="02000000000000000000" pitchFamily="2" charset="-122"/>
                    </a:rPr>
                    <a:t>名词解释</a:t>
                  </a:r>
                </a:p>
              </p:txBody>
            </p:sp>
          </p:grpSp>
          <p:sp>
            <p:nvSpPr>
              <p:cNvPr id="30" name="矩形 29"/>
              <p:cNvSpPr/>
              <p:nvPr/>
            </p:nvSpPr>
            <p:spPr>
              <a:xfrm>
                <a:off x="2431973" y="2993206"/>
                <a:ext cx="581241" cy="639369"/>
              </a:xfrm>
              <a:prstGeom prst="rect">
                <a:avLst/>
              </a:prstGeom>
            </p:spPr>
            <p:txBody>
              <a:bodyPr wrap="none">
                <a:spAutoFit/>
              </a:bodyPr>
              <a:lstStyle/>
              <a:p>
                <a:pPr lvl="0">
                  <a:lnSpc>
                    <a:spcPct val="150000"/>
                  </a:lnSpc>
                  <a:defRPr/>
                </a:pPr>
                <a:endParaRPr lang="en-US" altLang="zh-CN" sz="1600" dirty="0">
                  <a:solidFill>
                    <a:sysClr val="windowText" lastClr="000000"/>
                  </a:solidFill>
                  <a:latin typeface="方正正黑简体" panose="02000000000000000000" pitchFamily="2" charset="-122"/>
                  <a:ea typeface="方正正黑简体" panose="02000000000000000000" pitchFamily="2" charset="-122"/>
                </a:endParaRPr>
              </a:p>
            </p:txBody>
          </p:sp>
        </p:grpSp>
        <p:sp>
          <p:nvSpPr>
            <p:cNvPr id="3" name="矩形 2"/>
            <p:cNvSpPr/>
            <p:nvPr/>
          </p:nvSpPr>
          <p:spPr>
            <a:xfrm>
              <a:off x="3135893" y="4045666"/>
              <a:ext cx="6838876" cy="584775"/>
            </a:xfrm>
            <a:prstGeom prst="rect">
              <a:avLst/>
            </a:prstGeom>
          </p:spPr>
          <p:txBody>
            <a:bodyPr wrap="square">
              <a:spAutoFit/>
            </a:bodyPr>
            <a:lstStyle/>
            <a:p>
              <a:pPr lvl="0"/>
              <a:r>
                <a:rPr lang="zh-CN" altLang="en-US" sz="1600" dirty="0">
                  <a:solidFill>
                    <a:schemeClr val="tx1">
                      <a:lumMod val="65000"/>
                      <a:lumOff val="35000"/>
                    </a:schemeClr>
                  </a:solidFill>
                  <a:latin typeface="方正正黑简体" panose="02000000000000000000" pitchFamily="2" charset="-122"/>
                  <a:ea typeface="方正正黑简体" panose="02000000000000000000" pitchFamily="2" charset="-122"/>
                </a:rPr>
                <a:t>抗肿瘤药物的操作包括：配制流程、给药方式及操作流程药物、外渗的应急、预案化疗废弃物的处理。</a:t>
              </a:r>
            </a:p>
          </p:txBody>
        </p:sp>
      </p:grpSp>
      <p:grpSp>
        <p:nvGrpSpPr>
          <p:cNvPr id="2" name="组合 1"/>
          <p:cNvGrpSpPr/>
          <p:nvPr/>
        </p:nvGrpSpPr>
        <p:grpSpPr>
          <a:xfrm>
            <a:off x="1314685" y="4020235"/>
            <a:ext cx="8598661" cy="739775"/>
            <a:chOff x="1314685" y="4020235"/>
            <a:chExt cx="8598661" cy="739775"/>
          </a:xfrm>
        </p:grpSpPr>
        <p:grpSp>
          <p:nvGrpSpPr>
            <p:cNvPr id="48" name="组合 47"/>
            <p:cNvGrpSpPr/>
            <p:nvPr/>
          </p:nvGrpSpPr>
          <p:grpSpPr>
            <a:xfrm>
              <a:off x="1314685" y="4100593"/>
              <a:ext cx="2004270" cy="614516"/>
              <a:chOff x="437103" y="2720729"/>
              <a:chExt cx="6306273" cy="911846"/>
            </a:xfrm>
          </p:grpSpPr>
          <p:sp>
            <p:nvSpPr>
              <p:cNvPr id="50" name="圆角矩形 49"/>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headEnd/>
                <a:tailEnd/>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rstTxWarp prst="textNoShape">
                  <a:avLst/>
                </a:prstTxWarp>
              </a:bodyPr>
              <a:lstStyle/>
              <a:p>
                <a:endParaRPr lang="zh-CN" altLang="en-US" kern="0" dirty="0">
                  <a:solidFill>
                    <a:prstClr val="black"/>
                  </a:solidFill>
                  <a:ea typeface="方正正黑简体" panose="02000000000000000000" pitchFamily="2" charset="-122"/>
                </a:endParaRPr>
              </a:p>
            </p:txBody>
          </p:sp>
          <p:grpSp>
            <p:nvGrpSpPr>
              <p:cNvPr id="51" name="组合 50"/>
              <p:cNvGrpSpPr/>
              <p:nvPr/>
            </p:nvGrpSpPr>
            <p:grpSpPr>
              <a:xfrm>
                <a:off x="777031" y="2839589"/>
                <a:ext cx="5706496" cy="656334"/>
                <a:chOff x="1271945" y="2972855"/>
                <a:chExt cx="5706496" cy="656334"/>
              </a:xfrm>
            </p:grpSpPr>
            <p:sp>
              <p:nvSpPr>
                <p:cNvPr id="53" name="圆角矩形 52"/>
                <p:cNvSpPr/>
                <p:nvPr/>
              </p:nvSpPr>
              <p:spPr>
                <a:xfrm>
                  <a:off x="1271945" y="2972855"/>
                  <a:ext cx="5706496" cy="656334"/>
                </a:xfrm>
                <a:prstGeom prst="roundRect">
                  <a:avLst>
                    <a:gd name="adj" fmla="val 50000"/>
                  </a:avLst>
                </a:prstGeom>
                <a:solidFill>
                  <a:srgbClr val="00AF92"/>
                </a:solidFill>
                <a:ln w="15875" cap="flat">
                  <a:noFill/>
                  <a:prstDash val="solid"/>
                  <a:miter lim="800000"/>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zh-CN" altLang="en-US" b="1" kern="0" dirty="0">
                    <a:solidFill>
                      <a:prstClr val="black"/>
                    </a:solidFill>
                    <a:ea typeface="方正正黑简体" panose="02000000000000000000" pitchFamily="2" charset="-122"/>
                  </a:endParaRPr>
                </a:p>
              </p:txBody>
            </p:sp>
            <p:sp>
              <p:nvSpPr>
                <p:cNvPr id="54" name="矩形 53"/>
                <p:cNvSpPr/>
                <p:nvPr/>
              </p:nvSpPr>
              <p:spPr>
                <a:xfrm>
                  <a:off x="2253203" y="3004172"/>
                  <a:ext cx="3809017" cy="593701"/>
                </a:xfrm>
                <a:prstGeom prst="rect">
                  <a:avLst/>
                </a:prstGeom>
              </p:spPr>
              <p:txBody>
                <a:bodyPr wrap="none">
                  <a:spAutoFit/>
                </a:bodyPr>
                <a:lstStyle/>
                <a:p>
                  <a:r>
                    <a:rPr lang="zh-CN" altLang="en-US" sz="2000" dirty="0">
                      <a:solidFill>
                        <a:schemeClr val="bg1"/>
                      </a:solidFill>
                      <a:latin typeface="方正正黑简体" panose="02000000000000000000" pitchFamily="2" charset="-122"/>
                      <a:ea typeface="方正正黑简体" panose="02000000000000000000" pitchFamily="2" charset="-122"/>
                    </a:rPr>
                    <a:t>计算公式</a:t>
                  </a:r>
                </a:p>
              </p:txBody>
            </p:sp>
          </p:grpSp>
          <p:sp>
            <p:nvSpPr>
              <p:cNvPr id="52" name="矩形 51"/>
              <p:cNvSpPr/>
              <p:nvPr/>
            </p:nvSpPr>
            <p:spPr>
              <a:xfrm>
                <a:off x="2431973" y="2993206"/>
                <a:ext cx="581241" cy="639369"/>
              </a:xfrm>
              <a:prstGeom prst="rect">
                <a:avLst/>
              </a:prstGeom>
            </p:spPr>
            <p:txBody>
              <a:bodyPr wrap="none">
                <a:spAutoFit/>
              </a:bodyPr>
              <a:lstStyle/>
              <a:p>
                <a:pPr lvl="0">
                  <a:lnSpc>
                    <a:spcPct val="150000"/>
                  </a:lnSpc>
                  <a:defRPr/>
                </a:pPr>
                <a:endParaRPr lang="en-US" altLang="zh-CN" sz="1600" dirty="0">
                  <a:solidFill>
                    <a:sysClr val="windowText" lastClr="000000"/>
                  </a:solidFill>
                  <a:latin typeface="方正正黑简体" panose="02000000000000000000" pitchFamily="2" charset="-122"/>
                  <a:ea typeface="方正正黑简体" panose="02000000000000000000" pitchFamily="2" charset="-122"/>
                </a:endParaRPr>
              </a:p>
            </p:txBody>
          </p:sp>
        </p:grpSp>
        <p:grpSp>
          <p:nvGrpSpPr>
            <p:cNvPr id="55" name="组合 54"/>
            <p:cNvGrpSpPr>
              <a:grpSpLocks/>
            </p:cNvGrpSpPr>
            <p:nvPr/>
          </p:nvGrpSpPr>
          <p:grpSpPr bwMode="auto">
            <a:xfrm>
              <a:off x="3367335" y="4020235"/>
              <a:ext cx="6546011" cy="739775"/>
              <a:chOff x="727294" y="3606799"/>
              <a:chExt cx="6545961" cy="738664"/>
            </a:xfrm>
          </p:grpSpPr>
          <p:grpSp>
            <p:nvGrpSpPr>
              <p:cNvPr id="56" name="组合 32"/>
              <p:cNvGrpSpPr>
                <a:grpSpLocks/>
              </p:cNvGrpSpPr>
              <p:nvPr/>
            </p:nvGrpSpPr>
            <p:grpSpPr bwMode="auto">
              <a:xfrm>
                <a:off x="2978352" y="3606799"/>
                <a:ext cx="4294903" cy="738664"/>
                <a:chOff x="989563" y="4051601"/>
                <a:chExt cx="4294903" cy="738664"/>
              </a:xfrm>
            </p:grpSpPr>
            <p:sp>
              <p:nvSpPr>
                <p:cNvPr id="59" name="矩形 24"/>
                <p:cNvSpPr>
                  <a:spLocks noChangeArrowheads="1"/>
                </p:cNvSpPr>
                <p:nvPr/>
              </p:nvSpPr>
              <p:spPr bwMode="auto">
                <a:xfrm>
                  <a:off x="3309788" y="4059065"/>
                  <a:ext cx="647929" cy="6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600" b="1" i="0" u="none" strike="noStrike" kern="0" cap="none" spc="0" normalizeH="0" baseline="0" noProof="0" dirty="0">
                      <a:ln>
                        <a:noFill/>
                      </a:ln>
                      <a:solidFill>
                        <a:srgbClr val="00AF92"/>
                      </a:solidFill>
                      <a:effectLst/>
                      <a:uLnTx/>
                      <a:uFillTx/>
                      <a:latin typeface="方正正黑简体" panose="02000000000000000000" pitchFamily="2" charset="-122"/>
                      <a:ea typeface="方正正黑简体" panose="02000000000000000000" pitchFamily="2" charset="-122"/>
                    </a:rPr>
                    <a:t>×</a:t>
                  </a:r>
                  <a:endParaRPr kumimoji="0" lang="en-US" altLang="zh-CN" sz="1800" b="1" i="0" u="none" strike="noStrike" kern="0" cap="none" spc="0" normalizeH="0" baseline="0" noProof="0" dirty="0">
                    <a:ln>
                      <a:noFill/>
                    </a:ln>
                    <a:solidFill>
                      <a:srgbClr val="00AF92"/>
                    </a:solidFill>
                    <a:effectLst/>
                    <a:uLnTx/>
                    <a:uFillTx/>
                    <a:latin typeface="方正正黑简体" panose="02000000000000000000" pitchFamily="2" charset="-122"/>
                    <a:ea typeface="方正正黑简体" panose="02000000000000000000" pitchFamily="2" charset="-122"/>
                  </a:endParaRPr>
                </a:p>
              </p:txBody>
            </p:sp>
            <p:grpSp>
              <p:nvGrpSpPr>
                <p:cNvPr id="60" name="组合 30"/>
                <p:cNvGrpSpPr>
                  <a:grpSpLocks/>
                </p:cNvGrpSpPr>
                <p:nvPr/>
              </p:nvGrpSpPr>
              <p:grpSpPr bwMode="auto">
                <a:xfrm>
                  <a:off x="989563" y="4051601"/>
                  <a:ext cx="2359007" cy="738664"/>
                  <a:chOff x="989563" y="4051601"/>
                  <a:chExt cx="2359007" cy="738664"/>
                </a:xfrm>
              </p:grpSpPr>
              <p:cxnSp>
                <p:nvCxnSpPr>
                  <p:cNvPr id="62" name="直接连接符 61"/>
                  <p:cNvCxnSpPr/>
                  <p:nvPr/>
                </p:nvCxnSpPr>
                <p:spPr>
                  <a:xfrm>
                    <a:off x="989563" y="4420933"/>
                    <a:ext cx="2359007" cy="0"/>
                  </a:xfrm>
                  <a:prstGeom prst="line">
                    <a:avLst/>
                  </a:prstGeom>
                  <a:noFill/>
                  <a:ln w="15875" cap="flat" cmpd="sng" algn="ctr">
                    <a:solidFill>
                      <a:srgbClr val="00B392"/>
                    </a:solidFill>
                    <a:prstDash val="solid"/>
                    <a:miter lim="800000"/>
                  </a:ln>
                  <a:effectLst/>
                </p:spPr>
              </p:cxnSp>
              <p:sp>
                <p:nvSpPr>
                  <p:cNvPr id="63" name="矩形 27"/>
                  <p:cNvSpPr>
                    <a:spLocks noChangeArrowheads="1"/>
                  </p:cNvSpPr>
                  <p:nvPr/>
                </p:nvSpPr>
                <p:spPr bwMode="auto">
                  <a:xfrm>
                    <a:off x="1126473" y="4051601"/>
                    <a:ext cx="2121077"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dirty="0">
                        <a:ln>
                          <a:noFill/>
                        </a:ln>
                        <a:solidFill>
                          <a:srgbClr val="00AF92"/>
                        </a:solidFill>
                        <a:effectLst/>
                        <a:uLnTx/>
                        <a:uFillTx/>
                        <a:latin typeface="方正正黑简体" panose="02000000000000000000" pitchFamily="2" charset="-122"/>
                        <a:ea typeface="方正正黑简体" panose="02000000000000000000" pitchFamily="2" charset="-122"/>
                      </a:rPr>
                      <a:t>低血压发生的次数 </a:t>
                    </a:r>
                  </a:p>
                </p:txBody>
              </p:sp>
              <p:sp>
                <p:nvSpPr>
                  <p:cNvPr id="64" name="矩形 29"/>
                  <p:cNvSpPr>
                    <a:spLocks noChangeArrowheads="1"/>
                  </p:cNvSpPr>
                  <p:nvPr/>
                </p:nvSpPr>
                <p:spPr bwMode="auto">
                  <a:xfrm>
                    <a:off x="1408849" y="4420933"/>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dirty="0">
                        <a:ln>
                          <a:noFill/>
                        </a:ln>
                        <a:solidFill>
                          <a:srgbClr val="00AF92"/>
                        </a:solidFill>
                        <a:effectLst/>
                        <a:uLnTx/>
                        <a:uFillTx/>
                        <a:latin typeface="方正正黑简体" panose="02000000000000000000" pitchFamily="2" charset="-122"/>
                        <a:ea typeface="方正正黑简体" panose="02000000000000000000" pitchFamily="2" charset="-122"/>
                      </a:rPr>
                      <a:t>总调查次数</a:t>
                    </a:r>
                  </a:p>
                </p:txBody>
              </p:sp>
            </p:grpSp>
            <p:sp>
              <p:nvSpPr>
                <p:cNvPr id="61" name="矩形 31"/>
                <p:cNvSpPr>
                  <a:spLocks noChangeArrowheads="1"/>
                </p:cNvSpPr>
                <p:nvPr/>
              </p:nvSpPr>
              <p:spPr bwMode="auto">
                <a:xfrm>
                  <a:off x="3798173" y="4082121"/>
                  <a:ext cx="1486293" cy="6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600" b="0" i="0" u="none" strike="noStrike" kern="0" cap="none" spc="0" normalizeH="0" baseline="0" noProof="0" dirty="0">
                      <a:ln>
                        <a:noFill/>
                      </a:ln>
                      <a:solidFill>
                        <a:srgbClr val="00AF92"/>
                      </a:solidFill>
                      <a:effectLst/>
                      <a:uLnTx/>
                      <a:uFillTx/>
                      <a:latin typeface="方正正黑简体" panose="02000000000000000000" pitchFamily="2" charset="-122"/>
                      <a:ea typeface="方正正黑简体" panose="02000000000000000000" pitchFamily="2" charset="-122"/>
                    </a:rPr>
                    <a:t>100%</a:t>
                  </a:r>
                </a:p>
              </p:txBody>
            </p:sp>
          </p:grpSp>
          <p:sp>
            <p:nvSpPr>
              <p:cNvPr id="57" name="矩形 33"/>
              <p:cNvSpPr>
                <a:spLocks noChangeArrowheads="1"/>
              </p:cNvSpPr>
              <p:nvPr/>
            </p:nvSpPr>
            <p:spPr bwMode="auto">
              <a:xfrm>
                <a:off x="727294" y="3652966"/>
                <a:ext cx="18004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dirty="0">
                    <a:ln>
                      <a:noFill/>
                    </a:ln>
                    <a:solidFill>
                      <a:srgbClr val="00AF92"/>
                    </a:solidFill>
                    <a:effectLst/>
                    <a:uLnTx/>
                    <a:uFillTx/>
                    <a:latin typeface="方正正黑简体" panose="02000000000000000000" pitchFamily="2" charset="-122"/>
                    <a:ea typeface="方正正黑简体" panose="02000000000000000000" pitchFamily="2" charset="-122"/>
                  </a:rPr>
                  <a:t>血透过程中患者</a:t>
                </a:r>
                <a:endParaRPr kumimoji="0" lang="en-US" altLang="zh-CN" sz="1800" b="1" i="0" u="none" strike="noStrike" kern="0" cap="none" spc="0" normalizeH="0" baseline="0" noProof="0" dirty="0">
                  <a:ln>
                    <a:noFill/>
                  </a:ln>
                  <a:solidFill>
                    <a:srgbClr val="00AF92"/>
                  </a:solidFill>
                  <a:effectLst/>
                  <a:uLnTx/>
                  <a:uFillTx/>
                  <a:latin typeface="方正正黑简体" panose="02000000000000000000" pitchFamily="2" charset="-122"/>
                  <a:ea typeface="方正正黑简体" panose="02000000000000000000" pitchFamily="2" charset="-122"/>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dirty="0">
                    <a:ln>
                      <a:noFill/>
                    </a:ln>
                    <a:solidFill>
                      <a:srgbClr val="00AF92"/>
                    </a:solidFill>
                    <a:effectLst/>
                    <a:uLnTx/>
                    <a:uFillTx/>
                    <a:latin typeface="方正正黑简体" panose="02000000000000000000" pitchFamily="2" charset="-122"/>
                    <a:ea typeface="方正正黑简体" panose="02000000000000000000" pitchFamily="2" charset="-122"/>
                  </a:rPr>
                  <a:t>低血压的发生率</a:t>
                </a:r>
                <a:endParaRPr kumimoji="0" lang="zh-CN" altLang="en-US" sz="1800" b="0" i="0" u="none" strike="noStrike" kern="0" cap="none" spc="0" normalizeH="0" baseline="0" noProof="0" dirty="0">
                  <a:ln>
                    <a:noFill/>
                  </a:ln>
                  <a:solidFill>
                    <a:srgbClr val="00AF92"/>
                  </a:solidFill>
                  <a:effectLst/>
                  <a:uLnTx/>
                  <a:uFillTx/>
                  <a:latin typeface="方正正黑简体" panose="02000000000000000000" pitchFamily="2" charset="-122"/>
                  <a:ea typeface="方正正黑简体" panose="02000000000000000000" pitchFamily="2" charset="-122"/>
                </a:endParaRPr>
              </a:p>
            </p:txBody>
          </p:sp>
          <p:sp>
            <p:nvSpPr>
              <p:cNvPr id="58" name="等于号 57"/>
              <p:cNvSpPr/>
              <p:nvPr/>
            </p:nvSpPr>
            <p:spPr>
              <a:xfrm>
                <a:off x="2544968" y="3711417"/>
                <a:ext cx="415922" cy="497726"/>
              </a:xfrm>
              <a:prstGeom prst="mathEqual">
                <a:avLst>
                  <a:gd name="adj1" fmla="val 10241"/>
                  <a:gd name="adj2" fmla="val 22887"/>
                </a:avLst>
              </a:prstGeom>
              <a:solidFill>
                <a:srgbClr val="00B392"/>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AF92"/>
                  </a:solidFill>
                  <a:effectLst/>
                  <a:uLnTx/>
                  <a:uFillTx/>
                  <a:latin typeface="方正正黑简体" panose="02000000000000000000" pitchFamily="2" charset="-122"/>
                  <a:ea typeface="方正正黑简体" panose="02000000000000000000" pitchFamily="2" charset="-122"/>
                </a:endParaRPr>
              </a:p>
            </p:txBody>
          </p:sp>
        </p:grpSp>
      </p:grpSp>
      <p:sp>
        <p:nvSpPr>
          <p:cNvPr id="65" name="矩形 64"/>
          <p:cNvSpPr/>
          <p:nvPr/>
        </p:nvSpPr>
        <p:spPr>
          <a:xfrm>
            <a:off x="1314685" y="5409839"/>
            <a:ext cx="9316831" cy="646331"/>
          </a:xfrm>
          <a:prstGeom prst="rect">
            <a:avLst/>
          </a:prstGeom>
        </p:spPr>
        <p:txBody>
          <a:bodyPr wrap="square">
            <a:spAutoFit/>
          </a:bodyPr>
          <a:lstStyle/>
          <a:p>
            <a:pPr>
              <a:lnSpc>
                <a:spcPct val="150000"/>
              </a:lnSpc>
            </a:pPr>
            <a:r>
              <a:rPr lang="en-US" altLang="zh-CN" sz="1200" dirty="0">
                <a:solidFill>
                  <a:prstClr val="black"/>
                </a:solidFill>
                <a:latin typeface="方正正黑简体" panose="02000000000000000000" pitchFamily="2" charset="-122"/>
                <a:ea typeface="方正正黑简体" panose="02000000000000000000" pitchFamily="2" charset="-122"/>
              </a:rPr>
              <a:t>[1]</a:t>
            </a:r>
            <a:r>
              <a:rPr lang="zh-CN" altLang="en-US" sz="1200" dirty="0">
                <a:solidFill>
                  <a:prstClr val="black"/>
                </a:solidFill>
                <a:latin typeface="方正正黑简体" panose="02000000000000000000" pitchFamily="2" charset="-122"/>
                <a:ea typeface="方正正黑简体" panose="02000000000000000000" pitchFamily="2" charset="-122"/>
              </a:rPr>
              <a:t>楼青青</a:t>
            </a:r>
            <a:r>
              <a:rPr lang="en-US" altLang="zh-CN" sz="1200" dirty="0">
                <a:solidFill>
                  <a:prstClr val="black"/>
                </a:solidFill>
                <a:latin typeface="方正正黑简体" panose="02000000000000000000" pitchFamily="2" charset="-122"/>
                <a:ea typeface="方正正黑简体" panose="02000000000000000000" pitchFamily="2" charset="-122"/>
              </a:rPr>
              <a:t>,</a:t>
            </a:r>
            <a:r>
              <a:rPr lang="zh-CN" altLang="en-US" sz="1200" dirty="0">
                <a:solidFill>
                  <a:prstClr val="black"/>
                </a:solidFill>
                <a:latin typeface="方正正黑简体" panose="02000000000000000000" pitchFamily="2" charset="-122"/>
                <a:ea typeface="方正正黑简体" panose="02000000000000000000" pitchFamily="2" charset="-122"/>
              </a:rPr>
              <a:t>杨丽黎</a:t>
            </a:r>
            <a:r>
              <a:rPr lang="en-US" altLang="zh-CN" sz="1200" dirty="0">
                <a:solidFill>
                  <a:prstClr val="black"/>
                </a:solidFill>
                <a:latin typeface="方正正黑简体" panose="02000000000000000000" pitchFamily="2" charset="-122"/>
                <a:ea typeface="方正正黑简体" panose="02000000000000000000" pitchFamily="2" charset="-122"/>
              </a:rPr>
              <a:t>,</a:t>
            </a:r>
            <a:r>
              <a:rPr lang="zh-CN" altLang="en-US" sz="1200" dirty="0">
                <a:solidFill>
                  <a:prstClr val="black"/>
                </a:solidFill>
                <a:latin typeface="方正正黑简体" panose="02000000000000000000" pitchFamily="2" charset="-122"/>
                <a:ea typeface="方正正黑简体" panose="02000000000000000000" pitchFamily="2" charset="-122"/>
              </a:rPr>
              <a:t>邵爱仙</a:t>
            </a:r>
            <a:r>
              <a:rPr lang="en-US" altLang="zh-CN" sz="1200" dirty="0">
                <a:solidFill>
                  <a:prstClr val="black"/>
                </a:solidFill>
                <a:latin typeface="方正正黑简体" panose="02000000000000000000" pitchFamily="2" charset="-122"/>
                <a:ea typeface="方正正黑简体" panose="02000000000000000000" pitchFamily="2" charset="-122"/>
              </a:rPr>
              <a:t>.</a:t>
            </a:r>
            <a:r>
              <a:rPr lang="zh-CN" altLang="en-US" sz="1200" dirty="0">
                <a:solidFill>
                  <a:prstClr val="black"/>
                </a:solidFill>
                <a:latin typeface="方正正黑简体" panose="02000000000000000000" pitchFamily="2" charset="-122"/>
                <a:ea typeface="方正正黑简体" panose="02000000000000000000" pitchFamily="2" charset="-122"/>
              </a:rPr>
              <a:t>行为改变与糖尿病</a:t>
            </a:r>
            <a:r>
              <a:rPr lang="en-US" altLang="zh-CN" sz="1200" dirty="0">
                <a:solidFill>
                  <a:prstClr val="black"/>
                </a:solidFill>
                <a:latin typeface="方正正黑简体" panose="02000000000000000000" pitchFamily="2" charset="-122"/>
                <a:ea typeface="方正正黑简体" panose="02000000000000000000" pitchFamily="2" charset="-122"/>
              </a:rPr>
              <a:t>[J].</a:t>
            </a:r>
            <a:r>
              <a:rPr lang="zh-CN" altLang="en-US" sz="1200" dirty="0">
                <a:solidFill>
                  <a:prstClr val="black"/>
                </a:solidFill>
                <a:latin typeface="方正正黑简体" panose="02000000000000000000" pitchFamily="2" charset="-122"/>
                <a:ea typeface="方正正黑简体" panose="02000000000000000000" pitchFamily="2" charset="-122"/>
              </a:rPr>
              <a:t>中华护理杂志</a:t>
            </a:r>
            <a:r>
              <a:rPr lang="en-US" altLang="zh-CN" sz="1200" dirty="0">
                <a:solidFill>
                  <a:prstClr val="black"/>
                </a:solidFill>
                <a:latin typeface="方正正黑简体" panose="02000000000000000000" pitchFamily="2" charset="-122"/>
                <a:ea typeface="方正正黑简体" panose="02000000000000000000" pitchFamily="2" charset="-122"/>
              </a:rPr>
              <a:t>,2005,40(12):935-936.</a:t>
            </a:r>
          </a:p>
          <a:p>
            <a:pPr>
              <a:lnSpc>
                <a:spcPct val="150000"/>
              </a:lnSpc>
            </a:pPr>
            <a:r>
              <a:rPr lang="en-US" altLang="zh-CN" sz="1200" dirty="0">
                <a:solidFill>
                  <a:prstClr val="black"/>
                </a:solidFill>
                <a:latin typeface="方正正黑简体" panose="02000000000000000000" pitchFamily="2" charset="-122"/>
                <a:ea typeface="方正正黑简体" panose="02000000000000000000" pitchFamily="2" charset="-122"/>
              </a:rPr>
              <a:t>[2]</a:t>
            </a:r>
            <a:r>
              <a:rPr lang="zh-CN" altLang="en-US" sz="1200" dirty="0">
                <a:solidFill>
                  <a:prstClr val="black"/>
                </a:solidFill>
                <a:latin typeface="方正正黑简体" panose="02000000000000000000" pitchFamily="2" charset="-122"/>
                <a:ea typeface="方正正黑简体" panose="02000000000000000000" pitchFamily="2" charset="-122"/>
              </a:rPr>
              <a:t>中华医学会糖尿病学分会</a:t>
            </a:r>
            <a:r>
              <a:rPr lang="en-US" altLang="zh-CN" sz="1200" dirty="0">
                <a:solidFill>
                  <a:prstClr val="black"/>
                </a:solidFill>
                <a:latin typeface="方正正黑简体" panose="02000000000000000000" pitchFamily="2" charset="-122"/>
                <a:ea typeface="方正正黑简体" panose="02000000000000000000" pitchFamily="2" charset="-122"/>
              </a:rPr>
              <a:t>.</a:t>
            </a:r>
            <a:r>
              <a:rPr lang="zh-CN" altLang="en-US" sz="1200" dirty="0">
                <a:solidFill>
                  <a:prstClr val="black"/>
                </a:solidFill>
                <a:latin typeface="方正正黑简体" panose="02000000000000000000" pitchFamily="2" charset="-122"/>
                <a:ea typeface="方正正黑简体" panose="02000000000000000000" pitchFamily="2" charset="-122"/>
              </a:rPr>
              <a:t>中国糖尿病药物注射技术指南</a:t>
            </a:r>
            <a:r>
              <a:rPr lang="en-US" altLang="zh-CN" sz="1200" dirty="0">
                <a:solidFill>
                  <a:prstClr val="black"/>
                </a:solidFill>
                <a:latin typeface="方正正黑简体" panose="02000000000000000000" pitchFamily="2" charset="-122"/>
                <a:ea typeface="方正正黑简体" panose="02000000000000000000" pitchFamily="2" charset="-122"/>
              </a:rPr>
              <a:t>2011 </a:t>
            </a:r>
            <a:r>
              <a:rPr lang="zh-CN" altLang="en-US" sz="1200" dirty="0">
                <a:solidFill>
                  <a:prstClr val="black"/>
                </a:solidFill>
                <a:latin typeface="方正正黑简体" panose="02000000000000000000" pitchFamily="2" charset="-122"/>
                <a:ea typeface="方正正黑简体" panose="02000000000000000000" pitchFamily="2" charset="-122"/>
              </a:rPr>
              <a:t>版（节选）</a:t>
            </a:r>
            <a:r>
              <a:rPr lang="en-US" altLang="zh-CN" sz="1200" dirty="0">
                <a:solidFill>
                  <a:prstClr val="black"/>
                </a:solidFill>
                <a:latin typeface="方正正黑简体" panose="02000000000000000000" pitchFamily="2" charset="-122"/>
                <a:ea typeface="方正正黑简体" panose="02000000000000000000" pitchFamily="2" charset="-122"/>
              </a:rPr>
              <a:t>[J].</a:t>
            </a:r>
            <a:r>
              <a:rPr lang="zh-CN" altLang="en-US" sz="1200" dirty="0">
                <a:solidFill>
                  <a:prstClr val="black"/>
                </a:solidFill>
                <a:latin typeface="方正正黑简体" panose="02000000000000000000" pitchFamily="2" charset="-122"/>
                <a:ea typeface="方正正黑简体" panose="02000000000000000000" pitchFamily="2" charset="-122"/>
              </a:rPr>
              <a:t>中华全科医师杂志，</a:t>
            </a:r>
            <a:r>
              <a:rPr lang="en-US" altLang="zh-CN" sz="1200" dirty="0">
                <a:solidFill>
                  <a:prstClr val="black"/>
                </a:solidFill>
                <a:latin typeface="方正正黑简体" panose="02000000000000000000" pitchFamily="2" charset="-122"/>
                <a:ea typeface="方正正黑简体" panose="02000000000000000000" pitchFamily="2" charset="-122"/>
              </a:rPr>
              <a:t>2012,11</a:t>
            </a:r>
            <a:r>
              <a:rPr lang="zh-CN" altLang="en-US" sz="1200" dirty="0">
                <a:solidFill>
                  <a:prstClr val="black"/>
                </a:solidFill>
                <a:latin typeface="方正正黑简体" panose="02000000000000000000" pitchFamily="2" charset="-122"/>
                <a:ea typeface="方正正黑简体" panose="02000000000000000000" pitchFamily="2" charset="-122"/>
              </a:rPr>
              <a:t>（</a:t>
            </a:r>
            <a:r>
              <a:rPr lang="en-US" altLang="zh-CN" sz="1200" dirty="0">
                <a:solidFill>
                  <a:prstClr val="black"/>
                </a:solidFill>
                <a:latin typeface="方正正黑简体" panose="02000000000000000000" pitchFamily="2" charset="-122"/>
                <a:ea typeface="方正正黑简体" panose="02000000000000000000" pitchFamily="2" charset="-122"/>
              </a:rPr>
              <a:t>5</a:t>
            </a:r>
            <a:r>
              <a:rPr lang="zh-CN" altLang="en-US" sz="1200" dirty="0">
                <a:solidFill>
                  <a:prstClr val="black"/>
                </a:solidFill>
                <a:latin typeface="方正正黑简体" panose="02000000000000000000" pitchFamily="2" charset="-122"/>
                <a:ea typeface="方正正黑简体" panose="02000000000000000000" pitchFamily="2" charset="-122"/>
              </a:rPr>
              <a:t>）：</a:t>
            </a:r>
            <a:r>
              <a:rPr lang="en-US" altLang="zh-CN" sz="1200" dirty="0">
                <a:solidFill>
                  <a:prstClr val="black"/>
                </a:solidFill>
                <a:latin typeface="方正正黑简体" panose="02000000000000000000" pitchFamily="2" charset="-122"/>
                <a:ea typeface="方正正黑简体" panose="02000000000000000000" pitchFamily="2" charset="-122"/>
              </a:rPr>
              <a:t>319-321.</a:t>
            </a:r>
          </a:p>
        </p:txBody>
      </p:sp>
    </p:spTree>
    <p:extLst>
      <p:ext uri="{BB962C8B-B14F-4D97-AF65-F5344CB8AC3E}">
        <p14:creationId xmlns:p14="http://schemas.microsoft.com/office/powerpoint/2010/main" val="1712448192"/>
      </p:ext>
    </p:extLst>
  </p:cSld>
  <p:clrMapOvr>
    <a:masterClrMapping/>
  </p:clrMapOvr>
  <mc:AlternateContent xmlns:mc="http://schemas.openxmlformats.org/markup-compatibility/2006" xmlns:p14="http://schemas.microsoft.com/office/powerpoint/2010/main">
    <mc:Choice Requires="p14">
      <p:transition spd="slow" p14:dur="1500" advTm="4000">
        <p:fad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anim calcmode="lin" valueType="num">
                                      <p:cBhvr>
                                        <p:cTn id="22" dur="500" fill="hold"/>
                                        <p:tgtEl>
                                          <p:spTgt spid="65"/>
                                        </p:tgtEl>
                                        <p:attrNameLst>
                                          <p:attrName>ppt_x</p:attrName>
                                        </p:attrNameLst>
                                      </p:cBhvr>
                                      <p:tavLst>
                                        <p:tav tm="0">
                                          <p:val>
                                            <p:strVal val="#ppt_x"/>
                                          </p:val>
                                        </p:tav>
                                        <p:tav tm="100000">
                                          <p:val>
                                            <p:strVal val="#ppt_x"/>
                                          </p:val>
                                        </p:tav>
                                      </p:tavLst>
                                    </p:anim>
                                    <p:anim calcmode="lin" valueType="num">
                                      <p:cBhvr>
                                        <p:cTn id="23"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24233008-D74F-45A4-83C6-2101FDEE515C"/>
  <p:tag name="ISPRING_SCORM_RATE_SLIDES" val="1"/>
  <p:tag name="ISPRINGONLINEFOLDERID" val="0"/>
  <p:tag name="ISPRINGONLINEFOLDERPATH" val="Content List"/>
  <p:tag name="ISPRINGCLOUDFOLDERID" val="0"/>
  <p:tag name="ISPRINGCLOUDFOLDERPATH" val="Repository"/>
  <p:tag name="ISPRING_PLAYERS_CUSTOMIZATION" val="UEsDBBQAAgAIADmJEkk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OYkSSQ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A5iRJJABJbkLoCAABU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BD+0dBz/xrfEveb58hsrcGKOhbP6k7dipAecXBWEdgqPqUUBC4XpvNAa8NnSxOq6lJKjnFJOdrQkmgr+C3HZ3l5GpcmBwbXa6cZKNdUMTvWbzdFs6fC97DluR2eN+7H7Vegv150n2izxmynRmuRVbX6V1HTieGZKTGGmyWkGrkkDB3nPNyLg2NhDpJrILcgXIdjYMFxoUGPdi262huBpEtQgTU5XOXVOTpWft3UGcm1ejYLyVY6VHbCiZcXMn36l8AbFAWPA2lF1ZfxxQt/7MlC4JgAi88p3bXfoLHXLNGWwAz/7gcJeeehuqTJdOtRwS/0AGx22nNOM6km3KvpeiVdIoD+BfzVpRY4PLCPaXpNM2ZtFk++3cJ9LtJf9NsPmCxeZPbteihwb+3EFjRL/m/wHUEsDBBQAAgAIADmJEkk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DmJEklqR5IfmQEAAB4GAAAfAAAAdW5pdmVyc2FsL2h0bWxfc2tpbl9zZXR0aW5ncy5qc42UTW/CMAyG7/yKKrtOiH3CdkODSZM4TBq3aYdQTKlIkypJOxjiv68OX03qjsUX8vLkdewq3naiarGYRc/R1v12+3d/7zRAzeoCrn1dtOgZ6syIdA7TNAORSmABUh6PnuTdmaCMmXSms80H2pqaH1P4z4ILU8dzwkITmqEOlwT4TWhr6vCPV9qhrH1JtT7PCmuV7MZKWpC2K5XOuGPY1atb9QoDWJWgL6ALHoNn2nerjTw7PvQx6lysspzLzUQlqjvj8SrRqpDztvzLTQ66+uKrPdB76r+MPTuRGvtmIQsTjwcY7WSuwRg45H0cY5Cw4DMQNd+eW3+gnnGzoIAuU5PaIz28wajTOU+g0aXBEMPHZOXV6GYfo8lZWNs9cXeL4RGCb0A3rEb3GB6o8iL/xwfMtUqwIw202fMTKhSfpzI5pO5hkBxeFm3buncu1F1/xLwnpIIntKReX9Y2OkLQEKAln64J8k4oO0GJksihCI0aVuXJ0LuMDecI7j8jxq3l8TKrxkM1G6s2cL0CPVVKVLf/unTPMFdn9wtQSwMEFAACAAgAOYkS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YkSSQN91fp0AAAAfQAAABwAAAB1bml2ZXJzYWwvbG9jYWxfc2V0dGluZ3MueG1sDcwxDsIwDEDRvaewPMFQKBtD025soEqUA1iJQZESu0osRG9Ptj88/XH+5QRfLjWqOLycBgQWryHKx+FrvfVXhGokgZIKOxRFmKduTOopPdmswQpbop3LyrmF8YNyk0vhymJk7QwHr9t+hB7ubf2OHPA8dX9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YkSScb5FLEqCQAAelsAACkAAAB1bml2ZXJzYWwvc2tpbl9jdXN0b21pemF0aW9uX3NldHRpbmdzLnhtbO1ce2/iyhX/v59iRHWlW6kKD/NKxVIZe0isJYaLnWS3VYUMnoAV4+HaQ3ZzxR/9NP1g/SQ9M7aDTYDYm22vtB28idZn5jxmzmMeP5Fe9OgF2jZidO395jCPBhZhzAuWUf8PCPUW1KfhJCQRYVF1T7n3Apd+MYIHymlAjZgTuE7oarw16tfQUHxQt6N29S68NQfNBuo0cQN3kY5bGrRdKvqlokGb3qhrveqBiFhuSBYkYMel9qq51tcMRhCRkBmBS772lXzvbFN+BFeh43rQL+q3m/zZpVp3epM/qFlvdVp411AVRWkjraXX9dqu07nsqHWEa81WTdkNug2loaB6q1W/bO/qnUZLgbfhZRukNPFlGzU7zWZD3zVwA7iRqg70hrbrKJf1ugracPdS2w2Hg06thur1utLUd622MhzUEPRWQIaqdPkEKroyUNo7daDWuwoaasPBsLnDOm5rLdRt4HattmsOBkqttp/c/eiy07WnFh5OOp1vCDzqgqOtPLaqR4Krt9iGIXS2yXrjO4yguRMR01mTDxURlwETUYt+XtDN858qSZCKgE5ZUtvy1JgI5ACE9TUaMJCFxoH/nMjqVUVL2k3Ylk2OLB157ofKfMsYDS4WsaiLgIZrx6/0/xjHTzK6Ipz0iYRl+B6cBdmr64hPUbZEF8Q0POeYFnS9cYLnEV3Si7mzeFyGdBu4hcxcPW9I6HvBI/SuXXY0fFaR70XMYGSdsw93+VOcbQOxERFuXhvzpxCn78yJn2qsiU8Jvr3Kt2fkgPXJizwmWNU6f86xbpwlyTugq/LnPE8AWvJe6/DnbSZGvjLorvAS0Djb3XeeSZhXEpfMs1x0s92UjadNSJd8svN8bzv6hc+nUIGCJbewxp9CTHyAXGEhLyXTJsavH3RMXg9rSW8NWsC52eKSkITIyWCmjW8mqvl5NhpfjWcD46oCdUtkJeJp+XOj3f1ab7WhciV8BSVZN+polJeFhLBWrZgs056ORzMQiEczE3+yK33+uzTr+NYeGSau9JP/lBYwmeK7Sp//LsJ6O51i055ZI0PHM8OamWNbzMsI21iv9D/TLVo5TwQxip488gWxFUFQnr2QoMj3XNHAS7YXbEkBffr4RjXM2RRb9tTQbGNsVvoWDcPnPwvJzpatIHhWToRcL3LmPnGFWggR0b7Jrnbwj6086EnXjhdcFNE+Ve8N82pmj8cja4ZNPaVU+jhwkR46XFN5QVPVwlOQEcKyHH4b+0xEn5CAVN8vLeTauLoewY/NDbn2lisfftg3WDPB4JIJCQowQuDgKUSdZd2PpzqfQ1CIHLRxougLDd1c0GRdV0C2YWpjCE3Nzsi3uZhUNjjeCxYQOmTBCsi7wZalXuHZYPwJYhxyc1ySafwRUvJjSabP2IIcwlYBNlO9M65UnhE8DdMESXNw4fB4h22Zs1gAH5/NJ49uI6DwGYY0EdkYXZTWZOFfbsGRhjo6ke2xYJhs8bb0ngiYErqwzBXQBWVIwzqPrl9ujb/NhqoxwvoMwk0f389sUSW50rXzjALKkOM+OcEC9rdk4WwhE56hzfVc0cY9L0z4dev9hhyW1J+fktJl6vjTT99gUq7gHbEM9sugDLYpG/aWdj5tyQi+0RAe6yetKDIB32yCpWFTnRrj7+OiyFtv/bhKfw9HvRhX1llv2vH++Srutv+CMVZcggcGVLSBR0sxYViJ+ZIDi6dfitEwh6AuOXhCween1FICzHEiw6ToHWLuYOZyhtzBjJYTcY8HlmHDZuuezPnpowCzyNXYa8f9zc+IPoFD+kuqzskDhf2ST5yneCMDa5dwfxEvZ7ZKuaXFNuwRGG6CzGUcVCDV99b8DFVM7O0NTqciXg1y47mnW98V2e17j2JFgHnersnrfdhDSNeC6jtRGtfxovTXdxoSD3Ea652U20C8JGhhX2Xy810es7A61a5nmmpqmJ8oeD77xfkgO/icjGxrNlIHXAKkydphixWswg/8nFdcVnwi0PFQBXnJ4C3ihIvVv//5r+JiDuyJqSih/qWsHEh+XjXxi7y/m5SR6B8F5NjqIM8qXgoyJgeqlLX4+co2IEC/y5HFiZelNV3zK65CqiEFEjeqtq1q1zeQJZZICroNYS9YUsiNOv0IhU/s9Sv9Gyd8hMJpU+qXFSRmnscmK23D/oi7Zb4XkJLs716J+OBtYzJTdV2c/SFHfW/xGC+/Lhxgkms+5NNlGXnatWpCdT4QSVyPlZcpFre0akFJiN/3BeHp6Fr3QthfqPgO1HCWu58JWEj9Cb/Zen2VCx34RRyEcf/B8SPwTfqa7RKt6JfEeWm3LOmw6wSMmPDdYp+F26TvnnbYe8qTx83KTSiHHe+oDwuDFo8nIzpPP+TStIG4+s0qeKG9shzOWUlTxvQ98bC/Sb6yV/0zxMP+Fl9U+H37K6bDlixneh03cMIsPeO7WM4R10EfEogqlfRJ3/J9uAUjfi0bZUxKCPmea+qSvlgbbW9NknTmtKzB1RMW94KX7csN55k/i2FHHHbINezDt3o+fnvMYz45HdxiHJCCWe+L95IZEMMHh5MRUxF73pAPFTiIOIsVr/RRBSUyPlT4dMYIzSm+TVrPeDnLcAprzrOuRT0X5byUyoBX8XKqaJzr55l61Vfz1Kue81AvEXvagcF2PSchhhjwoMolHsoTs91X6VXYndiRHvCdaM0KYCuQHcAZKc2EDCEXWGJblWZL/JJth70l83zyRNJKlSFkJuf8+HsRZMf54FbZiDywbHgnlNJZkJS6fSzmS2CGfpJLnMiySg5aSiYdc+aRGP2RapWuPXsbj6xGaZXm4Z4t0JQdeL16RBX0PTX7vWp2mYUadQRlPQu9Dre+LyFXCblKyFVCrhJylZCrhFwl5CohVwm5SshVQq4ScpWQq4RcJeQqIVcJuUrIVUKuEnL9YSHXk7Dd/wRx3XeVgKsEXH8PwPV0/P8OeOvbnP93cGvsn9Joa8wmwdZSYOsx1LQI2noEpD0Ntp5OuB8Xaz3ylVmJuUrMVWKuEnOVmKvEXCXmKjFXiblKzFVirhJzlZirxFwl5ioxV4m5SsxVYq4Sc5WYq8Rc5bdc3w26ZmySqKv8mqv8mqv8mqv8musPAb0e0oAV5J3889r/AVBLAwQUAAIACAA5iRJJu685hlYTAAD4YgAAFwAAAHVuaXZlcnNhbC91bml2ZXJzYWwucG5n7d17PNP7/wBwRSgkpxQRlcypZKJcCut65NhJqFAxRemcfTP3+7YTRyLaiTLCVuekodqSr7tNulgrtlPUYmaVy2K02GYXu3zXt875nTPf/v798/F4GHt9tvfn/f583s/X+/LHlntgv7fRopWLtLS0jHz27QnQ0tKBamlpx+rrqiPKXfbe6j/z4gO8d2kR6ZZj6ic6UTt/2KmlVYsxkB9foH6+MGZfSLyW1uKHn37nURFVkVpaJwp89uw8mBI2yf7hQmQym/o29QeKFuznox3ZTZf6ct9/v0A77/t9x/Ytm79zjVmQyd5lrjt16g7kZi5ZeHZ1R+RSI31Qq4dkB1t5VR6Pd6+uiaccCn15SNCqe+69MFCkOsbuUZQiDnFYUBRZQN9e5jqYEiHoh5PYcpR0BKtI0jV0vK+l/feHjwdWmil+P7Jv66UxUvqQSq7go9HfclKfewtP/DxP1yz8bw9nt+rWFOTDXDuG7zQOfuPbu+ufh9UPpxHXVvooWsTKWX4jJH/rFZqg6pLmGYWOB+4Mh7H9qAv4sR2hUcxSzbOc1H75/QfFCBhtAoUSNc+gPm5seHBjM8F+E9Y2ajhf8/j7kzsc/ZeY7plTtRLzJdCMA5Jrc8qb13GD+cuTyC7RKY0jq13Dj/+2tub8nEsWfrwwyNaWXrpZI/7Hs5+zc/Oq1jppxO//nO1DWnvz55ZBzaKGde2hB/eYXtKskjo8XXPjkbuzZjzN/K6jv8mhuc276zh26NGyA8wyzas18PU6hV257BbVqRHfAdZeDtrwW94TjbiWOkzOK5k/nuasUdSvFl+tE+1W4Tfcrrn36P6DPXsPmphr3ov7D24EmQTuCEVoFhX39TqlHgp4V26uGScbBpdUnd+wVjOuDgs3nFhUxevWbHb0V+u0jvT99+XOERrxa9h5BktN/fdGzulPBkVhe6HzEsmaRT0x+mqdhg/55MafmiPF6asd8MWt8+uvEV01i2r+ep3aNqyPpedr9o6wr3fANNPNC3oBFAAKAAWAAkABoABQACgAFAAKAAWAAkABoABQACgAFAAKAAWAAkABoABQACgAFAAKAAWAAkABoABQACgAFAAKAAWAAkABoABQACgAFAAKAAWAAkABoABQACgAFAAKAAWAAkABoABQACgAFAAKAAWAAkABoABQACgAFAAKAAWAAkABoABQACgAFAAKAMX/G4pwimOqmJ3sitquPaeB4W9URgPxZl6r/8dH9ukZ6YOWuyz/bk7vcXReXSK59nFnx5zGZOaWXik1nVPlia/3w6+FC9dXzgkvMY/BWoavdVx0Y5FG4//o+Dl8bYk+aM5bYiwwx6dnWAgELv1Dc3egn2d96kQt1QUmfRrk8CGZTWxBJm7nzSRVwQa9r2D/cQFeI8JliglbFLh1xuWluFU0y4WoUoWeCLJK5DQ0wqSQfTMogWiGNRg6mCHo7ma2K0UXDNbNOoSxB1vYXrGSZ1n/7DHwNyImrP01WggB7esVt4kom/qI3OYGPpdZ7msEetWm8uU6o9MsoTjkTN+tPNuhGF4SIaduVIqeqcOfGRdf5SKHL3m7kMgz/d44sbhdpRil2eHbpIouZ8bttFD4II4borzwphIbJvs4gRbdgnnGzPTwAhiNPA/e1QKeGIOWD53l+pJ4DjaNUy7F0c+GMBBKnxhlxRtrwP6YQ3ziMJJkmY4LQ0mHWObuNn9+/uLKKvSe9t70fbdz5/syBA+tlTFT6bQ0XCUz/o4fCZ7O2p3rVnIMXlDDQrLwjryy1xjkRIQrx56UyhbzOaongkP/qoaQEHSe2M5rKrdMRUxF4riSdq3xiY2Xe0vRUxdgbVJOItHUq7O+ioAcD8T3m7eOj4ynjp/kSTsT168wXfNdSrWKnNDdYG7eOFnSWMtv6J09wt8d4nWFHAjuefXfatu7fxQOQRoqrjt/SaVnq8/KvOvscCnvrhcssImzb25/ZXZvJom5ldKdM3w+i9ZvkZbLaPzFLjUNmRXCsWSimTpFR4r/NXuuefmCHkQAddHq5k048d12w+/0zblBvLy8dSKVd7iZ3y23w8waJXovMbb7uxhzRpBV57uq+Y8SYqenMOgMeII5uPXZk+uI3wdzak/3Jx8dR1rh/Eyh9Fro0bq1rZdZbyNm7mJCuKMDf8o7oC16XYyVeI6f4dysFDRPNibnkkhE0Qv328iW8Lg3NmswrQ63jSxFRmK5gzXLoTCbJlV+Y5YcXxqWs8hApOKuubXrQTD6oGSl/421T4QjOTmLTAX1T4K/mZS9GTg5/EejP4JU7sAuNjlUHM3p99vAwvEtn/1768Z7vs2rqOWVWE8OVz9q8vbndJHiZtgbcfTYO9cZQtMPvqf8plzAk4lEpAe2sq6GYADS0y2KbYJn+SgMlPKpTaMrqig+1hvPbV3BEFiKF2aw6i06Iq2Mb3ZEHg0vTX89I/fdeQJ7KbZsMdICjnj2YnJ7J6vZK9eB3ak+s29jTw9m9nUSio75QuPc2Zb0zofyJlsBCYGdwPN4b1tR2xOZ5ZV1wYKEjmFoRyQrIjDf4OCaSpxDcbl46WzlgqLQ73SKRJCGjLGiwQa/gbJV7ajpIrylHGzi2/iwhzFb+6Gt4stwizTy6DKOa5mEs2x5yauc6NIZnrcduIL6omdBkbNOUctGOpHqXh0cgMm+NzpvJ9bhJiEKbdLL/unmpZ9kZiARtweP2oI0LBpzZ4ZW3YRIT3uc81H0pXhcnpLPWj2MxF+K4HT2s14kHr93B2u51HccPM/6Qh/1N0Fc2J8JaJE2uO3jgw6VVhIdMYEQnNlUMXSGcgeeEgqmSN75w8o4IY6l6CInzwmk3/bR3+zfug+PwT8U1vGp9a9cR02hnX60alX07POHOQMu4DoVGLeNm2c2NHX6ZnJuTXAAszLz1fkjNteg1sJEmZMo7ab/jV1U4cnReSfTkMX5+XeL2grGsijE5k3Y5VCUggdDKAyIXpAJmcfdSFT3g0gm6wcvsT17sZ9475q/MuYRbYJy7DyNeY6bMWgbxG3bhP3Y8Eq5pTuUCyqxbHasRpwn+P5yRo/MIy4fIrqJhGP8SmajcOebMR5E+iqEGRo2LtZfNyTfEJBPeBkXKZcKd8K8oeYMV3KSTXRvz4YbE7MLt/gm99WwiikFU9dIia3MgWLk89HgQJrdM9mNmU+J9GbZh0WWBEMQv01AH23lKD74q1bGTqSmSkXWD+lPQ77MWu67aFPl+m9lev+W8q0V772tUchgmKsfXvkMpowTKPholQ1sd3S6pyiq/pQVKYJ1rzksyBOmcJVuS+t+4Y5EiuSJaqTllImmAhGqF8+creUp7hCY0pc9BG4wOozUqGyj6L0WTefgHjeRqR643PC4SMephf12p3WLjW4rHh3Dp2wMzocJRkIUqsBNUKWQAEFKknguloKliSXBLm/zy02+XNTypzs8kx73kyBM+1+pK3JtVvYyb7eiyPLpZ9aUyVBGoMotGJGcwd6uahEg0LOs7gsXzS61gX2jrrYRp9qGFCW65XlmIri8T6LHOMOPJ+NkejTZVsW21nc+ipXcWsEBlfiXiKA3OV7qKq4tsUzEEyuN9/mJVxw3fy3OTeXYdcYvKPKf4bUPBSn2Jp7e8haX/tfoH23YNv10o/fjwinjhKEySW1mCSoCkkkTlknyLBBk0Svt6xEyJxbFykoV7hqK6OVVw0T179fERtDYa0jxGchjfE6KNLQjksOzBgfyk5EVnpnPPQwLBBVhWbujxfKTTztfSLvwDuqRefPVZaXc9rJ2e4exAcxCUIS/k4rfwGwWeiHSS6WG98aTkdNeo0T3T36R0L8GcMLmGAuIadTR92a3MLK0uKOO1RDVpPoS3R8/sb4k/+XjLRcPelTDcpRLMm2Dcn7JGYPEXNyXsM+xutGTHmsf0LDJe78p9FMd9EHzffLX7R2R+gloqqsMUWEWrYF1GJ26SuAGYmbcGUiybv+z+3frLl44X4A1N8DIOskozJIA1TUXI5DoB1XKQIFUkF/5tGGraMs3+YeeSvrjdbIDN1UYu+NNUOMNL83zqbBqCKzFl55h67TWnzyRUOtEDiUsAolcAljLQenzn94iUVqkHcaoGO0TslblbVyxVQNXjPUL0mYuhzawB4e9boSS6sQsrtuX29ME187ROXtGnVbfmxkHb6Nct679Hde4a5cniiaEd05xTY1uthN4l0yOjLcPfXBLxF7ZzcFUCiDDoovhToP8NEjyJugoH06G9TS6k9V5rnVAH2TtETO07K1wCdfNuLkqp0ukR8xbky0ygEkejLI4ypnRdM7soHa7NVL4vJvrJW4u45rsl1feFfrQejDphkWBHNuobi5W5gtnhSYk3TlwLB6/4q/pYuvmj68jMKssLTqZ2YJsmpzwsotf6Pyuw2OxPduWMDgo7DhAZceOQnxOdTNvDaUWD9iS4GlWNtH51FDz5OpSMLQ4DP24uNahWkVHy+gZHXVCWSEBW1ApiMWWZ7cOywV41UDGmC+s/+Cy9VWtKIhC2OPKCGQcBRdZtal7lt81uiKarijJpgmXikpcPqQhfZmu0l+24ZJl377vOe1kxRsucWtNSPdURLdtS+bSP6cQ0coUpZSLsC2ZSL///AzmuNOH751V693hVk0JLQf7El2v1MOoDn2hs2mjWeemUNAVa1mfcrMIY333AAm+Mm9UpZ9ak+3TF7zNuiNyTUnv1eFbMMX4YLBTwbeiNpHTWEe6kqdYN9E/woyetBv151Kf/kuZK3PI9CF3j/kxqk8HqNAeNY3hhekfNw//uch4c1kXlzZe/ftvtBdOkUw/mjns4cWXj4mtw102T4OLewWMoA3w9otezAc3BumS2PusTJrcwd3mYi/ZudP4sFny0ZV8sdxufsXaksu5u7tSDYt8dqSOVWKjP/xUhwi5N/kjXtoV5dIueQx2QSsFeAXlnrNkzA+dFs/c2J6M32nK2e3VDIWBpHtg+NXix+djV1Ts3rU3bvsoY3sBqPXD/qYZcE0Eo+fZ7NqivybKZ95MNnIo0tr6HNRkEGeYb7BCJIr1ZMjt+g5qmRnrHEWkH/UwQ7uQz5gu6cTbYcqSiaScxgpv9taoR7+2rEoMax3kbCPJcp6nyeQObkMiKP/cFrr4dcoWOsFe3QSvUzpFPo7VevF3qPal3pdamtpn2fxoFFOFgyiOcmSvRi04knPBcSdrI3UcaiPdzVZN00b+CA/Avx4v6idK34UuKGoJFSzoIrLi1ANIKkznr7Uf1Txl5ErQ4sWgnHPFvinNtq7YGAsG0iIsY+px1gmfipGKBUXx1gFksq0HXiXnIlD2L7acPzivDOw9zrjJCBTg/NCynszc8Ok/HA4VeyUV41BEjDhw8OJUiS3c6nLaWFKKLBam5Q7hUr+cD27oIR6In1Tf1uZyHm/aN3U7w2t24oTe6+RTmbTI43EqpQJz2zuJ3X2K4iQdtoOsV2fNTNpFqv42pl1XoGJB7cbi4BLJiTO0coLzg8+9l70y5V2u3ZG9RbYIrqxF/s3gfsXB8t38PGe6v6MJtD/HKpnW3NY6bClbOBOgzAxuWYVDNcLc3NFcxucVo7U2giId9cdExb1nViaL4nwb+ONJ7McspELExBzBNvnSJ2APG9V6rerCKU6lkIu5rcPHxFnsRSCCMYjq8f5Vvx9R5FKszGy6zKpN2O5JZqyIJdbDPy/O7o8Z9UYE31Zcne7HI2g99e1oOEJlAG67KyF3vAhZCKoLD4BYpbCyKMpR13ap49Ve1eDMNZJoKFtxuZxnaJdJG8vyYSfHTNo17sYjuhVLwSNJt6XDE6n7VY+LnJM6v+y6bI65SNI2VmybcYFF04TqmZUvMhROAQdvI2TxC+Mvoq97Pu4gSZlciPytsStm5yVl8FsGaqauzFoloWbSTL3O0T79lzMT6x29UQcpfQbzaqHj0haFWHPUDfOaCn06GdxSgRvkXnBl9td/3l95k6E7jptHkIQJAsKiPE9RCwlpON9mMqFpVWIBlr46NU1uBmIeGX11+CYJOQkv87ZGJiRuqebewfosZgtw/KLf6ijldcTZJbh34Oq0Ctp/W3Y31d0l1ICZ+TmVWunuV2CiCPpaNN4xgSe/HgVpH7V8pbT5aXrKSq8IvqfYcsAC0VZbTXWSqq9ds+tVj/9LhpYt3MmphX2JSRV/2whostcWYaKYaaRc5PPwSXEbU6KQ9wcXym3G+zHP3Ep6N3q9bP+D6H5emPoCjSSKSfP3eeJ82KbXldvbL9CTKYKKstbY3p5Hhc9kOk3LKdx49t9Xtj++uUrBhwoUCJknQiyGSJsg35asQ7y5ihdLuXiOh1IyVDYr5kM+fhrykrr5ZaxBAViPyU6M+seOwyvzJdBTkPV65Ykx5UXxGl9jkFJipMaQW2k4Z2uhy1Af5PVtxgHNhf/9+x4lbeLB9MWP9XS1535/wtmzP9mKlSIS2n2J9TLDuW/W0625MjCrnkLydvyPsrW0rc2qDschBO2wwyCrPslxVGQE34Kj8Rq40UGbaphrxw2UYpajOlzYO3d/6TT8Wv8Tiei4el4jYaCVdakqhZhl1dXfPyy97KP5aisr7Ze7anKhaIX123Uhl3wTHh3WUv/47N2/h7grPPM/UEsDBBQAAgAIADmJEkmV7pF+SwAAAGsAAAAbAAAAdW5pdmVyc2FsL3VuaXZlcnNhbC5wbmcueG1ss7GvyM1RKEstKs7Mz7NVMtQzULK34+WyKShKLctMLVeoAIoBBSFASaESyDVCcMszU0oygEIG5mYIwYzUzPSMElslCwNzuKA+0EwAUEsBAgAAFAACAAgAOYkSSQ5qJE5iBAAABREAAB0AAAAAAAAAAQAAAAAAAAAAAHVuaXZlcnNhbC9jb21tb25fbWVzc2FnZXMubG5nUEsBAgAAFAACAAgAOYkSSQh+CyMpAwAAhgwAACcAAAAAAAAAAQAAAAAAnQQAAHVuaXZlcnNhbC9mbGFzaF9wdWJsaXNoaW5nX3NldHRpbmdzLnhtbFBLAQIAABQAAgAIADmJEkkAEluQugIAAFQKAAAhAAAAAAAAAAEAAAAAAAsIAAB1bml2ZXJzYWwvZmxhc2hfc2tpbl9zZXR0aW5ncy54bWxQSwECAAAUAAIACAA5iRJJKpYPZ/4CAACXCwAAJgAAAAAAAAABAAAAAAAECwAAdW5pdmVyc2FsL2h0bWxfcHVibGlzaGluZ19zZXR0aW5ncy54bWxQSwECAAAUAAIACAA5iRJJakeSH5kBAAAeBgAAHwAAAAAAAAABAAAAAABGDgAAdW5pdmVyc2FsL2h0bWxfc2tpbl9zZXR0aW5ncy5qc1BLAQIAABQAAgAIADmJEkk9PC/RwQAAAOUBAAAaAAAAAAAAAAEAAAAAABwQAAB1bml2ZXJzYWwvaTE4bl9wcmVzZXRzLnhtbFBLAQIAABQAAgAIADmJEkkDfdX6dAAAAH0AAAAcAAAAAAAAAAEAAAAAABURAAB1bml2ZXJzYWwvbG9jYWxfc2V0dGluZ3MueG1sUEsBAgAAFAACAAgARJRXRyO0Tvv7AgAAsAgAABQAAAAAAAAAAQAAAAAAwxEAAHVuaXZlcnNhbC9wbGF5ZXIueG1sUEsBAgAAFAACAAgAOYkSScb5FLEqCQAAelsAACkAAAAAAAAAAQAAAAAA8BQAAHVuaXZlcnNhbC9za2luX2N1c3RvbWl6YXRpb25fc2V0dGluZ3MueG1sUEsBAgAAFAACAAgAOYkSSbuvOYZWEwAA+GIAABcAAAAAAAAAAAAAAAAAYR4AAHVuaXZlcnNhbC91bml2ZXJzYWwucG5nUEsBAgAAFAACAAgAOYkSSZXukX5LAAAAawAAABsAAAAAAAAAAQAAAAAA7DEAAHVuaXZlcnNhbC91bml2ZXJzYWwucG5nLnhtbFBLBQYAAAAACwALAEkDAABwMgAAAAA="/>
  <p:tag name="ISPRING_PRESENTATION_TITLE" val="医学品管圈——框架完整 主题完整s20160534125"/>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2827</Words>
  <Application>Microsoft Office PowerPoint</Application>
  <PresentationFormat>宽屏</PresentationFormat>
  <Paragraphs>1257</Paragraphs>
  <Slides>43</Slides>
  <Notes>43</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43</vt:i4>
      </vt:variant>
    </vt:vector>
  </HeadingPairs>
  <TitlesOfParts>
    <vt:vector size="59" baseType="lpstr">
      <vt:lpstr>Meiryo</vt:lpstr>
      <vt:lpstr>等线</vt:lpstr>
      <vt:lpstr>方正正黑简体</vt:lpstr>
      <vt:lpstr>方正正纤黑简体</vt:lpstr>
      <vt:lpstr>迷你简准圆</vt:lpstr>
      <vt:lpstr>宋体</vt:lpstr>
      <vt:lpstr>微软雅黑</vt:lpstr>
      <vt:lpstr>Agency FB</vt:lpstr>
      <vt:lpstr>Arial</vt:lpstr>
      <vt:lpstr>Calibri</vt:lpstr>
      <vt:lpstr>Calibri Light</vt:lpstr>
      <vt:lpstr>Times New Roman</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2016-08-19T11:14:28Z</dcterms:created>
  <dcterms:modified xsi:type="dcterms:W3CDTF">2023-01-05T07:54:14Z</dcterms:modified>
</cp:coreProperties>
</file>