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69" r:id="rId3"/>
  </p:sldMasterIdLst>
  <p:notesMasterIdLst>
    <p:notesMasterId r:id="rId30"/>
  </p:notesMasterIdLst>
  <p:sldIdLst>
    <p:sldId id="258" r:id="rId4"/>
    <p:sldId id="259" r:id="rId5"/>
    <p:sldId id="260" r:id="rId6"/>
    <p:sldId id="265" r:id="rId7"/>
    <p:sldId id="281" r:id="rId8"/>
    <p:sldId id="266" r:id="rId9"/>
    <p:sldId id="267" r:id="rId10"/>
    <p:sldId id="268" r:id="rId11"/>
    <p:sldId id="261" r:id="rId12"/>
    <p:sldId id="282" r:id="rId13"/>
    <p:sldId id="269" r:id="rId14"/>
    <p:sldId id="270" r:id="rId15"/>
    <p:sldId id="271" r:id="rId16"/>
    <p:sldId id="272" r:id="rId17"/>
    <p:sldId id="273" r:id="rId18"/>
    <p:sldId id="262" r:id="rId19"/>
    <p:sldId id="274" r:id="rId20"/>
    <p:sldId id="275" r:id="rId21"/>
    <p:sldId id="276" r:id="rId22"/>
    <p:sldId id="277" r:id="rId23"/>
    <p:sldId id="278" r:id="rId24"/>
    <p:sldId id="263" r:id="rId25"/>
    <p:sldId id="279" r:id="rId26"/>
    <p:sldId id="280" r:id="rId27"/>
    <p:sldId id="264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A51"/>
    <a:srgbClr val="0E1543"/>
    <a:srgbClr val="F7562A"/>
    <a:srgbClr val="B62220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7517D-7A80-4346-BAE6-2241A4321768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947FD-25A6-44F2-A368-BD92FBA183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789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947FD-25A6-44F2-A368-BD92FBA1838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636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842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DBBCD4-11C1-3763-2CE1-1E663AD1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6927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511FC6-2748-C715-FE42-8EF73522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5234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424D0F0-9E82-B94F-1937-EC05F358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89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A21BB70-1465-6A4F-F5C1-B31067F46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9578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F98966-29DB-A851-A447-20206CAA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xmlns="" id="{1989473B-B7FF-EE6B-3F95-DA5D74ED472B}"/>
              </a:ext>
            </a:extLst>
          </p:cNvPr>
          <p:cNvSpPr txBox="1"/>
          <p:nvPr userDrawn="1"/>
        </p:nvSpPr>
        <p:spPr>
          <a:xfrm>
            <a:off x="3721989" y="6550931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40664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3BF07D2-ACCF-A725-0145-038EA02A0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0553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28A2AB1-9CAC-79BF-A8A7-A4C1B199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717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722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841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49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91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915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13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27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483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887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529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560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083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87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22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8F2DC3E-3948-0253-DA33-95FD82C94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412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8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F04E93D-B309-9DCC-87D8-527E5215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1885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9B3116B-323C-5DE3-38DF-61BC9EC6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6247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7029C6E-87E1-682C-6799-A2DE581F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361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3C0A689-769F-1523-5FED-B403C7D7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4813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5F978F2-90D8-FC32-E44F-5F9F4ADBF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5314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04AF9A3-99CD-70D1-003B-9154E7936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2705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3108FA7A-24E0-413C-BBD4-A32C411798CD}"/>
              </a:ext>
            </a:extLst>
          </p:cNvPr>
          <p:cNvGrpSpPr/>
          <p:nvPr userDrawn="1"/>
        </p:nvGrpSpPr>
        <p:grpSpPr>
          <a:xfrm>
            <a:off x="0" y="-2231906"/>
            <a:ext cx="12810626" cy="10940588"/>
            <a:chOff x="0" y="-2231906"/>
            <a:chExt cx="12810626" cy="1094058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5C03A858-7B7F-4BAD-84BC-C5633054206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111A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="" id="{94BD9810-BF1A-4003-A2DC-F27674A805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0643" t="26667"/>
            <a:stretch/>
          </p:blipFill>
          <p:spPr>
            <a:xfrm>
              <a:off x="1" y="-1"/>
              <a:ext cx="1514016" cy="1676401"/>
            </a:xfrm>
            <a:prstGeom prst="rect">
              <a:avLst/>
            </a:prstGeom>
          </p:spPr>
        </p:pic>
        <p:sp>
          <p:nvSpPr>
            <p:cNvPr id="6" name="矩形 3">
              <a:extLst>
                <a:ext uri="{FF2B5EF4-FFF2-40B4-BE49-F238E27FC236}">
                  <a16:creationId xmlns:a16="http://schemas.microsoft.com/office/drawing/2014/main" xmlns="" id="{5BA52C11-FA8A-435D-A1F8-8DFD8F029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191" y="477015"/>
              <a:ext cx="3703651" cy="48147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ctr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2400" b="0" spc="225" noProof="1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  <a:cs typeface="+mn-ea"/>
                  <a:sym typeface="+mn-lt"/>
                </a:rPr>
                <a:t>企业执行力提升培训</a:t>
              </a: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34EF8465-DB5B-48FB-A1C5-972FF54C654C}"/>
                </a:ext>
              </a:extLst>
            </p:cNvPr>
            <p:cNvGrpSpPr/>
            <p:nvPr/>
          </p:nvGrpSpPr>
          <p:grpSpPr>
            <a:xfrm>
              <a:off x="11484656" y="4426556"/>
              <a:ext cx="367122" cy="1996566"/>
              <a:chOff x="7353192" y="2387653"/>
              <a:chExt cx="367122" cy="1592066"/>
            </a:xfrm>
          </p:grpSpPr>
          <p:cxnSp>
            <p:nvCxnSpPr>
              <p:cNvPr id="10" name="直接连接符 9">
                <a:extLst>
                  <a:ext uri="{FF2B5EF4-FFF2-40B4-BE49-F238E27FC236}">
                    <a16:creationId xmlns:a16="http://schemas.microsoft.com/office/drawing/2014/main" xmlns="" id="{E6BD9958-CD77-4E0E-9590-74667CFD830E}"/>
                  </a:ext>
                </a:extLst>
              </p:cNvPr>
              <p:cNvCxnSpPr/>
              <p:nvPr/>
            </p:nvCxnSpPr>
            <p:spPr>
              <a:xfrm flipH="1">
                <a:off x="7353192" y="2387653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>
                <a:extLst>
                  <a:ext uri="{FF2B5EF4-FFF2-40B4-BE49-F238E27FC236}">
                    <a16:creationId xmlns:a16="http://schemas.microsoft.com/office/drawing/2014/main" xmlns="" id="{55F673E4-5DAC-47E8-891A-C7B9021CC282}"/>
                  </a:ext>
                </a:extLst>
              </p:cNvPr>
              <p:cNvCxnSpPr/>
              <p:nvPr/>
            </p:nvCxnSpPr>
            <p:spPr>
              <a:xfrm flipH="1">
                <a:off x="7353192" y="2540221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xmlns="" id="{68002484-B8A9-4305-92B8-FE42643E4DD0}"/>
                  </a:ext>
                </a:extLst>
              </p:cNvPr>
              <p:cNvCxnSpPr/>
              <p:nvPr/>
            </p:nvCxnSpPr>
            <p:spPr>
              <a:xfrm flipH="1">
                <a:off x="7353192" y="2692789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xmlns="" id="{BD50C07C-D76B-45E9-BA32-EBA9B3EEC724}"/>
                  </a:ext>
                </a:extLst>
              </p:cNvPr>
              <p:cNvCxnSpPr/>
              <p:nvPr/>
            </p:nvCxnSpPr>
            <p:spPr>
              <a:xfrm flipH="1">
                <a:off x="7353192" y="2845357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xmlns="" id="{A19658BC-F5BC-429E-AFA3-23BCA10E266C}"/>
                  </a:ext>
                </a:extLst>
              </p:cNvPr>
              <p:cNvCxnSpPr/>
              <p:nvPr/>
            </p:nvCxnSpPr>
            <p:spPr>
              <a:xfrm flipH="1">
                <a:off x="7353192" y="3000189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xmlns="" id="{96A3F27F-2E00-406F-B301-F55C58A69BBB}"/>
                  </a:ext>
                </a:extLst>
              </p:cNvPr>
              <p:cNvCxnSpPr/>
              <p:nvPr/>
            </p:nvCxnSpPr>
            <p:spPr>
              <a:xfrm flipH="1">
                <a:off x="7353192" y="3152693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xmlns="" id="{6084CE6B-25CE-4830-99AB-CA3268AA65EB}"/>
                  </a:ext>
                </a:extLst>
              </p:cNvPr>
              <p:cNvCxnSpPr/>
              <p:nvPr/>
            </p:nvCxnSpPr>
            <p:spPr>
              <a:xfrm flipH="1">
                <a:off x="7353192" y="3305261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>
                <a:extLst>
                  <a:ext uri="{FF2B5EF4-FFF2-40B4-BE49-F238E27FC236}">
                    <a16:creationId xmlns:a16="http://schemas.microsoft.com/office/drawing/2014/main" xmlns="" id="{DCCB79DE-BB43-4454-B901-DE1534503F24}"/>
                  </a:ext>
                </a:extLst>
              </p:cNvPr>
              <p:cNvCxnSpPr/>
              <p:nvPr/>
            </p:nvCxnSpPr>
            <p:spPr>
              <a:xfrm flipH="1">
                <a:off x="7353192" y="3460093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xmlns="" id="{DE79AE85-0EFB-48BE-B545-233EB3A3C02D}"/>
                  </a:ext>
                </a:extLst>
              </p:cNvPr>
              <p:cNvCxnSpPr/>
              <p:nvPr/>
            </p:nvCxnSpPr>
            <p:spPr>
              <a:xfrm flipH="1">
                <a:off x="7353192" y="3612597"/>
                <a:ext cx="367122" cy="36712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矩形 5">
              <a:extLst>
                <a:ext uri="{FF2B5EF4-FFF2-40B4-BE49-F238E27FC236}">
                  <a16:creationId xmlns:a16="http://schemas.microsoft.com/office/drawing/2014/main" xmlns="" id="{79E13771-70E5-4863-988F-0FF0B6489D0C}"/>
                </a:ext>
              </a:extLst>
            </p:cNvPr>
            <p:cNvSpPr/>
            <p:nvPr/>
          </p:nvSpPr>
          <p:spPr>
            <a:xfrm>
              <a:off x="9952591" y="-2231906"/>
              <a:ext cx="2858035" cy="2858035"/>
            </a:xfrm>
            <a:prstGeom prst="ellipse">
              <a:avLst/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5">
              <a:extLst>
                <a:ext uri="{FF2B5EF4-FFF2-40B4-BE49-F238E27FC236}">
                  <a16:creationId xmlns:a16="http://schemas.microsoft.com/office/drawing/2014/main" xmlns="" id="{09EAB433-218F-4BF5-B053-A511D7CD28F7}"/>
                </a:ext>
              </a:extLst>
            </p:cNvPr>
            <p:cNvSpPr/>
            <p:nvPr/>
          </p:nvSpPr>
          <p:spPr>
            <a:xfrm>
              <a:off x="1260142" y="6231871"/>
              <a:ext cx="2476811" cy="2476811"/>
            </a:xfrm>
            <a:prstGeom prst="donut">
              <a:avLst>
                <a:gd name="adj" fmla="val 14999"/>
              </a:avLst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9" name="矩形 5">
            <a:extLst>
              <a:ext uri="{FF2B5EF4-FFF2-40B4-BE49-F238E27FC236}">
                <a16:creationId xmlns:a16="http://schemas.microsoft.com/office/drawing/2014/main" xmlns="" id="{D9332D04-52D1-4601-85F5-C0765C4FA361}"/>
              </a:ext>
            </a:extLst>
          </p:cNvPr>
          <p:cNvSpPr/>
          <p:nvPr userDrawn="1"/>
        </p:nvSpPr>
        <p:spPr>
          <a:xfrm>
            <a:off x="319374" y="520858"/>
            <a:ext cx="437635" cy="437635"/>
          </a:xfrm>
          <a:prstGeom prst="donut">
            <a:avLst>
              <a:gd name="adj" fmla="val 29337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24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2023/1/6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2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1AD1168D-9E78-46A2-A2CA-A9792EDC1C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E6BC2315-A857-44D2-8C06-974E7CFC9090}"/>
              </a:ext>
            </a:extLst>
          </p:cNvPr>
          <p:cNvGrpSpPr/>
          <p:nvPr/>
        </p:nvGrpSpPr>
        <p:grpSpPr>
          <a:xfrm>
            <a:off x="2613953" y="1435663"/>
            <a:ext cx="12253458" cy="7640098"/>
            <a:chOff x="2717899" y="2060162"/>
            <a:chExt cx="12253458" cy="7062876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AA5CA2C2-4757-4165-8BB4-BD00C5E40703}"/>
                </a:ext>
              </a:extLst>
            </p:cNvPr>
            <p:cNvSpPr/>
            <p:nvPr/>
          </p:nvSpPr>
          <p:spPr>
            <a:xfrm rot="1337567">
              <a:off x="2717899" y="2060162"/>
              <a:ext cx="12253458" cy="7062876"/>
            </a:xfrm>
            <a:prstGeom prst="ellipse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椭圆 4">
              <a:extLst>
                <a:ext uri="{FF2B5EF4-FFF2-40B4-BE49-F238E27FC236}">
                  <a16:creationId xmlns:a16="http://schemas.microsoft.com/office/drawing/2014/main" xmlns="" id="{BB33584E-14D1-43BE-82C3-93B30EFF301B}"/>
                </a:ext>
              </a:extLst>
            </p:cNvPr>
            <p:cNvSpPr/>
            <p:nvPr/>
          </p:nvSpPr>
          <p:spPr>
            <a:xfrm rot="1337567">
              <a:off x="5062354" y="2185748"/>
              <a:ext cx="8821692" cy="5084811"/>
            </a:xfrm>
            <a:prstGeom prst="ellipse">
              <a:avLst/>
            </a:prstGeom>
            <a:solidFill>
              <a:srgbClr val="0E1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D516127D-C333-4F41-BD16-C110793D122C}"/>
              </a:ext>
            </a:extLst>
          </p:cNvPr>
          <p:cNvSpPr/>
          <p:nvPr/>
        </p:nvSpPr>
        <p:spPr>
          <a:xfrm>
            <a:off x="-757243" y="-96099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矩形 5">
            <a:extLst>
              <a:ext uri="{FF2B5EF4-FFF2-40B4-BE49-F238E27FC236}">
                <a16:creationId xmlns:a16="http://schemas.microsoft.com/office/drawing/2014/main" xmlns="" id="{DFF6F980-8AD4-4B58-9BAE-87371D423036}"/>
              </a:ext>
            </a:extLst>
          </p:cNvPr>
          <p:cNvSpPr/>
          <p:nvPr/>
        </p:nvSpPr>
        <p:spPr>
          <a:xfrm>
            <a:off x="986224" y="4072889"/>
            <a:ext cx="351258" cy="351258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A005558D-2FBE-4C8F-8225-1D68302E9062}"/>
              </a:ext>
            </a:extLst>
          </p:cNvPr>
          <p:cNvGrpSpPr/>
          <p:nvPr/>
        </p:nvGrpSpPr>
        <p:grpSpPr>
          <a:xfrm>
            <a:off x="9456535" y="417653"/>
            <a:ext cx="2293151" cy="830998"/>
            <a:chOff x="8261761" y="1897036"/>
            <a:chExt cx="2293151" cy="830998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A26582E4-6224-4591-8898-31317060CD98}"/>
                </a:ext>
              </a:extLst>
            </p:cNvPr>
            <p:cNvSpPr txBox="1"/>
            <p:nvPr/>
          </p:nvSpPr>
          <p:spPr>
            <a:xfrm>
              <a:off x="8391487" y="1897037"/>
              <a:ext cx="21634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spc="600" dirty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zh-CN" altLang="en-US" sz="48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A128F256-7676-4AE0-8A1C-25B1A1140E07}"/>
                </a:ext>
              </a:extLst>
            </p:cNvPr>
            <p:cNvSpPr/>
            <p:nvPr/>
          </p:nvSpPr>
          <p:spPr>
            <a:xfrm>
              <a:off x="8261761" y="1897036"/>
              <a:ext cx="2163425" cy="74506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42885B85-0154-405B-A230-3062007AB1FF}"/>
              </a:ext>
            </a:extLst>
          </p:cNvPr>
          <p:cNvSpPr txBox="1"/>
          <p:nvPr/>
        </p:nvSpPr>
        <p:spPr>
          <a:xfrm>
            <a:off x="513161" y="5918438"/>
            <a:ext cx="299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 smtClean="0">
                <a:solidFill>
                  <a:schemeClr val="bg1"/>
                </a:solidFill>
                <a:cs typeface="+mn-ea"/>
                <a:sym typeface="+mn-lt"/>
              </a:rPr>
              <a:t>WWW.YPPPT.COM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5A43FF6B-7587-4EE5-8AD6-08A9D185DF00}"/>
              </a:ext>
            </a:extLst>
          </p:cNvPr>
          <p:cNvGrpSpPr/>
          <p:nvPr/>
        </p:nvGrpSpPr>
        <p:grpSpPr>
          <a:xfrm>
            <a:off x="1783714" y="1162716"/>
            <a:ext cx="8357299" cy="4013308"/>
            <a:chOff x="1410170" y="1327560"/>
            <a:chExt cx="8357299" cy="4013308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77E99AFC-1F85-4461-9CF2-69C7459F24DB}"/>
                </a:ext>
              </a:extLst>
            </p:cNvPr>
            <p:cNvGrpSpPr/>
            <p:nvPr/>
          </p:nvGrpSpPr>
          <p:grpSpPr>
            <a:xfrm>
              <a:off x="4704323" y="1327560"/>
              <a:ext cx="5063146" cy="4013308"/>
              <a:chOff x="3531020" y="1008116"/>
              <a:chExt cx="5063146" cy="4013308"/>
            </a:xfrm>
          </p:grpSpPr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6B0DA60A-78E9-4D64-B998-86C0D7E7A913}"/>
                  </a:ext>
                </a:extLst>
              </p:cNvPr>
              <p:cNvSpPr txBox="1"/>
              <p:nvPr/>
            </p:nvSpPr>
            <p:spPr>
              <a:xfrm>
                <a:off x="4960088" y="1008116"/>
                <a:ext cx="2715485" cy="2646878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166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latin typeface="三极春联字体简" panose="00000500000000000000" pitchFamily="2" charset="-122"/>
                    <a:ea typeface="三极春联字体简" panose="00000500000000000000" pitchFamily="2" charset="-122"/>
                    <a:cs typeface="+mn-ea"/>
                    <a:sym typeface="+mn-lt"/>
                  </a:rPr>
                  <a:t>行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xmlns="" id="{4141DFE0-316F-4906-9BF6-1FDE3B46F7B1}"/>
                  </a:ext>
                </a:extLst>
              </p:cNvPr>
              <p:cNvSpPr txBox="1"/>
              <p:nvPr/>
            </p:nvSpPr>
            <p:spPr>
              <a:xfrm>
                <a:off x="5878681" y="1251161"/>
                <a:ext cx="2715485" cy="377026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239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latin typeface="三极春联字体简" panose="00000500000000000000" pitchFamily="2" charset="-122"/>
                    <a:ea typeface="三极春联字体简" panose="00000500000000000000" pitchFamily="2" charset="-122"/>
                    <a:cs typeface="+mn-ea"/>
                    <a:sym typeface="+mn-lt"/>
                  </a:rPr>
                  <a:t>力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xmlns="" id="{3F87AC9E-BC36-45D2-A4AC-A699794643B7}"/>
                  </a:ext>
                </a:extLst>
              </p:cNvPr>
              <p:cNvSpPr txBox="1"/>
              <p:nvPr/>
            </p:nvSpPr>
            <p:spPr>
              <a:xfrm>
                <a:off x="3531020" y="1123375"/>
                <a:ext cx="2715485" cy="31547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199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latin typeface="三极春联字体简" panose="00000500000000000000" pitchFamily="2" charset="-122"/>
                    <a:ea typeface="三极春联字体简" panose="00000500000000000000" pitchFamily="2" charset="-122"/>
                    <a:cs typeface="+mn-ea"/>
                    <a:sym typeface="+mn-lt"/>
                  </a:rPr>
                  <a:t>执</a:t>
                </a:r>
              </a:p>
            </p:txBody>
          </p:sp>
          <p:sp>
            <p:nvSpPr>
              <p:cNvPr id="17" name="矩形 5">
                <a:extLst>
                  <a:ext uri="{FF2B5EF4-FFF2-40B4-BE49-F238E27FC236}">
                    <a16:creationId xmlns:a16="http://schemas.microsoft.com/office/drawing/2014/main" xmlns="" id="{4F70CB54-0AEB-4A52-80C7-2B20A0E2C7A1}"/>
                  </a:ext>
                </a:extLst>
              </p:cNvPr>
              <p:cNvSpPr/>
              <p:nvPr/>
            </p:nvSpPr>
            <p:spPr>
              <a:xfrm>
                <a:off x="5157043" y="1123375"/>
                <a:ext cx="351258" cy="351258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D73C25"/>
                  </a:gs>
                  <a:gs pos="22000">
                    <a:srgbClr val="B62220"/>
                  </a:gs>
                  <a:gs pos="100000">
                    <a:srgbClr val="F7562A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E6E0F3F8-BD95-4100-A251-5BDA8198932E}"/>
                </a:ext>
              </a:extLst>
            </p:cNvPr>
            <p:cNvSpPr txBox="1"/>
            <p:nvPr/>
          </p:nvSpPr>
          <p:spPr>
            <a:xfrm>
              <a:off x="1410170" y="1518412"/>
              <a:ext cx="2715485" cy="31547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99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提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="" id="{9F4BCDDB-6753-4E1B-A2D2-6722C55CB1EE}"/>
                </a:ext>
              </a:extLst>
            </p:cNvPr>
            <p:cNvSpPr txBox="1"/>
            <p:nvPr/>
          </p:nvSpPr>
          <p:spPr>
            <a:xfrm>
              <a:off x="2933155" y="1930207"/>
              <a:ext cx="2715485" cy="31547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99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升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6C5E313A-A23E-4BCE-A6EC-D50653CC44D5}"/>
              </a:ext>
            </a:extLst>
          </p:cNvPr>
          <p:cNvGrpSpPr/>
          <p:nvPr/>
        </p:nvGrpSpPr>
        <p:grpSpPr>
          <a:xfrm>
            <a:off x="3148455" y="4425146"/>
            <a:ext cx="5874146" cy="722899"/>
            <a:chOff x="3157204" y="4235800"/>
            <a:chExt cx="5874146" cy="722899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ADF350E5-9F84-4502-B308-7B9AE10A122A}"/>
                </a:ext>
              </a:extLst>
            </p:cNvPr>
            <p:cNvSpPr txBox="1"/>
            <p:nvPr/>
          </p:nvSpPr>
          <p:spPr>
            <a:xfrm>
              <a:off x="3244699" y="4235800"/>
              <a:ext cx="5786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—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企业提升执行力培训</a:t>
              </a:r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模板</a:t>
              </a:r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—</a:t>
              </a:r>
              <a:endParaRPr lang="zh-CN" altLang="en-US" sz="20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xmlns="" id="{43263989-7A2C-4A1A-8021-D7185D60FE1B}"/>
                </a:ext>
              </a:extLst>
            </p:cNvPr>
            <p:cNvSpPr txBox="1"/>
            <p:nvPr/>
          </p:nvSpPr>
          <p:spPr>
            <a:xfrm>
              <a:off x="3157204" y="4558589"/>
              <a:ext cx="5786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汇报人 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优品</a:t>
              </a:r>
              <a:r>
                <a:rPr lang="en-US" altLang="zh-CN" sz="2000" spc="600" dirty="0" smtClean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endParaRPr lang="zh-CN" altLang="en-US" sz="20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矩形 5">
            <a:extLst>
              <a:ext uri="{FF2B5EF4-FFF2-40B4-BE49-F238E27FC236}">
                <a16:creationId xmlns:a16="http://schemas.microsoft.com/office/drawing/2014/main" xmlns="" id="{348BE32C-D546-4F7A-BC36-B6CD83D417B3}"/>
              </a:ext>
            </a:extLst>
          </p:cNvPr>
          <p:cNvSpPr/>
          <p:nvPr/>
        </p:nvSpPr>
        <p:spPr>
          <a:xfrm>
            <a:off x="9586261" y="4558495"/>
            <a:ext cx="740747" cy="740747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矩形 5">
            <a:extLst>
              <a:ext uri="{FF2B5EF4-FFF2-40B4-BE49-F238E27FC236}">
                <a16:creationId xmlns:a16="http://schemas.microsoft.com/office/drawing/2014/main" xmlns="" id="{CA0C8315-36AF-4DC8-8147-CDFE97E883CA}"/>
              </a:ext>
            </a:extLst>
          </p:cNvPr>
          <p:cNvSpPr/>
          <p:nvPr/>
        </p:nvSpPr>
        <p:spPr>
          <a:xfrm>
            <a:off x="10685891" y="5044190"/>
            <a:ext cx="2457502" cy="2457502"/>
          </a:xfrm>
          <a:prstGeom prst="donut">
            <a:avLst>
              <a:gd name="adj" fmla="val 16115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  <p:bldP spid="20" grpId="0"/>
      <p:bldP spid="28" grpId="0" animBg="1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405D8B06-26EF-4C38-92FF-6B10217A9675}"/>
              </a:ext>
            </a:extLst>
          </p:cNvPr>
          <p:cNvGrpSpPr/>
          <p:nvPr/>
        </p:nvGrpSpPr>
        <p:grpSpPr>
          <a:xfrm>
            <a:off x="4282750" y="1378860"/>
            <a:ext cx="4425821" cy="795486"/>
            <a:chOff x="4250093" y="1204689"/>
            <a:chExt cx="4425821" cy="795486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xmlns="" id="{3BE1312B-C7A2-4552-9F3C-171A6AE013CD}"/>
                </a:ext>
              </a:extLst>
            </p:cNvPr>
            <p:cNvSpPr txBox="1"/>
            <p:nvPr/>
          </p:nvSpPr>
          <p:spPr>
            <a:xfrm>
              <a:off x="4463143" y="1371600"/>
              <a:ext cx="4212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企业执行力低下的表现</a:t>
              </a: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87BF71FE-2580-4527-B437-C2678F9B3DD5}"/>
                </a:ext>
              </a:extLst>
            </p:cNvPr>
            <p:cNvGrpSpPr/>
            <p:nvPr/>
          </p:nvGrpSpPr>
          <p:grpSpPr>
            <a:xfrm>
              <a:off x="4250093" y="1204689"/>
              <a:ext cx="3691813" cy="795486"/>
              <a:chOff x="4234542" y="1207632"/>
              <a:chExt cx="3691813" cy="795486"/>
            </a:xfrm>
          </p:grpSpPr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xmlns="" id="{CE1E34E3-3F4E-42AA-AD76-83BF96BA0C0B}"/>
                  </a:ext>
                </a:extLst>
              </p:cNvPr>
              <p:cNvGrpSpPr/>
              <p:nvPr/>
            </p:nvGrpSpPr>
            <p:grpSpPr>
              <a:xfrm>
                <a:off x="4265644" y="1207632"/>
                <a:ext cx="3660711" cy="84799"/>
                <a:chOff x="6096000" y="1512432"/>
                <a:chExt cx="3660711" cy="84799"/>
              </a:xfrm>
            </p:grpSpPr>
            <p:sp>
              <p:nvSpPr>
                <p:cNvPr id="6" name="Oval 24">
                  <a:extLst>
                    <a:ext uri="{FF2B5EF4-FFF2-40B4-BE49-F238E27FC236}">
                      <a16:creationId xmlns:a16="http://schemas.microsoft.com/office/drawing/2014/main" xmlns="" id="{695F1672-4610-4677-B13D-2F12C8E4BE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flipV="1">
                  <a:off x="9671912" y="1512432"/>
                  <a:ext cx="84799" cy="8479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</a:ln>
                <a:effectLst>
                  <a:outerShdw sx="175000" sy="175000" algn="ctr" rotWithShape="0">
                    <a:schemeClr val="bg1"/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cxnSp>
              <p:nvCxnSpPr>
                <p:cNvPr id="7" name="直接连接符 6">
                  <a:extLst>
                    <a:ext uri="{FF2B5EF4-FFF2-40B4-BE49-F238E27FC236}">
                      <a16:creationId xmlns:a16="http://schemas.microsoft.com/office/drawing/2014/main" xmlns="" id="{C3DF0612-920F-4542-9013-3D34B4F29A21}"/>
                    </a:ext>
                  </a:extLst>
                </p:cNvPr>
                <p:cNvCxnSpPr/>
                <p:nvPr/>
              </p:nvCxnSpPr>
              <p:spPr>
                <a:xfrm flipV="1">
                  <a:off x="6096000" y="1551656"/>
                  <a:ext cx="3447766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xmlns="" id="{13713376-3696-43DE-947F-1220D7009895}"/>
                  </a:ext>
                </a:extLst>
              </p:cNvPr>
              <p:cNvGrpSpPr/>
              <p:nvPr/>
            </p:nvGrpSpPr>
            <p:grpSpPr>
              <a:xfrm flipH="1">
                <a:off x="4234542" y="1918319"/>
                <a:ext cx="3660711" cy="84799"/>
                <a:chOff x="6096000" y="1512432"/>
                <a:chExt cx="3660711" cy="84799"/>
              </a:xfrm>
            </p:grpSpPr>
            <p:sp>
              <p:nvSpPr>
                <p:cNvPr id="10" name="Oval 24">
                  <a:extLst>
                    <a:ext uri="{FF2B5EF4-FFF2-40B4-BE49-F238E27FC236}">
                      <a16:creationId xmlns:a16="http://schemas.microsoft.com/office/drawing/2014/main" xmlns="" id="{E598C327-522F-4AB5-A0AF-CEF7BA751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flipV="1">
                  <a:off x="9671912" y="1512432"/>
                  <a:ext cx="84799" cy="8479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</a:ln>
                <a:effectLst>
                  <a:outerShdw sx="175000" sy="175000" algn="ctr" rotWithShape="0">
                    <a:schemeClr val="bg1"/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cxnSp>
              <p:nvCxnSpPr>
                <p:cNvPr id="11" name="直接连接符 10">
                  <a:extLst>
                    <a:ext uri="{FF2B5EF4-FFF2-40B4-BE49-F238E27FC236}">
                      <a16:creationId xmlns:a16="http://schemas.microsoft.com/office/drawing/2014/main" xmlns="" id="{93D1B090-E325-4B3C-8541-3014CC15971D}"/>
                    </a:ext>
                  </a:extLst>
                </p:cNvPr>
                <p:cNvCxnSpPr/>
                <p:nvPr/>
              </p:nvCxnSpPr>
              <p:spPr>
                <a:xfrm flipV="1">
                  <a:off x="6096000" y="1551656"/>
                  <a:ext cx="3447766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6" name="文本框 109">
            <a:extLst>
              <a:ext uri="{FF2B5EF4-FFF2-40B4-BE49-F238E27FC236}">
                <a16:creationId xmlns:a16="http://schemas.microsoft.com/office/drawing/2014/main" xmlns="" id="{9067562E-F39C-4EE7-B309-B964AE15070C}"/>
              </a:ext>
            </a:extLst>
          </p:cNvPr>
          <p:cNvSpPr txBox="1"/>
          <p:nvPr/>
        </p:nvSpPr>
        <p:spPr>
          <a:xfrm>
            <a:off x="1649693" y="3263703"/>
            <a:ext cx="1236236" cy="40011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125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表现之一</a:t>
            </a:r>
          </a:p>
        </p:txBody>
      </p:sp>
      <p:sp>
        <p:nvSpPr>
          <p:cNvPr id="59" name="文本框 110">
            <a:extLst>
              <a:ext uri="{FF2B5EF4-FFF2-40B4-BE49-F238E27FC236}">
                <a16:creationId xmlns:a16="http://schemas.microsoft.com/office/drawing/2014/main" xmlns="" id="{F96A1732-AC88-45EC-835D-03EEA2FE4444}"/>
              </a:ext>
            </a:extLst>
          </p:cNvPr>
          <p:cNvSpPr txBox="1"/>
          <p:nvPr/>
        </p:nvSpPr>
        <p:spPr>
          <a:xfrm>
            <a:off x="4250822" y="3263703"/>
            <a:ext cx="1236236" cy="40011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125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表现之二</a:t>
            </a:r>
          </a:p>
        </p:txBody>
      </p:sp>
      <p:sp>
        <p:nvSpPr>
          <p:cNvPr id="82" name="文本框 111">
            <a:extLst>
              <a:ext uri="{FF2B5EF4-FFF2-40B4-BE49-F238E27FC236}">
                <a16:creationId xmlns:a16="http://schemas.microsoft.com/office/drawing/2014/main" xmlns="" id="{D9C373D1-087C-4D01-9E32-FA3B78D2B390}"/>
              </a:ext>
            </a:extLst>
          </p:cNvPr>
          <p:cNvSpPr txBox="1"/>
          <p:nvPr/>
        </p:nvSpPr>
        <p:spPr>
          <a:xfrm>
            <a:off x="6851951" y="3263703"/>
            <a:ext cx="1236236" cy="40011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125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表现之三</a:t>
            </a:r>
          </a:p>
        </p:txBody>
      </p:sp>
      <p:sp>
        <p:nvSpPr>
          <p:cNvPr id="105" name="文本框 112">
            <a:extLst>
              <a:ext uri="{FF2B5EF4-FFF2-40B4-BE49-F238E27FC236}">
                <a16:creationId xmlns:a16="http://schemas.microsoft.com/office/drawing/2014/main" xmlns="" id="{73F51E09-B5ED-47A6-B669-EB44AA2E2B47}"/>
              </a:ext>
            </a:extLst>
          </p:cNvPr>
          <p:cNvSpPr txBox="1"/>
          <p:nvPr/>
        </p:nvSpPr>
        <p:spPr>
          <a:xfrm>
            <a:off x="9453081" y="3263703"/>
            <a:ext cx="1236236" cy="40011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125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25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表现之四</a:t>
            </a:r>
          </a:p>
        </p:txBody>
      </p:sp>
      <p:grpSp>
        <p:nvGrpSpPr>
          <p:cNvPr id="108" name="Group 4">
            <a:extLst>
              <a:ext uri="{FF2B5EF4-FFF2-40B4-BE49-F238E27FC236}">
                <a16:creationId xmlns:a16="http://schemas.microsoft.com/office/drawing/2014/main" xmlns="" id="{0A6103B9-95BB-4B10-BEFD-F37BFCC399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86823" y="2614032"/>
            <a:ext cx="466725" cy="503238"/>
            <a:chOff x="1287" y="1434"/>
            <a:chExt cx="294" cy="317"/>
          </a:xfrm>
          <a:solidFill>
            <a:schemeClr val="bg1"/>
          </a:solidFill>
        </p:grpSpPr>
        <p:sp>
          <p:nvSpPr>
            <p:cNvPr id="109" name="Freeform 6">
              <a:extLst>
                <a:ext uri="{FF2B5EF4-FFF2-40B4-BE49-F238E27FC236}">
                  <a16:creationId xmlns:a16="http://schemas.microsoft.com/office/drawing/2014/main" xmlns="" id="{BFAE204A-2055-4399-A056-4B212DB72A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7" y="1434"/>
              <a:ext cx="294" cy="317"/>
            </a:xfrm>
            <a:custGeom>
              <a:avLst/>
              <a:gdLst>
                <a:gd name="T0" fmla="*/ 1280 w 3232"/>
                <a:gd name="T1" fmla="*/ 3131 h 3487"/>
                <a:gd name="T2" fmla="*/ 1746 w 3232"/>
                <a:gd name="T3" fmla="*/ 3324 h 3487"/>
                <a:gd name="T4" fmla="*/ 2169 w 3232"/>
                <a:gd name="T5" fmla="*/ 2895 h 3487"/>
                <a:gd name="T6" fmla="*/ 2020 w 3232"/>
                <a:gd name="T7" fmla="*/ 2577 h 3487"/>
                <a:gd name="T8" fmla="*/ 2344 w 3232"/>
                <a:gd name="T9" fmla="*/ 2378 h 3487"/>
                <a:gd name="T10" fmla="*/ 1363 w 3232"/>
                <a:gd name="T11" fmla="*/ 2621 h 3487"/>
                <a:gd name="T12" fmla="*/ 2609 w 3232"/>
                <a:gd name="T13" fmla="*/ 2175 h 3487"/>
                <a:gd name="T14" fmla="*/ 2613 w 3232"/>
                <a:gd name="T15" fmla="*/ 2764 h 3487"/>
                <a:gd name="T16" fmla="*/ 2914 w 3232"/>
                <a:gd name="T17" fmla="*/ 2580 h 3487"/>
                <a:gd name="T18" fmla="*/ 3081 w 3232"/>
                <a:gd name="T19" fmla="*/ 2314 h 3487"/>
                <a:gd name="T20" fmla="*/ 349 w 3232"/>
                <a:gd name="T21" fmla="*/ 1934 h 3487"/>
                <a:gd name="T22" fmla="*/ 288 w 3232"/>
                <a:gd name="T23" fmla="*/ 2375 h 3487"/>
                <a:gd name="T24" fmla="*/ 287 w 3232"/>
                <a:gd name="T25" fmla="*/ 2576 h 3487"/>
                <a:gd name="T26" fmla="*/ 759 w 3232"/>
                <a:gd name="T27" fmla="*/ 2772 h 3487"/>
                <a:gd name="T28" fmla="*/ 688 w 3232"/>
                <a:gd name="T29" fmla="*/ 2175 h 3487"/>
                <a:gd name="T30" fmla="*/ 2554 w 3232"/>
                <a:gd name="T31" fmla="*/ 1936 h 3487"/>
                <a:gd name="T32" fmla="*/ 749 w 3232"/>
                <a:gd name="T33" fmla="*/ 1459 h 3487"/>
                <a:gd name="T34" fmla="*/ 739 w 3232"/>
                <a:gd name="T35" fmla="*/ 1841 h 3487"/>
                <a:gd name="T36" fmla="*/ 1084 w 3232"/>
                <a:gd name="T37" fmla="*/ 1199 h 3487"/>
                <a:gd name="T38" fmla="*/ 916 w 3232"/>
                <a:gd name="T39" fmla="*/ 2166 h 3487"/>
                <a:gd name="T40" fmla="*/ 1840 w 3232"/>
                <a:gd name="T41" fmla="*/ 2502 h 3487"/>
                <a:gd name="T42" fmla="*/ 2411 w 3232"/>
                <a:gd name="T43" fmla="*/ 1744 h 3487"/>
                <a:gd name="T44" fmla="*/ 1776 w 3232"/>
                <a:gd name="T45" fmla="*/ 954 h 3487"/>
                <a:gd name="T46" fmla="*/ 2187 w 3232"/>
                <a:gd name="T47" fmla="*/ 1006 h 3487"/>
                <a:gd name="T48" fmla="*/ 976 w 3232"/>
                <a:gd name="T49" fmla="*/ 1009 h 3487"/>
                <a:gd name="T50" fmla="*/ 1157 w 3232"/>
                <a:gd name="T51" fmla="*/ 749 h 3487"/>
                <a:gd name="T52" fmla="*/ 2522 w 3232"/>
                <a:gd name="T53" fmla="*/ 1241 h 3487"/>
                <a:gd name="T54" fmla="*/ 3054 w 3232"/>
                <a:gd name="T55" fmla="*/ 1325 h 3487"/>
                <a:gd name="T56" fmla="*/ 2981 w 3232"/>
                <a:gd name="T57" fmla="*/ 877 h 3487"/>
                <a:gd name="T58" fmla="*/ 2470 w 3232"/>
                <a:gd name="T59" fmla="*/ 714 h 3487"/>
                <a:gd name="T60" fmla="*/ 349 w 3232"/>
                <a:gd name="T61" fmla="*/ 846 h 3487"/>
                <a:gd name="T62" fmla="*/ 229 w 3232"/>
                <a:gd name="T63" fmla="*/ 1270 h 3487"/>
                <a:gd name="T64" fmla="*/ 687 w 3232"/>
                <a:gd name="T65" fmla="*/ 1313 h 3487"/>
                <a:gd name="T66" fmla="*/ 1649 w 3232"/>
                <a:gd name="T67" fmla="*/ 149 h 3487"/>
                <a:gd name="T68" fmla="*/ 1336 w 3232"/>
                <a:gd name="T69" fmla="*/ 362 h 3487"/>
                <a:gd name="T70" fmla="*/ 1229 w 3232"/>
                <a:gd name="T71" fmla="*/ 611 h 3487"/>
                <a:gd name="T72" fmla="*/ 2133 w 3232"/>
                <a:gd name="T73" fmla="*/ 525 h 3487"/>
                <a:gd name="T74" fmla="*/ 1699 w 3232"/>
                <a:gd name="T75" fmla="*/ 152 h 3487"/>
                <a:gd name="T76" fmla="*/ 2076 w 3232"/>
                <a:gd name="T77" fmla="*/ 199 h 3487"/>
                <a:gd name="T78" fmla="*/ 2617 w 3232"/>
                <a:gd name="T79" fmla="*/ 573 h 3487"/>
                <a:gd name="T80" fmla="*/ 3133 w 3232"/>
                <a:gd name="T81" fmla="*/ 827 h 3487"/>
                <a:gd name="T82" fmla="*/ 3195 w 3232"/>
                <a:gd name="T83" fmla="*/ 1375 h 3487"/>
                <a:gd name="T84" fmla="*/ 3121 w 3232"/>
                <a:gd name="T85" fmla="*/ 1933 h 3487"/>
                <a:gd name="T86" fmla="*/ 3206 w 3232"/>
                <a:gd name="T87" fmla="*/ 2517 h 3487"/>
                <a:gd name="T88" fmla="*/ 3067 w 3232"/>
                <a:gd name="T89" fmla="*/ 2811 h 3487"/>
                <a:gd name="T90" fmla="*/ 2750 w 3232"/>
                <a:gd name="T91" fmla="*/ 2891 h 3487"/>
                <a:gd name="T92" fmla="*/ 2168 w 3232"/>
                <a:gd name="T93" fmla="*/ 3183 h 3487"/>
                <a:gd name="T94" fmla="*/ 1649 w 3232"/>
                <a:gd name="T95" fmla="*/ 3487 h 3487"/>
                <a:gd name="T96" fmla="*/ 1129 w 3232"/>
                <a:gd name="T97" fmla="*/ 3183 h 3487"/>
                <a:gd name="T98" fmla="*/ 546 w 3232"/>
                <a:gd name="T99" fmla="*/ 2891 h 3487"/>
                <a:gd name="T100" fmla="*/ 124 w 3232"/>
                <a:gd name="T101" fmla="*/ 2593 h 3487"/>
                <a:gd name="T102" fmla="*/ 8 w 3232"/>
                <a:gd name="T103" fmla="*/ 2381 h 3487"/>
                <a:gd name="T104" fmla="*/ 200 w 3232"/>
                <a:gd name="T105" fmla="*/ 1888 h 3487"/>
                <a:gd name="T106" fmla="*/ 85 w 3232"/>
                <a:gd name="T107" fmla="*/ 1312 h 3487"/>
                <a:gd name="T108" fmla="*/ 196 w 3232"/>
                <a:gd name="T109" fmla="*/ 787 h 3487"/>
                <a:gd name="T110" fmla="*/ 751 w 3232"/>
                <a:gd name="T111" fmla="*/ 566 h 3487"/>
                <a:gd name="T112" fmla="*/ 1044 w 3232"/>
                <a:gd name="T113" fmla="*/ 302 h 3487"/>
                <a:gd name="T114" fmla="*/ 1278 w 3232"/>
                <a:gd name="T115" fmla="*/ 149 h 3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2" h="3487">
                  <a:moveTo>
                    <a:pt x="1648" y="2748"/>
                  </a:moveTo>
                  <a:lnTo>
                    <a:pt x="1542" y="2786"/>
                  </a:lnTo>
                  <a:lnTo>
                    <a:pt x="1437" y="2821"/>
                  </a:lnTo>
                  <a:lnTo>
                    <a:pt x="1332" y="2851"/>
                  </a:lnTo>
                  <a:lnTo>
                    <a:pt x="1229" y="2875"/>
                  </a:lnTo>
                  <a:lnTo>
                    <a:pt x="1127" y="2895"/>
                  </a:lnTo>
                  <a:lnTo>
                    <a:pt x="1163" y="2961"/>
                  </a:lnTo>
                  <a:lnTo>
                    <a:pt x="1201" y="3022"/>
                  </a:lnTo>
                  <a:lnTo>
                    <a:pt x="1239" y="3079"/>
                  </a:lnTo>
                  <a:lnTo>
                    <a:pt x="1280" y="3131"/>
                  </a:lnTo>
                  <a:lnTo>
                    <a:pt x="1321" y="3177"/>
                  </a:lnTo>
                  <a:lnTo>
                    <a:pt x="1365" y="3219"/>
                  </a:lnTo>
                  <a:lnTo>
                    <a:pt x="1409" y="3253"/>
                  </a:lnTo>
                  <a:lnTo>
                    <a:pt x="1456" y="3283"/>
                  </a:lnTo>
                  <a:lnTo>
                    <a:pt x="1503" y="3307"/>
                  </a:lnTo>
                  <a:lnTo>
                    <a:pt x="1550" y="3324"/>
                  </a:lnTo>
                  <a:lnTo>
                    <a:pt x="1599" y="3335"/>
                  </a:lnTo>
                  <a:lnTo>
                    <a:pt x="1649" y="3338"/>
                  </a:lnTo>
                  <a:lnTo>
                    <a:pt x="1699" y="3335"/>
                  </a:lnTo>
                  <a:lnTo>
                    <a:pt x="1746" y="3324"/>
                  </a:lnTo>
                  <a:lnTo>
                    <a:pt x="1795" y="3307"/>
                  </a:lnTo>
                  <a:lnTo>
                    <a:pt x="1842" y="3283"/>
                  </a:lnTo>
                  <a:lnTo>
                    <a:pt x="1887" y="3253"/>
                  </a:lnTo>
                  <a:lnTo>
                    <a:pt x="1932" y="3219"/>
                  </a:lnTo>
                  <a:lnTo>
                    <a:pt x="1975" y="3177"/>
                  </a:lnTo>
                  <a:lnTo>
                    <a:pt x="2018" y="3131"/>
                  </a:lnTo>
                  <a:lnTo>
                    <a:pt x="2058" y="3079"/>
                  </a:lnTo>
                  <a:lnTo>
                    <a:pt x="2096" y="3022"/>
                  </a:lnTo>
                  <a:lnTo>
                    <a:pt x="2133" y="2961"/>
                  </a:lnTo>
                  <a:lnTo>
                    <a:pt x="2169" y="2895"/>
                  </a:lnTo>
                  <a:lnTo>
                    <a:pt x="2067" y="2875"/>
                  </a:lnTo>
                  <a:lnTo>
                    <a:pt x="1965" y="2851"/>
                  </a:lnTo>
                  <a:lnTo>
                    <a:pt x="1860" y="2821"/>
                  </a:lnTo>
                  <a:lnTo>
                    <a:pt x="1754" y="2787"/>
                  </a:lnTo>
                  <a:lnTo>
                    <a:pt x="1648" y="2748"/>
                  </a:lnTo>
                  <a:close/>
                  <a:moveTo>
                    <a:pt x="2344" y="2378"/>
                  </a:moveTo>
                  <a:lnTo>
                    <a:pt x="2267" y="2430"/>
                  </a:lnTo>
                  <a:lnTo>
                    <a:pt x="2186" y="2481"/>
                  </a:lnTo>
                  <a:lnTo>
                    <a:pt x="2104" y="2531"/>
                  </a:lnTo>
                  <a:lnTo>
                    <a:pt x="2020" y="2577"/>
                  </a:lnTo>
                  <a:lnTo>
                    <a:pt x="1934" y="2621"/>
                  </a:lnTo>
                  <a:lnTo>
                    <a:pt x="1849" y="2662"/>
                  </a:lnTo>
                  <a:lnTo>
                    <a:pt x="1948" y="2691"/>
                  </a:lnTo>
                  <a:lnTo>
                    <a:pt x="2044" y="2718"/>
                  </a:lnTo>
                  <a:lnTo>
                    <a:pt x="2139" y="2738"/>
                  </a:lnTo>
                  <a:lnTo>
                    <a:pt x="2233" y="2754"/>
                  </a:lnTo>
                  <a:lnTo>
                    <a:pt x="2265" y="2666"/>
                  </a:lnTo>
                  <a:lnTo>
                    <a:pt x="2295" y="2574"/>
                  </a:lnTo>
                  <a:lnTo>
                    <a:pt x="2322" y="2477"/>
                  </a:lnTo>
                  <a:lnTo>
                    <a:pt x="2344" y="2378"/>
                  </a:lnTo>
                  <a:close/>
                  <a:moveTo>
                    <a:pt x="953" y="2378"/>
                  </a:moveTo>
                  <a:lnTo>
                    <a:pt x="976" y="2477"/>
                  </a:lnTo>
                  <a:lnTo>
                    <a:pt x="1001" y="2574"/>
                  </a:lnTo>
                  <a:lnTo>
                    <a:pt x="1031" y="2666"/>
                  </a:lnTo>
                  <a:lnTo>
                    <a:pt x="1064" y="2754"/>
                  </a:lnTo>
                  <a:lnTo>
                    <a:pt x="1157" y="2738"/>
                  </a:lnTo>
                  <a:lnTo>
                    <a:pt x="1252" y="2718"/>
                  </a:lnTo>
                  <a:lnTo>
                    <a:pt x="1349" y="2691"/>
                  </a:lnTo>
                  <a:lnTo>
                    <a:pt x="1447" y="2662"/>
                  </a:lnTo>
                  <a:lnTo>
                    <a:pt x="1363" y="2621"/>
                  </a:lnTo>
                  <a:lnTo>
                    <a:pt x="1277" y="2577"/>
                  </a:lnTo>
                  <a:lnTo>
                    <a:pt x="1192" y="2531"/>
                  </a:lnTo>
                  <a:lnTo>
                    <a:pt x="1110" y="2481"/>
                  </a:lnTo>
                  <a:lnTo>
                    <a:pt x="1030" y="2430"/>
                  </a:lnTo>
                  <a:lnTo>
                    <a:pt x="953" y="2378"/>
                  </a:lnTo>
                  <a:close/>
                  <a:moveTo>
                    <a:pt x="2908" y="1869"/>
                  </a:moveTo>
                  <a:lnTo>
                    <a:pt x="2841" y="1947"/>
                  </a:lnTo>
                  <a:lnTo>
                    <a:pt x="2769" y="2025"/>
                  </a:lnTo>
                  <a:lnTo>
                    <a:pt x="2691" y="2101"/>
                  </a:lnTo>
                  <a:lnTo>
                    <a:pt x="2609" y="2175"/>
                  </a:lnTo>
                  <a:lnTo>
                    <a:pt x="2522" y="2246"/>
                  </a:lnTo>
                  <a:lnTo>
                    <a:pt x="2503" y="2358"/>
                  </a:lnTo>
                  <a:lnTo>
                    <a:pt x="2480" y="2468"/>
                  </a:lnTo>
                  <a:lnTo>
                    <a:pt x="2453" y="2573"/>
                  </a:lnTo>
                  <a:lnTo>
                    <a:pt x="2422" y="2673"/>
                  </a:lnTo>
                  <a:lnTo>
                    <a:pt x="2388" y="2770"/>
                  </a:lnTo>
                  <a:lnTo>
                    <a:pt x="2430" y="2772"/>
                  </a:lnTo>
                  <a:lnTo>
                    <a:pt x="2470" y="2773"/>
                  </a:lnTo>
                  <a:lnTo>
                    <a:pt x="2543" y="2771"/>
                  </a:lnTo>
                  <a:lnTo>
                    <a:pt x="2613" y="2764"/>
                  </a:lnTo>
                  <a:lnTo>
                    <a:pt x="2678" y="2755"/>
                  </a:lnTo>
                  <a:lnTo>
                    <a:pt x="2738" y="2740"/>
                  </a:lnTo>
                  <a:lnTo>
                    <a:pt x="2794" y="2722"/>
                  </a:lnTo>
                  <a:lnTo>
                    <a:pt x="2798" y="2693"/>
                  </a:lnTo>
                  <a:lnTo>
                    <a:pt x="2807" y="2666"/>
                  </a:lnTo>
                  <a:lnTo>
                    <a:pt x="2822" y="2642"/>
                  </a:lnTo>
                  <a:lnTo>
                    <a:pt x="2840" y="2621"/>
                  </a:lnTo>
                  <a:lnTo>
                    <a:pt x="2861" y="2603"/>
                  </a:lnTo>
                  <a:lnTo>
                    <a:pt x="2886" y="2589"/>
                  </a:lnTo>
                  <a:lnTo>
                    <a:pt x="2914" y="2580"/>
                  </a:lnTo>
                  <a:lnTo>
                    <a:pt x="2944" y="2578"/>
                  </a:lnTo>
                  <a:lnTo>
                    <a:pt x="2972" y="2581"/>
                  </a:lnTo>
                  <a:lnTo>
                    <a:pt x="2999" y="2589"/>
                  </a:lnTo>
                  <a:lnTo>
                    <a:pt x="3017" y="2566"/>
                  </a:lnTo>
                  <a:lnTo>
                    <a:pt x="3033" y="2540"/>
                  </a:lnTo>
                  <a:lnTo>
                    <a:pt x="3053" y="2500"/>
                  </a:lnTo>
                  <a:lnTo>
                    <a:pt x="3068" y="2457"/>
                  </a:lnTo>
                  <a:lnTo>
                    <a:pt x="3077" y="2411"/>
                  </a:lnTo>
                  <a:lnTo>
                    <a:pt x="3082" y="2363"/>
                  </a:lnTo>
                  <a:lnTo>
                    <a:pt x="3081" y="2314"/>
                  </a:lnTo>
                  <a:lnTo>
                    <a:pt x="3076" y="2262"/>
                  </a:lnTo>
                  <a:lnTo>
                    <a:pt x="3066" y="2209"/>
                  </a:lnTo>
                  <a:lnTo>
                    <a:pt x="3050" y="2156"/>
                  </a:lnTo>
                  <a:lnTo>
                    <a:pt x="3031" y="2100"/>
                  </a:lnTo>
                  <a:lnTo>
                    <a:pt x="3006" y="2044"/>
                  </a:lnTo>
                  <a:lnTo>
                    <a:pt x="2978" y="1987"/>
                  </a:lnTo>
                  <a:lnTo>
                    <a:pt x="2945" y="1928"/>
                  </a:lnTo>
                  <a:lnTo>
                    <a:pt x="2908" y="1869"/>
                  </a:lnTo>
                  <a:close/>
                  <a:moveTo>
                    <a:pt x="389" y="1869"/>
                  </a:moveTo>
                  <a:lnTo>
                    <a:pt x="349" y="1934"/>
                  </a:lnTo>
                  <a:lnTo>
                    <a:pt x="313" y="1998"/>
                  </a:lnTo>
                  <a:lnTo>
                    <a:pt x="283" y="2061"/>
                  </a:lnTo>
                  <a:lnTo>
                    <a:pt x="259" y="2123"/>
                  </a:lnTo>
                  <a:lnTo>
                    <a:pt x="239" y="2183"/>
                  </a:lnTo>
                  <a:lnTo>
                    <a:pt x="226" y="2242"/>
                  </a:lnTo>
                  <a:lnTo>
                    <a:pt x="218" y="2299"/>
                  </a:lnTo>
                  <a:lnTo>
                    <a:pt x="239" y="2313"/>
                  </a:lnTo>
                  <a:lnTo>
                    <a:pt x="260" y="2331"/>
                  </a:lnTo>
                  <a:lnTo>
                    <a:pt x="276" y="2352"/>
                  </a:lnTo>
                  <a:lnTo>
                    <a:pt x="288" y="2375"/>
                  </a:lnTo>
                  <a:lnTo>
                    <a:pt x="296" y="2402"/>
                  </a:lnTo>
                  <a:lnTo>
                    <a:pt x="298" y="2429"/>
                  </a:lnTo>
                  <a:lnTo>
                    <a:pt x="296" y="2457"/>
                  </a:lnTo>
                  <a:lnTo>
                    <a:pt x="287" y="2483"/>
                  </a:lnTo>
                  <a:lnTo>
                    <a:pt x="274" y="2507"/>
                  </a:lnTo>
                  <a:lnTo>
                    <a:pt x="257" y="2529"/>
                  </a:lnTo>
                  <a:lnTo>
                    <a:pt x="260" y="2533"/>
                  </a:lnTo>
                  <a:lnTo>
                    <a:pt x="262" y="2537"/>
                  </a:lnTo>
                  <a:lnTo>
                    <a:pt x="264" y="2540"/>
                  </a:lnTo>
                  <a:lnTo>
                    <a:pt x="287" y="2576"/>
                  </a:lnTo>
                  <a:lnTo>
                    <a:pt x="316" y="2610"/>
                  </a:lnTo>
                  <a:lnTo>
                    <a:pt x="349" y="2640"/>
                  </a:lnTo>
                  <a:lnTo>
                    <a:pt x="387" y="2667"/>
                  </a:lnTo>
                  <a:lnTo>
                    <a:pt x="428" y="2691"/>
                  </a:lnTo>
                  <a:lnTo>
                    <a:pt x="474" y="2712"/>
                  </a:lnTo>
                  <a:lnTo>
                    <a:pt x="523" y="2731"/>
                  </a:lnTo>
                  <a:lnTo>
                    <a:pt x="576" y="2746"/>
                  </a:lnTo>
                  <a:lnTo>
                    <a:pt x="634" y="2758"/>
                  </a:lnTo>
                  <a:lnTo>
                    <a:pt x="695" y="2766"/>
                  </a:lnTo>
                  <a:lnTo>
                    <a:pt x="759" y="2772"/>
                  </a:lnTo>
                  <a:lnTo>
                    <a:pt x="827" y="2773"/>
                  </a:lnTo>
                  <a:lnTo>
                    <a:pt x="853" y="2773"/>
                  </a:lnTo>
                  <a:lnTo>
                    <a:pt x="881" y="2771"/>
                  </a:lnTo>
                  <a:lnTo>
                    <a:pt x="908" y="2768"/>
                  </a:lnTo>
                  <a:lnTo>
                    <a:pt x="874" y="2673"/>
                  </a:lnTo>
                  <a:lnTo>
                    <a:pt x="843" y="2573"/>
                  </a:lnTo>
                  <a:lnTo>
                    <a:pt x="817" y="2467"/>
                  </a:lnTo>
                  <a:lnTo>
                    <a:pt x="794" y="2358"/>
                  </a:lnTo>
                  <a:lnTo>
                    <a:pt x="775" y="2246"/>
                  </a:lnTo>
                  <a:lnTo>
                    <a:pt x="688" y="2175"/>
                  </a:lnTo>
                  <a:lnTo>
                    <a:pt x="606" y="2101"/>
                  </a:lnTo>
                  <a:lnTo>
                    <a:pt x="529" y="2025"/>
                  </a:lnTo>
                  <a:lnTo>
                    <a:pt x="456" y="1947"/>
                  </a:lnTo>
                  <a:lnTo>
                    <a:pt x="389" y="1869"/>
                  </a:lnTo>
                  <a:close/>
                  <a:moveTo>
                    <a:pt x="2547" y="1459"/>
                  </a:moveTo>
                  <a:lnTo>
                    <a:pt x="2554" y="1552"/>
                  </a:lnTo>
                  <a:lnTo>
                    <a:pt x="2558" y="1647"/>
                  </a:lnTo>
                  <a:lnTo>
                    <a:pt x="2559" y="1744"/>
                  </a:lnTo>
                  <a:lnTo>
                    <a:pt x="2558" y="1841"/>
                  </a:lnTo>
                  <a:lnTo>
                    <a:pt x="2554" y="1936"/>
                  </a:lnTo>
                  <a:lnTo>
                    <a:pt x="2547" y="2030"/>
                  </a:lnTo>
                  <a:lnTo>
                    <a:pt x="2622" y="1960"/>
                  </a:lnTo>
                  <a:lnTo>
                    <a:pt x="2691" y="1889"/>
                  </a:lnTo>
                  <a:lnTo>
                    <a:pt x="2757" y="1817"/>
                  </a:lnTo>
                  <a:lnTo>
                    <a:pt x="2818" y="1744"/>
                  </a:lnTo>
                  <a:lnTo>
                    <a:pt x="2758" y="1672"/>
                  </a:lnTo>
                  <a:lnTo>
                    <a:pt x="2693" y="1601"/>
                  </a:lnTo>
                  <a:lnTo>
                    <a:pt x="2623" y="1530"/>
                  </a:lnTo>
                  <a:lnTo>
                    <a:pt x="2547" y="1459"/>
                  </a:lnTo>
                  <a:close/>
                  <a:moveTo>
                    <a:pt x="749" y="1459"/>
                  </a:moveTo>
                  <a:lnTo>
                    <a:pt x="674" y="1530"/>
                  </a:lnTo>
                  <a:lnTo>
                    <a:pt x="604" y="1601"/>
                  </a:lnTo>
                  <a:lnTo>
                    <a:pt x="538" y="1673"/>
                  </a:lnTo>
                  <a:lnTo>
                    <a:pt x="479" y="1745"/>
                  </a:lnTo>
                  <a:lnTo>
                    <a:pt x="539" y="1817"/>
                  </a:lnTo>
                  <a:lnTo>
                    <a:pt x="605" y="1889"/>
                  </a:lnTo>
                  <a:lnTo>
                    <a:pt x="675" y="1960"/>
                  </a:lnTo>
                  <a:lnTo>
                    <a:pt x="749" y="2030"/>
                  </a:lnTo>
                  <a:lnTo>
                    <a:pt x="743" y="1937"/>
                  </a:lnTo>
                  <a:lnTo>
                    <a:pt x="739" y="1841"/>
                  </a:lnTo>
                  <a:lnTo>
                    <a:pt x="738" y="1744"/>
                  </a:lnTo>
                  <a:lnTo>
                    <a:pt x="739" y="1647"/>
                  </a:lnTo>
                  <a:lnTo>
                    <a:pt x="743" y="1552"/>
                  </a:lnTo>
                  <a:lnTo>
                    <a:pt x="749" y="1459"/>
                  </a:lnTo>
                  <a:close/>
                  <a:moveTo>
                    <a:pt x="1648" y="899"/>
                  </a:moveTo>
                  <a:lnTo>
                    <a:pt x="1521" y="954"/>
                  </a:lnTo>
                  <a:lnTo>
                    <a:pt x="1393" y="1017"/>
                  </a:lnTo>
                  <a:lnTo>
                    <a:pt x="1267" y="1085"/>
                  </a:lnTo>
                  <a:lnTo>
                    <a:pt x="1174" y="1141"/>
                  </a:lnTo>
                  <a:lnTo>
                    <a:pt x="1084" y="1199"/>
                  </a:lnTo>
                  <a:lnTo>
                    <a:pt x="998" y="1260"/>
                  </a:lnTo>
                  <a:lnTo>
                    <a:pt x="916" y="1321"/>
                  </a:lnTo>
                  <a:lnTo>
                    <a:pt x="903" y="1424"/>
                  </a:lnTo>
                  <a:lnTo>
                    <a:pt x="893" y="1529"/>
                  </a:lnTo>
                  <a:lnTo>
                    <a:pt x="888" y="1635"/>
                  </a:lnTo>
                  <a:lnTo>
                    <a:pt x="886" y="1744"/>
                  </a:lnTo>
                  <a:lnTo>
                    <a:pt x="888" y="1852"/>
                  </a:lnTo>
                  <a:lnTo>
                    <a:pt x="893" y="1959"/>
                  </a:lnTo>
                  <a:lnTo>
                    <a:pt x="903" y="2064"/>
                  </a:lnTo>
                  <a:lnTo>
                    <a:pt x="916" y="2166"/>
                  </a:lnTo>
                  <a:lnTo>
                    <a:pt x="999" y="2229"/>
                  </a:lnTo>
                  <a:lnTo>
                    <a:pt x="1085" y="2289"/>
                  </a:lnTo>
                  <a:lnTo>
                    <a:pt x="1175" y="2346"/>
                  </a:lnTo>
                  <a:lnTo>
                    <a:pt x="1267" y="2402"/>
                  </a:lnTo>
                  <a:lnTo>
                    <a:pt x="1362" y="2454"/>
                  </a:lnTo>
                  <a:lnTo>
                    <a:pt x="1457" y="2502"/>
                  </a:lnTo>
                  <a:lnTo>
                    <a:pt x="1552" y="2547"/>
                  </a:lnTo>
                  <a:lnTo>
                    <a:pt x="1648" y="2588"/>
                  </a:lnTo>
                  <a:lnTo>
                    <a:pt x="1744" y="2547"/>
                  </a:lnTo>
                  <a:lnTo>
                    <a:pt x="1840" y="2502"/>
                  </a:lnTo>
                  <a:lnTo>
                    <a:pt x="1935" y="2454"/>
                  </a:lnTo>
                  <a:lnTo>
                    <a:pt x="2029" y="2402"/>
                  </a:lnTo>
                  <a:lnTo>
                    <a:pt x="2122" y="2346"/>
                  </a:lnTo>
                  <a:lnTo>
                    <a:pt x="2211" y="2288"/>
                  </a:lnTo>
                  <a:lnTo>
                    <a:pt x="2297" y="2229"/>
                  </a:lnTo>
                  <a:lnTo>
                    <a:pt x="2381" y="2166"/>
                  </a:lnTo>
                  <a:lnTo>
                    <a:pt x="2394" y="2064"/>
                  </a:lnTo>
                  <a:lnTo>
                    <a:pt x="2403" y="1959"/>
                  </a:lnTo>
                  <a:lnTo>
                    <a:pt x="2409" y="1852"/>
                  </a:lnTo>
                  <a:lnTo>
                    <a:pt x="2411" y="1744"/>
                  </a:lnTo>
                  <a:lnTo>
                    <a:pt x="2409" y="1635"/>
                  </a:lnTo>
                  <a:lnTo>
                    <a:pt x="2403" y="1528"/>
                  </a:lnTo>
                  <a:lnTo>
                    <a:pt x="2394" y="1423"/>
                  </a:lnTo>
                  <a:lnTo>
                    <a:pt x="2381" y="1321"/>
                  </a:lnTo>
                  <a:lnTo>
                    <a:pt x="2298" y="1260"/>
                  </a:lnTo>
                  <a:lnTo>
                    <a:pt x="2213" y="1199"/>
                  </a:lnTo>
                  <a:lnTo>
                    <a:pt x="2122" y="1141"/>
                  </a:lnTo>
                  <a:lnTo>
                    <a:pt x="2029" y="1085"/>
                  </a:lnTo>
                  <a:lnTo>
                    <a:pt x="1903" y="1017"/>
                  </a:lnTo>
                  <a:lnTo>
                    <a:pt x="1776" y="954"/>
                  </a:lnTo>
                  <a:lnTo>
                    <a:pt x="1648" y="899"/>
                  </a:lnTo>
                  <a:close/>
                  <a:moveTo>
                    <a:pt x="2233" y="733"/>
                  </a:moveTo>
                  <a:lnTo>
                    <a:pt x="2139" y="749"/>
                  </a:lnTo>
                  <a:lnTo>
                    <a:pt x="2044" y="769"/>
                  </a:lnTo>
                  <a:lnTo>
                    <a:pt x="1948" y="795"/>
                  </a:lnTo>
                  <a:lnTo>
                    <a:pt x="1849" y="824"/>
                  </a:lnTo>
                  <a:lnTo>
                    <a:pt x="1934" y="865"/>
                  </a:lnTo>
                  <a:lnTo>
                    <a:pt x="2020" y="910"/>
                  </a:lnTo>
                  <a:lnTo>
                    <a:pt x="2104" y="956"/>
                  </a:lnTo>
                  <a:lnTo>
                    <a:pt x="2187" y="1006"/>
                  </a:lnTo>
                  <a:lnTo>
                    <a:pt x="2267" y="1057"/>
                  </a:lnTo>
                  <a:lnTo>
                    <a:pt x="2344" y="1110"/>
                  </a:lnTo>
                  <a:lnTo>
                    <a:pt x="2322" y="1009"/>
                  </a:lnTo>
                  <a:lnTo>
                    <a:pt x="2295" y="913"/>
                  </a:lnTo>
                  <a:lnTo>
                    <a:pt x="2265" y="821"/>
                  </a:lnTo>
                  <a:lnTo>
                    <a:pt x="2233" y="733"/>
                  </a:lnTo>
                  <a:close/>
                  <a:moveTo>
                    <a:pt x="1064" y="733"/>
                  </a:moveTo>
                  <a:lnTo>
                    <a:pt x="1031" y="821"/>
                  </a:lnTo>
                  <a:lnTo>
                    <a:pt x="1001" y="913"/>
                  </a:lnTo>
                  <a:lnTo>
                    <a:pt x="976" y="1009"/>
                  </a:lnTo>
                  <a:lnTo>
                    <a:pt x="953" y="1110"/>
                  </a:lnTo>
                  <a:lnTo>
                    <a:pt x="1030" y="1057"/>
                  </a:lnTo>
                  <a:lnTo>
                    <a:pt x="1109" y="1006"/>
                  </a:lnTo>
                  <a:lnTo>
                    <a:pt x="1192" y="956"/>
                  </a:lnTo>
                  <a:lnTo>
                    <a:pt x="1277" y="910"/>
                  </a:lnTo>
                  <a:lnTo>
                    <a:pt x="1363" y="866"/>
                  </a:lnTo>
                  <a:lnTo>
                    <a:pt x="1447" y="825"/>
                  </a:lnTo>
                  <a:lnTo>
                    <a:pt x="1349" y="795"/>
                  </a:lnTo>
                  <a:lnTo>
                    <a:pt x="1252" y="769"/>
                  </a:lnTo>
                  <a:lnTo>
                    <a:pt x="1157" y="749"/>
                  </a:lnTo>
                  <a:lnTo>
                    <a:pt x="1064" y="733"/>
                  </a:lnTo>
                  <a:close/>
                  <a:moveTo>
                    <a:pt x="2470" y="714"/>
                  </a:moveTo>
                  <a:lnTo>
                    <a:pt x="2444" y="714"/>
                  </a:lnTo>
                  <a:lnTo>
                    <a:pt x="2416" y="716"/>
                  </a:lnTo>
                  <a:lnTo>
                    <a:pt x="2388" y="717"/>
                  </a:lnTo>
                  <a:lnTo>
                    <a:pt x="2422" y="814"/>
                  </a:lnTo>
                  <a:lnTo>
                    <a:pt x="2453" y="914"/>
                  </a:lnTo>
                  <a:lnTo>
                    <a:pt x="2480" y="1019"/>
                  </a:lnTo>
                  <a:lnTo>
                    <a:pt x="2503" y="1127"/>
                  </a:lnTo>
                  <a:lnTo>
                    <a:pt x="2522" y="1241"/>
                  </a:lnTo>
                  <a:lnTo>
                    <a:pt x="2610" y="1313"/>
                  </a:lnTo>
                  <a:lnTo>
                    <a:pt x="2694" y="1387"/>
                  </a:lnTo>
                  <a:lnTo>
                    <a:pt x="2771" y="1463"/>
                  </a:lnTo>
                  <a:lnTo>
                    <a:pt x="2843" y="1541"/>
                  </a:lnTo>
                  <a:lnTo>
                    <a:pt x="2910" y="1618"/>
                  </a:lnTo>
                  <a:lnTo>
                    <a:pt x="2948" y="1556"/>
                  </a:lnTo>
                  <a:lnTo>
                    <a:pt x="2982" y="1496"/>
                  </a:lnTo>
                  <a:lnTo>
                    <a:pt x="3010" y="1438"/>
                  </a:lnTo>
                  <a:lnTo>
                    <a:pt x="3034" y="1380"/>
                  </a:lnTo>
                  <a:lnTo>
                    <a:pt x="3054" y="1325"/>
                  </a:lnTo>
                  <a:lnTo>
                    <a:pt x="3068" y="1270"/>
                  </a:lnTo>
                  <a:lnTo>
                    <a:pt x="3077" y="1218"/>
                  </a:lnTo>
                  <a:lnTo>
                    <a:pt x="3082" y="1168"/>
                  </a:lnTo>
                  <a:lnTo>
                    <a:pt x="3082" y="1119"/>
                  </a:lnTo>
                  <a:lnTo>
                    <a:pt x="3077" y="1073"/>
                  </a:lnTo>
                  <a:lnTo>
                    <a:pt x="3068" y="1028"/>
                  </a:lnTo>
                  <a:lnTo>
                    <a:pt x="3053" y="986"/>
                  </a:lnTo>
                  <a:lnTo>
                    <a:pt x="3033" y="947"/>
                  </a:lnTo>
                  <a:lnTo>
                    <a:pt x="3009" y="910"/>
                  </a:lnTo>
                  <a:lnTo>
                    <a:pt x="2981" y="877"/>
                  </a:lnTo>
                  <a:lnTo>
                    <a:pt x="2948" y="846"/>
                  </a:lnTo>
                  <a:lnTo>
                    <a:pt x="2910" y="819"/>
                  </a:lnTo>
                  <a:lnTo>
                    <a:pt x="2868" y="795"/>
                  </a:lnTo>
                  <a:lnTo>
                    <a:pt x="2823" y="773"/>
                  </a:lnTo>
                  <a:lnTo>
                    <a:pt x="2773" y="756"/>
                  </a:lnTo>
                  <a:lnTo>
                    <a:pt x="2720" y="741"/>
                  </a:lnTo>
                  <a:lnTo>
                    <a:pt x="2663" y="729"/>
                  </a:lnTo>
                  <a:lnTo>
                    <a:pt x="2601" y="721"/>
                  </a:lnTo>
                  <a:lnTo>
                    <a:pt x="2538" y="715"/>
                  </a:lnTo>
                  <a:lnTo>
                    <a:pt x="2470" y="714"/>
                  </a:lnTo>
                  <a:close/>
                  <a:moveTo>
                    <a:pt x="827" y="714"/>
                  </a:moveTo>
                  <a:lnTo>
                    <a:pt x="759" y="715"/>
                  </a:lnTo>
                  <a:lnTo>
                    <a:pt x="695" y="721"/>
                  </a:lnTo>
                  <a:lnTo>
                    <a:pt x="634" y="729"/>
                  </a:lnTo>
                  <a:lnTo>
                    <a:pt x="576" y="741"/>
                  </a:lnTo>
                  <a:lnTo>
                    <a:pt x="523" y="756"/>
                  </a:lnTo>
                  <a:lnTo>
                    <a:pt x="474" y="773"/>
                  </a:lnTo>
                  <a:lnTo>
                    <a:pt x="428" y="795"/>
                  </a:lnTo>
                  <a:lnTo>
                    <a:pt x="387" y="820"/>
                  </a:lnTo>
                  <a:lnTo>
                    <a:pt x="349" y="846"/>
                  </a:lnTo>
                  <a:lnTo>
                    <a:pt x="316" y="877"/>
                  </a:lnTo>
                  <a:lnTo>
                    <a:pt x="287" y="910"/>
                  </a:lnTo>
                  <a:lnTo>
                    <a:pt x="264" y="947"/>
                  </a:lnTo>
                  <a:lnTo>
                    <a:pt x="244" y="986"/>
                  </a:lnTo>
                  <a:lnTo>
                    <a:pt x="229" y="1028"/>
                  </a:lnTo>
                  <a:lnTo>
                    <a:pt x="219" y="1073"/>
                  </a:lnTo>
                  <a:lnTo>
                    <a:pt x="214" y="1119"/>
                  </a:lnTo>
                  <a:lnTo>
                    <a:pt x="214" y="1168"/>
                  </a:lnTo>
                  <a:lnTo>
                    <a:pt x="219" y="1218"/>
                  </a:lnTo>
                  <a:lnTo>
                    <a:pt x="229" y="1270"/>
                  </a:lnTo>
                  <a:lnTo>
                    <a:pt x="244" y="1325"/>
                  </a:lnTo>
                  <a:lnTo>
                    <a:pt x="263" y="1381"/>
                  </a:lnTo>
                  <a:lnTo>
                    <a:pt x="286" y="1438"/>
                  </a:lnTo>
                  <a:lnTo>
                    <a:pt x="315" y="1496"/>
                  </a:lnTo>
                  <a:lnTo>
                    <a:pt x="349" y="1556"/>
                  </a:lnTo>
                  <a:lnTo>
                    <a:pt x="387" y="1618"/>
                  </a:lnTo>
                  <a:lnTo>
                    <a:pt x="454" y="1541"/>
                  </a:lnTo>
                  <a:lnTo>
                    <a:pt x="526" y="1463"/>
                  </a:lnTo>
                  <a:lnTo>
                    <a:pt x="603" y="1388"/>
                  </a:lnTo>
                  <a:lnTo>
                    <a:pt x="687" y="1313"/>
                  </a:lnTo>
                  <a:lnTo>
                    <a:pt x="775" y="1241"/>
                  </a:lnTo>
                  <a:lnTo>
                    <a:pt x="794" y="1127"/>
                  </a:lnTo>
                  <a:lnTo>
                    <a:pt x="817" y="1019"/>
                  </a:lnTo>
                  <a:lnTo>
                    <a:pt x="843" y="914"/>
                  </a:lnTo>
                  <a:lnTo>
                    <a:pt x="874" y="814"/>
                  </a:lnTo>
                  <a:lnTo>
                    <a:pt x="908" y="717"/>
                  </a:lnTo>
                  <a:lnTo>
                    <a:pt x="881" y="716"/>
                  </a:lnTo>
                  <a:lnTo>
                    <a:pt x="853" y="714"/>
                  </a:lnTo>
                  <a:lnTo>
                    <a:pt x="827" y="714"/>
                  </a:lnTo>
                  <a:close/>
                  <a:moveTo>
                    <a:pt x="1649" y="149"/>
                  </a:moveTo>
                  <a:lnTo>
                    <a:pt x="1601" y="152"/>
                  </a:lnTo>
                  <a:lnTo>
                    <a:pt x="1553" y="163"/>
                  </a:lnTo>
                  <a:lnTo>
                    <a:pt x="1508" y="179"/>
                  </a:lnTo>
                  <a:lnTo>
                    <a:pt x="1462" y="201"/>
                  </a:lnTo>
                  <a:lnTo>
                    <a:pt x="1418" y="228"/>
                  </a:lnTo>
                  <a:lnTo>
                    <a:pt x="1374" y="261"/>
                  </a:lnTo>
                  <a:lnTo>
                    <a:pt x="1333" y="300"/>
                  </a:lnTo>
                  <a:lnTo>
                    <a:pt x="1337" y="316"/>
                  </a:lnTo>
                  <a:lnTo>
                    <a:pt x="1339" y="332"/>
                  </a:lnTo>
                  <a:lnTo>
                    <a:pt x="1336" y="362"/>
                  </a:lnTo>
                  <a:lnTo>
                    <a:pt x="1328" y="391"/>
                  </a:lnTo>
                  <a:lnTo>
                    <a:pt x="1314" y="416"/>
                  </a:lnTo>
                  <a:lnTo>
                    <a:pt x="1296" y="439"/>
                  </a:lnTo>
                  <a:lnTo>
                    <a:pt x="1274" y="456"/>
                  </a:lnTo>
                  <a:lnTo>
                    <a:pt x="1248" y="470"/>
                  </a:lnTo>
                  <a:lnTo>
                    <a:pt x="1220" y="479"/>
                  </a:lnTo>
                  <a:lnTo>
                    <a:pt x="1190" y="482"/>
                  </a:lnTo>
                  <a:lnTo>
                    <a:pt x="1158" y="535"/>
                  </a:lnTo>
                  <a:lnTo>
                    <a:pt x="1127" y="592"/>
                  </a:lnTo>
                  <a:lnTo>
                    <a:pt x="1229" y="611"/>
                  </a:lnTo>
                  <a:lnTo>
                    <a:pt x="1332" y="636"/>
                  </a:lnTo>
                  <a:lnTo>
                    <a:pt x="1437" y="665"/>
                  </a:lnTo>
                  <a:lnTo>
                    <a:pt x="1542" y="700"/>
                  </a:lnTo>
                  <a:lnTo>
                    <a:pt x="1648" y="739"/>
                  </a:lnTo>
                  <a:lnTo>
                    <a:pt x="1754" y="700"/>
                  </a:lnTo>
                  <a:lnTo>
                    <a:pt x="1860" y="665"/>
                  </a:lnTo>
                  <a:lnTo>
                    <a:pt x="1965" y="635"/>
                  </a:lnTo>
                  <a:lnTo>
                    <a:pt x="2067" y="611"/>
                  </a:lnTo>
                  <a:lnTo>
                    <a:pt x="2168" y="591"/>
                  </a:lnTo>
                  <a:lnTo>
                    <a:pt x="2133" y="525"/>
                  </a:lnTo>
                  <a:lnTo>
                    <a:pt x="2096" y="464"/>
                  </a:lnTo>
                  <a:lnTo>
                    <a:pt x="2058" y="408"/>
                  </a:lnTo>
                  <a:lnTo>
                    <a:pt x="2016" y="356"/>
                  </a:lnTo>
                  <a:lnTo>
                    <a:pt x="1975" y="310"/>
                  </a:lnTo>
                  <a:lnTo>
                    <a:pt x="1932" y="268"/>
                  </a:lnTo>
                  <a:lnTo>
                    <a:pt x="1887" y="232"/>
                  </a:lnTo>
                  <a:lnTo>
                    <a:pt x="1842" y="204"/>
                  </a:lnTo>
                  <a:lnTo>
                    <a:pt x="1795" y="180"/>
                  </a:lnTo>
                  <a:lnTo>
                    <a:pt x="1746" y="163"/>
                  </a:lnTo>
                  <a:lnTo>
                    <a:pt x="1699" y="152"/>
                  </a:lnTo>
                  <a:lnTo>
                    <a:pt x="1649" y="149"/>
                  </a:lnTo>
                  <a:close/>
                  <a:moveTo>
                    <a:pt x="1649" y="0"/>
                  </a:moveTo>
                  <a:lnTo>
                    <a:pt x="1706" y="3"/>
                  </a:lnTo>
                  <a:lnTo>
                    <a:pt x="1763" y="13"/>
                  </a:lnTo>
                  <a:lnTo>
                    <a:pt x="1818" y="30"/>
                  </a:lnTo>
                  <a:lnTo>
                    <a:pt x="1873" y="52"/>
                  </a:lnTo>
                  <a:lnTo>
                    <a:pt x="1926" y="80"/>
                  </a:lnTo>
                  <a:lnTo>
                    <a:pt x="1977" y="114"/>
                  </a:lnTo>
                  <a:lnTo>
                    <a:pt x="2028" y="154"/>
                  </a:lnTo>
                  <a:lnTo>
                    <a:pt x="2076" y="199"/>
                  </a:lnTo>
                  <a:lnTo>
                    <a:pt x="2122" y="249"/>
                  </a:lnTo>
                  <a:lnTo>
                    <a:pt x="2168" y="304"/>
                  </a:lnTo>
                  <a:lnTo>
                    <a:pt x="2210" y="365"/>
                  </a:lnTo>
                  <a:lnTo>
                    <a:pt x="2252" y="429"/>
                  </a:lnTo>
                  <a:lnTo>
                    <a:pt x="2290" y="498"/>
                  </a:lnTo>
                  <a:lnTo>
                    <a:pt x="2327" y="572"/>
                  </a:lnTo>
                  <a:lnTo>
                    <a:pt x="2400" y="566"/>
                  </a:lnTo>
                  <a:lnTo>
                    <a:pt x="2470" y="565"/>
                  </a:lnTo>
                  <a:lnTo>
                    <a:pt x="2545" y="566"/>
                  </a:lnTo>
                  <a:lnTo>
                    <a:pt x="2617" y="573"/>
                  </a:lnTo>
                  <a:lnTo>
                    <a:pt x="2686" y="582"/>
                  </a:lnTo>
                  <a:lnTo>
                    <a:pt x="2751" y="595"/>
                  </a:lnTo>
                  <a:lnTo>
                    <a:pt x="2812" y="612"/>
                  </a:lnTo>
                  <a:lnTo>
                    <a:pt x="2871" y="633"/>
                  </a:lnTo>
                  <a:lnTo>
                    <a:pt x="2925" y="656"/>
                  </a:lnTo>
                  <a:lnTo>
                    <a:pt x="2974" y="684"/>
                  </a:lnTo>
                  <a:lnTo>
                    <a:pt x="3021" y="715"/>
                  </a:lnTo>
                  <a:lnTo>
                    <a:pt x="3062" y="749"/>
                  </a:lnTo>
                  <a:lnTo>
                    <a:pt x="3100" y="787"/>
                  </a:lnTo>
                  <a:lnTo>
                    <a:pt x="3133" y="827"/>
                  </a:lnTo>
                  <a:lnTo>
                    <a:pt x="3163" y="872"/>
                  </a:lnTo>
                  <a:lnTo>
                    <a:pt x="3187" y="919"/>
                  </a:lnTo>
                  <a:lnTo>
                    <a:pt x="3206" y="970"/>
                  </a:lnTo>
                  <a:lnTo>
                    <a:pt x="3220" y="1022"/>
                  </a:lnTo>
                  <a:lnTo>
                    <a:pt x="3229" y="1077"/>
                  </a:lnTo>
                  <a:lnTo>
                    <a:pt x="3232" y="1133"/>
                  </a:lnTo>
                  <a:lnTo>
                    <a:pt x="3231" y="1191"/>
                  </a:lnTo>
                  <a:lnTo>
                    <a:pt x="3223" y="1251"/>
                  </a:lnTo>
                  <a:lnTo>
                    <a:pt x="3212" y="1312"/>
                  </a:lnTo>
                  <a:lnTo>
                    <a:pt x="3195" y="1375"/>
                  </a:lnTo>
                  <a:lnTo>
                    <a:pt x="3171" y="1439"/>
                  </a:lnTo>
                  <a:lnTo>
                    <a:pt x="3145" y="1504"/>
                  </a:lnTo>
                  <a:lnTo>
                    <a:pt x="3112" y="1570"/>
                  </a:lnTo>
                  <a:lnTo>
                    <a:pt x="3075" y="1638"/>
                  </a:lnTo>
                  <a:lnTo>
                    <a:pt x="3033" y="1705"/>
                  </a:lnTo>
                  <a:lnTo>
                    <a:pt x="3019" y="1723"/>
                  </a:lnTo>
                  <a:lnTo>
                    <a:pt x="3005" y="1742"/>
                  </a:lnTo>
                  <a:lnTo>
                    <a:pt x="3048" y="1806"/>
                  </a:lnTo>
                  <a:lnTo>
                    <a:pt x="3086" y="1869"/>
                  </a:lnTo>
                  <a:lnTo>
                    <a:pt x="3121" y="1933"/>
                  </a:lnTo>
                  <a:lnTo>
                    <a:pt x="3150" y="1996"/>
                  </a:lnTo>
                  <a:lnTo>
                    <a:pt x="3176" y="2058"/>
                  </a:lnTo>
                  <a:lnTo>
                    <a:pt x="3196" y="2120"/>
                  </a:lnTo>
                  <a:lnTo>
                    <a:pt x="3212" y="2181"/>
                  </a:lnTo>
                  <a:lnTo>
                    <a:pt x="3223" y="2240"/>
                  </a:lnTo>
                  <a:lnTo>
                    <a:pt x="3230" y="2298"/>
                  </a:lnTo>
                  <a:lnTo>
                    <a:pt x="3232" y="2355"/>
                  </a:lnTo>
                  <a:lnTo>
                    <a:pt x="3229" y="2411"/>
                  </a:lnTo>
                  <a:lnTo>
                    <a:pt x="3220" y="2465"/>
                  </a:lnTo>
                  <a:lnTo>
                    <a:pt x="3206" y="2517"/>
                  </a:lnTo>
                  <a:lnTo>
                    <a:pt x="3187" y="2567"/>
                  </a:lnTo>
                  <a:lnTo>
                    <a:pt x="3163" y="2615"/>
                  </a:lnTo>
                  <a:lnTo>
                    <a:pt x="3141" y="2648"/>
                  </a:lnTo>
                  <a:lnTo>
                    <a:pt x="3116" y="2680"/>
                  </a:lnTo>
                  <a:lnTo>
                    <a:pt x="3089" y="2709"/>
                  </a:lnTo>
                  <a:lnTo>
                    <a:pt x="3091" y="2719"/>
                  </a:lnTo>
                  <a:lnTo>
                    <a:pt x="3092" y="2727"/>
                  </a:lnTo>
                  <a:lnTo>
                    <a:pt x="3089" y="2757"/>
                  </a:lnTo>
                  <a:lnTo>
                    <a:pt x="3080" y="2785"/>
                  </a:lnTo>
                  <a:lnTo>
                    <a:pt x="3067" y="2811"/>
                  </a:lnTo>
                  <a:lnTo>
                    <a:pt x="3049" y="2833"/>
                  </a:lnTo>
                  <a:lnTo>
                    <a:pt x="3026" y="2851"/>
                  </a:lnTo>
                  <a:lnTo>
                    <a:pt x="3002" y="2865"/>
                  </a:lnTo>
                  <a:lnTo>
                    <a:pt x="2973" y="2873"/>
                  </a:lnTo>
                  <a:lnTo>
                    <a:pt x="2944" y="2876"/>
                  </a:lnTo>
                  <a:lnTo>
                    <a:pt x="2917" y="2873"/>
                  </a:lnTo>
                  <a:lnTo>
                    <a:pt x="2892" y="2866"/>
                  </a:lnTo>
                  <a:lnTo>
                    <a:pt x="2868" y="2854"/>
                  </a:lnTo>
                  <a:lnTo>
                    <a:pt x="2811" y="2874"/>
                  </a:lnTo>
                  <a:lnTo>
                    <a:pt x="2750" y="2891"/>
                  </a:lnTo>
                  <a:lnTo>
                    <a:pt x="2685" y="2905"/>
                  </a:lnTo>
                  <a:lnTo>
                    <a:pt x="2617" y="2914"/>
                  </a:lnTo>
                  <a:lnTo>
                    <a:pt x="2545" y="2920"/>
                  </a:lnTo>
                  <a:lnTo>
                    <a:pt x="2470" y="2922"/>
                  </a:lnTo>
                  <a:lnTo>
                    <a:pt x="2400" y="2921"/>
                  </a:lnTo>
                  <a:lnTo>
                    <a:pt x="2327" y="2915"/>
                  </a:lnTo>
                  <a:lnTo>
                    <a:pt x="2290" y="2988"/>
                  </a:lnTo>
                  <a:lnTo>
                    <a:pt x="2252" y="3058"/>
                  </a:lnTo>
                  <a:lnTo>
                    <a:pt x="2210" y="3122"/>
                  </a:lnTo>
                  <a:lnTo>
                    <a:pt x="2168" y="3183"/>
                  </a:lnTo>
                  <a:lnTo>
                    <a:pt x="2124" y="3238"/>
                  </a:lnTo>
                  <a:lnTo>
                    <a:pt x="2076" y="3288"/>
                  </a:lnTo>
                  <a:lnTo>
                    <a:pt x="2028" y="3333"/>
                  </a:lnTo>
                  <a:lnTo>
                    <a:pt x="1978" y="3373"/>
                  </a:lnTo>
                  <a:lnTo>
                    <a:pt x="1926" y="3407"/>
                  </a:lnTo>
                  <a:lnTo>
                    <a:pt x="1873" y="3435"/>
                  </a:lnTo>
                  <a:lnTo>
                    <a:pt x="1819" y="3457"/>
                  </a:lnTo>
                  <a:lnTo>
                    <a:pt x="1763" y="3474"/>
                  </a:lnTo>
                  <a:lnTo>
                    <a:pt x="1707" y="3484"/>
                  </a:lnTo>
                  <a:lnTo>
                    <a:pt x="1649" y="3487"/>
                  </a:lnTo>
                  <a:lnTo>
                    <a:pt x="1591" y="3484"/>
                  </a:lnTo>
                  <a:lnTo>
                    <a:pt x="1534" y="3474"/>
                  </a:lnTo>
                  <a:lnTo>
                    <a:pt x="1478" y="3457"/>
                  </a:lnTo>
                  <a:lnTo>
                    <a:pt x="1424" y="3435"/>
                  </a:lnTo>
                  <a:lnTo>
                    <a:pt x="1370" y="3407"/>
                  </a:lnTo>
                  <a:lnTo>
                    <a:pt x="1319" y="3373"/>
                  </a:lnTo>
                  <a:lnTo>
                    <a:pt x="1268" y="3333"/>
                  </a:lnTo>
                  <a:lnTo>
                    <a:pt x="1221" y="3288"/>
                  </a:lnTo>
                  <a:lnTo>
                    <a:pt x="1174" y="3238"/>
                  </a:lnTo>
                  <a:lnTo>
                    <a:pt x="1129" y="3183"/>
                  </a:lnTo>
                  <a:lnTo>
                    <a:pt x="1086" y="3122"/>
                  </a:lnTo>
                  <a:lnTo>
                    <a:pt x="1045" y="3058"/>
                  </a:lnTo>
                  <a:lnTo>
                    <a:pt x="1006" y="2988"/>
                  </a:lnTo>
                  <a:lnTo>
                    <a:pt x="970" y="2915"/>
                  </a:lnTo>
                  <a:lnTo>
                    <a:pt x="896" y="2921"/>
                  </a:lnTo>
                  <a:lnTo>
                    <a:pt x="827" y="2922"/>
                  </a:lnTo>
                  <a:lnTo>
                    <a:pt x="751" y="2920"/>
                  </a:lnTo>
                  <a:lnTo>
                    <a:pt x="679" y="2914"/>
                  </a:lnTo>
                  <a:lnTo>
                    <a:pt x="611" y="2905"/>
                  </a:lnTo>
                  <a:lnTo>
                    <a:pt x="546" y="2891"/>
                  </a:lnTo>
                  <a:lnTo>
                    <a:pt x="484" y="2874"/>
                  </a:lnTo>
                  <a:lnTo>
                    <a:pt x="427" y="2854"/>
                  </a:lnTo>
                  <a:lnTo>
                    <a:pt x="372" y="2830"/>
                  </a:lnTo>
                  <a:lnTo>
                    <a:pt x="322" y="2802"/>
                  </a:lnTo>
                  <a:lnTo>
                    <a:pt x="276" y="2772"/>
                  </a:lnTo>
                  <a:lnTo>
                    <a:pt x="234" y="2738"/>
                  </a:lnTo>
                  <a:lnTo>
                    <a:pt x="196" y="2700"/>
                  </a:lnTo>
                  <a:lnTo>
                    <a:pt x="163" y="2660"/>
                  </a:lnTo>
                  <a:lnTo>
                    <a:pt x="134" y="2615"/>
                  </a:lnTo>
                  <a:lnTo>
                    <a:pt x="124" y="2593"/>
                  </a:lnTo>
                  <a:lnTo>
                    <a:pt x="113" y="2571"/>
                  </a:lnTo>
                  <a:lnTo>
                    <a:pt x="87" y="2561"/>
                  </a:lnTo>
                  <a:lnTo>
                    <a:pt x="63" y="2549"/>
                  </a:lnTo>
                  <a:lnTo>
                    <a:pt x="41" y="2531"/>
                  </a:lnTo>
                  <a:lnTo>
                    <a:pt x="24" y="2510"/>
                  </a:lnTo>
                  <a:lnTo>
                    <a:pt x="11" y="2485"/>
                  </a:lnTo>
                  <a:lnTo>
                    <a:pt x="2" y="2458"/>
                  </a:lnTo>
                  <a:lnTo>
                    <a:pt x="0" y="2429"/>
                  </a:lnTo>
                  <a:lnTo>
                    <a:pt x="2" y="2404"/>
                  </a:lnTo>
                  <a:lnTo>
                    <a:pt x="8" y="2381"/>
                  </a:lnTo>
                  <a:lnTo>
                    <a:pt x="18" y="2360"/>
                  </a:lnTo>
                  <a:lnTo>
                    <a:pt x="32" y="2339"/>
                  </a:lnTo>
                  <a:lnTo>
                    <a:pt x="48" y="2323"/>
                  </a:lnTo>
                  <a:lnTo>
                    <a:pt x="66" y="2308"/>
                  </a:lnTo>
                  <a:lnTo>
                    <a:pt x="73" y="2241"/>
                  </a:lnTo>
                  <a:lnTo>
                    <a:pt x="86" y="2173"/>
                  </a:lnTo>
                  <a:lnTo>
                    <a:pt x="106" y="2103"/>
                  </a:lnTo>
                  <a:lnTo>
                    <a:pt x="131" y="2032"/>
                  </a:lnTo>
                  <a:lnTo>
                    <a:pt x="163" y="1961"/>
                  </a:lnTo>
                  <a:lnTo>
                    <a:pt x="200" y="1888"/>
                  </a:lnTo>
                  <a:lnTo>
                    <a:pt x="243" y="1815"/>
                  </a:lnTo>
                  <a:lnTo>
                    <a:pt x="291" y="1742"/>
                  </a:lnTo>
                  <a:lnTo>
                    <a:pt x="279" y="1723"/>
                  </a:lnTo>
                  <a:lnTo>
                    <a:pt x="265" y="1705"/>
                  </a:lnTo>
                  <a:lnTo>
                    <a:pt x="223" y="1638"/>
                  </a:lnTo>
                  <a:lnTo>
                    <a:pt x="184" y="1570"/>
                  </a:lnTo>
                  <a:lnTo>
                    <a:pt x="153" y="1504"/>
                  </a:lnTo>
                  <a:lnTo>
                    <a:pt x="125" y="1439"/>
                  </a:lnTo>
                  <a:lnTo>
                    <a:pt x="103" y="1375"/>
                  </a:lnTo>
                  <a:lnTo>
                    <a:pt x="85" y="1312"/>
                  </a:lnTo>
                  <a:lnTo>
                    <a:pt x="73" y="1251"/>
                  </a:lnTo>
                  <a:lnTo>
                    <a:pt x="66" y="1191"/>
                  </a:lnTo>
                  <a:lnTo>
                    <a:pt x="65" y="1133"/>
                  </a:lnTo>
                  <a:lnTo>
                    <a:pt x="68" y="1077"/>
                  </a:lnTo>
                  <a:lnTo>
                    <a:pt x="76" y="1022"/>
                  </a:lnTo>
                  <a:lnTo>
                    <a:pt x="90" y="970"/>
                  </a:lnTo>
                  <a:lnTo>
                    <a:pt x="109" y="919"/>
                  </a:lnTo>
                  <a:lnTo>
                    <a:pt x="134" y="872"/>
                  </a:lnTo>
                  <a:lnTo>
                    <a:pt x="163" y="827"/>
                  </a:lnTo>
                  <a:lnTo>
                    <a:pt x="196" y="787"/>
                  </a:lnTo>
                  <a:lnTo>
                    <a:pt x="234" y="749"/>
                  </a:lnTo>
                  <a:lnTo>
                    <a:pt x="276" y="715"/>
                  </a:lnTo>
                  <a:lnTo>
                    <a:pt x="322" y="684"/>
                  </a:lnTo>
                  <a:lnTo>
                    <a:pt x="372" y="656"/>
                  </a:lnTo>
                  <a:lnTo>
                    <a:pt x="427" y="633"/>
                  </a:lnTo>
                  <a:lnTo>
                    <a:pt x="484" y="612"/>
                  </a:lnTo>
                  <a:lnTo>
                    <a:pt x="546" y="595"/>
                  </a:lnTo>
                  <a:lnTo>
                    <a:pt x="611" y="582"/>
                  </a:lnTo>
                  <a:lnTo>
                    <a:pt x="679" y="573"/>
                  </a:lnTo>
                  <a:lnTo>
                    <a:pt x="751" y="566"/>
                  </a:lnTo>
                  <a:lnTo>
                    <a:pt x="827" y="565"/>
                  </a:lnTo>
                  <a:lnTo>
                    <a:pt x="896" y="566"/>
                  </a:lnTo>
                  <a:lnTo>
                    <a:pt x="970" y="572"/>
                  </a:lnTo>
                  <a:lnTo>
                    <a:pt x="999" y="512"/>
                  </a:lnTo>
                  <a:lnTo>
                    <a:pt x="1030" y="458"/>
                  </a:lnTo>
                  <a:lnTo>
                    <a:pt x="1062" y="405"/>
                  </a:lnTo>
                  <a:lnTo>
                    <a:pt x="1051" y="383"/>
                  </a:lnTo>
                  <a:lnTo>
                    <a:pt x="1044" y="358"/>
                  </a:lnTo>
                  <a:lnTo>
                    <a:pt x="1041" y="332"/>
                  </a:lnTo>
                  <a:lnTo>
                    <a:pt x="1044" y="302"/>
                  </a:lnTo>
                  <a:lnTo>
                    <a:pt x="1052" y="275"/>
                  </a:lnTo>
                  <a:lnTo>
                    <a:pt x="1066" y="249"/>
                  </a:lnTo>
                  <a:lnTo>
                    <a:pt x="1084" y="227"/>
                  </a:lnTo>
                  <a:lnTo>
                    <a:pt x="1106" y="209"/>
                  </a:lnTo>
                  <a:lnTo>
                    <a:pt x="1132" y="195"/>
                  </a:lnTo>
                  <a:lnTo>
                    <a:pt x="1159" y="187"/>
                  </a:lnTo>
                  <a:lnTo>
                    <a:pt x="1190" y="184"/>
                  </a:lnTo>
                  <a:lnTo>
                    <a:pt x="1210" y="186"/>
                  </a:lnTo>
                  <a:lnTo>
                    <a:pt x="1230" y="192"/>
                  </a:lnTo>
                  <a:lnTo>
                    <a:pt x="1278" y="149"/>
                  </a:lnTo>
                  <a:lnTo>
                    <a:pt x="1327" y="111"/>
                  </a:lnTo>
                  <a:lnTo>
                    <a:pt x="1378" y="78"/>
                  </a:lnTo>
                  <a:lnTo>
                    <a:pt x="1429" y="51"/>
                  </a:lnTo>
                  <a:lnTo>
                    <a:pt x="1482" y="29"/>
                  </a:lnTo>
                  <a:lnTo>
                    <a:pt x="1536" y="13"/>
                  </a:lnTo>
                  <a:lnTo>
                    <a:pt x="1592" y="3"/>
                  </a:lnTo>
                  <a:lnTo>
                    <a:pt x="16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Freeform 7">
              <a:extLst>
                <a:ext uri="{FF2B5EF4-FFF2-40B4-BE49-F238E27FC236}">
                  <a16:creationId xmlns:a16="http://schemas.microsoft.com/office/drawing/2014/main" xmlns="" id="{4F53BB81-6F4E-4A20-8697-AE933529B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0" y="1565"/>
              <a:ext cx="54" cy="55"/>
            </a:xfrm>
            <a:custGeom>
              <a:avLst/>
              <a:gdLst>
                <a:gd name="T0" fmla="*/ 298 w 598"/>
                <a:gd name="T1" fmla="*/ 0 h 595"/>
                <a:gd name="T2" fmla="*/ 342 w 598"/>
                <a:gd name="T3" fmla="*/ 3 h 595"/>
                <a:gd name="T4" fmla="*/ 385 w 598"/>
                <a:gd name="T5" fmla="*/ 12 h 595"/>
                <a:gd name="T6" fmla="*/ 424 w 598"/>
                <a:gd name="T7" fmla="*/ 27 h 595"/>
                <a:gd name="T8" fmla="*/ 461 w 598"/>
                <a:gd name="T9" fmla="*/ 47 h 595"/>
                <a:gd name="T10" fmla="*/ 495 w 598"/>
                <a:gd name="T11" fmla="*/ 72 h 595"/>
                <a:gd name="T12" fmla="*/ 523 w 598"/>
                <a:gd name="T13" fmla="*/ 102 h 595"/>
                <a:gd name="T14" fmla="*/ 549 w 598"/>
                <a:gd name="T15" fmla="*/ 135 h 595"/>
                <a:gd name="T16" fmla="*/ 569 w 598"/>
                <a:gd name="T17" fmla="*/ 172 h 595"/>
                <a:gd name="T18" fmla="*/ 585 w 598"/>
                <a:gd name="T19" fmla="*/ 211 h 595"/>
                <a:gd name="T20" fmla="*/ 594 w 598"/>
                <a:gd name="T21" fmla="*/ 253 h 595"/>
                <a:gd name="T22" fmla="*/ 598 w 598"/>
                <a:gd name="T23" fmla="*/ 298 h 595"/>
                <a:gd name="T24" fmla="*/ 594 w 598"/>
                <a:gd name="T25" fmla="*/ 342 h 595"/>
                <a:gd name="T26" fmla="*/ 585 w 598"/>
                <a:gd name="T27" fmla="*/ 384 h 595"/>
                <a:gd name="T28" fmla="*/ 569 w 598"/>
                <a:gd name="T29" fmla="*/ 423 h 595"/>
                <a:gd name="T30" fmla="*/ 549 w 598"/>
                <a:gd name="T31" fmla="*/ 460 h 595"/>
                <a:gd name="T32" fmla="*/ 523 w 598"/>
                <a:gd name="T33" fmla="*/ 493 h 595"/>
                <a:gd name="T34" fmla="*/ 495 w 598"/>
                <a:gd name="T35" fmla="*/ 523 h 595"/>
                <a:gd name="T36" fmla="*/ 461 w 598"/>
                <a:gd name="T37" fmla="*/ 548 h 595"/>
                <a:gd name="T38" fmla="*/ 424 w 598"/>
                <a:gd name="T39" fmla="*/ 568 h 595"/>
                <a:gd name="T40" fmla="*/ 385 w 598"/>
                <a:gd name="T41" fmla="*/ 583 h 595"/>
                <a:gd name="T42" fmla="*/ 342 w 598"/>
                <a:gd name="T43" fmla="*/ 592 h 595"/>
                <a:gd name="T44" fmla="*/ 298 w 598"/>
                <a:gd name="T45" fmla="*/ 595 h 595"/>
                <a:gd name="T46" fmla="*/ 253 w 598"/>
                <a:gd name="T47" fmla="*/ 592 h 595"/>
                <a:gd name="T48" fmla="*/ 212 w 598"/>
                <a:gd name="T49" fmla="*/ 583 h 595"/>
                <a:gd name="T50" fmla="*/ 172 w 598"/>
                <a:gd name="T51" fmla="*/ 568 h 595"/>
                <a:gd name="T52" fmla="*/ 136 w 598"/>
                <a:gd name="T53" fmla="*/ 548 h 595"/>
                <a:gd name="T54" fmla="*/ 102 w 598"/>
                <a:gd name="T55" fmla="*/ 523 h 595"/>
                <a:gd name="T56" fmla="*/ 73 w 598"/>
                <a:gd name="T57" fmla="*/ 493 h 595"/>
                <a:gd name="T58" fmla="*/ 48 w 598"/>
                <a:gd name="T59" fmla="*/ 460 h 595"/>
                <a:gd name="T60" fmla="*/ 28 w 598"/>
                <a:gd name="T61" fmla="*/ 423 h 595"/>
                <a:gd name="T62" fmla="*/ 13 w 598"/>
                <a:gd name="T63" fmla="*/ 384 h 595"/>
                <a:gd name="T64" fmla="*/ 3 w 598"/>
                <a:gd name="T65" fmla="*/ 342 h 595"/>
                <a:gd name="T66" fmla="*/ 0 w 598"/>
                <a:gd name="T67" fmla="*/ 298 h 595"/>
                <a:gd name="T68" fmla="*/ 3 w 598"/>
                <a:gd name="T69" fmla="*/ 253 h 595"/>
                <a:gd name="T70" fmla="*/ 13 w 598"/>
                <a:gd name="T71" fmla="*/ 211 h 595"/>
                <a:gd name="T72" fmla="*/ 28 w 598"/>
                <a:gd name="T73" fmla="*/ 172 h 595"/>
                <a:gd name="T74" fmla="*/ 48 w 598"/>
                <a:gd name="T75" fmla="*/ 135 h 595"/>
                <a:gd name="T76" fmla="*/ 73 w 598"/>
                <a:gd name="T77" fmla="*/ 102 h 595"/>
                <a:gd name="T78" fmla="*/ 102 w 598"/>
                <a:gd name="T79" fmla="*/ 72 h 595"/>
                <a:gd name="T80" fmla="*/ 136 w 598"/>
                <a:gd name="T81" fmla="*/ 47 h 595"/>
                <a:gd name="T82" fmla="*/ 172 w 598"/>
                <a:gd name="T83" fmla="*/ 27 h 595"/>
                <a:gd name="T84" fmla="*/ 212 w 598"/>
                <a:gd name="T85" fmla="*/ 12 h 595"/>
                <a:gd name="T86" fmla="*/ 253 w 598"/>
                <a:gd name="T87" fmla="*/ 3 h 595"/>
                <a:gd name="T88" fmla="*/ 298 w 598"/>
                <a:gd name="T89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8" h="595">
                  <a:moveTo>
                    <a:pt x="298" y="0"/>
                  </a:moveTo>
                  <a:lnTo>
                    <a:pt x="342" y="3"/>
                  </a:lnTo>
                  <a:lnTo>
                    <a:pt x="385" y="12"/>
                  </a:lnTo>
                  <a:lnTo>
                    <a:pt x="424" y="27"/>
                  </a:lnTo>
                  <a:lnTo>
                    <a:pt x="461" y="47"/>
                  </a:lnTo>
                  <a:lnTo>
                    <a:pt x="495" y="72"/>
                  </a:lnTo>
                  <a:lnTo>
                    <a:pt x="523" y="102"/>
                  </a:lnTo>
                  <a:lnTo>
                    <a:pt x="549" y="135"/>
                  </a:lnTo>
                  <a:lnTo>
                    <a:pt x="569" y="172"/>
                  </a:lnTo>
                  <a:lnTo>
                    <a:pt x="585" y="211"/>
                  </a:lnTo>
                  <a:lnTo>
                    <a:pt x="594" y="253"/>
                  </a:lnTo>
                  <a:lnTo>
                    <a:pt x="598" y="298"/>
                  </a:lnTo>
                  <a:lnTo>
                    <a:pt x="594" y="342"/>
                  </a:lnTo>
                  <a:lnTo>
                    <a:pt x="585" y="384"/>
                  </a:lnTo>
                  <a:lnTo>
                    <a:pt x="569" y="423"/>
                  </a:lnTo>
                  <a:lnTo>
                    <a:pt x="549" y="460"/>
                  </a:lnTo>
                  <a:lnTo>
                    <a:pt x="523" y="493"/>
                  </a:lnTo>
                  <a:lnTo>
                    <a:pt x="495" y="523"/>
                  </a:lnTo>
                  <a:lnTo>
                    <a:pt x="461" y="548"/>
                  </a:lnTo>
                  <a:lnTo>
                    <a:pt x="424" y="568"/>
                  </a:lnTo>
                  <a:lnTo>
                    <a:pt x="385" y="583"/>
                  </a:lnTo>
                  <a:lnTo>
                    <a:pt x="342" y="592"/>
                  </a:lnTo>
                  <a:lnTo>
                    <a:pt x="298" y="595"/>
                  </a:lnTo>
                  <a:lnTo>
                    <a:pt x="253" y="592"/>
                  </a:lnTo>
                  <a:lnTo>
                    <a:pt x="212" y="583"/>
                  </a:lnTo>
                  <a:lnTo>
                    <a:pt x="172" y="568"/>
                  </a:lnTo>
                  <a:lnTo>
                    <a:pt x="136" y="548"/>
                  </a:lnTo>
                  <a:lnTo>
                    <a:pt x="102" y="523"/>
                  </a:lnTo>
                  <a:lnTo>
                    <a:pt x="73" y="493"/>
                  </a:lnTo>
                  <a:lnTo>
                    <a:pt x="48" y="460"/>
                  </a:lnTo>
                  <a:lnTo>
                    <a:pt x="28" y="423"/>
                  </a:lnTo>
                  <a:lnTo>
                    <a:pt x="13" y="384"/>
                  </a:lnTo>
                  <a:lnTo>
                    <a:pt x="3" y="342"/>
                  </a:lnTo>
                  <a:lnTo>
                    <a:pt x="0" y="298"/>
                  </a:lnTo>
                  <a:lnTo>
                    <a:pt x="3" y="253"/>
                  </a:lnTo>
                  <a:lnTo>
                    <a:pt x="13" y="211"/>
                  </a:lnTo>
                  <a:lnTo>
                    <a:pt x="28" y="172"/>
                  </a:lnTo>
                  <a:lnTo>
                    <a:pt x="48" y="135"/>
                  </a:lnTo>
                  <a:lnTo>
                    <a:pt x="73" y="102"/>
                  </a:lnTo>
                  <a:lnTo>
                    <a:pt x="102" y="72"/>
                  </a:lnTo>
                  <a:lnTo>
                    <a:pt x="136" y="47"/>
                  </a:lnTo>
                  <a:lnTo>
                    <a:pt x="172" y="27"/>
                  </a:lnTo>
                  <a:lnTo>
                    <a:pt x="212" y="12"/>
                  </a:lnTo>
                  <a:lnTo>
                    <a:pt x="253" y="3"/>
                  </a:lnTo>
                  <a:lnTo>
                    <a:pt x="2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1" name="Group 10">
            <a:extLst>
              <a:ext uri="{FF2B5EF4-FFF2-40B4-BE49-F238E27FC236}">
                <a16:creationId xmlns:a16="http://schemas.microsoft.com/office/drawing/2014/main" xmlns="" id="{08CCFD44-5225-4DBE-8C1E-3FCCD5EC5EE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99540" y="2647370"/>
            <a:ext cx="396875" cy="396875"/>
            <a:chOff x="2989" y="1455"/>
            <a:chExt cx="250" cy="250"/>
          </a:xfrm>
          <a:solidFill>
            <a:schemeClr val="bg1"/>
          </a:solidFill>
        </p:grpSpPr>
        <p:sp>
          <p:nvSpPr>
            <p:cNvPr id="112" name="Freeform 12">
              <a:extLst>
                <a:ext uri="{FF2B5EF4-FFF2-40B4-BE49-F238E27FC236}">
                  <a16:creationId xmlns:a16="http://schemas.microsoft.com/office/drawing/2014/main" xmlns="" id="{3DE9FBAE-C708-41A1-A894-35EC14104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455"/>
              <a:ext cx="250" cy="250"/>
            </a:xfrm>
            <a:custGeom>
              <a:avLst/>
              <a:gdLst>
                <a:gd name="T0" fmla="*/ 2620 w 3500"/>
                <a:gd name="T1" fmla="*/ 0 h 3500"/>
                <a:gd name="T2" fmla="*/ 2550 w 3500"/>
                <a:gd name="T3" fmla="*/ 78 h 3500"/>
                <a:gd name="T4" fmla="*/ 2469 w 3500"/>
                <a:gd name="T5" fmla="*/ 213 h 3500"/>
                <a:gd name="T6" fmla="*/ 389 w 3500"/>
                <a:gd name="T7" fmla="*/ 369 h 3500"/>
                <a:gd name="T8" fmla="*/ 372 w 3500"/>
                <a:gd name="T9" fmla="*/ 380 h 3500"/>
                <a:gd name="T10" fmla="*/ 369 w 3500"/>
                <a:gd name="T11" fmla="*/ 3111 h 3500"/>
                <a:gd name="T12" fmla="*/ 380 w 3500"/>
                <a:gd name="T13" fmla="*/ 3128 h 3500"/>
                <a:gd name="T14" fmla="*/ 3111 w 3500"/>
                <a:gd name="T15" fmla="*/ 3131 h 3500"/>
                <a:gd name="T16" fmla="*/ 3128 w 3500"/>
                <a:gd name="T17" fmla="*/ 3120 h 3500"/>
                <a:gd name="T18" fmla="*/ 3131 w 3500"/>
                <a:gd name="T19" fmla="*/ 1503 h 3500"/>
                <a:gd name="T20" fmla="*/ 3500 w 3500"/>
                <a:gd name="T21" fmla="*/ 862 h 3500"/>
                <a:gd name="T22" fmla="*/ 3497 w 3500"/>
                <a:gd name="T23" fmla="*/ 3160 h 3500"/>
                <a:gd name="T24" fmla="*/ 3473 w 3500"/>
                <a:gd name="T25" fmla="*/ 3252 h 3500"/>
                <a:gd name="T26" fmla="*/ 3430 w 3500"/>
                <a:gd name="T27" fmla="*/ 3333 h 3500"/>
                <a:gd name="T28" fmla="*/ 3370 w 3500"/>
                <a:gd name="T29" fmla="*/ 3401 h 3500"/>
                <a:gd name="T30" fmla="*/ 3294 w 3500"/>
                <a:gd name="T31" fmla="*/ 3454 h 3500"/>
                <a:gd name="T32" fmla="*/ 3207 w 3500"/>
                <a:gd name="T33" fmla="*/ 3488 h 3500"/>
                <a:gd name="T34" fmla="*/ 3111 w 3500"/>
                <a:gd name="T35" fmla="*/ 3500 h 3500"/>
                <a:gd name="T36" fmla="*/ 340 w 3500"/>
                <a:gd name="T37" fmla="*/ 3497 h 3500"/>
                <a:gd name="T38" fmla="*/ 248 w 3500"/>
                <a:gd name="T39" fmla="*/ 3473 h 3500"/>
                <a:gd name="T40" fmla="*/ 167 w 3500"/>
                <a:gd name="T41" fmla="*/ 3430 h 3500"/>
                <a:gd name="T42" fmla="*/ 99 w 3500"/>
                <a:gd name="T43" fmla="*/ 3370 h 3500"/>
                <a:gd name="T44" fmla="*/ 46 w 3500"/>
                <a:gd name="T45" fmla="*/ 3294 h 3500"/>
                <a:gd name="T46" fmla="*/ 12 w 3500"/>
                <a:gd name="T47" fmla="*/ 3207 h 3500"/>
                <a:gd name="T48" fmla="*/ 0 w 3500"/>
                <a:gd name="T49" fmla="*/ 3111 h 3500"/>
                <a:gd name="T50" fmla="*/ 3 w 3500"/>
                <a:gd name="T51" fmla="*/ 340 h 3500"/>
                <a:gd name="T52" fmla="*/ 27 w 3500"/>
                <a:gd name="T53" fmla="*/ 248 h 3500"/>
                <a:gd name="T54" fmla="*/ 70 w 3500"/>
                <a:gd name="T55" fmla="*/ 167 h 3500"/>
                <a:gd name="T56" fmla="*/ 130 w 3500"/>
                <a:gd name="T57" fmla="*/ 99 h 3500"/>
                <a:gd name="T58" fmla="*/ 206 w 3500"/>
                <a:gd name="T59" fmla="*/ 46 h 3500"/>
                <a:gd name="T60" fmla="*/ 293 w 3500"/>
                <a:gd name="T61" fmla="*/ 12 h 3500"/>
                <a:gd name="T62" fmla="*/ 389 w 3500"/>
                <a:gd name="T63" fmla="*/ 0 h 3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00" h="3500">
                  <a:moveTo>
                    <a:pt x="389" y="0"/>
                  </a:moveTo>
                  <a:lnTo>
                    <a:pt x="2620" y="0"/>
                  </a:lnTo>
                  <a:lnTo>
                    <a:pt x="2583" y="37"/>
                  </a:lnTo>
                  <a:lnTo>
                    <a:pt x="2550" y="78"/>
                  </a:lnTo>
                  <a:lnTo>
                    <a:pt x="2521" y="123"/>
                  </a:lnTo>
                  <a:lnTo>
                    <a:pt x="2469" y="213"/>
                  </a:lnTo>
                  <a:lnTo>
                    <a:pt x="2378" y="369"/>
                  </a:lnTo>
                  <a:lnTo>
                    <a:pt x="389" y="369"/>
                  </a:lnTo>
                  <a:lnTo>
                    <a:pt x="380" y="372"/>
                  </a:lnTo>
                  <a:lnTo>
                    <a:pt x="372" y="380"/>
                  </a:lnTo>
                  <a:lnTo>
                    <a:pt x="369" y="389"/>
                  </a:lnTo>
                  <a:lnTo>
                    <a:pt x="369" y="3111"/>
                  </a:lnTo>
                  <a:lnTo>
                    <a:pt x="372" y="3120"/>
                  </a:lnTo>
                  <a:lnTo>
                    <a:pt x="380" y="3128"/>
                  </a:lnTo>
                  <a:lnTo>
                    <a:pt x="389" y="3131"/>
                  </a:lnTo>
                  <a:lnTo>
                    <a:pt x="3111" y="3131"/>
                  </a:lnTo>
                  <a:lnTo>
                    <a:pt x="3120" y="3128"/>
                  </a:lnTo>
                  <a:lnTo>
                    <a:pt x="3128" y="3120"/>
                  </a:lnTo>
                  <a:lnTo>
                    <a:pt x="3131" y="3111"/>
                  </a:lnTo>
                  <a:lnTo>
                    <a:pt x="3131" y="1503"/>
                  </a:lnTo>
                  <a:lnTo>
                    <a:pt x="3362" y="1101"/>
                  </a:lnTo>
                  <a:lnTo>
                    <a:pt x="3500" y="862"/>
                  </a:lnTo>
                  <a:lnTo>
                    <a:pt x="3500" y="3111"/>
                  </a:lnTo>
                  <a:lnTo>
                    <a:pt x="3497" y="3160"/>
                  </a:lnTo>
                  <a:lnTo>
                    <a:pt x="3488" y="3207"/>
                  </a:lnTo>
                  <a:lnTo>
                    <a:pt x="3473" y="3252"/>
                  </a:lnTo>
                  <a:lnTo>
                    <a:pt x="3454" y="3294"/>
                  </a:lnTo>
                  <a:lnTo>
                    <a:pt x="3430" y="3333"/>
                  </a:lnTo>
                  <a:lnTo>
                    <a:pt x="3401" y="3370"/>
                  </a:lnTo>
                  <a:lnTo>
                    <a:pt x="3370" y="3401"/>
                  </a:lnTo>
                  <a:lnTo>
                    <a:pt x="3333" y="3430"/>
                  </a:lnTo>
                  <a:lnTo>
                    <a:pt x="3294" y="3454"/>
                  </a:lnTo>
                  <a:lnTo>
                    <a:pt x="3252" y="3473"/>
                  </a:lnTo>
                  <a:lnTo>
                    <a:pt x="3207" y="3488"/>
                  </a:lnTo>
                  <a:lnTo>
                    <a:pt x="3160" y="3497"/>
                  </a:lnTo>
                  <a:lnTo>
                    <a:pt x="3111" y="3500"/>
                  </a:lnTo>
                  <a:lnTo>
                    <a:pt x="389" y="3500"/>
                  </a:lnTo>
                  <a:lnTo>
                    <a:pt x="340" y="3497"/>
                  </a:lnTo>
                  <a:lnTo>
                    <a:pt x="293" y="3488"/>
                  </a:lnTo>
                  <a:lnTo>
                    <a:pt x="248" y="3473"/>
                  </a:lnTo>
                  <a:lnTo>
                    <a:pt x="206" y="3454"/>
                  </a:lnTo>
                  <a:lnTo>
                    <a:pt x="167" y="3430"/>
                  </a:lnTo>
                  <a:lnTo>
                    <a:pt x="130" y="3401"/>
                  </a:lnTo>
                  <a:lnTo>
                    <a:pt x="99" y="3370"/>
                  </a:lnTo>
                  <a:lnTo>
                    <a:pt x="70" y="3333"/>
                  </a:lnTo>
                  <a:lnTo>
                    <a:pt x="46" y="3294"/>
                  </a:lnTo>
                  <a:lnTo>
                    <a:pt x="27" y="3252"/>
                  </a:lnTo>
                  <a:lnTo>
                    <a:pt x="12" y="3207"/>
                  </a:lnTo>
                  <a:lnTo>
                    <a:pt x="3" y="3160"/>
                  </a:lnTo>
                  <a:lnTo>
                    <a:pt x="0" y="3111"/>
                  </a:lnTo>
                  <a:lnTo>
                    <a:pt x="0" y="389"/>
                  </a:lnTo>
                  <a:lnTo>
                    <a:pt x="3" y="340"/>
                  </a:lnTo>
                  <a:lnTo>
                    <a:pt x="12" y="293"/>
                  </a:lnTo>
                  <a:lnTo>
                    <a:pt x="27" y="248"/>
                  </a:lnTo>
                  <a:lnTo>
                    <a:pt x="46" y="206"/>
                  </a:lnTo>
                  <a:lnTo>
                    <a:pt x="70" y="167"/>
                  </a:lnTo>
                  <a:lnTo>
                    <a:pt x="99" y="130"/>
                  </a:lnTo>
                  <a:lnTo>
                    <a:pt x="130" y="99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8" y="27"/>
                  </a:lnTo>
                  <a:lnTo>
                    <a:pt x="293" y="12"/>
                  </a:lnTo>
                  <a:lnTo>
                    <a:pt x="340" y="3"/>
                  </a:lnTo>
                  <a:lnTo>
                    <a:pt x="3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Freeform 13">
              <a:extLst>
                <a:ext uri="{FF2B5EF4-FFF2-40B4-BE49-F238E27FC236}">
                  <a16:creationId xmlns:a16="http://schemas.microsoft.com/office/drawing/2014/main" xmlns="" id="{24874B0B-22E2-438E-AD27-79C19F303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494"/>
              <a:ext cx="99" cy="144"/>
            </a:xfrm>
            <a:custGeom>
              <a:avLst/>
              <a:gdLst>
                <a:gd name="T0" fmla="*/ 744 w 1378"/>
                <a:gd name="T1" fmla="*/ 0 h 2016"/>
                <a:gd name="T2" fmla="*/ 1378 w 1378"/>
                <a:gd name="T3" fmla="*/ 366 h 2016"/>
                <a:gd name="T4" fmla="*/ 633 w 1378"/>
                <a:gd name="T5" fmla="*/ 1657 h 2016"/>
                <a:gd name="T6" fmla="*/ 3 w 1378"/>
                <a:gd name="T7" fmla="*/ 2016 h 2016"/>
                <a:gd name="T8" fmla="*/ 0 w 1378"/>
                <a:gd name="T9" fmla="*/ 1291 h 2016"/>
                <a:gd name="T10" fmla="*/ 744 w 1378"/>
                <a:gd name="T11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8" h="2016">
                  <a:moveTo>
                    <a:pt x="744" y="0"/>
                  </a:moveTo>
                  <a:lnTo>
                    <a:pt x="1378" y="366"/>
                  </a:lnTo>
                  <a:lnTo>
                    <a:pt x="633" y="1657"/>
                  </a:lnTo>
                  <a:lnTo>
                    <a:pt x="3" y="2016"/>
                  </a:lnTo>
                  <a:lnTo>
                    <a:pt x="0" y="1291"/>
                  </a:lnTo>
                  <a:lnTo>
                    <a:pt x="7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Freeform 14">
              <a:extLst>
                <a:ext uri="{FF2B5EF4-FFF2-40B4-BE49-F238E27FC236}">
                  <a16:creationId xmlns:a16="http://schemas.microsoft.com/office/drawing/2014/main" xmlns="" id="{CCF76F78-2A5C-45A5-80F2-A874AD4EA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" y="1462"/>
              <a:ext cx="54" cy="48"/>
            </a:xfrm>
            <a:custGeom>
              <a:avLst/>
              <a:gdLst>
                <a:gd name="T0" fmla="*/ 357 w 762"/>
                <a:gd name="T1" fmla="*/ 0 h 671"/>
                <a:gd name="T2" fmla="*/ 399 w 762"/>
                <a:gd name="T3" fmla="*/ 1 h 671"/>
                <a:gd name="T4" fmla="*/ 441 w 762"/>
                <a:gd name="T5" fmla="*/ 7 h 671"/>
                <a:gd name="T6" fmla="*/ 483 w 762"/>
                <a:gd name="T7" fmla="*/ 18 h 671"/>
                <a:gd name="T8" fmla="*/ 526 w 762"/>
                <a:gd name="T9" fmla="*/ 34 h 671"/>
                <a:gd name="T10" fmla="*/ 566 w 762"/>
                <a:gd name="T11" fmla="*/ 55 h 671"/>
                <a:gd name="T12" fmla="*/ 605 w 762"/>
                <a:gd name="T13" fmla="*/ 80 h 671"/>
                <a:gd name="T14" fmla="*/ 639 w 762"/>
                <a:gd name="T15" fmla="*/ 108 h 671"/>
                <a:gd name="T16" fmla="*/ 670 w 762"/>
                <a:gd name="T17" fmla="*/ 140 h 671"/>
                <a:gd name="T18" fmla="*/ 697 w 762"/>
                <a:gd name="T19" fmla="*/ 172 h 671"/>
                <a:gd name="T20" fmla="*/ 719 w 762"/>
                <a:gd name="T21" fmla="*/ 209 h 671"/>
                <a:gd name="T22" fmla="*/ 737 w 762"/>
                <a:gd name="T23" fmla="*/ 246 h 671"/>
                <a:gd name="T24" fmla="*/ 751 w 762"/>
                <a:gd name="T25" fmla="*/ 284 h 671"/>
                <a:gd name="T26" fmla="*/ 759 w 762"/>
                <a:gd name="T27" fmla="*/ 322 h 671"/>
                <a:gd name="T28" fmla="*/ 762 w 762"/>
                <a:gd name="T29" fmla="*/ 361 h 671"/>
                <a:gd name="T30" fmla="*/ 761 w 762"/>
                <a:gd name="T31" fmla="*/ 400 h 671"/>
                <a:gd name="T32" fmla="*/ 755 w 762"/>
                <a:gd name="T33" fmla="*/ 439 h 671"/>
                <a:gd name="T34" fmla="*/ 742 w 762"/>
                <a:gd name="T35" fmla="*/ 476 h 671"/>
                <a:gd name="T36" fmla="*/ 725 w 762"/>
                <a:gd name="T37" fmla="*/ 512 h 671"/>
                <a:gd name="T38" fmla="*/ 633 w 762"/>
                <a:gd name="T39" fmla="*/ 671 h 671"/>
                <a:gd name="T40" fmla="*/ 0 w 762"/>
                <a:gd name="T41" fmla="*/ 305 h 671"/>
                <a:gd name="T42" fmla="*/ 91 w 762"/>
                <a:gd name="T43" fmla="*/ 146 h 671"/>
                <a:gd name="T44" fmla="*/ 113 w 762"/>
                <a:gd name="T45" fmla="*/ 113 h 671"/>
                <a:gd name="T46" fmla="*/ 140 w 762"/>
                <a:gd name="T47" fmla="*/ 84 h 671"/>
                <a:gd name="T48" fmla="*/ 170 w 762"/>
                <a:gd name="T49" fmla="*/ 59 h 671"/>
                <a:gd name="T50" fmla="*/ 202 w 762"/>
                <a:gd name="T51" fmla="*/ 39 h 671"/>
                <a:gd name="T52" fmla="*/ 238 w 762"/>
                <a:gd name="T53" fmla="*/ 22 h 671"/>
                <a:gd name="T54" fmla="*/ 277 w 762"/>
                <a:gd name="T55" fmla="*/ 10 h 671"/>
                <a:gd name="T56" fmla="*/ 316 w 762"/>
                <a:gd name="T57" fmla="*/ 3 h 671"/>
                <a:gd name="T58" fmla="*/ 357 w 762"/>
                <a:gd name="T5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62" h="671">
                  <a:moveTo>
                    <a:pt x="357" y="0"/>
                  </a:moveTo>
                  <a:lnTo>
                    <a:pt x="399" y="1"/>
                  </a:lnTo>
                  <a:lnTo>
                    <a:pt x="441" y="7"/>
                  </a:lnTo>
                  <a:lnTo>
                    <a:pt x="483" y="18"/>
                  </a:lnTo>
                  <a:lnTo>
                    <a:pt x="526" y="34"/>
                  </a:lnTo>
                  <a:lnTo>
                    <a:pt x="566" y="55"/>
                  </a:lnTo>
                  <a:lnTo>
                    <a:pt x="605" y="80"/>
                  </a:lnTo>
                  <a:lnTo>
                    <a:pt x="639" y="108"/>
                  </a:lnTo>
                  <a:lnTo>
                    <a:pt x="670" y="140"/>
                  </a:lnTo>
                  <a:lnTo>
                    <a:pt x="697" y="172"/>
                  </a:lnTo>
                  <a:lnTo>
                    <a:pt x="719" y="209"/>
                  </a:lnTo>
                  <a:lnTo>
                    <a:pt x="737" y="246"/>
                  </a:lnTo>
                  <a:lnTo>
                    <a:pt x="751" y="284"/>
                  </a:lnTo>
                  <a:lnTo>
                    <a:pt x="759" y="322"/>
                  </a:lnTo>
                  <a:lnTo>
                    <a:pt x="762" y="361"/>
                  </a:lnTo>
                  <a:lnTo>
                    <a:pt x="761" y="400"/>
                  </a:lnTo>
                  <a:lnTo>
                    <a:pt x="755" y="439"/>
                  </a:lnTo>
                  <a:lnTo>
                    <a:pt x="742" y="476"/>
                  </a:lnTo>
                  <a:lnTo>
                    <a:pt x="725" y="512"/>
                  </a:lnTo>
                  <a:lnTo>
                    <a:pt x="633" y="671"/>
                  </a:lnTo>
                  <a:lnTo>
                    <a:pt x="0" y="305"/>
                  </a:lnTo>
                  <a:lnTo>
                    <a:pt x="91" y="146"/>
                  </a:lnTo>
                  <a:lnTo>
                    <a:pt x="113" y="113"/>
                  </a:lnTo>
                  <a:lnTo>
                    <a:pt x="140" y="84"/>
                  </a:lnTo>
                  <a:lnTo>
                    <a:pt x="170" y="59"/>
                  </a:lnTo>
                  <a:lnTo>
                    <a:pt x="202" y="39"/>
                  </a:lnTo>
                  <a:lnTo>
                    <a:pt x="238" y="22"/>
                  </a:lnTo>
                  <a:lnTo>
                    <a:pt x="277" y="10"/>
                  </a:lnTo>
                  <a:lnTo>
                    <a:pt x="316" y="3"/>
                  </a:lnTo>
                  <a:lnTo>
                    <a:pt x="3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5" name="Group 17">
            <a:extLst>
              <a:ext uri="{FF2B5EF4-FFF2-40B4-BE49-F238E27FC236}">
                <a16:creationId xmlns:a16="http://schemas.microsoft.com/office/drawing/2014/main" xmlns="" id="{E7895630-F327-4639-A4F4-5EC6FF7780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42468" y="2626732"/>
            <a:ext cx="293688" cy="490538"/>
            <a:chOff x="4703" y="1442"/>
            <a:chExt cx="185" cy="309"/>
          </a:xfrm>
          <a:solidFill>
            <a:schemeClr val="bg1"/>
          </a:solidFill>
        </p:grpSpPr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xmlns="" id="{437D677E-3449-46D0-9247-EC36AF0FB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1515"/>
              <a:ext cx="27" cy="55"/>
            </a:xfrm>
            <a:custGeom>
              <a:avLst/>
              <a:gdLst>
                <a:gd name="T0" fmla="*/ 147 w 295"/>
                <a:gd name="T1" fmla="*/ 0 h 598"/>
                <a:gd name="T2" fmla="*/ 169 w 295"/>
                <a:gd name="T3" fmla="*/ 3 h 598"/>
                <a:gd name="T4" fmla="*/ 190 w 295"/>
                <a:gd name="T5" fmla="*/ 13 h 598"/>
                <a:gd name="T6" fmla="*/ 210 w 295"/>
                <a:gd name="T7" fmla="*/ 29 h 598"/>
                <a:gd name="T8" fmla="*/ 227 w 295"/>
                <a:gd name="T9" fmla="*/ 49 h 598"/>
                <a:gd name="T10" fmla="*/ 244 w 295"/>
                <a:gd name="T11" fmla="*/ 74 h 598"/>
                <a:gd name="T12" fmla="*/ 258 w 295"/>
                <a:gd name="T13" fmla="*/ 102 h 598"/>
                <a:gd name="T14" fmla="*/ 271 w 295"/>
                <a:gd name="T15" fmla="*/ 136 h 598"/>
                <a:gd name="T16" fmla="*/ 281 w 295"/>
                <a:gd name="T17" fmla="*/ 173 h 598"/>
                <a:gd name="T18" fmla="*/ 289 w 295"/>
                <a:gd name="T19" fmla="*/ 212 h 598"/>
                <a:gd name="T20" fmla="*/ 293 w 295"/>
                <a:gd name="T21" fmla="*/ 255 h 598"/>
                <a:gd name="T22" fmla="*/ 295 w 295"/>
                <a:gd name="T23" fmla="*/ 299 h 598"/>
                <a:gd name="T24" fmla="*/ 293 w 295"/>
                <a:gd name="T25" fmla="*/ 343 h 598"/>
                <a:gd name="T26" fmla="*/ 289 w 295"/>
                <a:gd name="T27" fmla="*/ 386 h 598"/>
                <a:gd name="T28" fmla="*/ 281 w 295"/>
                <a:gd name="T29" fmla="*/ 425 h 598"/>
                <a:gd name="T30" fmla="*/ 271 w 295"/>
                <a:gd name="T31" fmla="*/ 462 h 598"/>
                <a:gd name="T32" fmla="*/ 258 w 295"/>
                <a:gd name="T33" fmla="*/ 496 h 598"/>
                <a:gd name="T34" fmla="*/ 244 w 295"/>
                <a:gd name="T35" fmla="*/ 525 h 598"/>
                <a:gd name="T36" fmla="*/ 227 w 295"/>
                <a:gd name="T37" fmla="*/ 551 h 598"/>
                <a:gd name="T38" fmla="*/ 210 w 295"/>
                <a:gd name="T39" fmla="*/ 571 h 598"/>
                <a:gd name="T40" fmla="*/ 190 w 295"/>
                <a:gd name="T41" fmla="*/ 585 h 598"/>
                <a:gd name="T42" fmla="*/ 169 w 295"/>
                <a:gd name="T43" fmla="*/ 595 h 598"/>
                <a:gd name="T44" fmla="*/ 147 w 295"/>
                <a:gd name="T45" fmla="*/ 598 h 598"/>
                <a:gd name="T46" fmla="*/ 127 w 295"/>
                <a:gd name="T47" fmla="*/ 595 h 598"/>
                <a:gd name="T48" fmla="*/ 106 w 295"/>
                <a:gd name="T49" fmla="*/ 585 h 598"/>
                <a:gd name="T50" fmla="*/ 86 w 295"/>
                <a:gd name="T51" fmla="*/ 571 h 598"/>
                <a:gd name="T52" fmla="*/ 67 w 295"/>
                <a:gd name="T53" fmla="*/ 551 h 598"/>
                <a:gd name="T54" fmla="*/ 51 w 295"/>
                <a:gd name="T55" fmla="*/ 525 h 598"/>
                <a:gd name="T56" fmla="*/ 36 w 295"/>
                <a:gd name="T57" fmla="*/ 496 h 598"/>
                <a:gd name="T58" fmla="*/ 24 w 295"/>
                <a:gd name="T59" fmla="*/ 462 h 598"/>
                <a:gd name="T60" fmla="*/ 14 w 295"/>
                <a:gd name="T61" fmla="*/ 425 h 598"/>
                <a:gd name="T62" fmla="*/ 6 w 295"/>
                <a:gd name="T63" fmla="*/ 386 h 598"/>
                <a:gd name="T64" fmla="*/ 2 w 295"/>
                <a:gd name="T65" fmla="*/ 343 h 598"/>
                <a:gd name="T66" fmla="*/ 0 w 295"/>
                <a:gd name="T67" fmla="*/ 299 h 598"/>
                <a:gd name="T68" fmla="*/ 2 w 295"/>
                <a:gd name="T69" fmla="*/ 255 h 598"/>
                <a:gd name="T70" fmla="*/ 6 w 295"/>
                <a:gd name="T71" fmla="*/ 212 h 598"/>
                <a:gd name="T72" fmla="*/ 14 w 295"/>
                <a:gd name="T73" fmla="*/ 173 h 598"/>
                <a:gd name="T74" fmla="*/ 24 w 295"/>
                <a:gd name="T75" fmla="*/ 136 h 598"/>
                <a:gd name="T76" fmla="*/ 36 w 295"/>
                <a:gd name="T77" fmla="*/ 102 h 598"/>
                <a:gd name="T78" fmla="*/ 51 w 295"/>
                <a:gd name="T79" fmla="*/ 74 h 598"/>
                <a:gd name="T80" fmla="*/ 67 w 295"/>
                <a:gd name="T81" fmla="*/ 49 h 598"/>
                <a:gd name="T82" fmla="*/ 86 w 295"/>
                <a:gd name="T83" fmla="*/ 29 h 598"/>
                <a:gd name="T84" fmla="*/ 106 w 295"/>
                <a:gd name="T85" fmla="*/ 13 h 598"/>
                <a:gd name="T86" fmla="*/ 127 w 295"/>
                <a:gd name="T87" fmla="*/ 3 h 598"/>
                <a:gd name="T88" fmla="*/ 147 w 295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5" h="598">
                  <a:moveTo>
                    <a:pt x="147" y="0"/>
                  </a:moveTo>
                  <a:lnTo>
                    <a:pt x="169" y="3"/>
                  </a:lnTo>
                  <a:lnTo>
                    <a:pt x="190" y="13"/>
                  </a:lnTo>
                  <a:lnTo>
                    <a:pt x="210" y="29"/>
                  </a:lnTo>
                  <a:lnTo>
                    <a:pt x="227" y="49"/>
                  </a:lnTo>
                  <a:lnTo>
                    <a:pt x="244" y="74"/>
                  </a:lnTo>
                  <a:lnTo>
                    <a:pt x="258" y="102"/>
                  </a:lnTo>
                  <a:lnTo>
                    <a:pt x="271" y="136"/>
                  </a:lnTo>
                  <a:lnTo>
                    <a:pt x="281" y="173"/>
                  </a:lnTo>
                  <a:lnTo>
                    <a:pt x="289" y="212"/>
                  </a:lnTo>
                  <a:lnTo>
                    <a:pt x="293" y="255"/>
                  </a:lnTo>
                  <a:lnTo>
                    <a:pt x="295" y="299"/>
                  </a:lnTo>
                  <a:lnTo>
                    <a:pt x="293" y="343"/>
                  </a:lnTo>
                  <a:lnTo>
                    <a:pt x="289" y="386"/>
                  </a:lnTo>
                  <a:lnTo>
                    <a:pt x="281" y="425"/>
                  </a:lnTo>
                  <a:lnTo>
                    <a:pt x="271" y="462"/>
                  </a:lnTo>
                  <a:lnTo>
                    <a:pt x="258" y="496"/>
                  </a:lnTo>
                  <a:lnTo>
                    <a:pt x="244" y="525"/>
                  </a:lnTo>
                  <a:lnTo>
                    <a:pt x="227" y="551"/>
                  </a:lnTo>
                  <a:lnTo>
                    <a:pt x="210" y="571"/>
                  </a:lnTo>
                  <a:lnTo>
                    <a:pt x="190" y="585"/>
                  </a:lnTo>
                  <a:lnTo>
                    <a:pt x="169" y="595"/>
                  </a:lnTo>
                  <a:lnTo>
                    <a:pt x="147" y="598"/>
                  </a:lnTo>
                  <a:lnTo>
                    <a:pt x="127" y="595"/>
                  </a:lnTo>
                  <a:lnTo>
                    <a:pt x="106" y="585"/>
                  </a:lnTo>
                  <a:lnTo>
                    <a:pt x="86" y="571"/>
                  </a:lnTo>
                  <a:lnTo>
                    <a:pt x="67" y="551"/>
                  </a:lnTo>
                  <a:lnTo>
                    <a:pt x="51" y="525"/>
                  </a:lnTo>
                  <a:lnTo>
                    <a:pt x="36" y="496"/>
                  </a:lnTo>
                  <a:lnTo>
                    <a:pt x="24" y="462"/>
                  </a:lnTo>
                  <a:lnTo>
                    <a:pt x="14" y="425"/>
                  </a:lnTo>
                  <a:lnTo>
                    <a:pt x="6" y="386"/>
                  </a:lnTo>
                  <a:lnTo>
                    <a:pt x="2" y="343"/>
                  </a:lnTo>
                  <a:lnTo>
                    <a:pt x="0" y="299"/>
                  </a:lnTo>
                  <a:lnTo>
                    <a:pt x="2" y="255"/>
                  </a:lnTo>
                  <a:lnTo>
                    <a:pt x="6" y="212"/>
                  </a:lnTo>
                  <a:lnTo>
                    <a:pt x="14" y="173"/>
                  </a:lnTo>
                  <a:lnTo>
                    <a:pt x="24" y="136"/>
                  </a:lnTo>
                  <a:lnTo>
                    <a:pt x="36" y="102"/>
                  </a:lnTo>
                  <a:lnTo>
                    <a:pt x="51" y="74"/>
                  </a:lnTo>
                  <a:lnTo>
                    <a:pt x="67" y="49"/>
                  </a:lnTo>
                  <a:lnTo>
                    <a:pt x="86" y="29"/>
                  </a:lnTo>
                  <a:lnTo>
                    <a:pt x="106" y="13"/>
                  </a:lnTo>
                  <a:lnTo>
                    <a:pt x="127" y="3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xmlns="" id="{184E71DD-E23A-4B73-9E00-9EEB4F290B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3" y="1442"/>
              <a:ext cx="103" cy="58"/>
            </a:xfrm>
            <a:custGeom>
              <a:avLst/>
              <a:gdLst>
                <a:gd name="T0" fmla="*/ 146 w 1128"/>
                <a:gd name="T1" fmla="*/ 0 h 646"/>
                <a:gd name="T2" fmla="*/ 153 w 1128"/>
                <a:gd name="T3" fmla="*/ 76 h 646"/>
                <a:gd name="T4" fmla="*/ 170 w 1128"/>
                <a:gd name="T5" fmla="*/ 134 h 646"/>
                <a:gd name="T6" fmla="*/ 200 w 1128"/>
                <a:gd name="T7" fmla="*/ 178 h 646"/>
                <a:gd name="T8" fmla="*/ 244 w 1128"/>
                <a:gd name="T9" fmla="*/ 209 h 646"/>
                <a:gd name="T10" fmla="*/ 301 w 1128"/>
                <a:gd name="T11" fmla="*/ 229 h 646"/>
                <a:gd name="T12" fmla="*/ 374 w 1128"/>
                <a:gd name="T13" fmla="*/ 240 h 646"/>
                <a:gd name="T14" fmla="*/ 460 w 1128"/>
                <a:gd name="T15" fmla="*/ 247 h 646"/>
                <a:gd name="T16" fmla="*/ 563 w 1128"/>
                <a:gd name="T17" fmla="*/ 248 h 646"/>
                <a:gd name="T18" fmla="*/ 627 w 1128"/>
                <a:gd name="T19" fmla="*/ 248 h 646"/>
                <a:gd name="T20" fmla="*/ 693 w 1128"/>
                <a:gd name="T21" fmla="*/ 250 h 646"/>
                <a:gd name="T22" fmla="*/ 760 w 1128"/>
                <a:gd name="T23" fmla="*/ 255 h 646"/>
                <a:gd name="T24" fmla="*/ 826 w 1128"/>
                <a:gd name="T25" fmla="*/ 265 h 646"/>
                <a:gd name="T26" fmla="*/ 890 w 1128"/>
                <a:gd name="T27" fmla="*/ 281 h 646"/>
                <a:gd name="T28" fmla="*/ 949 w 1128"/>
                <a:gd name="T29" fmla="*/ 304 h 646"/>
                <a:gd name="T30" fmla="*/ 1002 w 1128"/>
                <a:gd name="T31" fmla="*/ 338 h 646"/>
                <a:gd name="T32" fmla="*/ 1048 w 1128"/>
                <a:gd name="T33" fmla="*/ 382 h 646"/>
                <a:gd name="T34" fmla="*/ 1086 w 1128"/>
                <a:gd name="T35" fmla="*/ 439 h 646"/>
                <a:gd name="T36" fmla="*/ 1111 w 1128"/>
                <a:gd name="T37" fmla="*/ 510 h 646"/>
                <a:gd name="T38" fmla="*/ 1126 w 1128"/>
                <a:gd name="T39" fmla="*/ 597 h 646"/>
                <a:gd name="T40" fmla="*/ 980 w 1128"/>
                <a:gd name="T41" fmla="*/ 646 h 646"/>
                <a:gd name="T42" fmla="*/ 974 w 1128"/>
                <a:gd name="T43" fmla="*/ 570 h 646"/>
                <a:gd name="T44" fmla="*/ 957 w 1128"/>
                <a:gd name="T45" fmla="*/ 512 h 646"/>
                <a:gd name="T46" fmla="*/ 927 w 1128"/>
                <a:gd name="T47" fmla="*/ 468 h 646"/>
                <a:gd name="T48" fmla="*/ 883 w 1128"/>
                <a:gd name="T49" fmla="*/ 437 h 646"/>
                <a:gd name="T50" fmla="*/ 826 w 1128"/>
                <a:gd name="T51" fmla="*/ 417 h 646"/>
                <a:gd name="T52" fmla="*/ 753 w 1128"/>
                <a:gd name="T53" fmla="*/ 404 h 646"/>
                <a:gd name="T54" fmla="*/ 666 w 1128"/>
                <a:gd name="T55" fmla="*/ 399 h 646"/>
                <a:gd name="T56" fmla="*/ 563 w 1128"/>
                <a:gd name="T57" fmla="*/ 397 h 646"/>
                <a:gd name="T58" fmla="*/ 500 w 1128"/>
                <a:gd name="T59" fmla="*/ 397 h 646"/>
                <a:gd name="T60" fmla="*/ 433 w 1128"/>
                <a:gd name="T61" fmla="*/ 395 h 646"/>
                <a:gd name="T62" fmla="*/ 367 w 1128"/>
                <a:gd name="T63" fmla="*/ 391 h 646"/>
                <a:gd name="T64" fmla="*/ 301 w 1128"/>
                <a:gd name="T65" fmla="*/ 381 h 646"/>
                <a:gd name="T66" fmla="*/ 238 w 1128"/>
                <a:gd name="T67" fmla="*/ 365 h 646"/>
                <a:gd name="T68" fmla="*/ 179 w 1128"/>
                <a:gd name="T69" fmla="*/ 341 h 646"/>
                <a:gd name="T70" fmla="*/ 125 w 1128"/>
                <a:gd name="T71" fmla="*/ 308 h 646"/>
                <a:gd name="T72" fmla="*/ 79 w 1128"/>
                <a:gd name="T73" fmla="*/ 264 h 646"/>
                <a:gd name="T74" fmla="*/ 42 w 1128"/>
                <a:gd name="T75" fmla="*/ 207 h 646"/>
                <a:gd name="T76" fmla="*/ 16 w 1128"/>
                <a:gd name="T77" fmla="*/ 136 h 646"/>
                <a:gd name="T78" fmla="*/ 2 w 1128"/>
                <a:gd name="T79" fmla="*/ 49 h 646"/>
                <a:gd name="T80" fmla="*/ 0 w 1128"/>
                <a:gd name="T8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8" h="646">
                  <a:moveTo>
                    <a:pt x="0" y="0"/>
                  </a:moveTo>
                  <a:lnTo>
                    <a:pt x="146" y="0"/>
                  </a:lnTo>
                  <a:lnTo>
                    <a:pt x="149" y="40"/>
                  </a:lnTo>
                  <a:lnTo>
                    <a:pt x="153" y="76"/>
                  </a:lnTo>
                  <a:lnTo>
                    <a:pt x="160" y="106"/>
                  </a:lnTo>
                  <a:lnTo>
                    <a:pt x="170" y="134"/>
                  </a:lnTo>
                  <a:lnTo>
                    <a:pt x="184" y="158"/>
                  </a:lnTo>
                  <a:lnTo>
                    <a:pt x="200" y="178"/>
                  </a:lnTo>
                  <a:lnTo>
                    <a:pt x="221" y="195"/>
                  </a:lnTo>
                  <a:lnTo>
                    <a:pt x="244" y="209"/>
                  </a:lnTo>
                  <a:lnTo>
                    <a:pt x="271" y="220"/>
                  </a:lnTo>
                  <a:lnTo>
                    <a:pt x="301" y="229"/>
                  </a:lnTo>
                  <a:lnTo>
                    <a:pt x="336" y="236"/>
                  </a:lnTo>
                  <a:lnTo>
                    <a:pt x="374" y="240"/>
                  </a:lnTo>
                  <a:lnTo>
                    <a:pt x="416" y="245"/>
                  </a:lnTo>
                  <a:lnTo>
                    <a:pt x="460" y="247"/>
                  </a:lnTo>
                  <a:lnTo>
                    <a:pt x="510" y="248"/>
                  </a:lnTo>
                  <a:lnTo>
                    <a:pt x="563" y="248"/>
                  </a:lnTo>
                  <a:lnTo>
                    <a:pt x="595" y="248"/>
                  </a:lnTo>
                  <a:lnTo>
                    <a:pt x="627" y="248"/>
                  </a:lnTo>
                  <a:lnTo>
                    <a:pt x="660" y="249"/>
                  </a:lnTo>
                  <a:lnTo>
                    <a:pt x="693" y="250"/>
                  </a:lnTo>
                  <a:lnTo>
                    <a:pt x="727" y="252"/>
                  </a:lnTo>
                  <a:lnTo>
                    <a:pt x="760" y="255"/>
                  </a:lnTo>
                  <a:lnTo>
                    <a:pt x="794" y="259"/>
                  </a:lnTo>
                  <a:lnTo>
                    <a:pt x="826" y="265"/>
                  </a:lnTo>
                  <a:lnTo>
                    <a:pt x="858" y="272"/>
                  </a:lnTo>
                  <a:lnTo>
                    <a:pt x="890" y="281"/>
                  </a:lnTo>
                  <a:lnTo>
                    <a:pt x="920" y="291"/>
                  </a:lnTo>
                  <a:lnTo>
                    <a:pt x="949" y="304"/>
                  </a:lnTo>
                  <a:lnTo>
                    <a:pt x="976" y="320"/>
                  </a:lnTo>
                  <a:lnTo>
                    <a:pt x="1002" y="338"/>
                  </a:lnTo>
                  <a:lnTo>
                    <a:pt x="1026" y="359"/>
                  </a:lnTo>
                  <a:lnTo>
                    <a:pt x="1048" y="382"/>
                  </a:lnTo>
                  <a:lnTo>
                    <a:pt x="1068" y="408"/>
                  </a:lnTo>
                  <a:lnTo>
                    <a:pt x="1086" y="439"/>
                  </a:lnTo>
                  <a:lnTo>
                    <a:pt x="1100" y="472"/>
                  </a:lnTo>
                  <a:lnTo>
                    <a:pt x="1111" y="510"/>
                  </a:lnTo>
                  <a:lnTo>
                    <a:pt x="1121" y="551"/>
                  </a:lnTo>
                  <a:lnTo>
                    <a:pt x="1126" y="597"/>
                  </a:lnTo>
                  <a:lnTo>
                    <a:pt x="1128" y="646"/>
                  </a:lnTo>
                  <a:lnTo>
                    <a:pt x="980" y="646"/>
                  </a:lnTo>
                  <a:lnTo>
                    <a:pt x="979" y="606"/>
                  </a:lnTo>
                  <a:lnTo>
                    <a:pt x="974" y="570"/>
                  </a:lnTo>
                  <a:lnTo>
                    <a:pt x="967" y="539"/>
                  </a:lnTo>
                  <a:lnTo>
                    <a:pt x="957" y="512"/>
                  </a:lnTo>
                  <a:lnTo>
                    <a:pt x="943" y="489"/>
                  </a:lnTo>
                  <a:lnTo>
                    <a:pt x="927" y="468"/>
                  </a:lnTo>
                  <a:lnTo>
                    <a:pt x="906" y="451"/>
                  </a:lnTo>
                  <a:lnTo>
                    <a:pt x="883" y="437"/>
                  </a:lnTo>
                  <a:lnTo>
                    <a:pt x="856" y="425"/>
                  </a:lnTo>
                  <a:lnTo>
                    <a:pt x="826" y="417"/>
                  </a:lnTo>
                  <a:lnTo>
                    <a:pt x="792" y="410"/>
                  </a:lnTo>
                  <a:lnTo>
                    <a:pt x="753" y="404"/>
                  </a:lnTo>
                  <a:lnTo>
                    <a:pt x="712" y="401"/>
                  </a:lnTo>
                  <a:lnTo>
                    <a:pt x="666" y="399"/>
                  </a:lnTo>
                  <a:lnTo>
                    <a:pt x="617" y="398"/>
                  </a:lnTo>
                  <a:lnTo>
                    <a:pt x="563" y="397"/>
                  </a:lnTo>
                  <a:lnTo>
                    <a:pt x="532" y="397"/>
                  </a:lnTo>
                  <a:lnTo>
                    <a:pt x="500" y="397"/>
                  </a:lnTo>
                  <a:lnTo>
                    <a:pt x="466" y="397"/>
                  </a:lnTo>
                  <a:lnTo>
                    <a:pt x="433" y="395"/>
                  </a:lnTo>
                  <a:lnTo>
                    <a:pt x="400" y="394"/>
                  </a:lnTo>
                  <a:lnTo>
                    <a:pt x="367" y="391"/>
                  </a:lnTo>
                  <a:lnTo>
                    <a:pt x="333" y="386"/>
                  </a:lnTo>
                  <a:lnTo>
                    <a:pt x="301" y="381"/>
                  </a:lnTo>
                  <a:lnTo>
                    <a:pt x="269" y="374"/>
                  </a:lnTo>
                  <a:lnTo>
                    <a:pt x="238" y="365"/>
                  </a:lnTo>
                  <a:lnTo>
                    <a:pt x="208" y="354"/>
                  </a:lnTo>
                  <a:lnTo>
                    <a:pt x="179" y="341"/>
                  </a:lnTo>
                  <a:lnTo>
                    <a:pt x="151" y="326"/>
                  </a:lnTo>
                  <a:lnTo>
                    <a:pt x="125" y="308"/>
                  </a:lnTo>
                  <a:lnTo>
                    <a:pt x="101" y="287"/>
                  </a:lnTo>
                  <a:lnTo>
                    <a:pt x="79" y="264"/>
                  </a:lnTo>
                  <a:lnTo>
                    <a:pt x="59" y="237"/>
                  </a:lnTo>
                  <a:lnTo>
                    <a:pt x="42" y="207"/>
                  </a:lnTo>
                  <a:lnTo>
                    <a:pt x="27" y="173"/>
                  </a:lnTo>
                  <a:lnTo>
                    <a:pt x="16" y="136"/>
                  </a:lnTo>
                  <a:lnTo>
                    <a:pt x="7" y="95"/>
                  </a:lnTo>
                  <a:lnTo>
                    <a:pt x="2" y="4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xmlns="" id="{A3602394-2E44-43EB-BDB3-99D7A294C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" y="1500"/>
              <a:ext cx="178" cy="251"/>
            </a:xfrm>
            <a:custGeom>
              <a:avLst/>
              <a:gdLst>
                <a:gd name="T0" fmla="*/ 696 w 1960"/>
                <a:gd name="T1" fmla="*/ 45 h 2756"/>
                <a:gd name="T2" fmla="*/ 685 w 1960"/>
                <a:gd name="T3" fmla="*/ 139 h 2756"/>
                <a:gd name="T4" fmla="*/ 688 w 1960"/>
                <a:gd name="T5" fmla="*/ 837 h 2756"/>
                <a:gd name="T6" fmla="*/ 707 w 1960"/>
                <a:gd name="T7" fmla="*/ 928 h 2756"/>
                <a:gd name="T8" fmla="*/ 744 w 1960"/>
                <a:gd name="T9" fmla="*/ 1009 h 2756"/>
                <a:gd name="T10" fmla="*/ 794 w 1960"/>
                <a:gd name="T11" fmla="*/ 1076 h 2756"/>
                <a:gd name="T12" fmla="*/ 856 w 1960"/>
                <a:gd name="T13" fmla="*/ 1126 h 2756"/>
                <a:gd name="T14" fmla="*/ 927 w 1960"/>
                <a:gd name="T15" fmla="*/ 1154 h 2756"/>
                <a:gd name="T16" fmla="*/ 925 w 1960"/>
                <a:gd name="T17" fmla="*/ 1158 h 2756"/>
                <a:gd name="T18" fmla="*/ 925 w 1960"/>
                <a:gd name="T19" fmla="*/ 1683 h 2756"/>
                <a:gd name="T20" fmla="*/ 936 w 1960"/>
                <a:gd name="T21" fmla="*/ 1715 h 2756"/>
                <a:gd name="T22" fmla="*/ 963 w 1960"/>
                <a:gd name="T23" fmla="*/ 1735 h 2756"/>
                <a:gd name="T24" fmla="*/ 997 w 1960"/>
                <a:gd name="T25" fmla="*/ 1735 h 2756"/>
                <a:gd name="T26" fmla="*/ 1024 w 1960"/>
                <a:gd name="T27" fmla="*/ 1715 h 2756"/>
                <a:gd name="T28" fmla="*/ 1034 w 1960"/>
                <a:gd name="T29" fmla="*/ 1683 h 2756"/>
                <a:gd name="T30" fmla="*/ 1033 w 1960"/>
                <a:gd name="T31" fmla="*/ 1158 h 2756"/>
                <a:gd name="T32" fmla="*/ 1032 w 1960"/>
                <a:gd name="T33" fmla="*/ 1154 h 2756"/>
                <a:gd name="T34" fmla="*/ 1104 w 1960"/>
                <a:gd name="T35" fmla="*/ 1126 h 2756"/>
                <a:gd name="T36" fmla="*/ 1165 w 1960"/>
                <a:gd name="T37" fmla="*/ 1076 h 2756"/>
                <a:gd name="T38" fmla="*/ 1216 w 1960"/>
                <a:gd name="T39" fmla="*/ 1009 h 2756"/>
                <a:gd name="T40" fmla="*/ 1253 w 1960"/>
                <a:gd name="T41" fmla="*/ 928 h 2756"/>
                <a:gd name="T42" fmla="*/ 1271 w 1960"/>
                <a:gd name="T43" fmla="*/ 837 h 2756"/>
                <a:gd name="T44" fmla="*/ 1274 w 1960"/>
                <a:gd name="T45" fmla="*/ 139 h 2756"/>
                <a:gd name="T46" fmla="*/ 1264 w 1960"/>
                <a:gd name="T47" fmla="*/ 45 h 2756"/>
                <a:gd name="T48" fmla="*/ 1322 w 1960"/>
                <a:gd name="T49" fmla="*/ 22 h 2756"/>
                <a:gd name="T50" fmla="*/ 1456 w 1960"/>
                <a:gd name="T51" fmla="*/ 82 h 2756"/>
                <a:gd name="T52" fmla="*/ 1578 w 1960"/>
                <a:gd name="T53" fmla="*/ 160 h 2756"/>
                <a:gd name="T54" fmla="*/ 1687 w 1960"/>
                <a:gd name="T55" fmla="*/ 256 h 2756"/>
                <a:gd name="T56" fmla="*/ 1779 w 1960"/>
                <a:gd name="T57" fmla="*/ 367 h 2756"/>
                <a:gd name="T58" fmla="*/ 1855 w 1960"/>
                <a:gd name="T59" fmla="*/ 492 h 2756"/>
                <a:gd name="T60" fmla="*/ 1912 w 1960"/>
                <a:gd name="T61" fmla="*/ 628 h 2756"/>
                <a:gd name="T62" fmla="*/ 1947 w 1960"/>
                <a:gd name="T63" fmla="*/ 774 h 2756"/>
                <a:gd name="T64" fmla="*/ 1960 w 1960"/>
                <a:gd name="T65" fmla="*/ 927 h 2756"/>
                <a:gd name="T66" fmla="*/ 1957 w 1960"/>
                <a:gd name="T67" fmla="*/ 1872 h 2756"/>
                <a:gd name="T68" fmla="*/ 1932 w 1960"/>
                <a:gd name="T69" fmla="*/ 2024 h 2756"/>
                <a:gd name="T70" fmla="*/ 1885 w 1960"/>
                <a:gd name="T71" fmla="*/ 2166 h 2756"/>
                <a:gd name="T72" fmla="*/ 1818 w 1960"/>
                <a:gd name="T73" fmla="*/ 2300 h 2756"/>
                <a:gd name="T74" fmla="*/ 1731 w 1960"/>
                <a:gd name="T75" fmla="*/ 2419 h 2756"/>
                <a:gd name="T76" fmla="*/ 1629 w 1960"/>
                <a:gd name="T77" fmla="*/ 2524 h 2756"/>
                <a:gd name="T78" fmla="*/ 1511 w 1960"/>
                <a:gd name="T79" fmla="*/ 2611 h 2756"/>
                <a:gd name="T80" fmla="*/ 1380 w 1960"/>
                <a:gd name="T81" fmla="*/ 2680 h 2756"/>
                <a:gd name="T82" fmla="*/ 1240 w 1960"/>
                <a:gd name="T83" fmla="*/ 2727 h 2756"/>
                <a:gd name="T84" fmla="*/ 1090 w 1960"/>
                <a:gd name="T85" fmla="*/ 2753 h 2756"/>
                <a:gd name="T86" fmla="*/ 946 w 1960"/>
                <a:gd name="T87" fmla="*/ 2756 h 2756"/>
                <a:gd name="T88" fmla="*/ 793 w 1960"/>
                <a:gd name="T89" fmla="*/ 2743 h 2756"/>
                <a:gd name="T90" fmla="*/ 648 w 1960"/>
                <a:gd name="T91" fmla="*/ 2706 h 2756"/>
                <a:gd name="T92" fmla="*/ 512 w 1960"/>
                <a:gd name="T93" fmla="*/ 2648 h 2756"/>
                <a:gd name="T94" fmla="*/ 388 w 1960"/>
                <a:gd name="T95" fmla="*/ 2569 h 2756"/>
                <a:gd name="T96" fmla="*/ 277 w 1960"/>
                <a:gd name="T97" fmla="*/ 2473 h 2756"/>
                <a:gd name="T98" fmla="*/ 183 w 1960"/>
                <a:gd name="T99" fmla="*/ 2361 h 2756"/>
                <a:gd name="T100" fmla="*/ 106 w 1960"/>
                <a:gd name="T101" fmla="*/ 2234 h 2756"/>
                <a:gd name="T102" fmla="*/ 48 w 1960"/>
                <a:gd name="T103" fmla="*/ 2097 h 2756"/>
                <a:gd name="T104" fmla="*/ 12 w 1960"/>
                <a:gd name="T105" fmla="*/ 1949 h 2756"/>
                <a:gd name="T106" fmla="*/ 0 w 1960"/>
                <a:gd name="T107" fmla="*/ 1792 h 2756"/>
                <a:gd name="T108" fmla="*/ 3 w 1960"/>
                <a:gd name="T109" fmla="*/ 850 h 2756"/>
                <a:gd name="T110" fmla="*/ 27 w 1960"/>
                <a:gd name="T111" fmla="*/ 700 h 2756"/>
                <a:gd name="T112" fmla="*/ 72 w 1960"/>
                <a:gd name="T113" fmla="*/ 558 h 2756"/>
                <a:gd name="T114" fmla="*/ 140 w 1960"/>
                <a:gd name="T115" fmla="*/ 427 h 2756"/>
                <a:gd name="T116" fmla="*/ 224 w 1960"/>
                <a:gd name="T117" fmla="*/ 309 h 2756"/>
                <a:gd name="T118" fmla="*/ 326 w 1960"/>
                <a:gd name="T119" fmla="*/ 205 h 2756"/>
                <a:gd name="T120" fmla="*/ 441 w 1960"/>
                <a:gd name="T121" fmla="*/ 119 h 2756"/>
                <a:gd name="T122" fmla="*/ 569 w 1960"/>
                <a:gd name="T123" fmla="*/ 49 h 2756"/>
                <a:gd name="T124" fmla="*/ 707 w 1960"/>
                <a:gd name="T125" fmla="*/ 0 h 2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0" h="2756">
                  <a:moveTo>
                    <a:pt x="707" y="0"/>
                  </a:moveTo>
                  <a:lnTo>
                    <a:pt x="696" y="45"/>
                  </a:lnTo>
                  <a:lnTo>
                    <a:pt x="688" y="90"/>
                  </a:lnTo>
                  <a:lnTo>
                    <a:pt x="685" y="139"/>
                  </a:lnTo>
                  <a:lnTo>
                    <a:pt x="685" y="787"/>
                  </a:lnTo>
                  <a:lnTo>
                    <a:pt x="688" y="837"/>
                  </a:lnTo>
                  <a:lnTo>
                    <a:pt x="696" y="884"/>
                  </a:lnTo>
                  <a:lnTo>
                    <a:pt x="707" y="928"/>
                  </a:lnTo>
                  <a:lnTo>
                    <a:pt x="724" y="970"/>
                  </a:lnTo>
                  <a:lnTo>
                    <a:pt x="744" y="1009"/>
                  </a:lnTo>
                  <a:lnTo>
                    <a:pt x="767" y="1044"/>
                  </a:lnTo>
                  <a:lnTo>
                    <a:pt x="794" y="1076"/>
                  </a:lnTo>
                  <a:lnTo>
                    <a:pt x="823" y="1103"/>
                  </a:lnTo>
                  <a:lnTo>
                    <a:pt x="856" y="1126"/>
                  </a:lnTo>
                  <a:lnTo>
                    <a:pt x="890" y="1142"/>
                  </a:lnTo>
                  <a:lnTo>
                    <a:pt x="927" y="1154"/>
                  </a:lnTo>
                  <a:lnTo>
                    <a:pt x="926" y="1156"/>
                  </a:lnTo>
                  <a:lnTo>
                    <a:pt x="925" y="1158"/>
                  </a:lnTo>
                  <a:lnTo>
                    <a:pt x="925" y="1161"/>
                  </a:lnTo>
                  <a:lnTo>
                    <a:pt x="925" y="1683"/>
                  </a:lnTo>
                  <a:lnTo>
                    <a:pt x="928" y="1700"/>
                  </a:lnTo>
                  <a:lnTo>
                    <a:pt x="936" y="1715"/>
                  </a:lnTo>
                  <a:lnTo>
                    <a:pt x="947" y="1727"/>
                  </a:lnTo>
                  <a:lnTo>
                    <a:pt x="963" y="1735"/>
                  </a:lnTo>
                  <a:lnTo>
                    <a:pt x="979" y="1738"/>
                  </a:lnTo>
                  <a:lnTo>
                    <a:pt x="997" y="1735"/>
                  </a:lnTo>
                  <a:lnTo>
                    <a:pt x="1012" y="1728"/>
                  </a:lnTo>
                  <a:lnTo>
                    <a:pt x="1024" y="1715"/>
                  </a:lnTo>
                  <a:lnTo>
                    <a:pt x="1031" y="1700"/>
                  </a:lnTo>
                  <a:lnTo>
                    <a:pt x="1034" y="1683"/>
                  </a:lnTo>
                  <a:lnTo>
                    <a:pt x="1034" y="1161"/>
                  </a:lnTo>
                  <a:lnTo>
                    <a:pt x="1033" y="1158"/>
                  </a:lnTo>
                  <a:lnTo>
                    <a:pt x="1033" y="1156"/>
                  </a:lnTo>
                  <a:lnTo>
                    <a:pt x="1032" y="1154"/>
                  </a:lnTo>
                  <a:lnTo>
                    <a:pt x="1070" y="1142"/>
                  </a:lnTo>
                  <a:lnTo>
                    <a:pt x="1104" y="1126"/>
                  </a:lnTo>
                  <a:lnTo>
                    <a:pt x="1136" y="1103"/>
                  </a:lnTo>
                  <a:lnTo>
                    <a:pt x="1165" y="1076"/>
                  </a:lnTo>
                  <a:lnTo>
                    <a:pt x="1192" y="1044"/>
                  </a:lnTo>
                  <a:lnTo>
                    <a:pt x="1216" y="1009"/>
                  </a:lnTo>
                  <a:lnTo>
                    <a:pt x="1236" y="970"/>
                  </a:lnTo>
                  <a:lnTo>
                    <a:pt x="1253" y="928"/>
                  </a:lnTo>
                  <a:lnTo>
                    <a:pt x="1264" y="884"/>
                  </a:lnTo>
                  <a:lnTo>
                    <a:pt x="1271" y="837"/>
                  </a:lnTo>
                  <a:lnTo>
                    <a:pt x="1274" y="787"/>
                  </a:lnTo>
                  <a:lnTo>
                    <a:pt x="1274" y="139"/>
                  </a:lnTo>
                  <a:lnTo>
                    <a:pt x="1271" y="90"/>
                  </a:lnTo>
                  <a:lnTo>
                    <a:pt x="1264" y="45"/>
                  </a:lnTo>
                  <a:lnTo>
                    <a:pt x="1251" y="0"/>
                  </a:lnTo>
                  <a:lnTo>
                    <a:pt x="1322" y="22"/>
                  </a:lnTo>
                  <a:lnTo>
                    <a:pt x="1391" y="49"/>
                  </a:lnTo>
                  <a:lnTo>
                    <a:pt x="1456" y="82"/>
                  </a:lnTo>
                  <a:lnTo>
                    <a:pt x="1518" y="119"/>
                  </a:lnTo>
                  <a:lnTo>
                    <a:pt x="1578" y="160"/>
                  </a:lnTo>
                  <a:lnTo>
                    <a:pt x="1634" y="205"/>
                  </a:lnTo>
                  <a:lnTo>
                    <a:pt x="1687" y="256"/>
                  </a:lnTo>
                  <a:lnTo>
                    <a:pt x="1734" y="309"/>
                  </a:lnTo>
                  <a:lnTo>
                    <a:pt x="1779" y="367"/>
                  </a:lnTo>
                  <a:lnTo>
                    <a:pt x="1820" y="427"/>
                  </a:lnTo>
                  <a:lnTo>
                    <a:pt x="1855" y="492"/>
                  </a:lnTo>
                  <a:lnTo>
                    <a:pt x="1886" y="558"/>
                  </a:lnTo>
                  <a:lnTo>
                    <a:pt x="1912" y="628"/>
                  </a:lnTo>
                  <a:lnTo>
                    <a:pt x="1933" y="700"/>
                  </a:lnTo>
                  <a:lnTo>
                    <a:pt x="1947" y="774"/>
                  </a:lnTo>
                  <a:lnTo>
                    <a:pt x="1957" y="850"/>
                  </a:lnTo>
                  <a:lnTo>
                    <a:pt x="1960" y="927"/>
                  </a:lnTo>
                  <a:lnTo>
                    <a:pt x="1960" y="1792"/>
                  </a:lnTo>
                  <a:lnTo>
                    <a:pt x="1957" y="1872"/>
                  </a:lnTo>
                  <a:lnTo>
                    <a:pt x="1947" y="1949"/>
                  </a:lnTo>
                  <a:lnTo>
                    <a:pt x="1932" y="2024"/>
                  </a:lnTo>
                  <a:lnTo>
                    <a:pt x="1911" y="2097"/>
                  </a:lnTo>
                  <a:lnTo>
                    <a:pt x="1885" y="2166"/>
                  </a:lnTo>
                  <a:lnTo>
                    <a:pt x="1854" y="2234"/>
                  </a:lnTo>
                  <a:lnTo>
                    <a:pt x="1818" y="2300"/>
                  </a:lnTo>
                  <a:lnTo>
                    <a:pt x="1777" y="2361"/>
                  </a:lnTo>
                  <a:lnTo>
                    <a:pt x="1731" y="2419"/>
                  </a:lnTo>
                  <a:lnTo>
                    <a:pt x="1682" y="2473"/>
                  </a:lnTo>
                  <a:lnTo>
                    <a:pt x="1629" y="2524"/>
                  </a:lnTo>
                  <a:lnTo>
                    <a:pt x="1571" y="2569"/>
                  </a:lnTo>
                  <a:lnTo>
                    <a:pt x="1511" y="2611"/>
                  </a:lnTo>
                  <a:lnTo>
                    <a:pt x="1447" y="2648"/>
                  </a:lnTo>
                  <a:lnTo>
                    <a:pt x="1380" y="2680"/>
                  </a:lnTo>
                  <a:lnTo>
                    <a:pt x="1312" y="2706"/>
                  </a:lnTo>
                  <a:lnTo>
                    <a:pt x="1240" y="2727"/>
                  </a:lnTo>
                  <a:lnTo>
                    <a:pt x="1166" y="2743"/>
                  </a:lnTo>
                  <a:lnTo>
                    <a:pt x="1090" y="2753"/>
                  </a:lnTo>
                  <a:lnTo>
                    <a:pt x="1014" y="2756"/>
                  </a:lnTo>
                  <a:lnTo>
                    <a:pt x="946" y="2756"/>
                  </a:lnTo>
                  <a:lnTo>
                    <a:pt x="869" y="2753"/>
                  </a:lnTo>
                  <a:lnTo>
                    <a:pt x="793" y="2743"/>
                  </a:lnTo>
                  <a:lnTo>
                    <a:pt x="720" y="2727"/>
                  </a:lnTo>
                  <a:lnTo>
                    <a:pt x="648" y="2706"/>
                  </a:lnTo>
                  <a:lnTo>
                    <a:pt x="578" y="2680"/>
                  </a:lnTo>
                  <a:lnTo>
                    <a:pt x="512" y="2648"/>
                  </a:lnTo>
                  <a:lnTo>
                    <a:pt x="449" y="2611"/>
                  </a:lnTo>
                  <a:lnTo>
                    <a:pt x="388" y="2569"/>
                  </a:lnTo>
                  <a:lnTo>
                    <a:pt x="331" y="2524"/>
                  </a:lnTo>
                  <a:lnTo>
                    <a:pt x="277" y="2473"/>
                  </a:lnTo>
                  <a:lnTo>
                    <a:pt x="228" y="2419"/>
                  </a:lnTo>
                  <a:lnTo>
                    <a:pt x="183" y="2361"/>
                  </a:lnTo>
                  <a:lnTo>
                    <a:pt x="142" y="2300"/>
                  </a:lnTo>
                  <a:lnTo>
                    <a:pt x="106" y="2234"/>
                  </a:lnTo>
                  <a:lnTo>
                    <a:pt x="75" y="2166"/>
                  </a:lnTo>
                  <a:lnTo>
                    <a:pt x="48" y="2097"/>
                  </a:lnTo>
                  <a:lnTo>
                    <a:pt x="27" y="2024"/>
                  </a:lnTo>
                  <a:lnTo>
                    <a:pt x="12" y="1949"/>
                  </a:lnTo>
                  <a:lnTo>
                    <a:pt x="3" y="1872"/>
                  </a:lnTo>
                  <a:lnTo>
                    <a:pt x="0" y="1792"/>
                  </a:lnTo>
                  <a:lnTo>
                    <a:pt x="0" y="927"/>
                  </a:lnTo>
                  <a:lnTo>
                    <a:pt x="3" y="850"/>
                  </a:lnTo>
                  <a:lnTo>
                    <a:pt x="11" y="774"/>
                  </a:lnTo>
                  <a:lnTo>
                    <a:pt x="27" y="700"/>
                  </a:lnTo>
                  <a:lnTo>
                    <a:pt x="48" y="628"/>
                  </a:lnTo>
                  <a:lnTo>
                    <a:pt x="72" y="558"/>
                  </a:lnTo>
                  <a:lnTo>
                    <a:pt x="104" y="492"/>
                  </a:lnTo>
                  <a:lnTo>
                    <a:pt x="140" y="427"/>
                  </a:lnTo>
                  <a:lnTo>
                    <a:pt x="179" y="367"/>
                  </a:lnTo>
                  <a:lnTo>
                    <a:pt x="224" y="309"/>
                  </a:lnTo>
                  <a:lnTo>
                    <a:pt x="273" y="256"/>
                  </a:lnTo>
                  <a:lnTo>
                    <a:pt x="326" y="205"/>
                  </a:lnTo>
                  <a:lnTo>
                    <a:pt x="382" y="160"/>
                  </a:lnTo>
                  <a:lnTo>
                    <a:pt x="441" y="119"/>
                  </a:lnTo>
                  <a:lnTo>
                    <a:pt x="504" y="82"/>
                  </a:lnTo>
                  <a:lnTo>
                    <a:pt x="569" y="49"/>
                  </a:lnTo>
                  <a:lnTo>
                    <a:pt x="638" y="22"/>
                  </a:lnTo>
                  <a:lnTo>
                    <a:pt x="7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9" name="Group 24">
            <a:extLst>
              <a:ext uri="{FF2B5EF4-FFF2-40B4-BE49-F238E27FC236}">
                <a16:creationId xmlns:a16="http://schemas.microsoft.com/office/drawing/2014/main" xmlns="" id="{52ABC0E7-E33D-44B5-9FCF-782338B2D9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857067" y="2666420"/>
            <a:ext cx="431800" cy="433387"/>
            <a:chOff x="6350" y="1467"/>
            <a:chExt cx="272" cy="273"/>
          </a:xfrm>
          <a:solidFill>
            <a:schemeClr val="bg1"/>
          </a:solidFill>
        </p:grpSpPr>
        <p:sp>
          <p:nvSpPr>
            <p:cNvPr id="120" name="Freeform 26">
              <a:extLst>
                <a:ext uri="{FF2B5EF4-FFF2-40B4-BE49-F238E27FC236}">
                  <a16:creationId xmlns:a16="http://schemas.microsoft.com/office/drawing/2014/main" xmlns="" id="{F2C2DB21-0468-4485-B8CB-1A01D6735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1467"/>
              <a:ext cx="272" cy="273"/>
            </a:xfrm>
            <a:custGeom>
              <a:avLst/>
              <a:gdLst>
                <a:gd name="T0" fmla="*/ 379 w 3536"/>
                <a:gd name="T1" fmla="*/ 13 h 3549"/>
                <a:gd name="T2" fmla="*/ 489 w 3536"/>
                <a:gd name="T3" fmla="*/ 72 h 3549"/>
                <a:gd name="T4" fmla="*/ 563 w 3536"/>
                <a:gd name="T5" fmla="*/ 171 h 3549"/>
                <a:gd name="T6" fmla="*/ 589 w 3536"/>
                <a:gd name="T7" fmla="*/ 296 h 3549"/>
                <a:gd name="T8" fmla="*/ 618 w 3536"/>
                <a:gd name="T9" fmla="*/ 555 h 3549"/>
                <a:gd name="T10" fmla="*/ 699 w 3536"/>
                <a:gd name="T11" fmla="*/ 794 h 3549"/>
                <a:gd name="T12" fmla="*/ 827 w 3536"/>
                <a:gd name="T13" fmla="*/ 1008 h 3549"/>
                <a:gd name="T14" fmla="*/ 995 w 3536"/>
                <a:gd name="T15" fmla="*/ 1188 h 3549"/>
                <a:gd name="T16" fmla="*/ 1198 w 3536"/>
                <a:gd name="T17" fmla="*/ 1331 h 3549"/>
                <a:gd name="T18" fmla="*/ 1428 w 3536"/>
                <a:gd name="T19" fmla="*/ 1428 h 3549"/>
                <a:gd name="T20" fmla="*/ 1680 w 3536"/>
                <a:gd name="T21" fmla="*/ 1476 h 3549"/>
                <a:gd name="T22" fmla="*/ 1981 w 3536"/>
                <a:gd name="T23" fmla="*/ 1492 h 3549"/>
                <a:gd name="T24" fmla="*/ 2287 w 3536"/>
                <a:gd name="T25" fmla="*/ 1557 h 3549"/>
                <a:gd name="T26" fmla="*/ 2571 w 3536"/>
                <a:gd name="T27" fmla="*/ 1672 h 3549"/>
                <a:gd name="T28" fmla="*/ 2828 w 3536"/>
                <a:gd name="T29" fmla="*/ 1834 h 3549"/>
                <a:gd name="T30" fmla="*/ 3053 w 3536"/>
                <a:gd name="T31" fmla="*/ 2035 h 3549"/>
                <a:gd name="T32" fmla="*/ 3240 w 3536"/>
                <a:gd name="T33" fmla="*/ 2272 h 3549"/>
                <a:gd name="T34" fmla="*/ 3387 w 3536"/>
                <a:gd name="T35" fmla="*/ 2540 h 3549"/>
                <a:gd name="T36" fmla="*/ 3486 w 3536"/>
                <a:gd name="T37" fmla="*/ 2833 h 3549"/>
                <a:gd name="T38" fmla="*/ 3533 w 3536"/>
                <a:gd name="T39" fmla="*/ 3146 h 3549"/>
                <a:gd name="T40" fmla="*/ 3523 w 3536"/>
                <a:gd name="T41" fmla="*/ 3338 h 3549"/>
                <a:gd name="T42" fmla="*/ 3464 w 3536"/>
                <a:gd name="T43" fmla="*/ 3447 h 3549"/>
                <a:gd name="T44" fmla="*/ 3366 w 3536"/>
                <a:gd name="T45" fmla="*/ 3521 h 3549"/>
                <a:gd name="T46" fmla="*/ 3241 w 3536"/>
                <a:gd name="T47" fmla="*/ 3549 h 3549"/>
                <a:gd name="T48" fmla="*/ 3117 w 3536"/>
                <a:gd name="T49" fmla="*/ 3521 h 3549"/>
                <a:gd name="T50" fmla="*/ 3018 w 3536"/>
                <a:gd name="T51" fmla="*/ 3447 h 3549"/>
                <a:gd name="T52" fmla="*/ 2960 w 3536"/>
                <a:gd name="T53" fmla="*/ 3338 h 3549"/>
                <a:gd name="T54" fmla="*/ 2943 w 3536"/>
                <a:gd name="T55" fmla="*/ 3165 h 3549"/>
                <a:gd name="T56" fmla="*/ 2896 w 3536"/>
                <a:gd name="T57" fmla="*/ 2912 h 3549"/>
                <a:gd name="T58" fmla="*/ 2799 w 3536"/>
                <a:gd name="T59" fmla="*/ 2681 h 3549"/>
                <a:gd name="T60" fmla="*/ 2657 w 3536"/>
                <a:gd name="T61" fmla="*/ 2478 h 3549"/>
                <a:gd name="T62" fmla="*/ 2477 w 3536"/>
                <a:gd name="T63" fmla="*/ 2309 h 3549"/>
                <a:gd name="T64" fmla="*/ 2264 w 3536"/>
                <a:gd name="T65" fmla="*/ 2180 h 3549"/>
                <a:gd name="T66" fmla="*/ 2026 w 3536"/>
                <a:gd name="T67" fmla="*/ 2098 h 3549"/>
                <a:gd name="T68" fmla="*/ 1768 w 3536"/>
                <a:gd name="T69" fmla="*/ 2070 h 3549"/>
                <a:gd name="T70" fmla="*/ 1451 w 3536"/>
                <a:gd name="T71" fmla="*/ 2041 h 3549"/>
                <a:gd name="T72" fmla="*/ 1152 w 3536"/>
                <a:gd name="T73" fmla="*/ 1959 h 3549"/>
                <a:gd name="T74" fmla="*/ 876 w 3536"/>
                <a:gd name="T75" fmla="*/ 1827 h 3549"/>
                <a:gd name="T76" fmla="*/ 630 w 3536"/>
                <a:gd name="T77" fmla="*/ 1652 h 3549"/>
                <a:gd name="T78" fmla="*/ 417 w 3536"/>
                <a:gd name="T79" fmla="*/ 1438 h 3549"/>
                <a:gd name="T80" fmla="*/ 242 w 3536"/>
                <a:gd name="T81" fmla="*/ 1191 h 3549"/>
                <a:gd name="T82" fmla="*/ 110 w 3536"/>
                <a:gd name="T83" fmla="*/ 914 h 3549"/>
                <a:gd name="T84" fmla="*/ 29 w 3536"/>
                <a:gd name="T85" fmla="*/ 614 h 3549"/>
                <a:gd name="T86" fmla="*/ 0 w 3536"/>
                <a:gd name="T87" fmla="*/ 296 h 3549"/>
                <a:gd name="T88" fmla="*/ 28 w 3536"/>
                <a:gd name="T89" fmla="*/ 171 h 3549"/>
                <a:gd name="T90" fmla="*/ 102 w 3536"/>
                <a:gd name="T91" fmla="*/ 72 h 3549"/>
                <a:gd name="T92" fmla="*/ 210 w 3536"/>
                <a:gd name="T93" fmla="*/ 13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36" h="3549">
                  <a:moveTo>
                    <a:pt x="295" y="0"/>
                  </a:moveTo>
                  <a:lnTo>
                    <a:pt x="339" y="3"/>
                  </a:lnTo>
                  <a:lnTo>
                    <a:pt x="379" y="13"/>
                  </a:lnTo>
                  <a:lnTo>
                    <a:pt x="419" y="28"/>
                  </a:lnTo>
                  <a:lnTo>
                    <a:pt x="455" y="47"/>
                  </a:lnTo>
                  <a:lnTo>
                    <a:pt x="489" y="72"/>
                  </a:lnTo>
                  <a:lnTo>
                    <a:pt x="518" y="102"/>
                  </a:lnTo>
                  <a:lnTo>
                    <a:pt x="542" y="134"/>
                  </a:lnTo>
                  <a:lnTo>
                    <a:pt x="563" y="171"/>
                  </a:lnTo>
                  <a:lnTo>
                    <a:pt x="576" y="211"/>
                  </a:lnTo>
                  <a:lnTo>
                    <a:pt x="586" y="252"/>
                  </a:lnTo>
                  <a:lnTo>
                    <a:pt x="589" y="296"/>
                  </a:lnTo>
                  <a:lnTo>
                    <a:pt x="593" y="384"/>
                  </a:lnTo>
                  <a:lnTo>
                    <a:pt x="602" y="470"/>
                  </a:lnTo>
                  <a:lnTo>
                    <a:pt x="618" y="555"/>
                  </a:lnTo>
                  <a:lnTo>
                    <a:pt x="640" y="637"/>
                  </a:lnTo>
                  <a:lnTo>
                    <a:pt x="666" y="717"/>
                  </a:lnTo>
                  <a:lnTo>
                    <a:pt x="699" y="794"/>
                  </a:lnTo>
                  <a:lnTo>
                    <a:pt x="737" y="868"/>
                  </a:lnTo>
                  <a:lnTo>
                    <a:pt x="780" y="940"/>
                  </a:lnTo>
                  <a:lnTo>
                    <a:pt x="827" y="1008"/>
                  </a:lnTo>
                  <a:lnTo>
                    <a:pt x="879" y="1071"/>
                  </a:lnTo>
                  <a:lnTo>
                    <a:pt x="935" y="1132"/>
                  </a:lnTo>
                  <a:lnTo>
                    <a:pt x="995" y="1188"/>
                  </a:lnTo>
                  <a:lnTo>
                    <a:pt x="1059" y="1240"/>
                  </a:lnTo>
                  <a:lnTo>
                    <a:pt x="1127" y="1288"/>
                  </a:lnTo>
                  <a:lnTo>
                    <a:pt x="1198" y="1331"/>
                  </a:lnTo>
                  <a:lnTo>
                    <a:pt x="1272" y="1369"/>
                  </a:lnTo>
                  <a:lnTo>
                    <a:pt x="1348" y="1401"/>
                  </a:lnTo>
                  <a:lnTo>
                    <a:pt x="1428" y="1428"/>
                  </a:lnTo>
                  <a:lnTo>
                    <a:pt x="1510" y="1451"/>
                  </a:lnTo>
                  <a:lnTo>
                    <a:pt x="1594" y="1466"/>
                  </a:lnTo>
                  <a:lnTo>
                    <a:pt x="1680" y="1476"/>
                  </a:lnTo>
                  <a:lnTo>
                    <a:pt x="1768" y="1479"/>
                  </a:lnTo>
                  <a:lnTo>
                    <a:pt x="1875" y="1482"/>
                  </a:lnTo>
                  <a:lnTo>
                    <a:pt x="1981" y="1492"/>
                  </a:lnTo>
                  <a:lnTo>
                    <a:pt x="2085" y="1508"/>
                  </a:lnTo>
                  <a:lnTo>
                    <a:pt x="2187" y="1529"/>
                  </a:lnTo>
                  <a:lnTo>
                    <a:pt x="2287" y="1557"/>
                  </a:lnTo>
                  <a:lnTo>
                    <a:pt x="2384" y="1590"/>
                  </a:lnTo>
                  <a:lnTo>
                    <a:pt x="2478" y="1628"/>
                  </a:lnTo>
                  <a:lnTo>
                    <a:pt x="2571" y="1672"/>
                  </a:lnTo>
                  <a:lnTo>
                    <a:pt x="2660" y="1722"/>
                  </a:lnTo>
                  <a:lnTo>
                    <a:pt x="2745" y="1776"/>
                  </a:lnTo>
                  <a:lnTo>
                    <a:pt x="2828" y="1834"/>
                  </a:lnTo>
                  <a:lnTo>
                    <a:pt x="2906" y="1897"/>
                  </a:lnTo>
                  <a:lnTo>
                    <a:pt x="2981" y="1964"/>
                  </a:lnTo>
                  <a:lnTo>
                    <a:pt x="3053" y="2035"/>
                  </a:lnTo>
                  <a:lnTo>
                    <a:pt x="3119" y="2111"/>
                  </a:lnTo>
                  <a:lnTo>
                    <a:pt x="3182" y="2190"/>
                  </a:lnTo>
                  <a:lnTo>
                    <a:pt x="3240" y="2272"/>
                  </a:lnTo>
                  <a:lnTo>
                    <a:pt x="3294" y="2358"/>
                  </a:lnTo>
                  <a:lnTo>
                    <a:pt x="3343" y="2448"/>
                  </a:lnTo>
                  <a:lnTo>
                    <a:pt x="3387" y="2540"/>
                  </a:lnTo>
                  <a:lnTo>
                    <a:pt x="3426" y="2635"/>
                  </a:lnTo>
                  <a:lnTo>
                    <a:pt x="3458" y="2733"/>
                  </a:lnTo>
                  <a:lnTo>
                    <a:pt x="3486" y="2833"/>
                  </a:lnTo>
                  <a:lnTo>
                    <a:pt x="3507" y="2935"/>
                  </a:lnTo>
                  <a:lnTo>
                    <a:pt x="3523" y="3039"/>
                  </a:lnTo>
                  <a:lnTo>
                    <a:pt x="3533" y="3146"/>
                  </a:lnTo>
                  <a:lnTo>
                    <a:pt x="3536" y="3253"/>
                  </a:lnTo>
                  <a:lnTo>
                    <a:pt x="3533" y="3297"/>
                  </a:lnTo>
                  <a:lnTo>
                    <a:pt x="3523" y="3338"/>
                  </a:lnTo>
                  <a:lnTo>
                    <a:pt x="3508" y="3378"/>
                  </a:lnTo>
                  <a:lnTo>
                    <a:pt x="3489" y="3415"/>
                  </a:lnTo>
                  <a:lnTo>
                    <a:pt x="3464" y="3447"/>
                  </a:lnTo>
                  <a:lnTo>
                    <a:pt x="3434" y="3477"/>
                  </a:lnTo>
                  <a:lnTo>
                    <a:pt x="3402" y="3502"/>
                  </a:lnTo>
                  <a:lnTo>
                    <a:pt x="3366" y="3521"/>
                  </a:lnTo>
                  <a:lnTo>
                    <a:pt x="3326" y="3536"/>
                  </a:lnTo>
                  <a:lnTo>
                    <a:pt x="3285" y="3546"/>
                  </a:lnTo>
                  <a:lnTo>
                    <a:pt x="3241" y="3549"/>
                  </a:lnTo>
                  <a:lnTo>
                    <a:pt x="3197" y="3546"/>
                  </a:lnTo>
                  <a:lnTo>
                    <a:pt x="3157" y="3536"/>
                  </a:lnTo>
                  <a:lnTo>
                    <a:pt x="3117" y="3521"/>
                  </a:lnTo>
                  <a:lnTo>
                    <a:pt x="3081" y="3502"/>
                  </a:lnTo>
                  <a:lnTo>
                    <a:pt x="3047" y="3477"/>
                  </a:lnTo>
                  <a:lnTo>
                    <a:pt x="3018" y="3447"/>
                  </a:lnTo>
                  <a:lnTo>
                    <a:pt x="2994" y="3415"/>
                  </a:lnTo>
                  <a:lnTo>
                    <a:pt x="2973" y="3378"/>
                  </a:lnTo>
                  <a:lnTo>
                    <a:pt x="2960" y="3338"/>
                  </a:lnTo>
                  <a:lnTo>
                    <a:pt x="2950" y="3297"/>
                  </a:lnTo>
                  <a:lnTo>
                    <a:pt x="2947" y="3253"/>
                  </a:lnTo>
                  <a:lnTo>
                    <a:pt x="2943" y="3165"/>
                  </a:lnTo>
                  <a:lnTo>
                    <a:pt x="2934" y="3079"/>
                  </a:lnTo>
                  <a:lnTo>
                    <a:pt x="2918" y="2994"/>
                  </a:lnTo>
                  <a:lnTo>
                    <a:pt x="2896" y="2912"/>
                  </a:lnTo>
                  <a:lnTo>
                    <a:pt x="2870" y="2832"/>
                  </a:lnTo>
                  <a:lnTo>
                    <a:pt x="2837" y="2755"/>
                  </a:lnTo>
                  <a:lnTo>
                    <a:pt x="2799" y="2681"/>
                  </a:lnTo>
                  <a:lnTo>
                    <a:pt x="2756" y="2609"/>
                  </a:lnTo>
                  <a:lnTo>
                    <a:pt x="2709" y="2541"/>
                  </a:lnTo>
                  <a:lnTo>
                    <a:pt x="2657" y="2478"/>
                  </a:lnTo>
                  <a:lnTo>
                    <a:pt x="2601" y="2417"/>
                  </a:lnTo>
                  <a:lnTo>
                    <a:pt x="2541" y="2361"/>
                  </a:lnTo>
                  <a:lnTo>
                    <a:pt x="2477" y="2309"/>
                  </a:lnTo>
                  <a:lnTo>
                    <a:pt x="2409" y="2261"/>
                  </a:lnTo>
                  <a:lnTo>
                    <a:pt x="2338" y="2218"/>
                  </a:lnTo>
                  <a:lnTo>
                    <a:pt x="2264" y="2180"/>
                  </a:lnTo>
                  <a:lnTo>
                    <a:pt x="2188" y="2148"/>
                  </a:lnTo>
                  <a:lnTo>
                    <a:pt x="2108" y="2121"/>
                  </a:lnTo>
                  <a:lnTo>
                    <a:pt x="2026" y="2098"/>
                  </a:lnTo>
                  <a:lnTo>
                    <a:pt x="1942" y="2083"/>
                  </a:lnTo>
                  <a:lnTo>
                    <a:pt x="1856" y="2073"/>
                  </a:lnTo>
                  <a:lnTo>
                    <a:pt x="1768" y="2070"/>
                  </a:lnTo>
                  <a:lnTo>
                    <a:pt x="1661" y="2067"/>
                  </a:lnTo>
                  <a:lnTo>
                    <a:pt x="1555" y="2057"/>
                  </a:lnTo>
                  <a:lnTo>
                    <a:pt x="1451" y="2041"/>
                  </a:lnTo>
                  <a:lnTo>
                    <a:pt x="1349" y="2020"/>
                  </a:lnTo>
                  <a:lnTo>
                    <a:pt x="1249" y="1992"/>
                  </a:lnTo>
                  <a:lnTo>
                    <a:pt x="1152" y="1959"/>
                  </a:lnTo>
                  <a:lnTo>
                    <a:pt x="1058" y="1921"/>
                  </a:lnTo>
                  <a:lnTo>
                    <a:pt x="965" y="1877"/>
                  </a:lnTo>
                  <a:lnTo>
                    <a:pt x="876" y="1827"/>
                  </a:lnTo>
                  <a:lnTo>
                    <a:pt x="791" y="1773"/>
                  </a:lnTo>
                  <a:lnTo>
                    <a:pt x="708" y="1715"/>
                  </a:lnTo>
                  <a:lnTo>
                    <a:pt x="630" y="1652"/>
                  </a:lnTo>
                  <a:lnTo>
                    <a:pt x="555" y="1585"/>
                  </a:lnTo>
                  <a:lnTo>
                    <a:pt x="483" y="1514"/>
                  </a:lnTo>
                  <a:lnTo>
                    <a:pt x="417" y="1438"/>
                  </a:lnTo>
                  <a:lnTo>
                    <a:pt x="354" y="1359"/>
                  </a:lnTo>
                  <a:lnTo>
                    <a:pt x="296" y="1277"/>
                  </a:lnTo>
                  <a:lnTo>
                    <a:pt x="242" y="1191"/>
                  </a:lnTo>
                  <a:lnTo>
                    <a:pt x="193" y="1101"/>
                  </a:lnTo>
                  <a:lnTo>
                    <a:pt x="149" y="1009"/>
                  </a:lnTo>
                  <a:lnTo>
                    <a:pt x="110" y="914"/>
                  </a:lnTo>
                  <a:lnTo>
                    <a:pt x="78" y="816"/>
                  </a:lnTo>
                  <a:lnTo>
                    <a:pt x="50" y="716"/>
                  </a:lnTo>
                  <a:lnTo>
                    <a:pt x="29" y="614"/>
                  </a:lnTo>
                  <a:lnTo>
                    <a:pt x="13" y="510"/>
                  </a:lnTo>
                  <a:lnTo>
                    <a:pt x="3" y="403"/>
                  </a:lnTo>
                  <a:lnTo>
                    <a:pt x="0" y="296"/>
                  </a:lnTo>
                  <a:lnTo>
                    <a:pt x="3" y="252"/>
                  </a:lnTo>
                  <a:lnTo>
                    <a:pt x="13" y="211"/>
                  </a:lnTo>
                  <a:lnTo>
                    <a:pt x="28" y="171"/>
                  </a:lnTo>
                  <a:lnTo>
                    <a:pt x="47" y="134"/>
                  </a:lnTo>
                  <a:lnTo>
                    <a:pt x="72" y="102"/>
                  </a:lnTo>
                  <a:lnTo>
                    <a:pt x="102" y="72"/>
                  </a:lnTo>
                  <a:lnTo>
                    <a:pt x="134" y="47"/>
                  </a:lnTo>
                  <a:lnTo>
                    <a:pt x="170" y="28"/>
                  </a:lnTo>
                  <a:lnTo>
                    <a:pt x="210" y="13"/>
                  </a:lnTo>
                  <a:lnTo>
                    <a:pt x="251" y="3"/>
                  </a:lnTo>
                  <a:lnTo>
                    <a:pt x="2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Freeform 27">
              <a:extLst>
                <a:ext uri="{FF2B5EF4-FFF2-40B4-BE49-F238E27FC236}">
                  <a16:creationId xmlns:a16="http://schemas.microsoft.com/office/drawing/2014/main" xmlns="" id="{131D43FE-423E-4A12-8962-22B3AF65D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1613"/>
              <a:ext cx="211" cy="127"/>
            </a:xfrm>
            <a:custGeom>
              <a:avLst/>
              <a:gdLst>
                <a:gd name="T0" fmla="*/ 709 w 2746"/>
                <a:gd name="T1" fmla="*/ 55 h 1650"/>
                <a:gd name="T2" fmla="*/ 879 w 2746"/>
                <a:gd name="T3" fmla="*/ 152 h 1650"/>
                <a:gd name="T4" fmla="*/ 1058 w 2746"/>
                <a:gd name="T5" fmla="*/ 233 h 1650"/>
                <a:gd name="T6" fmla="*/ 1245 w 2746"/>
                <a:gd name="T7" fmla="*/ 295 h 1650"/>
                <a:gd name="T8" fmla="*/ 1112 w 2746"/>
                <a:gd name="T9" fmla="*/ 373 h 1650"/>
                <a:gd name="T10" fmla="*/ 990 w 2746"/>
                <a:gd name="T11" fmla="*/ 468 h 1650"/>
                <a:gd name="T12" fmla="*/ 882 w 2746"/>
                <a:gd name="T13" fmla="*/ 578 h 1650"/>
                <a:gd name="T14" fmla="*/ 2419 w 2746"/>
                <a:gd name="T15" fmla="*/ 622 h 1650"/>
                <a:gd name="T16" fmla="*/ 2516 w 2746"/>
                <a:gd name="T17" fmla="*/ 721 h 1650"/>
                <a:gd name="T18" fmla="*/ 744 w 2746"/>
                <a:gd name="T19" fmla="*/ 776 h 1650"/>
                <a:gd name="T20" fmla="*/ 681 w 2746"/>
                <a:gd name="T21" fmla="*/ 905 h 1650"/>
                <a:gd name="T22" fmla="*/ 634 w 2746"/>
                <a:gd name="T23" fmla="*/ 1041 h 1650"/>
                <a:gd name="T24" fmla="*/ 2717 w 2746"/>
                <a:gd name="T25" fmla="*/ 1112 h 1650"/>
                <a:gd name="T26" fmla="*/ 2740 w 2746"/>
                <a:gd name="T27" fmla="*/ 1242 h 1650"/>
                <a:gd name="T28" fmla="*/ 593 w 2746"/>
                <a:gd name="T29" fmla="*/ 1309 h 1650"/>
                <a:gd name="T30" fmla="*/ 589 w 2746"/>
                <a:gd name="T31" fmla="*/ 1354 h 1650"/>
                <a:gd name="T32" fmla="*/ 576 w 2746"/>
                <a:gd name="T33" fmla="*/ 1439 h 1650"/>
                <a:gd name="T34" fmla="*/ 542 w 2746"/>
                <a:gd name="T35" fmla="*/ 1516 h 1650"/>
                <a:gd name="T36" fmla="*/ 489 w 2746"/>
                <a:gd name="T37" fmla="*/ 1578 h 1650"/>
                <a:gd name="T38" fmla="*/ 419 w 2746"/>
                <a:gd name="T39" fmla="*/ 1622 h 1650"/>
                <a:gd name="T40" fmla="*/ 339 w 2746"/>
                <a:gd name="T41" fmla="*/ 1647 h 1650"/>
                <a:gd name="T42" fmla="*/ 251 w 2746"/>
                <a:gd name="T43" fmla="*/ 1647 h 1650"/>
                <a:gd name="T44" fmla="*/ 170 w 2746"/>
                <a:gd name="T45" fmla="*/ 1622 h 1650"/>
                <a:gd name="T46" fmla="*/ 102 w 2746"/>
                <a:gd name="T47" fmla="*/ 1578 h 1650"/>
                <a:gd name="T48" fmla="*/ 47 w 2746"/>
                <a:gd name="T49" fmla="*/ 1516 h 1650"/>
                <a:gd name="T50" fmla="*/ 13 w 2746"/>
                <a:gd name="T51" fmla="*/ 1439 h 1650"/>
                <a:gd name="T52" fmla="*/ 0 w 2746"/>
                <a:gd name="T53" fmla="*/ 1354 h 1650"/>
                <a:gd name="T54" fmla="*/ 13 w 2746"/>
                <a:gd name="T55" fmla="*/ 1140 h 1650"/>
                <a:gd name="T56" fmla="*/ 50 w 2746"/>
                <a:gd name="T57" fmla="*/ 934 h 1650"/>
                <a:gd name="T58" fmla="*/ 110 w 2746"/>
                <a:gd name="T59" fmla="*/ 737 h 1650"/>
                <a:gd name="T60" fmla="*/ 193 w 2746"/>
                <a:gd name="T61" fmla="*/ 550 h 1650"/>
                <a:gd name="T62" fmla="*/ 295 w 2746"/>
                <a:gd name="T63" fmla="*/ 375 h 1650"/>
                <a:gd name="T64" fmla="*/ 416 w 2746"/>
                <a:gd name="T65" fmla="*/ 213 h 1650"/>
                <a:gd name="T66" fmla="*/ 554 w 2746"/>
                <a:gd name="T67" fmla="*/ 67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46" h="1650">
                  <a:moveTo>
                    <a:pt x="629" y="0"/>
                  </a:moveTo>
                  <a:lnTo>
                    <a:pt x="709" y="55"/>
                  </a:lnTo>
                  <a:lnTo>
                    <a:pt x="793" y="106"/>
                  </a:lnTo>
                  <a:lnTo>
                    <a:pt x="879" y="152"/>
                  </a:lnTo>
                  <a:lnTo>
                    <a:pt x="967" y="195"/>
                  </a:lnTo>
                  <a:lnTo>
                    <a:pt x="1058" y="233"/>
                  </a:lnTo>
                  <a:lnTo>
                    <a:pt x="1151" y="266"/>
                  </a:lnTo>
                  <a:lnTo>
                    <a:pt x="1245" y="295"/>
                  </a:lnTo>
                  <a:lnTo>
                    <a:pt x="1178" y="333"/>
                  </a:lnTo>
                  <a:lnTo>
                    <a:pt x="1112" y="373"/>
                  </a:lnTo>
                  <a:lnTo>
                    <a:pt x="1050" y="420"/>
                  </a:lnTo>
                  <a:lnTo>
                    <a:pt x="990" y="468"/>
                  </a:lnTo>
                  <a:lnTo>
                    <a:pt x="934" y="522"/>
                  </a:lnTo>
                  <a:lnTo>
                    <a:pt x="882" y="578"/>
                  </a:lnTo>
                  <a:lnTo>
                    <a:pt x="2367" y="578"/>
                  </a:lnTo>
                  <a:lnTo>
                    <a:pt x="2419" y="622"/>
                  </a:lnTo>
                  <a:lnTo>
                    <a:pt x="2470" y="670"/>
                  </a:lnTo>
                  <a:lnTo>
                    <a:pt x="2516" y="721"/>
                  </a:lnTo>
                  <a:lnTo>
                    <a:pt x="2559" y="776"/>
                  </a:lnTo>
                  <a:lnTo>
                    <a:pt x="744" y="776"/>
                  </a:lnTo>
                  <a:lnTo>
                    <a:pt x="710" y="839"/>
                  </a:lnTo>
                  <a:lnTo>
                    <a:pt x="681" y="905"/>
                  </a:lnTo>
                  <a:lnTo>
                    <a:pt x="656" y="971"/>
                  </a:lnTo>
                  <a:lnTo>
                    <a:pt x="634" y="1041"/>
                  </a:lnTo>
                  <a:lnTo>
                    <a:pt x="617" y="1112"/>
                  </a:lnTo>
                  <a:lnTo>
                    <a:pt x="2717" y="1112"/>
                  </a:lnTo>
                  <a:lnTo>
                    <a:pt x="2730" y="1177"/>
                  </a:lnTo>
                  <a:lnTo>
                    <a:pt x="2740" y="1242"/>
                  </a:lnTo>
                  <a:lnTo>
                    <a:pt x="2746" y="1309"/>
                  </a:lnTo>
                  <a:lnTo>
                    <a:pt x="593" y="1309"/>
                  </a:lnTo>
                  <a:lnTo>
                    <a:pt x="590" y="1332"/>
                  </a:lnTo>
                  <a:lnTo>
                    <a:pt x="589" y="1354"/>
                  </a:lnTo>
                  <a:lnTo>
                    <a:pt x="586" y="1398"/>
                  </a:lnTo>
                  <a:lnTo>
                    <a:pt x="576" y="1439"/>
                  </a:lnTo>
                  <a:lnTo>
                    <a:pt x="563" y="1479"/>
                  </a:lnTo>
                  <a:lnTo>
                    <a:pt x="542" y="1516"/>
                  </a:lnTo>
                  <a:lnTo>
                    <a:pt x="518" y="1548"/>
                  </a:lnTo>
                  <a:lnTo>
                    <a:pt x="489" y="1578"/>
                  </a:lnTo>
                  <a:lnTo>
                    <a:pt x="455" y="1603"/>
                  </a:lnTo>
                  <a:lnTo>
                    <a:pt x="419" y="1622"/>
                  </a:lnTo>
                  <a:lnTo>
                    <a:pt x="379" y="1637"/>
                  </a:lnTo>
                  <a:lnTo>
                    <a:pt x="339" y="1647"/>
                  </a:lnTo>
                  <a:lnTo>
                    <a:pt x="295" y="1650"/>
                  </a:lnTo>
                  <a:lnTo>
                    <a:pt x="251" y="1647"/>
                  </a:lnTo>
                  <a:lnTo>
                    <a:pt x="210" y="1637"/>
                  </a:lnTo>
                  <a:lnTo>
                    <a:pt x="170" y="1622"/>
                  </a:lnTo>
                  <a:lnTo>
                    <a:pt x="134" y="1603"/>
                  </a:lnTo>
                  <a:lnTo>
                    <a:pt x="102" y="1578"/>
                  </a:lnTo>
                  <a:lnTo>
                    <a:pt x="72" y="1548"/>
                  </a:lnTo>
                  <a:lnTo>
                    <a:pt x="47" y="1516"/>
                  </a:lnTo>
                  <a:lnTo>
                    <a:pt x="28" y="1479"/>
                  </a:lnTo>
                  <a:lnTo>
                    <a:pt x="13" y="1439"/>
                  </a:lnTo>
                  <a:lnTo>
                    <a:pt x="3" y="1398"/>
                  </a:lnTo>
                  <a:lnTo>
                    <a:pt x="0" y="1354"/>
                  </a:lnTo>
                  <a:lnTo>
                    <a:pt x="3" y="1247"/>
                  </a:lnTo>
                  <a:lnTo>
                    <a:pt x="13" y="1140"/>
                  </a:lnTo>
                  <a:lnTo>
                    <a:pt x="29" y="1036"/>
                  </a:lnTo>
                  <a:lnTo>
                    <a:pt x="50" y="934"/>
                  </a:lnTo>
                  <a:lnTo>
                    <a:pt x="78" y="834"/>
                  </a:lnTo>
                  <a:lnTo>
                    <a:pt x="110" y="737"/>
                  </a:lnTo>
                  <a:lnTo>
                    <a:pt x="149" y="642"/>
                  </a:lnTo>
                  <a:lnTo>
                    <a:pt x="193" y="550"/>
                  </a:lnTo>
                  <a:lnTo>
                    <a:pt x="241" y="461"/>
                  </a:lnTo>
                  <a:lnTo>
                    <a:pt x="295" y="375"/>
                  </a:lnTo>
                  <a:lnTo>
                    <a:pt x="354" y="293"/>
                  </a:lnTo>
                  <a:lnTo>
                    <a:pt x="416" y="213"/>
                  </a:lnTo>
                  <a:lnTo>
                    <a:pt x="483" y="138"/>
                  </a:lnTo>
                  <a:lnTo>
                    <a:pt x="554" y="67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Freeform 28">
              <a:extLst>
                <a:ext uri="{FF2B5EF4-FFF2-40B4-BE49-F238E27FC236}">
                  <a16:creationId xmlns:a16="http://schemas.microsoft.com/office/drawing/2014/main" xmlns="" id="{76FB6854-124C-46F9-AF0E-F203613E8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1" y="1467"/>
              <a:ext cx="211" cy="127"/>
            </a:xfrm>
            <a:custGeom>
              <a:avLst/>
              <a:gdLst>
                <a:gd name="T0" fmla="*/ 2494 w 2745"/>
                <a:gd name="T1" fmla="*/ 3 h 1650"/>
                <a:gd name="T2" fmla="*/ 2575 w 2745"/>
                <a:gd name="T3" fmla="*/ 28 h 1650"/>
                <a:gd name="T4" fmla="*/ 2643 w 2745"/>
                <a:gd name="T5" fmla="*/ 72 h 1650"/>
                <a:gd name="T6" fmla="*/ 2698 w 2745"/>
                <a:gd name="T7" fmla="*/ 134 h 1650"/>
                <a:gd name="T8" fmla="*/ 2732 w 2745"/>
                <a:gd name="T9" fmla="*/ 211 h 1650"/>
                <a:gd name="T10" fmla="*/ 2745 w 2745"/>
                <a:gd name="T11" fmla="*/ 296 h 1650"/>
                <a:gd name="T12" fmla="*/ 2732 w 2745"/>
                <a:gd name="T13" fmla="*/ 510 h 1650"/>
                <a:gd name="T14" fmla="*/ 2695 w 2745"/>
                <a:gd name="T15" fmla="*/ 716 h 1650"/>
                <a:gd name="T16" fmla="*/ 2635 w 2745"/>
                <a:gd name="T17" fmla="*/ 913 h 1650"/>
                <a:gd name="T18" fmla="*/ 2552 w 2745"/>
                <a:gd name="T19" fmla="*/ 1100 h 1650"/>
                <a:gd name="T20" fmla="*/ 2450 w 2745"/>
                <a:gd name="T21" fmla="*/ 1274 h 1650"/>
                <a:gd name="T22" fmla="*/ 2329 w 2745"/>
                <a:gd name="T23" fmla="*/ 1437 h 1650"/>
                <a:gd name="T24" fmla="*/ 2191 w 2745"/>
                <a:gd name="T25" fmla="*/ 1583 h 1650"/>
                <a:gd name="T26" fmla="*/ 2036 w 2745"/>
                <a:gd name="T27" fmla="*/ 1595 h 1650"/>
                <a:gd name="T28" fmla="*/ 1866 w 2745"/>
                <a:gd name="T29" fmla="*/ 1498 h 1650"/>
                <a:gd name="T30" fmla="*/ 1687 w 2745"/>
                <a:gd name="T31" fmla="*/ 1417 h 1650"/>
                <a:gd name="T32" fmla="*/ 1500 w 2745"/>
                <a:gd name="T33" fmla="*/ 1354 h 1650"/>
                <a:gd name="T34" fmla="*/ 1633 w 2745"/>
                <a:gd name="T35" fmla="*/ 1277 h 1650"/>
                <a:gd name="T36" fmla="*/ 1755 w 2745"/>
                <a:gd name="T37" fmla="*/ 1181 h 1650"/>
                <a:gd name="T38" fmla="*/ 1863 w 2745"/>
                <a:gd name="T39" fmla="*/ 1072 h 1650"/>
                <a:gd name="T40" fmla="*/ 326 w 2745"/>
                <a:gd name="T41" fmla="*/ 1028 h 1650"/>
                <a:gd name="T42" fmla="*/ 229 w 2745"/>
                <a:gd name="T43" fmla="*/ 929 h 1650"/>
                <a:gd name="T44" fmla="*/ 2001 w 2745"/>
                <a:gd name="T45" fmla="*/ 874 h 1650"/>
                <a:gd name="T46" fmla="*/ 2064 w 2745"/>
                <a:gd name="T47" fmla="*/ 745 h 1650"/>
                <a:gd name="T48" fmla="*/ 2111 w 2745"/>
                <a:gd name="T49" fmla="*/ 609 h 1650"/>
                <a:gd name="T50" fmla="*/ 28 w 2745"/>
                <a:gd name="T51" fmla="*/ 538 h 1650"/>
                <a:gd name="T52" fmla="*/ 5 w 2745"/>
                <a:gd name="T53" fmla="*/ 408 h 1650"/>
                <a:gd name="T54" fmla="*/ 2152 w 2745"/>
                <a:gd name="T55" fmla="*/ 341 h 1650"/>
                <a:gd name="T56" fmla="*/ 2156 w 2745"/>
                <a:gd name="T57" fmla="*/ 296 h 1650"/>
                <a:gd name="T58" fmla="*/ 2169 w 2745"/>
                <a:gd name="T59" fmla="*/ 211 h 1650"/>
                <a:gd name="T60" fmla="*/ 2203 w 2745"/>
                <a:gd name="T61" fmla="*/ 134 h 1650"/>
                <a:gd name="T62" fmla="*/ 2256 w 2745"/>
                <a:gd name="T63" fmla="*/ 72 h 1650"/>
                <a:gd name="T64" fmla="*/ 2326 w 2745"/>
                <a:gd name="T65" fmla="*/ 28 h 1650"/>
                <a:gd name="T66" fmla="*/ 2406 w 2745"/>
                <a:gd name="T67" fmla="*/ 3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45" h="1650">
                  <a:moveTo>
                    <a:pt x="2450" y="0"/>
                  </a:moveTo>
                  <a:lnTo>
                    <a:pt x="2494" y="3"/>
                  </a:lnTo>
                  <a:lnTo>
                    <a:pt x="2535" y="13"/>
                  </a:lnTo>
                  <a:lnTo>
                    <a:pt x="2575" y="28"/>
                  </a:lnTo>
                  <a:lnTo>
                    <a:pt x="2611" y="47"/>
                  </a:lnTo>
                  <a:lnTo>
                    <a:pt x="2643" y="72"/>
                  </a:lnTo>
                  <a:lnTo>
                    <a:pt x="2673" y="102"/>
                  </a:lnTo>
                  <a:lnTo>
                    <a:pt x="2698" y="134"/>
                  </a:lnTo>
                  <a:lnTo>
                    <a:pt x="2717" y="171"/>
                  </a:lnTo>
                  <a:lnTo>
                    <a:pt x="2732" y="211"/>
                  </a:lnTo>
                  <a:lnTo>
                    <a:pt x="2742" y="252"/>
                  </a:lnTo>
                  <a:lnTo>
                    <a:pt x="2745" y="296"/>
                  </a:lnTo>
                  <a:lnTo>
                    <a:pt x="2742" y="403"/>
                  </a:lnTo>
                  <a:lnTo>
                    <a:pt x="2732" y="510"/>
                  </a:lnTo>
                  <a:lnTo>
                    <a:pt x="2716" y="614"/>
                  </a:lnTo>
                  <a:lnTo>
                    <a:pt x="2695" y="716"/>
                  </a:lnTo>
                  <a:lnTo>
                    <a:pt x="2667" y="816"/>
                  </a:lnTo>
                  <a:lnTo>
                    <a:pt x="2635" y="913"/>
                  </a:lnTo>
                  <a:lnTo>
                    <a:pt x="2596" y="1008"/>
                  </a:lnTo>
                  <a:lnTo>
                    <a:pt x="2552" y="1100"/>
                  </a:lnTo>
                  <a:lnTo>
                    <a:pt x="2504" y="1189"/>
                  </a:lnTo>
                  <a:lnTo>
                    <a:pt x="2450" y="1274"/>
                  </a:lnTo>
                  <a:lnTo>
                    <a:pt x="2391" y="1357"/>
                  </a:lnTo>
                  <a:lnTo>
                    <a:pt x="2329" y="1437"/>
                  </a:lnTo>
                  <a:lnTo>
                    <a:pt x="2262" y="1511"/>
                  </a:lnTo>
                  <a:lnTo>
                    <a:pt x="2191" y="1583"/>
                  </a:lnTo>
                  <a:lnTo>
                    <a:pt x="2116" y="1650"/>
                  </a:lnTo>
                  <a:lnTo>
                    <a:pt x="2036" y="1595"/>
                  </a:lnTo>
                  <a:lnTo>
                    <a:pt x="1952" y="1544"/>
                  </a:lnTo>
                  <a:lnTo>
                    <a:pt x="1866" y="1498"/>
                  </a:lnTo>
                  <a:lnTo>
                    <a:pt x="1778" y="1455"/>
                  </a:lnTo>
                  <a:lnTo>
                    <a:pt x="1687" y="1417"/>
                  </a:lnTo>
                  <a:lnTo>
                    <a:pt x="1594" y="1383"/>
                  </a:lnTo>
                  <a:lnTo>
                    <a:pt x="1500" y="1354"/>
                  </a:lnTo>
                  <a:lnTo>
                    <a:pt x="1567" y="1317"/>
                  </a:lnTo>
                  <a:lnTo>
                    <a:pt x="1633" y="1277"/>
                  </a:lnTo>
                  <a:lnTo>
                    <a:pt x="1695" y="1230"/>
                  </a:lnTo>
                  <a:lnTo>
                    <a:pt x="1755" y="1181"/>
                  </a:lnTo>
                  <a:lnTo>
                    <a:pt x="1811" y="1128"/>
                  </a:lnTo>
                  <a:lnTo>
                    <a:pt x="1863" y="1072"/>
                  </a:lnTo>
                  <a:lnTo>
                    <a:pt x="378" y="1072"/>
                  </a:lnTo>
                  <a:lnTo>
                    <a:pt x="326" y="1028"/>
                  </a:lnTo>
                  <a:lnTo>
                    <a:pt x="275" y="980"/>
                  </a:lnTo>
                  <a:lnTo>
                    <a:pt x="229" y="929"/>
                  </a:lnTo>
                  <a:lnTo>
                    <a:pt x="186" y="874"/>
                  </a:lnTo>
                  <a:lnTo>
                    <a:pt x="2001" y="874"/>
                  </a:lnTo>
                  <a:lnTo>
                    <a:pt x="2035" y="811"/>
                  </a:lnTo>
                  <a:lnTo>
                    <a:pt x="2064" y="745"/>
                  </a:lnTo>
                  <a:lnTo>
                    <a:pt x="2089" y="679"/>
                  </a:lnTo>
                  <a:lnTo>
                    <a:pt x="2111" y="609"/>
                  </a:lnTo>
                  <a:lnTo>
                    <a:pt x="2128" y="538"/>
                  </a:lnTo>
                  <a:lnTo>
                    <a:pt x="28" y="538"/>
                  </a:lnTo>
                  <a:lnTo>
                    <a:pt x="15" y="473"/>
                  </a:lnTo>
                  <a:lnTo>
                    <a:pt x="5" y="408"/>
                  </a:lnTo>
                  <a:lnTo>
                    <a:pt x="0" y="341"/>
                  </a:lnTo>
                  <a:lnTo>
                    <a:pt x="2152" y="341"/>
                  </a:lnTo>
                  <a:lnTo>
                    <a:pt x="2155" y="318"/>
                  </a:lnTo>
                  <a:lnTo>
                    <a:pt x="2156" y="296"/>
                  </a:lnTo>
                  <a:lnTo>
                    <a:pt x="2159" y="252"/>
                  </a:lnTo>
                  <a:lnTo>
                    <a:pt x="2169" y="211"/>
                  </a:lnTo>
                  <a:lnTo>
                    <a:pt x="2182" y="171"/>
                  </a:lnTo>
                  <a:lnTo>
                    <a:pt x="2203" y="134"/>
                  </a:lnTo>
                  <a:lnTo>
                    <a:pt x="2227" y="102"/>
                  </a:lnTo>
                  <a:lnTo>
                    <a:pt x="2256" y="72"/>
                  </a:lnTo>
                  <a:lnTo>
                    <a:pt x="2290" y="47"/>
                  </a:lnTo>
                  <a:lnTo>
                    <a:pt x="2326" y="28"/>
                  </a:lnTo>
                  <a:lnTo>
                    <a:pt x="2366" y="13"/>
                  </a:lnTo>
                  <a:lnTo>
                    <a:pt x="2406" y="3"/>
                  </a:lnTo>
                  <a:lnTo>
                    <a:pt x="24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4" name="矩形 123">
            <a:extLst>
              <a:ext uri="{FF2B5EF4-FFF2-40B4-BE49-F238E27FC236}">
                <a16:creationId xmlns:a16="http://schemas.microsoft.com/office/drawing/2014/main" xmlns="" id="{04044EB3-017C-444A-9420-879493346A95}"/>
              </a:ext>
            </a:extLst>
          </p:cNvPr>
          <p:cNvSpPr/>
          <p:nvPr/>
        </p:nvSpPr>
        <p:spPr>
          <a:xfrm>
            <a:off x="1045737" y="3672625"/>
            <a:ext cx="2272697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％的人看不出是在工作，而是在制造矛盾无事必生非</a:t>
            </a: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破坏性的做</a:t>
            </a: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xmlns="" id="{683DD004-4350-4615-B2A3-F96539A07C6F}"/>
              </a:ext>
            </a:extLst>
          </p:cNvPr>
          <p:cNvSpPr/>
          <p:nvPr/>
        </p:nvSpPr>
        <p:spPr>
          <a:xfrm>
            <a:off x="3667979" y="3663813"/>
            <a:ext cx="2272697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40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％的人正在按照低效的标准或方法工作</a:t>
            </a: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想做，而不会正确有效地做</a:t>
            </a: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xmlns="" id="{BC621DEE-3425-4FD6-8CDF-FFDF5463C252}"/>
              </a:ext>
            </a:extLst>
          </p:cNvPr>
          <p:cNvSpPr/>
          <p:nvPr/>
        </p:nvSpPr>
        <p:spPr>
          <a:xfrm>
            <a:off x="8888199" y="3672625"/>
            <a:ext cx="2272698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20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％的人正在为增加库存而工作</a:t>
            </a: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——“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蛮做”、“盲做”、“糊做”</a:t>
            </a: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xmlns="" id="{C61E12E7-EFE0-4257-AA4E-153D3227C53E}"/>
              </a:ext>
            </a:extLst>
          </p:cNvPr>
          <p:cNvSpPr/>
          <p:nvPr/>
        </p:nvSpPr>
        <p:spPr>
          <a:xfrm>
            <a:off x="6338412" y="3662166"/>
            <a:ext cx="2272698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只有</a:t>
            </a: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15%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的人属于正常范围，但绩效仍然不高</a:t>
            </a:r>
            <a:r>
              <a:rPr lang="en-US" altLang="zh-CN" sz="2000" spc="225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做不好，做事不到位。</a:t>
            </a:r>
          </a:p>
        </p:txBody>
      </p:sp>
    </p:spTree>
    <p:extLst>
      <p:ext uri="{BB962C8B-B14F-4D97-AF65-F5344CB8AC3E}">
        <p14:creationId xmlns:p14="http://schemas.microsoft.com/office/powerpoint/2010/main" val="225703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9" grpId="0"/>
      <p:bldP spid="82" grpId="0"/>
      <p:bldP spid="105" grpId="0"/>
      <p:bldP spid="124" grpId="0"/>
      <p:bldP spid="125" grpId="0"/>
      <p:bldP spid="126" grpId="0"/>
      <p:bldP spid="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02B89577-33C9-4425-AD41-0D79A4C39DF7}"/>
              </a:ext>
            </a:extLst>
          </p:cNvPr>
          <p:cNvGrpSpPr/>
          <p:nvPr/>
        </p:nvGrpSpPr>
        <p:grpSpPr>
          <a:xfrm>
            <a:off x="1794299" y="2399901"/>
            <a:ext cx="3241169" cy="2655816"/>
            <a:chOff x="7013174" y="2283858"/>
            <a:chExt cx="3241169" cy="2655816"/>
          </a:xfrm>
        </p:grpSpPr>
        <p:sp>
          <p:nvSpPr>
            <p:cNvPr id="2" name="TextBox 560">
              <a:extLst>
                <a:ext uri="{FF2B5EF4-FFF2-40B4-BE49-F238E27FC236}">
                  <a16:creationId xmlns:a16="http://schemas.microsoft.com/office/drawing/2014/main" xmlns="" id="{559BF543-AE15-4782-8A04-820E246FFCEF}"/>
                </a:ext>
              </a:extLst>
            </p:cNvPr>
            <p:cNvSpPr txBox="1"/>
            <p:nvPr/>
          </p:nvSpPr>
          <p:spPr>
            <a:xfrm>
              <a:off x="7134836" y="2470011"/>
              <a:ext cx="2977992" cy="22835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just">
                <a:lnSpc>
                  <a:spcPct val="120000"/>
                </a:lnSpc>
                <a:defRPr sz="2000" spc="225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noProof="1">
                  <a:latin typeface="+mn-lt"/>
                  <a:ea typeface="+mn-ea"/>
                  <a:sym typeface="+mn-lt"/>
                </a:rPr>
                <a:t>可见，企业中想做大事的人太多，而愿把小事做完美的人太少。若员工或团队没有执行力，企业何来的执行力？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C0DEDE07-0CFC-49D8-8ED6-921B3073D088}"/>
                </a:ext>
              </a:extLst>
            </p:cNvPr>
            <p:cNvSpPr/>
            <p:nvPr/>
          </p:nvSpPr>
          <p:spPr>
            <a:xfrm>
              <a:off x="7013174" y="2283858"/>
              <a:ext cx="3241169" cy="265581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93A7B94A-9CC4-4661-8509-B89A3C62916F}"/>
              </a:ext>
            </a:extLst>
          </p:cNvPr>
          <p:cNvSpPr/>
          <p:nvPr/>
        </p:nvSpPr>
        <p:spPr>
          <a:xfrm>
            <a:off x="349673" y="1998755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2445D414-80AF-4311-9B3F-B2F76A6BEB0C}"/>
              </a:ext>
            </a:extLst>
          </p:cNvPr>
          <p:cNvGrpSpPr/>
          <p:nvPr/>
        </p:nvGrpSpPr>
        <p:grpSpPr>
          <a:xfrm>
            <a:off x="6967852" y="1343722"/>
            <a:ext cx="4183994" cy="855341"/>
            <a:chOff x="5977252" y="2156663"/>
            <a:chExt cx="4183994" cy="855341"/>
          </a:xfrm>
        </p:grpSpPr>
        <p:sp>
          <p:nvSpPr>
            <p:cNvPr id="6" name="TextBox 560">
              <a:extLst>
                <a:ext uri="{FF2B5EF4-FFF2-40B4-BE49-F238E27FC236}">
                  <a16:creationId xmlns:a16="http://schemas.microsoft.com/office/drawing/2014/main" xmlns="" id="{DDA1D4B4-D28B-4FA1-A428-D76BB0A150F5}"/>
                </a:ext>
              </a:extLst>
            </p:cNvPr>
            <p:cNvSpPr txBox="1"/>
            <p:nvPr/>
          </p:nvSpPr>
          <p:spPr>
            <a:xfrm>
              <a:off x="5977252" y="2351914"/>
              <a:ext cx="4183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noProof="1">
                  <a:latin typeface="+mn-lt"/>
                  <a:ea typeface="+mn-ea"/>
                  <a:cs typeface="+mn-ea"/>
                  <a:sym typeface="+mn-lt"/>
                </a:rPr>
                <a:t>没有找到有执行力的员工</a:t>
              </a: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AF40589E-3BEF-4FB4-86FE-FBE2EDA3F68D}"/>
                </a:ext>
              </a:extLst>
            </p:cNvPr>
            <p:cNvGrpSpPr/>
            <p:nvPr/>
          </p:nvGrpSpPr>
          <p:grpSpPr>
            <a:xfrm>
              <a:off x="6238893" y="2156663"/>
              <a:ext cx="3660711" cy="84799"/>
              <a:chOff x="6096000" y="1512432"/>
              <a:chExt cx="3660711" cy="84799"/>
            </a:xfrm>
          </p:grpSpPr>
          <p:sp>
            <p:nvSpPr>
              <p:cNvPr id="7" name="Oval 24">
                <a:extLst>
                  <a:ext uri="{FF2B5EF4-FFF2-40B4-BE49-F238E27FC236}">
                    <a16:creationId xmlns:a16="http://schemas.microsoft.com/office/drawing/2014/main" xmlns="" id="{EDBF5D9D-63F0-44E3-B01B-B25D4B6B56A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9671912" y="1512432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xmlns="" id="{5487F611-EE6B-4EA2-8E9C-DACF11026E7A}"/>
                  </a:ext>
                </a:extLst>
              </p:cNvPr>
              <p:cNvCxnSpPr/>
              <p:nvPr/>
            </p:nvCxnSpPr>
            <p:spPr>
              <a:xfrm flipV="1">
                <a:off x="6096000" y="1551656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F1D12EF6-A01F-48A0-8AF7-0CB1A80C1F94}"/>
                </a:ext>
              </a:extLst>
            </p:cNvPr>
            <p:cNvGrpSpPr/>
            <p:nvPr/>
          </p:nvGrpSpPr>
          <p:grpSpPr>
            <a:xfrm flipH="1">
              <a:off x="6238893" y="2927205"/>
              <a:ext cx="3660711" cy="84799"/>
              <a:chOff x="6096000" y="1512432"/>
              <a:chExt cx="3660711" cy="84799"/>
            </a:xfrm>
          </p:grpSpPr>
          <p:sp>
            <p:nvSpPr>
              <p:cNvPr id="11" name="Oval 24">
                <a:extLst>
                  <a:ext uri="{FF2B5EF4-FFF2-40B4-BE49-F238E27FC236}">
                    <a16:creationId xmlns:a16="http://schemas.microsoft.com/office/drawing/2014/main" xmlns="" id="{B09D7C75-CE66-4F88-9034-EEA8EFC83B0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9671912" y="1512432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xmlns="" id="{F56CB640-56B4-4EED-94D2-D1A53CB97DCB}"/>
                  </a:ext>
                </a:extLst>
              </p:cNvPr>
              <p:cNvCxnSpPr/>
              <p:nvPr/>
            </p:nvCxnSpPr>
            <p:spPr>
              <a:xfrm flipV="1">
                <a:off x="6096000" y="1551656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3DB3675-126E-483A-966F-FF9BF0AD8BB8}"/>
              </a:ext>
            </a:extLst>
          </p:cNvPr>
          <p:cNvSpPr/>
          <p:nvPr/>
        </p:nvSpPr>
        <p:spPr>
          <a:xfrm>
            <a:off x="5651993" y="2687493"/>
            <a:ext cx="5238211" cy="1152431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其实，很多公司都有许多大致不二的方法和程序，执行力的不同造成了结果的巨大差异！</a:t>
            </a:r>
          </a:p>
        </p:txBody>
      </p:sp>
      <p:sp>
        <p:nvSpPr>
          <p:cNvPr id="15" name="矩形 3">
            <a:extLst>
              <a:ext uri="{FF2B5EF4-FFF2-40B4-BE49-F238E27FC236}">
                <a16:creationId xmlns:a16="http://schemas.microsoft.com/office/drawing/2014/main" xmlns="" id="{5DA0538F-767F-4E1E-8FB9-E4DDE493DC1C}"/>
              </a:ext>
            </a:extLst>
          </p:cNvPr>
          <p:cNvSpPr/>
          <p:nvPr/>
        </p:nvSpPr>
        <p:spPr>
          <a:xfrm>
            <a:off x="5651992" y="3924016"/>
            <a:ext cx="5238211" cy="1152431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执行力，这是一切战略得以顺利实现的关键要素。如果没有执行力，战略最终只是一句空话。</a:t>
            </a:r>
          </a:p>
        </p:txBody>
      </p:sp>
      <p:sp>
        <p:nvSpPr>
          <p:cNvPr id="16" name="Shape 897">
            <a:extLst>
              <a:ext uri="{FF2B5EF4-FFF2-40B4-BE49-F238E27FC236}">
                <a16:creationId xmlns:a16="http://schemas.microsoft.com/office/drawing/2014/main" xmlns="" id="{1A6277C2-94A6-4CDC-9C3C-D80C042D7E99}"/>
              </a:ext>
            </a:extLst>
          </p:cNvPr>
          <p:cNvSpPr>
            <a:spLocks noChangeAspect="1"/>
          </p:cNvSpPr>
          <p:nvPr/>
        </p:nvSpPr>
        <p:spPr>
          <a:xfrm>
            <a:off x="5167056" y="2783585"/>
            <a:ext cx="353348" cy="353369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  <p:sp>
        <p:nvSpPr>
          <p:cNvPr id="17" name="Shape 897">
            <a:extLst>
              <a:ext uri="{FF2B5EF4-FFF2-40B4-BE49-F238E27FC236}">
                <a16:creationId xmlns:a16="http://schemas.microsoft.com/office/drawing/2014/main" xmlns="" id="{1B3F5842-7168-4743-BC86-997FE71BB681}"/>
              </a:ext>
            </a:extLst>
          </p:cNvPr>
          <p:cNvSpPr>
            <a:spLocks noChangeAspect="1"/>
          </p:cNvSpPr>
          <p:nvPr/>
        </p:nvSpPr>
        <p:spPr>
          <a:xfrm>
            <a:off x="5167056" y="4024556"/>
            <a:ext cx="353348" cy="353369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29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6DF2F4F7-93F8-42B5-B06B-658C83F0F17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9815" y="2117271"/>
            <a:ext cx="5252357" cy="3501571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xmlns="" id="{DBD247AD-88D8-4753-AA8A-6537BA3C11FA}"/>
              </a:ext>
            </a:extLst>
          </p:cNvPr>
          <p:cNvSpPr/>
          <p:nvPr/>
        </p:nvSpPr>
        <p:spPr>
          <a:xfrm>
            <a:off x="6814457" y="1534886"/>
            <a:ext cx="5377542" cy="11647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89D637BF-ADDB-40E1-BB20-0AD307E5CCFA}"/>
              </a:ext>
            </a:extLst>
          </p:cNvPr>
          <p:cNvGrpSpPr/>
          <p:nvPr/>
        </p:nvGrpSpPr>
        <p:grpSpPr>
          <a:xfrm>
            <a:off x="6358163" y="1455552"/>
            <a:ext cx="3833789" cy="1323439"/>
            <a:chOff x="7239906" y="1360312"/>
            <a:chExt cx="3833789" cy="1323439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xmlns="" id="{B00BE57C-C65E-477A-9033-35630FE70EAE}"/>
                </a:ext>
              </a:extLst>
            </p:cNvPr>
            <p:cNvSpPr txBox="1"/>
            <p:nvPr/>
          </p:nvSpPr>
          <p:spPr>
            <a:xfrm>
              <a:off x="7239906" y="1360312"/>
              <a:ext cx="2715485" cy="13234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8000" dirty="0">
                  <a:solidFill>
                    <a:srgbClr val="0E1543"/>
                  </a:solidFill>
                  <a:cs typeface="+mn-ea"/>
                  <a:sym typeface="+mn-lt"/>
                </a:rPr>
                <a:t>例</a:t>
              </a: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xmlns="" id="{CBDA970A-EC03-46E8-9E6C-D2CD4112E892}"/>
                </a:ext>
              </a:extLst>
            </p:cNvPr>
            <p:cNvSpPr txBox="1"/>
            <p:nvPr/>
          </p:nvSpPr>
          <p:spPr>
            <a:xfrm>
              <a:off x="8358210" y="1360312"/>
              <a:ext cx="2715485" cy="13234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8000" dirty="0">
                  <a:solidFill>
                    <a:srgbClr val="0E1543"/>
                  </a:solidFill>
                  <a:cs typeface="+mn-ea"/>
                  <a:sym typeface="+mn-lt"/>
                </a:rPr>
                <a:t>子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444BCD2F-2596-468D-80D1-E20F8322C217}"/>
              </a:ext>
            </a:extLst>
          </p:cNvPr>
          <p:cNvSpPr txBox="1"/>
          <p:nvPr/>
        </p:nvSpPr>
        <p:spPr>
          <a:xfrm>
            <a:off x="9336111" y="1947994"/>
            <a:ext cx="1974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spc="600" dirty="0">
                <a:solidFill>
                  <a:srgbClr val="0E1543"/>
                </a:solidFill>
                <a:cs typeface="+mn-ea"/>
                <a:sym typeface="+mn-lt"/>
              </a:rPr>
              <a:t>EXAMPLE</a:t>
            </a:r>
            <a:endParaRPr lang="zh-CN" altLang="en-US" sz="1600" spc="600" dirty="0">
              <a:solidFill>
                <a:srgbClr val="0E1543"/>
              </a:solidFill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A01B2598-407E-48BB-9FD6-E72FBF5179DD}"/>
              </a:ext>
            </a:extLst>
          </p:cNvPr>
          <p:cNvSpPr/>
          <p:nvPr/>
        </p:nvSpPr>
        <p:spPr>
          <a:xfrm>
            <a:off x="5138057" y="1023257"/>
            <a:ext cx="1970314" cy="20682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3">
            <a:extLst>
              <a:ext uri="{FF2B5EF4-FFF2-40B4-BE49-F238E27FC236}">
                <a16:creationId xmlns:a16="http://schemas.microsoft.com/office/drawing/2014/main" xmlns="" id="{BEA3270A-62D3-404A-905F-1B6A38980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170" y="2721430"/>
            <a:ext cx="3613839" cy="2629759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吴王阖闾令孙武训练姬妃宫女。孙武挑选百名宫女分列两队，且令吴王的两名爱姬担任队长。列队训练时，三令五申，宫女们还是满不在乎，两名担任队长的爱姬更是笑弯了腰。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C5F7A089-4B2B-4C4A-AB63-FF3C945612B2}"/>
              </a:ext>
            </a:extLst>
          </p:cNvPr>
          <p:cNvSpPr/>
          <p:nvPr/>
        </p:nvSpPr>
        <p:spPr>
          <a:xfrm>
            <a:off x="970628" y="2350048"/>
            <a:ext cx="4356724" cy="32687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792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9" grpId="0" animBg="1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0B9A2447-8701-4AF5-BE7A-3CA344D6017E}"/>
              </a:ext>
            </a:extLst>
          </p:cNvPr>
          <p:cNvGrpSpPr/>
          <p:nvPr/>
        </p:nvGrpSpPr>
        <p:grpSpPr>
          <a:xfrm>
            <a:off x="1368199" y="1912282"/>
            <a:ext cx="9633365" cy="1544846"/>
            <a:chOff x="1564142" y="2245006"/>
            <a:chExt cx="9633365" cy="1544846"/>
          </a:xfrm>
        </p:grpSpPr>
        <p:sp>
          <p:nvSpPr>
            <p:cNvPr id="3" name="矩形 3">
              <a:extLst>
                <a:ext uri="{FF2B5EF4-FFF2-40B4-BE49-F238E27FC236}">
                  <a16:creationId xmlns:a16="http://schemas.microsoft.com/office/drawing/2014/main" xmlns="" id="{3DA824B7-0384-4BD6-80B5-54827FF51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8504" y="2245006"/>
              <a:ext cx="8289003" cy="15448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其实，执行力归根结底在于人，企业要提升自我的整体执行力就必须先找到拥有执行能力的人。员工是达到有效执行的最终端的实现者。在这个瞬息万变的年代里，唯有员工可以长久地维持企业的竞争力。</a:t>
              </a: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7A2278BB-3AE0-426F-8F1F-1F28EDAE5730}"/>
                </a:ext>
              </a:extLst>
            </p:cNvPr>
            <p:cNvGrpSpPr/>
            <p:nvPr/>
          </p:nvGrpSpPr>
          <p:grpSpPr>
            <a:xfrm>
              <a:off x="1564142" y="2589438"/>
              <a:ext cx="832565" cy="847191"/>
              <a:chOff x="1766709" y="2589438"/>
              <a:chExt cx="832565" cy="847191"/>
            </a:xfrm>
          </p:grpSpPr>
          <p:grpSp>
            <p:nvGrpSpPr>
              <p:cNvPr id="4" name="Group 4">
                <a:extLst>
                  <a:ext uri="{FF2B5EF4-FFF2-40B4-BE49-F238E27FC236}">
                    <a16:creationId xmlns:a16="http://schemas.microsoft.com/office/drawing/2014/main" xmlns="" id="{C63909D9-966D-4AA9-8235-38D21932C8D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943280" y="2756945"/>
                <a:ext cx="466725" cy="503238"/>
                <a:chOff x="1287" y="1434"/>
                <a:chExt cx="294" cy="317"/>
              </a:xfrm>
              <a:solidFill>
                <a:schemeClr val="bg1"/>
              </a:solidFill>
            </p:grpSpPr>
            <p:sp>
              <p:nvSpPr>
                <p:cNvPr id="5" name="Freeform 6">
                  <a:extLst>
                    <a:ext uri="{FF2B5EF4-FFF2-40B4-BE49-F238E27FC236}">
                      <a16:creationId xmlns:a16="http://schemas.microsoft.com/office/drawing/2014/main" xmlns="" id="{13455ADA-E5AE-403C-B456-77DFBD3084F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287" y="1434"/>
                  <a:ext cx="294" cy="317"/>
                </a:xfrm>
                <a:custGeom>
                  <a:avLst/>
                  <a:gdLst>
                    <a:gd name="T0" fmla="*/ 1280 w 3232"/>
                    <a:gd name="T1" fmla="*/ 3131 h 3487"/>
                    <a:gd name="T2" fmla="*/ 1746 w 3232"/>
                    <a:gd name="T3" fmla="*/ 3324 h 3487"/>
                    <a:gd name="T4" fmla="*/ 2169 w 3232"/>
                    <a:gd name="T5" fmla="*/ 2895 h 3487"/>
                    <a:gd name="T6" fmla="*/ 2020 w 3232"/>
                    <a:gd name="T7" fmla="*/ 2577 h 3487"/>
                    <a:gd name="T8" fmla="*/ 2344 w 3232"/>
                    <a:gd name="T9" fmla="*/ 2378 h 3487"/>
                    <a:gd name="T10" fmla="*/ 1363 w 3232"/>
                    <a:gd name="T11" fmla="*/ 2621 h 3487"/>
                    <a:gd name="T12" fmla="*/ 2609 w 3232"/>
                    <a:gd name="T13" fmla="*/ 2175 h 3487"/>
                    <a:gd name="T14" fmla="*/ 2613 w 3232"/>
                    <a:gd name="T15" fmla="*/ 2764 h 3487"/>
                    <a:gd name="T16" fmla="*/ 2914 w 3232"/>
                    <a:gd name="T17" fmla="*/ 2580 h 3487"/>
                    <a:gd name="T18" fmla="*/ 3081 w 3232"/>
                    <a:gd name="T19" fmla="*/ 2314 h 3487"/>
                    <a:gd name="T20" fmla="*/ 349 w 3232"/>
                    <a:gd name="T21" fmla="*/ 1934 h 3487"/>
                    <a:gd name="T22" fmla="*/ 288 w 3232"/>
                    <a:gd name="T23" fmla="*/ 2375 h 3487"/>
                    <a:gd name="T24" fmla="*/ 287 w 3232"/>
                    <a:gd name="T25" fmla="*/ 2576 h 3487"/>
                    <a:gd name="T26" fmla="*/ 759 w 3232"/>
                    <a:gd name="T27" fmla="*/ 2772 h 3487"/>
                    <a:gd name="T28" fmla="*/ 688 w 3232"/>
                    <a:gd name="T29" fmla="*/ 2175 h 3487"/>
                    <a:gd name="T30" fmla="*/ 2554 w 3232"/>
                    <a:gd name="T31" fmla="*/ 1936 h 3487"/>
                    <a:gd name="T32" fmla="*/ 749 w 3232"/>
                    <a:gd name="T33" fmla="*/ 1459 h 3487"/>
                    <a:gd name="T34" fmla="*/ 739 w 3232"/>
                    <a:gd name="T35" fmla="*/ 1841 h 3487"/>
                    <a:gd name="T36" fmla="*/ 1084 w 3232"/>
                    <a:gd name="T37" fmla="*/ 1199 h 3487"/>
                    <a:gd name="T38" fmla="*/ 916 w 3232"/>
                    <a:gd name="T39" fmla="*/ 2166 h 3487"/>
                    <a:gd name="T40" fmla="*/ 1840 w 3232"/>
                    <a:gd name="T41" fmla="*/ 2502 h 3487"/>
                    <a:gd name="T42" fmla="*/ 2411 w 3232"/>
                    <a:gd name="T43" fmla="*/ 1744 h 3487"/>
                    <a:gd name="T44" fmla="*/ 1776 w 3232"/>
                    <a:gd name="T45" fmla="*/ 954 h 3487"/>
                    <a:gd name="T46" fmla="*/ 2187 w 3232"/>
                    <a:gd name="T47" fmla="*/ 1006 h 3487"/>
                    <a:gd name="T48" fmla="*/ 976 w 3232"/>
                    <a:gd name="T49" fmla="*/ 1009 h 3487"/>
                    <a:gd name="T50" fmla="*/ 1157 w 3232"/>
                    <a:gd name="T51" fmla="*/ 749 h 3487"/>
                    <a:gd name="T52" fmla="*/ 2522 w 3232"/>
                    <a:gd name="T53" fmla="*/ 1241 h 3487"/>
                    <a:gd name="T54" fmla="*/ 3054 w 3232"/>
                    <a:gd name="T55" fmla="*/ 1325 h 3487"/>
                    <a:gd name="T56" fmla="*/ 2981 w 3232"/>
                    <a:gd name="T57" fmla="*/ 877 h 3487"/>
                    <a:gd name="T58" fmla="*/ 2470 w 3232"/>
                    <a:gd name="T59" fmla="*/ 714 h 3487"/>
                    <a:gd name="T60" fmla="*/ 349 w 3232"/>
                    <a:gd name="T61" fmla="*/ 846 h 3487"/>
                    <a:gd name="T62" fmla="*/ 229 w 3232"/>
                    <a:gd name="T63" fmla="*/ 1270 h 3487"/>
                    <a:gd name="T64" fmla="*/ 687 w 3232"/>
                    <a:gd name="T65" fmla="*/ 1313 h 3487"/>
                    <a:gd name="T66" fmla="*/ 1649 w 3232"/>
                    <a:gd name="T67" fmla="*/ 149 h 3487"/>
                    <a:gd name="T68" fmla="*/ 1336 w 3232"/>
                    <a:gd name="T69" fmla="*/ 362 h 3487"/>
                    <a:gd name="T70" fmla="*/ 1229 w 3232"/>
                    <a:gd name="T71" fmla="*/ 611 h 3487"/>
                    <a:gd name="T72" fmla="*/ 2133 w 3232"/>
                    <a:gd name="T73" fmla="*/ 525 h 3487"/>
                    <a:gd name="T74" fmla="*/ 1699 w 3232"/>
                    <a:gd name="T75" fmla="*/ 152 h 3487"/>
                    <a:gd name="T76" fmla="*/ 2076 w 3232"/>
                    <a:gd name="T77" fmla="*/ 199 h 3487"/>
                    <a:gd name="T78" fmla="*/ 2617 w 3232"/>
                    <a:gd name="T79" fmla="*/ 573 h 3487"/>
                    <a:gd name="T80" fmla="*/ 3133 w 3232"/>
                    <a:gd name="T81" fmla="*/ 827 h 3487"/>
                    <a:gd name="T82" fmla="*/ 3195 w 3232"/>
                    <a:gd name="T83" fmla="*/ 1375 h 3487"/>
                    <a:gd name="T84" fmla="*/ 3121 w 3232"/>
                    <a:gd name="T85" fmla="*/ 1933 h 3487"/>
                    <a:gd name="T86" fmla="*/ 3206 w 3232"/>
                    <a:gd name="T87" fmla="*/ 2517 h 3487"/>
                    <a:gd name="T88" fmla="*/ 3067 w 3232"/>
                    <a:gd name="T89" fmla="*/ 2811 h 3487"/>
                    <a:gd name="T90" fmla="*/ 2750 w 3232"/>
                    <a:gd name="T91" fmla="*/ 2891 h 3487"/>
                    <a:gd name="T92" fmla="*/ 2168 w 3232"/>
                    <a:gd name="T93" fmla="*/ 3183 h 3487"/>
                    <a:gd name="T94" fmla="*/ 1649 w 3232"/>
                    <a:gd name="T95" fmla="*/ 3487 h 3487"/>
                    <a:gd name="T96" fmla="*/ 1129 w 3232"/>
                    <a:gd name="T97" fmla="*/ 3183 h 3487"/>
                    <a:gd name="T98" fmla="*/ 546 w 3232"/>
                    <a:gd name="T99" fmla="*/ 2891 h 3487"/>
                    <a:gd name="T100" fmla="*/ 124 w 3232"/>
                    <a:gd name="T101" fmla="*/ 2593 h 3487"/>
                    <a:gd name="T102" fmla="*/ 8 w 3232"/>
                    <a:gd name="T103" fmla="*/ 2381 h 3487"/>
                    <a:gd name="T104" fmla="*/ 200 w 3232"/>
                    <a:gd name="T105" fmla="*/ 1888 h 3487"/>
                    <a:gd name="T106" fmla="*/ 85 w 3232"/>
                    <a:gd name="T107" fmla="*/ 1312 h 3487"/>
                    <a:gd name="T108" fmla="*/ 196 w 3232"/>
                    <a:gd name="T109" fmla="*/ 787 h 3487"/>
                    <a:gd name="T110" fmla="*/ 751 w 3232"/>
                    <a:gd name="T111" fmla="*/ 566 h 3487"/>
                    <a:gd name="T112" fmla="*/ 1044 w 3232"/>
                    <a:gd name="T113" fmla="*/ 302 h 3487"/>
                    <a:gd name="T114" fmla="*/ 1278 w 3232"/>
                    <a:gd name="T115" fmla="*/ 149 h 34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232" h="3487">
                      <a:moveTo>
                        <a:pt x="1648" y="2748"/>
                      </a:moveTo>
                      <a:lnTo>
                        <a:pt x="1542" y="2786"/>
                      </a:lnTo>
                      <a:lnTo>
                        <a:pt x="1437" y="2821"/>
                      </a:lnTo>
                      <a:lnTo>
                        <a:pt x="1332" y="2851"/>
                      </a:lnTo>
                      <a:lnTo>
                        <a:pt x="1229" y="2875"/>
                      </a:lnTo>
                      <a:lnTo>
                        <a:pt x="1127" y="2895"/>
                      </a:lnTo>
                      <a:lnTo>
                        <a:pt x="1163" y="2961"/>
                      </a:lnTo>
                      <a:lnTo>
                        <a:pt x="1201" y="3022"/>
                      </a:lnTo>
                      <a:lnTo>
                        <a:pt x="1239" y="3079"/>
                      </a:lnTo>
                      <a:lnTo>
                        <a:pt x="1280" y="3131"/>
                      </a:lnTo>
                      <a:lnTo>
                        <a:pt x="1321" y="3177"/>
                      </a:lnTo>
                      <a:lnTo>
                        <a:pt x="1365" y="3219"/>
                      </a:lnTo>
                      <a:lnTo>
                        <a:pt x="1409" y="3253"/>
                      </a:lnTo>
                      <a:lnTo>
                        <a:pt x="1456" y="3283"/>
                      </a:lnTo>
                      <a:lnTo>
                        <a:pt x="1503" y="3307"/>
                      </a:lnTo>
                      <a:lnTo>
                        <a:pt x="1550" y="3324"/>
                      </a:lnTo>
                      <a:lnTo>
                        <a:pt x="1599" y="3335"/>
                      </a:lnTo>
                      <a:lnTo>
                        <a:pt x="1649" y="3338"/>
                      </a:lnTo>
                      <a:lnTo>
                        <a:pt x="1699" y="3335"/>
                      </a:lnTo>
                      <a:lnTo>
                        <a:pt x="1746" y="3324"/>
                      </a:lnTo>
                      <a:lnTo>
                        <a:pt x="1795" y="3307"/>
                      </a:lnTo>
                      <a:lnTo>
                        <a:pt x="1842" y="3283"/>
                      </a:lnTo>
                      <a:lnTo>
                        <a:pt x="1887" y="3253"/>
                      </a:lnTo>
                      <a:lnTo>
                        <a:pt x="1932" y="3219"/>
                      </a:lnTo>
                      <a:lnTo>
                        <a:pt x="1975" y="3177"/>
                      </a:lnTo>
                      <a:lnTo>
                        <a:pt x="2018" y="3131"/>
                      </a:lnTo>
                      <a:lnTo>
                        <a:pt x="2058" y="3079"/>
                      </a:lnTo>
                      <a:lnTo>
                        <a:pt x="2096" y="3022"/>
                      </a:lnTo>
                      <a:lnTo>
                        <a:pt x="2133" y="2961"/>
                      </a:lnTo>
                      <a:lnTo>
                        <a:pt x="2169" y="2895"/>
                      </a:lnTo>
                      <a:lnTo>
                        <a:pt x="2067" y="2875"/>
                      </a:lnTo>
                      <a:lnTo>
                        <a:pt x="1965" y="2851"/>
                      </a:lnTo>
                      <a:lnTo>
                        <a:pt x="1860" y="2821"/>
                      </a:lnTo>
                      <a:lnTo>
                        <a:pt x="1754" y="2787"/>
                      </a:lnTo>
                      <a:lnTo>
                        <a:pt x="1648" y="2748"/>
                      </a:lnTo>
                      <a:close/>
                      <a:moveTo>
                        <a:pt x="2344" y="2378"/>
                      </a:moveTo>
                      <a:lnTo>
                        <a:pt x="2267" y="2430"/>
                      </a:lnTo>
                      <a:lnTo>
                        <a:pt x="2186" y="2481"/>
                      </a:lnTo>
                      <a:lnTo>
                        <a:pt x="2104" y="2531"/>
                      </a:lnTo>
                      <a:lnTo>
                        <a:pt x="2020" y="2577"/>
                      </a:lnTo>
                      <a:lnTo>
                        <a:pt x="1934" y="2621"/>
                      </a:lnTo>
                      <a:lnTo>
                        <a:pt x="1849" y="2662"/>
                      </a:lnTo>
                      <a:lnTo>
                        <a:pt x="1948" y="2691"/>
                      </a:lnTo>
                      <a:lnTo>
                        <a:pt x="2044" y="2718"/>
                      </a:lnTo>
                      <a:lnTo>
                        <a:pt x="2139" y="2738"/>
                      </a:lnTo>
                      <a:lnTo>
                        <a:pt x="2233" y="2754"/>
                      </a:lnTo>
                      <a:lnTo>
                        <a:pt x="2265" y="2666"/>
                      </a:lnTo>
                      <a:lnTo>
                        <a:pt x="2295" y="2574"/>
                      </a:lnTo>
                      <a:lnTo>
                        <a:pt x="2322" y="2477"/>
                      </a:lnTo>
                      <a:lnTo>
                        <a:pt x="2344" y="2378"/>
                      </a:lnTo>
                      <a:close/>
                      <a:moveTo>
                        <a:pt x="953" y="2378"/>
                      </a:moveTo>
                      <a:lnTo>
                        <a:pt x="976" y="2477"/>
                      </a:lnTo>
                      <a:lnTo>
                        <a:pt x="1001" y="2574"/>
                      </a:lnTo>
                      <a:lnTo>
                        <a:pt x="1031" y="2666"/>
                      </a:lnTo>
                      <a:lnTo>
                        <a:pt x="1064" y="2754"/>
                      </a:lnTo>
                      <a:lnTo>
                        <a:pt x="1157" y="2738"/>
                      </a:lnTo>
                      <a:lnTo>
                        <a:pt x="1252" y="2718"/>
                      </a:lnTo>
                      <a:lnTo>
                        <a:pt x="1349" y="2691"/>
                      </a:lnTo>
                      <a:lnTo>
                        <a:pt x="1447" y="2662"/>
                      </a:lnTo>
                      <a:lnTo>
                        <a:pt x="1363" y="2621"/>
                      </a:lnTo>
                      <a:lnTo>
                        <a:pt x="1277" y="2577"/>
                      </a:lnTo>
                      <a:lnTo>
                        <a:pt x="1192" y="2531"/>
                      </a:lnTo>
                      <a:lnTo>
                        <a:pt x="1110" y="2481"/>
                      </a:lnTo>
                      <a:lnTo>
                        <a:pt x="1030" y="2430"/>
                      </a:lnTo>
                      <a:lnTo>
                        <a:pt x="953" y="2378"/>
                      </a:lnTo>
                      <a:close/>
                      <a:moveTo>
                        <a:pt x="2908" y="1869"/>
                      </a:moveTo>
                      <a:lnTo>
                        <a:pt x="2841" y="1947"/>
                      </a:lnTo>
                      <a:lnTo>
                        <a:pt x="2769" y="2025"/>
                      </a:lnTo>
                      <a:lnTo>
                        <a:pt x="2691" y="2101"/>
                      </a:lnTo>
                      <a:lnTo>
                        <a:pt x="2609" y="2175"/>
                      </a:lnTo>
                      <a:lnTo>
                        <a:pt x="2522" y="2246"/>
                      </a:lnTo>
                      <a:lnTo>
                        <a:pt x="2503" y="2358"/>
                      </a:lnTo>
                      <a:lnTo>
                        <a:pt x="2480" y="2468"/>
                      </a:lnTo>
                      <a:lnTo>
                        <a:pt x="2453" y="2573"/>
                      </a:lnTo>
                      <a:lnTo>
                        <a:pt x="2422" y="2673"/>
                      </a:lnTo>
                      <a:lnTo>
                        <a:pt x="2388" y="2770"/>
                      </a:lnTo>
                      <a:lnTo>
                        <a:pt x="2430" y="2772"/>
                      </a:lnTo>
                      <a:lnTo>
                        <a:pt x="2470" y="2773"/>
                      </a:lnTo>
                      <a:lnTo>
                        <a:pt x="2543" y="2771"/>
                      </a:lnTo>
                      <a:lnTo>
                        <a:pt x="2613" y="2764"/>
                      </a:lnTo>
                      <a:lnTo>
                        <a:pt x="2678" y="2755"/>
                      </a:lnTo>
                      <a:lnTo>
                        <a:pt x="2738" y="2740"/>
                      </a:lnTo>
                      <a:lnTo>
                        <a:pt x="2794" y="2722"/>
                      </a:lnTo>
                      <a:lnTo>
                        <a:pt x="2798" y="2693"/>
                      </a:lnTo>
                      <a:lnTo>
                        <a:pt x="2807" y="2666"/>
                      </a:lnTo>
                      <a:lnTo>
                        <a:pt x="2822" y="2642"/>
                      </a:lnTo>
                      <a:lnTo>
                        <a:pt x="2840" y="2621"/>
                      </a:lnTo>
                      <a:lnTo>
                        <a:pt x="2861" y="2603"/>
                      </a:lnTo>
                      <a:lnTo>
                        <a:pt x="2886" y="2589"/>
                      </a:lnTo>
                      <a:lnTo>
                        <a:pt x="2914" y="2580"/>
                      </a:lnTo>
                      <a:lnTo>
                        <a:pt x="2944" y="2578"/>
                      </a:lnTo>
                      <a:lnTo>
                        <a:pt x="2972" y="2581"/>
                      </a:lnTo>
                      <a:lnTo>
                        <a:pt x="2999" y="2589"/>
                      </a:lnTo>
                      <a:lnTo>
                        <a:pt x="3017" y="2566"/>
                      </a:lnTo>
                      <a:lnTo>
                        <a:pt x="3033" y="2540"/>
                      </a:lnTo>
                      <a:lnTo>
                        <a:pt x="3053" y="2500"/>
                      </a:lnTo>
                      <a:lnTo>
                        <a:pt x="3068" y="2457"/>
                      </a:lnTo>
                      <a:lnTo>
                        <a:pt x="3077" y="2411"/>
                      </a:lnTo>
                      <a:lnTo>
                        <a:pt x="3082" y="2363"/>
                      </a:lnTo>
                      <a:lnTo>
                        <a:pt x="3081" y="2314"/>
                      </a:lnTo>
                      <a:lnTo>
                        <a:pt x="3076" y="2262"/>
                      </a:lnTo>
                      <a:lnTo>
                        <a:pt x="3066" y="2209"/>
                      </a:lnTo>
                      <a:lnTo>
                        <a:pt x="3050" y="2156"/>
                      </a:lnTo>
                      <a:lnTo>
                        <a:pt x="3031" y="2100"/>
                      </a:lnTo>
                      <a:lnTo>
                        <a:pt x="3006" y="2044"/>
                      </a:lnTo>
                      <a:lnTo>
                        <a:pt x="2978" y="1987"/>
                      </a:lnTo>
                      <a:lnTo>
                        <a:pt x="2945" y="1928"/>
                      </a:lnTo>
                      <a:lnTo>
                        <a:pt x="2908" y="1869"/>
                      </a:lnTo>
                      <a:close/>
                      <a:moveTo>
                        <a:pt x="389" y="1869"/>
                      </a:moveTo>
                      <a:lnTo>
                        <a:pt x="349" y="1934"/>
                      </a:lnTo>
                      <a:lnTo>
                        <a:pt x="313" y="1998"/>
                      </a:lnTo>
                      <a:lnTo>
                        <a:pt x="283" y="2061"/>
                      </a:lnTo>
                      <a:lnTo>
                        <a:pt x="259" y="2123"/>
                      </a:lnTo>
                      <a:lnTo>
                        <a:pt x="239" y="2183"/>
                      </a:lnTo>
                      <a:lnTo>
                        <a:pt x="226" y="2242"/>
                      </a:lnTo>
                      <a:lnTo>
                        <a:pt x="218" y="2299"/>
                      </a:lnTo>
                      <a:lnTo>
                        <a:pt x="239" y="2313"/>
                      </a:lnTo>
                      <a:lnTo>
                        <a:pt x="260" y="2331"/>
                      </a:lnTo>
                      <a:lnTo>
                        <a:pt x="276" y="2352"/>
                      </a:lnTo>
                      <a:lnTo>
                        <a:pt x="288" y="2375"/>
                      </a:lnTo>
                      <a:lnTo>
                        <a:pt x="296" y="2402"/>
                      </a:lnTo>
                      <a:lnTo>
                        <a:pt x="298" y="2429"/>
                      </a:lnTo>
                      <a:lnTo>
                        <a:pt x="296" y="2457"/>
                      </a:lnTo>
                      <a:lnTo>
                        <a:pt x="287" y="2483"/>
                      </a:lnTo>
                      <a:lnTo>
                        <a:pt x="274" y="2507"/>
                      </a:lnTo>
                      <a:lnTo>
                        <a:pt x="257" y="2529"/>
                      </a:lnTo>
                      <a:lnTo>
                        <a:pt x="260" y="2533"/>
                      </a:lnTo>
                      <a:lnTo>
                        <a:pt x="262" y="2537"/>
                      </a:lnTo>
                      <a:lnTo>
                        <a:pt x="264" y="2540"/>
                      </a:lnTo>
                      <a:lnTo>
                        <a:pt x="287" y="2576"/>
                      </a:lnTo>
                      <a:lnTo>
                        <a:pt x="316" y="2610"/>
                      </a:lnTo>
                      <a:lnTo>
                        <a:pt x="349" y="2640"/>
                      </a:lnTo>
                      <a:lnTo>
                        <a:pt x="387" y="2667"/>
                      </a:lnTo>
                      <a:lnTo>
                        <a:pt x="428" y="2691"/>
                      </a:lnTo>
                      <a:lnTo>
                        <a:pt x="474" y="2712"/>
                      </a:lnTo>
                      <a:lnTo>
                        <a:pt x="523" y="2731"/>
                      </a:lnTo>
                      <a:lnTo>
                        <a:pt x="576" y="2746"/>
                      </a:lnTo>
                      <a:lnTo>
                        <a:pt x="634" y="2758"/>
                      </a:lnTo>
                      <a:lnTo>
                        <a:pt x="695" y="2766"/>
                      </a:lnTo>
                      <a:lnTo>
                        <a:pt x="759" y="2772"/>
                      </a:lnTo>
                      <a:lnTo>
                        <a:pt x="827" y="2773"/>
                      </a:lnTo>
                      <a:lnTo>
                        <a:pt x="853" y="2773"/>
                      </a:lnTo>
                      <a:lnTo>
                        <a:pt x="881" y="2771"/>
                      </a:lnTo>
                      <a:lnTo>
                        <a:pt x="908" y="2768"/>
                      </a:lnTo>
                      <a:lnTo>
                        <a:pt x="874" y="2673"/>
                      </a:lnTo>
                      <a:lnTo>
                        <a:pt x="843" y="2573"/>
                      </a:lnTo>
                      <a:lnTo>
                        <a:pt x="817" y="2467"/>
                      </a:lnTo>
                      <a:lnTo>
                        <a:pt x="794" y="2358"/>
                      </a:lnTo>
                      <a:lnTo>
                        <a:pt x="775" y="2246"/>
                      </a:lnTo>
                      <a:lnTo>
                        <a:pt x="688" y="2175"/>
                      </a:lnTo>
                      <a:lnTo>
                        <a:pt x="606" y="2101"/>
                      </a:lnTo>
                      <a:lnTo>
                        <a:pt x="529" y="2025"/>
                      </a:lnTo>
                      <a:lnTo>
                        <a:pt x="456" y="1947"/>
                      </a:lnTo>
                      <a:lnTo>
                        <a:pt x="389" y="1869"/>
                      </a:lnTo>
                      <a:close/>
                      <a:moveTo>
                        <a:pt x="2547" y="1459"/>
                      </a:moveTo>
                      <a:lnTo>
                        <a:pt x="2554" y="1552"/>
                      </a:lnTo>
                      <a:lnTo>
                        <a:pt x="2558" y="1647"/>
                      </a:lnTo>
                      <a:lnTo>
                        <a:pt x="2559" y="1744"/>
                      </a:lnTo>
                      <a:lnTo>
                        <a:pt x="2558" y="1841"/>
                      </a:lnTo>
                      <a:lnTo>
                        <a:pt x="2554" y="1936"/>
                      </a:lnTo>
                      <a:lnTo>
                        <a:pt x="2547" y="2030"/>
                      </a:lnTo>
                      <a:lnTo>
                        <a:pt x="2622" y="1960"/>
                      </a:lnTo>
                      <a:lnTo>
                        <a:pt x="2691" y="1889"/>
                      </a:lnTo>
                      <a:lnTo>
                        <a:pt x="2757" y="1817"/>
                      </a:lnTo>
                      <a:lnTo>
                        <a:pt x="2818" y="1744"/>
                      </a:lnTo>
                      <a:lnTo>
                        <a:pt x="2758" y="1672"/>
                      </a:lnTo>
                      <a:lnTo>
                        <a:pt x="2693" y="1601"/>
                      </a:lnTo>
                      <a:lnTo>
                        <a:pt x="2623" y="1530"/>
                      </a:lnTo>
                      <a:lnTo>
                        <a:pt x="2547" y="1459"/>
                      </a:lnTo>
                      <a:close/>
                      <a:moveTo>
                        <a:pt x="749" y="1459"/>
                      </a:moveTo>
                      <a:lnTo>
                        <a:pt x="674" y="1530"/>
                      </a:lnTo>
                      <a:lnTo>
                        <a:pt x="604" y="1601"/>
                      </a:lnTo>
                      <a:lnTo>
                        <a:pt x="538" y="1673"/>
                      </a:lnTo>
                      <a:lnTo>
                        <a:pt x="479" y="1745"/>
                      </a:lnTo>
                      <a:lnTo>
                        <a:pt x="539" y="1817"/>
                      </a:lnTo>
                      <a:lnTo>
                        <a:pt x="605" y="1889"/>
                      </a:lnTo>
                      <a:lnTo>
                        <a:pt x="675" y="1960"/>
                      </a:lnTo>
                      <a:lnTo>
                        <a:pt x="749" y="2030"/>
                      </a:lnTo>
                      <a:lnTo>
                        <a:pt x="743" y="1937"/>
                      </a:lnTo>
                      <a:lnTo>
                        <a:pt x="739" y="1841"/>
                      </a:lnTo>
                      <a:lnTo>
                        <a:pt x="738" y="1744"/>
                      </a:lnTo>
                      <a:lnTo>
                        <a:pt x="739" y="1647"/>
                      </a:lnTo>
                      <a:lnTo>
                        <a:pt x="743" y="1552"/>
                      </a:lnTo>
                      <a:lnTo>
                        <a:pt x="749" y="1459"/>
                      </a:lnTo>
                      <a:close/>
                      <a:moveTo>
                        <a:pt x="1648" y="899"/>
                      </a:moveTo>
                      <a:lnTo>
                        <a:pt x="1521" y="954"/>
                      </a:lnTo>
                      <a:lnTo>
                        <a:pt x="1393" y="1017"/>
                      </a:lnTo>
                      <a:lnTo>
                        <a:pt x="1267" y="1085"/>
                      </a:lnTo>
                      <a:lnTo>
                        <a:pt x="1174" y="1141"/>
                      </a:lnTo>
                      <a:lnTo>
                        <a:pt x="1084" y="1199"/>
                      </a:lnTo>
                      <a:lnTo>
                        <a:pt x="998" y="1260"/>
                      </a:lnTo>
                      <a:lnTo>
                        <a:pt x="916" y="1321"/>
                      </a:lnTo>
                      <a:lnTo>
                        <a:pt x="903" y="1424"/>
                      </a:lnTo>
                      <a:lnTo>
                        <a:pt x="893" y="1529"/>
                      </a:lnTo>
                      <a:lnTo>
                        <a:pt x="888" y="1635"/>
                      </a:lnTo>
                      <a:lnTo>
                        <a:pt x="886" y="1744"/>
                      </a:lnTo>
                      <a:lnTo>
                        <a:pt x="888" y="1852"/>
                      </a:lnTo>
                      <a:lnTo>
                        <a:pt x="893" y="1959"/>
                      </a:lnTo>
                      <a:lnTo>
                        <a:pt x="903" y="2064"/>
                      </a:lnTo>
                      <a:lnTo>
                        <a:pt x="916" y="2166"/>
                      </a:lnTo>
                      <a:lnTo>
                        <a:pt x="999" y="2229"/>
                      </a:lnTo>
                      <a:lnTo>
                        <a:pt x="1085" y="2289"/>
                      </a:lnTo>
                      <a:lnTo>
                        <a:pt x="1175" y="2346"/>
                      </a:lnTo>
                      <a:lnTo>
                        <a:pt x="1267" y="2402"/>
                      </a:lnTo>
                      <a:lnTo>
                        <a:pt x="1362" y="2454"/>
                      </a:lnTo>
                      <a:lnTo>
                        <a:pt x="1457" y="2502"/>
                      </a:lnTo>
                      <a:lnTo>
                        <a:pt x="1552" y="2547"/>
                      </a:lnTo>
                      <a:lnTo>
                        <a:pt x="1648" y="2588"/>
                      </a:lnTo>
                      <a:lnTo>
                        <a:pt x="1744" y="2547"/>
                      </a:lnTo>
                      <a:lnTo>
                        <a:pt x="1840" y="2502"/>
                      </a:lnTo>
                      <a:lnTo>
                        <a:pt x="1935" y="2454"/>
                      </a:lnTo>
                      <a:lnTo>
                        <a:pt x="2029" y="2402"/>
                      </a:lnTo>
                      <a:lnTo>
                        <a:pt x="2122" y="2346"/>
                      </a:lnTo>
                      <a:lnTo>
                        <a:pt x="2211" y="2288"/>
                      </a:lnTo>
                      <a:lnTo>
                        <a:pt x="2297" y="2229"/>
                      </a:lnTo>
                      <a:lnTo>
                        <a:pt x="2381" y="2166"/>
                      </a:lnTo>
                      <a:lnTo>
                        <a:pt x="2394" y="2064"/>
                      </a:lnTo>
                      <a:lnTo>
                        <a:pt x="2403" y="1959"/>
                      </a:lnTo>
                      <a:lnTo>
                        <a:pt x="2409" y="1852"/>
                      </a:lnTo>
                      <a:lnTo>
                        <a:pt x="2411" y="1744"/>
                      </a:lnTo>
                      <a:lnTo>
                        <a:pt x="2409" y="1635"/>
                      </a:lnTo>
                      <a:lnTo>
                        <a:pt x="2403" y="1528"/>
                      </a:lnTo>
                      <a:lnTo>
                        <a:pt x="2394" y="1423"/>
                      </a:lnTo>
                      <a:lnTo>
                        <a:pt x="2381" y="1321"/>
                      </a:lnTo>
                      <a:lnTo>
                        <a:pt x="2298" y="1260"/>
                      </a:lnTo>
                      <a:lnTo>
                        <a:pt x="2213" y="1199"/>
                      </a:lnTo>
                      <a:lnTo>
                        <a:pt x="2122" y="1141"/>
                      </a:lnTo>
                      <a:lnTo>
                        <a:pt x="2029" y="1085"/>
                      </a:lnTo>
                      <a:lnTo>
                        <a:pt x="1903" y="1017"/>
                      </a:lnTo>
                      <a:lnTo>
                        <a:pt x="1776" y="954"/>
                      </a:lnTo>
                      <a:lnTo>
                        <a:pt x="1648" y="899"/>
                      </a:lnTo>
                      <a:close/>
                      <a:moveTo>
                        <a:pt x="2233" y="733"/>
                      </a:moveTo>
                      <a:lnTo>
                        <a:pt x="2139" y="749"/>
                      </a:lnTo>
                      <a:lnTo>
                        <a:pt x="2044" y="769"/>
                      </a:lnTo>
                      <a:lnTo>
                        <a:pt x="1948" y="795"/>
                      </a:lnTo>
                      <a:lnTo>
                        <a:pt x="1849" y="824"/>
                      </a:lnTo>
                      <a:lnTo>
                        <a:pt x="1934" y="865"/>
                      </a:lnTo>
                      <a:lnTo>
                        <a:pt x="2020" y="910"/>
                      </a:lnTo>
                      <a:lnTo>
                        <a:pt x="2104" y="956"/>
                      </a:lnTo>
                      <a:lnTo>
                        <a:pt x="2187" y="1006"/>
                      </a:lnTo>
                      <a:lnTo>
                        <a:pt x="2267" y="1057"/>
                      </a:lnTo>
                      <a:lnTo>
                        <a:pt x="2344" y="1110"/>
                      </a:lnTo>
                      <a:lnTo>
                        <a:pt x="2322" y="1009"/>
                      </a:lnTo>
                      <a:lnTo>
                        <a:pt x="2295" y="913"/>
                      </a:lnTo>
                      <a:lnTo>
                        <a:pt x="2265" y="821"/>
                      </a:lnTo>
                      <a:lnTo>
                        <a:pt x="2233" y="733"/>
                      </a:lnTo>
                      <a:close/>
                      <a:moveTo>
                        <a:pt x="1064" y="733"/>
                      </a:moveTo>
                      <a:lnTo>
                        <a:pt x="1031" y="821"/>
                      </a:lnTo>
                      <a:lnTo>
                        <a:pt x="1001" y="913"/>
                      </a:lnTo>
                      <a:lnTo>
                        <a:pt x="976" y="1009"/>
                      </a:lnTo>
                      <a:lnTo>
                        <a:pt x="953" y="1110"/>
                      </a:lnTo>
                      <a:lnTo>
                        <a:pt x="1030" y="1057"/>
                      </a:lnTo>
                      <a:lnTo>
                        <a:pt x="1109" y="1006"/>
                      </a:lnTo>
                      <a:lnTo>
                        <a:pt x="1192" y="956"/>
                      </a:lnTo>
                      <a:lnTo>
                        <a:pt x="1277" y="910"/>
                      </a:lnTo>
                      <a:lnTo>
                        <a:pt x="1363" y="866"/>
                      </a:lnTo>
                      <a:lnTo>
                        <a:pt x="1447" y="825"/>
                      </a:lnTo>
                      <a:lnTo>
                        <a:pt x="1349" y="795"/>
                      </a:lnTo>
                      <a:lnTo>
                        <a:pt x="1252" y="769"/>
                      </a:lnTo>
                      <a:lnTo>
                        <a:pt x="1157" y="749"/>
                      </a:lnTo>
                      <a:lnTo>
                        <a:pt x="1064" y="733"/>
                      </a:lnTo>
                      <a:close/>
                      <a:moveTo>
                        <a:pt x="2470" y="714"/>
                      </a:moveTo>
                      <a:lnTo>
                        <a:pt x="2444" y="714"/>
                      </a:lnTo>
                      <a:lnTo>
                        <a:pt x="2416" y="716"/>
                      </a:lnTo>
                      <a:lnTo>
                        <a:pt x="2388" y="717"/>
                      </a:lnTo>
                      <a:lnTo>
                        <a:pt x="2422" y="814"/>
                      </a:lnTo>
                      <a:lnTo>
                        <a:pt x="2453" y="914"/>
                      </a:lnTo>
                      <a:lnTo>
                        <a:pt x="2480" y="1019"/>
                      </a:lnTo>
                      <a:lnTo>
                        <a:pt x="2503" y="1127"/>
                      </a:lnTo>
                      <a:lnTo>
                        <a:pt x="2522" y="1241"/>
                      </a:lnTo>
                      <a:lnTo>
                        <a:pt x="2610" y="1313"/>
                      </a:lnTo>
                      <a:lnTo>
                        <a:pt x="2694" y="1387"/>
                      </a:lnTo>
                      <a:lnTo>
                        <a:pt x="2771" y="1463"/>
                      </a:lnTo>
                      <a:lnTo>
                        <a:pt x="2843" y="1541"/>
                      </a:lnTo>
                      <a:lnTo>
                        <a:pt x="2910" y="1618"/>
                      </a:lnTo>
                      <a:lnTo>
                        <a:pt x="2948" y="1556"/>
                      </a:lnTo>
                      <a:lnTo>
                        <a:pt x="2982" y="1496"/>
                      </a:lnTo>
                      <a:lnTo>
                        <a:pt x="3010" y="1438"/>
                      </a:lnTo>
                      <a:lnTo>
                        <a:pt x="3034" y="1380"/>
                      </a:lnTo>
                      <a:lnTo>
                        <a:pt x="3054" y="1325"/>
                      </a:lnTo>
                      <a:lnTo>
                        <a:pt x="3068" y="1270"/>
                      </a:lnTo>
                      <a:lnTo>
                        <a:pt x="3077" y="1218"/>
                      </a:lnTo>
                      <a:lnTo>
                        <a:pt x="3082" y="1168"/>
                      </a:lnTo>
                      <a:lnTo>
                        <a:pt x="3082" y="1119"/>
                      </a:lnTo>
                      <a:lnTo>
                        <a:pt x="3077" y="1073"/>
                      </a:lnTo>
                      <a:lnTo>
                        <a:pt x="3068" y="1028"/>
                      </a:lnTo>
                      <a:lnTo>
                        <a:pt x="3053" y="986"/>
                      </a:lnTo>
                      <a:lnTo>
                        <a:pt x="3033" y="947"/>
                      </a:lnTo>
                      <a:lnTo>
                        <a:pt x="3009" y="910"/>
                      </a:lnTo>
                      <a:lnTo>
                        <a:pt x="2981" y="877"/>
                      </a:lnTo>
                      <a:lnTo>
                        <a:pt x="2948" y="846"/>
                      </a:lnTo>
                      <a:lnTo>
                        <a:pt x="2910" y="819"/>
                      </a:lnTo>
                      <a:lnTo>
                        <a:pt x="2868" y="795"/>
                      </a:lnTo>
                      <a:lnTo>
                        <a:pt x="2823" y="773"/>
                      </a:lnTo>
                      <a:lnTo>
                        <a:pt x="2773" y="756"/>
                      </a:lnTo>
                      <a:lnTo>
                        <a:pt x="2720" y="741"/>
                      </a:lnTo>
                      <a:lnTo>
                        <a:pt x="2663" y="729"/>
                      </a:lnTo>
                      <a:lnTo>
                        <a:pt x="2601" y="721"/>
                      </a:lnTo>
                      <a:lnTo>
                        <a:pt x="2538" y="715"/>
                      </a:lnTo>
                      <a:lnTo>
                        <a:pt x="2470" y="714"/>
                      </a:lnTo>
                      <a:close/>
                      <a:moveTo>
                        <a:pt x="827" y="714"/>
                      </a:moveTo>
                      <a:lnTo>
                        <a:pt x="759" y="715"/>
                      </a:lnTo>
                      <a:lnTo>
                        <a:pt x="695" y="721"/>
                      </a:lnTo>
                      <a:lnTo>
                        <a:pt x="634" y="729"/>
                      </a:lnTo>
                      <a:lnTo>
                        <a:pt x="576" y="741"/>
                      </a:lnTo>
                      <a:lnTo>
                        <a:pt x="523" y="756"/>
                      </a:lnTo>
                      <a:lnTo>
                        <a:pt x="474" y="773"/>
                      </a:lnTo>
                      <a:lnTo>
                        <a:pt x="428" y="795"/>
                      </a:lnTo>
                      <a:lnTo>
                        <a:pt x="387" y="820"/>
                      </a:lnTo>
                      <a:lnTo>
                        <a:pt x="349" y="846"/>
                      </a:lnTo>
                      <a:lnTo>
                        <a:pt x="316" y="877"/>
                      </a:lnTo>
                      <a:lnTo>
                        <a:pt x="287" y="910"/>
                      </a:lnTo>
                      <a:lnTo>
                        <a:pt x="264" y="947"/>
                      </a:lnTo>
                      <a:lnTo>
                        <a:pt x="244" y="986"/>
                      </a:lnTo>
                      <a:lnTo>
                        <a:pt x="229" y="1028"/>
                      </a:lnTo>
                      <a:lnTo>
                        <a:pt x="219" y="1073"/>
                      </a:lnTo>
                      <a:lnTo>
                        <a:pt x="214" y="1119"/>
                      </a:lnTo>
                      <a:lnTo>
                        <a:pt x="214" y="1168"/>
                      </a:lnTo>
                      <a:lnTo>
                        <a:pt x="219" y="1218"/>
                      </a:lnTo>
                      <a:lnTo>
                        <a:pt x="229" y="1270"/>
                      </a:lnTo>
                      <a:lnTo>
                        <a:pt x="244" y="1325"/>
                      </a:lnTo>
                      <a:lnTo>
                        <a:pt x="263" y="1381"/>
                      </a:lnTo>
                      <a:lnTo>
                        <a:pt x="286" y="1438"/>
                      </a:lnTo>
                      <a:lnTo>
                        <a:pt x="315" y="1496"/>
                      </a:lnTo>
                      <a:lnTo>
                        <a:pt x="349" y="1556"/>
                      </a:lnTo>
                      <a:lnTo>
                        <a:pt x="387" y="1618"/>
                      </a:lnTo>
                      <a:lnTo>
                        <a:pt x="454" y="1541"/>
                      </a:lnTo>
                      <a:lnTo>
                        <a:pt x="526" y="1463"/>
                      </a:lnTo>
                      <a:lnTo>
                        <a:pt x="603" y="1388"/>
                      </a:lnTo>
                      <a:lnTo>
                        <a:pt x="687" y="1313"/>
                      </a:lnTo>
                      <a:lnTo>
                        <a:pt x="775" y="1241"/>
                      </a:lnTo>
                      <a:lnTo>
                        <a:pt x="794" y="1127"/>
                      </a:lnTo>
                      <a:lnTo>
                        <a:pt x="817" y="1019"/>
                      </a:lnTo>
                      <a:lnTo>
                        <a:pt x="843" y="914"/>
                      </a:lnTo>
                      <a:lnTo>
                        <a:pt x="874" y="814"/>
                      </a:lnTo>
                      <a:lnTo>
                        <a:pt x="908" y="717"/>
                      </a:lnTo>
                      <a:lnTo>
                        <a:pt x="881" y="716"/>
                      </a:lnTo>
                      <a:lnTo>
                        <a:pt x="853" y="714"/>
                      </a:lnTo>
                      <a:lnTo>
                        <a:pt x="827" y="714"/>
                      </a:lnTo>
                      <a:close/>
                      <a:moveTo>
                        <a:pt x="1649" y="149"/>
                      </a:moveTo>
                      <a:lnTo>
                        <a:pt x="1601" y="152"/>
                      </a:lnTo>
                      <a:lnTo>
                        <a:pt x="1553" y="163"/>
                      </a:lnTo>
                      <a:lnTo>
                        <a:pt x="1508" y="179"/>
                      </a:lnTo>
                      <a:lnTo>
                        <a:pt x="1462" y="201"/>
                      </a:lnTo>
                      <a:lnTo>
                        <a:pt x="1418" y="228"/>
                      </a:lnTo>
                      <a:lnTo>
                        <a:pt x="1374" y="261"/>
                      </a:lnTo>
                      <a:lnTo>
                        <a:pt x="1333" y="300"/>
                      </a:lnTo>
                      <a:lnTo>
                        <a:pt x="1337" y="316"/>
                      </a:lnTo>
                      <a:lnTo>
                        <a:pt x="1339" y="332"/>
                      </a:lnTo>
                      <a:lnTo>
                        <a:pt x="1336" y="362"/>
                      </a:lnTo>
                      <a:lnTo>
                        <a:pt x="1328" y="391"/>
                      </a:lnTo>
                      <a:lnTo>
                        <a:pt x="1314" y="416"/>
                      </a:lnTo>
                      <a:lnTo>
                        <a:pt x="1296" y="439"/>
                      </a:lnTo>
                      <a:lnTo>
                        <a:pt x="1274" y="456"/>
                      </a:lnTo>
                      <a:lnTo>
                        <a:pt x="1248" y="470"/>
                      </a:lnTo>
                      <a:lnTo>
                        <a:pt x="1220" y="479"/>
                      </a:lnTo>
                      <a:lnTo>
                        <a:pt x="1190" y="482"/>
                      </a:lnTo>
                      <a:lnTo>
                        <a:pt x="1158" y="535"/>
                      </a:lnTo>
                      <a:lnTo>
                        <a:pt x="1127" y="592"/>
                      </a:lnTo>
                      <a:lnTo>
                        <a:pt x="1229" y="611"/>
                      </a:lnTo>
                      <a:lnTo>
                        <a:pt x="1332" y="636"/>
                      </a:lnTo>
                      <a:lnTo>
                        <a:pt x="1437" y="665"/>
                      </a:lnTo>
                      <a:lnTo>
                        <a:pt x="1542" y="700"/>
                      </a:lnTo>
                      <a:lnTo>
                        <a:pt x="1648" y="739"/>
                      </a:lnTo>
                      <a:lnTo>
                        <a:pt x="1754" y="700"/>
                      </a:lnTo>
                      <a:lnTo>
                        <a:pt x="1860" y="665"/>
                      </a:lnTo>
                      <a:lnTo>
                        <a:pt x="1965" y="635"/>
                      </a:lnTo>
                      <a:lnTo>
                        <a:pt x="2067" y="611"/>
                      </a:lnTo>
                      <a:lnTo>
                        <a:pt x="2168" y="591"/>
                      </a:lnTo>
                      <a:lnTo>
                        <a:pt x="2133" y="525"/>
                      </a:lnTo>
                      <a:lnTo>
                        <a:pt x="2096" y="464"/>
                      </a:lnTo>
                      <a:lnTo>
                        <a:pt x="2058" y="408"/>
                      </a:lnTo>
                      <a:lnTo>
                        <a:pt x="2016" y="356"/>
                      </a:lnTo>
                      <a:lnTo>
                        <a:pt x="1975" y="310"/>
                      </a:lnTo>
                      <a:lnTo>
                        <a:pt x="1932" y="268"/>
                      </a:lnTo>
                      <a:lnTo>
                        <a:pt x="1887" y="232"/>
                      </a:lnTo>
                      <a:lnTo>
                        <a:pt x="1842" y="204"/>
                      </a:lnTo>
                      <a:lnTo>
                        <a:pt x="1795" y="180"/>
                      </a:lnTo>
                      <a:lnTo>
                        <a:pt x="1746" y="163"/>
                      </a:lnTo>
                      <a:lnTo>
                        <a:pt x="1699" y="152"/>
                      </a:lnTo>
                      <a:lnTo>
                        <a:pt x="1649" y="149"/>
                      </a:lnTo>
                      <a:close/>
                      <a:moveTo>
                        <a:pt x="1649" y="0"/>
                      </a:moveTo>
                      <a:lnTo>
                        <a:pt x="1706" y="3"/>
                      </a:lnTo>
                      <a:lnTo>
                        <a:pt x="1763" y="13"/>
                      </a:lnTo>
                      <a:lnTo>
                        <a:pt x="1818" y="30"/>
                      </a:lnTo>
                      <a:lnTo>
                        <a:pt x="1873" y="52"/>
                      </a:lnTo>
                      <a:lnTo>
                        <a:pt x="1926" y="80"/>
                      </a:lnTo>
                      <a:lnTo>
                        <a:pt x="1977" y="114"/>
                      </a:lnTo>
                      <a:lnTo>
                        <a:pt x="2028" y="154"/>
                      </a:lnTo>
                      <a:lnTo>
                        <a:pt x="2076" y="199"/>
                      </a:lnTo>
                      <a:lnTo>
                        <a:pt x="2122" y="249"/>
                      </a:lnTo>
                      <a:lnTo>
                        <a:pt x="2168" y="304"/>
                      </a:lnTo>
                      <a:lnTo>
                        <a:pt x="2210" y="365"/>
                      </a:lnTo>
                      <a:lnTo>
                        <a:pt x="2252" y="429"/>
                      </a:lnTo>
                      <a:lnTo>
                        <a:pt x="2290" y="498"/>
                      </a:lnTo>
                      <a:lnTo>
                        <a:pt x="2327" y="572"/>
                      </a:lnTo>
                      <a:lnTo>
                        <a:pt x="2400" y="566"/>
                      </a:lnTo>
                      <a:lnTo>
                        <a:pt x="2470" y="565"/>
                      </a:lnTo>
                      <a:lnTo>
                        <a:pt x="2545" y="566"/>
                      </a:lnTo>
                      <a:lnTo>
                        <a:pt x="2617" y="573"/>
                      </a:lnTo>
                      <a:lnTo>
                        <a:pt x="2686" y="582"/>
                      </a:lnTo>
                      <a:lnTo>
                        <a:pt x="2751" y="595"/>
                      </a:lnTo>
                      <a:lnTo>
                        <a:pt x="2812" y="612"/>
                      </a:lnTo>
                      <a:lnTo>
                        <a:pt x="2871" y="633"/>
                      </a:lnTo>
                      <a:lnTo>
                        <a:pt x="2925" y="656"/>
                      </a:lnTo>
                      <a:lnTo>
                        <a:pt x="2974" y="684"/>
                      </a:lnTo>
                      <a:lnTo>
                        <a:pt x="3021" y="715"/>
                      </a:lnTo>
                      <a:lnTo>
                        <a:pt x="3062" y="749"/>
                      </a:lnTo>
                      <a:lnTo>
                        <a:pt x="3100" y="787"/>
                      </a:lnTo>
                      <a:lnTo>
                        <a:pt x="3133" y="827"/>
                      </a:lnTo>
                      <a:lnTo>
                        <a:pt x="3163" y="872"/>
                      </a:lnTo>
                      <a:lnTo>
                        <a:pt x="3187" y="919"/>
                      </a:lnTo>
                      <a:lnTo>
                        <a:pt x="3206" y="970"/>
                      </a:lnTo>
                      <a:lnTo>
                        <a:pt x="3220" y="1022"/>
                      </a:lnTo>
                      <a:lnTo>
                        <a:pt x="3229" y="1077"/>
                      </a:lnTo>
                      <a:lnTo>
                        <a:pt x="3232" y="1133"/>
                      </a:lnTo>
                      <a:lnTo>
                        <a:pt x="3231" y="1191"/>
                      </a:lnTo>
                      <a:lnTo>
                        <a:pt x="3223" y="1251"/>
                      </a:lnTo>
                      <a:lnTo>
                        <a:pt x="3212" y="1312"/>
                      </a:lnTo>
                      <a:lnTo>
                        <a:pt x="3195" y="1375"/>
                      </a:lnTo>
                      <a:lnTo>
                        <a:pt x="3171" y="1439"/>
                      </a:lnTo>
                      <a:lnTo>
                        <a:pt x="3145" y="1504"/>
                      </a:lnTo>
                      <a:lnTo>
                        <a:pt x="3112" y="1570"/>
                      </a:lnTo>
                      <a:lnTo>
                        <a:pt x="3075" y="1638"/>
                      </a:lnTo>
                      <a:lnTo>
                        <a:pt x="3033" y="1705"/>
                      </a:lnTo>
                      <a:lnTo>
                        <a:pt x="3019" y="1723"/>
                      </a:lnTo>
                      <a:lnTo>
                        <a:pt x="3005" y="1742"/>
                      </a:lnTo>
                      <a:lnTo>
                        <a:pt x="3048" y="1806"/>
                      </a:lnTo>
                      <a:lnTo>
                        <a:pt x="3086" y="1869"/>
                      </a:lnTo>
                      <a:lnTo>
                        <a:pt x="3121" y="1933"/>
                      </a:lnTo>
                      <a:lnTo>
                        <a:pt x="3150" y="1996"/>
                      </a:lnTo>
                      <a:lnTo>
                        <a:pt x="3176" y="2058"/>
                      </a:lnTo>
                      <a:lnTo>
                        <a:pt x="3196" y="2120"/>
                      </a:lnTo>
                      <a:lnTo>
                        <a:pt x="3212" y="2181"/>
                      </a:lnTo>
                      <a:lnTo>
                        <a:pt x="3223" y="2240"/>
                      </a:lnTo>
                      <a:lnTo>
                        <a:pt x="3230" y="2298"/>
                      </a:lnTo>
                      <a:lnTo>
                        <a:pt x="3232" y="2355"/>
                      </a:lnTo>
                      <a:lnTo>
                        <a:pt x="3229" y="2411"/>
                      </a:lnTo>
                      <a:lnTo>
                        <a:pt x="3220" y="2465"/>
                      </a:lnTo>
                      <a:lnTo>
                        <a:pt x="3206" y="2517"/>
                      </a:lnTo>
                      <a:lnTo>
                        <a:pt x="3187" y="2567"/>
                      </a:lnTo>
                      <a:lnTo>
                        <a:pt x="3163" y="2615"/>
                      </a:lnTo>
                      <a:lnTo>
                        <a:pt x="3141" y="2648"/>
                      </a:lnTo>
                      <a:lnTo>
                        <a:pt x="3116" y="2680"/>
                      </a:lnTo>
                      <a:lnTo>
                        <a:pt x="3089" y="2709"/>
                      </a:lnTo>
                      <a:lnTo>
                        <a:pt x="3091" y="2719"/>
                      </a:lnTo>
                      <a:lnTo>
                        <a:pt x="3092" y="2727"/>
                      </a:lnTo>
                      <a:lnTo>
                        <a:pt x="3089" y="2757"/>
                      </a:lnTo>
                      <a:lnTo>
                        <a:pt x="3080" y="2785"/>
                      </a:lnTo>
                      <a:lnTo>
                        <a:pt x="3067" y="2811"/>
                      </a:lnTo>
                      <a:lnTo>
                        <a:pt x="3049" y="2833"/>
                      </a:lnTo>
                      <a:lnTo>
                        <a:pt x="3026" y="2851"/>
                      </a:lnTo>
                      <a:lnTo>
                        <a:pt x="3002" y="2865"/>
                      </a:lnTo>
                      <a:lnTo>
                        <a:pt x="2973" y="2873"/>
                      </a:lnTo>
                      <a:lnTo>
                        <a:pt x="2944" y="2876"/>
                      </a:lnTo>
                      <a:lnTo>
                        <a:pt x="2917" y="2873"/>
                      </a:lnTo>
                      <a:lnTo>
                        <a:pt x="2892" y="2866"/>
                      </a:lnTo>
                      <a:lnTo>
                        <a:pt x="2868" y="2854"/>
                      </a:lnTo>
                      <a:lnTo>
                        <a:pt x="2811" y="2874"/>
                      </a:lnTo>
                      <a:lnTo>
                        <a:pt x="2750" y="2891"/>
                      </a:lnTo>
                      <a:lnTo>
                        <a:pt x="2685" y="2905"/>
                      </a:lnTo>
                      <a:lnTo>
                        <a:pt x="2617" y="2914"/>
                      </a:lnTo>
                      <a:lnTo>
                        <a:pt x="2545" y="2920"/>
                      </a:lnTo>
                      <a:lnTo>
                        <a:pt x="2470" y="2922"/>
                      </a:lnTo>
                      <a:lnTo>
                        <a:pt x="2400" y="2921"/>
                      </a:lnTo>
                      <a:lnTo>
                        <a:pt x="2327" y="2915"/>
                      </a:lnTo>
                      <a:lnTo>
                        <a:pt x="2290" y="2988"/>
                      </a:lnTo>
                      <a:lnTo>
                        <a:pt x="2252" y="3058"/>
                      </a:lnTo>
                      <a:lnTo>
                        <a:pt x="2210" y="3122"/>
                      </a:lnTo>
                      <a:lnTo>
                        <a:pt x="2168" y="3183"/>
                      </a:lnTo>
                      <a:lnTo>
                        <a:pt x="2124" y="3238"/>
                      </a:lnTo>
                      <a:lnTo>
                        <a:pt x="2076" y="3288"/>
                      </a:lnTo>
                      <a:lnTo>
                        <a:pt x="2028" y="3333"/>
                      </a:lnTo>
                      <a:lnTo>
                        <a:pt x="1978" y="3373"/>
                      </a:lnTo>
                      <a:lnTo>
                        <a:pt x="1926" y="3407"/>
                      </a:lnTo>
                      <a:lnTo>
                        <a:pt x="1873" y="3435"/>
                      </a:lnTo>
                      <a:lnTo>
                        <a:pt x="1819" y="3457"/>
                      </a:lnTo>
                      <a:lnTo>
                        <a:pt x="1763" y="3474"/>
                      </a:lnTo>
                      <a:lnTo>
                        <a:pt x="1707" y="3484"/>
                      </a:lnTo>
                      <a:lnTo>
                        <a:pt x="1649" y="3487"/>
                      </a:lnTo>
                      <a:lnTo>
                        <a:pt x="1591" y="3484"/>
                      </a:lnTo>
                      <a:lnTo>
                        <a:pt x="1534" y="3474"/>
                      </a:lnTo>
                      <a:lnTo>
                        <a:pt x="1478" y="3457"/>
                      </a:lnTo>
                      <a:lnTo>
                        <a:pt x="1424" y="3435"/>
                      </a:lnTo>
                      <a:lnTo>
                        <a:pt x="1370" y="3407"/>
                      </a:lnTo>
                      <a:lnTo>
                        <a:pt x="1319" y="3373"/>
                      </a:lnTo>
                      <a:lnTo>
                        <a:pt x="1268" y="3333"/>
                      </a:lnTo>
                      <a:lnTo>
                        <a:pt x="1221" y="3288"/>
                      </a:lnTo>
                      <a:lnTo>
                        <a:pt x="1174" y="3238"/>
                      </a:lnTo>
                      <a:lnTo>
                        <a:pt x="1129" y="3183"/>
                      </a:lnTo>
                      <a:lnTo>
                        <a:pt x="1086" y="3122"/>
                      </a:lnTo>
                      <a:lnTo>
                        <a:pt x="1045" y="3058"/>
                      </a:lnTo>
                      <a:lnTo>
                        <a:pt x="1006" y="2988"/>
                      </a:lnTo>
                      <a:lnTo>
                        <a:pt x="970" y="2915"/>
                      </a:lnTo>
                      <a:lnTo>
                        <a:pt x="896" y="2921"/>
                      </a:lnTo>
                      <a:lnTo>
                        <a:pt x="827" y="2922"/>
                      </a:lnTo>
                      <a:lnTo>
                        <a:pt x="751" y="2920"/>
                      </a:lnTo>
                      <a:lnTo>
                        <a:pt x="679" y="2914"/>
                      </a:lnTo>
                      <a:lnTo>
                        <a:pt x="611" y="2905"/>
                      </a:lnTo>
                      <a:lnTo>
                        <a:pt x="546" y="2891"/>
                      </a:lnTo>
                      <a:lnTo>
                        <a:pt x="484" y="2874"/>
                      </a:lnTo>
                      <a:lnTo>
                        <a:pt x="427" y="2854"/>
                      </a:lnTo>
                      <a:lnTo>
                        <a:pt x="372" y="2830"/>
                      </a:lnTo>
                      <a:lnTo>
                        <a:pt x="322" y="2802"/>
                      </a:lnTo>
                      <a:lnTo>
                        <a:pt x="276" y="2772"/>
                      </a:lnTo>
                      <a:lnTo>
                        <a:pt x="234" y="2738"/>
                      </a:lnTo>
                      <a:lnTo>
                        <a:pt x="196" y="2700"/>
                      </a:lnTo>
                      <a:lnTo>
                        <a:pt x="163" y="2660"/>
                      </a:lnTo>
                      <a:lnTo>
                        <a:pt x="134" y="2615"/>
                      </a:lnTo>
                      <a:lnTo>
                        <a:pt x="124" y="2593"/>
                      </a:lnTo>
                      <a:lnTo>
                        <a:pt x="113" y="2571"/>
                      </a:lnTo>
                      <a:lnTo>
                        <a:pt x="87" y="2561"/>
                      </a:lnTo>
                      <a:lnTo>
                        <a:pt x="63" y="2549"/>
                      </a:lnTo>
                      <a:lnTo>
                        <a:pt x="41" y="2531"/>
                      </a:lnTo>
                      <a:lnTo>
                        <a:pt x="24" y="2510"/>
                      </a:lnTo>
                      <a:lnTo>
                        <a:pt x="11" y="2485"/>
                      </a:lnTo>
                      <a:lnTo>
                        <a:pt x="2" y="2458"/>
                      </a:lnTo>
                      <a:lnTo>
                        <a:pt x="0" y="2429"/>
                      </a:lnTo>
                      <a:lnTo>
                        <a:pt x="2" y="2404"/>
                      </a:lnTo>
                      <a:lnTo>
                        <a:pt x="8" y="2381"/>
                      </a:lnTo>
                      <a:lnTo>
                        <a:pt x="18" y="2360"/>
                      </a:lnTo>
                      <a:lnTo>
                        <a:pt x="32" y="2339"/>
                      </a:lnTo>
                      <a:lnTo>
                        <a:pt x="48" y="2323"/>
                      </a:lnTo>
                      <a:lnTo>
                        <a:pt x="66" y="2308"/>
                      </a:lnTo>
                      <a:lnTo>
                        <a:pt x="73" y="2241"/>
                      </a:lnTo>
                      <a:lnTo>
                        <a:pt x="86" y="2173"/>
                      </a:lnTo>
                      <a:lnTo>
                        <a:pt x="106" y="2103"/>
                      </a:lnTo>
                      <a:lnTo>
                        <a:pt x="131" y="2032"/>
                      </a:lnTo>
                      <a:lnTo>
                        <a:pt x="163" y="1961"/>
                      </a:lnTo>
                      <a:lnTo>
                        <a:pt x="200" y="1888"/>
                      </a:lnTo>
                      <a:lnTo>
                        <a:pt x="243" y="1815"/>
                      </a:lnTo>
                      <a:lnTo>
                        <a:pt x="291" y="1742"/>
                      </a:lnTo>
                      <a:lnTo>
                        <a:pt x="279" y="1723"/>
                      </a:lnTo>
                      <a:lnTo>
                        <a:pt x="265" y="1705"/>
                      </a:lnTo>
                      <a:lnTo>
                        <a:pt x="223" y="1638"/>
                      </a:lnTo>
                      <a:lnTo>
                        <a:pt x="184" y="1570"/>
                      </a:lnTo>
                      <a:lnTo>
                        <a:pt x="153" y="1504"/>
                      </a:lnTo>
                      <a:lnTo>
                        <a:pt x="125" y="1439"/>
                      </a:lnTo>
                      <a:lnTo>
                        <a:pt x="103" y="1375"/>
                      </a:lnTo>
                      <a:lnTo>
                        <a:pt x="85" y="1312"/>
                      </a:lnTo>
                      <a:lnTo>
                        <a:pt x="73" y="1251"/>
                      </a:lnTo>
                      <a:lnTo>
                        <a:pt x="66" y="1191"/>
                      </a:lnTo>
                      <a:lnTo>
                        <a:pt x="65" y="1133"/>
                      </a:lnTo>
                      <a:lnTo>
                        <a:pt x="68" y="1077"/>
                      </a:lnTo>
                      <a:lnTo>
                        <a:pt x="76" y="1022"/>
                      </a:lnTo>
                      <a:lnTo>
                        <a:pt x="90" y="970"/>
                      </a:lnTo>
                      <a:lnTo>
                        <a:pt x="109" y="919"/>
                      </a:lnTo>
                      <a:lnTo>
                        <a:pt x="134" y="872"/>
                      </a:lnTo>
                      <a:lnTo>
                        <a:pt x="163" y="827"/>
                      </a:lnTo>
                      <a:lnTo>
                        <a:pt x="196" y="787"/>
                      </a:lnTo>
                      <a:lnTo>
                        <a:pt x="234" y="749"/>
                      </a:lnTo>
                      <a:lnTo>
                        <a:pt x="276" y="715"/>
                      </a:lnTo>
                      <a:lnTo>
                        <a:pt x="322" y="684"/>
                      </a:lnTo>
                      <a:lnTo>
                        <a:pt x="372" y="656"/>
                      </a:lnTo>
                      <a:lnTo>
                        <a:pt x="427" y="633"/>
                      </a:lnTo>
                      <a:lnTo>
                        <a:pt x="484" y="612"/>
                      </a:lnTo>
                      <a:lnTo>
                        <a:pt x="546" y="595"/>
                      </a:lnTo>
                      <a:lnTo>
                        <a:pt x="611" y="582"/>
                      </a:lnTo>
                      <a:lnTo>
                        <a:pt x="679" y="573"/>
                      </a:lnTo>
                      <a:lnTo>
                        <a:pt x="751" y="566"/>
                      </a:lnTo>
                      <a:lnTo>
                        <a:pt x="827" y="565"/>
                      </a:lnTo>
                      <a:lnTo>
                        <a:pt x="896" y="566"/>
                      </a:lnTo>
                      <a:lnTo>
                        <a:pt x="970" y="572"/>
                      </a:lnTo>
                      <a:lnTo>
                        <a:pt x="999" y="512"/>
                      </a:lnTo>
                      <a:lnTo>
                        <a:pt x="1030" y="458"/>
                      </a:lnTo>
                      <a:lnTo>
                        <a:pt x="1062" y="405"/>
                      </a:lnTo>
                      <a:lnTo>
                        <a:pt x="1051" y="383"/>
                      </a:lnTo>
                      <a:lnTo>
                        <a:pt x="1044" y="358"/>
                      </a:lnTo>
                      <a:lnTo>
                        <a:pt x="1041" y="332"/>
                      </a:lnTo>
                      <a:lnTo>
                        <a:pt x="1044" y="302"/>
                      </a:lnTo>
                      <a:lnTo>
                        <a:pt x="1052" y="275"/>
                      </a:lnTo>
                      <a:lnTo>
                        <a:pt x="1066" y="249"/>
                      </a:lnTo>
                      <a:lnTo>
                        <a:pt x="1084" y="227"/>
                      </a:lnTo>
                      <a:lnTo>
                        <a:pt x="1106" y="209"/>
                      </a:lnTo>
                      <a:lnTo>
                        <a:pt x="1132" y="195"/>
                      </a:lnTo>
                      <a:lnTo>
                        <a:pt x="1159" y="187"/>
                      </a:lnTo>
                      <a:lnTo>
                        <a:pt x="1190" y="184"/>
                      </a:lnTo>
                      <a:lnTo>
                        <a:pt x="1210" y="186"/>
                      </a:lnTo>
                      <a:lnTo>
                        <a:pt x="1230" y="192"/>
                      </a:lnTo>
                      <a:lnTo>
                        <a:pt x="1278" y="149"/>
                      </a:lnTo>
                      <a:lnTo>
                        <a:pt x="1327" y="111"/>
                      </a:lnTo>
                      <a:lnTo>
                        <a:pt x="1378" y="78"/>
                      </a:lnTo>
                      <a:lnTo>
                        <a:pt x="1429" y="51"/>
                      </a:lnTo>
                      <a:lnTo>
                        <a:pt x="1482" y="29"/>
                      </a:lnTo>
                      <a:lnTo>
                        <a:pt x="1536" y="13"/>
                      </a:lnTo>
                      <a:lnTo>
                        <a:pt x="1592" y="3"/>
                      </a:lnTo>
                      <a:lnTo>
                        <a:pt x="164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" name="Freeform 7">
                  <a:extLst>
                    <a:ext uri="{FF2B5EF4-FFF2-40B4-BE49-F238E27FC236}">
                      <a16:creationId xmlns:a16="http://schemas.microsoft.com/office/drawing/2014/main" xmlns="" id="{D48B7556-6DA5-4715-8D76-8EE40DFC00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" y="1565"/>
                  <a:ext cx="54" cy="55"/>
                </a:xfrm>
                <a:custGeom>
                  <a:avLst/>
                  <a:gdLst>
                    <a:gd name="T0" fmla="*/ 298 w 598"/>
                    <a:gd name="T1" fmla="*/ 0 h 595"/>
                    <a:gd name="T2" fmla="*/ 342 w 598"/>
                    <a:gd name="T3" fmla="*/ 3 h 595"/>
                    <a:gd name="T4" fmla="*/ 385 w 598"/>
                    <a:gd name="T5" fmla="*/ 12 h 595"/>
                    <a:gd name="T6" fmla="*/ 424 w 598"/>
                    <a:gd name="T7" fmla="*/ 27 h 595"/>
                    <a:gd name="T8" fmla="*/ 461 w 598"/>
                    <a:gd name="T9" fmla="*/ 47 h 595"/>
                    <a:gd name="T10" fmla="*/ 495 w 598"/>
                    <a:gd name="T11" fmla="*/ 72 h 595"/>
                    <a:gd name="T12" fmla="*/ 523 w 598"/>
                    <a:gd name="T13" fmla="*/ 102 h 595"/>
                    <a:gd name="T14" fmla="*/ 549 w 598"/>
                    <a:gd name="T15" fmla="*/ 135 h 595"/>
                    <a:gd name="T16" fmla="*/ 569 w 598"/>
                    <a:gd name="T17" fmla="*/ 172 h 595"/>
                    <a:gd name="T18" fmla="*/ 585 w 598"/>
                    <a:gd name="T19" fmla="*/ 211 h 595"/>
                    <a:gd name="T20" fmla="*/ 594 w 598"/>
                    <a:gd name="T21" fmla="*/ 253 h 595"/>
                    <a:gd name="T22" fmla="*/ 598 w 598"/>
                    <a:gd name="T23" fmla="*/ 298 h 595"/>
                    <a:gd name="T24" fmla="*/ 594 w 598"/>
                    <a:gd name="T25" fmla="*/ 342 h 595"/>
                    <a:gd name="T26" fmla="*/ 585 w 598"/>
                    <a:gd name="T27" fmla="*/ 384 h 595"/>
                    <a:gd name="T28" fmla="*/ 569 w 598"/>
                    <a:gd name="T29" fmla="*/ 423 h 595"/>
                    <a:gd name="T30" fmla="*/ 549 w 598"/>
                    <a:gd name="T31" fmla="*/ 460 h 595"/>
                    <a:gd name="T32" fmla="*/ 523 w 598"/>
                    <a:gd name="T33" fmla="*/ 493 h 595"/>
                    <a:gd name="T34" fmla="*/ 495 w 598"/>
                    <a:gd name="T35" fmla="*/ 523 h 595"/>
                    <a:gd name="T36" fmla="*/ 461 w 598"/>
                    <a:gd name="T37" fmla="*/ 548 h 595"/>
                    <a:gd name="T38" fmla="*/ 424 w 598"/>
                    <a:gd name="T39" fmla="*/ 568 h 595"/>
                    <a:gd name="T40" fmla="*/ 385 w 598"/>
                    <a:gd name="T41" fmla="*/ 583 h 595"/>
                    <a:gd name="T42" fmla="*/ 342 w 598"/>
                    <a:gd name="T43" fmla="*/ 592 h 595"/>
                    <a:gd name="T44" fmla="*/ 298 w 598"/>
                    <a:gd name="T45" fmla="*/ 595 h 595"/>
                    <a:gd name="T46" fmla="*/ 253 w 598"/>
                    <a:gd name="T47" fmla="*/ 592 h 595"/>
                    <a:gd name="T48" fmla="*/ 212 w 598"/>
                    <a:gd name="T49" fmla="*/ 583 h 595"/>
                    <a:gd name="T50" fmla="*/ 172 w 598"/>
                    <a:gd name="T51" fmla="*/ 568 h 595"/>
                    <a:gd name="T52" fmla="*/ 136 w 598"/>
                    <a:gd name="T53" fmla="*/ 548 h 595"/>
                    <a:gd name="T54" fmla="*/ 102 w 598"/>
                    <a:gd name="T55" fmla="*/ 523 h 595"/>
                    <a:gd name="T56" fmla="*/ 73 w 598"/>
                    <a:gd name="T57" fmla="*/ 493 h 595"/>
                    <a:gd name="T58" fmla="*/ 48 w 598"/>
                    <a:gd name="T59" fmla="*/ 460 h 595"/>
                    <a:gd name="T60" fmla="*/ 28 w 598"/>
                    <a:gd name="T61" fmla="*/ 423 h 595"/>
                    <a:gd name="T62" fmla="*/ 13 w 598"/>
                    <a:gd name="T63" fmla="*/ 384 h 595"/>
                    <a:gd name="T64" fmla="*/ 3 w 598"/>
                    <a:gd name="T65" fmla="*/ 342 h 595"/>
                    <a:gd name="T66" fmla="*/ 0 w 598"/>
                    <a:gd name="T67" fmla="*/ 298 h 595"/>
                    <a:gd name="T68" fmla="*/ 3 w 598"/>
                    <a:gd name="T69" fmla="*/ 253 h 595"/>
                    <a:gd name="T70" fmla="*/ 13 w 598"/>
                    <a:gd name="T71" fmla="*/ 211 h 595"/>
                    <a:gd name="T72" fmla="*/ 28 w 598"/>
                    <a:gd name="T73" fmla="*/ 172 h 595"/>
                    <a:gd name="T74" fmla="*/ 48 w 598"/>
                    <a:gd name="T75" fmla="*/ 135 h 595"/>
                    <a:gd name="T76" fmla="*/ 73 w 598"/>
                    <a:gd name="T77" fmla="*/ 102 h 595"/>
                    <a:gd name="T78" fmla="*/ 102 w 598"/>
                    <a:gd name="T79" fmla="*/ 72 h 595"/>
                    <a:gd name="T80" fmla="*/ 136 w 598"/>
                    <a:gd name="T81" fmla="*/ 47 h 595"/>
                    <a:gd name="T82" fmla="*/ 172 w 598"/>
                    <a:gd name="T83" fmla="*/ 27 h 595"/>
                    <a:gd name="T84" fmla="*/ 212 w 598"/>
                    <a:gd name="T85" fmla="*/ 12 h 595"/>
                    <a:gd name="T86" fmla="*/ 253 w 598"/>
                    <a:gd name="T87" fmla="*/ 3 h 595"/>
                    <a:gd name="T88" fmla="*/ 298 w 598"/>
                    <a:gd name="T89" fmla="*/ 0 h 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98" h="595">
                      <a:moveTo>
                        <a:pt x="298" y="0"/>
                      </a:moveTo>
                      <a:lnTo>
                        <a:pt x="342" y="3"/>
                      </a:lnTo>
                      <a:lnTo>
                        <a:pt x="385" y="12"/>
                      </a:lnTo>
                      <a:lnTo>
                        <a:pt x="424" y="27"/>
                      </a:lnTo>
                      <a:lnTo>
                        <a:pt x="461" y="47"/>
                      </a:lnTo>
                      <a:lnTo>
                        <a:pt x="495" y="72"/>
                      </a:lnTo>
                      <a:lnTo>
                        <a:pt x="523" y="102"/>
                      </a:lnTo>
                      <a:lnTo>
                        <a:pt x="549" y="135"/>
                      </a:lnTo>
                      <a:lnTo>
                        <a:pt x="569" y="172"/>
                      </a:lnTo>
                      <a:lnTo>
                        <a:pt x="585" y="211"/>
                      </a:lnTo>
                      <a:lnTo>
                        <a:pt x="594" y="253"/>
                      </a:lnTo>
                      <a:lnTo>
                        <a:pt x="598" y="298"/>
                      </a:lnTo>
                      <a:lnTo>
                        <a:pt x="594" y="342"/>
                      </a:lnTo>
                      <a:lnTo>
                        <a:pt x="585" y="384"/>
                      </a:lnTo>
                      <a:lnTo>
                        <a:pt x="569" y="423"/>
                      </a:lnTo>
                      <a:lnTo>
                        <a:pt x="549" y="460"/>
                      </a:lnTo>
                      <a:lnTo>
                        <a:pt x="523" y="493"/>
                      </a:lnTo>
                      <a:lnTo>
                        <a:pt x="495" y="523"/>
                      </a:lnTo>
                      <a:lnTo>
                        <a:pt x="461" y="548"/>
                      </a:lnTo>
                      <a:lnTo>
                        <a:pt x="424" y="568"/>
                      </a:lnTo>
                      <a:lnTo>
                        <a:pt x="385" y="583"/>
                      </a:lnTo>
                      <a:lnTo>
                        <a:pt x="342" y="592"/>
                      </a:lnTo>
                      <a:lnTo>
                        <a:pt x="298" y="595"/>
                      </a:lnTo>
                      <a:lnTo>
                        <a:pt x="253" y="592"/>
                      </a:lnTo>
                      <a:lnTo>
                        <a:pt x="212" y="583"/>
                      </a:lnTo>
                      <a:lnTo>
                        <a:pt x="172" y="568"/>
                      </a:lnTo>
                      <a:lnTo>
                        <a:pt x="136" y="548"/>
                      </a:lnTo>
                      <a:lnTo>
                        <a:pt x="102" y="523"/>
                      </a:lnTo>
                      <a:lnTo>
                        <a:pt x="73" y="493"/>
                      </a:lnTo>
                      <a:lnTo>
                        <a:pt x="48" y="460"/>
                      </a:lnTo>
                      <a:lnTo>
                        <a:pt x="28" y="423"/>
                      </a:lnTo>
                      <a:lnTo>
                        <a:pt x="13" y="384"/>
                      </a:lnTo>
                      <a:lnTo>
                        <a:pt x="3" y="342"/>
                      </a:lnTo>
                      <a:lnTo>
                        <a:pt x="0" y="298"/>
                      </a:lnTo>
                      <a:lnTo>
                        <a:pt x="3" y="253"/>
                      </a:lnTo>
                      <a:lnTo>
                        <a:pt x="13" y="211"/>
                      </a:lnTo>
                      <a:lnTo>
                        <a:pt x="28" y="172"/>
                      </a:lnTo>
                      <a:lnTo>
                        <a:pt x="48" y="135"/>
                      </a:lnTo>
                      <a:lnTo>
                        <a:pt x="73" y="102"/>
                      </a:lnTo>
                      <a:lnTo>
                        <a:pt x="102" y="72"/>
                      </a:lnTo>
                      <a:lnTo>
                        <a:pt x="136" y="47"/>
                      </a:lnTo>
                      <a:lnTo>
                        <a:pt x="172" y="27"/>
                      </a:lnTo>
                      <a:lnTo>
                        <a:pt x="212" y="12"/>
                      </a:lnTo>
                      <a:lnTo>
                        <a:pt x="253" y="3"/>
                      </a:lnTo>
                      <a:lnTo>
                        <a:pt x="29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1" name="Oval 20">
                <a:extLst>
                  <a:ext uri="{FF2B5EF4-FFF2-40B4-BE49-F238E27FC236}">
                    <a16:creationId xmlns:a16="http://schemas.microsoft.com/office/drawing/2014/main" xmlns="" id="{19F6E94C-AE07-4DD8-86E7-23C58AB22A77}"/>
                  </a:ext>
                </a:extLst>
              </p:cNvPr>
              <p:cNvSpPr/>
              <p:nvPr/>
            </p:nvSpPr>
            <p:spPr>
              <a:xfrm>
                <a:off x="1766709" y="2589438"/>
                <a:ext cx="832565" cy="84719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37AAF447-CAEB-46E3-8506-5CC529E57E90}"/>
              </a:ext>
            </a:extLst>
          </p:cNvPr>
          <p:cNvGrpSpPr/>
          <p:nvPr/>
        </p:nvGrpSpPr>
        <p:grpSpPr>
          <a:xfrm>
            <a:off x="1368199" y="4070947"/>
            <a:ext cx="9633364" cy="1175515"/>
            <a:chOff x="1564142" y="4070947"/>
            <a:chExt cx="9633364" cy="1175515"/>
          </a:xfrm>
        </p:grpSpPr>
        <p:sp>
          <p:nvSpPr>
            <p:cNvPr id="2" name="矩形 3">
              <a:extLst>
                <a:ext uri="{FF2B5EF4-FFF2-40B4-BE49-F238E27FC236}">
                  <a16:creationId xmlns:a16="http://schemas.microsoft.com/office/drawing/2014/main" xmlns="" id="{5222D60E-E0C2-491E-8875-316F2ECE7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8504" y="4070947"/>
              <a:ext cx="8289002" cy="11755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这是因为人员优势的特性是少有的，且是独特的，竞争对手往往难以仿效，也无从取代，是一种非常强大的竞争优势。可以说，优秀的执行人员就是完成任务的一把“万能钥匙”。</a:t>
              </a:r>
            </a:p>
          </p:txBody>
        </p: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25AC7B26-C4B2-496B-AC40-7938575C1D88}"/>
                </a:ext>
              </a:extLst>
            </p:cNvPr>
            <p:cNvGrpSpPr/>
            <p:nvPr/>
          </p:nvGrpSpPr>
          <p:grpSpPr>
            <a:xfrm>
              <a:off x="1564142" y="4235107"/>
              <a:ext cx="832565" cy="847191"/>
              <a:chOff x="1760358" y="4235107"/>
              <a:chExt cx="832565" cy="847191"/>
            </a:xfrm>
          </p:grpSpPr>
          <p:grpSp>
            <p:nvGrpSpPr>
              <p:cNvPr id="7" name="Group 10">
                <a:extLst>
                  <a:ext uri="{FF2B5EF4-FFF2-40B4-BE49-F238E27FC236}">
                    <a16:creationId xmlns:a16="http://schemas.microsoft.com/office/drawing/2014/main" xmlns="" id="{668618E4-FB34-4AF7-9DF9-E27BE7B0003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978204" y="4460266"/>
                <a:ext cx="396875" cy="396875"/>
                <a:chOff x="2989" y="1455"/>
                <a:chExt cx="250" cy="250"/>
              </a:xfrm>
              <a:solidFill>
                <a:schemeClr val="bg1"/>
              </a:solidFill>
            </p:grpSpPr>
            <p:sp>
              <p:nvSpPr>
                <p:cNvPr id="8" name="Freeform 12">
                  <a:extLst>
                    <a:ext uri="{FF2B5EF4-FFF2-40B4-BE49-F238E27FC236}">
                      <a16:creationId xmlns:a16="http://schemas.microsoft.com/office/drawing/2014/main" xmlns="" id="{92281AEC-0922-4621-9654-66DE934469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9" y="1455"/>
                  <a:ext cx="250" cy="250"/>
                </a:xfrm>
                <a:custGeom>
                  <a:avLst/>
                  <a:gdLst>
                    <a:gd name="T0" fmla="*/ 2620 w 3500"/>
                    <a:gd name="T1" fmla="*/ 0 h 3500"/>
                    <a:gd name="T2" fmla="*/ 2550 w 3500"/>
                    <a:gd name="T3" fmla="*/ 78 h 3500"/>
                    <a:gd name="T4" fmla="*/ 2469 w 3500"/>
                    <a:gd name="T5" fmla="*/ 213 h 3500"/>
                    <a:gd name="T6" fmla="*/ 389 w 3500"/>
                    <a:gd name="T7" fmla="*/ 369 h 3500"/>
                    <a:gd name="T8" fmla="*/ 372 w 3500"/>
                    <a:gd name="T9" fmla="*/ 380 h 3500"/>
                    <a:gd name="T10" fmla="*/ 369 w 3500"/>
                    <a:gd name="T11" fmla="*/ 3111 h 3500"/>
                    <a:gd name="T12" fmla="*/ 380 w 3500"/>
                    <a:gd name="T13" fmla="*/ 3128 h 3500"/>
                    <a:gd name="T14" fmla="*/ 3111 w 3500"/>
                    <a:gd name="T15" fmla="*/ 3131 h 3500"/>
                    <a:gd name="T16" fmla="*/ 3128 w 3500"/>
                    <a:gd name="T17" fmla="*/ 3120 h 3500"/>
                    <a:gd name="T18" fmla="*/ 3131 w 3500"/>
                    <a:gd name="T19" fmla="*/ 1503 h 3500"/>
                    <a:gd name="T20" fmla="*/ 3500 w 3500"/>
                    <a:gd name="T21" fmla="*/ 862 h 3500"/>
                    <a:gd name="T22" fmla="*/ 3497 w 3500"/>
                    <a:gd name="T23" fmla="*/ 3160 h 3500"/>
                    <a:gd name="T24" fmla="*/ 3473 w 3500"/>
                    <a:gd name="T25" fmla="*/ 3252 h 3500"/>
                    <a:gd name="T26" fmla="*/ 3430 w 3500"/>
                    <a:gd name="T27" fmla="*/ 3333 h 3500"/>
                    <a:gd name="T28" fmla="*/ 3370 w 3500"/>
                    <a:gd name="T29" fmla="*/ 3401 h 3500"/>
                    <a:gd name="T30" fmla="*/ 3294 w 3500"/>
                    <a:gd name="T31" fmla="*/ 3454 h 3500"/>
                    <a:gd name="T32" fmla="*/ 3207 w 3500"/>
                    <a:gd name="T33" fmla="*/ 3488 h 3500"/>
                    <a:gd name="T34" fmla="*/ 3111 w 3500"/>
                    <a:gd name="T35" fmla="*/ 3500 h 3500"/>
                    <a:gd name="T36" fmla="*/ 340 w 3500"/>
                    <a:gd name="T37" fmla="*/ 3497 h 3500"/>
                    <a:gd name="T38" fmla="*/ 248 w 3500"/>
                    <a:gd name="T39" fmla="*/ 3473 h 3500"/>
                    <a:gd name="T40" fmla="*/ 167 w 3500"/>
                    <a:gd name="T41" fmla="*/ 3430 h 3500"/>
                    <a:gd name="T42" fmla="*/ 99 w 3500"/>
                    <a:gd name="T43" fmla="*/ 3370 h 3500"/>
                    <a:gd name="T44" fmla="*/ 46 w 3500"/>
                    <a:gd name="T45" fmla="*/ 3294 h 3500"/>
                    <a:gd name="T46" fmla="*/ 12 w 3500"/>
                    <a:gd name="T47" fmla="*/ 3207 h 3500"/>
                    <a:gd name="T48" fmla="*/ 0 w 3500"/>
                    <a:gd name="T49" fmla="*/ 3111 h 3500"/>
                    <a:gd name="T50" fmla="*/ 3 w 3500"/>
                    <a:gd name="T51" fmla="*/ 340 h 3500"/>
                    <a:gd name="T52" fmla="*/ 27 w 3500"/>
                    <a:gd name="T53" fmla="*/ 248 h 3500"/>
                    <a:gd name="T54" fmla="*/ 70 w 3500"/>
                    <a:gd name="T55" fmla="*/ 167 h 3500"/>
                    <a:gd name="T56" fmla="*/ 130 w 3500"/>
                    <a:gd name="T57" fmla="*/ 99 h 3500"/>
                    <a:gd name="T58" fmla="*/ 206 w 3500"/>
                    <a:gd name="T59" fmla="*/ 46 h 3500"/>
                    <a:gd name="T60" fmla="*/ 293 w 3500"/>
                    <a:gd name="T61" fmla="*/ 12 h 3500"/>
                    <a:gd name="T62" fmla="*/ 389 w 3500"/>
                    <a:gd name="T63" fmla="*/ 0 h 35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500" h="3500">
                      <a:moveTo>
                        <a:pt x="389" y="0"/>
                      </a:moveTo>
                      <a:lnTo>
                        <a:pt x="2620" y="0"/>
                      </a:lnTo>
                      <a:lnTo>
                        <a:pt x="2583" y="37"/>
                      </a:lnTo>
                      <a:lnTo>
                        <a:pt x="2550" y="78"/>
                      </a:lnTo>
                      <a:lnTo>
                        <a:pt x="2521" y="123"/>
                      </a:lnTo>
                      <a:lnTo>
                        <a:pt x="2469" y="213"/>
                      </a:lnTo>
                      <a:lnTo>
                        <a:pt x="2378" y="369"/>
                      </a:lnTo>
                      <a:lnTo>
                        <a:pt x="389" y="369"/>
                      </a:lnTo>
                      <a:lnTo>
                        <a:pt x="380" y="372"/>
                      </a:lnTo>
                      <a:lnTo>
                        <a:pt x="372" y="380"/>
                      </a:lnTo>
                      <a:lnTo>
                        <a:pt x="369" y="389"/>
                      </a:lnTo>
                      <a:lnTo>
                        <a:pt x="369" y="3111"/>
                      </a:lnTo>
                      <a:lnTo>
                        <a:pt x="372" y="3120"/>
                      </a:lnTo>
                      <a:lnTo>
                        <a:pt x="380" y="3128"/>
                      </a:lnTo>
                      <a:lnTo>
                        <a:pt x="389" y="3131"/>
                      </a:lnTo>
                      <a:lnTo>
                        <a:pt x="3111" y="3131"/>
                      </a:lnTo>
                      <a:lnTo>
                        <a:pt x="3120" y="3128"/>
                      </a:lnTo>
                      <a:lnTo>
                        <a:pt x="3128" y="3120"/>
                      </a:lnTo>
                      <a:lnTo>
                        <a:pt x="3131" y="3111"/>
                      </a:lnTo>
                      <a:lnTo>
                        <a:pt x="3131" y="1503"/>
                      </a:lnTo>
                      <a:lnTo>
                        <a:pt x="3362" y="1101"/>
                      </a:lnTo>
                      <a:lnTo>
                        <a:pt x="3500" y="862"/>
                      </a:lnTo>
                      <a:lnTo>
                        <a:pt x="3500" y="3111"/>
                      </a:lnTo>
                      <a:lnTo>
                        <a:pt x="3497" y="3160"/>
                      </a:lnTo>
                      <a:lnTo>
                        <a:pt x="3488" y="3207"/>
                      </a:lnTo>
                      <a:lnTo>
                        <a:pt x="3473" y="3252"/>
                      </a:lnTo>
                      <a:lnTo>
                        <a:pt x="3454" y="3294"/>
                      </a:lnTo>
                      <a:lnTo>
                        <a:pt x="3430" y="3333"/>
                      </a:lnTo>
                      <a:lnTo>
                        <a:pt x="3401" y="3370"/>
                      </a:lnTo>
                      <a:lnTo>
                        <a:pt x="3370" y="3401"/>
                      </a:lnTo>
                      <a:lnTo>
                        <a:pt x="3333" y="3430"/>
                      </a:lnTo>
                      <a:lnTo>
                        <a:pt x="3294" y="3454"/>
                      </a:lnTo>
                      <a:lnTo>
                        <a:pt x="3252" y="3473"/>
                      </a:lnTo>
                      <a:lnTo>
                        <a:pt x="3207" y="3488"/>
                      </a:lnTo>
                      <a:lnTo>
                        <a:pt x="3160" y="3497"/>
                      </a:lnTo>
                      <a:lnTo>
                        <a:pt x="3111" y="3500"/>
                      </a:lnTo>
                      <a:lnTo>
                        <a:pt x="389" y="3500"/>
                      </a:lnTo>
                      <a:lnTo>
                        <a:pt x="340" y="3497"/>
                      </a:lnTo>
                      <a:lnTo>
                        <a:pt x="293" y="3488"/>
                      </a:lnTo>
                      <a:lnTo>
                        <a:pt x="248" y="3473"/>
                      </a:lnTo>
                      <a:lnTo>
                        <a:pt x="206" y="3454"/>
                      </a:lnTo>
                      <a:lnTo>
                        <a:pt x="167" y="3430"/>
                      </a:lnTo>
                      <a:lnTo>
                        <a:pt x="130" y="3401"/>
                      </a:lnTo>
                      <a:lnTo>
                        <a:pt x="99" y="3370"/>
                      </a:lnTo>
                      <a:lnTo>
                        <a:pt x="70" y="3333"/>
                      </a:lnTo>
                      <a:lnTo>
                        <a:pt x="46" y="3294"/>
                      </a:lnTo>
                      <a:lnTo>
                        <a:pt x="27" y="3252"/>
                      </a:lnTo>
                      <a:lnTo>
                        <a:pt x="12" y="3207"/>
                      </a:lnTo>
                      <a:lnTo>
                        <a:pt x="3" y="3160"/>
                      </a:lnTo>
                      <a:lnTo>
                        <a:pt x="0" y="3111"/>
                      </a:lnTo>
                      <a:lnTo>
                        <a:pt x="0" y="389"/>
                      </a:lnTo>
                      <a:lnTo>
                        <a:pt x="3" y="340"/>
                      </a:lnTo>
                      <a:lnTo>
                        <a:pt x="12" y="293"/>
                      </a:lnTo>
                      <a:lnTo>
                        <a:pt x="27" y="248"/>
                      </a:lnTo>
                      <a:lnTo>
                        <a:pt x="46" y="206"/>
                      </a:lnTo>
                      <a:lnTo>
                        <a:pt x="70" y="167"/>
                      </a:lnTo>
                      <a:lnTo>
                        <a:pt x="99" y="130"/>
                      </a:lnTo>
                      <a:lnTo>
                        <a:pt x="130" y="99"/>
                      </a:lnTo>
                      <a:lnTo>
                        <a:pt x="167" y="70"/>
                      </a:lnTo>
                      <a:lnTo>
                        <a:pt x="206" y="46"/>
                      </a:lnTo>
                      <a:lnTo>
                        <a:pt x="248" y="27"/>
                      </a:lnTo>
                      <a:lnTo>
                        <a:pt x="293" y="12"/>
                      </a:lnTo>
                      <a:lnTo>
                        <a:pt x="340" y="3"/>
                      </a:lnTo>
                      <a:lnTo>
                        <a:pt x="38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" name="Freeform 13">
                  <a:extLst>
                    <a:ext uri="{FF2B5EF4-FFF2-40B4-BE49-F238E27FC236}">
                      <a16:creationId xmlns:a16="http://schemas.microsoft.com/office/drawing/2014/main" xmlns="" id="{638EF0B9-8B00-47DB-8BF9-DD103A76F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18" y="1494"/>
                  <a:ext cx="99" cy="144"/>
                </a:xfrm>
                <a:custGeom>
                  <a:avLst/>
                  <a:gdLst>
                    <a:gd name="T0" fmla="*/ 744 w 1378"/>
                    <a:gd name="T1" fmla="*/ 0 h 2016"/>
                    <a:gd name="T2" fmla="*/ 1378 w 1378"/>
                    <a:gd name="T3" fmla="*/ 366 h 2016"/>
                    <a:gd name="T4" fmla="*/ 633 w 1378"/>
                    <a:gd name="T5" fmla="*/ 1657 h 2016"/>
                    <a:gd name="T6" fmla="*/ 3 w 1378"/>
                    <a:gd name="T7" fmla="*/ 2016 h 2016"/>
                    <a:gd name="T8" fmla="*/ 0 w 1378"/>
                    <a:gd name="T9" fmla="*/ 1291 h 2016"/>
                    <a:gd name="T10" fmla="*/ 744 w 1378"/>
                    <a:gd name="T11" fmla="*/ 0 h 20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78" h="2016">
                      <a:moveTo>
                        <a:pt x="744" y="0"/>
                      </a:moveTo>
                      <a:lnTo>
                        <a:pt x="1378" y="366"/>
                      </a:lnTo>
                      <a:lnTo>
                        <a:pt x="633" y="1657"/>
                      </a:lnTo>
                      <a:lnTo>
                        <a:pt x="3" y="2016"/>
                      </a:lnTo>
                      <a:lnTo>
                        <a:pt x="0" y="1291"/>
                      </a:lnTo>
                      <a:lnTo>
                        <a:pt x="74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" name="Freeform 14">
                  <a:extLst>
                    <a:ext uri="{FF2B5EF4-FFF2-40B4-BE49-F238E27FC236}">
                      <a16:creationId xmlns:a16="http://schemas.microsoft.com/office/drawing/2014/main" xmlns="" id="{36C42BEF-D201-48B1-8FFD-9E2D7DAA56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8" y="1462"/>
                  <a:ext cx="54" cy="48"/>
                </a:xfrm>
                <a:custGeom>
                  <a:avLst/>
                  <a:gdLst>
                    <a:gd name="T0" fmla="*/ 357 w 762"/>
                    <a:gd name="T1" fmla="*/ 0 h 671"/>
                    <a:gd name="T2" fmla="*/ 399 w 762"/>
                    <a:gd name="T3" fmla="*/ 1 h 671"/>
                    <a:gd name="T4" fmla="*/ 441 w 762"/>
                    <a:gd name="T5" fmla="*/ 7 h 671"/>
                    <a:gd name="T6" fmla="*/ 483 w 762"/>
                    <a:gd name="T7" fmla="*/ 18 h 671"/>
                    <a:gd name="T8" fmla="*/ 526 w 762"/>
                    <a:gd name="T9" fmla="*/ 34 h 671"/>
                    <a:gd name="T10" fmla="*/ 566 w 762"/>
                    <a:gd name="T11" fmla="*/ 55 h 671"/>
                    <a:gd name="T12" fmla="*/ 605 w 762"/>
                    <a:gd name="T13" fmla="*/ 80 h 671"/>
                    <a:gd name="T14" fmla="*/ 639 w 762"/>
                    <a:gd name="T15" fmla="*/ 108 h 671"/>
                    <a:gd name="T16" fmla="*/ 670 w 762"/>
                    <a:gd name="T17" fmla="*/ 140 h 671"/>
                    <a:gd name="T18" fmla="*/ 697 w 762"/>
                    <a:gd name="T19" fmla="*/ 172 h 671"/>
                    <a:gd name="T20" fmla="*/ 719 w 762"/>
                    <a:gd name="T21" fmla="*/ 209 h 671"/>
                    <a:gd name="T22" fmla="*/ 737 w 762"/>
                    <a:gd name="T23" fmla="*/ 246 h 671"/>
                    <a:gd name="T24" fmla="*/ 751 w 762"/>
                    <a:gd name="T25" fmla="*/ 284 h 671"/>
                    <a:gd name="T26" fmla="*/ 759 w 762"/>
                    <a:gd name="T27" fmla="*/ 322 h 671"/>
                    <a:gd name="T28" fmla="*/ 762 w 762"/>
                    <a:gd name="T29" fmla="*/ 361 h 671"/>
                    <a:gd name="T30" fmla="*/ 761 w 762"/>
                    <a:gd name="T31" fmla="*/ 400 h 671"/>
                    <a:gd name="T32" fmla="*/ 755 w 762"/>
                    <a:gd name="T33" fmla="*/ 439 h 671"/>
                    <a:gd name="T34" fmla="*/ 742 w 762"/>
                    <a:gd name="T35" fmla="*/ 476 h 671"/>
                    <a:gd name="T36" fmla="*/ 725 w 762"/>
                    <a:gd name="T37" fmla="*/ 512 h 671"/>
                    <a:gd name="T38" fmla="*/ 633 w 762"/>
                    <a:gd name="T39" fmla="*/ 671 h 671"/>
                    <a:gd name="T40" fmla="*/ 0 w 762"/>
                    <a:gd name="T41" fmla="*/ 305 h 671"/>
                    <a:gd name="T42" fmla="*/ 91 w 762"/>
                    <a:gd name="T43" fmla="*/ 146 h 671"/>
                    <a:gd name="T44" fmla="*/ 113 w 762"/>
                    <a:gd name="T45" fmla="*/ 113 h 671"/>
                    <a:gd name="T46" fmla="*/ 140 w 762"/>
                    <a:gd name="T47" fmla="*/ 84 h 671"/>
                    <a:gd name="T48" fmla="*/ 170 w 762"/>
                    <a:gd name="T49" fmla="*/ 59 h 671"/>
                    <a:gd name="T50" fmla="*/ 202 w 762"/>
                    <a:gd name="T51" fmla="*/ 39 h 671"/>
                    <a:gd name="T52" fmla="*/ 238 w 762"/>
                    <a:gd name="T53" fmla="*/ 22 h 671"/>
                    <a:gd name="T54" fmla="*/ 277 w 762"/>
                    <a:gd name="T55" fmla="*/ 10 h 671"/>
                    <a:gd name="T56" fmla="*/ 316 w 762"/>
                    <a:gd name="T57" fmla="*/ 3 h 671"/>
                    <a:gd name="T58" fmla="*/ 357 w 762"/>
                    <a:gd name="T59" fmla="*/ 0 h 6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762" h="671">
                      <a:moveTo>
                        <a:pt x="357" y="0"/>
                      </a:moveTo>
                      <a:lnTo>
                        <a:pt x="399" y="1"/>
                      </a:lnTo>
                      <a:lnTo>
                        <a:pt x="441" y="7"/>
                      </a:lnTo>
                      <a:lnTo>
                        <a:pt x="483" y="18"/>
                      </a:lnTo>
                      <a:lnTo>
                        <a:pt x="526" y="34"/>
                      </a:lnTo>
                      <a:lnTo>
                        <a:pt x="566" y="55"/>
                      </a:lnTo>
                      <a:lnTo>
                        <a:pt x="605" y="80"/>
                      </a:lnTo>
                      <a:lnTo>
                        <a:pt x="639" y="108"/>
                      </a:lnTo>
                      <a:lnTo>
                        <a:pt x="670" y="140"/>
                      </a:lnTo>
                      <a:lnTo>
                        <a:pt x="697" y="172"/>
                      </a:lnTo>
                      <a:lnTo>
                        <a:pt x="719" y="209"/>
                      </a:lnTo>
                      <a:lnTo>
                        <a:pt x="737" y="246"/>
                      </a:lnTo>
                      <a:lnTo>
                        <a:pt x="751" y="284"/>
                      </a:lnTo>
                      <a:lnTo>
                        <a:pt x="759" y="322"/>
                      </a:lnTo>
                      <a:lnTo>
                        <a:pt x="762" y="361"/>
                      </a:lnTo>
                      <a:lnTo>
                        <a:pt x="761" y="400"/>
                      </a:lnTo>
                      <a:lnTo>
                        <a:pt x="755" y="439"/>
                      </a:lnTo>
                      <a:lnTo>
                        <a:pt x="742" y="476"/>
                      </a:lnTo>
                      <a:lnTo>
                        <a:pt x="725" y="512"/>
                      </a:lnTo>
                      <a:lnTo>
                        <a:pt x="633" y="671"/>
                      </a:lnTo>
                      <a:lnTo>
                        <a:pt x="0" y="305"/>
                      </a:lnTo>
                      <a:lnTo>
                        <a:pt x="91" y="146"/>
                      </a:lnTo>
                      <a:lnTo>
                        <a:pt x="113" y="113"/>
                      </a:lnTo>
                      <a:lnTo>
                        <a:pt x="140" y="84"/>
                      </a:lnTo>
                      <a:lnTo>
                        <a:pt x="170" y="59"/>
                      </a:lnTo>
                      <a:lnTo>
                        <a:pt x="202" y="39"/>
                      </a:lnTo>
                      <a:lnTo>
                        <a:pt x="238" y="22"/>
                      </a:lnTo>
                      <a:lnTo>
                        <a:pt x="277" y="10"/>
                      </a:lnTo>
                      <a:lnTo>
                        <a:pt x="316" y="3"/>
                      </a:lnTo>
                      <a:lnTo>
                        <a:pt x="35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2" name="Oval 20">
                <a:extLst>
                  <a:ext uri="{FF2B5EF4-FFF2-40B4-BE49-F238E27FC236}">
                    <a16:creationId xmlns:a16="http://schemas.microsoft.com/office/drawing/2014/main" xmlns="" id="{5BEDB5D5-1584-419E-8DEB-EED25191FF7B}"/>
                  </a:ext>
                </a:extLst>
              </p:cNvPr>
              <p:cNvSpPr/>
              <p:nvPr/>
            </p:nvSpPr>
            <p:spPr>
              <a:xfrm>
                <a:off x="1760358" y="4235107"/>
                <a:ext cx="832565" cy="84719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B8C672C3-39DD-40BB-A061-6D768EE39FA2}"/>
              </a:ext>
            </a:extLst>
          </p:cNvPr>
          <p:cNvGrpSpPr/>
          <p:nvPr/>
        </p:nvGrpSpPr>
        <p:grpSpPr>
          <a:xfrm>
            <a:off x="7536024" y="1611538"/>
            <a:ext cx="3660711" cy="84799"/>
            <a:chOff x="4313852" y="1378860"/>
            <a:chExt cx="3660711" cy="84799"/>
          </a:xfrm>
        </p:grpSpPr>
        <p:sp>
          <p:nvSpPr>
            <p:cNvPr id="18" name="Oval 24">
              <a:extLst>
                <a:ext uri="{FF2B5EF4-FFF2-40B4-BE49-F238E27FC236}">
                  <a16:creationId xmlns:a16="http://schemas.microsoft.com/office/drawing/2014/main" xmlns="" id="{9B32886B-277D-449A-8063-5A2C6812F02B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889764" y="1378860"/>
              <a:ext cx="84799" cy="847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sx="175000" sy="175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7F96CE29-F349-4121-A12B-60282036284D}"/>
                </a:ext>
              </a:extLst>
            </p:cNvPr>
            <p:cNvCxnSpPr/>
            <p:nvPr/>
          </p:nvCxnSpPr>
          <p:spPr>
            <a:xfrm flipV="1">
              <a:off x="4313852" y="1418084"/>
              <a:ext cx="344776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217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xmlns="" id="{B2ED8120-72E2-486B-8122-DB4FAE48A1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6641" y="1831395"/>
            <a:ext cx="9924130" cy="1107134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CD072CE2-B272-4D02-8E87-8D14200DEF24}"/>
              </a:ext>
            </a:extLst>
          </p:cNvPr>
          <p:cNvSpPr/>
          <p:nvPr/>
        </p:nvSpPr>
        <p:spPr>
          <a:xfrm>
            <a:off x="4939827" y="1793467"/>
            <a:ext cx="6130943" cy="1165502"/>
          </a:xfrm>
          <a:prstGeom prst="rect">
            <a:avLst/>
          </a:prstGeom>
          <a:gradFill>
            <a:gsLst>
              <a:gs pos="100000">
                <a:srgbClr val="111A51">
                  <a:alpha val="0"/>
                </a:srgbClr>
              </a:gs>
              <a:gs pos="0">
                <a:srgbClr val="0E154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BA16CFC2-7905-4191-82FC-8B8C7DB10721}"/>
              </a:ext>
            </a:extLst>
          </p:cNvPr>
          <p:cNvGrpSpPr/>
          <p:nvPr/>
        </p:nvGrpSpPr>
        <p:grpSpPr>
          <a:xfrm>
            <a:off x="6608074" y="1966042"/>
            <a:ext cx="4240015" cy="839390"/>
            <a:chOff x="7163548" y="1546224"/>
            <a:chExt cx="4240015" cy="839390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A7C377A3-69AC-448D-939C-9F9020B90156}"/>
                </a:ext>
              </a:extLst>
            </p:cNvPr>
            <p:cNvSpPr txBox="1"/>
            <p:nvPr/>
          </p:nvSpPr>
          <p:spPr>
            <a:xfrm>
              <a:off x="7494490" y="1754699"/>
              <a:ext cx="38292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400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noProof="1">
                  <a:latin typeface="+mn-lt"/>
                  <a:ea typeface="+mn-ea"/>
                  <a:cs typeface="+mn-ea"/>
                  <a:sym typeface="+mn-lt"/>
                </a:rPr>
                <a:t>员工执行力强，一般是指：</a:t>
              </a: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="" id="{74C08204-D5ED-429F-A16F-45DE874F1236}"/>
                </a:ext>
              </a:extLst>
            </p:cNvPr>
            <p:cNvGrpSpPr/>
            <p:nvPr/>
          </p:nvGrpSpPr>
          <p:grpSpPr>
            <a:xfrm>
              <a:off x="7742852" y="1546224"/>
              <a:ext cx="3660711" cy="84799"/>
              <a:chOff x="4313852" y="1378860"/>
              <a:chExt cx="3660711" cy="84799"/>
            </a:xfrm>
          </p:grpSpPr>
          <p:sp>
            <p:nvSpPr>
              <p:cNvPr id="7" name="Oval 24">
                <a:extLst>
                  <a:ext uri="{FF2B5EF4-FFF2-40B4-BE49-F238E27FC236}">
                    <a16:creationId xmlns:a16="http://schemas.microsoft.com/office/drawing/2014/main" xmlns="" id="{00EAB3BE-8DAB-49F1-B97B-F25CF5C9B190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889764" y="1378860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xmlns="" id="{AEF58C66-1CEE-442A-9C5B-9BDA1CCFF5A8}"/>
                  </a:ext>
                </a:extLst>
              </p:cNvPr>
              <p:cNvCxnSpPr/>
              <p:nvPr/>
            </p:nvCxnSpPr>
            <p:spPr>
              <a:xfrm flipV="1">
                <a:off x="4313852" y="1418084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C33A6873-CFDF-4B6B-AFF8-A7E15B75C13D}"/>
                </a:ext>
              </a:extLst>
            </p:cNvPr>
            <p:cNvGrpSpPr/>
            <p:nvPr/>
          </p:nvGrpSpPr>
          <p:grpSpPr>
            <a:xfrm flipH="1">
              <a:off x="7163548" y="2300815"/>
              <a:ext cx="3660711" cy="84799"/>
              <a:chOff x="4313852" y="1378860"/>
              <a:chExt cx="3660711" cy="84799"/>
            </a:xfrm>
          </p:grpSpPr>
          <p:sp>
            <p:nvSpPr>
              <p:cNvPr id="10" name="Oval 24">
                <a:extLst>
                  <a:ext uri="{FF2B5EF4-FFF2-40B4-BE49-F238E27FC236}">
                    <a16:creationId xmlns:a16="http://schemas.microsoft.com/office/drawing/2014/main" xmlns="" id="{EBBBE251-EC18-4793-8145-C67006FEACA3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889764" y="1378860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1" name="直接连接符 10">
                <a:extLst>
                  <a:ext uri="{FF2B5EF4-FFF2-40B4-BE49-F238E27FC236}">
                    <a16:creationId xmlns:a16="http://schemas.microsoft.com/office/drawing/2014/main" xmlns="" id="{4B31B8E5-7330-4C83-BB98-94E5A67870E0}"/>
                  </a:ext>
                </a:extLst>
              </p:cNvPr>
              <p:cNvCxnSpPr/>
              <p:nvPr/>
            </p:nvCxnSpPr>
            <p:spPr>
              <a:xfrm flipV="1">
                <a:off x="4313852" y="1418084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73D82214-9172-433F-B2D3-BF3C8FA9A398}"/>
              </a:ext>
            </a:extLst>
          </p:cNvPr>
          <p:cNvGrpSpPr/>
          <p:nvPr/>
        </p:nvGrpSpPr>
        <p:grpSpPr>
          <a:xfrm>
            <a:off x="1546311" y="3262567"/>
            <a:ext cx="2299761" cy="2170822"/>
            <a:chOff x="1361473" y="3259724"/>
            <a:chExt cx="2299761" cy="2170822"/>
          </a:xfrm>
        </p:grpSpPr>
        <p:sp>
          <p:nvSpPr>
            <p:cNvPr id="2" name="矩形 3">
              <a:extLst>
                <a:ext uri="{FF2B5EF4-FFF2-40B4-BE49-F238E27FC236}">
                  <a16:creationId xmlns:a16="http://schemas.microsoft.com/office/drawing/2014/main" xmlns="" id="{135333D4-3524-4A51-8081-E3C997D89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1473" y="3908783"/>
              <a:ext cx="2299761" cy="152176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员工能够快速行动，并能够在既定时间内保质保量地完成任务。</a:t>
              </a:r>
            </a:p>
          </p:txBody>
        </p:sp>
        <p:sp>
          <p:nvSpPr>
            <p:cNvPr id="20" name="Shape 897">
              <a:extLst>
                <a:ext uri="{FF2B5EF4-FFF2-40B4-BE49-F238E27FC236}">
                  <a16:creationId xmlns:a16="http://schemas.microsoft.com/office/drawing/2014/main" xmlns="" id="{A0418895-C22F-4004-9DA0-1078D832AF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59369" y="3259724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81AEF0B6-A7C4-485D-ACD0-817D09C2118B}"/>
              </a:ext>
            </a:extLst>
          </p:cNvPr>
          <p:cNvGrpSpPr/>
          <p:nvPr/>
        </p:nvGrpSpPr>
        <p:grpSpPr>
          <a:xfrm>
            <a:off x="4958825" y="3262567"/>
            <a:ext cx="2299761" cy="2163600"/>
            <a:chOff x="3678629" y="4348008"/>
            <a:chExt cx="2299761" cy="2163600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1E99FF3E-4F65-473D-8F31-FE068E3EBCE5}"/>
                </a:ext>
              </a:extLst>
            </p:cNvPr>
            <p:cNvSpPr/>
            <p:nvPr/>
          </p:nvSpPr>
          <p:spPr>
            <a:xfrm>
              <a:off x="3678629" y="4966633"/>
              <a:ext cx="2299761" cy="154497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哪些是执行力弱的，然后对员工执行力缺失的原因总结如下。</a:t>
              </a:r>
              <a:endParaRPr lang="zh-CN" altLang="en-US" sz="2000" spc="22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Shape 897">
              <a:extLst>
                <a:ext uri="{FF2B5EF4-FFF2-40B4-BE49-F238E27FC236}">
                  <a16:creationId xmlns:a16="http://schemas.microsoft.com/office/drawing/2014/main" xmlns="" id="{6D120D53-4A71-46AA-BEBB-AED16D93CA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6524" y="4348008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7E99C0DD-A3A1-459C-BF81-12B634E609C8}"/>
              </a:ext>
            </a:extLst>
          </p:cNvPr>
          <p:cNvGrpSpPr/>
          <p:nvPr/>
        </p:nvGrpSpPr>
        <p:grpSpPr>
          <a:xfrm>
            <a:off x="8371340" y="3262567"/>
            <a:ext cx="2299761" cy="2147968"/>
            <a:chOff x="6270617" y="2960922"/>
            <a:chExt cx="2299761" cy="214796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A387C618-859D-41C8-969F-D3166F3F4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0617" y="3587127"/>
              <a:ext cx="2299761" cy="152176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我们可以想象一下自己身边的同事，哪些是执行力强的。</a:t>
              </a:r>
            </a:p>
          </p:txBody>
        </p:sp>
        <p:sp>
          <p:nvSpPr>
            <p:cNvPr id="22" name="Shape 897">
              <a:extLst>
                <a:ext uri="{FF2B5EF4-FFF2-40B4-BE49-F238E27FC236}">
                  <a16:creationId xmlns:a16="http://schemas.microsoft.com/office/drawing/2014/main" xmlns="" id="{7396B8FB-0B25-4C28-B457-8AA3B0AF6C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68512" y="2960922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63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>
            <a:extLst>
              <a:ext uri="{FF2B5EF4-FFF2-40B4-BE49-F238E27FC236}">
                <a16:creationId xmlns:a16="http://schemas.microsoft.com/office/drawing/2014/main" xmlns="" id="{3BD114D4-B62E-4FCD-828C-03B01E3D0F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14501" y="2411672"/>
            <a:ext cx="3060606" cy="5687298"/>
          </a:xfrm>
          <a:prstGeom prst="roundRect">
            <a:avLst>
              <a:gd name="adj" fmla="val 7775"/>
            </a:avLst>
          </a:prstGeom>
        </p:spPr>
      </p:pic>
      <p:sp>
        <p:nvSpPr>
          <p:cNvPr id="2" name="矩形 3">
            <a:extLst>
              <a:ext uri="{FF2B5EF4-FFF2-40B4-BE49-F238E27FC236}">
                <a16:creationId xmlns:a16="http://schemas.microsoft.com/office/drawing/2014/main" xmlns="" id="{2833C575-B0E5-4111-A6E4-EA22C3223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313" y="3855695"/>
            <a:ext cx="4272687" cy="1891095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拖延消磨了意志，使人丧失进取心。一旦开始遇事推拖，就很容易再次拖延，直到变成一种根深蒂固的习惯。拖延，只能让他人领先。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0F9EC29E-6529-4219-A379-E6871276EB93}"/>
              </a:ext>
            </a:extLst>
          </p:cNvPr>
          <p:cNvGrpSpPr/>
          <p:nvPr/>
        </p:nvGrpSpPr>
        <p:grpSpPr>
          <a:xfrm>
            <a:off x="6486330" y="1322643"/>
            <a:ext cx="4618653" cy="631263"/>
            <a:chOff x="4150568" y="2081830"/>
            <a:chExt cx="4618653" cy="631263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512CC937-4D51-400F-B388-B2921FD7ED92}"/>
                </a:ext>
              </a:extLst>
            </p:cNvPr>
            <p:cNvSpPr txBox="1"/>
            <p:nvPr/>
          </p:nvSpPr>
          <p:spPr>
            <a:xfrm>
              <a:off x="4715085" y="2166629"/>
              <a:ext cx="35728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400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noProof="1">
                  <a:latin typeface="+mn-lt"/>
                  <a:ea typeface="+mn-ea"/>
                  <a:cs typeface="+mn-ea"/>
                  <a:sym typeface="+mn-lt"/>
                </a:rPr>
                <a:t>拖延磨唧，缺乏行动</a:t>
              </a: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F7FDA28D-BBBD-4C95-A220-F1AB7866AD4E}"/>
                </a:ext>
              </a:extLst>
            </p:cNvPr>
            <p:cNvGrpSpPr/>
            <p:nvPr/>
          </p:nvGrpSpPr>
          <p:grpSpPr>
            <a:xfrm>
              <a:off x="5108510" y="2628294"/>
              <a:ext cx="3660711" cy="84799"/>
              <a:chOff x="4313852" y="1378860"/>
              <a:chExt cx="3660711" cy="84799"/>
            </a:xfrm>
          </p:grpSpPr>
          <p:sp>
            <p:nvSpPr>
              <p:cNvPr id="5" name="Oval 24">
                <a:extLst>
                  <a:ext uri="{FF2B5EF4-FFF2-40B4-BE49-F238E27FC236}">
                    <a16:creationId xmlns:a16="http://schemas.microsoft.com/office/drawing/2014/main" xmlns="" id="{B03A5537-ED19-4520-BE50-9DB9922A4D1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889764" y="1378860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6" name="直接连接符 5">
                <a:extLst>
                  <a:ext uri="{FF2B5EF4-FFF2-40B4-BE49-F238E27FC236}">
                    <a16:creationId xmlns:a16="http://schemas.microsoft.com/office/drawing/2014/main" xmlns="" id="{E5220F0F-99F7-4182-8077-F14A89046CF4}"/>
                  </a:ext>
                </a:extLst>
              </p:cNvPr>
              <p:cNvCxnSpPr/>
              <p:nvPr/>
            </p:nvCxnSpPr>
            <p:spPr>
              <a:xfrm flipV="1">
                <a:off x="4313852" y="1418084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9AA0A5DC-2B37-4005-8E30-6603CC8F4FF6}"/>
                </a:ext>
              </a:extLst>
            </p:cNvPr>
            <p:cNvGrpSpPr/>
            <p:nvPr/>
          </p:nvGrpSpPr>
          <p:grpSpPr>
            <a:xfrm flipH="1">
              <a:off x="4150568" y="2081830"/>
              <a:ext cx="3660711" cy="84799"/>
              <a:chOff x="4313852" y="1378860"/>
              <a:chExt cx="3660711" cy="84799"/>
            </a:xfrm>
          </p:grpSpPr>
          <p:sp>
            <p:nvSpPr>
              <p:cNvPr id="8" name="Oval 24">
                <a:extLst>
                  <a:ext uri="{FF2B5EF4-FFF2-40B4-BE49-F238E27FC236}">
                    <a16:creationId xmlns:a16="http://schemas.microsoft.com/office/drawing/2014/main" xmlns="" id="{4B8E07FB-1490-45D1-AF0D-D1B4ECEB3376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889764" y="1378860"/>
                <a:ext cx="84799" cy="847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9" name="直接连接符 8">
                <a:extLst>
                  <a:ext uri="{FF2B5EF4-FFF2-40B4-BE49-F238E27FC236}">
                    <a16:creationId xmlns:a16="http://schemas.microsoft.com/office/drawing/2014/main" xmlns="" id="{83AF173F-F533-47AF-A92F-102DA4024B87}"/>
                  </a:ext>
                </a:extLst>
              </p:cNvPr>
              <p:cNvCxnSpPr/>
              <p:nvPr/>
            </p:nvCxnSpPr>
            <p:spPr>
              <a:xfrm flipV="1">
                <a:off x="4313852" y="1418084"/>
                <a:ext cx="34477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7CC5143-E67E-42B8-8849-6C3226B866D3}"/>
              </a:ext>
            </a:extLst>
          </p:cNvPr>
          <p:cNvSpPr/>
          <p:nvPr/>
        </p:nvSpPr>
        <p:spPr>
          <a:xfrm>
            <a:off x="1823313" y="2143919"/>
            <a:ext cx="4272687" cy="1521763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任何憧憬、理想和计划，都会在拖延中落空。我们可以想象一下自己身边的同事，哪些是执行力强的，哪些是执行力弱的。</a:t>
            </a:r>
            <a:endParaRPr lang="zh-CN" altLang="en-US" sz="2000" spc="22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4EA12456-978A-4FAC-81E4-C4FABFC2EA6D}"/>
              </a:ext>
            </a:extLst>
          </p:cNvPr>
          <p:cNvSpPr/>
          <p:nvPr/>
        </p:nvSpPr>
        <p:spPr>
          <a:xfrm>
            <a:off x="480302" y="1953906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5F007BEB-966F-46F5-9C05-27EBC0145910}"/>
              </a:ext>
            </a:extLst>
          </p:cNvPr>
          <p:cNvGrpSpPr/>
          <p:nvPr/>
        </p:nvGrpSpPr>
        <p:grpSpPr>
          <a:xfrm>
            <a:off x="6976194" y="2134447"/>
            <a:ext cx="4830869" cy="6723371"/>
            <a:chOff x="1180201" y="2490957"/>
            <a:chExt cx="4830869" cy="6723371"/>
          </a:xfrm>
        </p:grpSpPr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xmlns="" id="{6B3CE0D3-A5D1-4CFA-8081-E4F91609C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0201" y="2490957"/>
              <a:ext cx="3447766" cy="6723371"/>
            </a:xfrm>
            <a:prstGeom prst="rect">
              <a:avLst/>
            </a:prstGeom>
          </p:spPr>
        </p:pic>
        <p:sp>
          <p:nvSpPr>
            <p:cNvPr id="21" name="矩形 20">
              <a:extLst>
                <a:ext uri="{FF2B5EF4-FFF2-40B4-BE49-F238E27FC236}">
                  <a16:creationId xmlns:a16="http://schemas.microsoft.com/office/drawing/2014/main" xmlns="" id="{746FF29A-6D76-48D4-9472-F7041F7AEDAD}"/>
                </a:ext>
              </a:extLst>
            </p:cNvPr>
            <p:cNvSpPr/>
            <p:nvPr/>
          </p:nvSpPr>
          <p:spPr>
            <a:xfrm flipH="1" flipV="1">
              <a:off x="4628960" y="4282982"/>
              <a:ext cx="1382110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9600" spc="225" noProof="1">
                  <a:solidFill>
                    <a:schemeClr val="bg1"/>
                  </a:solidFill>
                  <a:cs typeface="+mn-ea"/>
                  <a:sym typeface="+mn-lt"/>
                </a:rPr>
                <a:t>“</a:t>
              </a:r>
              <a:endParaRPr lang="zh-CN" altLang="en-US" sz="9600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53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F68972B-4628-4B52-B41E-BA3F0166CB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F51687CA-4927-452F-A70F-591A281EF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43" t="26667"/>
          <a:stretch/>
        </p:blipFill>
        <p:spPr>
          <a:xfrm>
            <a:off x="1" y="-1"/>
            <a:ext cx="3897832" cy="421509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41953DA-D342-488C-9C11-D5AA5AC05790}"/>
              </a:ext>
            </a:extLst>
          </p:cNvPr>
          <p:cNvSpPr/>
          <p:nvPr/>
        </p:nvSpPr>
        <p:spPr>
          <a:xfrm>
            <a:off x="1069061" y="0"/>
            <a:ext cx="1510350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199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rPr>
              <a:t>3</a:t>
            </a:r>
            <a:endParaRPr lang="zh-CN" altLang="en-US" sz="19900" dirty="0">
              <a:gradFill flip="none" rotWithShape="1">
                <a:gsLst>
                  <a:gs pos="15000">
                    <a:srgbClr val="F6F8FC">
                      <a:alpha val="0"/>
                    </a:srgbClr>
                  </a:gs>
                  <a:gs pos="36000">
                    <a:srgbClr val="F6F8FC"/>
                  </a:gs>
                  <a:gs pos="73000">
                    <a:srgbClr val="FFFFFF"/>
                  </a:gs>
                  <a:gs pos="97000">
                    <a:srgbClr val="FFFFFF"/>
                  </a:gs>
                </a:gsLst>
                <a:lin ang="0" scaled="1"/>
                <a:tileRect/>
              </a:gradFill>
              <a:latin typeface="三极春联字体简" panose="00000500000000000000" pitchFamily="2" charset="-122"/>
              <a:ea typeface="三极春联字体简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6348E350-E0A4-42A3-8066-D42CE165B7C8}"/>
              </a:ext>
            </a:extLst>
          </p:cNvPr>
          <p:cNvSpPr txBox="1"/>
          <p:nvPr/>
        </p:nvSpPr>
        <p:spPr>
          <a:xfrm>
            <a:off x="4958299" y="3148737"/>
            <a:ext cx="4650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zh-CN" altLang="en-US" sz="4400" spc="300" dirty="0">
                <a:latin typeface="+mn-lt"/>
                <a:ea typeface="+mn-ea"/>
                <a:cs typeface="+mn-ea"/>
                <a:sym typeface="+mn-lt"/>
              </a:rPr>
              <a:t>执行力知识概述</a:t>
            </a: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xmlns="" id="{AFD4AD4A-F9D3-4A4D-A778-90C859477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802" y="3967874"/>
            <a:ext cx="3703651" cy="413768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lnSpc>
                <a:spcPct val="120000"/>
              </a:lnSpc>
              <a:spcAft>
                <a:spcPts val="450"/>
              </a:spcAft>
              <a:defRPr/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企业管理中最为重要的能力</a:t>
            </a:r>
            <a:endParaRPr lang="zh-CN" altLang="en-US" spc="225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FB8A157-7D29-47F8-B6B3-4E95E7EEA05C}"/>
              </a:ext>
            </a:extLst>
          </p:cNvPr>
          <p:cNvGrpSpPr/>
          <p:nvPr/>
        </p:nvGrpSpPr>
        <p:grpSpPr>
          <a:xfrm>
            <a:off x="479812" y="579072"/>
            <a:ext cx="367122" cy="1996566"/>
            <a:chOff x="7353192" y="2387653"/>
            <a:chExt cx="367122" cy="1592066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650EC254-072B-44D9-AB5F-9D8C56BB9AB7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25FD6030-C903-464E-AFBB-F784EE4C3AC7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DD287F0C-5FF8-4B00-86E2-53566FA57AF8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1CAFDED8-9F5B-4678-9EF1-E5EBB18CCA12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18079F77-F6D4-4666-B3A5-1FD50E07E5F0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4638230-35EB-4661-800C-2B41E31A042D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54427786-9BD7-468C-9210-413A6A8DDC89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83690E55-9881-48BF-96DB-67F4DDABFB46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9B4A4AB5-443D-426F-9A67-371BA9B62B18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3C735DE1-E88E-49D3-9F97-AE57AFA4A607}"/>
              </a:ext>
            </a:extLst>
          </p:cNvPr>
          <p:cNvGrpSpPr/>
          <p:nvPr/>
        </p:nvGrpSpPr>
        <p:grpSpPr>
          <a:xfrm>
            <a:off x="11219185" y="4121756"/>
            <a:ext cx="367122" cy="1996566"/>
            <a:chOff x="7353192" y="2387653"/>
            <a:chExt cx="367122" cy="1592066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136B743-016A-4536-8415-ED48AFD8B8A6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C62AE3A1-2479-4421-A7E2-18A8A51D0738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81051566-4353-41F7-A682-ECC506F1352C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2EC0549C-8052-4012-ABD1-2D05C894C7A6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7DEA5657-5C56-47E1-9D3A-52AD16F977E5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E48BFAAF-5EB7-4BF5-AD1D-C79AF00F6C4C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E577383E-F3D9-41DF-BCEE-18FD0A3D6166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6312388E-BB23-4699-86B1-61AD25312D30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00623009-0AAF-4C29-9853-5331981D8DAE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A3BCEF21-4256-4D28-8C49-0393F9A2ACF0}"/>
              </a:ext>
            </a:extLst>
          </p:cNvPr>
          <p:cNvSpPr txBox="1"/>
          <p:nvPr/>
        </p:nvSpPr>
        <p:spPr>
          <a:xfrm>
            <a:off x="5584367" y="2539114"/>
            <a:ext cx="339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en-US" altLang="zh-CN" sz="3200" spc="300" dirty="0">
                <a:latin typeface="+mn-lt"/>
                <a:ea typeface="+mn-ea"/>
                <a:cs typeface="+mn-ea"/>
                <a:sym typeface="+mn-lt"/>
              </a:rPr>
              <a:t>PART THREE</a:t>
            </a:r>
            <a:endParaRPr lang="zh-CN" altLang="en-US" sz="32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矩形 5">
            <a:extLst>
              <a:ext uri="{FF2B5EF4-FFF2-40B4-BE49-F238E27FC236}">
                <a16:creationId xmlns:a16="http://schemas.microsoft.com/office/drawing/2014/main" xmlns="" id="{10540061-33DE-4614-96C5-7485E8F2205A}"/>
              </a:ext>
            </a:extLst>
          </p:cNvPr>
          <p:cNvSpPr/>
          <p:nvPr/>
        </p:nvSpPr>
        <p:spPr>
          <a:xfrm>
            <a:off x="10532694" y="-108934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矩形 5">
            <a:extLst>
              <a:ext uri="{FF2B5EF4-FFF2-40B4-BE49-F238E27FC236}">
                <a16:creationId xmlns:a16="http://schemas.microsoft.com/office/drawing/2014/main" xmlns="" id="{6E46EC5B-D8A2-4A01-A6C3-4871A2F7C0B3}"/>
              </a:ext>
            </a:extLst>
          </p:cNvPr>
          <p:cNvSpPr/>
          <p:nvPr/>
        </p:nvSpPr>
        <p:spPr>
          <a:xfrm>
            <a:off x="8951788" y="2489418"/>
            <a:ext cx="183665" cy="18366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" name="矩形 5">
            <a:extLst>
              <a:ext uri="{FF2B5EF4-FFF2-40B4-BE49-F238E27FC236}">
                <a16:creationId xmlns:a16="http://schemas.microsoft.com/office/drawing/2014/main" xmlns="" id="{40A43C77-27BD-4AC4-997D-63D803A6A0B9}"/>
              </a:ext>
            </a:extLst>
          </p:cNvPr>
          <p:cNvSpPr/>
          <p:nvPr/>
        </p:nvSpPr>
        <p:spPr>
          <a:xfrm>
            <a:off x="2253200" y="5732901"/>
            <a:ext cx="4147600" cy="4147600"/>
          </a:xfrm>
          <a:prstGeom prst="donut">
            <a:avLst>
              <a:gd name="adj" fmla="val 14999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D1E609D0-24FA-4DE1-8EA4-83D822B9920C}"/>
              </a:ext>
            </a:extLst>
          </p:cNvPr>
          <p:cNvSpPr/>
          <p:nvPr/>
        </p:nvSpPr>
        <p:spPr>
          <a:xfrm>
            <a:off x="4487688" y="2117669"/>
            <a:ext cx="5523960" cy="26558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5">
            <a:extLst>
              <a:ext uri="{FF2B5EF4-FFF2-40B4-BE49-F238E27FC236}">
                <a16:creationId xmlns:a16="http://schemas.microsoft.com/office/drawing/2014/main" xmlns="" id="{B7DBB321-83E9-4EF8-835B-3C3F802BD748}"/>
              </a:ext>
            </a:extLst>
          </p:cNvPr>
          <p:cNvSpPr/>
          <p:nvPr/>
        </p:nvSpPr>
        <p:spPr>
          <a:xfrm>
            <a:off x="4168721" y="3558683"/>
            <a:ext cx="409191" cy="409191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A996DF05-E710-4CEC-9D0F-998ED60A0D1C}"/>
              </a:ext>
            </a:extLst>
          </p:cNvPr>
          <p:cNvSpPr txBox="1"/>
          <p:nvPr/>
        </p:nvSpPr>
        <p:spPr>
          <a:xfrm>
            <a:off x="479812" y="5888123"/>
            <a:ext cx="299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WWW.1PPT.COM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912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/>
      <p:bldP spid="8" grpId="0"/>
      <p:bldP spid="29" grpId="0"/>
      <p:bldP spid="30" grpId="0" animBg="1"/>
      <p:bldP spid="32" grpId="0" animBg="1"/>
      <p:bldP spid="34" grpId="0" animBg="1"/>
      <p:bldP spid="35" grpId="0" animBg="1"/>
      <p:bldP spid="31" grpId="0" animBg="1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xmlns="" id="{E3BFB13B-1B8E-49B9-8DD3-784835F3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799" y="2656577"/>
            <a:ext cx="4758583" cy="1544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各级领导必须参与到自己职能部门的具体工作当中，成为带动全局的发动机！领导者需要有一种执行的本能，他必须相信。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97D77C26-A457-4AA6-A9E5-B4A64E7B9D93}"/>
              </a:ext>
            </a:extLst>
          </p:cNvPr>
          <p:cNvGrpSpPr/>
          <p:nvPr/>
        </p:nvGrpSpPr>
        <p:grpSpPr>
          <a:xfrm>
            <a:off x="7206343" y="1446935"/>
            <a:ext cx="3352799" cy="793241"/>
            <a:chOff x="4419600" y="1283649"/>
            <a:chExt cx="3352799" cy="793241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99DCA516-930B-44E7-9C4D-A91CEA18A41E}"/>
                </a:ext>
              </a:extLst>
            </p:cNvPr>
            <p:cNvSpPr txBox="1"/>
            <p:nvPr/>
          </p:nvSpPr>
          <p:spPr>
            <a:xfrm>
              <a:off x="4419600" y="1449438"/>
              <a:ext cx="33527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400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noProof="1">
                  <a:latin typeface="+mn-lt"/>
                  <a:ea typeface="+mn-ea"/>
                  <a:cs typeface="+mn-ea"/>
                  <a:sym typeface="+mn-lt"/>
                </a:rPr>
                <a:t>创建强执行力文化</a:t>
              </a:r>
            </a:p>
          </p:txBody>
        </p:sp>
        <p:sp>
          <p:nvSpPr>
            <p:cNvPr id="4" name="平行四边形 3">
              <a:extLst>
                <a:ext uri="{FF2B5EF4-FFF2-40B4-BE49-F238E27FC236}">
                  <a16:creationId xmlns:a16="http://schemas.microsoft.com/office/drawing/2014/main" xmlns="" id="{2A04ABA6-4B60-48CA-B1C3-A2A9EA87969A}"/>
                </a:ext>
              </a:extLst>
            </p:cNvPr>
            <p:cNvSpPr/>
            <p:nvPr/>
          </p:nvSpPr>
          <p:spPr>
            <a:xfrm>
              <a:off x="4419600" y="1283649"/>
              <a:ext cx="3335436" cy="793241"/>
            </a:xfrm>
            <a:prstGeom prst="parallelogram">
              <a:avLst>
                <a:gd name="adj" fmla="val 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38D3E0DE-0AA6-4851-AEC8-06FED68AF6E8}"/>
              </a:ext>
            </a:extLst>
          </p:cNvPr>
          <p:cNvCxnSpPr/>
          <p:nvPr/>
        </p:nvCxnSpPr>
        <p:spPr>
          <a:xfrm>
            <a:off x="5377543" y="0"/>
            <a:ext cx="0" cy="6858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EEA18AA1-A304-4D07-BA6E-D66432D948C1}"/>
              </a:ext>
            </a:extLst>
          </p:cNvPr>
          <p:cNvSpPr/>
          <p:nvPr/>
        </p:nvSpPr>
        <p:spPr>
          <a:xfrm>
            <a:off x="6019800" y="4361493"/>
            <a:ext cx="4758578" cy="117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“除非我使这个计划真正转变成现实，否则我现在所做的一切根本没有意义”。</a:t>
            </a:r>
            <a:endParaRPr lang="zh-CN" altLang="en-US" sz="2000" spc="22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Shape 897">
            <a:extLst>
              <a:ext uri="{FF2B5EF4-FFF2-40B4-BE49-F238E27FC236}">
                <a16:creationId xmlns:a16="http://schemas.microsoft.com/office/drawing/2014/main" xmlns="" id="{A7A2A583-892C-4788-8C9E-738820111E62}"/>
              </a:ext>
            </a:extLst>
          </p:cNvPr>
          <p:cNvSpPr>
            <a:spLocks noChangeAspect="1"/>
          </p:cNvSpPr>
          <p:nvPr/>
        </p:nvSpPr>
        <p:spPr>
          <a:xfrm>
            <a:off x="5515829" y="2726312"/>
            <a:ext cx="503970" cy="504000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0BCB127A-A998-4A0A-B3F7-22978601F61A}"/>
              </a:ext>
            </a:extLst>
          </p:cNvPr>
          <p:cNvGrpSpPr/>
          <p:nvPr/>
        </p:nvGrpSpPr>
        <p:grpSpPr>
          <a:xfrm>
            <a:off x="1413617" y="3589070"/>
            <a:ext cx="3807088" cy="1544846"/>
            <a:chOff x="1413617" y="3224596"/>
            <a:chExt cx="3807088" cy="1544846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62751FB4-1022-421C-AB61-170EFC6C9E88}"/>
                </a:ext>
              </a:extLst>
            </p:cNvPr>
            <p:cNvSpPr/>
            <p:nvPr/>
          </p:nvSpPr>
          <p:spPr>
            <a:xfrm>
              <a:off x="1413617" y="3224596"/>
              <a:ext cx="3321661" cy="15448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“除非我使这个计划真正转变成现实，否则我现在所做的一切根本没有意义”。</a:t>
              </a:r>
              <a:endParaRPr lang="zh-CN" altLang="en-US" sz="2000" spc="22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Shape 897">
              <a:extLst>
                <a:ext uri="{FF2B5EF4-FFF2-40B4-BE49-F238E27FC236}">
                  <a16:creationId xmlns:a16="http://schemas.microsoft.com/office/drawing/2014/main" xmlns="" id="{A6C32FC0-0102-4521-A58A-A3E21769CF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16735" y="3227021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5" name="Shape 897">
            <a:extLst>
              <a:ext uri="{FF2B5EF4-FFF2-40B4-BE49-F238E27FC236}">
                <a16:creationId xmlns:a16="http://schemas.microsoft.com/office/drawing/2014/main" xmlns="" id="{41ED4BC8-56B1-4628-9F8D-13C31BBDD5FA}"/>
              </a:ext>
            </a:extLst>
          </p:cNvPr>
          <p:cNvSpPr>
            <a:spLocks noChangeAspect="1"/>
          </p:cNvSpPr>
          <p:nvPr/>
        </p:nvSpPr>
        <p:spPr>
          <a:xfrm>
            <a:off x="5580141" y="4434978"/>
            <a:ext cx="503970" cy="504000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813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3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E0D4E053-D863-488F-8346-DCBF9AB25CD5}"/>
              </a:ext>
            </a:extLst>
          </p:cNvPr>
          <p:cNvGrpSpPr/>
          <p:nvPr/>
        </p:nvGrpSpPr>
        <p:grpSpPr>
          <a:xfrm>
            <a:off x="4977545" y="1796143"/>
            <a:ext cx="6006141" cy="3600249"/>
            <a:chOff x="4487688" y="1962350"/>
            <a:chExt cx="6006141" cy="3600249"/>
          </a:xfrm>
        </p:grpSpPr>
        <p:sp>
          <p:nvSpPr>
            <p:cNvPr id="2" name="矩形 3">
              <a:extLst>
                <a:ext uri="{FF2B5EF4-FFF2-40B4-BE49-F238E27FC236}">
                  <a16:creationId xmlns:a16="http://schemas.microsoft.com/office/drawing/2014/main" xmlns="" id="{08216366-5E93-4646-AC87-DA8D6079C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1551" y="2329047"/>
              <a:ext cx="4678330" cy="3022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因此他必须参与到具体的运营过程中，到员工中去，找到执行各阶段的具体情况与预期之间的差距，并进一步对其进行正确而深入的引导、解决困难，直至成功。这才是领导者最最重要的工作。而且不论组织大小，这些关键工作都不能交付给其他任何人。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88B2C7B7-BAA1-46D6-A73C-2D8DEB963331}"/>
                </a:ext>
              </a:extLst>
            </p:cNvPr>
            <p:cNvSpPr/>
            <p:nvPr/>
          </p:nvSpPr>
          <p:spPr>
            <a:xfrm>
              <a:off x="4487688" y="1962350"/>
              <a:ext cx="6006141" cy="360024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69EB4D88-8A9E-4317-B590-B561F75921B5}"/>
              </a:ext>
            </a:extLst>
          </p:cNvPr>
          <p:cNvGrpSpPr/>
          <p:nvPr/>
        </p:nvGrpSpPr>
        <p:grpSpPr>
          <a:xfrm>
            <a:off x="0" y="2686654"/>
            <a:ext cx="5497284" cy="1569660"/>
            <a:chOff x="0" y="2588683"/>
            <a:chExt cx="5497284" cy="156966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6711519F-CBD5-41E7-A366-76A72EA6C550}"/>
                </a:ext>
              </a:extLst>
            </p:cNvPr>
            <p:cNvSpPr/>
            <p:nvPr/>
          </p:nvSpPr>
          <p:spPr>
            <a:xfrm>
              <a:off x="0" y="2588683"/>
              <a:ext cx="5497284" cy="1569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="" id="{D30EA058-FFE5-409A-8B04-456A3A834713}"/>
                </a:ext>
              </a:extLst>
            </p:cNvPr>
            <p:cNvSpPr txBox="1"/>
            <p:nvPr/>
          </p:nvSpPr>
          <p:spPr>
            <a:xfrm>
              <a:off x="751584" y="2669309"/>
              <a:ext cx="4538438" cy="13234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8000" dirty="0">
                  <a:solidFill>
                    <a:srgbClr val="0E1543"/>
                  </a:soli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需要做到</a:t>
              </a: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5631FEA8-A4FA-4B81-95E4-A264C2DEDC3C}"/>
              </a:ext>
            </a:extLst>
          </p:cNvPr>
          <p:cNvSpPr/>
          <p:nvPr/>
        </p:nvSpPr>
        <p:spPr>
          <a:xfrm>
            <a:off x="3113584" y="1521882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  <p:sp>
        <p:nvSpPr>
          <p:cNvPr id="11" name="矩形 5">
            <a:extLst>
              <a:ext uri="{FF2B5EF4-FFF2-40B4-BE49-F238E27FC236}">
                <a16:creationId xmlns:a16="http://schemas.microsoft.com/office/drawing/2014/main" xmlns="" id="{A1843AB3-95A9-48EC-9D26-A3B67A08FD4E}"/>
              </a:ext>
            </a:extLst>
          </p:cNvPr>
          <p:cNvSpPr/>
          <p:nvPr/>
        </p:nvSpPr>
        <p:spPr>
          <a:xfrm>
            <a:off x="4081637" y="4728128"/>
            <a:ext cx="196450" cy="196450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矩形 5">
            <a:extLst>
              <a:ext uri="{FF2B5EF4-FFF2-40B4-BE49-F238E27FC236}">
                <a16:creationId xmlns:a16="http://schemas.microsoft.com/office/drawing/2014/main" xmlns="" id="{E08E7049-DA23-4BF1-9F91-FB965237EEF9}"/>
              </a:ext>
            </a:extLst>
          </p:cNvPr>
          <p:cNvSpPr/>
          <p:nvPr/>
        </p:nvSpPr>
        <p:spPr>
          <a:xfrm>
            <a:off x="9535886" y="1192879"/>
            <a:ext cx="391886" cy="391886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268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xmlns="" id="{4E55D078-564F-4BA8-8341-6C3B4DF22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945" y="2405398"/>
            <a:ext cx="4944055" cy="228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  一次，曹操行军，严令：大小将校，凡过麦田，但有践踏者，并皆斩首。但曹操坐骑受惊踏麦。曹操抽出佩剑欲自刎以治自己的踏麦之罪。再谋士嘉的劝说之下，乃以剑割自己的头发，掷于地说：“割发权代首”。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C67A4E1F-A405-4E5C-9475-C94BC6816829}"/>
              </a:ext>
            </a:extLst>
          </p:cNvPr>
          <p:cNvGrpSpPr/>
          <p:nvPr/>
        </p:nvGrpSpPr>
        <p:grpSpPr>
          <a:xfrm>
            <a:off x="1044120" y="2129452"/>
            <a:ext cx="3499658" cy="81068"/>
            <a:chOff x="4313852" y="1378860"/>
            <a:chExt cx="3660711" cy="84799"/>
          </a:xfrm>
        </p:grpSpPr>
        <p:sp>
          <p:nvSpPr>
            <p:cNvPr id="10" name="Oval 24">
              <a:extLst>
                <a:ext uri="{FF2B5EF4-FFF2-40B4-BE49-F238E27FC236}">
                  <a16:creationId xmlns:a16="http://schemas.microsoft.com/office/drawing/2014/main" xmlns="" id="{15BDDB78-BCAF-4A09-AB20-30FDEF6B8F2F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889764" y="1378860"/>
              <a:ext cx="84799" cy="847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sx="175000" sy="175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A8E848CD-C976-4615-9941-4B003FC6D767}"/>
                </a:ext>
              </a:extLst>
            </p:cNvPr>
            <p:cNvCxnSpPr/>
            <p:nvPr/>
          </p:nvCxnSpPr>
          <p:spPr>
            <a:xfrm flipV="1">
              <a:off x="4313852" y="1418084"/>
              <a:ext cx="344776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82667436-1233-4E97-A11E-788E83C5937A}"/>
              </a:ext>
            </a:extLst>
          </p:cNvPr>
          <p:cNvGrpSpPr/>
          <p:nvPr/>
        </p:nvGrpSpPr>
        <p:grpSpPr>
          <a:xfrm flipH="1">
            <a:off x="8077645" y="5436846"/>
            <a:ext cx="3025783" cy="81068"/>
            <a:chOff x="4809535" y="1378860"/>
            <a:chExt cx="3165028" cy="84799"/>
          </a:xfrm>
        </p:grpSpPr>
        <p:sp>
          <p:nvSpPr>
            <p:cNvPr id="8" name="Oval 24">
              <a:extLst>
                <a:ext uri="{FF2B5EF4-FFF2-40B4-BE49-F238E27FC236}">
                  <a16:creationId xmlns:a16="http://schemas.microsoft.com/office/drawing/2014/main" xmlns="" id="{95F1DF02-D50B-4AC5-9B99-7939018CA7C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889764" y="1378860"/>
              <a:ext cx="84799" cy="847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sx="175000" sy="175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52560E40-D049-42BD-AC01-A5B980A83DEA}"/>
                </a:ext>
              </a:extLst>
            </p:cNvPr>
            <p:cNvCxnSpPr>
              <a:cxnSpLocks/>
            </p:cNvCxnSpPr>
            <p:nvPr/>
          </p:nvCxnSpPr>
          <p:spPr>
            <a:xfrm>
              <a:off x="4809535" y="1418084"/>
              <a:ext cx="295208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CE39EDB4-4F8F-49AD-8966-D06A397EC8F8}"/>
              </a:ext>
            </a:extLst>
          </p:cNvPr>
          <p:cNvSpPr/>
          <p:nvPr/>
        </p:nvSpPr>
        <p:spPr>
          <a:xfrm>
            <a:off x="6876965" y="3193870"/>
            <a:ext cx="4141529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此事在军中传开，三军上下无不悚然，无不懔遵军令。身教胜于言教，领导者表率对执行力的影响是决定性的！因此，领导要做好强执行力的表率</a:t>
            </a:r>
            <a:endParaRPr lang="zh-CN" altLang="en-US" sz="2000" spc="22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03DB0F53-9AD2-4BB8-B38D-62BD07191EBA}"/>
              </a:ext>
            </a:extLst>
          </p:cNvPr>
          <p:cNvGrpSpPr/>
          <p:nvPr/>
        </p:nvGrpSpPr>
        <p:grpSpPr>
          <a:xfrm>
            <a:off x="7952443" y="2129452"/>
            <a:ext cx="3150985" cy="784636"/>
            <a:chOff x="7357834" y="1460327"/>
            <a:chExt cx="3150985" cy="784636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1E8EEE45-2EA8-48F5-A296-3E3BC3681735}"/>
                </a:ext>
              </a:extLst>
            </p:cNvPr>
            <p:cNvSpPr txBox="1"/>
            <p:nvPr/>
          </p:nvSpPr>
          <p:spPr>
            <a:xfrm>
              <a:off x="7357834" y="1621813"/>
              <a:ext cx="31509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400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noProof="1">
                  <a:latin typeface="+mn-lt"/>
                  <a:ea typeface="+mn-ea"/>
                  <a:cs typeface="+mn-ea"/>
                  <a:sym typeface="+mn-lt"/>
                </a:rPr>
                <a:t>领导者做好表率</a:t>
              </a:r>
            </a:p>
          </p:txBody>
        </p:sp>
        <p:sp>
          <p:nvSpPr>
            <p:cNvPr id="15" name="平行四边形 14">
              <a:extLst>
                <a:ext uri="{FF2B5EF4-FFF2-40B4-BE49-F238E27FC236}">
                  <a16:creationId xmlns:a16="http://schemas.microsoft.com/office/drawing/2014/main" xmlns="" id="{762D911F-D94C-454F-AE69-81260BEAE997}"/>
                </a:ext>
              </a:extLst>
            </p:cNvPr>
            <p:cNvSpPr/>
            <p:nvPr/>
          </p:nvSpPr>
          <p:spPr>
            <a:xfrm>
              <a:off x="7441199" y="1460327"/>
              <a:ext cx="2982686" cy="784636"/>
            </a:xfrm>
            <a:prstGeom prst="parallelogram">
              <a:avLst>
                <a:gd name="adj" fmla="val 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4C38498D-67EA-44E0-BD5B-28986A85E27E}"/>
              </a:ext>
            </a:extLst>
          </p:cNvPr>
          <p:cNvSpPr/>
          <p:nvPr/>
        </p:nvSpPr>
        <p:spPr>
          <a:xfrm>
            <a:off x="5373687" y="2914088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453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B8CFB0C-B858-44D0-9032-252601DD80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3FEDA629-09FE-4B50-8974-7563DC5ACB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43" t="26667"/>
          <a:stretch/>
        </p:blipFill>
        <p:spPr>
          <a:xfrm>
            <a:off x="0" y="-1"/>
            <a:ext cx="4542043" cy="5029199"/>
          </a:xfrm>
          <a:prstGeom prst="rect">
            <a:avLst/>
          </a:prstGeom>
        </p:spPr>
      </p:pic>
      <p:sp>
        <p:nvSpPr>
          <p:cNvPr id="12" name="矩形 5">
            <a:extLst>
              <a:ext uri="{FF2B5EF4-FFF2-40B4-BE49-F238E27FC236}">
                <a16:creationId xmlns:a16="http://schemas.microsoft.com/office/drawing/2014/main" xmlns="" id="{F2CAEC15-379D-4A50-A8A2-359C3142DC96}"/>
              </a:ext>
            </a:extLst>
          </p:cNvPr>
          <p:cNvSpPr/>
          <p:nvPr/>
        </p:nvSpPr>
        <p:spPr>
          <a:xfrm>
            <a:off x="11223576" y="338201"/>
            <a:ext cx="2457502" cy="2457502"/>
          </a:xfrm>
          <a:prstGeom prst="donut">
            <a:avLst>
              <a:gd name="adj" fmla="val 24904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8F5C709C-2A1B-4877-91C0-82CE29D288B5}"/>
              </a:ext>
            </a:extLst>
          </p:cNvPr>
          <p:cNvGrpSpPr/>
          <p:nvPr/>
        </p:nvGrpSpPr>
        <p:grpSpPr>
          <a:xfrm>
            <a:off x="878060" y="1717396"/>
            <a:ext cx="2925882" cy="3423208"/>
            <a:chOff x="986224" y="1412408"/>
            <a:chExt cx="2925882" cy="3423208"/>
          </a:xfrm>
        </p:grpSpPr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xmlns="" id="{5B0B5B12-DFC9-457A-9541-962D84385F0B}"/>
                </a:ext>
              </a:extLst>
            </p:cNvPr>
            <p:cNvSpPr txBox="1"/>
            <p:nvPr/>
          </p:nvSpPr>
          <p:spPr>
            <a:xfrm>
              <a:off x="1056127" y="1566952"/>
              <a:ext cx="2715485" cy="186204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15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目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xmlns="" id="{71E022C9-4628-47B0-A416-BE6C8F3C0297}"/>
                </a:ext>
              </a:extLst>
            </p:cNvPr>
            <p:cNvSpPr txBox="1"/>
            <p:nvPr/>
          </p:nvSpPr>
          <p:spPr>
            <a:xfrm>
              <a:off x="1196621" y="2973568"/>
              <a:ext cx="2715485" cy="186204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15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录</a:t>
              </a: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83A308A9-A7E1-4103-9757-F548BDE97D2E}"/>
                </a:ext>
              </a:extLst>
            </p:cNvPr>
            <p:cNvSpPr/>
            <p:nvPr/>
          </p:nvSpPr>
          <p:spPr>
            <a:xfrm>
              <a:off x="1769806" y="1963991"/>
              <a:ext cx="167148" cy="1101213"/>
            </a:xfrm>
            <a:custGeom>
              <a:avLst/>
              <a:gdLst>
                <a:gd name="connsiteX0" fmla="*/ 0 w 167148"/>
                <a:gd name="connsiteY0" fmla="*/ 0 h 1101213"/>
                <a:gd name="connsiteX1" fmla="*/ 108155 w 167148"/>
                <a:gd name="connsiteY1" fmla="*/ 285135 h 1101213"/>
                <a:gd name="connsiteX2" fmla="*/ 49161 w 167148"/>
                <a:gd name="connsiteY2" fmla="*/ 914400 h 1101213"/>
                <a:gd name="connsiteX3" fmla="*/ 167148 w 167148"/>
                <a:gd name="connsiteY3" fmla="*/ 1101213 h 1101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48" h="1101213">
                  <a:moveTo>
                    <a:pt x="0" y="0"/>
                  </a:moveTo>
                  <a:cubicBezTo>
                    <a:pt x="49981" y="66367"/>
                    <a:pt x="99962" y="132735"/>
                    <a:pt x="108155" y="285135"/>
                  </a:cubicBezTo>
                  <a:cubicBezTo>
                    <a:pt x="116348" y="437535"/>
                    <a:pt x="39329" y="778387"/>
                    <a:pt x="49161" y="914400"/>
                  </a:cubicBezTo>
                  <a:cubicBezTo>
                    <a:pt x="58993" y="1050413"/>
                    <a:pt x="113070" y="1075813"/>
                    <a:pt x="167148" y="110121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16" name="矩形 5">
              <a:extLst>
                <a:ext uri="{FF2B5EF4-FFF2-40B4-BE49-F238E27FC236}">
                  <a16:creationId xmlns:a16="http://schemas.microsoft.com/office/drawing/2014/main" xmlns="" id="{152443E7-B038-4425-8AF0-7C20618F19DC}"/>
                </a:ext>
              </a:extLst>
            </p:cNvPr>
            <p:cNvSpPr/>
            <p:nvPr/>
          </p:nvSpPr>
          <p:spPr>
            <a:xfrm>
              <a:off x="986224" y="4267199"/>
              <a:ext cx="156947" cy="156947"/>
            </a:xfrm>
            <a:prstGeom prst="ellipse">
              <a:avLst/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17" name="矩形 5">
              <a:extLst>
                <a:ext uri="{FF2B5EF4-FFF2-40B4-BE49-F238E27FC236}">
                  <a16:creationId xmlns:a16="http://schemas.microsoft.com/office/drawing/2014/main" xmlns="" id="{3B909C2D-E8C8-4887-A51E-4DA936D24AB0}"/>
                </a:ext>
              </a:extLst>
            </p:cNvPr>
            <p:cNvSpPr/>
            <p:nvPr/>
          </p:nvSpPr>
          <p:spPr>
            <a:xfrm>
              <a:off x="2795619" y="1412408"/>
              <a:ext cx="309088" cy="309088"/>
            </a:xfrm>
            <a:prstGeom prst="ellipse">
              <a:avLst/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BF4F229A-3CBF-4FB3-8867-D3E02FD2E448}"/>
              </a:ext>
            </a:extLst>
          </p:cNvPr>
          <p:cNvGrpSpPr/>
          <p:nvPr/>
        </p:nvGrpSpPr>
        <p:grpSpPr>
          <a:xfrm>
            <a:off x="3899134" y="1982650"/>
            <a:ext cx="3765893" cy="1569660"/>
            <a:chOff x="4163843" y="2590448"/>
            <a:chExt cx="3765893" cy="1569660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1F86EE31-3EB0-46C8-99BD-0809A5CADE74}"/>
                </a:ext>
              </a:extLst>
            </p:cNvPr>
            <p:cNvSpPr txBox="1"/>
            <p:nvPr/>
          </p:nvSpPr>
          <p:spPr>
            <a:xfrm>
              <a:off x="4485291" y="2986742"/>
              <a:ext cx="33985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Heavy" panose="020B0A00000000000000" pitchFamily="34" charset="-122"/>
                  <a:ea typeface="思源黑体 CN Heavy" panose="020B0A00000000000000" pitchFamily="34" charset="-122"/>
                </a:defRPr>
              </a:lvl1pPr>
            </a:lstStyle>
            <a:p>
              <a:pPr algn="ctr"/>
              <a:r>
                <a:rPr lang="zh-CN" altLang="en-US" spc="300" dirty="0">
                  <a:latin typeface="+mn-lt"/>
                  <a:ea typeface="+mn-ea"/>
                  <a:cs typeface="+mn-ea"/>
                  <a:sym typeface="+mn-lt"/>
                </a:rPr>
                <a:t>执行力知识概述</a:t>
              </a:r>
            </a:p>
          </p:txBody>
        </p:sp>
        <p:sp>
          <p:nvSpPr>
            <p:cNvPr id="27" name="矩形 3">
              <a:extLst>
                <a:ext uri="{FF2B5EF4-FFF2-40B4-BE49-F238E27FC236}">
                  <a16:creationId xmlns:a16="http://schemas.microsoft.com/office/drawing/2014/main" xmlns="" id="{B36E2CF6-15B1-4C2C-AC61-CC9E25DB4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6631" y="3417712"/>
              <a:ext cx="3003105" cy="34483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1600" spc="225" noProof="1">
                  <a:solidFill>
                    <a:schemeClr val="bg1"/>
                  </a:solidFill>
                  <a:cs typeface="+mn-ea"/>
                  <a:sym typeface="+mn-lt"/>
                </a:rPr>
                <a:t>企业管理中最为重要的能力</a:t>
              </a:r>
              <a:endParaRPr lang="zh-CN" altLang="en-US" sz="1400" spc="225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6449C342-B709-4BF2-8D09-078C0BB42AF5}"/>
                </a:ext>
              </a:extLst>
            </p:cNvPr>
            <p:cNvSpPr/>
            <p:nvPr/>
          </p:nvSpPr>
          <p:spPr>
            <a:xfrm>
              <a:off x="4163843" y="2590448"/>
              <a:ext cx="923651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lang="en-US" altLang="zh-CN" sz="96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1</a:t>
              </a:r>
              <a:endParaRPr lang="zh-CN" altLang="en-US" sz="96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690E7B6B-D3B9-451E-A532-A9FD50093E89}"/>
              </a:ext>
            </a:extLst>
          </p:cNvPr>
          <p:cNvGrpSpPr/>
          <p:nvPr/>
        </p:nvGrpSpPr>
        <p:grpSpPr>
          <a:xfrm>
            <a:off x="3533169" y="3088857"/>
            <a:ext cx="3819143" cy="1569660"/>
            <a:chOff x="4308015" y="4406702"/>
            <a:chExt cx="3819143" cy="1569660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FFFDC2FA-8007-4C24-BED8-F571DA0C9FD2}"/>
                </a:ext>
              </a:extLst>
            </p:cNvPr>
            <p:cNvSpPr txBox="1"/>
            <p:nvPr/>
          </p:nvSpPr>
          <p:spPr>
            <a:xfrm>
              <a:off x="4485291" y="4834096"/>
              <a:ext cx="36418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执行力缺失原因</a:t>
              </a:r>
            </a:p>
          </p:txBody>
        </p:sp>
        <p:sp>
          <p:nvSpPr>
            <p:cNvPr id="33" name="矩形 3">
              <a:extLst>
                <a:ext uri="{FF2B5EF4-FFF2-40B4-BE49-F238E27FC236}">
                  <a16:creationId xmlns:a16="http://schemas.microsoft.com/office/drawing/2014/main" xmlns="" id="{8D0FB209-1AD6-4FBC-ABE5-06065312A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3896" y="5280620"/>
              <a:ext cx="3003105" cy="34483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1600" spc="225" noProof="1">
                  <a:solidFill>
                    <a:schemeClr val="bg1"/>
                  </a:solidFill>
                  <a:cs typeface="+mn-ea"/>
                  <a:sym typeface="+mn-lt"/>
                </a:rPr>
                <a:t>企业管理中最为重要的能力</a:t>
              </a:r>
              <a:endParaRPr lang="zh-CN" altLang="en-US" sz="1400" spc="225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xmlns="" id="{3A44C4AF-A86A-4C15-A1F9-907F3ADF83B4}"/>
                </a:ext>
              </a:extLst>
            </p:cNvPr>
            <p:cNvSpPr/>
            <p:nvPr/>
          </p:nvSpPr>
          <p:spPr>
            <a:xfrm>
              <a:off x="4355304" y="4406702"/>
              <a:ext cx="829073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lang="en-US" altLang="zh-CN" sz="96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2</a:t>
              </a:r>
              <a:endParaRPr lang="zh-CN" altLang="en-US" sz="96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xmlns="" id="{413658C8-4BF1-4942-9C33-E794E9704F55}"/>
              </a:ext>
            </a:extLst>
          </p:cNvPr>
          <p:cNvGrpSpPr/>
          <p:nvPr/>
        </p:nvGrpSpPr>
        <p:grpSpPr>
          <a:xfrm>
            <a:off x="7536146" y="2731421"/>
            <a:ext cx="3729341" cy="1569660"/>
            <a:chOff x="8174050" y="2801314"/>
            <a:chExt cx="3729341" cy="156966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46A67FA1-C8D8-4BB8-82A3-0885B5CE1A8B}"/>
                </a:ext>
              </a:extLst>
            </p:cNvPr>
            <p:cNvSpPr txBox="1"/>
            <p:nvPr/>
          </p:nvSpPr>
          <p:spPr>
            <a:xfrm>
              <a:off x="8311697" y="3247078"/>
              <a:ext cx="35916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怎样提升执行力</a:t>
              </a:r>
            </a:p>
          </p:txBody>
        </p:sp>
        <p:sp>
          <p:nvSpPr>
            <p:cNvPr id="32" name="矩形 3">
              <a:extLst>
                <a:ext uri="{FF2B5EF4-FFF2-40B4-BE49-F238E27FC236}">
                  <a16:creationId xmlns:a16="http://schemas.microsoft.com/office/drawing/2014/main" xmlns="" id="{4F0E8C2F-FDD9-4B31-BF29-061B6C15D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9258" y="3669415"/>
              <a:ext cx="3003105" cy="34483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1600" spc="225" noProof="1">
                  <a:solidFill>
                    <a:schemeClr val="bg1"/>
                  </a:solidFill>
                  <a:cs typeface="+mn-ea"/>
                  <a:sym typeface="+mn-lt"/>
                </a:rPr>
                <a:t>企业管理中最为重要的能力</a:t>
              </a:r>
              <a:endParaRPr lang="zh-CN" altLang="en-US" sz="1400" spc="225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xmlns="" id="{577E2372-5B5D-4805-BA2A-96D7FD548161}"/>
                </a:ext>
              </a:extLst>
            </p:cNvPr>
            <p:cNvSpPr/>
            <p:nvPr/>
          </p:nvSpPr>
          <p:spPr>
            <a:xfrm>
              <a:off x="8223743" y="2801314"/>
              <a:ext cx="824265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lang="en-US" altLang="zh-CN" sz="96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3</a:t>
              </a:r>
              <a:endParaRPr lang="zh-CN" altLang="en-US" sz="96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49441AEE-C68F-476F-92CD-FC75EA4C3A13}"/>
              </a:ext>
            </a:extLst>
          </p:cNvPr>
          <p:cNvGrpSpPr/>
          <p:nvPr/>
        </p:nvGrpSpPr>
        <p:grpSpPr>
          <a:xfrm>
            <a:off x="7142321" y="3778075"/>
            <a:ext cx="3788105" cy="1569660"/>
            <a:chOff x="7966049" y="4315073"/>
            <a:chExt cx="3788105" cy="1569660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AB16A517-2A30-4938-AB8E-E4AEFE5DB405}"/>
                </a:ext>
              </a:extLst>
            </p:cNvPr>
            <p:cNvSpPr txBox="1"/>
            <p:nvPr/>
          </p:nvSpPr>
          <p:spPr>
            <a:xfrm>
              <a:off x="8127158" y="4729867"/>
              <a:ext cx="3626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执行力理念原则</a:t>
              </a:r>
            </a:p>
          </p:txBody>
        </p:sp>
        <p:sp>
          <p:nvSpPr>
            <p:cNvPr id="31" name="矩形 3">
              <a:extLst>
                <a:ext uri="{FF2B5EF4-FFF2-40B4-BE49-F238E27FC236}">
                  <a16:creationId xmlns:a16="http://schemas.microsoft.com/office/drawing/2014/main" xmlns="" id="{5E538DB5-5A36-45D3-96E4-B215E9C79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8026" y="5166753"/>
              <a:ext cx="3003105" cy="34483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1600" spc="225" noProof="1">
                  <a:solidFill>
                    <a:schemeClr val="bg1"/>
                  </a:solidFill>
                  <a:cs typeface="+mn-ea"/>
                  <a:sym typeface="+mn-lt"/>
                </a:rPr>
                <a:t>企业管理中最为重要的能力</a:t>
              </a:r>
              <a:endParaRPr lang="zh-CN" altLang="en-US" sz="1400" spc="225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xmlns="" id="{5B3C8ADA-62AD-4DAE-AB5D-5CEF87A6857C}"/>
                </a:ext>
              </a:extLst>
            </p:cNvPr>
            <p:cNvSpPr/>
            <p:nvPr/>
          </p:nvSpPr>
          <p:spPr>
            <a:xfrm>
              <a:off x="7996506" y="4315073"/>
              <a:ext cx="862737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lang="en-US" altLang="zh-CN" sz="96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4</a:t>
              </a:r>
              <a:endParaRPr lang="zh-CN" altLang="en-US" sz="96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924583" y="852256"/>
            <a:ext cx="18465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111A51"/>
                </a:solidFill>
              </a:rPr>
              <a:t>https://www.ypppt.com/</a:t>
            </a:r>
            <a:endParaRPr lang="zh-CN" altLang="en-US" sz="1100" dirty="0">
              <a:solidFill>
                <a:srgbClr val="111A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3">
            <a:extLst>
              <a:ext uri="{FF2B5EF4-FFF2-40B4-BE49-F238E27FC236}">
                <a16:creationId xmlns:a16="http://schemas.microsoft.com/office/drawing/2014/main" xmlns="" id="{D7C54DCA-705E-40DF-960A-B3857CB03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8231" y="3305961"/>
            <a:ext cx="3157514" cy="228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韦尔奇说执行力就是要消灭妨碍执行的官僚作风 都要简洁、精炼，要便于理解，更要便于执行。简单才最有力量，简单才最有执行力。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B0B51331-B2F8-452E-9267-7DCCEEFCD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455" y="3305961"/>
            <a:ext cx="4747993" cy="228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有执行力的领导人通常都言简意赅，说话不拐弯抹角也不虚伪矫饰，只是直陈己见。他们知道该如何化繁为简，好让别人容易了解、评估并且展开实际行动，所以他们的话语常能成为众所遵循的常规。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9CF3B72E-5105-4BC9-9441-F89098B96BF2}"/>
              </a:ext>
            </a:extLst>
          </p:cNvPr>
          <p:cNvGrpSpPr/>
          <p:nvPr/>
        </p:nvGrpSpPr>
        <p:grpSpPr>
          <a:xfrm>
            <a:off x="909773" y="1782959"/>
            <a:ext cx="10170063" cy="1164437"/>
            <a:chOff x="888002" y="2305474"/>
            <a:chExt cx="10170063" cy="1164437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3E496F6F-CCA1-4997-9BC2-F3C26F411C4C}"/>
                </a:ext>
              </a:extLst>
            </p:cNvPr>
            <p:cNvGrpSpPr/>
            <p:nvPr/>
          </p:nvGrpSpPr>
          <p:grpSpPr>
            <a:xfrm>
              <a:off x="1133935" y="2305474"/>
              <a:ext cx="9924130" cy="1164437"/>
              <a:chOff x="1133935" y="2305474"/>
              <a:chExt cx="9924130" cy="1164437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xmlns="" id="{E7FF6B32-53B5-4539-92FE-4CB173BC11D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133935" y="2321866"/>
                <a:ext cx="9924130" cy="110713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xmlns="" id="{F25D0679-86F5-4A24-ABFE-B74872F66C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1133935" y="2305474"/>
                <a:ext cx="6725551" cy="1164437"/>
              </a:xfrm>
              <a:prstGeom prst="rect">
                <a:avLst/>
              </a:prstGeom>
            </p:spPr>
          </p:pic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="" id="{226486BD-42D3-4A63-8F0E-F01CB50FB43C}"/>
                </a:ext>
              </a:extLst>
            </p:cNvPr>
            <p:cNvGrpSpPr/>
            <p:nvPr/>
          </p:nvGrpSpPr>
          <p:grpSpPr>
            <a:xfrm>
              <a:off x="888002" y="2495374"/>
              <a:ext cx="4537710" cy="784636"/>
              <a:chOff x="3827145" y="1315941"/>
              <a:chExt cx="4537710" cy="784636"/>
            </a:xfrm>
          </p:grpSpPr>
          <p:sp>
            <p:nvSpPr>
              <p:cNvPr id="2" name="TextBox 560">
                <a:extLst>
                  <a:ext uri="{FF2B5EF4-FFF2-40B4-BE49-F238E27FC236}">
                    <a16:creationId xmlns:a16="http://schemas.microsoft.com/office/drawing/2014/main" xmlns="" id="{BA2AB489-D4E0-4CE7-AF1D-77E3BC9DD9E7}"/>
                  </a:ext>
                </a:extLst>
              </p:cNvPr>
              <p:cNvSpPr txBox="1"/>
              <p:nvPr/>
            </p:nvSpPr>
            <p:spPr>
              <a:xfrm>
                <a:off x="3827145" y="1477427"/>
                <a:ext cx="45377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2400">
                    <a:solidFill>
                      <a:schemeClr val="bg1"/>
                    </a:solidFill>
                    <a:latin typeface="思源黑体 CN Heavy" panose="020B0A00000000000000" pitchFamily="34" charset="-122"/>
                    <a:ea typeface="思源黑体 CN Heavy" panose="020B0A00000000000000" pitchFamily="34" charset="-122"/>
                  </a:defRPr>
                </a:lvl1pPr>
                <a:lvl2pPr defTabSz="914400"/>
                <a:lvl3pPr defTabSz="914400"/>
                <a:lvl4pPr defTabSz="914400"/>
                <a:lvl5pPr defTabSz="914400"/>
                <a:lvl6pPr defTabSz="914400"/>
                <a:lvl7pPr defTabSz="914400"/>
                <a:lvl8pPr defTabSz="914400"/>
                <a:lvl9pPr defTabSz="914400"/>
              </a:lstStyle>
              <a:p>
                <a:r>
                  <a:rPr lang="zh-CN" altLang="en-US" noProof="1">
                    <a:latin typeface="+mn-lt"/>
                    <a:ea typeface="+mn-ea"/>
                    <a:cs typeface="+mn-ea"/>
                    <a:sym typeface="+mn-lt"/>
                  </a:rPr>
                  <a:t>完善制度、简化流程</a:t>
                </a:r>
              </a:p>
            </p:txBody>
          </p:sp>
          <p:sp>
            <p:nvSpPr>
              <p:cNvPr id="5" name="平行四边形 4">
                <a:extLst>
                  <a:ext uri="{FF2B5EF4-FFF2-40B4-BE49-F238E27FC236}">
                    <a16:creationId xmlns:a16="http://schemas.microsoft.com/office/drawing/2014/main" xmlns="" id="{D8376977-E9E8-4195-9DBC-FB72C3787365}"/>
                  </a:ext>
                </a:extLst>
              </p:cNvPr>
              <p:cNvSpPr/>
              <p:nvPr/>
            </p:nvSpPr>
            <p:spPr>
              <a:xfrm>
                <a:off x="4443521" y="1315941"/>
                <a:ext cx="3230907" cy="784636"/>
              </a:xfrm>
              <a:prstGeom prst="parallelogram">
                <a:avLst>
                  <a:gd name="adj" fmla="val 0"/>
                </a:avLst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1" name="平行四边形 10">
            <a:extLst>
              <a:ext uri="{FF2B5EF4-FFF2-40B4-BE49-F238E27FC236}">
                <a16:creationId xmlns:a16="http://schemas.microsoft.com/office/drawing/2014/main" xmlns="" id="{5095508A-B3FC-4188-A7A0-F100ED69E0E6}"/>
              </a:ext>
            </a:extLst>
          </p:cNvPr>
          <p:cNvSpPr/>
          <p:nvPr/>
        </p:nvSpPr>
        <p:spPr>
          <a:xfrm>
            <a:off x="6881920" y="933972"/>
            <a:ext cx="3590137" cy="5238227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Shape 897">
            <a:extLst>
              <a:ext uri="{FF2B5EF4-FFF2-40B4-BE49-F238E27FC236}">
                <a16:creationId xmlns:a16="http://schemas.microsoft.com/office/drawing/2014/main" xmlns="" id="{5CC20CC5-1B89-47D8-8A2B-DCEB853EF0C3}"/>
              </a:ext>
            </a:extLst>
          </p:cNvPr>
          <p:cNvSpPr>
            <a:spLocks noChangeAspect="1"/>
          </p:cNvSpPr>
          <p:nvPr/>
        </p:nvSpPr>
        <p:spPr>
          <a:xfrm>
            <a:off x="1123330" y="3308775"/>
            <a:ext cx="503970" cy="504000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79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xmlns="" id="{CCAF554F-E816-4ED2-A99C-B32E111D4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0102" y="2026920"/>
            <a:ext cx="5497284" cy="30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00" spc="225" noProof="1">
                <a:solidFill>
                  <a:schemeClr val="bg1"/>
                </a:solidFill>
                <a:cs typeface="+mn-ea"/>
                <a:sym typeface="+mn-lt"/>
              </a:rPr>
              <a:t>GE2001</a:t>
            </a: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年年报中说：为什么</a:t>
            </a:r>
            <a:r>
              <a:rPr lang="en-US" altLang="zh-CN" sz="2000" spc="225" noProof="1">
                <a:solidFill>
                  <a:schemeClr val="bg1"/>
                </a:solidFill>
                <a:cs typeface="+mn-ea"/>
                <a:sym typeface="+mn-lt"/>
              </a:rPr>
              <a:t>GE</a:t>
            </a: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拥有强大的执行力？因为</a:t>
            </a:r>
            <a:r>
              <a:rPr lang="en-US" altLang="zh-CN" sz="2000" spc="225" noProof="1">
                <a:solidFill>
                  <a:schemeClr val="bg1"/>
                </a:solidFill>
                <a:cs typeface="+mn-ea"/>
                <a:sym typeface="+mn-lt"/>
              </a:rPr>
              <a:t>GE</a:t>
            </a: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拥有这样一个制度化的高效系统，</a:t>
            </a:r>
            <a:r>
              <a:rPr lang="en-US" altLang="zh-CN" sz="2000" spc="225" noProof="1">
                <a:solidFill>
                  <a:schemeClr val="bg1"/>
                </a:solidFill>
                <a:cs typeface="+mn-ea"/>
                <a:sym typeface="+mn-lt"/>
              </a:rPr>
              <a:t>GE</a:t>
            </a: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可以做到所有的重大战略举措一经提出，在一个月内就能够完全进入操作状态，在我们从事的每一个行业都成为第一名或第二名，我们将通过革命性的变革，使之既具有大公司的强势又具有小公司的灵活精干。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51040031-F6ED-4F82-8FE2-AE6ADB849A89}"/>
              </a:ext>
            </a:extLst>
          </p:cNvPr>
          <p:cNvGrpSpPr/>
          <p:nvPr/>
        </p:nvGrpSpPr>
        <p:grpSpPr>
          <a:xfrm>
            <a:off x="0" y="2686654"/>
            <a:ext cx="5497284" cy="1569660"/>
            <a:chOff x="0" y="2588683"/>
            <a:chExt cx="5497284" cy="156966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F573C647-4E67-4D25-936C-340108920E70}"/>
                </a:ext>
              </a:extLst>
            </p:cNvPr>
            <p:cNvSpPr/>
            <p:nvPr/>
          </p:nvSpPr>
          <p:spPr>
            <a:xfrm>
              <a:off x="0" y="2588683"/>
              <a:ext cx="5497284" cy="1569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xmlns="" id="{69992EA9-BFE9-4F88-9699-4D850A4344E6}"/>
                </a:ext>
              </a:extLst>
            </p:cNvPr>
            <p:cNvSpPr txBox="1"/>
            <p:nvPr/>
          </p:nvSpPr>
          <p:spPr>
            <a:xfrm>
              <a:off x="1034614" y="2673430"/>
              <a:ext cx="4255841" cy="13234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8000" dirty="0">
                  <a:solidFill>
                    <a:srgbClr val="0E1543"/>
                  </a:soli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高效系统</a:t>
              </a:r>
            </a:p>
          </p:txBody>
        </p:sp>
      </p:grpSp>
      <p:sp>
        <p:nvSpPr>
          <p:cNvPr id="8" name="平行四边形 7">
            <a:extLst>
              <a:ext uri="{FF2B5EF4-FFF2-40B4-BE49-F238E27FC236}">
                <a16:creationId xmlns:a16="http://schemas.microsoft.com/office/drawing/2014/main" xmlns="" id="{B559C86A-1F9D-4549-824E-0065990F19F4}"/>
              </a:ext>
            </a:extLst>
          </p:cNvPr>
          <p:cNvSpPr/>
          <p:nvPr/>
        </p:nvSpPr>
        <p:spPr>
          <a:xfrm>
            <a:off x="827785" y="1893874"/>
            <a:ext cx="2440905" cy="3155220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771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F68972B-4628-4B52-B41E-BA3F0166CB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F51687CA-4927-452F-A70F-591A281EF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43" t="26667"/>
          <a:stretch/>
        </p:blipFill>
        <p:spPr>
          <a:xfrm>
            <a:off x="1" y="-1"/>
            <a:ext cx="3897832" cy="421509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41953DA-D342-488C-9C11-D5AA5AC05790}"/>
              </a:ext>
            </a:extLst>
          </p:cNvPr>
          <p:cNvSpPr/>
          <p:nvPr/>
        </p:nvSpPr>
        <p:spPr>
          <a:xfrm>
            <a:off x="1028987" y="0"/>
            <a:ext cx="1590500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199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rPr>
              <a:t>4</a:t>
            </a:r>
            <a:endParaRPr lang="zh-CN" altLang="en-US" sz="19900" dirty="0">
              <a:gradFill flip="none" rotWithShape="1">
                <a:gsLst>
                  <a:gs pos="15000">
                    <a:srgbClr val="F6F8FC">
                      <a:alpha val="0"/>
                    </a:srgbClr>
                  </a:gs>
                  <a:gs pos="36000">
                    <a:srgbClr val="F6F8FC"/>
                  </a:gs>
                  <a:gs pos="73000">
                    <a:srgbClr val="FFFFFF"/>
                  </a:gs>
                  <a:gs pos="97000">
                    <a:srgbClr val="FFFFFF"/>
                  </a:gs>
                </a:gsLst>
                <a:lin ang="0" scaled="1"/>
                <a:tileRect/>
              </a:gradFill>
              <a:latin typeface="三极春联字体简" panose="00000500000000000000" pitchFamily="2" charset="-122"/>
              <a:ea typeface="三极春联字体简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6348E350-E0A4-42A3-8066-D42CE165B7C8}"/>
              </a:ext>
            </a:extLst>
          </p:cNvPr>
          <p:cNvSpPr txBox="1"/>
          <p:nvPr/>
        </p:nvSpPr>
        <p:spPr>
          <a:xfrm>
            <a:off x="4958299" y="3148737"/>
            <a:ext cx="4650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zh-CN" altLang="en-US" sz="4400" spc="300" dirty="0">
                <a:latin typeface="+mn-lt"/>
                <a:ea typeface="+mn-ea"/>
                <a:cs typeface="+mn-ea"/>
                <a:sym typeface="+mn-lt"/>
              </a:rPr>
              <a:t>执行力知识概述</a:t>
            </a: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xmlns="" id="{AFD4AD4A-F9D3-4A4D-A778-90C859477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802" y="3967874"/>
            <a:ext cx="3703651" cy="413768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lnSpc>
                <a:spcPct val="120000"/>
              </a:lnSpc>
              <a:spcAft>
                <a:spcPts val="450"/>
              </a:spcAft>
              <a:defRPr/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企业管理中最为重要的能力</a:t>
            </a:r>
            <a:endParaRPr lang="zh-CN" altLang="en-US" spc="225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FB8A157-7D29-47F8-B6B3-4E95E7EEA05C}"/>
              </a:ext>
            </a:extLst>
          </p:cNvPr>
          <p:cNvGrpSpPr/>
          <p:nvPr/>
        </p:nvGrpSpPr>
        <p:grpSpPr>
          <a:xfrm>
            <a:off x="479812" y="579072"/>
            <a:ext cx="367122" cy="1996566"/>
            <a:chOff x="7353192" y="2387653"/>
            <a:chExt cx="367122" cy="1592066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650EC254-072B-44D9-AB5F-9D8C56BB9AB7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25FD6030-C903-464E-AFBB-F784EE4C3AC7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DD287F0C-5FF8-4B00-86E2-53566FA57AF8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1CAFDED8-9F5B-4678-9EF1-E5EBB18CCA12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18079F77-F6D4-4666-B3A5-1FD50E07E5F0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4638230-35EB-4661-800C-2B41E31A042D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54427786-9BD7-468C-9210-413A6A8DDC89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83690E55-9881-48BF-96DB-67F4DDABFB46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9B4A4AB5-443D-426F-9A67-371BA9B62B18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3C735DE1-E88E-49D3-9F97-AE57AFA4A607}"/>
              </a:ext>
            </a:extLst>
          </p:cNvPr>
          <p:cNvGrpSpPr/>
          <p:nvPr/>
        </p:nvGrpSpPr>
        <p:grpSpPr>
          <a:xfrm>
            <a:off x="11219185" y="4121756"/>
            <a:ext cx="367122" cy="1996566"/>
            <a:chOff x="7353192" y="2387653"/>
            <a:chExt cx="367122" cy="1592066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136B743-016A-4536-8415-ED48AFD8B8A6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C62AE3A1-2479-4421-A7E2-18A8A51D0738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81051566-4353-41F7-A682-ECC506F1352C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2EC0549C-8052-4012-ABD1-2D05C894C7A6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7DEA5657-5C56-47E1-9D3A-52AD16F977E5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E48BFAAF-5EB7-4BF5-AD1D-C79AF00F6C4C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E577383E-F3D9-41DF-BCEE-18FD0A3D6166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6312388E-BB23-4699-86B1-61AD25312D30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00623009-0AAF-4C29-9853-5331981D8DAE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A3BCEF21-4256-4D28-8C49-0393F9A2ACF0}"/>
              </a:ext>
            </a:extLst>
          </p:cNvPr>
          <p:cNvSpPr txBox="1"/>
          <p:nvPr/>
        </p:nvSpPr>
        <p:spPr>
          <a:xfrm>
            <a:off x="5584367" y="2539114"/>
            <a:ext cx="339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en-US" altLang="zh-CN" sz="3200" spc="300" dirty="0">
                <a:latin typeface="+mn-lt"/>
                <a:ea typeface="+mn-ea"/>
                <a:cs typeface="+mn-ea"/>
                <a:sym typeface="+mn-lt"/>
              </a:rPr>
              <a:t>PART FOUR</a:t>
            </a:r>
            <a:endParaRPr lang="zh-CN" altLang="en-US" sz="32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矩形 5">
            <a:extLst>
              <a:ext uri="{FF2B5EF4-FFF2-40B4-BE49-F238E27FC236}">
                <a16:creationId xmlns:a16="http://schemas.microsoft.com/office/drawing/2014/main" xmlns="" id="{10540061-33DE-4614-96C5-7485E8F2205A}"/>
              </a:ext>
            </a:extLst>
          </p:cNvPr>
          <p:cNvSpPr/>
          <p:nvPr/>
        </p:nvSpPr>
        <p:spPr>
          <a:xfrm>
            <a:off x="10532694" y="-108934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矩形 5">
            <a:extLst>
              <a:ext uri="{FF2B5EF4-FFF2-40B4-BE49-F238E27FC236}">
                <a16:creationId xmlns:a16="http://schemas.microsoft.com/office/drawing/2014/main" xmlns="" id="{6E46EC5B-D8A2-4A01-A6C3-4871A2F7C0B3}"/>
              </a:ext>
            </a:extLst>
          </p:cNvPr>
          <p:cNvSpPr/>
          <p:nvPr/>
        </p:nvSpPr>
        <p:spPr>
          <a:xfrm>
            <a:off x="8951788" y="2489418"/>
            <a:ext cx="183665" cy="18366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" name="矩形 5">
            <a:extLst>
              <a:ext uri="{FF2B5EF4-FFF2-40B4-BE49-F238E27FC236}">
                <a16:creationId xmlns:a16="http://schemas.microsoft.com/office/drawing/2014/main" xmlns="" id="{40A43C77-27BD-4AC4-997D-63D803A6A0B9}"/>
              </a:ext>
            </a:extLst>
          </p:cNvPr>
          <p:cNvSpPr/>
          <p:nvPr/>
        </p:nvSpPr>
        <p:spPr>
          <a:xfrm>
            <a:off x="2253200" y="5732901"/>
            <a:ext cx="4147600" cy="4147600"/>
          </a:xfrm>
          <a:prstGeom prst="donut">
            <a:avLst>
              <a:gd name="adj" fmla="val 14999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D1E609D0-24FA-4DE1-8EA4-83D822B9920C}"/>
              </a:ext>
            </a:extLst>
          </p:cNvPr>
          <p:cNvSpPr/>
          <p:nvPr/>
        </p:nvSpPr>
        <p:spPr>
          <a:xfrm>
            <a:off x="4487688" y="2117669"/>
            <a:ext cx="5523960" cy="26558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5">
            <a:extLst>
              <a:ext uri="{FF2B5EF4-FFF2-40B4-BE49-F238E27FC236}">
                <a16:creationId xmlns:a16="http://schemas.microsoft.com/office/drawing/2014/main" xmlns="" id="{B7DBB321-83E9-4EF8-835B-3C3F802BD748}"/>
              </a:ext>
            </a:extLst>
          </p:cNvPr>
          <p:cNvSpPr/>
          <p:nvPr/>
        </p:nvSpPr>
        <p:spPr>
          <a:xfrm>
            <a:off x="4168721" y="3558683"/>
            <a:ext cx="409191" cy="409191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A996DF05-E710-4CEC-9D0F-998ED60A0D1C}"/>
              </a:ext>
            </a:extLst>
          </p:cNvPr>
          <p:cNvSpPr txBox="1"/>
          <p:nvPr/>
        </p:nvSpPr>
        <p:spPr>
          <a:xfrm>
            <a:off x="479812" y="5888123"/>
            <a:ext cx="299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WWW.1PPT.COM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2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/>
      <p:bldP spid="8" grpId="0"/>
      <p:bldP spid="29" grpId="0"/>
      <p:bldP spid="30" grpId="0" animBg="1"/>
      <p:bldP spid="32" grpId="0" animBg="1"/>
      <p:bldP spid="34" grpId="0" animBg="1"/>
      <p:bldP spid="35" grpId="0" animBg="1"/>
      <p:bldP spid="31" grpId="0" animBg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746438CB-B552-4FB2-872B-186AF44D43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889"/>
          <a:stretch/>
        </p:blipFill>
        <p:spPr>
          <a:xfrm>
            <a:off x="1282151" y="2011380"/>
            <a:ext cx="3060606" cy="5687298"/>
          </a:xfrm>
          <a:prstGeom prst="roundRect">
            <a:avLst>
              <a:gd name="adj" fmla="val 7775"/>
            </a:avLst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CA791032-BBD2-491C-B9A7-4AE70548B6B3}"/>
              </a:ext>
            </a:extLst>
          </p:cNvPr>
          <p:cNvGrpSpPr/>
          <p:nvPr/>
        </p:nvGrpSpPr>
        <p:grpSpPr>
          <a:xfrm>
            <a:off x="4876800" y="2485037"/>
            <a:ext cx="5998028" cy="2467964"/>
            <a:chOff x="5181600" y="2387065"/>
            <a:chExt cx="5998028" cy="2467964"/>
          </a:xfrm>
        </p:grpSpPr>
        <p:sp>
          <p:nvSpPr>
            <p:cNvPr id="2" name="矩形 3">
              <a:extLst>
                <a:ext uri="{FF2B5EF4-FFF2-40B4-BE49-F238E27FC236}">
                  <a16:creationId xmlns:a16="http://schemas.microsoft.com/office/drawing/2014/main" xmlns="" id="{18907061-8825-42C7-931F-D2165BE2C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057" y="2679491"/>
              <a:ext cx="5442858" cy="19141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不要错过今天，将一星期前、一个月前、一年前的害怕、怯懦、毁灭信心的思想从你心中除去，今天是你充满信心，永远摈弃害怕的日子，你今天才会充满信心地行动！这就是支撑我每天走向成功的秘密。</a:t>
              </a:r>
            </a:p>
          </p:txBody>
        </p:sp>
        <p:sp>
          <p:nvSpPr>
            <p:cNvPr id="3" name="平行四边形 2">
              <a:extLst>
                <a:ext uri="{FF2B5EF4-FFF2-40B4-BE49-F238E27FC236}">
                  <a16:creationId xmlns:a16="http://schemas.microsoft.com/office/drawing/2014/main" xmlns="" id="{9C2241FB-6AA6-466B-B3FA-25E3B857AF95}"/>
                </a:ext>
              </a:extLst>
            </p:cNvPr>
            <p:cNvSpPr/>
            <p:nvPr/>
          </p:nvSpPr>
          <p:spPr>
            <a:xfrm>
              <a:off x="5181600" y="2387065"/>
              <a:ext cx="5998028" cy="2467964"/>
            </a:xfrm>
            <a:prstGeom prst="parallelogram">
              <a:avLst>
                <a:gd name="adj" fmla="val 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7553B9FA-42D6-4151-ACB7-1E4D210DF9E3}"/>
              </a:ext>
            </a:extLst>
          </p:cNvPr>
          <p:cNvGrpSpPr/>
          <p:nvPr/>
        </p:nvGrpSpPr>
        <p:grpSpPr>
          <a:xfrm>
            <a:off x="1088571" y="1109831"/>
            <a:ext cx="11255454" cy="7376459"/>
            <a:chOff x="520597" y="2192831"/>
            <a:chExt cx="11255454" cy="7376459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xmlns="" id="{71E51F6B-3FC2-40A4-945B-B71EF951F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0597" y="2845919"/>
              <a:ext cx="3447766" cy="6723371"/>
            </a:xfrm>
            <a:prstGeom prst="rect">
              <a:avLst/>
            </a:prstGeom>
          </p:spPr>
        </p:pic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307C1E9E-2FA7-4EF2-8CCC-0B3B4F73EFDD}"/>
                </a:ext>
              </a:extLst>
            </p:cNvPr>
            <p:cNvSpPr/>
            <p:nvPr/>
          </p:nvSpPr>
          <p:spPr>
            <a:xfrm flipH="1" flipV="1">
              <a:off x="10393941" y="2192831"/>
              <a:ext cx="1382110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9600" spc="225" noProof="1">
                  <a:solidFill>
                    <a:schemeClr val="bg1"/>
                  </a:solidFill>
                  <a:cs typeface="+mn-ea"/>
                  <a:sym typeface="+mn-lt"/>
                </a:rPr>
                <a:t>“</a:t>
              </a:r>
              <a:endParaRPr lang="zh-CN" altLang="en-US" sz="9600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847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3">
            <a:extLst>
              <a:ext uri="{FF2B5EF4-FFF2-40B4-BE49-F238E27FC236}">
                <a16:creationId xmlns:a16="http://schemas.microsoft.com/office/drawing/2014/main" xmlns="" id="{F8775485-D528-4D6D-A004-EB4FA0870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458" y="1884089"/>
            <a:ext cx="3954857" cy="191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“速度第一，完美第二”，是因为完成比完美更重要，而不能因为一味地追求完美，而导致迟迟不能完成任务或严重降低了完成任务的速度。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33222EFC-A030-4305-88AC-ED9096D66B25}"/>
              </a:ext>
            </a:extLst>
          </p:cNvPr>
          <p:cNvGrpSpPr/>
          <p:nvPr/>
        </p:nvGrpSpPr>
        <p:grpSpPr>
          <a:xfrm>
            <a:off x="5323082" y="1189508"/>
            <a:ext cx="1509198" cy="4691742"/>
            <a:chOff x="2948188" y="2699242"/>
            <a:chExt cx="1509198" cy="4691742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C1A1AAD2-5A49-4F79-85B7-F4A853431B55}"/>
                </a:ext>
              </a:extLst>
            </p:cNvPr>
            <p:cNvSpPr/>
            <p:nvPr/>
          </p:nvSpPr>
          <p:spPr>
            <a:xfrm>
              <a:off x="2948188" y="2699242"/>
              <a:ext cx="1509198" cy="46917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="" id="{906BA61E-2A87-4386-8684-C5587CC3C01A}"/>
                </a:ext>
              </a:extLst>
            </p:cNvPr>
            <p:cNvSpPr txBox="1"/>
            <p:nvPr/>
          </p:nvSpPr>
          <p:spPr>
            <a:xfrm>
              <a:off x="2994901" y="2945652"/>
              <a:ext cx="1415772" cy="419892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zh-CN" altLang="en-US" sz="8000" dirty="0">
                  <a:solidFill>
                    <a:srgbClr val="0E1543"/>
                  </a:soli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信念原则</a:t>
              </a: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BA170B8-C675-4758-AA51-BEB719C537DD}"/>
              </a:ext>
            </a:extLst>
          </p:cNvPr>
          <p:cNvSpPr/>
          <p:nvPr/>
        </p:nvSpPr>
        <p:spPr>
          <a:xfrm>
            <a:off x="7159457" y="4352264"/>
            <a:ext cx="3954857" cy="80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现在不是大鱼吃小鱼的时代，而是快鱼吃慢鱼的时代。</a:t>
            </a:r>
            <a:endParaRPr lang="zh-CN" altLang="en-US" sz="2000" spc="22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878B239D-C279-49B9-9CF6-51866D919FB8}"/>
              </a:ext>
            </a:extLst>
          </p:cNvPr>
          <p:cNvSpPr/>
          <p:nvPr/>
        </p:nvSpPr>
        <p:spPr>
          <a:xfrm>
            <a:off x="1545771" y="2841178"/>
            <a:ext cx="3450133" cy="228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所有的经济组织无不追求“更高、更快、更强”，它不仅是奥运会的著名格言，也是企业运行的不二法则，企业永远喜欢有速度的人。</a:t>
            </a:r>
            <a:endParaRPr lang="zh-CN" altLang="en-US" sz="2000" spc="22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Shape 897">
            <a:extLst>
              <a:ext uri="{FF2B5EF4-FFF2-40B4-BE49-F238E27FC236}">
                <a16:creationId xmlns:a16="http://schemas.microsoft.com/office/drawing/2014/main" xmlns="" id="{97695DDD-11ED-46D1-8D36-B23971EB7D9D}"/>
              </a:ext>
            </a:extLst>
          </p:cNvPr>
          <p:cNvSpPr>
            <a:spLocks noChangeAspect="1"/>
          </p:cNvSpPr>
          <p:nvPr/>
        </p:nvSpPr>
        <p:spPr>
          <a:xfrm>
            <a:off x="966608" y="2925000"/>
            <a:ext cx="503970" cy="504000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xmlns="" id="{5C66EEE5-43CA-46EA-B098-690D37F2886A}"/>
              </a:ext>
            </a:extLst>
          </p:cNvPr>
          <p:cNvCxnSpPr>
            <a:cxnSpLocks/>
          </p:cNvCxnSpPr>
          <p:nvPr/>
        </p:nvCxnSpPr>
        <p:spPr>
          <a:xfrm rot="5400000">
            <a:off x="10689772" y="587829"/>
            <a:ext cx="0" cy="6858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0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1AD1168D-9E78-46A2-A2CA-A9792EDC1C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E6BC2315-A857-44D2-8C06-974E7CFC9090}"/>
              </a:ext>
            </a:extLst>
          </p:cNvPr>
          <p:cNvGrpSpPr/>
          <p:nvPr/>
        </p:nvGrpSpPr>
        <p:grpSpPr>
          <a:xfrm>
            <a:off x="2613953" y="1435663"/>
            <a:ext cx="12253458" cy="7640098"/>
            <a:chOff x="2717899" y="2060162"/>
            <a:chExt cx="12253458" cy="7062876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AA5CA2C2-4757-4165-8BB4-BD00C5E40703}"/>
                </a:ext>
              </a:extLst>
            </p:cNvPr>
            <p:cNvSpPr/>
            <p:nvPr/>
          </p:nvSpPr>
          <p:spPr>
            <a:xfrm rot="1337567">
              <a:off x="2717899" y="2060162"/>
              <a:ext cx="12253458" cy="7062876"/>
            </a:xfrm>
            <a:prstGeom prst="ellipse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椭圆 4">
              <a:extLst>
                <a:ext uri="{FF2B5EF4-FFF2-40B4-BE49-F238E27FC236}">
                  <a16:creationId xmlns:a16="http://schemas.microsoft.com/office/drawing/2014/main" xmlns="" id="{BB33584E-14D1-43BE-82C3-93B30EFF301B}"/>
                </a:ext>
              </a:extLst>
            </p:cNvPr>
            <p:cNvSpPr/>
            <p:nvPr/>
          </p:nvSpPr>
          <p:spPr>
            <a:xfrm rot="1337567">
              <a:off x="5062354" y="2185748"/>
              <a:ext cx="8821692" cy="5084811"/>
            </a:xfrm>
            <a:prstGeom prst="ellipse">
              <a:avLst/>
            </a:prstGeom>
            <a:solidFill>
              <a:srgbClr val="0E1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D516127D-C333-4F41-BD16-C110793D122C}"/>
              </a:ext>
            </a:extLst>
          </p:cNvPr>
          <p:cNvSpPr/>
          <p:nvPr/>
        </p:nvSpPr>
        <p:spPr>
          <a:xfrm>
            <a:off x="-757243" y="-96099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矩形 5">
            <a:extLst>
              <a:ext uri="{FF2B5EF4-FFF2-40B4-BE49-F238E27FC236}">
                <a16:creationId xmlns:a16="http://schemas.microsoft.com/office/drawing/2014/main" xmlns="" id="{DFF6F980-8AD4-4B58-9BAE-87371D423036}"/>
              </a:ext>
            </a:extLst>
          </p:cNvPr>
          <p:cNvSpPr/>
          <p:nvPr/>
        </p:nvSpPr>
        <p:spPr>
          <a:xfrm>
            <a:off x="986224" y="4072889"/>
            <a:ext cx="351258" cy="351258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A005558D-2FBE-4C8F-8225-1D68302E9062}"/>
              </a:ext>
            </a:extLst>
          </p:cNvPr>
          <p:cNvGrpSpPr/>
          <p:nvPr/>
        </p:nvGrpSpPr>
        <p:grpSpPr>
          <a:xfrm>
            <a:off x="9456535" y="417653"/>
            <a:ext cx="2293151" cy="830998"/>
            <a:chOff x="8261761" y="1897036"/>
            <a:chExt cx="2293151" cy="830998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A26582E4-6224-4591-8898-31317060CD98}"/>
                </a:ext>
              </a:extLst>
            </p:cNvPr>
            <p:cNvSpPr txBox="1"/>
            <p:nvPr/>
          </p:nvSpPr>
          <p:spPr>
            <a:xfrm>
              <a:off x="8391487" y="1897037"/>
              <a:ext cx="21634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spc="600" dirty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zh-CN" altLang="en-US" sz="48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A128F256-7676-4AE0-8A1C-25B1A1140E07}"/>
                </a:ext>
              </a:extLst>
            </p:cNvPr>
            <p:cNvSpPr/>
            <p:nvPr/>
          </p:nvSpPr>
          <p:spPr>
            <a:xfrm>
              <a:off x="8261761" y="1897036"/>
              <a:ext cx="2163425" cy="74506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42885B85-0154-405B-A230-3062007AB1FF}"/>
              </a:ext>
            </a:extLst>
          </p:cNvPr>
          <p:cNvSpPr txBox="1"/>
          <p:nvPr/>
        </p:nvSpPr>
        <p:spPr>
          <a:xfrm>
            <a:off x="513161" y="5918438"/>
            <a:ext cx="2996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 smtClean="0">
                <a:solidFill>
                  <a:schemeClr val="bg1"/>
                </a:solidFill>
                <a:cs typeface="+mn-ea"/>
                <a:sym typeface="+mn-lt"/>
              </a:rPr>
              <a:t>WWW.YPPPT.COM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dist"/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5A43FF6B-7587-4EE5-8AD6-08A9D185DF00}"/>
              </a:ext>
            </a:extLst>
          </p:cNvPr>
          <p:cNvGrpSpPr/>
          <p:nvPr/>
        </p:nvGrpSpPr>
        <p:grpSpPr>
          <a:xfrm>
            <a:off x="2347373" y="1259061"/>
            <a:ext cx="7575008" cy="3642098"/>
            <a:chOff x="1410170" y="1442819"/>
            <a:chExt cx="7575008" cy="3642098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77E99AFC-1F85-4461-9CF2-69C7459F24DB}"/>
                </a:ext>
              </a:extLst>
            </p:cNvPr>
            <p:cNvGrpSpPr/>
            <p:nvPr/>
          </p:nvGrpSpPr>
          <p:grpSpPr>
            <a:xfrm>
              <a:off x="4704323" y="1442819"/>
              <a:ext cx="4280855" cy="3154710"/>
              <a:chOff x="3531020" y="1123375"/>
              <a:chExt cx="4280855" cy="3154710"/>
            </a:xfrm>
          </p:grpSpPr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xmlns="" id="{6B0DA60A-78E9-4D64-B998-86C0D7E7A913}"/>
                  </a:ext>
                </a:extLst>
              </p:cNvPr>
              <p:cNvSpPr txBox="1"/>
              <p:nvPr/>
            </p:nvSpPr>
            <p:spPr>
              <a:xfrm>
                <a:off x="5096390" y="1520221"/>
                <a:ext cx="2715485" cy="2646878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166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latin typeface="三极春联字体简" panose="00000500000000000000" pitchFamily="2" charset="-122"/>
                    <a:ea typeface="三极春联字体简" panose="00000500000000000000" pitchFamily="2" charset="-122"/>
                    <a:cs typeface="+mn-ea"/>
                    <a:sym typeface="+mn-lt"/>
                  </a:rPr>
                  <a:t>看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xmlns="" id="{3F87AC9E-BC36-45D2-A4AC-A699794643B7}"/>
                  </a:ext>
                </a:extLst>
              </p:cNvPr>
              <p:cNvSpPr txBox="1"/>
              <p:nvPr/>
            </p:nvSpPr>
            <p:spPr>
              <a:xfrm>
                <a:off x="3531020" y="1123375"/>
                <a:ext cx="2715485" cy="3154710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199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latin typeface="三极春联字体简" panose="00000500000000000000" pitchFamily="2" charset="-122"/>
                    <a:ea typeface="三极春联字体简" panose="00000500000000000000" pitchFamily="2" charset="-122"/>
                    <a:cs typeface="+mn-ea"/>
                    <a:sym typeface="+mn-lt"/>
                  </a:rPr>
                  <a:t>观</a:t>
                </a:r>
              </a:p>
            </p:txBody>
          </p:sp>
          <p:sp>
            <p:nvSpPr>
              <p:cNvPr id="17" name="矩形 5">
                <a:extLst>
                  <a:ext uri="{FF2B5EF4-FFF2-40B4-BE49-F238E27FC236}">
                    <a16:creationId xmlns:a16="http://schemas.microsoft.com/office/drawing/2014/main" xmlns="" id="{4F70CB54-0AEB-4A52-80C7-2B20A0E2C7A1}"/>
                  </a:ext>
                </a:extLst>
              </p:cNvPr>
              <p:cNvSpPr/>
              <p:nvPr/>
            </p:nvSpPr>
            <p:spPr>
              <a:xfrm>
                <a:off x="5157043" y="1123375"/>
                <a:ext cx="351258" cy="351258"/>
              </a:xfrm>
              <a:prstGeom prst="ellipse">
                <a:avLst/>
              </a:prstGeom>
              <a:gradFill flip="none" rotWithShape="1">
                <a:gsLst>
                  <a:gs pos="70000">
                    <a:srgbClr val="D73C25"/>
                  </a:gs>
                  <a:gs pos="22000">
                    <a:srgbClr val="B62220"/>
                  </a:gs>
                  <a:gs pos="100000">
                    <a:srgbClr val="F7562A"/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E6E0F3F8-BD95-4100-A251-5BDA8198932E}"/>
                </a:ext>
              </a:extLst>
            </p:cNvPr>
            <p:cNvSpPr txBox="1"/>
            <p:nvPr/>
          </p:nvSpPr>
          <p:spPr>
            <a:xfrm>
              <a:off x="1410170" y="1518412"/>
              <a:ext cx="2715485" cy="31547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99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感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="" id="{9F4BCDDB-6753-4E1B-A2D2-6722C55CB1EE}"/>
                </a:ext>
              </a:extLst>
            </p:cNvPr>
            <p:cNvSpPr txBox="1"/>
            <p:nvPr/>
          </p:nvSpPr>
          <p:spPr>
            <a:xfrm>
              <a:off x="2933155" y="1930207"/>
              <a:ext cx="2715485" cy="31547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dist"/>
              <a:r>
                <a:rPr lang="zh-CN" altLang="en-US" sz="199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latin typeface="三极春联字体简" panose="00000500000000000000" pitchFamily="2" charset="-122"/>
                  <a:ea typeface="三极春联字体简" panose="00000500000000000000" pitchFamily="2" charset="-122"/>
                  <a:cs typeface="+mn-ea"/>
                  <a:sym typeface="+mn-lt"/>
                </a:rPr>
                <a:t>谢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6C5E313A-A23E-4BCE-A6EC-D50653CC44D5}"/>
              </a:ext>
            </a:extLst>
          </p:cNvPr>
          <p:cNvGrpSpPr/>
          <p:nvPr/>
        </p:nvGrpSpPr>
        <p:grpSpPr>
          <a:xfrm>
            <a:off x="3148455" y="4425146"/>
            <a:ext cx="5874146" cy="722899"/>
            <a:chOff x="3157204" y="4235800"/>
            <a:chExt cx="5874146" cy="722899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ADF350E5-9F84-4502-B308-7B9AE10A122A}"/>
                </a:ext>
              </a:extLst>
            </p:cNvPr>
            <p:cNvSpPr txBox="1"/>
            <p:nvPr/>
          </p:nvSpPr>
          <p:spPr>
            <a:xfrm>
              <a:off x="3244699" y="4235800"/>
              <a:ext cx="5786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—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企业提升执行力培训</a:t>
              </a:r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模板</a:t>
              </a:r>
              <a:r>
                <a:rPr lang="en-US" altLang="zh-CN" sz="2000" spc="600" dirty="0">
                  <a:solidFill>
                    <a:schemeClr val="bg1"/>
                  </a:solidFill>
                  <a:cs typeface="+mn-ea"/>
                  <a:sym typeface="+mn-lt"/>
                </a:rPr>
                <a:t>—</a:t>
              </a:r>
              <a:endParaRPr lang="zh-CN" altLang="en-US" sz="20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xmlns="" id="{43263989-7A2C-4A1A-8021-D7185D60FE1B}"/>
                </a:ext>
              </a:extLst>
            </p:cNvPr>
            <p:cNvSpPr txBox="1"/>
            <p:nvPr/>
          </p:nvSpPr>
          <p:spPr>
            <a:xfrm>
              <a:off x="3157204" y="4558589"/>
              <a:ext cx="5786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汇报人 </a:t>
              </a:r>
              <a:r>
                <a:rPr lang="zh-CN" altLang="en-US" sz="2000" spc="600" dirty="0">
                  <a:solidFill>
                    <a:schemeClr val="bg1"/>
                  </a:solidFill>
                  <a:cs typeface="+mn-ea"/>
                  <a:sym typeface="+mn-lt"/>
                </a:rPr>
                <a:t>优品</a:t>
              </a:r>
              <a:r>
                <a:rPr lang="en-US" altLang="zh-CN" sz="2000" spc="600" dirty="0" smtClean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endParaRPr lang="zh-CN" altLang="en-US" sz="2000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矩形 5">
            <a:extLst>
              <a:ext uri="{FF2B5EF4-FFF2-40B4-BE49-F238E27FC236}">
                <a16:creationId xmlns:a16="http://schemas.microsoft.com/office/drawing/2014/main" xmlns="" id="{348BE32C-D546-4F7A-BC36-B6CD83D417B3}"/>
              </a:ext>
            </a:extLst>
          </p:cNvPr>
          <p:cNvSpPr/>
          <p:nvPr/>
        </p:nvSpPr>
        <p:spPr>
          <a:xfrm>
            <a:off x="9586261" y="4558495"/>
            <a:ext cx="740747" cy="740747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矩形 5">
            <a:extLst>
              <a:ext uri="{FF2B5EF4-FFF2-40B4-BE49-F238E27FC236}">
                <a16:creationId xmlns:a16="http://schemas.microsoft.com/office/drawing/2014/main" xmlns="" id="{CA0C8315-36AF-4DC8-8147-CDFE97E883CA}"/>
              </a:ext>
            </a:extLst>
          </p:cNvPr>
          <p:cNvSpPr/>
          <p:nvPr/>
        </p:nvSpPr>
        <p:spPr>
          <a:xfrm>
            <a:off x="10685891" y="5044190"/>
            <a:ext cx="2457502" cy="2457502"/>
          </a:xfrm>
          <a:prstGeom prst="donut">
            <a:avLst>
              <a:gd name="adj" fmla="val 16115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546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  <p:bldP spid="20" grpId="0"/>
      <p:bldP spid="28" grpId="0" animBg="1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defTabSz="914400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914400"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63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F68972B-4628-4B52-B41E-BA3F0166CB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F51687CA-4927-452F-A70F-591A281EF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43" t="26667"/>
          <a:stretch/>
        </p:blipFill>
        <p:spPr>
          <a:xfrm>
            <a:off x="1" y="-1"/>
            <a:ext cx="3897832" cy="421509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41953DA-D342-488C-9C11-D5AA5AC05790}"/>
              </a:ext>
            </a:extLst>
          </p:cNvPr>
          <p:cNvSpPr/>
          <p:nvPr/>
        </p:nvSpPr>
        <p:spPr>
          <a:xfrm>
            <a:off x="966470" y="0"/>
            <a:ext cx="1715534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199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rPr>
              <a:t>1</a:t>
            </a:r>
            <a:endParaRPr lang="zh-CN" altLang="en-US" sz="19900" dirty="0">
              <a:gradFill flip="none" rotWithShape="1">
                <a:gsLst>
                  <a:gs pos="15000">
                    <a:srgbClr val="F6F8FC">
                      <a:alpha val="0"/>
                    </a:srgbClr>
                  </a:gs>
                  <a:gs pos="36000">
                    <a:srgbClr val="F6F8FC"/>
                  </a:gs>
                  <a:gs pos="73000">
                    <a:srgbClr val="FFFFFF"/>
                  </a:gs>
                  <a:gs pos="97000">
                    <a:srgbClr val="FFFFFF"/>
                  </a:gs>
                </a:gsLst>
                <a:lin ang="0" scaled="1"/>
                <a:tileRect/>
              </a:gradFill>
              <a:latin typeface="三极春联字体简" panose="00000500000000000000" pitchFamily="2" charset="-122"/>
              <a:ea typeface="三极春联字体简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6348E350-E0A4-42A3-8066-D42CE165B7C8}"/>
              </a:ext>
            </a:extLst>
          </p:cNvPr>
          <p:cNvSpPr txBox="1"/>
          <p:nvPr/>
        </p:nvSpPr>
        <p:spPr>
          <a:xfrm>
            <a:off x="4958299" y="3148737"/>
            <a:ext cx="4650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zh-CN" altLang="en-US" sz="4400" spc="300" dirty="0">
                <a:latin typeface="+mn-lt"/>
                <a:ea typeface="+mn-ea"/>
                <a:cs typeface="+mn-ea"/>
                <a:sym typeface="+mn-lt"/>
              </a:rPr>
              <a:t>执行力知识概述</a:t>
            </a: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xmlns="" id="{AFD4AD4A-F9D3-4A4D-A778-90C859477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802" y="3967874"/>
            <a:ext cx="3703651" cy="413768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lnSpc>
                <a:spcPct val="120000"/>
              </a:lnSpc>
              <a:spcAft>
                <a:spcPts val="450"/>
              </a:spcAft>
              <a:defRPr/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企业管理中最为重要的能力</a:t>
            </a:r>
            <a:endParaRPr lang="zh-CN" altLang="en-US" spc="225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FB8A157-7D29-47F8-B6B3-4E95E7EEA05C}"/>
              </a:ext>
            </a:extLst>
          </p:cNvPr>
          <p:cNvGrpSpPr/>
          <p:nvPr/>
        </p:nvGrpSpPr>
        <p:grpSpPr>
          <a:xfrm>
            <a:off x="479812" y="579072"/>
            <a:ext cx="367122" cy="1996566"/>
            <a:chOff x="7353192" y="2387653"/>
            <a:chExt cx="367122" cy="1592066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650EC254-072B-44D9-AB5F-9D8C56BB9AB7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25FD6030-C903-464E-AFBB-F784EE4C3AC7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DD287F0C-5FF8-4B00-86E2-53566FA57AF8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1CAFDED8-9F5B-4678-9EF1-E5EBB18CCA12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18079F77-F6D4-4666-B3A5-1FD50E07E5F0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4638230-35EB-4661-800C-2B41E31A042D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54427786-9BD7-468C-9210-413A6A8DDC89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83690E55-9881-48BF-96DB-67F4DDABFB46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9B4A4AB5-443D-426F-9A67-371BA9B62B18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3C735DE1-E88E-49D3-9F97-AE57AFA4A607}"/>
              </a:ext>
            </a:extLst>
          </p:cNvPr>
          <p:cNvGrpSpPr/>
          <p:nvPr/>
        </p:nvGrpSpPr>
        <p:grpSpPr>
          <a:xfrm>
            <a:off x="11219185" y="4121756"/>
            <a:ext cx="367122" cy="1996566"/>
            <a:chOff x="7353192" y="2387653"/>
            <a:chExt cx="367122" cy="1592066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136B743-016A-4536-8415-ED48AFD8B8A6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C62AE3A1-2479-4421-A7E2-18A8A51D0738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81051566-4353-41F7-A682-ECC506F1352C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2EC0549C-8052-4012-ABD1-2D05C894C7A6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7DEA5657-5C56-47E1-9D3A-52AD16F977E5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E48BFAAF-5EB7-4BF5-AD1D-C79AF00F6C4C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E577383E-F3D9-41DF-BCEE-18FD0A3D6166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6312388E-BB23-4699-86B1-61AD25312D30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00623009-0AAF-4C29-9853-5331981D8DAE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A3BCEF21-4256-4D28-8C49-0393F9A2ACF0}"/>
              </a:ext>
            </a:extLst>
          </p:cNvPr>
          <p:cNvSpPr txBox="1"/>
          <p:nvPr/>
        </p:nvSpPr>
        <p:spPr>
          <a:xfrm>
            <a:off x="5584367" y="2539114"/>
            <a:ext cx="339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en-US" altLang="zh-CN" sz="3200" spc="300" dirty="0">
                <a:latin typeface="+mn-lt"/>
                <a:ea typeface="+mn-ea"/>
                <a:cs typeface="+mn-ea"/>
                <a:sym typeface="+mn-lt"/>
              </a:rPr>
              <a:t>PART ONE</a:t>
            </a:r>
            <a:endParaRPr lang="zh-CN" altLang="en-US" sz="32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矩形 5">
            <a:extLst>
              <a:ext uri="{FF2B5EF4-FFF2-40B4-BE49-F238E27FC236}">
                <a16:creationId xmlns:a16="http://schemas.microsoft.com/office/drawing/2014/main" xmlns="" id="{10540061-33DE-4614-96C5-7485E8F2205A}"/>
              </a:ext>
            </a:extLst>
          </p:cNvPr>
          <p:cNvSpPr/>
          <p:nvPr/>
        </p:nvSpPr>
        <p:spPr>
          <a:xfrm>
            <a:off x="10532694" y="-108934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矩形 5">
            <a:extLst>
              <a:ext uri="{FF2B5EF4-FFF2-40B4-BE49-F238E27FC236}">
                <a16:creationId xmlns:a16="http://schemas.microsoft.com/office/drawing/2014/main" xmlns="" id="{6E46EC5B-D8A2-4A01-A6C3-4871A2F7C0B3}"/>
              </a:ext>
            </a:extLst>
          </p:cNvPr>
          <p:cNvSpPr/>
          <p:nvPr/>
        </p:nvSpPr>
        <p:spPr>
          <a:xfrm>
            <a:off x="8951788" y="2489418"/>
            <a:ext cx="183665" cy="18366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" name="矩形 5">
            <a:extLst>
              <a:ext uri="{FF2B5EF4-FFF2-40B4-BE49-F238E27FC236}">
                <a16:creationId xmlns:a16="http://schemas.microsoft.com/office/drawing/2014/main" xmlns="" id="{40A43C77-27BD-4AC4-997D-63D803A6A0B9}"/>
              </a:ext>
            </a:extLst>
          </p:cNvPr>
          <p:cNvSpPr/>
          <p:nvPr/>
        </p:nvSpPr>
        <p:spPr>
          <a:xfrm>
            <a:off x="2253200" y="5732901"/>
            <a:ext cx="4147600" cy="4147600"/>
          </a:xfrm>
          <a:prstGeom prst="donut">
            <a:avLst>
              <a:gd name="adj" fmla="val 14999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D1E609D0-24FA-4DE1-8EA4-83D822B9920C}"/>
              </a:ext>
            </a:extLst>
          </p:cNvPr>
          <p:cNvSpPr/>
          <p:nvPr/>
        </p:nvSpPr>
        <p:spPr>
          <a:xfrm>
            <a:off x="4487688" y="2117669"/>
            <a:ext cx="5523960" cy="26558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5">
            <a:extLst>
              <a:ext uri="{FF2B5EF4-FFF2-40B4-BE49-F238E27FC236}">
                <a16:creationId xmlns:a16="http://schemas.microsoft.com/office/drawing/2014/main" xmlns="" id="{B7DBB321-83E9-4EF8-835B-3C3F802BD748}"/>
              </a:ext>
            </a:extLst>
          </p:cNvPr>
          <p:cNvSpPr/>
          <p:nvPr/>
        </p:nvSpPr>
        <p:spPr>
          <a:xfrm>
            <a:off x="4168721" y="3558683"/>
            <a:ext cx="409191" cy="409191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A996DF05-E710-4CEC-9D0F-998ED60A0D1C}"/>
              </a:ext>
            </a:extLst>
          </p:cNvPr>
          <p:cNvSpPr txBox="1"/>
          <p:nvPr/>
        </p:nvSpPr>
        <p:spPr>
          <a:xfrm>
            <a:off x="479812" y="5888123"/>
            <a:ext cx="299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WWW.1PPT.COM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412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/>
      <p:bldP spid="8" grpId="0"/>
      <p:bldP spid="29" grpId="0"/>
      <p:bldP spid="30" grpId="0" animBg="1"/>
      <p:bldP spid="32" grpId="0" animBg="1"/>
      <p:bldP spid="34" grpId="0" animBg="1"/>
      <p:bldP spid="35" grpId="0" animBg="1"/>
      <p:bldP spid="31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6DB2817B-1E17-47AF-99AB-14784B5C258D}"/>
              </a:ext>
            </a:extLst>
          </p:cNvPr>
          <p:cNvGrpSpPr/>
          <p:nvPr/>
        </p:nvGrpSpPr>
        <p:grpSpPr>
          <a:xfrm>
            <a:off x="1425520" y="1906033"/>
            <a:ext cx="1247397" cy="3734358"/>
            <a:chOff x="9851063" y="1399212"/>
            <a:chExt cx="1247397" cy="3734358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1D0D64CC-C8FF-4427-91D8-68587A325912}"/>
                </a:ext>
              </a:extLst>
            </p:cNvPr>
            <p:cNvSpPr txBox="1"/>
            <p:nvPr/>
          </p:nvSpPr>
          <p:spPr>
            <a:xfrm>
              <a:off x="10459758" y="1585857"/>
              <a:ext cx="507831" cy="3198885"/>
            </a:xfrm>
            <a:prstGeom prst="rect">
              <a:avLst/>
            </a:prstGeom>
            <a:noFill/>
          </p:spPr>
          <p:txBody>
            <a:bodyPr vert="eaVert" wrap="square" lIns="68580" tIns="34290" rIns="68580" bIns="3429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 spc="225" noProof="1">
                  <a:solidFill>
                    <a:schemeClr val="bg1"/>
                  </a:solidFill>
                  <a:cs typeface="+mn-ea"/>
                  <a:sym typeface="+mn-lt"/>
                </a:rPr>
                <a:t>执行力的研究背景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28055CEE-1D8B-417C-A7CD-C55BC5FBC10B}"/>
                </a:ext>
              </a:extLst>
            </p:cNvPr>
            <p:cNvSpPr/>
            <p:nvPr/>
          </p:nvSpPr>
          <p:spPr>
            <a:xfrm>
              <a:off x="10308771" y="1399212"/>
              <a:ext cx="658817" cy="352704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5">
              <a:extLst>
                <a:ext uri="{FF2B5EF4-FFF2-40B4-BE49-F238E27FC236}">
                  <a16:creationId xmlns:a16="http://schemas.microsoft.com/office/drawing/2014/main" xmlns="" id="{269DBC3F-5CAB-4124-BEA6-1C96E3A6D7E0}"/>
                </a:ext>
              </a:extLst>
            </p:cNvPr>
            <p:cNvSpPr/>
            <p:nvPr/>
          </p:nvSpPr>
          <p:spPr>
            <a:xfrm flipV="1">
              <a:off x="9851063" y="2291406"/>
              <a:ext cx="185565" cy="185565"/>
            </a:xfrm>
            <a:prstGeom prst="ellipse">
              <a:avLst/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2E672E19-DAAB-4CFA-9503-910C9DD20390}"/>
                </a:ext>
              </a:extLst>
            </p:cNvPr>
            <p:cNvSpPr/>
            <p:nvPr/>
          </p:nvSpPr>
          <p:spPr>
            <a:xfrm flipV="1">
              <a:off x="10836718" y="4871828"/>
              <a:ext cx="261742" cy="261742"/>
            </a:xfrm>
            <a:prstGeom prst="ellipse">
              <a:avLst/>
            </a:prstGeom>
            <a:gradFill flip="none" rotWithShape="1">
              <a:gsLst>
                <a:gs pos="70000">
                  <a:srgbClr val="D73C25"/>
                </a:gs>
                <a:gs pos="22000">
                  <a:srgbClr val="B62220"/>
                </a:gs>
                <a:gs pos="100000">
                  <a:srgbClr val="F7562A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04ACF0FA-D3AD-4718-9BDE-7F3E411FF5C0}"/>
              </a:ext>
            </a:extLst>
          </p:cNvPr>
          <p:cNvGrpSpPr/>
          <p:nvPr/>
        </p:nvGrpSpPr>
        <p:grpSpPr>
          <a:xfrm>
            <a:off x="3096031" y="2314793"/>
            <a:ext cx="7801077" cy="1152431"/>
            <a:chOff x="3096031" y="2222011"/>
            <a:chExt cx="7801077" cy="1152431"/>
          </a:xfrm>
        </p:grpSpPr>
        <p:sp>
          <p:nvSpPr>
            <p:cNvPr id="9" name="矩形 3">
              <a:extLst>
                <a:ext uri="{FF2B5EF4-FFF2-40B4-BE49-F238E27FC236}">
                  <a16:creationId xmlns:a16="http://schemas.microsoft.com/office/drawing/2014/main" xmlns="" id="{E068FE94-BB1E-46F3-A482-E96273835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630" y="2222011"/>
              <a:ext cx="7166478" cy="1152431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在这个充满竞争的世界里，有的人成绩斐然，有的人庸庸碌碌，一个重要的原因就是优秀者更有实现构想的能力，这就是一个人的执行力。</a:t>
              </a:r>
            </a:p>
          </p:txBody>
        </p:sp>
        <p:sp>
          <p:nvSpPr>
            <p:cNvPr id="11" name="Shape 897">
              <a:extLst>
                <a:ext uri="{FF2B5EF4-FFF2-40B4-BE49-F238E27FC236}">
                  <a16:creationId xmlns:a16="http://schemas.microsoft.com/office/drawing/2014/main" xmlns="" id="{C1988C18-FD1E-496D-A155-510391F1D2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96031" y="2222011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3A9946E6-F11B-4BCE-8038-80B7F72D956C}"/>
              </a:ext>
            </a:extLst>
          </p:cNvPr>
          <p:cNvGrpSpPr/>
          <p:nvPr/>
        </p:nvGrpSpPr>
        <p:grpSpPr>
          <a:xfrm>
            <a:off x="3096031" y="3965692"/>
            <a:ext cx="7801077" cy="1152431"/>
            <a:chOff x="3096031" y="3872910"/>
            <a:chExt cx="7801077" cy="1152431"/>
          </a:xfrm>
        </p:grpSpPr>
        <p:sp>
          <p:nvSpPr>
            <p:cNvPr id="8" name="矩形 3">
              <a:extLst>
                <a:ext uri="{FF2B5EF4-FFF2-40B4-BE49-F238E27FC236}">
                  <a16:creationId xmlns:a16="http://schemas.microsoft.com/office/drawing/2014/main" xmlns="" id="{EA9D7F82-4B63-43CB-8BD6-03604176C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630" y="3872910"/>
              <a:ext cx="7166478" cy="1152431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  <a:defRPr/>
              </a:pPr>
              <a:r>
                <a:rPr lang="zh-CN" altLang="en-US" sz="2000" spc="225" noProof="1">
                  <a:solidFill>
                    <a:schemeClr val="bg1"/>
                  </a:solidFill>
                  <a:cs typeface="+mn-ea"/>
                  <a:sym typeface="+mn-lt"/>
                </a:rPr>
                <a:t>企业亦是如此，一个优秀的企业做同样的事情，但是却比别人做得更好，落实更到位、更迅速，能够从激烈的竞争中脱颖而出，独占鳌头，靠的就是企业的执行力。</a:t>
              </a:r>
            </a:p>
          </p:txBody>
        </p:sp>
        <p:sp>
          <p:nvSpPr>
            <p:cNvPr id="12" name="Shape 897">
              <a:extLst>
                <a:ext uri="{FF2B5EF4-FFF2-40B4-BE49-F238E27FC236}">
                  <a16:creationId xmlns:a16="http://schemas.microsoft.com/office/drawing/2014/main" xmlns="" id="{BD1A576D-0C65-475C-ACCF-B0776D82E8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96031" y="3872910"/>
              <a:ext cx="503970" cy="504000"/>
            </a:xfrm>
            <a:custGeom>
              <a:avLst/>
              <a:gdLst/>
              <a:ahLst/>
              <a:cxnLst/>
              <a:rect l="0" t="0" r="0" b="0"/>
              <a:pathLst>
                <a:path w="16266" h="16267" extrusionOk="0">
                  <a:moveTo>
                    <a:pt x="11503" y="5349"/>
                  </a:moveTo>
                  <a:lnTo>
                    <a:pt x="11650" y="5398"/>
                  </a:lnTo>
                  <a:lnTo>
                    <a:pt x="11796" y="5447"/>
                  </a:lnTo>
                  <a:lnTo>
                    <a:pt x="11919" y="5545"/>
                  </a:lnTo>
                  <a:lnTo>
                    <a:pt x="12065" y="5691"/>
                  </a:lnTo>
                  <a:lnTo>
                    <a:pt x="12163" y="5838"/>
                  </a:lnTo>
                  <a:lnTo>
                    <a:pt x="12212" y="6033"/>
                  </a:lnTo>
                  <a:lnTo>
                    <a:pt x="12236" y="6229"/>
                  </a:lnTo>
                  <a:lnTo>
                    <a:pt x="12236" y="6375"/>
                  </a:lnTo>
                  <a:lnTo>
                    <a:pt x="12187" y="6522"/>
                  </a:lnTo>
                  <a:lnTo>
                    <a:pt x="12138" y="6644"/>
                  </a:lnTo>
                  <a:lnTo>
                    <a:pt x="12041" y="6766"/>
                  </a:lnTo>
                  <a:lnTo>
                    <a:pt x="7938" y="10893"/>
                  </a:lnTo>
                  <a:lnTo>
                    <a:pt x="7816" y="11015"/>
                  </a:lnTo>
                  <a:lnTo>
                    <a:pt x="7645" y="11113"/>
                  </a:lnTo>
                  <a:lnTo>
                    <a:pt x="7474" y="11186"/>
                  </a:lnTo>
                  <a:lnTo>
                    <a:pt x="7303" y="11211"/>
                  </a:lnTo>
                  <a:lnTo>
                    <a:pt x="7083" y="11211"/>
                  </a:lnTo>
                  <a:lnTo>
                    <a:pt x="6912" y="11162"/>
                  </a:lnTo>
                  <a:lnTo>
                    <a:pt x="6765" y="11064"/>
                  </a:lnTo>
                  <a:lnTo>
                    <a:pt x="6619" y="10967"/>
                  </a:lnTo>
                  <a:lnTo>
                    <a:pt x="4567" y="8915"/>
                  </a:lnTo>
                  <a:lnTo>
                    <a:pt x="4470" y="8769"/>
                  </a:lnTo>
                  <a:lnTo>
                    <a:pt x="4372" y="8622"/>
                  </a:lnTo>
                  <a:lnTo>
                    <a:pt x="4323" y="8451"/>
                  </a:lnTo>
                  <a:lnTo>
                    <a:pt x="4323" y="8280"/>
                  </a:lnTo>
                  <a:lnTo>
                    <a:pt x="4323" y="8109"/>
                  </a:lnTo>
                  <a:lnTo>
                    <a:pt x="4372" y="7938"/>
                  </a:lnTo>
                  <a:lnTo>
                    <a:pt x="4470" y="7792"/>
                  </a:lnTo>
                  <a:lnTo>
                    <a:pt x="4567" y="7670"/>
                  </a:lnTo>
                  <a:lnTo>
                    <a:pt x="4714" y="7547"/>
                  </a:lnTo>
                  <a:lnTo>
                    <a:pt x="4860" y="7474"/>
                  </a:lnTo>
                  <a:lnTo>
                    <a:pt x="5031" y="7425"/>
                  </a:lnTo>
                  <a:lnTo>
                    <a:pt x="5202" y="7401"/>
                  </a:lnTo>
                  <a:lnTo>
                    <a:pt x="5373" y="7425"/>
                  </a:lnTo>
                  <a:lnTo>
                    <a:pt x="5520" y="7474"/>
                  </a:lnTo>
                  <a:lnTo>
                    <a:pt x="5691" y="7547"/>
                  </a:lnTo>
                  <a:lnTo>
                    <a:pt x="5813" y="7670"/>
                  </a:lnTo>
                  <a:lnTo>
                    <a:pt x="7181" y="9013"/>
                  </a:lnTo>
                  <a:lnTo>
                    <a:pt x="10673" y="5667"/>
                  </a:lnTo>
                  <a:lnTo>
                    <a:pt x="10820" y="5520"/>
                  </a:lnTo>
                  <a:lnTo>
                    <a:pt x="10991" y="5423"/>
                  </a:lnTo>
                  <a:lnTo>
                    <a:pt x="11161" y="5374"/>
                  </a:lnTo>
                  <a:lnTo>
                    <a:pt x="11357" y="5349"/>
                  </a:lnTo>
                  <a:close/>
                  <a:moveTo>
                    <a:pt x="7718" y="1"/>
                  </a:moveTo>
                  <a:lnTo>
                    <a:pt x="7303" y="50"/>
                  </a:lnTo>
                  <a:lnTo>
                    <a:pt x="6887" y="98"/>
                  </a:lnTo>
                  <a:lnTo>
                    <a:pt x="6497" y="172"/>
                  </a:lnTo>
                  <a:lnTo>
                    <a:pt x="6106" y="245"/>
                  </a:lnTo>
                  <a:lnTo>
                    <a:pt x="5715" y="367"/>
                  </a:lnTo>
                  <a:lnTo>
                    <a:pt x="5349" y="489"/>
                  </a:lnTo>
                  <a:lnTo>
                    <a:pt x="4958" y="636"/>
                  </a:lnTo>
                  <a:lnTo>
                    <a:pt x="4616" y="807"/>
                  </a:lnTo>
                  <a:lnTo>
                    <a:pt x="4250" y="978"/>
                  </a:lnTo>
                  <a:lnTo>
                    <a:pt x="3908" y="1173"/>
                  </a:lnTo>
                  <a:lnTo>
                    <a:pt x="3590" y="1393"/>
                  </a:lnTo>
                  <a:lnTo>
                    <a:pt x="3273" y="1613"/>
                  </a:lnTo>
                  <a:lnTo>
                    <a:pt x="2955" y="1857"/>
                  </a:lnTo>
                  <a:lnTo>
                    <a:pt x="2662" y="2125"/>
                  </a:lnTo>
                  <a:lnTo>
                    <a:pt x="2394" y="2394"/>
                  </a:lnTo>
                  <a:lnTo>
                    <a:pt x="2125" y="2663"/>
                  </a:lnTo>
                  <a:lnTo>
                    <a:pt x="1856" y="2956"/>
                  </a:lnTo>
                  <a:lnTo>
                    <a:pt x="1612" y="3273"/>
                  </a:lnTo>
                  <a:lnTo>
                    <a:pt x="1392" y="3591"/>
                  </a:lnTo>
                  <a:lnTo>
                    <a:pt x="1172" y="3908"/>
                  </a:lnTo>
                  <a:lnTo>
                    <a:pt x="977" y="4250"/>
                  </a:lnTo>
                  <a:lnTo>
                    <a:pt x="806" y="4617"/>
                  </a:lnTo>
                  <a:lnTo>
                    <a:pt x="635" y="4959"/>
                  </a:lnTo>
                  <a:lnTo>
                    <a:pt x="489" y="5349"/>
                  </a:lnTo>
                  <a:lnTo>
                    <a:pt x="366" y="5716"/>
                  </a:lnTo>
                  <a:lnTo>
                    <a:pt x="244" y="6106"/>
                  </a:lnTo>
                  <a:lnTo>
                    <a:pt x="171" y="6497"/>
                  </a:lnTo>
                  <a:lnTo>
                    <a:pt x="98" y="6888"/>
                  </a:lnTo>
                  <a:lnTo>
                    <a:pt x="49" y="7303"/>
                  </a:lnTo>
                  <a:lnTo>
                    <a:pt x="0" y="7718"/>
                  </a:lnTo>
                  <a:lnTo>
                    <a:pt x="0" y="8134"/>
                  </a:lnTo>
                  <a:lnTo>
                    <a:pt x="0" y="8549"/>
                  </a:lnTo>
                  <a:lnTo>
                    <a:pt x="49" y="8964"/>
                  </a:lnTo>
                  <a:lnTo>
                    <a:pt x="98" y="9379"/>
                  </a:lnTo>
                  <a:lnTo>
                    <a:pt x="171" y="9770"/>
                  </a:lnTo>
                  <a:lnTo>
                    <a:pt x="244" y="10161"/>
                  </a:lnTo>
                  <a:lnTo>
                    <a:pt x="366" y="10551"/>
                  </a:lnTo>
                  <a:lnTo>
                    <a:pt x="489" y="10918"/>
                  </a:lnTo>
                  <a:lnTo>
                    <a:pt x="635" y="11309"/>
                  </a:lnTo>
                  <a:lnTo>
                    <a:pt x="806" y="11650"/>
                  </a:lnTo>
                  <a:lnTo>
                    <a:pt x="977" y="12017"/>
                  </a:lnTo>
                  <a:lnTo>
                    <a:pt x="1172" y="12359"/>
                  </a:lnTo>
                  <a:lnTo>
                    <a:pt x="1392" y="12676"/>
                  </a:lnTo>
                  <a:lnTo>
                    <a:pt x="1612" y="12994"/>
                  </a:lnTo>
                  <a:lnTo>
                    <a:pt x="1856" y="13311"/>
                  </a:lnTo>
                  <a:lnTo>
                    <a:pt x="2125" y="13604"/>
                  </a:lnTo>
                  <a:lnTo>
                    <a:pt x="2394" y="13873"/>
                  </a:lnTo>
                  <a:lnTo>
                    <a:pt x="2662" y="14142"/>
                  </a:lnTo>
                  <a:lnTo>
                    <a:pt x="2955" y="14410"/>
                  </a:lnTo>
                  <a:lnTo>
                    <a:pt x="3273" y="14655"/>
                  </a:lnTo>
                  <a:lnTo>
                    <a:pt x="3590" y="14874"/>
                  </a:lnTo>
                  <a:lnTo>
                    <a:pt x="3908" y="15094"/>
                  </a:lnTo>
                  <a:lnTo>
                    <a:pt x="4250" y="15290"/>
                  </a:lnTo>
                  <a:lnTo>
                    <a:pt x="4616" y="15460"/>
                  </a:lnTo>
                  <a:lnTo>
                    <a:pt x="4958" y="15631"/>
                  </a:lnTo>
                  <a:lnTo>
                    <a:pt x="5349" y="15778"/>
                  </a:lnTo>
                  <a:lnTo>
                    <a:pt x="5715" y="15900"/>
                  </a:lnTo>
                  <a:lnTo>
                    <a:pt x="6106" y="16022"/>
                  </a:lnTo>
                  <a:lnTo>
                    <a:pt x="6497" y="16095"/>
                  </a:lnTo>
                  <a:lnTo>
                    <a:pt x="6887" y="16169"/>
                  </a:lnTo>
                  <a:lnTo>
                    <a:pt x="7303" y="16218"/>
                  </a:lnTo>
                  <a:lnTo>
                    <a:pt x="7718" y="16266"/>
                  </a:lnTo>
                  <a:lnTo>
                    <a:pt x="8548" y="16266"/>
                  </a:lnTo>
                  <a:lnTo>
                    <a:pt x="8963" y="16218"/>
                  </a:lnTo>
                  <a:lnTo>
                    <a:pt x="9379" y="16169"/>
                  </a:lnTo>
                  <a:lnTo>
                    <a:pt x="9769" y="16095"/>
                  </a:lnTo>
                  <a:lnTo>
                    <a:pt x="10160" y="16022"/>
                  </a:lnTo>
                  <a:lnTo>
                    <a:pt x="10551" y="15900"/>
                  </a:lnTo>
                  <a:lnTo>
                    <a:pt x="10942" y="15778"/>
                  </a:lnTo>
                  <a:lnTo>
                    <a:pt x="11308" y="15631"/>
                  </a:lnTo>
                  <a:lnTo>
                    <a:pt x="11650" y="15460"/>
                  </a:lnTo>
                  <a:lnTo>
                    <a:pt x="12016" y="15290"/>
                  </a:lnTo>
                  <a:lnTo>
                    <a:pt x="12358" y="15094"/>
                  </a:lnTo>
                  <a:lnTo>
                    <a:pt x="12676" y="14874"/>
                  </a:lnTo>
                  <a:lnTo>
                    <a:pt x="12993" y="14655"/>
                  </a:lnTo>
                  <a:lnTo>
                    <a:pt x="13311" y="14410"/>
                  </a:lnTo>
                  <a:lnTo>
                    <a:pt x="13604" y="14142"/>
                  </a:lnTo>
                  <a:lnTo>
                    <a:pt x="13872" y="13873"/>
                  </a:lnTo>
                  <a:lnTo>
                    <a:pt x="14166" y="13604"/>
                  </a:lnTo>
                  <a:lnTo>
                    <a:pt x="14410" y="13311"/>
                  </a:lnTo>
                  <a:lnTo>
                    <a:pt x="14654" y="12994"/>
                  </a:lnTo>
                  <a:lnTo>
                    <a:pt x="14874" y="12676"/>
                  </a:lnTo>
                  <a:lnTo>
                    <a:pt x="15094" y="12359"/>
                  </a:lnTo>
                  <a:lnTo>
                    <a:pt x="15289" y="12017"/>
                  </a:lnTo>
                  <a:lnTo>
                    <a:pt x="15460" y="11650"/>
                  </a:lnTo>
                  <a:lnTo>
                    <a:pt x="15631" y="11309"/>
                  </a:lnTo>
                  <a:lnTo>
                    <a:pt x="15777" y="10918"/>
                  </a:lnTo>
                  <a:lnTo>
                    <a:pt x="15900" y="10551"/>
                  </a:lnTo>
                  <a:lnTo>
                    <a:pt x="16022" y="10161"/>
                  </a:lnTo>
                  <a:lnTo>
                    <a:pt x="16095" y="9770"/>
                  </a:lnTo>
                  <a:lnTo>
                    <a:pt x="16168" y="9379"/>
                  </a:lnTo>
                  <a:lnTo>
                    <a:pt x="16217" y="8964"/>
                  </a:lnTo>
                  <a:lnTo>
                    <a:pt x="16266" y="8549"/>
                  </a:lnTo>
                  <a:lnTo>
                    <a:pt x="16266" y="8134"/>
                  </a:lnTo>
                  <a:lnTo>
                    <a:pt x="16266" y="7718"/>
                  </a:lnTo>
                  <a:lnTo>
                    <a:pt x="16217" y="7303"/>
                  </a:lnTo>
                  <a:lnTo>
                    <a:pt x="16168" y="6888"/>
                  </a:lnTo>
                  <a:lnTo>
                    <a:pt x="16095" y="6497"/>
                  </a:lnTo>
                  <a:lnTo>
                    <a:pt x="16022" y="6106"/>
                  </a:lnTo>
                  <a:lnTo>
                    <a:pt x="15900" y="5716"/>
                  </a:lnTo>
                  <a:lnTo>
                    <a:pt x="15777" y="5349"/>
                  </a:lnTo>
                  <a:lnTo>
                    <a:pt x="15631" y="4959"/>
                  </a:lnTo>
                  <a:lnTo>
                    <a:pt x="15460" y="4617"/>
                  </a:lnTo>
                  <a:lnTo>
                    <a:pt x="15289" y="4250"/>
                  </a:lnTo>
                  <a:lnTo>
                    <a:pt x="15094" y="3908"/>
                  </a:lnTo>
                  <a:lnTo>
                    <a:pt x="14874" y="3591"/>
                  </a:lnTo>
                  <a:lnTo>
                    <a:pt x="14654" y="3273"/>
                  </a:lnTo>
                  <a:lnTo>
                    <a:pt x="14410" y="2956"/>
                  </a:lnTo>
                  <a:lnTo>
                    <a:pt x="14166" y="2663"/>
                  </a:lnTo>
                  <a:lnTo>
                    <a:pt x="13872" y="2394"/>
                  </a:lnTo>
                  <a:lnTo>
                    <a:pt x="13604" y="2125"/>
                  </a:lnTo>
                  <a:lnTo>
                    <a:pt x="13311" y="1857"/>
                  </a:lnTo>
                  <a:lnTo>
                    <a:pt x="12993" y="1613"/>
                  </a:lnTo>
                  <a:lnTo>
                    <a:pt x="12676" y="1393"/>
                  </a:lnTo>
                  <a:lnTo>
                    <a:pt x="12358" y="1173"/>
                  </a:lnTo>
                  <a:lnTo>
                    <a:pt x="12016" y="978"/>
                  </a:lnTo>
                  <a:lnTo>
                    <a:pt x="11650" y="807"/>
                  </a:lnTo>
                  <a:lnTo>
                    <a:pt x="11308" y="636"/>
                  </a:lnTo>
                  <a:lnTo>
                    <a:pt x="10942" y="489"/>
                  </a:lnTo>
                  <a:lnTo>
                    <a:pt x="10551" y="367"/>
                  </a:lnTo>
                  <a:lnTo>
                    <a:pt x="10160" y="245"/>
                  </a:lnTo>
                  <a:lnTo>
                    <a:pt x="9769" y="172"/>
                  </a:lnTo>
                  <a:lnTo>
                    <a:pt x="9379" y="98"/>
                  </a:lnTo>
                  <a:lnTo>
                    <a:pt x="8963" y="50"/>
                  </a:lnTo>
                  <a:lnTo>
                    <a:pt x="8548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204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3">
            <a:extLst>
              <a:ext uri="{FF2B5EF4-FFF2-40B4-BE49-F238E27FC236}">
                <a16:creationId xmlns:a16="http://schemas.microsoft.com/office/drawing/2014/main" xmlns="" id="{4F53BC8B-51EE-44BF-8E58-D6321B3AF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616" y="4146188"/>
            <a:ext cx="6773584" cy="1369029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400" b="1" spc="225" noProof="1">
                <a:solidFill>
                  <a:schemeClr val="bg1"/>
                </a:solidFill>
                <a:cs typeface="+mn-ea"/>
                <a:sym typeface="+mn-lt"/>
              </a:rPr>
              <a:t>执行力应该成为一家公司的战略和目标的重要组成部分，它是目标和结果之间‘缺失的一环’”。</a:t>
            </a:r>
          </a:p>
        </p:txBody>
      </p:sp>
      <p:sp>
        <p:nvSpPr>
          <p:cNvPr id="18" name="矩形 3">
            <a:extLst>
              <a:ext uri="{FF2B5EF4-FFF2-40B4-BE49-F238E27FC236}">
                <a16:creationId xmlns:a16="http://schemas.microsoft.com/office/drawing/2014/main" xmlns="" id="{03DB1DA3-E414-47BD-801A-3A0EC9E31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616" y="3037168"/>
            <a:ext cx="6773584" cy="783099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《执行力》(Execution)一书(Larry Bossidy与Ram Charan合著作)一书中阐述：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xmlns="" id="{A2610716-7276-416E-A50C-3DF2FBDDE2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" y="1826699"/>
            <a:ext cx="2937674" cy="3885687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1D60B161-9BB0-4625-B647-282D2FA6EFA0}"/>
              </a:ext>
            </a:extLst>
          </p:cNvPr>
          <p:cNvGrpSpPr/>
          <p:nvPr/>
        </p:nvGrpSpPr>
        <p:grpSpPr>
          <a:xfrm>
            <a:off x="4254787" y="1835484"/>
            <a:ext cx="3682426" cy="875763"/>
            <a:chOff x="6955970" y="1392013"/>
            <a:chExt cx="3682426" cy="875763"/>
          </a:xfrm>
        </p:grpSpPr>
        <p:sp>
          <p:nvSpPr>
            <p:cNvPr id="3" name="TextBox 560">
              <a:extLst>
                <a:ext uri="{FF2B5EF4-FFF2-40B4-BE49-F238E27FC236}">
                  <a16:creationId xmlns:a16="http://schemas.microsoft.com/office/drawing/2014/main" xmlns="" id="{14365DA9-2D35-4DD2-9406-2F8860F6595D}"/>
                </a:ext>
              </a:extLst>
            </p:cNvPr>
            <p:cNvSpPr txBox="1"/>
            <p:nvPr/>
          </p:nvSpPr>
          <p:spPr>
            <a:xfrm>
              <a:off x="7052799" y="1579827"/>
              <a:ext cx="3585597" cy="438582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>
              <a:spAutoFit/>
            </a:bodyPr>
            <a:lstStyle>
              <a:defPPr>
                <a:defRPr lang="en-US"/>
              </a:defPPr>
              <a:lvl1pPr algn="ctr" defTabSz="914400">
                <a:defRPr sz="2800" b="1" spc="225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  <a:cs typeface="+mn-ea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sz="2400" noProof="1">
                  <a:latin typeface="+mn-lt"/>
                  <a:ea typeface="+mn-ea"/>
                  <a:sym typeface="+mn-lt"/>
                </a:rPr>
                <a:t>如何去理解执行力</a:t>
              </a:r>
            </a:p>
          </p:txBody>
        </p:sp>
        <p:sp>
          <p:nvSpPr>
            <p:cNvPr id="4" name="平行四边形 3">
              <a:extLst>
                <a:ext uri="{FF2B5EF4-FFF2-40B4-BE49-F238E27FC236}">
                  <a16:creationId xmlns:a16="http://schemas.microsoft.com/office/drawing/2014/main" xmlns="" id="{8A31EFE5-16E1-4A20-9935-0CBF2BDA73D6}"/>
                </a:ext>
              </a:extLst>
            </p:cNvPr>
            <p:cNvSpPr/>
            <p:nvPr/>
          </p:nvSpPr>
          <p:spPr>
            <a:xfrm>
              <a:off x="6955970" y="1392013"/>
              <a:ext cx="3682426" cy="875763"/>
            </a:xfrm>
            <a:prstGeom prst="parallelogram">
              <a:avLst>
                <a:gd name="adj" fmla="val 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19399F92-702E-4D4D-B5D2-5CBD5511EC4A}"/>
              </a:ext>
            </a:extLst>
          </p:cNvPr>
          <p:cNvSpPr/>
          <p:nvPr/>
        </p:nvSpPr>
        <p:spPr>
          <a:xfrm>
            <a:off x="2858576" y="1141587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99137A88-946D-4901-9273-EE7852000B5E}"/>
              </a:ext>
            </a:extLst>
          </p:cNvPr>
          <p:cNvSpPr/>
          <p:nvPr/>
        </p:nvSpPr>
        <p:spPr>
          <a:xfrm flipH="1" flipV="1">
            <a:off x="10641861" y="4271478"/>
            <a:ext cx="1382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600" spc="225" noProof="1">
                <a:solidFill>
                  <a:schemeClr val="bg1"/>
                </a:solidFill>
                <a:cs typeface="+mn-ea"/>
                <a:sym typeface="+mn-lt"/>
              </a:rPr>
              <a:t>“</a:t>
            </a:r>
            <a:endParaRPr lang="zh-CN" altLang="en-US" sz="9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42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3">
            <a:extLst>
              <a:ext uri="{FF2B5EF4-FFF2-40B4-BE49-F238E27FC236}">
                <a16:creationId xmlns:a16="http://schemas.microsoft.com/office/drawing/2014/main" xmlns="" id="{23E1D3B4-79CF-4356-A9D5-3B39AA9CED00}"/>
              </a:ext>
            </a:extLst>
          </p:cNvPr>
          <p:cNvSpPr/>
          <p:nvPr/>
        </p:nvSpPr>
        <p:spPr>
          <a:xfrm>
            <a:off x="5508655" y="4457694"/>
            <a:ext cx="5360685" cy="783099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因此，判断一个组织的执行力如何，即看这个组织能否保质保量地实现既定战略。</a:t>
            </a:r>
          </a:p>
        </p:txBody>
      </p:sp>
      <p:sp>
        <p:nvSpPr>
          <p:cNvPr id="6" name="矩形 3">
            <a:extLst>
              <a:ext uri="{FF2B5EF4-FFF2-40B4-BE49-F238E27FC236}">
                <a16:creationId xmlns:a16="http://schemas.microsoft.com/office/drawing/2014/main" xmlns="" id="{6C44D4AF-32A4-48A9-9A55-F990B4141DFC}"/>
              </a:ext>
            </a:extLst>
          </p:cNvPr>
          <p:cNvSpPr/>
          <p:nvPr/>
        </p:nvSpPr>
        <p:spPr>
          <a:xfrm>
            <a:off x="5508656" y="2801368"/>
            <a:ext cx="5445484" cy="1521763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20000"/>
              </a:lnSpc>
              <a:spcAft>
                <a:spcPts val="450"/>
              </a:spcAft>
            </a:pPr>
            <a:r>
              <a:rPr lang="zh-CN" altLang="en-US" sz="2000" spc="225" dirty="0">
                <a:solidFill>
                  <a:schemeClr val="bg1"/>
                </a:solidFill>
                <a:cs typeface="+mn-ea"/>
                <a:sym typeface="+mn-lt"/>
              </a:rPr>
              <a:t>由此，从组织的角度来讲，我们对执行力可以这样理解，执行力就是连接目标和结果的“那一环”，是将企业的长期战略一步步落到实处的能力。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74DC255E-C0D5-4897-B0FE-1BD7136945F3}"/>
              </a:ext>
            </a:extLst>
          </p:cNvPr>
          <p:cNvGrpSpPr/>
          <p:nvPr/>
        </p:nvGrpSpPr>
        <p:grpSpPr>
          <a:xfrm>
            <a:off x="6096000" y="1512432"/>
            <a:ext cx="4858140" cy="916272"/>
            <a:chOff x="-67561" y="2949346"/>
            <a:chExt cx="4858140" cy="916272"/>
          </a:xfrm>
        </p:grpSpPr>
        <p:sp>
          <p:nvSpPr>
            <p:cNvPr id="7" name="TextBox 560">
              <a:extLst>
                <a:ext uri="{FF2B5EF4-FFF2-40B4-BE49-F238E27FC236}">
                  <a16:creationId xmlns:a16="http://schemas.microsoft.com/office/drawing/2014/main" xmlns="" id="{0322E568-2E92-42D8-905C-EE2501919791}"/>
                </a:ext>
              </a:extLst>
            </p:cNvPr>
            <p:cNvSpPr txBox="1"/>
            <p:nvPr/>
          </p:nvSpPr>
          <p:spPr>
            <a:xfrm>
              <a:off x="631323" y="3199813"/>
              <a:ext cx="4016484" cy="438582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>
              <a:spAutoFit/>
            </a:bodyPr>
            <a:lstStyle>
              <a:defPPr>
                <a:defRPr lang="en-US"/>
              </a:defPPr>
              <a:lvl1pPr algn="ctr" defTabSz="914400">
                <a:defRPr sz="2800" b="1" spc="225">
                  <a:solidFill>
                    <a:schemeClr val="bg1"/>
                  </a:solidFill>
                  <a:latin typeface="思源黑体 CN Heavy" panose="020B0A00000000000000" pitchFamily="34" charset="-122"/>
                  <a:ea typeface="思源黑体 CN Heavy" panose="020B0A00000000000000" pitchFamily="34" charset="-122"/>
                  <a:cs typeface="+mn-ea"/>
                </a:defRPr>
              </a:lvl1pPr>
              <a:lvl2pPr defTabSz="914400"/>
              <a:lvl3pPr defTabSz="914400"/>
              <a:lvl4pPr defTabSz="914400"/>
              <a:lvl5pPr defTabSz="914400"/>
              <a:lvl6pPr defTabSz="914400"/>
              <a:lvl7pPr defTabSz="914400"/>
              <a:lvl8pPr defTabSz="914400"/>
              <a:lvl9pPr defTabSz="914400"/>
            </a:lstStyle>
            <a:p>
              <a:r>
                <a:rPr lang="zh-CN" altLang="en-US" sz="2400" noProof="1">
                  <a:latin typeface="+mn-lt"/>
                  <a:ea typeface="+mn-ea"/>
                  <a:sym typeface="+mn-lt"/>
                </a:rPr>
                <a:t>从组织的角度来理解</a:t>
              </a: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21E5D0AF-8FF3-43A5-B282-4E899F8E4B26}"/>
                </a:ext>
              </a:extLst>
            </p:cNvPr>
            <p:cNvGrpSpPr/>
            <p:nvPr/>
          </p:nvGrpSpPr>
          <p:grpSpPr>
            <a:xfrm flipV="1">
              <a:off x="-67561" y="2949346"/>
              <a:ext cx="3660711" cy="84799"/>
              <a:chOff x="889518" y="3001488"/>
              <a:chExt cx="4189292" cy="97043"/>
            </a:xfrm>
          </p:grpSpPr>
          <p:sp>
            <p:nvSpPr>
              <p:cNvPr id="8" name="Oval 24">
                <a:extLst>
                  <a:ext uri="{FF2B5EF4-FFF2-40B4-BE49-F238E27FC236}">
                    <a16:creationId xmlns:a16="http://schemas.microsoft.com/office/drawing/2014/main" xmlns="" id="{2CDA98F4-9B7B-4027-9FEF-D48316F6F8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81767" y="3001488"/>
                <a:ext cx="97043" cy="9704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9" name="直接连接符 8">
                <a:extLst>
                  <a:ext uri="{FF2B5EF4-FFF2-40B4-BE49-F238E27FC236}">
                    <a16:creationId xmlns:a16="http://schemas.microsoft.com/office/drawing/2014/main" xmlns="" id="{A396AAB2-35C1-4EEF-A53B-637C8E3BAF35}"/>
                  </a:ext>
                </a:extLst>
              </p:cNvPr>
              <p:cNvCxnSpPr/>
              <p:nvPr/>
            </p:nvCxnSpPr>
            <p:spPr>
              <a:xfrm>
                <a:off x="889518" y="3053644"/>
                <a:ext cx="394559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D170C0A8-A6DF-4B12-B926-EB5867418836}"/>
                </a:ext>
              </a:extLst>
            </p:cNvPr>
            <p:cNvGrpSpPr/>
            <p:nvPr/>
          </p:nvGrpSpPr>
          <p:grpSpPr>
            <a:xfrm flipV="1">
              <a:off x="1129868" y="3780819"/>
              <a:ext cx="3660711" cy="84799"/>
              <a:chOff x="889518" y="3001488"/>
              <a:chExt cx="4189292" cy="97043"/>
            </a:xfrm>
          </p:grpSpPr>
          <p:sp>
            <p:nvSpPr>
              <p:cNvPr id="12" name="Oval 24">
                <a:extLst>
                  <a:ext uri="{FF2B5EF4-FFF2-40B4-BE49-F238E27FC236}">
                    <a16:creationId xmlns:a16="http://schemas.microsoft.com/office/drawing/2014/main" xmlns="" id="{0797E444-7926-4FC1-8910-51622ABDB6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81767" y="3001488"/>
                <a:ext cx="97043" cy="9704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  <a:effectLst>
                <a:outerShdw sx="175000" sy="175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xmlns="" id="{1223F9A7-DC8A-4151-BB23-9726AC24C153}"/>
                  </a:ext>
                </a:extLst>
              </p:cNvPr>
              <p:cNvCxnSpPr/>
              <p:nvPr/>
            </p:nvCxnSpPr>
            <p:spPr>
              <a:xfrm>
                <a:off x="889518" y="3053644"/>
                <a:ext cx="394559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37E6BE6E-DBBD-45AB-AEE5-7B70BCF538C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7860" y="2012967"/>
            <a:ext cx="3592285" cy="3592285"/>
          </a:xfrm>
          <a:prstGeom prst="ellipse">
            <a:avLst/>
          </a:prstGeom>
        </p:spPr>
      </p:pic>
      <p:sp>
        <p:nvSpPr>
          <p:cNvPr id="16" name="Shape 897">
            <a:extLst>
              <a:ext uri="{FF2B5EF4-FFF2-40B4-BE49-F238E27FC236}">
                <a16:creationId xmlns:a16="http://schemas.microsoft.com/office/drawing/2014/main" xmlns="" id="{005686F3-4B69-4ACF-84BE-7897CCBC09AA}"/>
              </a:ext>
            </a:extLst>
          </p:cNvPr>
          <p:cNvSpPr>
            <a:spLocks noChangeAspect="1"/>
          </p:cNvSpPr>
          <p:nvPr/>
        </p:nvSpPr>
        <p:spPr>
          <a:xfrm>
            <a:off x="4830145" y="2801368"/>
            <a:ext cx="503970" cy="504000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8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6E4E274B-7A55-43CC-86AD-8F2F6210674E}"/>
              </a:ext>
            </a:extLst>
          </p:cNvPr>
          <p:cNvGrpSpPr/>
          <p:nvPr/>
        </p:nvGrpSpPr>
        <p:grpSpPr>
          <a:xfrm>
            <a:off x="1159369" y="1256795"/>
            <a:ext cx="3193670" cy="5397867"/>
            <a:chOff x="792037" y="1951249"/>
            <a:chExt cx="3193670" cy="5397867"/>
          </a:xfrm>
        </p:grpSpPr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xmlns="" id="{6F0F05C9-F823-42D1-AF38-097EA8B72275}"/>
                </a:ext>
              </a:extLst>
            </p:cNvPr>
            <p:cNvSpPr/>
            <p:nvPr/>
          </p:nvSpPr>
          <p:spPr>
            <a:xfrm>
              <a:off x="1439250" y="2123745"/>
              <a:ext cx="2377427" cy="5052874"/>
            </a:xfrm>
            <a:prstGeom prst="roundRect">
              <a:avLst/>
            </a:prstGeom>
            <a:solidFill>
              <a:srgbClr val="0E15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2" name="图片 1">
              <a:extLst>
                <a:ext uri="{FF2B5EF4-FFF2-40B4-BE49-F238E27FC236}">
                  <a16:creationId xmlns:a16="http://schemas.microsoft.com/office/drawing/2014/main" xmlns="" id="{3FE7656E-5F0F-4BA5-9B16-2F65FCCE7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17664" y="1951249"/>
              <a:ext cx="2768043" cy="5397867"/>
            </a:xfrm>
            <a:prstGeom prst="rect">
              <a:avLst/>
            </a:prstGeom>
          </p:spPr>
        </p:pic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47BB182F-30D8-4C2E-8482-8C4069510659}"/>
                </a:ext>
              </a:extLst>
            </p:cNvPr>
            <p:cNvGrpSpPr/>
            <p:nvPr/>
          </p:nvGrpSpPr>
          <p:grpSpPr>
            <a:xfrm>
              <a:off x="792037" y="2731857"/>
              <a:ext cx="3193670" cy="3269019"/>
              <a:chOff x="4260069" y="3016609"/>
              <a:chExt cx="3193670" cy="3269019"/>
            </a:xfrm>
          </p:grpSpPr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xmlns="" id="{46F05500-E42F-4E0D-9C98-7FEC43901665}"/>
                  </a:ext>
                </a:extLst>
              </p:cNvPr>
              <p:cNvSpPr txBox="1"/>
              <p:nvPr/>
            </p:nvSpPr>
            <p:spPr>
              <a:xfrm>
                <a:off x="4738254" y="3355690"/>
                <a:ext cx="2715485" cy="120032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72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cs typeface="+mn-ea"/>
                    <a:sym typeface="+mn-lt"/>
                  </a:rPr>
                  <a:t>重</a:t>
                </a: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xmlns="" id="{EF584060-A7D4-4E0E-8416-B94596E1BCEA}"/>
                  </a:ext>
                </a:extLst>
              </p:cNvPr>
              <p:cNvSpPr txBox="1"/>
              <p:nvPr/>
            </p:nvSpPr>
            <p:spPr>
              <a:xfrm>
                <a:off x="4738254" y="4220495"/>
                <a:ext cx="2715485" cy="120032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72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cs typeface="+mn-ea"/>
                    <a:sym typeface="+mn-lt"/>
                  </a:rPr>
                  <a:t>要</a:t>
                </a:r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D2D82D83-3A0D-48BE-861F-9B43D7A2F427}"/>
                  </a:ext>
                </a:extLst>
              </p:cNvPr>
              <p:cNvSpPr txBox="1"/>
              <p:nvPr/>
            </p:nvSpPr>
            <p:spPr>
              <a:xfrm>
                <a:off x="4738254" y="5085299"/>
                <a:ext cx="2715485" cy="120032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dist"/>
                <a:r>
                  <a:rPr lang="zh-CN" altLang="en-US" sz="7200" dirty="0">
                    <a:gradFill flip="none" rotWithShape="1">
                      <a:gsLst>
                        <a:gs pos="15000">
                          <a:srgbClr val="F6F8FC">
                            <a:alpha val="0"/>
                          </a:srgbClr>
                        </a:gs>
                        <a:gs pos="36000">
                          <a:srgbClr val="F6F8FC"/>
                        </a:gs>
                        <a:gs pos="73000">
                          <a:srgbClr val="FFFFFF"/>
                        </a:gs>
                        <a:gs pos="97000">
                          <a:srgbClr val="FFFFFF"/>
                        </a:gs>
                      </a:gsLst>
                      <a:lin ang="0" scaled="1"/>
                      <a:tileRect/>
                    </a:gradFill>
                    <a:cs typeface="+mn-ea"/>
                    <a:sym typeface="+mn-lt"/>
                  </a:rPr>
                  <a:t>性</a:t>
                </a: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xmlns="" id="{EE641828-1A94-4CDA-8C1A-2686A7BF79E4}"/>
                  </a:ext>
                </a:extLst>
              </p:cNvPr>
              <p:cNvSpPr/>
              <p:nvPr/>
            </p:nvSpPr>
            <p:spPr>
              <a:xfrm>
                <a:off x="4260069" y="3016609"/>
                <a:ext cx="1382110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9600" spc="225" noProof="1">
                    <a:solidFill>
                      <a:schemeClr val="bg1"/>
                    </a:solidFill>
                    <a:cs typeface="+mn-ea"/>
                    <a:sym typeface="+mn-lt"/>
                  </a:rPr>
                  <a:t>“</a:t>
                </a:r>
                <a:endParaRPr lang="zh-CN" altLang="en-US" sz="96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C4E32C3E-35C8-41F3-A378-33840F211B04}"/>
              </a:ext>
            </a:extLst>
          </p:cNvPr>
          <p:cNvGrpSpPr/>
          <p:nvPr/>
        </p:nvGrpSpPr>
        <p:grpSpPr>
          <a:xfrm>
            <a:off x="5092279" y="1289529"/>
            <a:ext cx="2366627" cy="4326867"/>
            <a:chOff x="5092279" y="1289529"/>
            <a:chExt cx="2366627" cy="4326867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5C689799-8754-4392-9C73-4AC2ABBC4273}"/>
                </a:ext>
              </a:extLst>
            </p:cNvPr>
            <p:cNvSpPr/>
            <p:nvPr/>
          </p:nvSpPr>
          <p:spPr>
            <a:xfrm>
              <a:off x="5092279" y="3355969"/>
              <a:ext cx="2366627" cy="2260427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dirty="0">
                  <a:solidFill>
                    <a:schemeClr val="bg1"/>
                  </a:solidFill>
                  <a:cs typeface="+mn-ea"/>
                  <a:sym typeface="+mn-lt"/>
                </a:rPr>
                <a:t>许多企业的失败不是战略的问题，而是战略执行的问题！再好的战略，如果不去执行，也只是空谈。</a:t>
              </a:r>
            </a:p>
          </p:txBody>
        </p:sp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xmlns="" id="{AA36D3AB-A708-4E81-829D-341C8500EE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519015" y="1757945"/>
              <a:ext cx="1513156" cy="1513156"/>
            </a:xfrm>
            <a:prstGeom prst="ellipse">
              <a:avLst/>
            </a:prstGeom>
          </p:spPr>
        </p:pic>
        <p:sp>
          <p:nvSpPr>
            <p:cNvPr id="26" name="矩形 25">
              <a:extLst>
                <a:ext uri="{FF2B5EF4-FFF2-40B4-BE49-F238E27FC236}">
                  <a16:creationId xmlns:a16="http://schemas.microsoft.com/office/drawing/2014/main" xmlns="" id="{939745D9-5483-4C7E-ABEB-86E66F5870F7}"/>
                </a:ext>
              </a:extLst>
            </p:cNvPr>
            <p:cNvSpPr/>
            <p:nvPr/>
          </p:nvSpPr>
          <p:spPr>
            <a:xfrm>
              <a:off x="6458768" y="1289529"/>
              <a:ext cx="41096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80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1</a:t>
              </a:r>
              <a:endParaRPr lang="zh-CN" altLang="en-US" sz="80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E25490A8-F8FE-43E4-BEE6-9F86F62519B2}"/>
              </a:ext>
            </a:extLst>
          </p:cNvPr>
          <p:cNvGrpSpPr/>
          <p:nvPr/>
        </p:nvGrpSpPr>
        <p:grpSpPr>
          <a:xfrm>
            <a:off x="8206295" y="1256795"/>
            <a:ext cx="2366627" cy="3952520"/>
            <a:chOff x="9247526" y="1294544"/>
            <a:chExt cx="2366627" cy="3952520"/>
          </a:xfrm>
        </p:grpSpPr>
        <p:sp>
          <p:nvSpPr>
            <p:cNvPr id="9" name="矩形 3">
              <a:extLst>
                <a:ext uri="{FF2B5EF4-FFF2-40B4-BE49-F238E27FC236}">
                  <a16:creationId xmlns:a16="http://schemas.microsoft.com/office/drawing/2014/main" xmlns="" id="{51B8F4E5-BAD0-44EF-9822-C7705CC202FD}"/>
                </a:ext>
              </a:extLst>
            </p:cNvPr>
            <p:cNvSpPr/>
            <p:nvPr/>
          </p:nvSpPr>
          <p:spPr>
            <a:xfrm>
              <a:off x="9247526" y="3355969"/>
              <a:ext cx="2366627" cy="189109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dirty="0">
                  <a:solidFill>
                    <a:schemeClr val="bg1"/>
                  </a:solidFill>
                  <a:cs typeface="+mn-ea"/>
                  <a:sym typeface="+mn-lt"/>
                </a:rPr>
                <a:t>当企业的战略方向已经或基本确定，这时候执行力就变得最为关键。</a:t>
              </a:r>
            </a:p>
          </p:txBody>
        </p:sp>
        <p:pic>
          <p:nvPicPr>
            <p:cNvPr id="25" name="图片 24">
              <a:extLst>
                <a:ext uri="{FF2B5EF4-FFF2-40B4-BE49-F238E27FC236}">
                  <a16:creationId xmlns:a16="http://schemas.microsoft.com/office/drawing/2014/main" xmlns="" id="{6A555E4C-2E2F-489E-98A6-1808019C0B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674262" y="1757945"/>
              <a:ext cx="1513156" cy="1513156"/>
            </a:xfrm>
            <a:prstGeom prst="ellipse">
              <a:avLst/>
            </a:prstGeom>
          </p:spPr>
        </p:pic>
        <p:sp>
          <p:nvSpPr>
            <p:cNvPr id="27" name="矩形 26">
              <a:extLst>
                <a:ext uri="{FF2B5EF4-FFF2-40B4-BE49-F238E27FC236}">
                  <a16:creationId xmlns:a16="http://schemas.microsoft.com/office/drawing/2014/main" xmlns="" id="{67C0665C-70C0-44FC-AE16-2674D5BE5970}"/>
                </a:ext>
              </a:extLst>
            </p:cNvPr>
            <p:cNvSpPr/>
            <p:nvPr/>
          </p:nvSpPr>
          <p:spPr>
            <a:xfrm>
              <a:off x="10673773" y="1294544"/>
              <a:ext cx="41096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8000" dirty="0">
                  <a:gradFill flip="none" rotWithShape="1">
                    <a:gsLst>
                      <a:gs pos="15000">
                        <a:srgbClr val="F6F8FC">
                          <a:alpha val="0"/>
                        </a:srgbClr>
                      </a:gs>
                      <a:gs pos="36000">
                        <a:srgbClr val="F6F8FC"/>
                      </a:gs>
                      <a:gs pos="73000">
                        <a:srgbClr val="FFFFFF"/>
                      </a:gs>
                      <a:gs pos="97000">
                        <a:srgbClr val="FFFFFF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2</a:t>
              </a:r>
              <a:endParaRPr lang="zh-CN" altLang="en-US" sz="80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75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5">
            <a:extLst>
              <a:ext uri="{FF2B5EF4-FFF2-40B4-BE49-F238E27FC236}">
                <a16:creationId xmlns:a16="http://schemas.microsoft.com/office/drawing/2014/main" xmlns="" id="{D45A8E82-E99E-4644-9F66-BFE57FA662BB}"/>
              </a:ext>
            </a:extLst>
          </p:cNvPr>
          <p:cNvSpPr/>
          <p:nvPr/>
        </p:nvSpPr>
        <p:spPr>
          <a:xfrm>
            <a:off x="10311004" y="1109397"/>
            <a:ext cx="409191" cy="409191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B3B9FB0-43D4-4CE5-9121-C25D56D3549A}"/>
              </a:ext>
            </a:extLst>
          </p:cNvPr>
          <p:cNvSpPr/>
          <p:nvPr/>
        </p:nvSpPr>
        <p:spPr>
          <a:xfrm>
            <a:off x="7761514" y="5807527"/>
            <a:ext cx="185057" cy="185057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8BCCE0FC-CFA3-4C6D-BB7F-38A04C5C7007}"/>
              </a:ext>
            </a:extLst>
          </p:cNvPr>
          <p:cNvGrpSpPr/>
          <p:nvPr/>
        </p:nvGrpSpPr>
        <p:grpSpPr>
          <a:xfrm>
            <a:off x="4789712" y="1926772"/>
            <a:ext cx="2631716" cy="2963707"/>
            <a:chOff x="4780140" y="1937658"/>
            <a:chExt cx="2631716" cy="2963707"/>
          </a:xfrm>
        </p:grpSpPr>
        <p:sp>
          <p:nvSpPr>
            <p:cNvPr id="2" name="矩形 3">
              <a:extLst>
                <a:ext uri="{FF2B5EF4-FFF2-40B4-BE49-F238E27FC236}">
                  <a16:creationId xmlns:a16="http://schemas.microsoft.com/office/drawing/2014/main" xmlns="" id="{9D620CC7-F179-4943-8BEB-A758635E6738}"/>
                </a:ext>
              </a:extLst>
            </p:cNvPr>
            <p:cNvSpPr/>
            <p:nvPr/>
          </p:nvSpPr>
          <p:spPr>
            <a:xfrm>
              <a:off x="4780140" y="3010270"/>
              <a:ext cx="2631716" cy="189109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dirty="0">
                  <a:solidFill>
                    <a:schemeClr val="bg1"/>
                  </a:solidFill>
                  <a:cs typeface="+mn-ea"/>
                  <a:sym typeface="+mn-lt"/>
                </a:rPr>
                <a:t>执行力，这是一切战略得以顺利实现的关键要素。如果没有执行力，战略最终只是一句空话。</a:t>
              </a: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71E7322E-B1B6-47A4-8788-999B143FD4C8}"/>
                </a:ext>
              </a:extLst>
            </p:cNvPr>
            <p:cNvGrpSpPr/>
            <p:nvPr/>
          </p:nvGrpSpPr>
          <p:grpSpPr>
            <a:xfrm>
              <a:off x="5679717" y="1937658"/>
              <a:ext cx="832565" cy="847191"/>
              <a:chOff x="5939085" y="4237748"/>
              <a:chExt cx="1033988" cy="1052152"/>
            </a:xfrm>
          </p:grpSpPr>
          <p:sp>
            <p:nvSpPr>
              <p:cNvPr id="9" name="Oval 19">
                <a:extLst>
                  <a:ext uri="{FF2B5EF4-FFF2-40B4-BE49-F238E27FC236}">
                    <a16:creationId xmlns:a16="http://schemas.microsoft.com/office/drawing/2014/main" xmlns="" id="{17F2EDE1-29FA-4BFD-9AFA-3277C478D0D6}"/>
                  </a:ext>
                </a:extLst>
              </p:cNvPr>
              <p:cNvSpPr/>
              <p:nvPr/>
            </p:nvSpPr>
            <p:spPr>
              <a:xfrm>
                <a:off x="5939085" y="4237748"/>
                <a:ext cx="1033988" cy="1052152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Freeform 409">
                <a:extLst>
                  <a:ext uri="{FF2B5EF4-FFF2-40B4-BE49-F238E27FC236}">
                    <a16:creationId xmlns:a16="http://schemas.microsoft.com/office/drawing/2014/main" xmlns="" id="{0B4A6E9E-653D-4840-A956-34CCC5EAE1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60910" y="4625860"/>
                <a:ext cx="390335" cy="275927"/>
              </a:xfrm>
              <a:custGeom>
                <a:avLst/>
                <a:gdLst>
                  <a:gd name="T0" fmla="*/ 187 w 191"/>
                  <a:gd name="T1" fmla="*/ 39 h 135"/>
                  <a:gd name="T2" fmla="*/ 153 w 191"/>
                  <a:gd name="T3" fmla="*/ 18 h 135"/>
                  <a:gd name="T4" fmla="*/ 160 w 191"/>
                  <a:gd name="T5" fmla="*/ 29 h 135"/>
                  <a:gd name="T6" fmla="*/ 179 w 191"/>
                  <a:gd name="T7" fmla="*/ 42 h 135"/>
                  <a:gd name="T8" fmla="*/ 177 w 191"/>
                  <a:gd name="T9" fmla="*/ 53 h 135"/>
                  <a:gd name="T10" fmla="*/ 162 w 191"/>
                  <a:gd name="T11" fmla="*/ 68 h 135"/>
                  <a:gd name="T12" fmla="*/ 162 w 191"/>
                  <a:gd name="T13" fmla="*/ 67 h 135"/>
                  <a:gd name="T14" fmla="*/ 95 w 191"/>
                  <a:gd name="T15" fmla="*/ 0 h 135"/>
                  <a:gd name="T16" fmla="*/ 27 w 191"/>
                  <a:gd name="T17" fmla="*/ 67 h 135"/>
                  <a:gd name="T18" fmla="*/ 35 w 191"/>
                  <a:gd name="T19" fmla="*/ 99 h 135"/>
                  <a:gd name="T20" fmla="*/ 11 w 191"/>
                  <a:gd name="T21" fmla="*/ 84 h 135"/>
                  <a:gd name="T22" fmla="*/ 13 w 191"/>
                  <a:gd name="T23" fmla="*/ 73 h 135"/>
                  <a:gd name="T24" fmla="*/ 19 w 191"/>
                  <a:gd name="T25" fmla="*/ 65 h 135"/>
                  <a:gd name="T26" fmla="*/ 20 w 191"/>
                  <a:gd name="T27" fmla="*/ 53 h 135"/>
                  <a:gd name="T28" fmla="*/ 3 w 191"/>
                  <a:gd name="T29" fmla="*/ 87 h 135"/>
                  <a:gd name="T30" fmla="*/ 41 w 191"/>
                  <a:gd name="T31" fmla="*/ 108 h 135"/>
                  <a:gd name="T32" fmla="*/ 95 w 191"/>
                  <a:gd name="T33" fmla="*/ 135 h 135"/>
                  <a:gd name="T34" fmla="*/ 161 w 191"/>
                  <a:gd name="T35" fmla="*/ 79 h 135"/>
                  <a:gd name="T36" fmla="*/ 187 w 191"/>
                  <a:gd name="T37" fmla="*/ 39 h 135"/>
                  <a:gd name="T38" fmla="*/ 95 w 191"/>
                  <a:gd name="T39" fmla="*/ 126 h 135"/>
                  <a:gd name="T40" fmla="*/ 53 w 191"/>
                  <a:gd name="T41" fmla="*/ 109 h 135"/>
                  <a:gd name="T42" fmla="*/ 58 w 191"/>
                  <a:gd name="T43" fmla="*/ 109 h 135"/>
                  <a:gd name="T44" fmla="*/ 106 w 191"/>
                  <a:gd name="T45" fmla="*/ 103 h 135"/>
                  <a:gd name="T46" fmla="*/ 151 w 191"/>
                  <a:gd name="T47" fmla="*/ 86 h 135"/>
                  <a:gd name="T48" fmla="*/ 95 w 191"/>
                  <a:gd name="T49" fmla="*/ 126 h 135"/>
                  <a:gd name="T50" fmla="*/ 153 w 191"/>
                  <a:gd name="T51" fmla="*/ 74 h 135"/>
                  <a:gd name="T52" fmla="*/ 104 w 191"/>
                  <a:gd name="T53" fmla="*/ 95 h 135"/>
                  <a:gd name="T54" fmla="*/ 58 w 191"/>
                  <a:gd name="T55" fmla="*/ 101 h 135"/>
                  <a:gd name="T56" fmla="*/ 46 w 191"/>
                  <a:gd name="T57" fmla="*/ 100 h 135"/>
                  <a:gd name="T58" fmla="*/ 36 w 191"/>
                  <a:gd name="T59" fmla="*/ 67 h 135"/>
                  <a:gd name="T60" fmla="*/ 95 w 191"/>
                  <a:gd name="T61" fmla="*/ 8 h 135"/>
                  <a:gd name="T62" fmla="*/ 154 w 191"/>
                  <a:gd name="T63" fmla="*/ 67 h 135"/>
                  <a:gd name="T64" fmla="*/ 153 w 191"/>
                  <a:gd name="T65" fmla="*/ 7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1" h="135">
                    <a:moveTo>
                      <a:pt x="187" y="39"/>
                    </a:moveTo>
                    <a:cubicBezTo>
                      <a:pt x="184" y="29"/>
                      <a:pt x="171" y="21"/>
                      <a:pt x="153" y="18"/>
                    </a:cubicBezTo>
                    <a:cubicBezTo>
                      <a:pt x="156" y="22"/>
                      <a:pt x="158" y="25"/>
                      <a:pt x="160" y="29"/>
                    </a:cubicBezTo>
                    <a:cubicBezTo>
                      <a:pt x="170" y="32"/>
                      <a:pt x="177" y="36"/>
                      <a:pt x="179" y="42"/>
                    </a:cubicBezTo>
                    <a:cubicBezTo>
                      <a:pt x="180" y="45"/>
                      <a:pt x="179" y="49"/>
                      <a:pt x="177" y="53"/>
                    </a:cubicBezTo>
                    <a:cubicBezTo>
                      <a:pt x="174" y="58"/>
                      <a:pt x="169" y="63"/>
                      <a:pt x="162" y="68"/>
                    </a:cubicBezTo>
                    <a:cubicBezTo>
                      <a:pt x="162" y="68"/>
                      <a:pt x="162" y="68"/>
                      <a:pt x="162" y="67"/>
                    </a:cubicBezTo>
                    <a:cubicBezTo>
                      <a:pt x="162" y="30"/>
                      <a:pt x="132" y="0"/>
                      <a:pt x="95" y="0"/>
                    </a:cubicBezTo>
                    <a:cubicBezTo>
                      <a:pt x="58" y="0"/>
                      <a:pt x="27" y="30"/>
                      <a:pt x="27" y="67"/>
                    </a:cubicBezTo>
                    <a:cubicBezTo>
                      <a:pt x="27" y="79"/>
                      <a:pt x="30" y="89"/>
                      <a:pt x="35" y="99"/>
                    </a:cubicBezTo>
                    <a:cubicBezTo>
                      <a:pt x="22" y="96"/>
                      <a:pt x="13" y="91"/>
                      <a:pt x="11" y="84"/>
                    </a:cubicBezTo>
                    <a:cubicBezTo>
                      <a:pt x="10" y="81"/>
                      <a:pt x="11" y="77"/>
                      <a:pt x="13" y="73"/>
                    </a:cubicBezTo>
                    <a:cubicBezTo>
                      <a:pt x="15" y="71"/>
                      <a:pt x="17" y="68"/>
                      <a:pt x="19" y="65"/>
                    </a:cubicBezTo>
                    <a:cubicBezTo>
                      <a:pt x="19" y="61"/>
                      <a:pt x="20" y="57"/>
                      <a:pt x="20" y="53"/>
                    </a:cubicBezTo>
                    <a:cubicBezTo>
                      <a:pt x="7" y="64"/>
                      <a:pt x="0" y="76"/>
                      <a:pt x="3" y="87"/>
                    </a:cubicBezTo>
                    <a:cubicBezTo>
                      <a:pt x="6" y="98"/>
                      <a:pt x="21" y="106"/>
                      <a:pt x="41" y="108"/>
                    </a:cubicBezTo>
                    <a:cubicBezTo>
                      <a:pt x="54" y="124"/>
                      <a:pt x="73" y="135"/>
                      <a:pt x="95" y="135"/>
                    </a:cubicBezTo>
                    <a:cubicBezTo>
                      <a:pt x="128" y="135"/>
                      <a:pt x="155" y="111"/>
                      <a:pt x="161" y="79"/>
                    </a:cubicBezTo>
                    <a:cubicBezTo>
                      <a:pt x="180" y="67"/>
                      <a:pt x="191" y="52"/>
                      <a:pt x="187" y="39"/>
                    </a:cubicBezTo>
                    <a:close/>
                    <a:moveTo>
                      <a:pt x="95" y="126"/>
                    </a:moveTo>
                    <a:cubicBezTo>
                      <a:pt x="79" y="126"/>
                      <a:pt x="64" y="120"/>
                      <a:pt x="53" y="109"/>
                    </a:cubicBezTo>
                    <a:cubicBezTo>
                      <a:pt x="55" y="109"/>
                      <a:pt x="56" y="109"/>
                      <a:pt x="58" y="109"/>
                    </a:cubicBezTo>
                    <a:cubicBezTo>
                      <a:pt x="72" y="109"/>
                      <a:pt x="89" y="107"/>
                      <a:pt x="106" y="103"/>
                    </a:cubicBezTo>
                    <a:cubicBezTo>
                      <a:pt x="123" y="99"/>
                      <a:pt x="138" y="93"/>
                      <a:pt x="151" y="86"/>
                    </a:cubicBezTo>
                    <a:cubicBezTo>
                      <a:pt x="143" y="109"/>
                      <a:pt x="121" y="126"/>
                      <a:pt x="95" y="126"/>
                    </a:cubicBezTo>
                    <a:close/>
                    <a:moveTo>
                      <a:pt x="153" y="74"/>
                    </a:moveTo>
                    <a:cubicBezTo>
                      <a:pt x="141" y="82"/>
                      <a:pt x="124" y="90"/>
                      <a:pt x="104" y="95"/>
                    </a:cubicBezTo>
                    <a:cubicBezTo>
                      <a:pt x="88" y="99"/>
                      <a:pt x="72" y="101"/>
                      <a:pt x="58" y="101"/>
                    </a:cubicBezTo>
                    <a:cubicBezTo>
                      <a:pt x="54" y="101"/>
                      <a:pt x="50" y="101"/>
                      <a:pt x="46" y="100"/>
                    </a:cubicBezTo>
                    <a:cubicBezTo>
                      <a:pt x="40" y="91"/>
                      <a:pt x="36" y="80"/>
                      <a:pt x="36" y="67"/>
                    </a:cubicBezTo>
                    <a:cubicBezTo>
                      <a:pt x="36" y="35"/>
                      <a:pt x="62" y="8"/>
                      <a:pt x="95" y="8"/>
                    </a:cubicBezTo>
                    <a:cubicBezTo>
                      <a:pt x="127" y="8"/>
                      <a:pt x="154" y="35"/>
                      <a:pt x="154" y="67"/>
                    </a:cubicBezTo>
                    <a:cubicBezTo>
                      <a:pt x="154" y="70"/>
                      <a:pt x="154" y="72"/>
                      <a:pt x="153" y="7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738C4EAB-3567-48B5-B102-23C5E734AEEA}"/>
              </a:ext>
            </a:extLst>
          </p:cNvPr>
          <p:cNvGrpSpPr/>
          <p:nvPr/>
        </p:nvGrpSpPr>
        <p:grpSpPr>
          <a:xfrm>
            <a:off x="1736843" y="2239279"/>
            <a:ext cx="2631717" cy="3003896"/>
            <a:chOff x="1519128" y="2250165"/>
            <a:chExt cx="2631717" cy="3003896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DD2FE4F5-3224-48FE-8FB9-063816955584}"/>
                </a:ext>
              </a:extLst>
            </p:cNvPr>
            <p:cNvGrpSpPr/>
            <p:nvPr/>
          </p:nvGrpSpPr>
          <p:grpSpPr>
            <a:xfrm>
              <a:off x="2418706" y="2250165"/>
              <a:ext cx="832565" cy="847191"/>
              <a:chOff x="1039139" y="1627763"/>
              <a:chExt cx="1033988" cy="1052152"/>
            </a:xfrm>
          </p:grpSpPr>
          <p:sp>
            <p:nvSpPr>
              <p:cNvPr id="7" name="Oval 20">
                <a:extLst>
                  <a:ext uri="{FF2B5EF4-FFF2-40B4-BE49-F238E27FC236}">
                    <a16:creationId xmlns:a16="http://schemas.microsoft.com/office/drawing/2014/main" xmlns="" id="{9EF9581F-6F59-482A-BEE0-F0989B60F7AF}"/>
                  </a:ext>
                </a:extLst>
              </p:cNvPr>
              <p:cNvSpPr/>
              <p:nvPr/>
            </p:nvSpPr>
            <p:spPr>
              <a:xfrm>
                <a:off x="1039139" y="1627763"/>
                <a:ext cx="1033988" cy="1052152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Freeform 478">
                <a:extLst>
                  <a:ext uri="{FF2B5EF4-FFF2-40B4-BE49-F238E27FC236}">
                    <a16:creationId xmlns:a16="http://schemas.microsoft.com/office/drawing/2014/main" xmlns="" id="{FBCA17B4-7F72-4930-B064-64320275D20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2131" y="1965676"/>
                <a:ext cx="308003" cy="376324"/>
              </a:xfrm>
              <a:custGeom>
                <a:avLst/>
                <a:gdLst>
                  <a:gd name="T0" fmla="*/ 50 w 151"/>
                  <a:gd name="T1" fmla="*/ 105 h 185"/>
                  <a:gd name="T2" fmla="*/ 59 w 151"/>
                  <a:gd name="T3" fmla="*/ 105 h 185"/>
                  <a:gd name="T4" fmla="*/ 75 w 151"/>
                  <a:gd name="T5" fmla="*/ 118 h 185"/>
                  <a:gd name="T6" fmla="*/ 75 w 151"/>
                  <a:gd name="T7" fmla="*/ 135 h 185"/>
                  <a:gd name="T8" fmla="*/ 75 w 151"/>
                  <a:gd name="T9" fmla="*/ 118 h 185"/>
                  <a:gd name="T10" fmla="*/ 33 w 151"/>
                  <a:gd name="T11" fmla="*/ 143 h 185"/>
                  <a:gd name="T12" fmla="*/ 50 w 151"/>
                  <a:gd name="T13" fmla="*/ 143 h 185"/>
                  <a:gd name="T14" fmla="*/ 118 w 151"/>
                  <a:gd name="T15" fmla="*/ 67 h 185"/>
                  <a:gd name="T16" fmla="*/ 126 w 151"/>
                  <a:gd name="T17" fmla="*/ 25 h 185"/>
                  <a:gd name="T18" fmla="*/ 135 w 151"/>
                  <a:gd name="T19" fmla="*/ 8 h 185"/>
                  <a:gd name="T20" fmla="*/ 25 w 151"/>
                  <a:gd name="T21" fmla="*/ 0 h 185"/>
                  <a:gd name="T22" fmla="*/ 16 w 151"/>
                  <a:gd name="T23" fmla="*/ 17 h 185"/>
                  <a:gd name="T24" fmla="*/ 33 w 151"/>
                  <a:gd name="T25" fmla="*/ 25 h 185"/>
                  <a:gd name="T26" fmla="*/ 0 w 151"/>
                  <a:gd name="T27" fmla="*/ 131 h 185"/>
                  <a:gd name="T28" fmla="*/ 128 w 151"/>
                  <a:gd name="T29" fmla="*/ 185 h 185"/>
                  <a:gd name="T30" fmla="*/ 118 w 151"/>
                  <a:gd name="T31" fmla="*/ 67 h 185"/>
                  <a:gd name="T32" fmla="*/ 25 w 151"/>
                  <a:gd name="T33" fmla="*/ 8 h 185"/>
                  <a:gd name="T34" fmla="*/ 126 w 151"/>
                  <a:gd name="T35" fmla="*/ 17 h 185"/>
                  <a:gd name="T36" fmla="*/ 109 w 151"/>
                  <a:gd name="T37" fmla="*/ 25 h 185"/>
                  <a:gd name="T38" fmla="*/ 78 w 151"/>
                  <a:gd name="T39" fmla="*/ 46 h 185"/>
                  <a:gd name="T40" fmla="*/ 42 w 151"/>
                  <a:gd name="T41" fmla="*/ 25 h 185"/>
                  <a:gd name="T42" fmla="*/ 124 w 151"/>
                  <a:gd name="T43" fmla="*/ 177 h 185"/>
                  <a:gd name="T44" fmla="*/ 8 w 151"/>
                  <a:gd name="T45" fmla="*/ 131 h 185"/>
                  <a:gd name="T46" fmla="*/ 42 w 151"/>
                  <a:gd name="T47" fmla="*/ 67 h 185"/>
                  <a:gd name="T48" fmla="*/ 59 w 151"/>
                  <a:gd name="T49" fmla="*/ 59 h 185"/>
                  <a:gd name="T50" fmla="*/ 109 w 151"/>
                  <a:gd name="T51" fmla="*/ 46 h 185"/>
                  <a:gd name="T52" fmla="*/ 113 w 151"/>
                  <a:gd name="T53" fmla="*/ 74 h 185"/>
                  <a:gd name="T54" fmla="*/ 124 w 151"/>
                  <a:gd name="T55" fmla="*/ 177 h 185"/>
                  <a:gd name="T56" fmla="*/ 109 w 151"/>
                  <a:gd name="T57" fmla="*/ 139 h 185"/>
                  <a:gd name="T58" fmla="*/ 118 w 151"/>
                  <a:gd name="T59" fmla="*/ 139 h 185"/>
                  <a:gd name="T60" fmla="*/ 88 w 151"/>
                  <a:gd name="T61" fmla="*/ 76 h 185"/>
                  <a:gd name="T62" fmla="*/ 88 w 151"/>
                  <a:gd name="T63" fmla="*/ 101 h 185"/>
                  <a:gd name="T64" fmla="*/ 88 w 151"/>
                  <a:gd name="T65" fmla="*/ 76 h 185"/>
                  <a:gd name="T66" fmla="*/ 84 w 151"/>
                  <a:gd name="T67" fmla="*/ 88 h 185"/>
                  <a:gd name="T68" fmla="*/ 92 w 151"/>
                  <a:gd name="T69" fmla="*/ 88 h 185"/>
                  <a:gd name="T70" fmla="*/ 88 w 151"/>
                  <a:gd name="T71" fmla="*/ 152 h 185"/>
                  <a:gd name="T72" fmla="*/ 88 w 151"/>
                  <a:gd name="T73" fmla="*/ 160 h 185"/>
                  <a:gd name="T74" fmla="*/ 88 w 151"/>
                  <a:gd name="T75" fmla="*/ 152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1" h="185">
                    <a:moveTo>
                      <a:pt x="54" y="101"/>
                    </a:moveTo>
                    <a:cubicBezTo>
                      <a:pt x="52" y="101"/>
                      <a:pt x="50" y="103"/>
                      <a:pt x="50" y="105"/>
                    </a:cubicBezTo>
                    <a:cubicBezTo>
                      <a:pt x="50" y="108"/>
                      <a:pt x="52" y="109"/>
                      <a:pt x="54" y="109"/>
                    </a:cubicBezTo>
                    <a:cubicBezTo>
                      <a:pt x="57" y="109"/>
                      <a:pt x="59" y="108"/>
                      <a:pt x="59" y="105"/>
                    </a:cubicBezTo>
                    <a:cubicBezTo>
                      <a:pt x="59" y="103"/>
                      <a:pt x="57" y="101"/>
                      <a:pt x="54" y="101"/>
                    </a:cubicBezTo>
                    <a:close/>
                    <a:moveTo>
                      <a:pt x="75" y="118"/>
                    </a:moveTo>
                    <a:cubicBezTo>
                      <a:pt x="71" y="118"/>
                      <a:pt x="67" y="122"/>
                      <a:pt x="67" y="126"/>
                    </a:cubicBezTo>
                    <a:cubicBezTo>
                      <a:pt x="67" y="131"/>
                      <a:pt x="71" y="135"/>
                      <a:pt x="75" y="135"/>
                    </a:cubicBezTo>
                    <a:cubicBezTo>
                      <a:pt x="80" y="135"/>
                      <a:pt x="84" y="131"/>
                      <a:pt x="84" y="126"/>
                    </a:cubicBezTo>
                    <a:cubicBezTo>
                      <a:pt x="84" y="122"/>
                      <a:pt x="80" y="118"/>
                      <a:pt x="75" y="118"/>
                    </a:cubicBezTo>
                    <a:close/>
                    <a:moveTo>
                      <a:pt x="42" y="135"/>
                    </a:moveTo>
                    <a:cubicBezTo>
                      <a:pt x="37" y="135"/>
                      <a:pt x="33" y="139"/>
                      <a:pt x="33" y="143"/>
                    </a:cubicBezTo>
                    <a:cubicBezTo>
                      <a:pt x="33" y="148"/>
                      <a:pt x="37" y="152"/>
                      <a:pt x="42" y="152"/>
                    </a:cubicBezTo>
                    <a:cubicBezTo>
                      <a:pt x="46" y="152"/>
                      <a:pt x="50" y="148"/>
                      <a:pt x="50" y="143"/>
                    </a:cubicBezTo>
                    <a:cubicBezTo>
                      <a:pt x="50" y="139"/>
                      <a:pt x="46" y="135"/>
                      <a:pt x="42" y="135"/>
                    </a:cubicBezTo>
                    <a:close/>
                    <a:moveTo>
                      <a:pt x="118" y="67"/>
                    </a:moveTo>
                    <a:cubicBezTo>
                      <a:pt x="118" y="25"/>
                      <a:pt x="118" y="25"/>
                      <a:pt x="118" y="25"/>
                    </a:cubicBezTo>
                    <a:cubicBezTo>
                      <a:pt x="126" y="25"/>
                      <a:pt x="126" y="25"/>
                      <a:pt x="126" y="25"/>
                    </a:cubicBezTo>
                    <a:cubicBezTo>
                      <a:pt x="131" y="25"/>
                      <a:pt x="135" y="21"/>
                      <a:pt x="135" y="17"/>
                    </a:cubicBezTo>
                    <a:cubicBezTo>
                      <a:pt x="135" y="8"/>
                      <a:pt x="135" y="8"/>
                      <a:pt x="135" y="8"/>
                    </a:cubicBezTo>
                    <a:cubicBezTo>
                      <a:pt x="135" y="4"/>
                      <a:pt x="131" y="0"/>
                      <a:pt x="126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0" y="0"/>
                      <a:pt x="16" y="4"/>
                      <a:pt x="16" y="8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21"/>
                      <a:pt x="20" y="25"/>
                      <a:pt x="25" y="25"/>
                    </a:cubicBezTo>
                    <a:cubicBezTo>
                      <a:pt x="33" y="25"/>
                      <a:pt x="33" y="25"/>
                      <a:pt x="33" y="25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13" y="81"/>
                      <a:pt x="0" y="104"/>
                      <a:pt x="0" y="131"/>
                    </a:cubicBezTo>
                    <a:cubicBezTo>
                      <a:pt x="0" y="152"/>
                      <a:pt x="9" y="172"/>
                      <a:pt x="23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42" y="172"/>
                      <a:pt x="151" y="152"/>
                      <a:pt x="151" y="131"/>
                    </a:cubicBezTo>
                    <a:cubicBezTo>
                      <a:pt x="151" y="104"/>
                      <a:pt x="138" y="81"/>
                      <a:pt x="118" y="67"/>
                    </a:cubicBezTo>
                    <a:close/>
                    <a:moveTo>
                      <a:pt x="25" y="17"/>
                    </a:moveTo>
                    <a:cubicBezTo>
                      <a:pt x="25" y="8"/>
                      <a:pt x="25" y="8"/>
                      <a:pt x="25" y="8"/>
                    </a:cubicBezTo>
                    <a:cubicBezTo>
                      <a:pt x="126" y="8"/>
                      <a:pt x="126" y="8"/>
                      <a:pt x="126" y="8"/>
                    </a:cubicBezTo>
                    <a:cubicBezTo>
                      <a:pt x="126" y="17"/>
                      <a:pt x="126" y="17"/>
                      <a:pt x="126" y="17"/>
                    </a:cubicBezTo>
                    <a:lnTo>
                      <a:pt x="25" y="17"/>
                    </a:lnTo>
                    <a:close/>
                    <a:moveTo>
                      <a:pt x="109" y="25"/>
                    </a:moveTo>
                    <a:cubicBezTo>
                      <a:pt x="109" y="37"/>
                      <a:pt x="109" y="37"/>
                      <a:pt x="109" y="37"/>
                    </a:cubicBezTo>
                    <a:cubicBezTo>
                      <a:pt x="101" y="37"/>
                      <a:pt x="90" y="39"/>
                      <a:pt x="78" y="46"/>
                    </a:cubicBezTo>
                    <a:cubicBezTo>
                      <a:pt x="64" y="54"/>
                      <a:pt x="51" y="51"/>
                      <a:pt x="42" y="47"/>
                    </a:cubicBezTo>
                    <a:cubicBezTo>
                      <a:pt x="42" y="25"/>
                      <a:pt x="42" y="25"/>
                      <a:pt x="42" y="25"/>
                    </a:cubicBezTo>
                    <a:lnTo>
                      <a:pt x="109" y="25"/>
                    </a:lnTo>
                    <a:close/>
                    <a:moveTo>
                      <a:pt x="124" y="177"/>
                    </a:moveTo>
                    <a:cubicBezTo>
                      <a:pt x="27" y="177"/>
                      <a:pt x="27" y="177"/>
                      <a:pt x="27" y="177"/>
                    </a:cubicBezTo>
                    <a:cubicBezTo>
                      <a:pt x="15" y="164"/>
                      <a:pt x="8" y="148"/>
                      <a:pt x="8" y="131"/>
                    </a:cubicBezTo>
                    <a:cubicBezTo>
                      <a:pt x="8" y="108"/>
                      <a:pt x="19" y="87"/>
                      <a:pt x="38" y="74"/>
                    </a:cubicBezTo>
                    <a:cubicBezTo>
                      <a:pt x="40" y="73"/>
                      <a:pt x="42" y="70"/>
                      <a:pt x="42" y="67"/>
                    </a:cubicBezTo>
                    <a:cubicBezTo>
                      <a:pt x="42" y="56"/>
                      <a:pt x="42" y="56"/>
                      <a:pt x="42" y="56"/>
                    </a:cubicBezTo>
                    <a:cubicBezTo>
                      <a:pt x="47" y="58"/>
                      <a:pt x="53" y="59"/>
                      <a:pt x="59" y="59"/>
                    </a:cubicBezTo>
                    <a:cubicBezTo>
                      <a:pt x="66" y="59"/>
                      <a:pt x="74" y="58"/>
                      <a:pt x="82" y="53"/>
                    </a:cubicBezTo>
                    <a:cubicBezTo>
                      <a:pt x="93" y="47"/>
                      <a:pt x="102" y="45"/>
                      <a:pt x="109" y="46"/>
                    </a:cubicBezTo>
                    <a:cubicBezTo>
                      <a:pt x="109" y="67"/>
                      <a:pt x="109" y="67"/>
                      <a:pt x="109" y="67"/>
                    </a:cubicBezTo>
                    <a:cubicBezTo>
                      <a:pt x="109" y="70"/>
                      <a:pt x="111" y="73"/>
                      <a:pt x="113" y="74"/>
                    </a:cubicBezTo>
                    <a:cubicBezTo>
                      <a:pt x="132" y="87"/>
                      <a:pt x="143" y="108"/>
                      <a:pt x="143" y="131"/>
                    </a:cubicBezTo>
                    <a:cubicBezTo>
                      <a:pt x="143" y="148"/>
                      <a:pt x="136" y="164"/>
                      <a:pt x="124" y="177"/>
                    </a:cubicBezTo>
                    <a:close/>
                    <a:moveTo>
                      <a:pt x="113" y="135"/>
                    </a:moveTo>
                    <a:cubicBezTo>
                      <a:pt x="111" y="135"/>
                      <a:pt x="109" y="137"/>
                      <a:pt x="109" y="139"/>
                    </a:cubicBezTo>
                    <a:cubicBezTo>
                      <a:pt x="109" y="141"/>
                      <a:pt x="111" y="143"/>
                      <a:pt x="113" y="143"/>
                    </a:cubicBezTo>
                    <a:cubicBezTo>
                      <a:pt x="116" y="143"/>
                      <a:pt x="118" y="141"/>
                      <a:pt x="118" y="139"/>
                    </a:cubicBezTo>
                    <a:cubicBezTo>
                      <a:pt x="118" y="137"/>
                      <a:pt x="116" y="135"/>
                      <a:pt x="113" y="135"/>
                    </a:cubicBezTo>
                    <a:close/>
                    <a:moveTo>
                      <a:pt x="88" y="76"/>
                    </a:moveTo>
                    <a:cubicBezTo>
                      <a:pt x="81" y="76"/>
                      <a:pt x="75" y="81"/>
                      <a:pt x="75" y="88"/>
                    </a:cubicBezTo>
                    <a:cubicBezTo>
                      <a:pt x="75" y="95"/>
                      <a:pt x="81" y="101"/>
                      <a:pt x="88" y="101"/>
                    </a:cubicBezTo>
                    <a:cubicBezTo>
                      <a:pt x="95" y="101"/>
                      <a:pt x="101" y="95"/>
                      <a:pt x="101" y="88"/>
                    </a:cubicBezTo>
                    <a:cubicBezTo>
                      <a:pt x="101" y="81"/>
                      <a:pt x="95" y="76"/>
                      <a:pt x="88" y="76"/>
                    </a:cubicBezTo>
                    <a:close/>
                    <a:moveTo>
                      <a:pt x="88" y="93"/>
                    </a:moveTo>
                    <a:cubicBezTo>
                      <a:pt x="86" y="93"/>
                      <a:pt x="84" y="91"/>
                      <a:pt x="84" y="88"/>
                    </a:cubicBezTo>
                    <a:cubicBezTo>
                      <a:pt x="84" y="86"/>
                      <a:pt x="86" y="84"/>
                      <a:pt x="88" y="84"/>
                    </a:cubicBezTo>
                    <a:cubicBezTo>
                      <a:pt x="90" y="84"/>
                      <a:pt x="92" y="86"/>
                      <a:pt x="92" y="88"/>
                    </a:cubicBezTo>
                    <a:cubicBezTo>
                      <a:pt x="92" y="91"/>
                      <a:pt x="90" y="93"/>
                      <a:pt x="88" y="93"/>
                    </a:cubicBezTo>
                    <a:close/>
                    <a:moveTo>
                      <a:pt x="88" y="152"/>
                    </a:moveTo>
                    <a:cubicBezTo>
                      <a:pt x="86" y="152"/>
                      <a:pt x="84" y="154"/>
                      <a:pt x="84" y="156"/>
                    </a:cubicBezTo>
                    <a:cubicBezTo>
                      <a:pt x="84" y="158"/>
                      <a:pt x="86" y="160"/>
                      <a:pt x="88" y="160"/>
                    </a:cubicBezTo>
                    <a:cubicBezTo>
                      <a:pt x="90" y="160"/>
                      <a:pt x="92" y="158"/>
                      <a:pt x="92" y="156"/>
                    </a:cubicBezTo>
                    <a:cubicBezTo>
                      <a:pt x="92" y="154"/>
                      <a:pt x="90" y="152"/>
                      <a:pt x="88" y="15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FA82CB08-0F91-4F56-BA29-0D17D35DB9B1}"/>
                </a:ext>
              </a:extLst>
            </p:cNvPr>
            <p:cNvSpPr/>
            <p:nvPr/>
          </p:nvSpPr>
          <p:spPr>
            <a:xfrm>
              <a:off x="1519128" y="3369443"/>
              <a:ext cx="2631717" cy="188461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dirty="0">
                  <a:solidFill>
                    <a:schemeClr val="bg1"/>
                  </a:solidFill>
                  <a:cs typeface="+mn-ea"/>
                  <a:sym typeface="+mn-lt"/>
                </a:rPr>
                <a:t>其实，很多公司都有许多大致不二的方法和程序，执行力的不同造成了结果的巨大差异！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42B6BF1D-95F7-4D62-A965-B94F4AC98813}"/>
              </a:ext>
            </a:extLst>
          </p:cNvPr>
          <p:cNvGrpSpPr/>
          <p:nvPr/>
        </p:nvGrpSpPr>
        <p:grpSpPr>
          <a:xfrm>
            <a:off x="7842581" y="2239279"/>
            <a:ext cx="2631717" cy="3003896"/>
            <a:chOff x="7624866" y="2250165"/>
            <a:chExt cx="2631717" cy="3003896"/>
          </a:xfrm>
        </p:grpSpPr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22371138-52F7-460C-A965-D6A74662BA1B}"/>
                </a:ext>
              </a:extLst>
            </p:cNvPr>
            <p:cNvGrpSpPr/>
            <p:nvPr/>
          </p:nvGrpSpPr>
          <p:grpSpPr>
            <a:xfrm>
              <a:off x="8524448" y="2250165"/>
              <a:ext cx="832565" cy="847191"/>
              <a:chOff x="1039139" y="1627763"/>
              <a:chExt cx="1033988" cy="1052152"/>
            </a:xfrm>
          </p:grpSpPr>
          <p:sp>
            <p:nvSpPr>
              <p:cNvPr id="14" name="Oval 20">
                <a:extLst>
                  <a:ext uri="{FF2B5EF4-FFF2-40B4-BE49-F238E27FC236}">
                    <a16:creationId xmlns:a16="http://schemas.microsoft.com/office/drawing/2014/main" xmlns="" id="{84E26955-711D-4838-8760-2B89B6024F10}"/>
                  </a:ext>
                </a:extLst>
              </p:cNvPr>
              <p:cNvSpPr/>
              <p:nvPr/>
            </p:nvSpPr>
            <p:spPr>
              <a:xfrm>
                <a:off x="1039139" y="1627763"/>
                <a:ext cx="1033988" cy="1052152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478">
                <a:extLst>
                  <a:ext uri="{FF2B5EF4-FFF2-40B4-BE49-F238E27FC236}">
                    <a16:creationId xmlns:a16="http://schemas.microsoft.com/office/drawing/2014/main" xmlns="" id="{5729B487-39D5-4D61-9247-3BE7EC6202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2131" y="1965676"/>
                <a:ext cx="308003" cy="376324"/>
              </a:xfrm>
              <a:custGeom>
                <a:avLst/>
                <a:gdLst>
                  <a:gd name="T0" fmla="*/ 50 w 151"/>
                  <a:gd name="T1" fmla="*/ 105 h 185"/>
                  <a:gd name="T2" fmla="*/ 59 w 151"/>
                  <a:gd name="T3" fmla="*/ 105 h 185"/>
                  <a:gd name="T4" fmla="*/ 75 w 151"/>
                  <a:gd name="T5" fmla="*/ 118 h 185"/>
                  <a:gd name="T6" fmla="*/ 75 w 151"/>
                  <a:gd name="T7" fmla="*/ 135 h 185"/>
                  <a:gd name="T8" fmla="*/ 75 w 151"/>
                  <a:gd name="T9" fmla="*/ 118 h 185"/>
                  <a:gd name="T10" fmla="*/ 33 w 151"/>
                  <a:gd name="T11" fmla="*/ 143 h 185"/>
                  <a:gd name="T12" fmla="*/ 50 w 151"/>
                  <a:gd name="T13" fmla="*/ 143 h 185"/>
                  <a:gd name="T14" fmla="*/ 118 w 151"/>
                  <a:gd name="T15" fmla="*/ 67 h 185"/>
                  <a:gd name="T16" fmla="*/ 126 w 151"/>
                  <a:gd name="T17" fmla="*/ 25 h 185"/>
                  <a:gd name="T18" fmla="*/ 135 w 151"/>
                  <a:gd name="T19" fmla="*/ 8 h 185"/>
                  <a:gd name="T20" fmla="*/ 25 w 151"/>
                  <a:gd name="T21" fmla="*/ 0 h 185"/>
                  <a:gd name="T22" fmla="*/ 16 w 151"/>
                  <a:gd name="T23" fmla="*/ 17 h 185"/>
                  <a:gd name="T24" fmla="*/ 33 w 151"/>
                  <a:gd name="T25" fmla="*/ 25 h 185"/>
                  <a:gd name="T26" fmla="*/ 0 w 151"/>
                  <a:gd name="T27" fmla="*/ 131 h 185"/>
                  <a:gd name="T28" fmla="*/ 128 w 151"/>
                  <a:gd name="T29" fmla="*/ 185 h 185"/>
                  <a:gd name="T30" fmla="*/ 118 w 151"/>
                  <a:gd name="T31" fmla="*/ 67 h 185"/>
                  <a:gd name="T32" fmla="*/ 25 w 151"/>
                  <a:gd name="T33" fmla="*/ 8 h 185"/>
                  <a:gd name="T34" fmla="*/ 126 w 151"/>
                  <a:gd name="T35" fmla="*/ 17 h 185"/>
                  <a:gd name="T36" fmla="*/ 109 w 151"/>
                  <a:gd name="T37" fmla="*/ 25 h 185"/>
                  <a:gd name="T38" fmla="*/ 78 w 151"/>
                  <a:gd name="T39" fmla="*/ 46 h 185"/>
                  <a:gd name="T40" fmla="*/ 42 w 151"/>
                  <a:gd name="T41" fmla="*/ 25 h 185"/>
                  <a:gd name="T42" fmla="*/ 124 w 151"/>
                  <a:gd name="T43" fmla="*/ 177 h 185"/>
                  <a:gd name="T44" fmla="*/ 8 w 151"/>
                  <a:gd name="T45" fmla="*/ 131 h 185"/>
                  <a:gd name="T46" fmla="*/ 42 w 151"/>
                  <a:gd name="T47" fmla="*/ 67 h 185"/>
                  <a:gd name="T48" fmla="*/ 59 w 151"/>
                  <a:gd name="T49" fmla="*/ 59 h 185"/>
                  <a:gd name="T50" fmla="*/ 109 w 151"/>
                  <a:gd name="T51" fmla="*/ 46 h 185"/>
                  <a:gd name="T52" fmla="*/ 113 w 151"/>
                  <a:gd name="T53" fmla="*/ 74 h 185"/>
                  <a:gd name="T54" fmla="*/ 124 w 151"/>
                  <a:gd name="T55" fmla="*/ 177 h 185"/>
                  <a:gd name="T56" fmla="*/ 109 w 151"/>
                  <a:gd name="T57" fmla="*/ 139 h 185"/>
                  <a:gd name="T58" fmla="*/ 118 w 151"/>
                  <a:gd name="T59" fmla="*/ 139 h 185"/>
                  <a:gd name="T60" fmla="*/ 88 w 151"/>
                  <a:gd name="T61" fmla="*/ 76 h 185"/>
                  <a:gd name="T62" fmla="*/ 88 w 151"/>
                  <a:gd name="T63" fmla="*/ 101 h 185"/>
                  <a:gd name="T64" fmla="*/ 88 w 151"/>
                  <a:gd name="T65" fmla="*/ 76 h 185"/>
                  <a:gd name="T66" fmla="*/ 84 w 151"/>
                  <a:gd name="T67" fmla="*/ 88 h 185"/>
                  <a:gd name="T68" fmla="*/ 92 w 151"/>
                  <a:gd name="T69" fmla="*/ 88 h 185"/>
                  <a:gd name="T70" fmla="*/ 88 w 151"/>
                  <a:gd name="T71" fmla="*/ 152 h 185"/>
                  <a:gd name="T72" fmla="*/ 88 w 151"/>
                  <a:gd name="T73" fmla="*/ 160 h 185"/>
                  <a:gd name="T74" fmla="*/ 88 w 151"/>
                  <a:gd name="T75" fmla="*/ 152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1" h="185">
                    <a:moveTo>
                      <a:pt x="54" y="101"/>
                    </a:moveTo>
                    <a:cubicBezTo>
                      <a:pt x="52" y="101"/>
                      <a:pt x="50" y="103"/>
                      <a:pt x="50" y="105"/>
                    </a:cubicBezTo>
                    <a:cubicBezTo>
                      <a:pt x="50" y="108"/>
                      <a:pt x="52" y="109"/>
                      <a:pt x="54" y="109"/>
                    </a:cubicBezTo>
                    <a:cubicBezTo>
                      <a:pt x="57" y="109"/>
                      <a:pt x="59" y="108"/>
                      <a:pt x="59" y="105"/>
                    </a:cubicBezTo>
                    <a:cubicBezTo>
                      <a:pt x="59" y="103"/>
                      <a:pt x="57" y="101"/>
                      <a:pt x="54" y="101"/>
                    </a:cubicBezTo>
                    <a:close/>
                    <a:moveTo>
                      <a:pt x="75" y="118"/>
                    </a:moveTo>
                    <a:cubicBezTo>
                      <a:pt x="71" y="118"/>
                      <a:pt x="67" y="122"/>
                      <a:pt x="67" y="126"/>
                    </a:cubicBezTo>
                    <a:cubicBezTo>
                      <a:pt x="67" y="131"/>
                      <a:pt x="71" y="135"/>
                      <a:pt x="75" y="135"/>
                    </a:cubicBezTo>
                    <a:cubicBezTo>
                      <a:pt x="80" y="135"/>
                      <a:pt x="84" y="131"/>
                      <a:pt x="84" y="126"/>
                    </a:cubicBezTo>
                    <a:cubicBezTo>
                      <a:pt x="84" y="122"/>
                      <a:pt x="80" y="118"/>
                      <a:pt x="75" y="118"/>
                    </a:cubicBezTo>
                    <a:close/>
                    <a:moveTo>
                      <a:pt x="42" y="135"/>
                    </a:moveTo>
                    <a:cubicBezTo>
                      <a:pt x="37" y="135"/>
                      <a:pt x="33" y="139"/>
                      <a:pt x="33" y="143"/>
                    </a:cubicBezTo>
                    <a:cubicBezTo>
                      <a:pt x="33" y="148"/>
                      <a:pt x="37" y="152"/>
                      <a:pt x="42" y="152"/>
                    </a:cubicBezTo>
                    <a:cubicBezTo>
                      <a:pt x="46" y="152"/>
                      <a:pt x="50" y="148"/>
                      <a:pt x="50" y="143"/>
                    </a:cubicBezTo>
                    <a:cubicBezTo>
                      <a:pt x="50" y="139"/>
                      <a:pt x="46" y="135"/>
                      <a:pt x="42" y="135"/>
                    </a:cubicBezTo>
                    <a:close/>
                    <a:moveTo>
                      <a:pt x="118" y="67"/>
                    </a:moveTo>
                    <a:cubicBezTo>
                      <a:pt x="118" y="25"/>
                      <a:pt x="118" y="25"/>
                      <a:pt x="118" y="25"/>
                    </a:cubicBezTo>
                    <a:cubicBezTo>
                      <a:pt x="126" y="25"/>
                      <a:pt x="126" y="25"/>
                      <a:pt x="126" y="25"/>
                    </a:cubicBezTo>
                    <a:cubicBezTo>
                      <a:pt x="131" y="25"/>
                      <a:pt x="135" y="21"/>
                      <a:pt x="135" y="17"/>
                    </a:cubicBezTo>
                    <a:cubicBezTo>
                      <a:pt x="135" y="8"/>
                      <a:pt x="135" y="8"/>
                      <a:pt x="135" y="8"/>
                    </a:cubicBezTo>
                    <a:cubicBezTo>
                      <a:pt x="135" y="4"/>
                      <a:pt x="131" y="0"/>
                      <a:pt x="126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0" y="0"/>
                      <a:pt x="16" y="4"/>
                      <a:pt x="16" y="8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21"/>
                      <a:pt x="20" y="25"/>
                      <a:pt x="25" y="25"/>
                    </a:cubicBezTo>
                    <a:cubicBezTo>
                      <a:pt x="33" y="25"/>
                      <a:pt x="33" y="25"/>
                      <a:pt x="33" y="25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13" y="81"/>
                      <a:pt x="0" y="104"/>
                      <a:pt x="0" y="131"/>
                    </a:cubicBezTo>
                    <a:cubicBezTo>
                      <a:pt x="0" y="152"/>
                      <a:pt x="9" y="172"/>
                      <a:pt x="23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42" y="172"/>
                      <a:pt x="151" y="152"/>
                      <a:pt x="151" y="131"/>
                    </a:cubicBezTo>
                    <a:cubicBezTo>
                      <a:pt x="151" y="104"/>
                      <a:pt x="138" y="81"/>
                      <a:pt x="118" y="67"/>
                    </a:cubicBezTo>
                    <a:close/>
                    <a:moveTo>
                      <a:pt x="25" y="17"/>
                    </a:moveTo>
                    <a:cubicBezTo>
                      <a:pt x="25" y="8"/>
                      <a:pt x="25" y="8"/>
                      <a:pt x="25" y="8"/>
                    </a:cubicBezTo>
                    <a:cubicBezTo>
                      <a:pt x="126" y="8"/>
                      <a:pt x="126" y="8"/>
                      <a:pt x="126" y="8"/>
                    </a:cubicBezTo>
                    <a:cubicBezTo>
                      <a:pt x="126" y="17"/>
                      <a:pt x="126" y="17"/>
                      <a:pt x="126" y="17"/>
                    </a:cubicBezTo>
                    <a:lnTo>
                      <a:pt x="25" y="17"/>
                    </a:lnTo>
                    <a:close/>
                    <a:moveTo>
                      <a:pt x="109" y="25"/>
                    </a:moveTo>
                    <a:cubicBezTo>
                      <a:pt x="109" y="37"/>
                      <a:pt x="109" y="37"/>
                      <a:pt x="109" y="37"/>
                    </a:cubicBezTo>
                    <a:cubicBezTo>
                      <a:pt x="101" y="37"/>
                      <a:pt x="90" y="39"/>
                      <a:pt x="78" y="46"/>
                    </a:cubicBezTo>
                    <a:cubicBezTo>
                      <a:pt x="64" y="54"/>
                      <a:pt x="51" y="51"/>
                      <a:pt x="42" y="47"/>
                    </a:cubicBezTo>
                    <a:cubicBezTo>
                      <a:pt x="42" y="25"/>
                      <a:pt x="42" y="25"/>
                      <a:pt x="42" y="25"/>
                    </a:cubicBezTo>
                    <a:lnTo>
                      <a:pt x="109" y="25"/>
                    </a:lnTo>
                    <a:close/>
                    <a:moveTo>
                      <a:pt x="124" y="177"/>
                    </a:moveTo>
                    <a:cubicBezTo>
                      <a:pt x="27" y="177"/>
                      <a:pt x="27" y="177"/>
                      <a:pt x="27" y="177"/>
                    </a:cubicBezTo>
                    <a:cubicBezTo>
                      <a:pt x="15" y="164"/>
                      <a:pt x="8" y="148"/>
                      <a:pt x="8" y="131"/>
                    </a:cubicBezTo>
                    <a:cubicBezTo>
                      <a:pt x="8" y="108"/>
                      <a:pt x="19" y="87"/>
                      <a:pt x="38" y="74"/>
                    </a:cubicBezTo>
                    <a:cubicBezTo>
                      <a:pt x="40" y="73"/>
                      <a:pt x="42" y="70"/>
                      <a:pt x="42" y="67"/>
                    </a:cubicBezTo>
                    <a:cubicBezTo>
                      <a:pt x="42" y="56"/>
                      <a:pt x="42" y="56"/>
                      <a:pt x="42" y="56"/>
                    </a:cubicBezTo>
                    <a:cubicBezTo>
                      <a:pt x="47" y="58"/>
                      <a:pt x="53" y="59"/>
                      <a:pt x="59" y="59"/>
                    </a:cubicBezTo>
                    <a:cubicBezTo>
                      <a:pt x="66" y="59"/>
                      <a:pt x="74" y="58"/>
                      <a:pt x="82" y="53"/>
                    </a:cubicBezTo>
                    <a:cubicBezTo>
                      <a:pt x="93" y="47"/>
                      <a:pt x="102" y="45"/>
                      <a:pt x="109" y="46"/>
                    </a:cubicBezTo>
                    <a:cubicBezTo>
                      <a:pt x="109" y="67"/>
                      <a:pt x="109" y="67"/>
                      <a:pt x="109" y="67"/>
                    </a:cubicBezTo>
                    <a:cubicBezTo>
                      <a:pt x="109" y="70"/>
                      <a:pt x="111" y="73"/>
                      <a:pt x="113" y="74"/>
                    </a:cubicBezTo>
                    <a:cubicBezTo>
                      <a:pt x="132" y="87"/>
                      <a:pt x="143" y="108"/>
                      <a:pt x="143" y="131"/>
                    </a:cubicBezTo>
                    <a:cubicBezTo>
                      <a:pt x="143" y="148"/>
                      <a:pt x="136" y="164"/>
                      <a:pt x="124" y="177"/>
                    </a:cubicBezTo>
                    <a:close/>
                    <a:moveTo>
                      <a:pt x="113" y="135"/>
                    </a:moveTo>
                    <a:cubicBezTo>
                      <a:pt x="111" y="135"/>
                      <a:pt x="109" y="137"/>
                      <a:pt x="109" y="139"/>
                    </a:cubicBezTo>
                    <a:cubicBezTo>
                      <a:pt x="109" y="141"/>
                      <a:pt x="111" y="143"/>
                      <a:pt x="113" y="143"/>
                    </a:cubicBezTo>
                    <a:cubicBezTo>
                      <a:pt x="116" y="143"/>
                      <a:pt x="118" y="141"/>
                      <a:pt x="118" y="139"/>
                    </a:cubicBezTo>
                    <a:cubicBezTo>
                      <a:pt x="118" y="137"/>
                      <a:pt x="116" y="135"/>
                      <a:pt x="113" y="135"/>
                    </a:cubicBezTo>
                    <a:close/>
                    <a:moveTo>
                      <a:pt x="88" y="76"/>
                    </a:moveTo>
                    <a:cubicBezTo>
                      <a:pt x="81" y="76"/>
                      <a:pt x="75" y="81"/>
                      <a:pt x="75" y="88"/>
                    </a:cubicBezTo>
                    <a:cubicBezTo>
                      <a:pt x="75" y="95"/>
                      <a:pt x="81" y="101"/>
                      <a:pt x="88" y="101"/>
                    </a:cubicBezTo>
                    <a:cubicBezTo>
                      <a:pt x="95" y="101"/>
                      <a:pt x="101" y="95"/>
                      <a:pt x="101" y="88"/>
                    </a:cubicBezTo>
                    <a:cubicBezTo>
                      <a:pt x="101" y="81"/>
                      <a:pt x="95" y="76"/>
                      <a:pt x="88" y="76"/>
                    </a:cubicBezTo>
                    <a:close/>
                    <a:moveTo>
                      <a:pt x="88" y="93"/>
                    </a:moveTo>
                    <a:cubicBezTo>
                      <a:pt x="86" y="93"/>
                      <a:pt x="84" y="91"/>
                      <a:pt x="84" y="88"/>
                    </a:cubicBezTo>
                    <a:cubicBezTo>
                      <a:pt x="84" y="86"/>
                      <a:pt x="86" y="84"/>
                      <a:pt x="88" y="84"/>
                    </a:cubicBezTo>
                    <a:cubicBezTo>
                      <a:pt x="90" y="84"/>
                      <a:pt x="92" y="86"/>
                      <a:pt x="92" y="88"/>
                    </a:cubicBezTo>
                    <a:cubicBezTo>
                      <a:pt x="92" y="91"/>
                      <a:pt x="90" y="93"/>
                      <a:pt x="88" y="93"/>
                    </a:cubicBezTo>
                    <a:close/>
                    <a:moveTo>
                      <a:pt x="88" y="152"/>
                    </a:moveTo>
                    <a:cubicBezTo>
                      <a:pt x="86" y="152"/>
                      <a:pt x="84" y="154"/>
                      <a:pt x="84" y="156"/>
                    </a:cubicBezTo>
                    <a:cubicBezTo>
                      <a:pt x="84" y="158"/>
                      <a:pt x="86" y="160"/>
                      <a:pt x="88" y="160"/>
                    </a:cubicBezTo>
                    <a:cubicBezTo>
                      <a:pt x="90" y="160"/>
                      <a:pt x="92" y="158"/>
                      <a:pt x="92" y="156"/>
                    </a:cubicBezTo>
                    <a:cubicBezTo>
                      <a:pt x="92" y="154"/>
                      <a:pt x="90" y="152"/>
                      <a:pt x="88" y="15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1437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C27B336F-D8F8-4476-980B-D1CC3D945377}"/>
                </a:ext>
              </a:extLst>
            </p:cNvPr>
            <p:cNvSpPr/>
            <p:nvPr/>
          </p:nvSpPr>
          <p:spPr>
            <a:xfrm>
              <a:off x="7624866" y="3369443"/>
              <a:ext cx="2631717" cy="188461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</a:ln>
          </p:spPr>
          <p:txBody>
            <a:bodyPr wrap="square" lIns="68580" tIns="34290" rIns="68580" bIns="34290">
              <a:spAutoFit/>
            </a:bodyPr>
            <a:lstStyle/>
            <a:p>
              <a:pPr algn="just" defTabSz="685800">
                <a:lnSpc>
                  <a:spcPct val="120000"/>
                </a:lnSpc>
                <a:spcAft>
                  <a:spcPts val="450"/>
                </a:spcAft>
              </a:pPr>
              <a:r>
                <a:rPr lang="zh-CN" altLang="en-US" sz="2000" spc="225" dirty="0">
                  <a:solidFill>
                    <a:schemeClr val="bg1"/>
                  </a:solidFill>
                  <a:cs typeface="+mn-ea"/>
                  <a:sym typeface="+mn-lt"/>
                </a:rPr>
                <a:t>很多公司都有许多大致不二的方法和程序，执行力的不同造成了结果的巨大差异。</a:t>
              </a:r>
            </a:p>
          </p:txBody>
        </p:sp>
      </p:grpSp>
      <p:sp>
        <p:nvSpPr>
          <p:cNvPr id="4" name="TextBox 9">
            <a:extLst>
              <a:ext uri="{FF2B5EF4-FFF2-40B4-BE49-F238E27FC236}">
                <a16:creationId xmlns:a16="http://schemas.microsoft.com/office/drawing/2014/main" xmlns="" id="{41902083-281C-38C6-823D-F84498DC83BE}"/>
              </a:ext>
            </a:extLst>
          </p:cNvPr>
          <p:cNvSpPr txBox="1"/>
          <p:nvPr/>
        </p:nvSpPr>
        <p:spPr>
          <a:xfrm>
            <a:off x="107479" y="658873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27291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F68972B-4628-4B52-B41E-BA3F0166CB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A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F51687CA-4927-452F-A70F-591A281EF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43" t="26667"/>
          <a:stretch/>
        </p:blipFill>
        <p:spPr>
          <a:xfrm>
            <a:off x="1" y="-1"/>
            <a:ext cx="3897832" cy="421509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41953DA-D342-488C-9C11-D5AA5AC05790}"/>
              </a:ext>
            </a:extLst>
          </p:cNvPr>
          <p:cNvSpPr/>
          <p:nvPr/>
        </p:nvSpPr>
        <p:spPr>
          <a:xfrm>
            <a:off x="1064253" y="0"/>
            <a:ext cx="1519968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19900" dirty="0">
                <a:gradFill flip="none" rotWithShape="1">
                  <a:gsLst>
                    <a:gs pos="15000">
                      <a:srgbClr val="F6F8FC">
                        <a:alpha val="0"/>
                      </a:srgbClr>
                    </a:gs>
                    <a:gs pos="36000">
                      <a:srgbClr val="F6F8FC"/>
                    </a:gs>
                    <a:gs pos="73000">
                      <a:srgbClr val="FFFFFF"/>
                    </a:gs>
                    <a:gs pos="97000">
                      <a:srgbClr val="FFFFFF"/>
                    </a:gs>
                  </a:gsLst>
                  <a:lin ang="0" scaled="1"/>
                  <a:tileRect/>
                </a:gradFill>
                <a:latin typeface="三极春联字体简" panose="00000500000000000000" pitchFamily="2" charset="-122"/>
                <a:ea typeface="三极春联字体简" panose="00000500000000000000" pitchFamily="2" charset="-122"/>
                <a:cs typeface="+mn-ea"/>
                <a:sym typeface="+mn-lt"/>
              </a:rPr>
              <a:t>2</a:t>
            </a:r>
            <a:endParaRPr lang="zh-CN" altLang="en-US" sz="19900" dirty="0">
              <a:gradFill flip="none" rotWithShape="1">
                <a:gsLst>
                  <a:gs pos="15000">
                    <a:srgbClr val="F6F8FC">
                      <a:alpha val="0"/>
                    </a:srgbClr>
                  </a:gs>
                  <a:gs pos="36000">
                    <a:srgbClr val="F6F8FC"/>
                  </a:gs>
                  <a:gs pos="73000">
                    <a:srgbClr val="FFFFFF"/>
                  </a:gs>
                  <a:gs pos="97000">
                    <a:srgbClr val="FFFFFF"/>
                  </a:gs>
                </a:gsLst>
                <a:lin ang="0" scaled="1"/>
                <a:tileRect/>
              </a:gradFill>
              <a:latin typeface="三极春联字体简" panose="00000500000000000000" pitchFamily="2" charset="-122"/>
              <a:ea typeface="三极春联字体简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6348E350-E0A4-42A3-8066-D42CE165B7C8}"/>
              </a:ext>
            </a:extLst>
          </p:cNvPr>
          <p:cNvSpPr txBox="1"/>
          <p:nvPr/>
        </p:nvSpPr>
        <p:spPr>
          <a:xfrm>
            <a:off x="4958299" y="3148737"/>
            <a:ext cx="4650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zh-CN" altLang="en-US" sz="4400" spc="300" dirty="0">
                <a:latin typeface="+mn-lt"/>
                <a:ea typeface="+mn-ea"/>
                <a:cs typeface="+mn-ea"/>
                <a:sym typeface="+mn-lt"/>
              </a:rPr>
              <a:t>执行力知识概述</a:t>
            </a: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xmlns="" id="{AFD4AD4A-F9D3-4A4D-A778-90C859477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802" y="3967874"/>
            <a:ext cx="3703651" cy="413768"/>
          </a:xfrm>
          <a:prstGeom prst="rect">
            <a:avLst/>
          </a:prstGeom>
          <a:noFill/>
          <a:ln w="9525">
            <a:noFill/>
            <a:prstDash val="dash"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lnSpc>
                <a:spcPct val="120000"/>
              </a:lnSpc>
              <a:spcAft>
                <a:spcPts val="450"/>
              </a:spcAft>
              <a:defRPr/>
            </a:pPr>
            <a:r>
              <a:rPr lang="zh-CN" altLang="en-US" sz="2000" spc="225" noProof="1">
                <a:solidFill>
                  <a:schemeClr val="bg1"/>
                </a:solidFill>
                <a:cs typeface="+mn-ea"/>
                <a:sym typeface="+mn-lt"/>
              </a:rPr>
              <a:t>企业管理中最为重要的能力</a:t>
            </a:r>
            <a:endParaRPr lang="zh-CN" altLang="en-US" spc="225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FB8A157-7D29-47F8-B6B3-4E95E7EEA05C}"/>
              </a:ext>
            </a:extLst>
          </p:cNvPr>
          <p:cNvGrpSpPr/>
          <p:nvPr/>
        </p:nvGrpSpPr>
        <p:grpSpPr>
          <a:xfrm>
            <a:off x="479812" y="579072"/>
            <a:ext cx="367122" cy="1996566"/>
            <a:chOff x="7353192" y="2387653"/>
            <a:chExt cx="367122" cy="1592066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650EC254-072B-44D9-AB5F-9D8C56BB9AB7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25FD6030-C903-464E-AFBB-F784EE4C3AC7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DD287F0C-5FF8-4B00-86E2-53566FA57AF8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1CAFDED8-9F5B-4678-9EF1-E5EBB18CCA12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18079F77-F6D4-4666-B3A5-1FD50E07E5F0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4638230-35EB-4661-800C-2B41E31A042D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54427786-9BD7-468C-9210-413A6A8DDC89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83690E55-9881-48BF-96DB-67F4DDABFB46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9B4A4AB5-443D-426F-9A67-371BA9B62B18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3C735DE1-E88E-49D3-9F97-AE57AFA4A607}"/>
              </a:ext>
            </a:extLst>
          </p:cNvPr>
          <p:cNvGrpSpPr/>
          <p:nvPr/>
        </p:nvGrpSpPr>
        <p:grpSpPr>
          <a:xfrm>
            <a:off x="11219185" y="4121756"/>
            <a:ext cx="367122" cy="1996566"/>
            <a:chOff x="7353192" y="2387653"/>
            <a:chExt cx="367122" cy="1592066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136B743-016A-4536-8415-ED48AFD8B8A6}"/>
                </a:ext>
              </a:extLst>
            </p:cNvPr>
            <p:cNvCxnSpPr/>
            <p:nvPr/>
          </p:nvCxnSpPr>
          <p:spPr>
            <a:xfrm flipH="1">
              <a:off x="7353192" y="238765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C62AE3A1-2479-4421-A7E2-18A8A51D0738}"/>
                </a:ext>
              </a:extLst>
            </p:cNvPr>
            <p:cNvCxnSpPr/>
            <p:nvPr/>
          </p:nvCxnSpPr>
          <p:spPr>
            <a:xfrm flipH="1">
              <a:off x="7353192" y="254022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81051566-4353-41F7-A682-ECC506F1352C}"/>
                </a:ext>
              </a:extLst>
            </p:cNvPr>
            <p:cNvCxnSpPr/>
            <p:nvPr/>
          </p:nvCxnSpPr>
          <p:spPr>
            <a:xfrm flipH="1">
              <a:off x="7353192" y="26927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2EC0549C-8052-4012-ABD1-2D05C894C7A6}"/>
                </a:ext>
              </a:extLst>
            </p:cNvPr>
            <p:cNvCxnSpPr/>
            <p:nvPr/>
          </p:nvCxnSpPr>
          <p:spPr>
            <a:xfrm flipH="1">
              <a:off x="7353192" y="284535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7DEA5657-5C56-47E1-9D3A-52AD16F977E5}"/>
                </a:ext>
              </a:extLst>
            </p:cNvPr>
            <p:cNvCxnSpPr/>
            <p:nvPr/>
          </p:nvCxnSpPr>
          <p:spPr>
            <a:xfrm flipH="1">
              <a:off x="7353192" y="3000189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E48BFAAF-5EB7-4BF5-AD1D-C79AF00F6C4C}"/>
                </a:ext>
              </a:extLst>
            </p:cNvPr>
            <p:cNvCxnSpPr/>
            <p:nvPr/>
          </p:nvCxnSpPr>
          <p:spPr>
            <a:xfrm flipH="1">
              <a:off x="7353192" y="31526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E577383E-F3D9-41DF-BCEE-18FD0A3D6166}"/>
                </a:ext>
              </a:extLst>
            </p:cNvPr>
            <p:cNvCxnSpPr/>
            <p:nvPr/>
          </p:nvCxnSpPr>
          <p:spPr>
            <a:xfrm flipH="1">
              <a:off x="7353192" y="3305261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6312388E-BB23-4699-86B1-61AD25312D30}"/>
                </a:ext>
              </a:extLst>
            </p:cNvPr>
            <p:cNvCxnSpPr/>
            <p:nvPr/>
          </p:nvCxnSpPr>
          <p:spPr>
            <a:xfrm flipH="1">
              <a:off x="7353192" y="3460093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00623009-0AAF-4C29-9853-5331981D8DAE}"/>
                </a:ext>
              </a:extLst>
            </p:cNvPr>
            <p:cNvCxnSpPr/>
            <p:nvPr/>
          </p:nvCxnSpPr>
          <p:spPr>
            <a:xfrm flipH="1">
              <a:off x="7353192" y="3612597"/>
              <a:ext cx="367122" cy="3671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A3BCEF21-4256-4D28-8C49-0393F9A2ACF0}"/>
              </a:ext>
            </a:extLst>
          </p:cNvPr>
          <p:cNvSpPr txBox="1"/>
          <p:nvPr/>
        </p:nvSpPr>
        <p:spPr>
          <a:xfrm>
            <a:off x="5584367" y="2539114"/>
            <a:ext cx="339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ctr"/>
            <a:r>
              <a:rPr lang="en-US" altLang="zh-CN" sz="3200" spc="300" dirty="0">
                <a:latin typeface="+mn-lt"/>
                <a:ea typeface="+mn-ea"/>
                <a:cs typeface="+mn-ea"/>
                <a:sym typeface="+mn-lt"/>
              </a:rPr>
              <a:t>PART TWO</a:t>
            </a:r>
            <a:endParaRPr lang="zh-CN" altLang="en-US" sz="3200" spc="3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矩形 5">
            <a:extLst>
              <a:ext uri="{FF2B5EF4-FFF2-40B4-BE49-F238E27FC236}">
                <a16:creationId xmlns:a16="http://schemas.microsoft.com/office/drawing/2014/main" xmlns="" id="{10540061-33DE-4614-96C5-7485E8F2205A}"/>
              </a:ext>
            </a:extLst>
          </p:cNvPr>
          <p:cNvSpPr/>
          <p:nvPr/>
        </p:nvSpPr>
        <p:spPr>
          <a:xfrm>
            <a:off x="10532694" y="-1089348"/>
            <a:ext cx="2858035" cy="285803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矩形 5">
            <a:extLst>
              <a:ext uri="{FF2B5EF4-FFF2-40B4-BE49-F238E27FC236}">
                <a16:creationId xmlns:a16="http://schemas.microsoft.com/office/drawing/2014/main" xmlns="" id="{6E46EC5B-D8A2-4A01-A6C3-4871A2F7C0B3}"/>
              </a:ext>
            </a:extLst>
          </p:cNvPr>
          <p:cNvSpPr/>
          <p:nvPr/>
        </p:nvSpPr>
        <p:spPr>
          <a:xfrm>
            <a:off x="8951788" y="2489418"/>
            <a:ext cx="183665" cy="183665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" name="矩形 5">
            <a:extLst>
              <a:ext uri="{FF2B5EF4-FFF2-40B4-BE49-F238E27FC236}">
                <a16:creationId xmlns:a16="http://schemas.microsoft.com/office/drawing/2014/main" xmlns="" id="{40A43C77-27BD-4AC4-997D-63D803A6A0B9}"/>
              </a:ext>
            </a:extLst>
          </p:cNvPr>
          <p:cNvSpPr/>
          <p:nvPr/>
        </p:nvSpPr>
        <p:spPr>
          <a:xfrm>
            <a:off x="2253200" y="5732901"/>
            <a:ext cx="4147600" cy="4147600"/>
          </a:xfrm>
          <a:prstGeom prst="donut">
            <a:avLst>
              <a:gd name="adj" fmla="val 14999"/>
            </a:avLst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D1E609D0-24FA-4DE1-8EA4-83D822B9920C}"/>
              </a:ext>
            </a:extLst>
          </p:cNvPr>
          <p:cNvSpPr/>
          <p:nvPr/>
        </p:nvSpPr>
        <p:spPr>
          <a:xfrm>
            <a:off x="4487688" y="2117669"/>
            <a:ext cx="5523960" cy="26558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5">
            <a:extLst>
              <a:ext uri="{FF2B5EF4-FFF2-40B4-BE49-F238E27FC236}">
                <a16:creationId xmlns:a16="http://schemas.microsoft.com/office/drawing/2014/main" xmlns="" id="{B7DBB321-83E9-4EF8-835B-3C3F802BD748}"/>
              </a:ext>
            </a:extLst>
          </p:cNvPr>
          <p:cNvSpPr/>
          <p:nvPr/>
        </p:nvSpPr>
        <p:spPr>
          <a:xfrm>
            <a:off x="4168721" y="3558683"/>
            <a:ext cx="409191" cy="409191"/>
          </a:xfrm>
          <a:prstGeom prst="ellipse">
            <a:avLst/>
          </a:prstGeom>
          <a:gradFill flip="none" rotWithShape="1">
            <a:gsLst>
              <a:gs pos="70000">
                <a:srgbClr val="D73C25"/>
              </a:gs>
              <a:gs pos="22000">
                <a:srgbClr val="B62220"/>
              </a:gs>
              <a:gs pos="100000">
                <a:srgbClr val="F7562A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A996DF05-E710-4CEC-9D0F-998ED60A0D1C}"/>
              </a:ext>
            </a:extLst>
          </p:cNvPr>
          <p:cNvSpPr txBox="1"/>
          <p:nvPr/>
        </p:nvSpPr>
        <p:spPr>
          <a:xfrm>
            <a:off x="479812" y="5888123"/>
            <a:ext cx="299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WWW.1PPT.COM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92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7" grpId="0"/>
      <p:bldP spid="8" grpId="0"/>
      <p:bldP spid="29" grpId="0"/>
      <p:bldP spid="30" grpId="0" animBg="1"/>
      <p:bldP spid="32" grpId="0" animBg="1"/>
      <p:bldP spid="34" grpId="0" animBg="1"/>
      <p:bldP spid="35" grpId="0" animBg="1"/>
      <p:bldP spid="31" grpId="0" animBg="1"/>
      <p:bldP spid="36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u3pcktim">
      <a:majorFont>
        <a:latin typeface="印品黑体"/>
        <a:ea typeface="印品黑体"/>
        <a:cs typeface=""/>
      </a:majorFont>
      <a:minorFont>
        <a:latin typeface="印品黑体"/>
        <a:ea typeface="印品黑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747</TotalTime>
  <Words>1682</Words>
  <Application>Microsoft Office PowerPoint</Application>
  <PresentationFormat>宽屏</PresentationFormat>
  <Paragraphs>137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Meiryo</vt:lpstr>
      <vt:lpstr>三极春联字体简</vt:lpstr>
      <vt:lpstr>思源黑体 CN Heavy</vt:lpstr>
      <vt:lpstr>宋体</vt:lpstr>
      <vt:lpstr>微软雅黑</vt:lpstr>
      <vt:lpstr>印品黑体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206</cp:revision>
  <dcterms:created xsi:type="dcterms:W3CDTF">2017-08-18T03:02:00Z</dcterms:created>
  <dcterms:modified xsi:type="dcterms:W3CDTF">2023-01-06T00:43:11Z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