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Override1.xml" ContentType="application/vnd.openxmlformats-officedocument.themeOverrid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notesSlides/notesSlide1.xml" ContentType="application/vnd.openxmlformats-officedocument.presentationml.notesSlide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1" r:id="rId2"/>
    <p:sldMasterId id="2147483665" r:id="rId3"/>
  </p:sldMasterIdLst>
  <p:notesMasterIdLst>
    <p:notesMasterId r:id="rId27"/>
  </p:notesMasterIdLst>
  <p:sldIdLst>
    <p:sldId id="278" r:id="rId4"/>
    <p:sldId id="256" r:id="rId5"/>
    <p:sldId id="259" r:id="rId6"/>
    <p:sldId id="263" r:id="rId7"/>
    <p:sldId id="264" r:id="rId8"/>
    <p:sldId id="265" r:id="rId9"/>
    <p:sldId id="266" r:id="rId10"/>
    <p:sldId id="288" r:id="rId11"/>
    <p:sldId id="283" r:id="rId12"/>
    <p:sldId id="267" r:id="rId13"/>
    <p:sldId id="285" r:id="rId14"/>
    <p:sldId id="268" r:id="rId15"/>
    <p:sldId id="289" r:id="rId16"/>
    <p:sldId id="270" r:id="rId17"/>
    <p:sldId id="286" r:id="rId18"/>
    <p:sldId id="271" r:id="rId19"/>
    <p:sldId id="273" r:id="rId20"/>
    <p:sldId id="290" r:id="rId21"/>
    <p:sldId id="274" r:id="rId22"/>
    <p:sldId id="275" r:id="rId23"/>
    <p:sldId id="276" r:id="rId24"/>
    <p:sldId id="291" r:id="rId25"/>
    <p:sldId id="292" r:id="rId26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FF4D36"/>
    <a:srgbClr val="1156E2"/>
    <a:srgbClr val="DA42AF"/>
    <a:srgbClr val="1257E3"/>
    <a:srgbClr val="1878DD"/>
    <a:srgbClr val="226FF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458" autoAdjust="0"/>
    <p:restoredTop sz="94660"/>
  </p:normalViewPr>
  <p:slideViewPr>
    <p:cSldViewPr snapToGrid="0" showGuides="1">
      <p:cViewPr varScale="1">
        <p:scale>
          <a:sx n="106" d="100"/>
          <a:sy n="106" d="100"/>
        </p:scale>
        <p:origin x="708" y="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presProps" Target="presProp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453C54-601F-4E71-BE50-EAAB726C3C93}" type="datetimeFigureOut">
              <a:rPr lang="zh-CN" altLang="en-US" smtClean="0"/>
              <a:t>2023/1/6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83FC21-3BCB-43F1-BC58-087BA4EF231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48430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 smtClean="0"/>
              <a:t>https://www.ypppt.com/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83FC21-3BCB-43F1-BC58-087BA4EF2317}" type="slidenum">
              <a:rPr lang="zh-CN" altLang="en-US" smtClean="0"/>
              <a:t>11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457528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685800" y="1143000"/>
            <a:ext cx="5486400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7" name="备注占位符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zh-CN" altLang="en-US" dirty="0" smtClean="0"/>
              <a:t>模板来自于 优品</a:t>
            </a:r>
            <a:r>
              <a:rPr lang="en-US" altLang="zh-CN" dirty="0" smtClean="0"/>
              <a:t>PPT</a:t>
            </a:r>
            <a:r>
              <a:rPr lang="zh-CN" altLang="en-US" dirty="0" smtClean="0"/>
              <a:t> </a:t>
            </a:r>
            <a:r>
              <a:rPr lang="en-US" altLang="zh-CN" smtClean="0"/>
              <a:t>https://www.ypppt.com/</a:t>
            </a:r>
            <a:endParaRPr lang="zh-CN" altLang="en-US" dirty="0" smtClean="0"/>
          </a:p>
        </p:txBody>
      </p:sp>
      <p:sp>
        <p:nvSpPr>
          <p:cNvPr id="6148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E5ED1824-6DB2-4029-B0DF-1D3CDCF11CDA}" type="slidenum">
              <a:rPr lang="zh-CN" altLang="en-US" smtClean="0">
                <a:solidFill>
                  <a:prstClr val="black"/>
                </a:solidFill>
                <a:latin typeface="Calibri" panose="020F0502020204030204" pitchFamily="34" charset="0"/>
                <a:ea typeface="宋体" panose="02010600030101010101" pitchFamily="2" charset="-122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23</a:t>
            </a:fld>
            <a:endParaRPr lang="zh-CN" altLang="en-US" smtClean="0">
              <a:solidFill>
                <a:prstClr val="black"/>
              </a:solidFill>
              <a:latin typeface="Calibri" panose="020F0502020204030204" pitchFamily="34" charset="0"/>
              <a:ea typeface="宋体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6892856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1ppt.com/xiazai/" TargetMode="Externa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单击以编辑母版副标题样式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BFA801-5294-4E2A-9283-A52758301E8F}" type="datetimeFigureOut">
              <a:rPr lang="zh-CN" altLang="en-US" smtClean="0"/>
              <a:t>2023/1/6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B48E9-FF7E-4CFC-A979-12FC6D60CFA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50255884"/>
      </p:ext>
    </p:extLst>
  </p:cSld>
  <p:clrMapOvr>
    <a:masterClrMapping/>
  </p:clrMapOvr>
  <p:transition spd="slow">
    <p:push dir="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BFA801-5294-4E2A-9283-A52758301E8F}" type="datetimeFigureOut">
              <a:rPr lang="zh-CN" altLang="en-US" smtClean="0"/>
              <a:t>2023/1/6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B48E9-FF7E-4CFC-A979-12FC6D60CFA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51682310"/>
      </p:ext>
    </p:extLst>
  </p:cSld>
  <p:clrMapOvr>
    <a:masterClrMapping/>
  </p:clrMapOvr>
  <p:transition spd="slow">
    <p:push dir="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BFA801-5294-4E2A-9283-A52758301E8F}" type="datetimeFigureOut">
              <a:rPr lang="zh-CN" altLang="en-US" smtClean="0"/>
              <a:t>2023/1/6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B48E9-FF7E-4CFC-A979-12FC6D60CFA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49338555"/>
      </p:ext>
    </p:extLst>
  </p:cSld>
  <p:clrMapOvr>
    <a:masterClrMapping/>
  </p:clrMapOvr>
  <p:transition spd="slow">
    <p:push dir="u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BFA801-5294-4E2A-9283-A52758301E8F}" type="datetimeFigureOut">
              <a:rPr lang="zh-CN" altLang="en-US" smtClean="0"/>
              <a:t>2023/1/6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B48E9-FF7E-4CFC-A979-12FC6D60CFA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10362972"/>
      </p:ext>
    </p:extLst>
  </p:cSld>
  <p:clrMapOvr>
    <a:masterClrMapping/>
  </p:clrMapOvr>
  <p:transition spd="slow">
    <p:push dir="u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2E3AAC11-D570-4EA9-AFC0-30FB72BA45EB}" type="datetimeFigureOut">
              <a:rPr lang="zh-CN" altLang="en-US" smtClean="0"/>
              <a:t>2023/1/6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55ECCFAA-F4FB-487C-9F1E-C8836D0C3DC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8937124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  <a:prstGeom prst="rect">
            <a:avLst/>
          </a:prstGeo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2E3AAC11-D570-4EA9-AFC0-30FB72BA45EB}" type="datetimeFigureOut">
              <a:rPr lang="zh-CN" altLang="en-US" smtClean="0"/>
              <a:t>2023/1/6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55ECCFAA-F4FB-487C-9F1E-C8836D0C3DC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9665147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115288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2023/1/6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755676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2023/1/6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886602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2023/1/6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155697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2023/1/6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20440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BFA801-5294-4E2A-9283-A52758301E8F}" type="datetimeFigureOut">
              <a:rPr lang="zh-CN" altLang="en-US" smtClean="0"/>
              <a:t>2023/1/6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B48E9-FF7E-4CFC-A979-12FC6D60CFA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86963414"/>
      </p:ext>
    </p:extLst>
  </p:cSld>
  <p:clrMapOvr>
    <a:masterClrMapping/>
  </p:clrMapOvr>
  <p:transition spd="slow">
    <p:push dir="u"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2023/1/6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52183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2023/1/6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037273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2023/1/6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124320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2023/1/6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10492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2023/1/6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268133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2023/1/6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317947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2023/1/6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48861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BFA801-5294-4E2A-9283-A52758301E8F}" type="datetimeFigureOut">
              <a:rPr lang="zh-CN" altLang="en-US" smtClean="0"/>
              <a:t>2023/1/6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B48E9-FF7E-4CFC-A979-12FC6D60CFA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88181752"/>
      </p:ext>
    </p:extLst>
  </p:cSld>
  <p:clrMapOvr>
    <a:masterClrMapping/>
  </p:clrMapOvr>
  <p:transition spd="slow">
    <p:push dir="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BFA801-5294-4E2A-9283-A52758301E8F}" type="datetimeFigureOut">
              <a:rPr lang="zh-CN" altLang="en-US" smtClean="0"/>
              <a:t>2023/1/6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B48E9-FF7E-4CFC-A979-12FC6D60CFA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32738283"/>
      </p:ext>
    </p:extLst>
  </p:cSld>
  <p:clrMapOvr>
    <a:masterClrMapping/>
  </p:clrMapOvr>
  <p:transition spd="slow">
    <p:push dir="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BFA801-5294-4E2A-9283-A52758301E8F}" type="datetimeFigureOut">
              <a:rPr lang="zh-CN" altLang="en-US" smtClean="0"/>
              <a:t>2023/1/6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B48E9-FF7E-4CFC-A979-12FC6D60CFA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3376732"/>
      </p:ext>
    </p:extLst>
  </p:cSld>
  <p:clrMapOvr>
    <a:masterClrMapping/>
  </p:clrMapOvr>
  <p:transition spd="slow">
    <p:push dir="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1_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BFA801-5294-4E2A-9283-A52758301E8F}" type="datetimeFigureOut">
              <a:rPr lang="zh-CN" altLang="en-US" smtClean="0"/>
              <a:t>2023/1/6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B48E9-FF7E-4CFC-A979-12FC6D60CFA8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11" name="TextBox 9">
            <a:extLst>
              <a:ext uri="{FF2B5EF4-FFF2-40B4-BE49-F238E27FC236}">
                <a16:creationId xmlns:a16="http://schemas.microsoft.com/office/drawing/2014/main" xmlns="" id="{081F26A3-9083-94D5-DC81-BD3AA2E39C4B}"/>
              </a:ext>
            </a:extLst>
          </p:cNvPr>
          <p:cNvSpPr txBox="1"/>
          <p:nvPr userDrawn="1"/>
        </p:nvSpPr>
        <p:spPr>
          <a:xfrm>
            <a:off x="1973796" y="6662260"/>
            <a:ext cx="1224136" cy="118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en-US" altLang="zh-CN" sz="100" dirty="0">
                <a:solidFill>
                  <a:prstClr val="black"/>
                </a:solidFill>
                <a:latin typeface="微软雅黑" panose="020B0503020204020204" pitchFamily="34" charset="-122"/>
                <a:hlinkClick r:id="rId2"/>
              </a:rPr>
              <a:t>PPT</a:t>
            </a:r>
            <a:r>
              <a:rPr lang="zh-CN" altLang="en-US" sz="100" dirty="0">
                <a:solidFill>
                  <a:prstClr val="black"/>
                </a:solidFill>
                <a:latin typeface="微软雅黑" panose="020B0503020204020204" pitchFamily="34" charset="-122"/>
                <a:hlinkClick r:id="rId2"/>
              </a:rPr>
              <a:t>下载</a:t>
            </a:r>
            <a:r>
              <a:rPr lang="zh-CN" altLang="en-US" sz="100" dirty="0">
                <a:solidFill>
                  <a:prstClr val="black"/>
                </a:solidFill>
                <a:latin typeface="微软雅黑" panose="020B0503020204020204" pitchFamily="34" charset="-122"/>
              </a:rPr>
              <a:t> </a:t>
            </a:r>
            <a:r>
              <a:rPr lang="en-US" altLang="zh-CN" sz="100" dirty="0">
                <a:solidFill>
                  <a:prstClr val="black"/>
                </a:solidFill>
                <a:latin typeface="微软雅黑" panose="020B0503020204020204" pitchFamily="34" charset="-122"/>
              </a:rPr>
              <a:t>http://www.1ppt.com/xiazai/</a:t>
            </a:r>
          </a:p>
        </p:txBody>
      </p:sp>
    </p:spTree>
    <p:extLst>
      <p:ext uri="{BB962C8B-B14F-4D97-AF65-F5344CB8AC3E}">
        <p14:creationId xmlns:p14="http://schemas.microsoft.com/office/powerpoint/2010/main" val="4243460567"/>
      </p:ext>
    </p:extLst>
  </p:cSld>
  <p:clrMapOvr>
    <a:masterClrMapping/>
  </p:clrMapOvr>
  <p:transition spd="slow">
    <p:push dir="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BFA801-5294-4E2A-9283-A52758301E8F}" type="datetimeFigureOut">
              <a:rPr lang="zh-CN" altLang="en-US" smtClean="0"/>
              <a:t>2023/1/6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B48E9-FF7E-4CFC-A979-12FC6D60CFA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0569256"/>
      </p:ext>
    </p:extLst>
  </p:cSld>
  <p:clrMapOvr>
    <a:masterClrMapping/>
  </p:clrMapOvr>
  <p:transition spd="slow">
    <p:push dir="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BFA801-5294-4E2A-9283-A52758301E8F}" type="datetimeFigureOut">
              <a:rPr lang="zh-CN" altLang="en-US" smtClean="0"/>
              <a:t>2023/1/6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B48E9-FF7E-4CFC-A979-12FC6D60CFA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12901966"/>
      </p:ext>
    </p:extLst>
  </p:cSld>
  <p:clrMapOvr>
    <a:masterClrMapping/>
  </p:clrMapOvr>
  <p:transition spd="slow">
    <p:push dir="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BFA801-5294-4E2A-9283-A52758301E8F}" type="datetimeFigureOut">
              <a:rPr lang="zh-CN" altLang="en-US" smtClean="0"/>
              <a:t>2023/1/6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B48E9-FF7E-4CFC-A979-12FC6D60CFA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96503563"/>
      </p:ext>
    </p:extLst>
  </p:cSld>
  <p:clrMapOvr>
    <a:masterClrMapping/>
  </p:clrMapOvr>
  <p:transition spd="slow">
    <p:push dir="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5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3.xml"/><Relationship Id="rId3" Type="http://schemas.openxmlformats.org/officeDocument/2006/relationships/slideLayout" Target="../slideLayouts/slideLayout18.xml"/><Relationship Id="rId7" Type="http://schemas.openxmlformats.org/officeDocument/2006/relationships/slideLayout" Target="../slideLayouts/slideLayout22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17.xml"/><Relationship Id="rId1" Type="http://schemas.openxmlformats.org/officeDocument/2006/relationships/slideLayout" Target="../slideLayouts/slideLayout16.xml"/><Relationship Id="rId6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5.xml"/><Relationship Id="rId4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BFA801-5294-4E2A-9283-A52758301E8F}" type="datetimeFigureOut">
              <a:rPr lang="zh-CN" altLang="en-US" smtClean="0"/>
              <a:t>2023/1/6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DB48E9-FF7E-4CFC-A979-12FC6D60CFA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757073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60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ransition spd="slow">
    <p:push dir="u"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77216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2023/1/6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8230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8" r:id="rId3"/>
    <p:sldLayoutId id="2147483669" r:id="rId4"/>
    <p:sldLayoutId id="2147483670" r:id="rId5"/>
    <p:sldLayoutId id="2147483671" r:id="rId6"/>
    <p:sldLayoutId id="2147483672" r:id="rId7"/>
    <p:sldLayoutId id="2147483673" r:id="rId8"/>
    <p:sldLayoutId id="2147483674" r:id="rId9"/>
    <p:sldLayoutId id="2147483675" r:id="rId10"/>
    <p:sldLayoutId id="214748367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8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9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ypppt.com/jiaocheng/" TargetMode="External"/><Relationship Id="rId3" Type="http://schemas.openxmlformats.org/officeDocument/2006/relationships/hyperlink" Target="https://www.ypppt.com/moban/" TargetMode="External"/><Relationship Id="rId7" Type="http://schemas.openxmlformats.org/officeDocument/2006/relationships/hyperlink" Target="http://www.ypppt.com/sucai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2.xml"/><Relationship Id="rId6" Type="http://schemas.openxmlformats.org/officeDocument/2006/relationships/hyperlink" Target="https://www.ypppt.com/tubiao/" TargetMode="External"/><Relationship Id="rId11" Type="http://schemas.openxmlformats.org/officeDocument/2006/relationships/hyperlink" Target="https://www.ypppt.com/kejian/" TargetMode="External"/><Relationship Id="rId5" Type="http://schemas.openxmlformats.org/officeDocument/2006/relationships/hyperlink" Target="https://www.ypppt.com/beijing/" TargetMode="External"/><Relationship Id="rId10" Type="http://schemas.openxmlformats.org/officeDocument/2006/relationships/hyperlink" Target="http://www.ypppt.com/gushi/" TargetMode="External"/><Relationship Id="rId4" Type="http://schemas.openxmlformats.org/officeDocument/2006/relationships/hyperlink" Target="https://www.ypppt.com/jieri/" TargetMode="External"/><Relationship Id="rId9" Type="http://schemas.openxmlformats.org/officeDocument/2006/relationships/hyperlink" Target="http://www.ypppt.com/ziti/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Relationship Id="rId4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tags" Target="../tags/tag4.xml"/><Relationship Id="rId2" Type="http://schemas.openxmlformats.org/officeDocument/2006/relationships/tags" Target="../tags/tag3.xml"/><Relationship Id="rId1" Type="http://schemas.openxmlformats.org/officeDocument/2006/relationships/tags" Target="../tags/tag2.xml"/><Relationship Id="rId6" Type="http://schemas.openxmlformats.org/officeDocument/2006/relationships/image" Target="../media/image6.jpeg"/><Relationship Id="rId5" Type="http://schemas.openxmlformats.org/officeDocument/2006/relationships/slideLayout" Target="../slideLayouts/slideLayout1.xml"/><Relationship Id="rId4" Type="http://schemas.openxmlformats.org/officeDocument/2006/relationships/tags" Target="../tags/tag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6" name="文本框 35"/>
          <p:cNvSpPr txBox="1"/>
          <p:nvPr/>
        </p:nvSpPr>
        <p:spPr>
          <a:xfrm>
            <a:off x="1112208" y="2249287"/>
            <a:ext cx="636201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8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ea"/>
                <a:sym typeface="+mn-lt"/>
              </a:rPr>
              <a:t>公司管理培训</a:t>
            </a:r>
          </a:p>
        </p:txBody>
      </p:sp>
      <p:sp>
        <p:nvSpPr>
          <p:cNvPr id="42" name="矩形 41"/>
          <p:cNvSpPr/>
          <p:nvPr/>
        </p:nvSpPr>
        <p:spPr>
          <a:xfrm>
            <a:off x="1319015" y="1797285"/>
            <a:ext cx="390896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400" b="1" i="1" dirty="0">
                <a:solidFill>
                  <a:schemeClr val="bg1">
                    <a:alpha val="59000"/>
                  </a:schemeClr>
                </a:solidFill>
                <a:cs typeface="+mn-ea"/>
                <a:sym typeface="+mn-lt"/>
              </a:rPr>
              <a:t>XXX</a:t>
            </a:r>
            <a:r>
              <a:rPr lang="zh-CN" altLang="en-US" sz="2400" b="1" i="1" dirty="0">
                <a:solidFill>
                  <a:schemeClr val="bg1">
                    <a:alpha val="59000"/>
                  </a:schemeClr>
                </a:solidFill>
                <a:cs typeface="+mn-ea"/>
                <a:sym typeface="+mn-lt"/>
              </a:rPr>
              <a:t>企业第</a:t>
            </a:r>
            <a:r>
              <a:rPr lang="en-US" altLang="zh-CN" sz="2400" b="1" i="1" dirty="0">
                <a:solidFill>
                  <a:schemeClr val="bg1">
                    <a:alpha val="59000"/>
                  </a:schemeClr>
                </a:solidFill>
                <a:cs typeface="+mn-ea"/>
                <a:sym typeface="+mn-lt"/>
              </a:rPr>
              <a:t>XX</a:t>
            </a:r>
            <a:r>
              <a:rPr lang="zh-CN" altLang="en-US" sz="2400" b="1" i="1" dirty="0">
                <a:solidFill>
                  <a:schemeClr val="bg1">
                    <a:alpha val="59000"/>
                  </a:schemeClr>
                </a:solidFill>
                <a:cs typeface="+mn-ea"/>
                <a:sym typeface="+mn-lt"/>
              </a:rPr>
              <a:t>期培训</a:t>
            </a:r>
          </a:p>
        </p:txBody>
      </p:sp>
      <p:grpSp>
        <p:nvGrpSpPr>
          <p:cNvPr id="2" name="组合 1"/>
          <p:cNvGrpSpPr/>
          <p:nvPr/>
        </p:nvGrpSpPr>
        <p:grpSpPr>
          <a:xfrm>
            <a:off x="1224451" y="3713447"/>
            <a:ext cx="4980877" cy="384770"/>
            <a:chOff x="703060" y="4632266"/>
            <a:chExt cx="6097896" cy="329328"/>
          </a:xfrm>
        </p:grpSpPr>
        <p:sp>
          <p:nvSpPr>
            <p:cNvPr id="39" name="圆角矩形 38"/>
            <p:cNvSpPr/>
            <p:nvPr/>
          </p:nvSpPr>
          <p:spPr>
            <a:xfrm>
              <a:off x="3757272" y="4632266"/>
              <a:ext cx="1516578" cy="329328"/>
            </a:xfrm>
            <a:prstGeom prst="flowChartOffpageConnector">
              <a:avLst/>
            </a:prstGeom>
            <a:solidFill>
              <a:srgbClr val="FF4D36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1200" b="1" i="1" dirty="0">
                  <a:solidFill>
                    <a:schemeClr val="bg1"/>
                  </a:solidFill>
                  <a:cs typeface="+mn-ea"/>
                  <a:sym typeface="+mn-lt"/>
                </a:rPr>
                <a:t>领导与权利</a:t>
              </a:r>
            </a:p>
          </p:txBody>
        </p:sp>
        <p:sp>
          <p:nvSpPr>
            <p:cNvPr id="9" name="圆角矩形 8"/>
            <p:cNvSpPr/>
            <p:nvPr/>
          </p:nvSpPr>
          <p:spPr>
            <a:xfrm>
              <a:off x="5284378" y="4632266"/>
              <a:ext cx="1516578" cy="329328"/>
            </a:xfrm>
            <a:prstGeom prst="flowChartOffpageConnector">
              <a:avLst/>
            </a:prstGeom>
            <a:solidFill>
              <a:schemeClr val="bg1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1200" b="1" i="1" dirty="0">
                  <a:solidFill>
                    <a:schemeClr val="accent5">
                      <a:lumMod val="50000"/>
                    </a:schemeClr>
                  </a:solidFill>
                  <a:cs typeface="+mn-ea"/>
                  <a:sym typeface="+mn-lt"/>
                </a:rPr>
                <a:t>激励与沟通</a:t>
              </a:r>
            </a:p>
          </p:txBody>
        </p:sp>
        <p:sp>
          <p:nvSpPr>
            <p:cNvPr id="10" name="圆角矩形 9"/>
            <p:cNvSpPr/>
            <p:nvPr/>
          </p:nvSpPr>
          <p:spPr>
            <a:xfrm>
              <a:off x="703060" y="4632266"/>
              <a:ext cx="1516578" cy="329328"/>
            </a:xfrm>
            <a:prstGeom prst="flowChartOffpageConnector">
              <a:avLst/>
            </a:prstGeom>
            <a:solidFill>
              <a:srgbClr val="FF4D36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1200" b="1" i="1" dirty="0">
                  <a:solidFill>
                    <a:schemeClr val="bg1"/>
                  </a:solidFill>
                  <a:cs typeface="+mn-ea"/>
                  <a:sym typeface="+mn-lt"/>
                </a:rPr>
                <a:t>什么是管理</a:t>
              </a:r>
            </a:p>
          </p:txBody>
        </p:sp>
        <p:sp>
          <p:nvSpPr>
            <p:cNvPr id="11" name="圆角矩形 10"/>
            <p:cNvSpPr/>
            <p:nvPr/>
          </p:nvSpPr>
          <p:spPr>
            <a:xfrm>
              <a:off x="2230166" y="4632266"/>
              <a:ext cx="1516578" cy="329328"/>
            </a:xfrm>
            <a:prstGeom prst="flowChartOffpageConnector">
              <a:avLst/>
            </a:prstGeom>
            <a:solidFill>
              <a:schemeClr val="bg1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1200" b="1" i="1" dirty="0">
                  <a:solidFill>
                    <a:schemeClr val="accent5">
                      <a:lumMod val="50000"/>
                    </a:schemeClr>
                  </a:solidFill>
                  <a:cs typeface="+mn-ea"/>
                  <a:sym typeface="+mn-lt"/>
                </a:rPr>
                <a:t>怎样进行管理</a:t>
              </a:r>
            </a:p>
          </p:txBody>
        </p:sp>
      </p:grpSp>
      <p:grpSp>
        <p:nvGrpSpPr>
          <p:cNvPr id="13" name="组合 12"/>
          <p:cNvGrpSpPr/>
          <p:nvPr/>
        </p:nvGrpSpPr>
        <p:grpSpPr>
          <a:xfrm>
            <a:off x="1244329" y="4362078"/>
            <a:ext cx="3647617" cy="461332"/>
            <a:chOff x="1843271" y="4542851"/>
            <a:chExt cx="3647617" cy="461332"/>
          </a:xfrm>
        </p:grpSpPr>
        <p:sp>
          <p:nvSpPr>
            <p:cNvPr id="37" name="标题 1">
              <a:extLst>
                <a:ext uri="{FF2B5EF4-FFF2-40B4-BE49-F238E27FC236}">
                  <a16:creationId xmlns:a16="http://schemas.microsoft.com/office/drawing/2014/main" xmlns="" id="{B3657F36-7C25-4117-BF63-1612BFDA4703}"/>
                </a:ext>
              </a:extLst>
            </p:cNvPr>
            <p:cNvSpPr txBox="1">
              <a:spLocks/>
            </p:cNvSpPr>
            <p:nvPr/>
          </p:nvSpPr>
          <p:spPr>
            <a:xfrm>
              <a:off x="1984313" y="4542851"/>
              <a:ext cx="3506575" cy="461332"/>
            </a:xfrm>
            <a:prstGeom prst="rect">
              <a:avLst/>
            </a:prstGeom>
          </p:spPr>
          <p:txBody>
            <a:bodyPr vert="horz" lIns="91440" tIns="45720" rIns="91440" bIns="45720" rtlCol="0" anchor="b">
              <a:noAutofit/>
            </a:bodyPr>
            <a:lstStyle>
              <a:lvl1pPr algn="ctr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60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l">
                <a:lnSpc>
                  <a:spcPct val="100000"/>
                </a:lnSpc>
              </a:pPr>
              <a:r>
                <a:rPr lang="zh-CN" altLang="en-US" sz="1400" b="1" dirty="0">
                  <a:solidFill>
                    <a:schemeClr val="bg1"/>
                  </a:solidFill>
                  <a:latin typeface="+mn-lt"/>
                  <a:ea typeface="+mn-ea"/>
                  <a:cs typeface="+mn-ea"/>
                  <a:sym typeface="+mn-lt"/>
                </a:rPr>
                <a:t>汇报人</a:t>
              </a:r>
              <a:r>
                <a:rPr lang="zh-CN" altLang="en-US" sz="1400" b="1" dirty="0" smtClean="0">
                  <a:solidFill>
                    <a:schemeClr val="bg1"/>
                  </a:solidFill>
                  <a:latin typeface="+mn-lt"/>
                  <a:ea typeface="+mn-ea"/>
                  <a:cs typeface="+mn-ea"/>
                  <a:sym typeface="+mn-lt"/>
                </a:rPr>
                <a:t>：</a:t>
              </a:r>
              <a:r>
                <a:rPr lang="zh-CN" altLang="en-US" sz="1400" b="1" dirty="0">
                  <a:solidFill>
                    <a:schemeClr val="bg1"/>
                  </a:solidFill>
                  <a:latin typeface="+mn-lt"/>
                  <a:ea typeface="+mn-ea"/>
                  <a:cs typeface="+mn-ea"/>
                  <a:sym typeface="+mn-lt"/>
                </a:rPr>
                <a:t>优品</a:t>
              </a:r>
              <a:r>
                <a:rPr lang="en-US" altLang="zh-CN" sz="1400" b="1" dirty="0" smtClean="0">
                  <a:solidFill>
                    <a:schemeClr val="bg1"/>
                  </a:solidFill>
                  <a:latin typeface="+mn-lt"/>
                  <a:ea typeface="+mn-ea"/>
                  <a:cs typeface="+mn-ea"/>
                  <a:sym typeface="+mn-lt"/>
                </a:rPr>
                <a:t>PPT</a:t>
              </a:r>
              <a:r>
                <a:rPr lang="zh-CN" altLang="en-US" sz="1400" b="1" dirty="0" smtClean="0">
                  <a:solidFill>
                    <a:schemeClr val="bg1"/>
                  </a:solidFill>
                  <a:latin typeface="+mn-lt"/>
                  <a:ea typeface="+mn-ea"/>
                  <a:cs typeface="+mn-ea"/>
                  <a:sym typeface="+mn-lt"/>
                </a:rPr>
                <a:t>    </a:t>
              </a:r>
              <a:r>
                <a:rPr lang="zh-CN" altLang="en-US" sz="1400" b="1" dirty="0">
                  <a:solidFill>
                    <a:schemeClr val="bg1"/>
                  </a:solidFill>
                  <a:latin typeface="+mn-lt"/>
                  <a:ea typeface="+mn-ea"/>
                  <a:cs typeface="+mn-ea"/>
                  <a:sym typeface="+mn-lt"/>
                </a:rPr>
                <a:t>汇报时间：</a:t>
              </a:r>
              <a:r>
                <a:rPr lang="en-US" altLang="zh-CN" sz="1400" b="1" dirty="0" smtClean="0">
                  <a:solidFill>
                    <a:schemeClr val="bg1"/>
                  </a:solidFill>
                  <a:latin typeface="+mn-lt"/>
                  <a:ea typeface="+mn-ea"/>
                  <a:cs typeface="+mn-ea"/>
                  <a:sym typeface="+mn-lt"/>
                </a:rPr>
                <a:t>20XX</a:t>
              </a:r>
              <a:r>
                <a:rPr lang="zh-CN" altLang="en-US" sz="1400" b="1" dirty="0">
                  <a:solidFill>
                    <a:schemeClr val="bg1"/>
                  </a:solidFill>
                  <a:latin typeface="+mn-lt"/>
                  <a:ea typeface="+mn-ea"/>
                  <a:cs typeface="+mn-ea"/>
                  <a:sym typeface="+mn-lt"/>
                </a:rPr>
                <a:t>年       </a:t>
              </a:r>
            </a:p>
          </p:txBody>
        </p:sp>
        <p:sp>
          <p:nvSpPr>
            <p:cNvPr id="17" name="矩形 16"/>
            <p:cNvSpPr/>
            <p:nvPr/>
          </p:nvSpPr>
          <p:spPr>
            <a:xfrm rot="10800000">
              <a:off x="1843271" y="4696305"/>
              <a:ext cx="28800" cy="2880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zh-CN" altLang="en-US">
                <a:solidFill>
                  <a:schemeClr val="tx1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12" name="组合 11"/>
          <p:cNvGrpSpPr/>
          <p:nvPr/>
        </p:nvGrpSpPr>
        <p:grpSpPr>
          <a:xfrm>
            <a:off x="441219" y="426791"/>
            <a:ext cx="1123319" cy="302827"/>
            <a:chOff x="2839190" y="388128"/>
            <a:chExt cx="1342391" cy="361885"/>
          </a:xfrm>
          <a:solidFill>
            <a:srgbClr val="FF4D36"/>
          </a:solidFill>
        </p:grpSpPr>
        <p:sp>
          <p:nvSpPr>
            <p:cNvPr id="19" name="圆角矩形 18"/>
            <p:cNvSpPr/>
            <p:nvPr/>
          </p:nvSpPr>
          <p:spPr>
            <a:xfrm>
              <a:off x="2839190" y="388128"/>
              <a:ext cx="1342391" cy="361885"/>
            </a:xfrm>
            <a:prstGeom prst="roundRect">
              <a:avLst>
                <a:gd name="adj" fmla="val 50000"/>
              </a:avLst>
            </a:prstGeom>
            <a:grpFill/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400" b="1" i="1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pic>
          <p:nvPicPr>
            <p:cNvPr id="15" name="图片 14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3336786" y="461887"/>
              <a:ext cx="347198" cy="214365"/>
            </a:xfrm>
            <a:prstGeom prst="rect">
              <a:avLst/>
            </a:prstGeom>
            <a:grpFill/>
          </p:spPr>
        </p:pic>
      </p:grpSp>
    </p:spTree>
    <p:extLst>
      <p:ext uri="{BB962C8B-B14F-4D97-AF65-F5344CB8AC3E}">
        <p14:creationId xmlns:p14="http://schemas.microsoft.com/office/powerpoint/2010/main" val="356976992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/>
      <p:bldP spid="4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矩形 17"/>
          <p:cNvSpPr/>
          <p:nvPr/>
        </p:nvSpPr>
        <p:spPr>
          <a:xfrm>
            <a:off x="1238355" y="588934"/>
            <a:ext cx="305724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zh-CN" altLang="en-US" sz="2800" b="1" dirty="0">
                <a:solidFill>
                  <a:schemeClr val="accent5">
                    <a:lumMod val="50000"/>
                  </a:schemeClr>
                </a:solidFill>
                <a:cs typeface="+mn-ea"/>
                <a:sym typeface="+mn-lt"/>
              </a:rPr>
              <a:t>四大常用管理方法</a:t>
            </a:r>
          </a:p>
        </p:txBody>
      </p:sp>
      <p:grpSp>
        <p:nvGrpSpPr>
          <p:cNvPr id="21" name="组合 20"/>
          <p:cNvGrpSpPr/>
          <p:nvPr/>
        </p:nvGrpSpPr>
        <p:grpSpPr>
          <a:xfrm>
            <a:off x="2715073" y="1601903"/>
            <a:ext cx="2842937" cy="1625359"/>
            <a:chOff x="2834342" y="1601903"/>
            <a:chExt cx="2842937" cy="1625359"/>
          </a:xfrm>
        </p:grpSpPr>
        <p:sp>
          <p:nvSpPr>
            <p:cNvPr id="25" name="îṩḷïḍê">
              <a:extLst>
                <a:ext uri="{FF2B5EF4-FFF2-40B4-BE49-F238E27FC236}">
                  <a16:creationId xmlns:a16="http://schemas.microsoft.com/office/drawing/2014/main" xmlns="" id="{E33C3A41-6C4E-4878-BD78-62EAA57666EB}"/>
                </a:ext>
              </a:extLst>
            </p:cNvPr>
            <p:cNvSpPr txBox="1"/>
            <p:nvPr/>
          </p:nvSpPr>
          <p:spPr>
            <a:xfrm>
              <a:off x="2834343" y="1601903"/>
              <a:ext cx="1425213" cy="500209"/>
            </a:xfrm>
            <a:prstGeom prst="rect">
              <a:avLst/>
            </a:prstGeom>
            <a:noFill/>
          </p:spPr>
          <p:txBody>
            <a:bodyPr wrap="square" lIns="91440" tIns="45720" rIns="91440" bIns="45720" anchor="ctr" anchorCtr="0">
              <a:norm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zh-CN" altLang="en-US" sz="2000" b="1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rPr>
                <a:t>经济方法</a:t>
              </a:r>
            </a:p>
          </p:txBody>
        </p:sp>
        <p:sp>
          <p:nvSpPr>
            <p:cNvPr id="26" name="iṡļïdê">
              <a:extLst>
                <a:ext uri="{FF2B5EF4-FFF2-40B4-BE49-F238E27FC236}">
                  <a16:creationId xmlns:a16="http://schemas.microsoft.com/office/drawing/2014/main" xmlns="" id="{ACEF1264-01E2-4BD0-B3F0-C9524E35AEA3}"/>
                </a:ext>
              </a:extLst>
            </p:cNvPr>
            <p:cNvSpPr txBox="1"/>
            <p:nvPr/>
          </p:nvSpPr>
          <p:spPr>
            <a:xfrm>
              <a:off x="2834342" y="2026933"/>
              <a:ext cx="2842937" cy="1200329"/>
            </a:xfrm>
            <a:prstGeom prst="rect">
              <a:avLst/>
            </a:prstGeom>
            <a:noFill/>
          </p:spPr>
          <p:txBody>
            <a:bodyPr wrap="square" lIns="91440" tIns="45720" rIns="91440" bIns="45720" anchor="t" anchorCtr="0">
              <a:sp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just">
                <a:lnSpc>
                  <a:spcPct val="150000"/>
                </a:lnSpc>
              </a:pPr>
              <a:r>
                <a:rPr lang="zh-CN" altLang="en-US" sz="1600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rPr>
                <a:t>依靠利益驱动，利用经济手段，通过调节影响被管理者物质需要而促进管理目标实现的方法</a:t>
              </a:r>
            </a:p>
          </p:txBody>
        </p:sp>
      </p:grpSp>
      <p:grpSp>
        <p:nvGrpSpPr>
          <p:cNvPr id="2" name="组合 1"/>
          <p:cNvGrpSpPr/>
          <p:nvPr/>
        </p:nvGrpSpPr>
        <p:grpSpPr>
          <a:xfrm>
            <a:off x="911130" y="1655940"/>
            <a:ext cx="1708331" cy="1708331"/>
            <a:chOff x="962826" y="1655940"/>
            <a:chExt cx="1708331" cy="1708331"/>
          </a:xfrm>
        </p:grpSpPr>
        <p:pic>
          <p:nvPicPr>
            <p:cNvPr id="51" name="图片 50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9373" t="20051" r="28092" b="1231"/>
            <a:stretch>
              <a:fillRect/>
            </a:stretch>
          </p:blipFill>
          <p:spPr>
            <a:xfrm>
              <a:off x="962826" y="1655940"/>
              <a:ext cx="1708331" cy="1708331"/>
            </a:xfrm>
            <a:custGeom>
              <a:avLst/>
              <a:gdLst>
                <a:gd name="connsiteX0" fmla="*/ 523800 w 1047600"/>
                <a:gd name="connsiteY0" fmla="*/ 0 h 1047600"/>
                <a:gd name="connsiteX1" fmla="*/ 1047600 w 1047600"/>
                <a:gd name="connsiteY1" fmla="*/ 523800 h 1047600"/>
                <a:gd name="connsiteX2" fmla="*/ 523800 w 1047600"/>
                <a:gd name="connsiteY2" fmla="*/ 1047600 h 1047600"/>
                <a:gd name="connsiteX3" fmla="*/ 0 w 1047600"/>
                <a:gd name="connsiteY3" fmla="*/ 523800 h 1047600"/>
                <a:gd name="connsiteX4" fmla="*/ 523800 w 1047600"/>
                <a:gd name="connsiteY4" fmla="*/ 0 h 1047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47600" h="1047600">
                  <a:moveTo>
                    <a:pt x="523800" y="0"/>
                  </a:moveTo>
                  <a:cubicBezTo>
                    <a:pt x="813087" y="0"/>
                    <a:pt x="1047600" y="234513"/>
                    <a:pt x="1047600" y="523800"/>
                  </a:cubicBezTo>
                  <a:cubicBezTo>
                    <a:pt x="1047600" y="813087"/>
                    <a:pt x="813087" y="1047600"/>
                    <a:pt x="523800" y="1047600"/>
                  </a:cubicBezTo>
                  <a:cubicBezTo>
                    <a:pt x="234513" y="1047600"/>
                    <a:pt x="0" y="813087"/>
                    <a:pt x="0" y="523800"/>
                  </a:cubicBezTo>
                  <a:cubicBezTo>
                    <a:pt x="0" y="234513"/>
                    <a:pt x="234513" y="0"/>
                    <a:pt x="523800" y="0"/>
                  </a:cubicBezTo>
                  <a:close/>
                </a:path>
              </a:pathLst>
            </a:custGeom>
          </p:spPr>
        </p:pic>
        <p:grpSp>
          <p:nvGrpSpPr>
            <p:cNvPr id="22" name="组合 21"/>
            <p:cNvGrpSpPr/>
            <p:nvPr/>
          </p:nvGrpSpPr>
          <p:grpSpPr>
            <a:xfrm>
              <a:off x="1210803" y="1903917"/>
              <a:ext cx="1212377" cy="1212377"/>
              <a:chOff x="1268172" y="1742098"/>
              <a:chExt cx="1212377" cy="1212377"/>
            </a:xfrm>
          </p:grpSpPr>
          <p:sp>
            <p:nvSpPr>
              <p:cNvPr id="23" name="椭圆 22"/>
              <p:cNvSpPr/>
              <p:nvPr/>
            </p:nvSpPr>
            <p:spPr>
              <a:xfrm flipV="1">
                <a:off x="1268172" y="1742098"/>
                <a:ext cx="1212377" cy="1212377"/>
              </a:xfrm>
              <a:prstGeom prst="ellipse">
                <a:avLst/>
              </a:prstGeom>
              <a:gradFill>
                <a:gsLst>
                  <a:gs pos="33000">
                    <a:srgbClr val="226FF1"/>
                  </a:gs>
                  <a:gs pos="0">
                    <a:srgbClr val="1878DD"/>
                  </a:gs>
                  <a:gs pos="82000">
                    <a:srgbClr val="1257E3"/>
                  </a:gs>
                </a:gsLst>
                <a:lin ang="5400000" scaled="1"/>
              </a:gradFill>
              <a:ln>
                <a:solidFill>
                  <a:schemeClr val="bg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zh-CN" altLang="en-US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24" name="Shape 117">
                <a:extLst>
                  <a:ext uri="{FF2B5EF4-FFF2-40B4-BE49-F238E27FC236}">
                    <a16:creationId xmlns:a16="http://schemas.microsoft.com/office/drawing/2014/main" xmlns="" id="{DCF9EEA9-7897-CB8E-60BF-604BB0478FCB}"/>
                  </a:ext>
                </a:extLst>
              </p:cNvPr>
              <p:cNvSpPr/>
              <p:nvPr/>
            </p:nvSpPr>
            <p:spPr>
              <a:xfrm>
                <a:off x="1534908" y="2003372"/>
                <a:ext cx="678902" cy="678902"/>
              </a:xfrm>
              <a:custGeom>
                <a:avLst/>
                <a:gdLst>
                  <a:gd name="T0" fmla="*/ 4753 w 9506"/>
                  <a:gd name="T1" fmla="*/ 0 h 9506"/>
                  <a:gd name="T2" fmla="*/ 0 w 9506"/>
                  <a:gd name="T3" fmla="*/ 4753 h 9506"/>
                  <a:gd name="T4" fmla="*/ 4753 w 9506"/>
                  <a:gd name="T5" fmla="*/ 9506 h 9506"/>
                  <a:gd name="T6" fmla="*/ 9506 w 9506"/>
                  <a:gd name="T7" fmla="*/ 4753 h 9506"/>
                  <a:gd name="T8" fmla="*/ 4753 w 9506"/>
                  <a:gd name="T9" fmla="*/ 0 h 9506"/>
                  <a:gd name="T10" fmla="*/ 4019 w 9506"/>
                  <a:gd name="T11" fmla="*/ 6437 h 9506"/>
                  <a:gd name="T12" fmla="*/ 3818 w 9506"/>
                  <a:gd name="T13" fmla="*/ 6538 h 9506"/>
                  <a:gd name="T14" fmla="*/ 3615 w 9506"/>
                  <a:gd name="T15" fmla="*/ 6435 h 9506"/>
                  <a:gd name="T16" fmla="*/ 2335 w 9506"/>
                  <a:gd name="T17" fmla="*/ 5155 h 9506"/>
                  <a:gd name="T18" fmla="*/ 2742 w 9506"/>
                  <a:gd name="T19" fmla="*/ 4748 h 9506"/>
                  <a:gd name="T20" fmla="*/ 3821 w 9506"/>
                  <a:gd name="T21" fmla="*/ 5827 h 9506"/>
                  <a:gd name="T22" fmla="*/ 6673 w 9506"/>
                  <a:gd name="T23" fmla="*/ 2955 h 9506"/>
                  <a:gd name="T24" fmla="*/ 7072 w 9506"/>
                  <a:gd name="T25" fmla="*/ 3368 h 9506"/>
                  <a:gd name="T26" fmla="*/ 4019 w 9506"/>
                  <a:gd name="T27" fmla="*/ 6437 h 950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9506" h="9506">
                    <a:moveTo>
                      <a:pt x="4753" y="0"/>
                    </a:moveTo>
                    <a:cubicBezTo>
                      <a:pt x="2127" y="0"/>
                      <a:pt x="0" y="2127"/>
                      <a:pt x="0" y="4753"/>
                    </a:cubicBezTo>
                    <a:cubicBezTo>
                      <a:pt x="0" y="7379"/>
                      <a:pt x="2127" y="9506"/>
                      <a:pt x="4753" y="9506"/>
                    </a:cubicBezTo>
                    <a:cubicBezTo>
                      <a:pt x="7379" y="9506"/>
                      <a:pt x="9506" y="7379"/>
                      <a:pt x="9506" y="4753"/>
                    </a:cubicBezTo>
                    <a:cubicBezTo>
                      <a:pt x="9506" y="2127"/>
                      <a:pt x="7379" y="0"/>
                      <a:pt x="4753" y="0"/>
                    </a:cubicBezTo>
                    <a:close/>
                    <a:moveTo>
                      <a:pt x="4019" y="6437"/>
                    </a:moveTo>
                    <a:cubicBezTo>
                      <a:pt x="3965" y="6492"/>
                      <a:pt x="3887" y="6538"/>
                      <a:pt x="3818" y="6538"/>
                    </a:cubicBezTo>
                    <a:cubicBezTo>
                      <a:pt x="3750" y="6538"/>
                      <a:pt x="3672" y="6490"/>
                      <a:pt x="3615" y="6435"/>
                    </a:cubicBezTo>
                    <a:lnTo>
                      <a:pt x="2335" y="5155"/>
                    </a:lnTo>
                    <a:lnTo>
                      <a:pt x="2742" y="4748"/>
                    </a:lnTo>
                    <a:lnTo>
                      <a:pt x="3821" y="5827"/>
                    </a:lnTo>
                    <a:lnTo>
                      <a:pt x="6673" y="2955"/>
                    </a:lnTo>
                    <a:lnTo>
                      <a:pt x="7072" y="3368"/>
                    </a:lnTo>
                    <a:lnTo>
                      <a:pt x="4019" y="6437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lIns="45713" tIns="22850" rIns="45713" bIns="22850" anchor="t" anchorCtr="0">
                <a:noAutofit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defTabSz="457200"/>
                <a:endParaRPr sz="4799" kern="0" dirty="0">
                  <a:solidFill>
                    <a:srgbClr val="737572"/>
                  </a:solidFill>
                  <a:cs typeface="+mn-ea"/>
                  <a:sym typeface="+mn-lt"/>
                </a:endParaRPr>
              </a:p>
            </p:txBody>
          </p:sp>
        </p:grpSp>
      </p:grpSp>
      <p:grpSp>
        <p:nvGrpSpPr>
          <p:cNvPr id="28" name="组合 27"/>
          <p:cNvGrpSpPr/>
          <p:nvPr/>
        </p:nvGrpSpPr>
        <p:grpSpPr>
          <a:xfrm>
            <a:off x="8045759" y="1601903"/>
            <a:ext cx="2842937" cy="1625359"/>
            <a:chOff x="2834342" y="1601903"/>
            <a:chExt cx="2842937" cy="1625359"/>
          </a:xfrm>
        </p:grpSpPr>
        <p:sp>
          <p:nvSpPr>
            <p:cNvPr id="32" name="îṩḷïḍê">
              <a:extLst>
                <a:ext uri="{FF2B5EF4-FFF2-40B4-BE49-F238E27FC236}">
                  <a16:creationId xmlns:a16="http://schemas.microsoft.com/office/drawing/2014/main" xmlns="" id="{E33C3A41-6C4E-4878-BD78-62EAA57666EB}"/>
                </a:ext>
              </a:extLst>
            </p:cNvPr>
            <p:cNvSpPr txBox="1"/>
            <p:nvPr/>
          </p:nvSpPr>
          <p:spPr>
            <a:xfrm>
              <a:off x="2834343" y="1601903"/>
              <a:ext cx="1425213" cy="500209"/>
            </a:xfrm>
            <a:prstGeom prst="rect">
              <a:avLst/>
            </a:prstGeom>
            <a:noFill/>
          </p:spPr>
          <p:txBody>
            <a:bodyPr wrap="square" lIns="91440" tIns="45720" rIns="91440" bIns="45720" anchor="ctr" anchorCtr="0">
              <a:norm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zh-CN" altLang="en-US" sz="2000" b="1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rPr>
                <a:t>行政方法</a:t>
              </a:r>
            </a:p>
          </p:txBody>
        </p:sp>
        <p:sp>
          <p:nvSpPr>
            <p:cNvPr id="33" name="iṡļïdê">
              <a:extLst>
                <a:ext uri="{FF2B5EF4-FFF2-40B4-BE49-F238E27FC236}">
                  <a16:creationId xmlns:a16="http://schemas.microsoft.com/office/drawing/2014/main" xmlns="" id="{ACEF1264-01E2-4BD0-B3F0-C9524E35AEA3}"/>
                </a:ext>
              </a:extLst>
            </p:cNvPr>
            <p:cNvSpPr txBox="1"/>
            <p:nvPr/>
          </p:nvSpPr>
          <p:spPr>
            <a:xfrm>
              <a:off x="2834342" y="2026933"/>
              <a:ext cx="2842937" cy="1200329"/>
            </a:xfrm>
            <a:prstGeom prst="rect">
              <a:avLst/>
            </a:prstGeom>
            <a:noFill/>
          </p:spPr>
          <p:txBody>
            <a:bodyPr wrap="square" lIns="91440" tIns="45720" rIns="91440" bIns="45720" anchor="t" anchorCtr="0">
              <a:sp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just">
                <a:lnSpc>
                  <a:spcPct val="150000"/>
                </a:lnSpc>
              </a:pPr>
              <a:r>
                <a:rPr lang="zh-CN" altLang="en-US" sz="1600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rPr>
                <a:t>行政方法，是指借靠行政权威，借助行政手段，直接指挥和协调管理对象的方法</a:t>
              </a:r>
            </a:p>
          </p:txBody>
        </p:sp>
      </p:grpSp>
      <p:grpSp>
        <p:nvGrpSpPr>
          <p:cNvPr id="4" name="组合 3"/>
          <p:cNvGrpSpPr/>
          <p:nvPr/>
        </p:nvGrpSpPr>
        <p:grpSpPr>
          <a:xfrm>
            <a:off x="6260504" y="1655940"/>
            <a:ext cx="1710000" cy="1710000"/>
            <a:chOff x="6321062" y="1406294"/>
            <a:chExt cx="1710000" cy="1710000"/>
          </a:xfrm>
        </p:grpSpPr>
        <p:pic>
          <p:nvPicPr>
            <p:cNvPr id="53" name="图片 52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9189" t="519" r="26551" b="3196"/>
            <a:stretch>
              <a:fillRect/>
            </a:stretch>
          </p:blipFill>
          <p:spPr>
            <a:xfrm>
              <a:off x="6321062" y="1406294"/>
              <a:ext cx="1710000" cy="1710000"/>
            </a:xfrm>
            <a:custGeom>
              <a:avLst/>
              <a:gdLst>
                <a:gd name="connsiteX0" fmla="*/ 1609902 w 3219804"/>
                <a:gd name="connsiteY0" fmla="*/ 0 h 3219804"/>
                <a:gd name="connsiteX1" fmla="*/ 3219804 w 3219804"/>
                <a:gd name="connsiteY1" fmla="*/ 1609902 h 3219804"/>
                <a:gd name="connsiteX2" fmla="*/ 1609902 w 3219804"/>
                <a:gd name="connsiteY2" fmla="*/ 3219804 h 3219804"/>
                <a:gd name="connsiteX3" fmla="*/ 0 w 3219804"/>
                <a:gd name="connsiteY3" fmla="*/ 1609902 h 3219804"/>
                <a:gd name="connsiteX4" fmla="*/ 1609902 w 3219804"/>
                <a:gd name="connsiteY4" fmla="*/ 0 h 32198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219804" h="3219804">
                  <a:moveTo>
                    <a:pt x="1609902" y="0"/>
                  </a:moveTo>
                  <a:cubicBezTo>
                    <a:pt x="2499026" y="0"/>
                    <a:pt x="3219804" y="720778"/>
                    <a:pt x="3219804" y="1609902"/>
                  </a:cubicBezTo>
                  <a:cubicBezTo>
                    <a:pt x="3219804" y="2499026"/>
                    <a:pt x="2499026" y="3219804"/>
                    <a:pt x="1609902" y="3219804"/>
                  </a:cubicBezTo>
                  <a:cubicBezTo>
                    <a:pt x="720778" y="3219804"/>
                    <a:pt x="0" y="2499026"/>
                    <a:pt x="0" y="1609902"/>
                  </a:cubicBezTo>
                  <a:cubicBezTo>
                    <a:pt x="0" y="720778"/>
                    <a:pt x="720778" y="0"/>
                    <a:pt x="1609902" y="0"/>
                  </a:cubicBezTo>
                  <a:close/>
                </a:path>
              </a:pathLst>
            </a:custGeom>
          </p:spPr>
        </p:pic>
        <p:grpSp>
          <p:nvGrpSpPr>
            <p:cNvPr id="29" name="组合 28"/>
            <p:cNvGrpSpPr/>
            <p:nvPr/>
          </p:nvGrpSpPr>
          <p:grpSpPr>
            <a:xfrm>
              <a:off x="6569874" y="1655106"/>
              <a:ext cx="1212377" cy="1212377"/>
              <a:chOff x="1268172" y="1742098"/>
              <a:chExt cx="1212377" cy="1212377"/>
            </a:xfrm>
          </p:grpSpPr>
          <p:sp>
            <p:nvSpPr>
              <p:cNvPr id="30" name="椭圆 29"/>
              <p:cNvSpPr/>
              <p:nvPr/>
            </p:nvSpPr>
            <p:spPr>
              <a:xfrm flipV="1">
                <a:off x="1268172" y="1742098"/>
                <a:ext cx="1212377" cy="1212377"/>
              </a:xfrm>
              <a:prstGeom prst="ellipse">
                <a:avLst/>
              </a:prstGeom>
              <a:solidFill>
                <a:srgbClr val="FF4D36"/>
              </a:solidFill>
              <a:ln>
                <a:solidFill>
                  <a:schemeClr val="bg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zh-CN" altLang="en-US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31" name="Shape 117">
                <a:extLst>
                  <a:ext uri="{FF2B5EF4-FFF2-40B4-BE49-F238E27FC236}">
                    <a16:creationId xmlns:a16="http://schemas.microsoft.com/office/drawing/2014/main" xmlns="" id="{DCF9EEA9-7897-CB8E-60BF-604BB0478FCB}"/>
                  </a:ext>
                </a:extLst>
              </p:cNvPr>
              <p:cNvSpPr/>
              <p:nvPr/>
            </p:nvSpPr>
            <p:spPr>
              <a:xfrm>
                <a:off x="1534908" y="2003372"/>
                <a:ext cx="678902" cy="678902"/>
              </a:xfrm>
              <a:custGeom>
                <a:avLst/>
                <a:gdLst>
                  <a:gd name="T0" fmla="*/ 4753 w 9506"/>
                  <a:gd name="T1" fmla="*/ 0 h 9506"/>
                  <a:gd name="T2" fmla="*/ 0 w 9506"/>
                  <a:gd name="T3" fmla="*/ 4753 h 9506"/>
                  <a:gd name="T4" fmla="*/ 4753 w 9506"/>
                  <a:gd name="T5" fmla="*/ 9506 h 9506"/>
                  <a:gd name="T6" fmla="*/ 9506 w 9506"/>
                  <a:gd name="T7" fmla="*/ 4753 h 9506"/>
                  <a:gd name="T8" fmla="*/ 4753 w 9506"/>
                  <a:gd name="T9" fmla="*/ 0 h 9506"/>
                  <a:gd name="T10" fmla="*/ 4851 w 9506"/>
                  <a:gd name="T11" fmla="*/ 7267 h 9506"/>
                  <a:gd name="T12" fmla="*/ 4463 w 9506"/>
                  <a:gd name="T13" fmla="*/ 6880 h 9506"/>
                  <a:gd name="T14" fmla="*/ 4851 w 9506"/>
                  <a:gd name="T15" fmla="*/ 6497 h 9506"/>
                  <a:gd name="T16" fmla="*/ 5240 w 9506"/>
                  <a:gd name="T17" fmla="*/ 6880 h 9506"/>
                  <a:gd name="T18" fmla="*/ 4851 w 9506"/>
                  <a:gd name="T19" fmla="*/ 7267 h 9506"/>
                  <a:gd name="T20" fmla="*/ 5624 w 9506"/>
                  <a:gd name="T21" fmla="*/ 4632 h 9506"/>
                  <a:gd name="T22" fmla="*/ 5091 w 9506"/>
                  <a:gd name="T23" fmla="*/ 5850 h 9506"/>
                  <a:gd name="T24" fmla="*/ 4657 w 9506"/>
                  <a:gd name="T25" fmla="*/ 5850 h 9506"/>
                  <a:gd name="T26" fmla="*/ 5345 w 9506"/>
                  <a:gd name="T27" fmla="*/ 4376 h 9506"/>
                  <a:gd name="T28" fmla="*/ 5788 w 9506"/>
                  <a:gd name="T29" fmla="*/ 3505 h 9506"/>
                  <a:gd name="T30" fmla="*/ 4815 w 9506"/>
                  <a:gd name="T31" fmla="*/ 2594 h 9506"/>
                  <a:gd name="T32" fmla="*/ 3720 w 9506"/>
                  <a:gd name="T33" fmla="*/ 3654 h 9506"/>
                  <a:gd name="T34" fmla="*/ 3291 w 9506"/>
                  <a:gd name="T35" fmla="*/ 3654 h 9506"/>
                  <a:gd name="T36" fmla="*/ 4835 w 9506"/>
                  <a:gd name="T37" fmla="*/ 2235 h 9506"/>
                  <a:gd name="T38" fmla="*/ 6216 w 9506"/>
                  <a:gd name="T39" fmla="*/ 3482 h 9506"/>
                  <a:gd name="T40" fmla="*/ 5624 w 9506"/>
                  <a:gd name="T41" fmla="*/ 4632 h 950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9506" h="9506">
                    <a:moveTo>
                      <a:pt x="4753" y="0"/>
                    </a:moveTo>
                    <a:cubicBezTo>
                      <a:pt x="2127" y="0"/>
                      <a:pt x="0" y="2127"/>
                      <a:pt x="0" y="4753"/>
                    </a:cubicBezTo>
                    <a:cubicBezTo>
                      <a:pt x="0" y="7379"/>
                      <a:pt x="2127" y="9506"/>
                      <a:pt x="4753" y="9506"/>
                    </a:cubicBezTo>
                    <a:cubicBezTo>
                      <a:pt x="7379" y="9506"/>
                      <a:pt x="9506" y="7379"/>
                      <a:pt x="9506" y="4753"/>
                    </a:cubicBezTo>
                    <a:cubicBezTo>
                      <a:pt x="9506" y="2127"/>
                      <a:pt x="7379" y="0"/>
                      <a:pt x="4753" y="0"/>
                    </a:cubicBezTo>
                    <a:close/>
                    <a:moveTo>
                      <a:pt x="4851" y="7267"/>
                    </a:moveTo>
                    <a:cubicBezTo>
                      <a:pt x="4636" y="7267"/>
                      <a:pt x="4463" y="7095"/>
                      <a:pt x="4463" y="6880"/>
                    </a:cubicBezTo>
                    <a:cubicBezTo>
                      <a:pt x="4463" y="6668"/>
                      <a:pt x="4636" y="6497"/>
                      <a:pt x="4851" y="6497"/>
                    </a:cubicBezTo>
                    <a:cubicBezTo>
                      <a:pt x="5066" y="6497"/>
                      <a:pt x="5240" y="6668"/>
                      <a:pt x="5240" y="6880"/>
                    </a:cubicBezTo>
                    <a:cubicBezTo>
                      <a:pt x="5240" y="7095"/>
                      <a:pt x="5066" y="7267"/>
                      <a:pt x="4851" y="7267"/>
                    </a:cubicBezTo>
                    <a:close/>
                    <a:moveTo>
                      <a:pt x="5624" y="4632"/>
                    </a:moveTo>
                    <a:cubicBezTo>
                      <a:pt x="5103" y="5146"/>
                      <a:pt x="5116" y="5258"/>
                      <a:pt x="5091" y="5850"/>
                    </a:cubicBezTo>
                    <a:lnTo>
                      <a:pt x="4657" y="5850"/>
                    </a:lnTo>
                    <a:cubicBezTo>
                      <a:pt x="4682" y="5199"/>
                      <a:pt x="4828" y="4851"/>
                      <a:pt x="5345" y="4376"/>
                    </a:cubicBezTo>
                    <a:cubicBezTo>
                      <a:pt x="5596" y="4141"/>
                      <a:pt x="5788" y="3857"/>
                      <a:pt x="5788" y="3505"/>
                    </a:cubicBezTo>
                    <a:cubicBezTo>
                      <a:pt x="5788" y="2966"/>
                      <a:pt x="5345" y="2594"/>
                      <a:pt x="4815" y="2594"/>
                    </a:cubicBezTo>
                    <a:cubicBezTo>
                      <a:pt x="4074" y="2594"/>
                      <a:pt x="3706" y="2968"/>
                      <a:pt x="3720" y="3654"/>
                    </a:cubicBezTo>
                    <a:lnTo>
                      <a:pt x="3291" y="3654"/>
                    </a:lnTo>
                    <a:cubicBezTo>
                      <a:pt x="3297" y="2694"/>
                      <a:pt x="3848" y="2235"/>
                      <a:pt x="4835" y="2235"/>
                    </a:cubicBezTo>
                    <a:cubicBezTo>
                      <a:pt x="5589" y="2235"/>
                      <a:pt x="6216" y="2701"/>
                      <a:pt x="6216" y="3482"/>
                    </a:cubicBezTo>
                    <a:cubicBezTo>
                      <a:pt x="6216" y="3983"/>
                      <a:pt x="5971" y="4310"/>
                      <a:pt x="5624" y="4632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lIns="45713" tIns="22850" rIns="45713" bIns="22850" anchor="t" anchorCtr="0">
                <a:noAutofit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defTabSz="457200"/>
                <a:endParaRPr sz="4799" kern="0" dirty="0">
                  <a:solidFill>
                    <a:srgbClr val="737572"/>
                  </a:solidFill>
                  <a:cs typeface="+mn-ea"/>
                  <a:sym typeface="+mn-lt"/>
                </a:endParaRPr>
              </a:p>
            </p:txBody>
          </p:sp>
        </p:grpSp>
      </p:grpSp>
      <p:grpSp>
        <p:nvGrpSpPr>
          <p:cNvPr id="35" name="组合 34"/>
          <p:cNvGrpSpPr/>
          <p:nvPr/>
        </p:nvGrpSpPr>
        <p:grpSpPr>
          <a:xfrm>
            <a:off x="2715073" y="3881277"/>
            <a:ext cx="2842937" cy="1625359"/>
            <a:chOff x="2834342" y="1601903"/>
            <a:chExt cx="2842937" cy="1625359"/>
          </a:xfrm>
        </p:grpSpPr>
        <p:sp>
          <p:nvSpPr>
            <p:cNvPr id="39" name="îṩḷïḍê">
              <a:extLst>
                <a:ext uri="{FF2B5EF4-FFF2-40B4-BE49-F238E27FC236}">
                  <a16:creationId xmlns:a16="http://schemas.microsoft.com/office/drawing/2014/main" xmlns="" id="{E33C3A41-6C4E-4878-BD78-62EAA57666EB}"/>
                </a:ext>
              </a:extLst>
            </p:cNvPr>
            <p:cNvSpPr txBox="1"/>
            <p:nvPr/>
          </p:nvSpPr>
          <p:spPr>
            <a:xfrm>
              <a:off x="2834343" y="1601903"/>
              <a:ext cx="1425213" cy="500209"/>
            </a:xfrm>
            <a:prstGeom prst="rect">
              <a:avLst/>
            </a:prstGeom>
            <a:noFill/>
          </p:spPr>
          <p:txBody>
            <a:bodyPr wrap="square" lIns="91440" tIns="45720" rIns="91440" bIns="45720" anchor="ctr" anchorCtr="0">
              <a:norm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zh-CN" altLang="en-US" sz="2000" b="1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rPr>
                <a:t>法律方法</a:t>
              </a:r>
            </a:p>
          </p:txBody>
        </p:sp>
        <p:sp>
          <p:nvSpPr>
            <p:cNvPr id="40" name="iṡļïdê">
              <a:extLst>
                <a:ext uri="{FF2B5EF4-FFF2-40B4-BE49-F238E27FC236}">
                  <a16:creationId xmlns:a16="http://schemas.microsoft.com/office/drawing/2014/main" xmlns="" id="{ACEF1264-01E2-4BD0-B3F0-C9524E35AEA3}"/>
                </a:ext>
              </a:extLst>
            </p:cNvPr>
            <p:cNvSpPr txBox="1"/>
            <p:nvPr/>
          </p:nvSpPr>
          <p:spPr>
            <a:xfrm>
              <a:off x="2834342" y="2026933"/>
              <a:ext cx="2842937" cy="1200329"/>
            </a:xfrm>
            <a:prstGeom prst="rect">
              <a:avLst/>
            </a:prstGeom>
            <a:noFill/>
          </p:spPr>
          <p:txBody>
            <a:bodyPr wrap="square" lIns="91440" tIns="45720" rIns="91440" bIns="45720" anchor="t" anchorCtr="0">
              <a:sp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just">
                <a:lnSpc>
                  <a:spcPct val="150000"/>
                </a:lnSpc>
              </a:pPr>
              <a:r>
                <a:rPr lang="zh-CN" altLang="en-US" sz="1600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rPr>
                <a:t>是指借助国家法规和组织制度，严格约束管理对象为实现组织目标而工作的一种方法</a:t>
              </a:r>
            </a:p>
          </p:txBody>
        </p:sp>
      </p:grpSp>
      <p:grpSp>
        <p:nvGrpSpPr>
          <p:cNvPr id="5" name="组合 4"/>
          <p:cNvGrpSpPr/>
          <p:nvPr/>
        </p:nvGrpSpPr>
        <p:grpSpPr>
          <a:xfrm>
            <a:off x="911130" y="3949690"/>
            <a:ext cx="1710000" cy="1710000"/>
            <a:chOff x="1041616" y="3949690"/>
            <a:chExt cx="1710000" cy="1710000"/>
          </a:xfrm>
        </p:grpSpPr>
        <p:pic>
          <p:nvPicPr>
            <p:cNvPr id="54" name="图片 53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9189" t="519" r="26551" b="3196"/>
            <a:stretch>
              <a:fillRect/>
            </a:stretch>
          </p:blipFill>
          <p:spPr>
            <a:xfrm>
              <a:off x="1041616" y="3949690"/>
              <a:ext cx="1710000" cy="1710000"/>
            </a:xfrm>
            <a:custGeom>
              <a:avLst/>
              <a:gdLst>
                <a:gd name="connsiteX0" fmla="*/ 1609902 w 3219804"/>
                <a:gd name="connsiteY0" fmla="*/ 0 h 3219804"/>
                <a:gd name="connsiteX1" fmla="*/ 3219804 w 3219804"/>
                <a:gd name="connsiteY1" fmla="*/ 1609902 h 3219804"/>
                <a:gd name="connsiteX2" fmla="*/ 1609902 w 3219804"/>
                <a:gd name="connsiteY2" fmla="*/ 3219804 h 3219804"/>
                <a:gd name="connsiteX3" fmla="*/ 0 w 3219804"/>
                <a:gd name="connsiteY3" fmla="*/ 1609902 h 3219804"/>
                <a:gd name="connsiteX4" fmla="*/ 1609902 w 3219804"/>
                <a:gd name="connsiteY4" fmla="*/ 0 h 32198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219804" h="3219804">
                  <a:moveTo>
                    <a:pt x="1609902" y="0"/>
                  </a:moveTo>
                  <a:cubicBezTo>
                    <a:pt x="2499026" y="0"/>
                    <a:pt x="3219804" y="720778"/>
                    <a:pt x="3219804" y="1609902"/>
                  </a:cubicBezTo>
                  <a:cubicBezTo>
                    <a:pt x="3219804" y="2499026"/>
                    <a:pt x="2499026" y="3219804"/>
                    <a:pt x="1609902" y="3219804"/>
                  </a:cubicBezTo>
                  <a:cubicBezTo>
                    <a:pt x="720778" y="3219804"/>
                    <a:pt x="0" y="2499026"/>
                    <a:pt x="0" y="1609902"/>
                  </a:cubicBezTo>
                  <a:cubicBezTo>
                    <a:pt x="0" y="720778"/>
                    <a:pt x="720778" y="0"/>
                    <a:pt x="1609902" y="0"/>
                  </a:cubicBezTo>
                  <a:close/>
                </a:path>
              </a:pathLst>
            </a:custGeom>
          </p:spPr>
        </p:pic>
        <p:grpSp>
          <p:nvGrpSpPr>
            <p:cNvPr id="36" name="组合 35"/>
            <p:cNvGrpSpPr/>
            <p:nvPr/>
          </p:nvGrpSpPr>
          <p:grpSpPr>
            <a:xfrm>
              <a:off x="1290428" y="4198502"/>
              <a:ext cx="1212377" cy="1212377"/>
              <a:chOff x="1268172" y="1742098"/>
              <a:chExt cx="1212377" cy="1212377"/>
            </a:xfrm>
          </p:grpSpPr>
          <p:sp>
            <p:nvSpPr>
              <p:cNvPr id="37" name="椭圆 36"/>
              <p:cNvSpPr/>
              <p:nvPr/>
            </p:nvSpPr>
            <p:spPr>
              <a:xfrm flipV="1">
                <a:off x="1268172" y="1742098"/>
                <a:ext cx="1212377" cy="1212377"/>
              </a:xfrm>
              <a:prstGeom prst="ellipse">
                <a:avLst/>
              </a:prstGeom>
              <a:solidFill>
                <a:srgbClr val="FF4D36"/>
              </a:solidFill>
              <a:ln>
                <a:solidFill>
                  <a:schemeClr val="bg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zh-CN" altLang="en-US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38" name="Shape 117">
                <a:extLst>
                  <a:ext uri="{FF2B5EF4-FFF2-40B4-BE49-F238E27FC236}">
                    <a16:creationId xmlns:a16="http://schemas.microsoft.com/office/drawing/2014/main" xmlns="" id="{DCF9EEA9-7897-CB8E-60BF-604BB0478FCB}"/>
                  </a:ext>
                </a:extLst>
              </p:cNvPr>
              <p:cNvSpPr/>
              <p:nvPr/>
            </p:nvSpPr>
            <p:spPr>
              <a:xfrm>
                <a:off x="1534909" y="2003434"/>
                <a:ext cx="678902" cy="678775"/>
              </a:xfrm>
              <a:custGeom>
                <a:avLst/>
                <a:gdLst>
                  <a:gd name="T0" fmla="*/ 5577 w 11154"/>
                  <a:gd name="T1" fmla="*/ 0 h 11151"/>
                  <a:gd name="T2" fmla="*/ 0 w 11154"/>
                  <a:gd name="T3" fmla="*/ 5575 h 11151"/>
                  <a:gd name="T4" fmla="*/ 5577 w 11154"/>
                  <a:gd name="T5" fmla="*/ 11151 h 11151"/>
                  <a:gd name="T6" fmla="*/ 11154 w 11154"/>
                  <a:gd name="T7" fmla="*/ 5575 h 11151"/>
                  <a:gd name="T8" fmla="*/ 5577 w 11154"/>
                  <a:gd name="T9" fmla="*/ 0 h 11151"/>
                  <a:gd name="T10" fmla="*/ 3502 w 11154"/>
                  <a:gd name="T11" fmla="*/ 5126 h 11151"/>
                  <a:gd name="T12" fmla="*/ 3581 w 11154"/>
                  <a:gd name="T13" fmla="*/ 5048 h 11151"/>
                  <a:gd name="T14" fmla="*/ 4093 w 11154"/>
                  <a:gd name="T15" fmla="*/ 5048 h 11151"/>
                  <a:gd name="T16" fmla="*/ 5186 w 11154"/>
                  <a:gd name="T17" fmla="*/ 6186 h 11151"/>
                  <a:gd name="T18" fmla="*/ 5191 w 11154"/>
                  <a:gd name="T19" fmla="*/ 2463 h 11151"/>
                  <a:gd name="T20" fmla="*/ 5554 w 11154"/>
                  <a:gd name="T21" fmla="*/ 2100 h 11151"/>
                  <a:gd name="T22" fmla="*/ 5665 w 11154"/>
                  <a:gd name="T23" fmla="*/ 2100 h 11151"/>
                  <a:gd name="T24" fmla="*/ 6027 w 11154"/>
                  <a:gd name="T25" fmla="*/ 2463 h 11151"/>
                  <a:gd name="T26" fmla="*/ 6022 w 11154"/>
                  <a:gd name="T27" fmla="*/ 6138 h 11151"/>
                  <a:gd name="T28" fmla="*/ 7099 w 11154"/>
                  <a:gd name="T29" fmla="*/ 5053 h 11151"/>
                  <a:gd name="T30" fmla="*/ 7612 w 11154"/>
                  <a:gd name="T31" fmla="*/ 5053 h 11151"/>
                  <a:gd name="T32" fmla="*/ 7690 w 11154"/>
                  <a:gd name="T33" fmla="*/ 5131 h 11151"/>
                  <a:gd name="T34" fmla="*/ 7690 w 11154"/>
                  <a:gd name="T35" fmla="*/ 5644 h 11151"/>
                  <a:gd name="T36" fmla="*/ 5852 w 11154"/>
                  <a:gd name="T37" fmla="*/ 7503 h 11151"/>
                  <a:gd name="T38" fmla="*/ 5581 w 11154"/>
                  <a:gd name="T39" fmla="*/ 7609 h 11151"/>
                  <a:gd name="T40" fmla="*/ 5309 w 11154"/>
                  <a:gd name="T41" fmla="*/ 7503 h 11151"/>
                  <a:gd name="T42" fmla="*/ 3502 w 11154"/>
                  <a:gd name="T43" fmla="*/ 5639 h 11151"/>
                  <a:gd name="T44" fmla="*/ 3502 w 11154"/>
                  <a:gd name="T45" fmla="*/ 5126 h 11151"/>
                  <a:gd name="T46" fmla="*/ 7801 w 11154"/>
                  <a:gd name="T47" fmla="*/ 8688 h 11151"/>
                  <a:gd name="T48" fmla="*/ 7438 w 11154"/>
                  <a:gd name="T49" fmla="*/ 9050 h 11151"/>
                  <a:gd name="T50" fmla="*/ 3764 w 11154"/>
                  <a:gd name="T51" fmla="*/ 9043 h 11151"/>
                  <a:gd name="T52" fmla="*/ 3401 w 11154"/>
                  <a:gd name="T53" fmla="*/ 8680 h 11151"/>
                  <a:gd name="T54" fmla="*/ 3401 w 11154"/>
                  <a:gd name="T55" fmla="*/ 8593 h 11151"/>
                  <a:gd name="T56" fmla="*/ 3764 w 11154"/>
                  <a:gd name="T57" fmla="*/ 8231 h 11151"/>
                  <a:gd name="T58" fmla="*/ 7438 w 11154"/>
                  <a:gd name="T59" fmla="*/ 8238 h 11151"/>
                  <a:gd name="T60" fmla="*/ 7801 w 11154"/>
                  <a:gd name="T61" fmla="*/ 8601 h 11151"/>
                  <a:gd name="T62" fmla="*/ 7801 w 11154"/>
                  <a:gd name="T63" fmla="*/ 8688 h 111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11154" h="11151">
                    <a:moveTo>
                      <a:pt x="5577" y="0"/>
                    </a:moveTo>
                    <a:cubicBezTo>
                      <a:pt x="2497" y="0"/>
                      <a:pt x="0" y="2496"/>
                      <a:pt x="0" y="5575"/>
                    </a:cubicBezTo>
                    <a:cubicBezTo>
                      <a:pt x="0" y="8655"/>
                      <a:pt x="2497" y="11151"/>
                      <a:pt x="5577" y="11151"/>
                    </a:cubicBezTo>
                    <a:cubicBezTo>
                      <a:pt x="8657" y="11151"/>
                      <a:pt x="11154" y="8655"/>
                      <a:pt x="11154" y="5575"/>
                    </a:cubicBezTo>
                    <a:cubicBezTo>
                      <a:pt x="11154" y="2496"/>
                      <a:pt x="8657" y="0"/>
                      <a:pt x="5577" y="0"/>
                    </a:cubicBezTo>
                    <a:close/>
                    <a:moveTo>
                      <a:pt x="3502" y="5126"/>
                    </a:moveTo>
                    <a:lnTo>
                      <a:pt x="3581" y="5048"/>
                    </a:lnTo>
                    <a:cubicBezTo>
                      <a:pt x="3722" y="4906"/>
                      <a:pt x="3952" y="4906"/>
                      <a:pt x="4093" y="5048"/>
                    </a:cubicBezTo>
                    <a:lnTo>
                      <a:pt x="5186" y="6186"/>
                    </a:lnTo>
                    <a:lnTo>
                      <a:pt x="5191" y="2463"/>
                    </a:lnTo>
                    <a:cubicBezTo>
                      <a:pt x="5191" y="2263"/>
                      <a:pt x="5354" y="2100"/>
                      <a:pt x="5554" y="2100"/>
                    </a:cubicBezTo>
                    <a:lnTo>
                      <a:pt x="5665" y="2100"/>
                    </a:lnTo>
                    <a:cubicBezTo>
                      <a:pt x="5865" y="2100"/>
                      <a:pt x="6027" y="2263"/>
                      <a:pt x="6027" y="2463"/>
                    </a:cubicBezTo>
                    <a:lnTo>
                      <a:pt x="6022" y="6138"/>
                    </a:lnTo>
                    <a:lnTo>
                      <a:pt x="7099" y="5053"/>
                    </a:lnTo>
                    <a:cubicBezTo>
                      <a:pt x="7241" y="4911"/>
                      <a:pt x="7470" y="4911"/>
                      <a:pt x="7612" y="5053"/>
                    </a:cubicBezTo>
                    <a:lnTo>
                      <a:pt x="7690" y="5131"/>
                    </a:lnTo>
                    <a:cubicBezTo>
                      <a:pt x="7832" y="5273"/>
                      <a:pt x="7832" y="5502"/>
                      <a:pt x="7690" y="5644"/>
                    </a:cubicBezTo>
                    <a:lnTo>
                      <a:pt x="5852" y="7503"/>
                    </a:lnTo>
                    <a:cubicBezTo>
                      <a:pt x="5778" y="7577"/>
                      <a:pt x="5679" y="7613"/>
                      <a:pt x="5581" y="7609"/>
                    </a:cubicBezTo>
                    <a:cubicBezTo>
                      <a:pt x="5483" y="7613"/>
                      <a:pt x="5384" y="7577"/>
                      <a:pt x="5309" y="7503"/>
                    </a:cubicBezTo>
                    <a:lnTo>
                      <a:pt x="3502" y="5639"/>
                    </a:lnTo>
                    <a:cubicBezTo>
                      <a:pt x="3361" y="5497"/>
                      <a:pt x="3361" y="5268"/>
                      <a:pt x="3502" y="5126"/>
                    </a:cubicBezTo>
                    <a:close/>
                    <a:moveTo>
                      <a:pt x="7801" y="8688"/>
                    </a:moveTo>
                    <a:cubicBezTo>
                      <a:pt x="7801" y="8888"/>
                      <a:pt x="7638" y="9050"/>
                      <a:pt x="7438" y="9050"/>
                    </a:cubicBezTo>
                    <a:lnTo>
                      <a:pt x="3764" y="9043"/>
                    </a:lnTo>
                    <a:cubicBezTo>
                      <a:pt x="3564" y="9043"/>
                      <a:pt x="3401" y="8881"/>
                      <a:pt x="3401" y="8680"/>
                    </a:cubicBezTo>
                    <a:lnTo>
                      <a:pt x="3401" y="8593"/>
                    </a:lnTo>
                    <a:cubicBezTo>
                      <a:pt x="3401" y="8393"/>
                      <a:pt x="3564" y="8231"/>
                      <a:pt x="3764" y="8231"/>
                    </a:cubicBezTo>
                    <a:lnTo>
                      <a:pt x="7438" y="8238"/>
                    </a:lnTo>
                    <a:cubicBezTo>
                      <a:pt x="7638" y="8238"/>
                      <a:pt x="7801" y="8401"/>
                      <a:pt x="7801" y="8601"/>
                    </a:cubicBezTo>
                    <a:lnTo>
                      <a:pt x="7801" y="8688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lIns="45713" tIns="22850" rIns="45713" bIns="22850" anchor="t" anchorCtr="0">
                <a:noAutofit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defTabSz="457200"/>
                <a:endParaRPr sz="4799" kern="0" dirty="0">
                  <a:solidFill>
                    <a:srgbClr val="737572"/>
                  </a:solidFill>
                  <a:cs typeface="+mn-ea"/>
                  <a:sym typeface="+mn-lt"/>
                </a:endParaRPr>
              </a:p>
            </p:txBody>
          </p:sp>
        </p:grpSp>
      </p:grpSp>
      <p:grpSp>
        <p:nvGrpSpPr>
          <p:cNvPr id="42" name="组合 41"/>
          <p:cNvGrpSpPr/>
          <p:nvPr/>
        </p:nvGrpSpPr>
        <p:grpSpPr>
          <a:xfrm>
            <a:off x="8045759" y="3881277"/>
            <a:ext cx="3076128" cy="1625359"/>
            <a:chOff x="2834342" y="1601903"/>
            <a:chExt cx="3076128" cy="1625359"/>
          </a:xfrm>
        </p:grpSpPr>
        <p:sp>
          <p:nvSpPr>
            <p:cNvPr id="46" name="îṩḷïḍê">
              <a:extLst>
                <a:ext uri="{FF2B5EF4-FFF2-40B4-BE49-F238E27FC236}">
                  <a16:creationId xmlns:a16="http://schemas.microsoft.com/office/drawing/2014/main" xmlns="" id="{E33C3A41-6C4E-4878-BD78-62EAA57666EB}"/>
                </a:ext>
              </a:extLst>
            </p:cNvPr>
            <p:cNvSpPr txBox="1"/>
            <p:nvPr/>
          </p:nvSpPr>
          <p:spPr>
            <a:xfrm>
              <a:off x="2834343" y="1601903"/>
              <a:ext cx="2133955" cy="500209"/>
            </a:xfrm>
            <a:prstGeom prst="rect">
              <a:avLst/>
            </a:prstGeom>
            <a:noFill/>
          </p:spPr>
          <p:txBody>
            <a:bodyPr wrap="square" lIns="91440" tIns="45720" rIns="91440" bIns="45720" anchor="ctr" anchorCtr="0">
              <a:norm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zh-CN" altLang="en-US" sz="2000" b="1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rPr>
                <a:t>社会心理学方法</a:t>
              </a:r>
            </a:p>
          </p:txBody>
        </p:sp>
        <p:sp>
          <p:nvSpPr>
            <p:cNvPr id="47" name="iṡļïdê">
              <a:extLst>
                <a:ext uri="{FF2B5EF4-FFF2-40B4-BE49-F238E27FC236}">
                  <a16:creationId xmlns:a16="http://schemas.microsoft.com/office/drawing/2014/main" xmlns="" id="{ACEF1264-01E2-4BD0-B3F0-C9524E35AEA3}"/>
                </a:ext>
              </a:extLst>
            </p:cNvPr>
            <p:cNvSpPr txBox="1"/>
            <p:nvPr/>
          </p:nvSpPr>
          <p:spPr>
            <a:xfrm>
              <a:off x="2834342" y="2026933"/>
              <a:ext cx="3076128" cy="1200329"/>
            </a:xfrm>
            <a:prstGeom prst="rect">
              <a:avLst/>
            </a:prstGeom>
            <a:noFill/>
          </p:spPr>
          <p:txBody>
            <a:bodyPr wrap="square" lIns="91440" tIns="45720" rIns="91440" bIns="45720" anchor="t" anchorCtr="0">
              <a:sp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just">
                <a:lnSpc>
                  <a:spcPct val="150000"/>
                </a:lnSpc>
              </a:pPr>
              <a:r>
                <a:rPr lang="zh-CN" altLang="en-US" sz="1600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rPr>
                <a:t>指借助社会学和心理学原理，通过满足管理对象社会心理需要的方式来调动其积极性的方法</a:t>
              </a:r>
            </a:p>
          </p:txBody>
        </p:sp>
      </p:grpSp>
      <p:grpSp>
        <p:nvGrpSpPr>
          <p:cNvPr id="3" name="组合 2"/>
          <p:cNvGrpSpPr/>
          <p:nvPr/>
        </p:nvGrpSpPr>
        <p:grpSpPr>
          <a:xfrm>
            <a:off x="6261337" y="3951359"/>
            <a:ext cx="1708331" cy="1708331"/>
            <a:chOff x="6321062" y="3881277"/>
            <a:chExt cx="1708331" cy="1708331"/>
          </a:xfrm>
        </p:grpSpPr>
        <p:pic>
          <p:nvPicPr>
            <p:cNvPr id="52" name="图片 51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9373" t="20051" r="28092" b="1231"/>
            <a:stretch>
              <a:fillRect/>
            </a:stretch>
          </p:blipFill>
          <p:spPr>
            <a:xfrm>
              <a:off x="6321062" y="3881277"/>
              <a:ext cx="1708331" cy="1708331"/>
            </a:xfrm>
            <a:custGeom>
              <a:avLst/>
              <a:gdLst>
                <a:gd name="connsiteX0" fmla="*/ 523800 w 1047600"/>
                <a:gd name="connsiteY0" fmla="*/ 0 h 1047600"/>
                <a:gd name="connsiteX1" fmla="*/ 1047600 w 1047600"/>
                <a:gd name="connsiteY1" fmla="*/ 523800 h 1047600"/>
                <a:gd name="connsiteX2" fmla="*/ 523800 w 1047600"/>
                <a:gd name="connsiteY2" fmla="*/ 1047600 h 1047600"/>
                <a:gd name="connsiteX3" fmla="*/ 0 w 1047600"/>
                <a:gd name="connsiteY3" fmla="*/ 523800 h 1047600"/>
                <a:gd name="connsiteX4" fmla="*/ 523800 w 1047600"/>
                <a:gd name="connsiteY4" fmla="*/ 0 h 1047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47600" h="1047600">
                  <a:moveTo>
                    <a:pt x="523800" y="0"/>
                  </a:moveTo>
                  <a:cubicBezTo>
                    <a:pt x="813087" y="0"/>
                    <a:pt x="1047600" y="234513"/>
                    <a:pt x="1047600" y="523800"/>
                  </a:cubicBezTo>
                  <a:cubicBezTo>
                    <a:pt x="1047600" y="813087"/>
                    <a:pt x="813087" y="1047600"/>
                    <a:pt x="523800" y="1047600"/>
                  </a:cubicBezTo>
                  <a:cubicBezTo>
                    <a:pt x="234513" y="1047600"/>
                    <a:pt x="0" y="813087"/>
                    <a:pt x="0" y="523800"/>
                  </a:cubicBezTo>
                  <a:cubicBezTo>
                    <a:pt x="0" y="234513"/>
                    <a:pt x="234513" y="0"/>
                    <a:pt x="523800" y="0"/>
                  </a:cubicBezTo>
                  <a:close/>
                </a:path>
              </a:pathLst>
            </a:custGeom>
          </p:spPr>
        </p:pic>
        <p:grpSp>
          <p:nvGrpSpPr>
            <p:cNvPr id="43" name="组合 42"/>
            <p:cNvGrpSpPr/>
            <p:nvPr/>
          </p:nvGrpSpPr>
          <p:grpSpPr>
            <a:xfrm>
              <a:off x="6569039" y="4129254"/>
              <a:ext cx="1212377" cy="1212377"/>
              <a:chOff x="1268172" y="1742098"/>
              <a:chExt cx="1212377" cy="1212377"/>
            </a:xfrm>
          </p:grpSpPr>
          <p:sp>
            <p:nvSpPr>
              <p:cNvPr id="44" name="椭圆 43"/>
              <p:cNvSpPr/>
              <p:nvPr/>
            </p:nvSpPr>
            <p:spPr>
              <a:xfrm flipV="1">
                <a:off x="1268172" y="1742098"/>
                <a:ext cx="1212377" cy="1212377"/>
              </a:xfrm>
              <a:prstGeom prst="ellipse">
                <a:avLst/>
              </a:prstGeom>
              <a:gradFill>
                <a:gsLst>
                  <a:gs pos="33000">
                    <a:srgbClr val="226FF1"/>
                  </a:gs>
                  <a:gs pos="0">
                    <a:srgbClr val="1878DD"/>
                  </a:gs>
                  <a:gs pos="82000">
                    <a:srgbClr val="1257E3"/>
                  </a:gs>
                </a:gsLst>
                <a:lin ang="5400000" scaled="1"/>
              </a:gradFill>
              <a:ln>
                <a:solidFill>
                  <a:schemeClr val="bg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zh-CN" altLang="en-US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45" name="Shape 117">
                <a:extLst>
                  <a:ext uri="{FF2B5EF4-FFF2-40B4-BE49-F238E27FC236}">
                    <a16:creationId xmlns:a16="http://schemas.microsoft.com/office/drawing/2014/main" xmlns="" id="{DCF9EEA9-7897-CB8E-60BF-604BB0478FCB}"/>
                  </a:ext>
                </a:extLst>
              </p:cNvPr>
              <p:cNvSpPr/>
              <p:nvPr/>
            </p:nvSpPr>
            <p:spPr>
              <a:xfrm>
                <a:off x="1534908" y="2003688"/>
                <a:ext cx="678902" cy="678269"/>
              </a:xfrm>
              <a:custGeom>
                <a:avLst/>
                <a:gdLst>
                  <a:gd name="T0" fmla="*/ 11189 w 11189"/>
                  <a:gd name="T1" fmla="*/ 5535 h 11177"/>
                  <a:gd name="T2" fmla="*/ 5595 w 11189"/>
                  <a:gd name="T3" fmla="*/ 0 h 11177"/>
                  <a:gd name="T4" fmla="*/ 0 w 11189"/>
                  <a:gd name="T5" fmla="*/ 5535 h 11177"/>
                  <a:gd name="T6" fmla="*/ 1 w 11189"/>
                  <a:gd name="T7" fmla="*/ 5589 h 11177"/>
                  <a:gd name="T8" fmla="*/ 0 w 11189"/>
                  <a:gd name="T9" fmla="*/ 5643 h 11177"/>
                  <a:gd name="T10" fmla="*/ 5595 w 11189"/>
                  <a:gd name="T11" fmla="*/ 11177 h 11177"/>
                  <a:gd name="T12" fmla="*/ 11189 w 11189"/>
                  <a:gd name="T13" fmla="*/ 5643 h 11177"/>
                  <a:gd name="T14" fmla="*/ 11189 w 11189"/>
                  <a:gd name="T15" fmla="*/ 5589 h 11177"/>
                  <a:gd name="T16" fmla="*/ 11189 w 11189"/>
                  <a:gd name="T17" fmla="*/ 5535 h 11177"/>
                  <a:gd name="T18" fmla="*/ 8790 w 11189"/>
                  <a:gd name="T19" fmla="*/ 5800 h 11177"/>
                  <a:gd name="T20" fmla="*/ 8427 w 11189"/>
                  <a:gd name="T21" fmla="*/ 6163 h 11177"/>
                  <a:gd name="T22" fmla="*/ 6169 w 11189"/>
                  <a:gd name="T23" fmla="*/ 6163 h 11177"/>
                  <a:gd name="T24" fmla="*/ 6169 w 11189"/>
                  <a:gd name="T25" fmla="*/ 8421 h 11177"/>
                  <a:gd name="T26" fmla="*/ 5806 w 11189"/>
                  <a:gd name="T27" fmla="*/ 8784 h 11177"/>
                  <a:gd name="T28" fmla="*/ 5383 w 11189"/>
                  <a:gd name="T29" fmla="*/ 8784 h 11177"/>
                  <a:gd name="T30" fmla="*/ 5021 w 11189"/>
                  <a:gd name="T31" fmla="*/ 8421 h 11177"/>
                  <a:gd name="T32" fmla="*/ 5021 w 11189"/>
                  <a:gd name="T33" fmla="*/ 6163 h 11177"/>
                  <a:gd name="T34" fmla="*/ 2762 w 11189"/>
                  <a:gd name="T35" fmla="*/ 6163 h 11177"/>
                  <a:gd name="T36" fmla="*/ 2400 w 11189"/>
                  <a:gd name="T37" fmla="*/ 5800 h 11177"/>
                  <a:gd name="T38" fmla="*/ 2400 w 11189"/>
                  <a:gd name="T39" fmla="*/ 5377 h 11177"/>
                  <a:gd name="T40" fmla="*/ 2762 w 11189"/>
                  <a:gd name="T41" fmla="*/ 5015 h 11177"/>
                  <a:gd name="T42" fmla="*/ 5021 w 11189"/>
                  <a:gd name="T43" fmla="*/ 5015 h 11177"/>
                  <a:gd name="T44" fmla="*/ 5021 w 11189"/>
                  <a:gd name="T45" fmla="*/ 2756 h 11177"/>
                  <a:gd name="T46" fmla="*/ 5383 w 11189"/>
                  <a:gd name="T47" fmla="*/ 2394 h 11177"/>
                  <a:gd name="T48" fmla="*/ 5806 w 11189"/>
                  <a:gd name="T49" fmla="*/ 2394 h 11177"/>
                  <a:gd name="T50" fmla="*/ 6169 w 11189"/>
                  <a:gd name="T51" fmla="*/ 2756 h 11177"/>
                  <a:gd name="T52" fmla="*/ 6169 w 11189"/>
                  <a:gd name="T53" fmla="*/ 5015 h 11177"/>
                  <a:gd name="T54" fmla="*/ 8427 w 11189"/>
                  <a:gd name="T55" fmla="*/ 5015 h 11177"/>
                  <a:gd name="T56" fmla="*/ 8790 w 11189"/>
                  <a:gd name="T57" fmla="*/ 5377 h 11177"/>
                  <a:gd name="T58" fmla="*/ 8790 w 11189"/>
                  <a:gd name="T59" fmla="*/ 5800 h 111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</a:cxnLst>
                <a:rect l="0" t="0" r="r" b="b"/>
                <a:pathLst>
                  <a:path w="11189" h="11177">
                    <a:moveTo>
                      <a:pt x="11189" y="5535"/>
                    </a:moveTo>
                    <a:cubicBezTo>
                      <a:pt x="11189" y="2478"/>
                      <a:pt x="8684" y="0"/>
                      <a:pt x="5595" y="0"/>
                    </a:cubicBezTo>
                    <a:cubicBezTo>
                      <a:pt x="2505" y="0"/>
                      <a:pt x="0" y="2478"/>
                      <a:pt x="0" y="5535"/>
                    </a:cubicBezTo>
                    <a:cubicBezTo>
                      <a:pt x="0" y="5553"/>
                      <a:pt x="1" y="5571"/>
                      <a:pt x="1" y="5589"/>
                    </a:cubicBezTo>
                    <a:cubicBezTo>
                      <a:pt x="1" y="5607"/>
                      <a:pt x="0" y="5625"/>
                      <a:pt x="0" y="5643"/>
                    </a:cubicBezTo>
                    <a:cubicBezTo>
                      <a:pt x="0" y="8699"/>
                      <a:pt x="2505" y="11177"/>
                      <a:pt x="5595" y="11177"/>
                    </a:cubicBezTo>
                    <a:cubicBezTo>
                      <a:pt x="8684" y="11177"/>
                      <a:pt x="11189" y="8699"/>
                      <a:pt x="11189" y="5643"/>
                    </a:cubicBezTo>
                    <a:cubicBezTo>
                      <a:pt x="11189" y="5625"/>
                      <a:pt x="11189" y="5607"/>
                      <a:pt x="11189" y="5589"/>
                    </a:cubicBezTo>
                    <a:cubicBezTo>
                      <a:pt x="11189" y="5571"/>
                      <a:pt x="11189" y="5553"/>
                      <a:pt x="11189" y="5535"/>
                    </a:cubicBezTo>
                    <a:close/>
                    <a:moveTo>
                      <a:pt x="8790" y="5800"/>
                    </a:moveTo>
                    <a:cubicBezTo>
                      <a:pt x="8790" y="6001"/>
                      <a:pt x="8628" y="6163"/>
                      <a:pt x="8427" y="6163"/>
                    </a:cubicBezTo>
                    <a:lnTo>
                      <a:pt x="6169" y="6163"/>
                    </a:lnTo>
                    <a:lnTo>
                      <a:pt x="6169" y="8421"/>
                    </a:lnTo>
                    <a:cubicBezTo>
                      <a:pt x="6169" y="8622"/>
                      <a:pt x="6007" y="8784"/>
                      <a:pt x="5806" y="8784"/>
                    </a:cubicBezTo>
                    <a:lnTo>
                      <a:pt x="5383" y="8784"/>
                    </a:lnTo>
                    <a:cubicBezTo>
                      <a:pt x="5183" y="8784"/>
                      <a:pt x="5021" y="8622"/>
                      <a:pt x="5021" y="8421"/>
                    </a:cubicBezTo>
                    <a:lnTo>
                      <a:pt x="5021" y="6163"/>
                    </a:lnTo>
                    <a:lnTo>
                      <a:pt x="2762" y="6163"/>
                    </a:lnTo>
                    <a:cubicBezTo>
                      <a:pt x="2562" y="6163"/>
                      <a:pt x="2400" y="6001"/>
                      <a:pt x="2400" y="5800"/>
                    </a:cubicBezTo>
                    <a:lnTo>
                      <a:pt x="2400" y="5377"/>
                    </a:lnTo>
                    <a:cubicBezTo>
                      <a:pt x="2400" y="5177"/>
                      <a:pt x="2562" y="5015"/>
                      <a:pt x="2762" y="5015"/>
                    </a:cubicBezTo>
                    <a:lnTo>
                      <a:pt x="5021" y="5015"/>
                    </a:lnTo>
                    <a:lnTo>
                      <a:pt x="5021" y="2756"/>
                    </a:lnTo>
                    <a:cubicBezTo>
                      <a:pt x="5021" y="2556"/>
                      <a:pt x="5183" y="2394"/>
                      <a:pt x="5383" y="2394"/>
                    </a:cubicBezTo>
                    <a:lnTo>
                      <a:pt x="5806" y="2394"/>
                    </a:lnTo>
                    <a:cubicBezTo>
                      <a:pt x="6007" y="2394"/>
                      <a:pt x="6169" y="2556"/>
                      <a:pt x="6169" y="2756"/>
                    </a:cubicBezTo>
                    <a:lnTo>
                      <a:pt x="6169" y="5015"/>
                    </a:lnTo>
                    <a:lnTo>
                      <a:pt x="8427" y="5015"/>
                    </a:lnTo>
                    <a:cubicBezTo>
                      <a:pt x="8628" y="5015"/>
                      <a:pt x="8790" y="5177"/>
                      <a:pt x="8790" y="5377"/>
                    </a:cubicBezTo>
                    <a:lnTo>
                      <a:pt x="8790" y="580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lIns="45713" tIns="22850" rIns="45713" bIns="22850" anchor="t" anchorCtr="0">
                <a:noAutofit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defTabSz="457200"/>
                <a:endParaRPr sz="4799" kern="0" dirty="0">
                  <a:solidFill>
                    <a:srgbClr val="737572"/>
                  </a:solidFill>
                  <a:cs typeface="+mn-ea"/>
                  <a:sym typeface="+mn-lt"/>
                </a:endParaRPr>
              </a:p>
            </p:txBody>
          </p:sp>
        </p:grpSp>
      </p:grpSp>
      <p:grpSp>
        <p:nvGrpSpPr>
          <p:cNvPr id="48" name="组合 47"/>
          <p:cNvGrpSpPr/>
          <p:nvPr/>
        </p:nvGrpSpPr>
        <p:grpSpPr>
          <a:xfrm rot="16200000">
            <a:off x="672527" y="583688"/>
            <a:ext cx="481586" cy="492079"/>
            <a:chOff x="647250" y="587488"/>
            <a:chExt cx="481586" cy="492079"/>
          </a:xfrm>
        </p:grpSpPr>
        <p:sp>
          <p:nvSpPr>
            <p:cNvPr id="49" name="流程图: 离页连接符 48"/>
            <p:cNvSpPr/>
            <p:nvPr/>
          </p:nvSpPr>
          <p:spPr>
            <a:xfrm>
              <a:off x="647250" y="587488"/>
              <a:ext cx="481586" cy="492079"/>
            </a:xfrm>
            <a:prstGeom prst="flowChartOffpageConnector">
              <a:avLst/>
            </a:prstGeom>
            <a:solidFill>
              <a:srgbClr val="FF4D3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50" name="椭圆 49"/>
            <p:cNvSpPr/>
            <p:nvPr/>
          </p:nvSpPr>
          <p:spPr>
            <a:xfrm>
              <a:off x="762043" y="668789"/>
              <a:ext cx="252000" cy="252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76681181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4" name="直接连接符 13"/>
          <p:cNvCxnSpPr/>
          <p:nvPr/>
        </p:nvCxnSpPr>
        <p:spPr>
          <a:xfrm flipV="1">
            <a:off x="4172109" y="3409219"/>
            <a:ext cx="6654800" cy="4759"/>
          </a:xfrm>
          <a:prstGeom prst="line">
            <a:avLst/>
          </a:prstGeom>
          <a:ln w="28575">
            <a:solidFill>
              <a:srgbClr val="1257E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5" name="组合 14"/>
          <p:cNvGrpSpPr/>
          <p:nvPr/>
        </p:nvGrpSpPr>
        <p:grpSpPr>
          <a:xfrm>
            <a:off x="4038000" y="3239883"/>
            <a:ext cx="6951975" cy="360000"/>
            <a:chOff x="4124625" y="3239883"/>
            <a:chExt cx="6951975" cy="360000"/>
          </a:xfrm>
          <a:solidFill>
            <a:srgbClr val="1878DD"/>
          </a:solidFill>
        </p:grpSpPr>
        <p:sp>
          <p:nvSpPr>
            <p:cNvPr id="16" name="椭圆 15"/>
            <p:cNvSpPr/>
            <p:nvPr/>
          </p:nvSpPr>
          <p:spPr>
            <a:xfrm>
              <a:off x="4124625" y="3324550"/>
              <a:ext cx="180000" cy="180000"/>
            </a:xfrm>
            <a:prstGeom prst="ellipse">
              <a:avLst/>
            </a:prstGeom>
            <a:grpFill/>
            <a:ln>
              <a:solidFill>
                <a:srgbClr val="1878DD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7" name="椭圆 16"/>
            <p:cNvSpPr/>
            <p:nvPr/>
          </p:nvSpPr>
          <p:spPr>
            <a:xfrm>
              <a:off x="10896600" y="3324550"/>
              <a:ext cx="180000" cy="180000"/>
            </a:xfrm>
            <a:prstGeom prst="ellipse">
              <a:avLst/>
            </a:prstGeom>
            <a:grpFill/>
            <a:ln>
              <a:solidFill>
                <a:srgbClr val="1878DD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8" name="椭圆 17"/>
            <p:cNvSpPr/>
            <p:nvPr/>
          </p:nvSpPr>
          <p:spPr>
            <a:xfrm>
              <a:off x="5817619" y="3239883"/>
              <a:ext cx="360000" cy="360000"/>
            </a:xfrm>
            <a:prstGeom prst="ellipse">
              <a:avLst/>
            </a:prstGeom>
            <a:grpFill/>
            <a:ln>
              <a:solidFill>
                <a:srgbClr val="1878DD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9" name="椭圆 18"/>
            <p:cNvSpPr/>
            <p:nvPr/>
          </p:nvSpPr>
          <p:spPr>
            <a:xfrm>
              <a:off x="7510613" y="3239883"/>
              <a:ext cx="360000" cy="360000"/>
            </a:xfrm>
            <a:prstGeom prst="ellipse">
              <a:avLst/>
            </a:prstGeom>
            <a:solidFill>
              <a:srgbClr val="FF4D36"/>
            </a:solidFill>
            <a:ln>
              <a:solidFill>
                <a:srgbClr val="FF4D3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0" name="椭圆 19"/>
            <p:cNvSpPr/>
            <p:nvPr/>
          </p:nvSpPr>
          <p:spPr>
            <a:xfrm>
              <a:off x="9203607" y="3239883"/>
              <a:ext cx="360000" cy="360000"/>
            </a:xfrm>
            <a:prstGeom prst="ellipse">
              <a:avLst/>
            </a:prstGeom>
            <a:grpFill/>
            <a:ln>
              <a:solidFill>
                <a:srgbClr val="1878DD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</p:grpSp>
      <p:grpSp>
        <p:nvGrpSpPr>
          <p:cNvPr id="21" name="组合 20"/>
          <p:cNvGrpSpPr/>
          <p:nvPr/>
        </p:nvGrpSpPr>
        <p:grpSpPr>
          <a:xfrm>
            <a:off x="4544408" y="3769219"/>
            <a:ext cx="2842937" cy="1951345"/>
            <a:chOff x="4590601" y="1403856"/>
            <a:chExt cx="2842937" cy="1951345"/>
          </a:xfrm>
        </p:grpSpPr>
        <p:sp>
          <p:nvSpPr>
            <p:cNvPr id="22" name="îṩḷïḍê">
              <a:extLst>
                <a:ext uri="{FF2B5EF4-FFF2-40B4-BE49-F238E27FC236}">
                  <a16:creationId xmlns:a16="http://schemas.microsoft.com/office/drawing/2014/main" xmlns="" id="{E33C3A41-6C4E-4878-BD78-62EAA57666EB}"/>
                </a:ext>
              </a:extLst>
            </p:cNvPr>
            <p:cNvSpPr txBox="1"/>
            <p:nvPr/>
          </p:nvSpPr>
          <p:spPr>
            <a:xfrm>
              <a:off x="5088724" y="1403856"/>
              <a:ext cx="1846691" cy="500209"/>
            </a:xfrm>
            <a:prstGeom prst="rect">
              <a:avLst/>
            </a:prstGeom>
            <a:noFill/>
          </p:spPr>
          <p:txBody>
            <a:bodyPr wrap="square" lIns="91440" tIns="45720" rIns="91440" bIns="45720" anchor="ctr" anchorCtr="0">
              <a:norm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pPr algn="ctr"/>
              <a:r>
                <a:rPr lang="zh-CN" altLang="en-US" sz="2000" b="1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rPr>
                <a:t>员工跳槽原因</a:t>
              </a:r>
            </a:p>
          </p:txBody>
        </p:sp>
        <p:sp>
          <p:nvSpPr>
            <p:cNvPr id="23" name="iṡļïdê">
              <a:extLst>
                <a:ext uri="{FF2B5EF4-FFF2-40B4-BE49-F238E27FC236}">
                  <a16:creationId xmlns:a16="http://schemas.microsoft.com/office/drawing/2014/main" xmlns="" id="{ACEF1264-01E2-4BD0-B3F0-C9524E35AEA3}"/>
                </a:ext>
              </a:extLst>
            </p:cNvPr>
            <p:cNvSpPr txBox="1"/>
            <p:nvPr/>
          </p:nvSpPr>
          <p:spPr>
            <a:xfrm>
              <a:off x="4590601" y="1828886"/>
              <a:ext cx="2842937" cy="1526315"/>
            </a:xfrm>
            <a:prstGeom prst="rect">
              <a:avLst/>
            </a:prstGeom>
            <a:noFill/>
          </p:spPr>
          <p:txBody>
            <a:bodyPr wrap="square" lIns="91440" tIns="45720" rIns="91440" bIns="45720" anchor="t" anchorCtr="0">
              <a:sp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pPr marL="0" lvl="1" indent="0" algn="ctr">
                <a:lnSpc>
                  <a:spcPct val="150000"/>
                </a:lnSpc>
                <a:spcAft>
                  <a:spcPts val="600"/>
                </a:spcAft>
                <a:buClr>
                  <a:srgbClr val="FF7C80"/>
                </a:buClr>
              </a:pPr>
              <a:r>
                <a:rPr lang="zh-CN" altLang="en-US" sz="1600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rPr>
                <a:t>员工为什么跳槽，不是“马”不好，而是“槽”没料，给不同的“马”合适的“槽”，劣马也会成为千里马。</a:t>
              </a:r>
            </a:p>
          </p:txBody>
        </p:sp>
      </p:grpSp>
      <p:grpSp>
        <p:nvGrpSpPr>
          <p:cNvPr id="24" name="组合 23"/>
          <p:cNvGrpSpPr/>
          <p:nvPr/>
        </p:nvGrpSpPr>
        <p:grpSpPr>
          <a:xfrm>
            <a:off x="7875513" y="3769219"/>
            <a:ext cx="2842937" cy="1625359"/>
            <a:chOff x="4590601" y="1403856"/>
            <a:chExt cx="2842937" cy="1625359"/>
          </a:xfrm>
        </p:grpSpPr>
        <p:sp>
          <p:nvSpPr>
            <p:cNvPr id="25" name="îṩḷïḍê">
              <a:extLst>
                <a:ext uri="{FF2B5EF4-FFF2-40B4-BE49-F238E27FC236}">
                  <a16:creationId xmlns:a16="http://schemas.microsoft.com/office/drawing/2014/main" xmlns="" id="{E33C3A41-6C4E-4878-BD78-62EAA57666EB}"/>
                </a:ext>
              </a:extLst>
            </p:cNvPr>
            <p:cNvSpPr txBox="1"/>
            <p:nvPr/>
          </p:nvSpPr>
          <p:spPr>
            <a:xfrm>
              <a:off x="5299463" y="1403856"/>
              <a:ext cx="1425213" cy="500209"/>
            </a:xfrm>
            <a:prstGeom prst="rect">
              <a:avLst/>
            </a:prstGeom>
            <a:noFill/>
          </p:spPr>
          <p:txBody>
            <a:bodyPr wrap="square" lIns="91440" tIns="45720" rIns="91440" bIns="45720" anchor="ctr" anchorCtr="0">
              <a:norm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pPr algn="ctr"/>
              <a:r>
                <a:rPr lang="zh-CN" altLang="en-US" sz="2000" b="1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rPr>
                <a:t>人才机制</a:t>
              </a:r>
            </a:p>
          </p:txBody>
        </p:sp>
        <p:sp>
          <p:nvSpPr>
            <p:cNvPr id="26" name="iṡļïdê">
              <a:extLst>
                <a:ext uri="{FF2B5EF4-FFF2-40B4-BE49-F238E27FC236}">
                  <a16:creationId xmlns:a16="http://schemas.microsoft.com/office/drawing/2014/main" xmlns="" id="{ACEF1264-01E2-4BD0-B3F0-C9524E35AEA3}"/>
                </a:ext>
              </a:extLst>
            </p:cNvPr>
            <p:cNvSpPr txBox="1"/>
            <p:nvPr/>
          </p:nvSpPr>
          <p:spPr>
            <a:xfrm>
              <a:off x="4590601" y="1828886"/>
              <a:ext cx="2842937" cy="1200329"/>
            </a:xfrm>
            <a:prstGeom prst="rect">
              <a:avLst/>
            </a:prstGeom>
            <a:noFill/>
          </p:spPr>
          <p:txBody>
            <a:bodyPr wrap="square" lIns="91440" tIns="45720" rIns="91440" bIns="45720" anchor="t" anchorCtr="0">
              <a:sp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pPr marL="0" lvl="1" indent="0" algn="ctr">
                <a:lnSpc>
                  <a:spcPct val="150000"/>
                </a:lnSpc>
                <a:spcAft>
                  <a:spcPts val="600"/>
                </a:spcAft>
                <a:buClr>
                  <a:srgbClr val="FF7C80"/>
                </a:buClr>
              </a:pPr>
              <a:r>
                <a:rPr lang="zh-CN" altLang="en-US" sz="1600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rPr>
                <a:t>“垃圾是放错地方的人才”，企业不会没有“人才”，只是没有好的人才“机制”。</a:t>
              </a:r>
            </a:p>
          </p:txBody>
        </p:sp>
      </p:grpSp>
      <p:grpSp>
        <p:nvGrpSpPr>
          <p:cNvPr id="27" name="组合 26"/>
          <p:cNvGrpSpPr/>
          <p:nvPr/>
        </p:nvGrpSpPr>
        <p:grpSpPr>
          <a:xfrm>
            <a:off x="5093345" y="1049172"/>
            <a:ext cx="5021286" cy="1994690"/>
            <a:chOff x="4816604" y="1403856"/>
            <a:chExt cx="5021286" cy="1994690"/>
          </a:xfrm>
        </p:grpSpPr>
        <p:sp>
          <p:nvSpPr>
            <p:cNvPr id="28" name="îṩḷïḍê">
              <a:extLst>
                <a:ext uri="{FF2B5EF4-FFF2-40B4-BE49-F238E27FC236}">
                  <a16:creationId xmlns:a16="http://schemas.microsoft.com/office/drawing/2014/main" xmlns="" id="{E33C3A41-6C4E-4878-BD78-62EAA57666EB}"/>
                </a:ext>
              </a:extLst>
            </p:cNvPr>
            <p:cNvSpPr txBox="1"/>
            <p:nvPr/>
          </p:nvSpPr>
          <p:spPr>
            <a:xfrm>
              <a:off x="5901303" y="1403856"/>
              <a:ext cx="2851888" cy="500209"/>
            </a:xfrm>
            <a:prstGeom prst="rect">
              <a:avLst/>
            </a:prstGeom>
            <a:noFill/>
          </p:spPr>
          <p:txBody>
            <a:bodyPr wrap="square" lIns="91440" tIns="45720" rIns="91440" bIns="45720" anchor="ctr" anchorCtr="0">
              <a:norm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pPr algn="ctr"/>
              <a:r>
                <a:rPr lang="zh-CN" altLang="en-US" sz="2000" b="1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rPr>
                <a:t>企业员工职业生涯规划</a:t>
              </a:r>
            </a:p>
          </p:txBody>
        </p:sp>
        <p:sp>
          <p:nvSpPr>
            <p:cNvPr id="29" name="iṡļïdê">
              <a:extLst>
                <a:ext uri="{FF2B5EF4-FFF2-40B4-BE49-F238E27FC236}">
                  <a16:creationId xmlns:a16="http://schemas.microsoft.com/office/drawing/2014/main" xmlns="" id="{ACEF1264-01E2-4BD0-B3F0-C9524E35AEA3}"/>
                </a:ext>
              </a:extLst>
            </p:cNvPr>
            <p:cNvSpPr txBox="1"/>
            <p:nvPr/>
          </p:nvSpPr>
          <p:spPr>
            <a:xfrm>
              <a:off x="4816604" y="1828886"/>
              <a:ext cx="5021286" cy="1569660"/>
            </a:xfrm>
            <a:prstGeom prst="rect">
              <a:avLst/>
            </a:prstGeom>
            <a:noFill/>
          </p:spPr>
          <p:txBody>
            <a:bodyPr wrap="square" lIns="91440" tIns="45720" rIns="91440" bIns="45720" anchor="t" anchorCtr="0">
              <a:sp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pPr marL="0" lvl="1" indent="0" algn="just">
                <a:lnSpc>
                  <a:spcPct val="150000"/>
                </a:lnSpc>
                <a:spcAft>
                  <a:spcPts val="600"/>
                </a:spcAft>
                <a:buClr>
                  <a:srgbClr val="FF7C80"/>
                </a:buClr>
              </a:pPr>
              <a:r>
                <a:rPr lang="zh-CN" altLang="en-US" sz="1600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rPr>
                <a:t>制定企业员工职业生涯规划，让员工有目标有奔头，这是前提。之后根据企业用人需求选人，做到人尽其才。选人不能只注重硬件，要注重实际能力。强调人尽其才，合适的人做合适的岗位。</a:t>
              </a:r>
            </a:p>
          </p:txBody>
        </p:sp>
      </p:grpSp>
      <p:sp>
        <p:nvSpPr>
          <p:cNvPr id="31" name="矩形 30"/>
          <p:cNvSpPr/>
          <p:nvPr/>
        </p:nvSpPr>
        <p:spPr>
          <a:xfrm>
            <a:off x="1240661" y="588934"/>
            <a:ext cx="198003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zh-CN" altLang="en-US" sz="2800" b="1" dirty="0">
                <a:solidFill>
                  <a:schemeClr val="accent5">
                    <a:lumMod val="50000"/>
                  </a:schemeClr>
                </a:solidFill>
                <a:cs typeface="+mn-ea"/>
                <a:sym typeface="+mn-lt"/>
              </a:rPr>
              <a:t>把好用人关</a:t>
            </a:r>
          </a:p>
        </p:txBody>
      </p:sp>
      <p:grpSp>
        <p:nvGrpSpPr>
          <p:cNvPr id="30" name="组合 29"/>
          <p:cNvGrpSpPr/>
          <p:nvPr/>
        </p:nvGrpSpPr>
        <p:grpSpPr>
          <a:xfrm rot="16200000">
            <a:off x="672527" y="583688"/>
            <a:ext cx="481586" cy="492079"/>
            <a:chOff x="647250" y="587488"/>
            <a:chExt cx="481586" cy="492079"/>
          </a:xfrm>
        </p:grpSpPr>
        <p:sp>
          <p:nvSpPr>
            <p:cNvPr id="33" name="流程图: 离页连接符 32"/>
            <p:cNvSpPr/>
            <p:nvPr/>
          </p:nvSpPr>
          <p:spPr>
            <a:xfrm>
              <a:off x="647250" y="587488"/>
              <a:ext cx="481586" cy="492079"/>
            </a:xfrm>
            <a:prstGeom prst="flowChartOffpageConnector">
              <a:avLst/>
            </a:prstGeom>
            <a:solidFill>
              <a:srgbClr val="FF4D3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34" name="椭圆 33"/>
            <p:cNvSpPr/>
            <p:nvPr/>
          </p:nvSpPr>
          <p:spPr>
            <a:xfrm>
              <a:off x="762043" y="668789"/>
              <a:ext cx="252000" cy="252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</p:grpSp>
      <p:grpSp>
        <p:nvGrpSpPr>
          <p:cNvPr id="7" name="组合 6"/>
          <p:cNvGrpSpPr/>
          <p:nvPr/>
        </p:nvGrpSpPr>
        <p:grpSpPr>
          <a:xfrm>
            <a:off x="1362992" y="2046517"/>
            <a:ext cx="2792183" cy="2792183"/>
            <a:chOff x="1362992" y="2046517"/>
            <a:chExt cx="2792183" cy="2792183"/>
          </a:xfrm>
        </p:grpSpPr>
        <p:grpSp>
          <p:nvGrpSpPr>
            <p:cNvPr id="3" name="组合 2"/>
            <p:cNvGrpSpPr/>
            <p:nvPr/>
          </p:nvGrpSpPr>
          <p:grpSpPr>
            <a:xfrm>
              <a:off x="1362992" y="2046517"/>
              <a:ext cx="2792183" cy="2792183"/>
              <a:chOff x="1362992" y="2046517"/>
              <a:chExt cx="2792183" cy="2792183"/>
            </a:xfrm>
            <a:solidFill>
              <a:srgbClr val="1878DD"/>
            </a:solidFill>
          </p:grpSpPr>
          <p:sp>
            <p:nvSpPr>
              <p:cNvPr id="11" name="椭圆 10"/>
              <p:cNvSpPr/>
              <p:nvPr/>
            </p:nvSpPr>
            <p:spPr>
              <a:xfrm>
                <a:off x="1362992" y="2046517"/>
                <a:ext cx="2792183" cy="2792183"/>
              </a:xfrm>
              <a:prstGeom prst="ellipse">
                <a:avLst/>
              </a:prstGeom>
              <a:solidFill>
                <a:srgbClr val="1878DD">
                  <a:alpha val="18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2" name="椭圆 11"/>
              <p:cNvSpPr/>
              <p:nvPr/>
            </p:nvSpPr>
            <p:spPr>
              <a:xfrm>
                <a:off x="1618659" y="2302184"/>
                <a:ext cx="2280848" cy="2280848"/>
              </a:xfrm>
              <a:prstGeom prst="ellipse">
                <a:avLst/>
              </a:prstGeom>
              <a:solidFill>
                <a:srgbClr val="1878DD">
                  <a:alpha val="36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</p:grpSp>
        <p:pic>
          <p:nvPicPr>
            <p:cNvPr id="35" name="图片 34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9373" t="20051" r="28092" b="1231"/>
            <a:stretch>
              <a:fillRect/>
            </a:stretch>
          </p:blipFill>
          <p:spPr>
            <a:xfrm>
              <a:off x="1904918" y="2588443"/>
              <a:ext cx="1708331" cy="1708331"/>
            </a:xfrm>
            <a:custGeom>
              <a:avLst/>
              <a:gdLst>
                <a:gd name="connsiteX0" fmla="*/ 523800 w 1047600"/>
                <a:gd name="connsiteY0" fmla="*/ 0 h 1047600"/>
                <a:gd name="connsiteX1" fmla="*/ 1047600 w 1047600"/>
                <a:gd name="connsiteY1" fmla="*/ 523800 h 1047600"/>
                <a:gd name="connsiteX2" fmla="*/ 523800 w 1047600"/>
                <a:gd name="connsiteY2" fmla="*/ 1047600 h 1047600"/>
                <a:gd name="connsiteX3" fmla="*/ 0 w 1047600"/>
                <a:gd name="connsiteY3" fmla="*/ 523800 h 1047600"/>
                <a:gd name="connsiteX4" fmla="*/ 523800 w 1047600"/>
                <a:gd name="connsiteY4" fmla="*/ 0 h 1047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47600" h="1047600">
                  <a:moveTo>
                    <a:pt x="523800" y="0"/>
                  </a:moveTo>
                  <a:cubicBezTo>
                    <a:pt x="813087" y="0"/>
                    <a:pt x="1047600" y="234513"/>
                    <a:pt x="1047600" y="523800"/>
                  </a:cubicBezTo>
                  <a:cubicBezTo>
                    <a:pt x="1047600" y="813087"/>
                    <a:pt x="813087" y="1047600"/>
                    <a:pt x="523800" y="1047600"/>
                  </a:cubicBezTo>
                  <a:cubicBezTo>
                    <a:pt x="234513" y="1047600"/>
                    <a:pt x="0" y="813087"/>
                    <a:pt x="0" y="523800"/>
                  </a:cubicBezTo>
                  <a:cubicBezTo>
                    <a:pt x="0" y="234513"/>
                    <a:pt x="234513" y="0"/>
                    <a:pt x="523800" y="0"/>
                  </a:cubicBezTo>
                  <a:close/>
                </a:path>
              </a:pathLst>
            </a:custGeom>
          </p:spPr>
        </p:pic>
      </p:grpSp>
    </p:spTree>
    <p:extLst>
      <p:ext uri="{BB962C8B-B14F-4D97-AF65-F5344CB8AC3E}">
        <p14:creationId xmlns:p14="http://schemas.microsoft.com/office/powerpoint/2010/main" val="309797940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1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矩形 18"/>
          <p:cNvSpPr/>
          <p:nvPr/>
        </p:nvSpPr>
        <p:spPr>
          <a:xfrm>
            <a:off x="1240661" y="588934"/>
            <a:ext cx="341632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zh-CN" altLang="en-US" sz="2800" b="1" dirty="0">
                <a:solidFill>
                  <a:schemeClr val="accent5">
                    <a:lumMod val="50000"/>
                  </a:schemeClr>
                </a:solidFill>
                <a:cs typeface="+mn-ea"/>
                <a:sym typeface="+mn-lt"/>
              </a:rPr>
              <a:t>制定全面的考核制度</a:t>
            </a:r>
          </a:p>
        </p:txBody>
      </p:sp>
      <p:grpSp>
        <p:nvGrpSpPr>
          <p:cNvPr id="2" name="组合 1"/>
          <p:cNvGrpSpPr/>
          <p:nvPr/>
        </p:nvGrpSpPr>
        <p:grpSpPr>
          <a:xfrm>
            <a:off x="506125" y="1706967"/>
            <a:ext cx="2305362" cy="3683456"/>
            <a:chOff x="438750" y="1716574"/>
            <a:chExt cx="2305362" cy="3683456"/>
          </a:xfrm>
        </p:grpSpPr>
        <p:grpSp>
          <p:nvGrpSpPr>
            <p:cNvPr id="21" name="Group 7">
              <a:extLst>
                <a:ext uri="{FF2B5EF4-FFF2-40B4-BE49-F238E27FC236}">
                  <a16:creationId xmlns:a16="http://schemas.microsoft.com/office/drawing/2014/main" xmlns="" id="{24A7F655-D47B-9F7C-6167-C6840F075E60}"/>
                </a:ext>
              </a:extLst>
            </p:cNvPr>
            <p:cNvGrpSpPr/>
            <p:nvPr/>
          </p:nvGrpSpPr>
          <p:grpSpPr>
            <a:xfrm>
              <a:off x="637982" y="1716574"/>
              <a:ext cx="1947406" cy="2728537"/>
              <a:chOff x="1168251" y="1646513"/>
              <a:chExt cx="1947406" cy="2728537"/>
            </a:xfrm>
          </p:grpSpPr>
          <p:cxnSp>
            <p:nvCxnSpPr>
              <p:cNvPr id="22" name="Straight Connector 2">
                <a:extLst>
                  <a:ext uri="{FF2B5EF4-FFF2-40B4-BE49-F238E27FC236}">
                    <a16:creationId xmlns:a16="http://schemas.microsoft.com/office/drawing/2014/main" xmlns="" id="{0ADB4C62-4380-2161-95F7-ACA9F9493AFC}"/>
                  </a:ext>
                </a:extLst>
              </p:cNvPr>
              <p:cNvCxnSpPr/>
              <p:nvPr/>
            </p:nvCxnSpPr>
            <p:spPr>
              <a:xfrm rot="5400000">
                <a:off x="1884371" y="3468018"/>
                <a:ext cx="515164" cy="2405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  <a:prstDash val="sysDot"/>
                <a:tailEnd type="oval"/>
              </a:ln>
            </p:spPr>
            <p:style>
              <a:lnRef idx="2">
                <a:schemeClr val="accent5"/>
              </a:lnRef>
              <a:fillRef idx="0">
                <a:schemeClr val="accent5"/>
              </a:fillRef>
              <a:effectRef idx="1">
                <a:schemeClr val="accent5"/>
              </a:effectRef>
              <a:fontRef idx="minor">
                <a:schemeClr val="tx1"/>
              </a:fontRef>
            </p:style>
          </p:cxnSp>
          <p:sp>
            <p:nvSpPr>
              <p:cNvPr id="23" name="Rectangle: Rounded Corners 4">
                <a:extLst>
                  <a:ext uri="{FF2B5EF4-FFF2-40B4-BE49-F238E27FC236}">
                    <a16:creationId xmlns:a16="http://schemas.microsoft.com/office/drawing/2014/main" xmlns="" id="{CE1FAE1D-6A7D-1757-8633-342CAFAF9960}"/>
                  </a:ext>
                </a:extLst>
              </p:cNvPr>
              <p:cNvSpPr/>
              <p:nvPr/>
            </p:nvSpPr>
            <p:spPr>
              <a:xfrm>
                <a:off x="1168251" y="1646513"/>
                <a:ext cx="1947406" cy="1606203"/>
              </a:xfrm>
              <a:prstGeom prst="flowChartOffpageConnector">
                <a:avLst/>
              </a:prstGeom>
              <a:solidFill>
                <a:srgbClr val="1257E3"/>
              </a:solidFill>
              <a:ln>
                <a:noFill/>
              </a:ln>
              <a:effectLst/>
            </p:spPr>
            <p:style>
              <a:lnRef idx="2">
                <a:scrgbClr r="0" g="0" b="0"/>
              </a:lnRef>
              <a:fillRef idx="1">
                <a:scrgbClr r="0" g="0" b="0"/>
              </a:fillRef>
              <a:effectRef idx="0">
                <a:schemeClr val="lt1">
                  <a:alpha val="9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anchor="ctr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dk1">
                        <a:hueOff val="0"/>
                        <a:satOff val="0"/>
                        <a:lumOff val="0"/>
                        <a:alphaOff val="0"/>
                      </a:schemeClr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dk1">
                        <a:hueOff val="0"/>
                        <a:satOff val="0"/>
                        <a:lumOff val="0"/>
                        <a:alphaOff val="0"/>
                      </a:schemeClr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dk1">
                        <a:hueOff val="0"/>
                        <a:satOff val="0"/>
                        <a:lumOff val="0"/>
                        <a:alphaOff val="0"/>
                      </a:schemeClr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dk1">
                        <a:hueOff val="0"/>
                        <a:satOff val="0"/>
                        <a:lumOff val="0"/>
                        <a:alphaOff val="0"/>
                      </a:schemeClr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dk1">
                        <a:hueOff val="0"/>
                        <a:satOff val="0"/>
                        <a:lumOff val="0"/>
                        <a:alphaOff val="0"/>
                      </a:schemeClr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dk1">
                        <a:hueOff val="0"/>
                        <a:satOff val="0"/>
                        <a:lumOff val="0"/>
                        <a:alphaOff val="0"/>
                      </a:schemeClr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dk1">
                        <a:hueOff val="0"/>
                        <a:satOff val="0"/>
                        <a:lumOff val="0"/>
                        <a:alphaOff val="0"/>
                      </a:schemeClr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dk1">
                        <a:hueOff val="0"/>
                        <a:satOff val="0"/>
                        <a:lumOff val="0"/>
                        <a:alphaOff val="0"/>
                      </a:schemeClr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dk1">
                        <a:hueOff val="0"/>
                        <a:satOff val="0"/>
                        <a:lumOff val="0"/>
                        <a:alphaOff val="0"/>
                      </a:schemeClr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013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>
                      <a:hueOff val="0"/>
                      <a:satOff val="0"/>
                      <a:lumOff val="0"/>
                      <a:alphaOff val="0"/>
                    </a:srgbClr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  <p:sp>
            <p:nvSpPr>
              <p:cNvPr id="24" name="Rectangle: Rounded Corners 5">
                <a:extLst>
                  <a:ext uri="{FF2B5EF4-FFF2-40B4-BE49-F238E27FC236}">
                    <a16:creationId xmlns:a16="http://schemas.microsoft.com/office/drawing/2014/main" xmlns="" id="{9B51C073-EF78-455D-1ED8-111DB5074759}"/>
                  </a:ext>
                </a:extLst>
              </p:cNvPr>
              <p:cNvSpPr/>
              <p:nvPr/>
            </p:nvSpPr>
            <p:spPr>
              <a:xfrm rot="10800000" flipV="1">
                <a:off x="1392236" y="3884674"/>
                <a:ext cx="1499974" cy="490376"/>
              </a:xfrm>
              <a:prstGeom prst="roundRect">
                <a:avLst>
                  <a:gd name="adj" fmla="val 50000"/>
                </a:avLst>
              </a:prstGeom>
              <a:gradFill>
                <a:gsLst>
                  <a:gs pos="32000">
                    <a:srgbClr val="226FF1"/>
                  </a:gs>
                  <a:gs pos="0">
                    <a:srgbClr val="1878DD"/>
                  </a:gs>
                  <a:gs pos="100000">
                    <a:srgbClr val="1257E3"/>
                  </a:gs>
                </a:gsLst>
                <a:lin ang="5400000" scaled="1"/>
              </a:gradFill>
              <a:ln>
                <a:noFill/>
              </a:ln>
              <a:effectLst/>
            </p:spPr>
            <p:style>
              <a:lnRef idx="2">
                <a:scrgbClr r="0" g="0" b="0"/>
              </a:lnRef>
              <a:fillRef idx="1">
                <a:scrgbClr r="0" g="0" b="0"/>
              </a:fillRef>
              <a:effectRef idx="0">
                <a:schemeClr val="accent5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 wrap="none" anchor="ctr">
                <a:noAutofit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zh-CN" altLang="en-US" sz="20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cs typeface="+mn-ea"/>
                    <a:sym typeface="+mn-lt"/>
                  </a:rPr>
                  <a:t>德</a:t>
                </a:r>
              </a:p>
            </p:txBody>
          </p:sp>
          <p:sp>
            <p:nvSpPr>
              <p:cNvPr id="25" name="Freeform: Shape 7">
                <a:extLst>
                  <a:ext uri="{FF2B5EF4-FFF2-40B4-BE49-F238E27FC236}">
                    <a16:creationId xmlns:a16="http://schemas.microsoft.com/office/drawing/2014/main" xmlns="" id="{CCAF52CC-0B6F-93AF-67A0-37E9054EB23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67272" y="1956067"/>
                <a:ext cx="749359" cy="750143"/>
              </a:xfrm>
              <a:custGeom>
                <a:avLst/>
                <a:gdLst>
                  <a:gd name="connsiteX0" fmla="*/ 488334 w 607780"/>
                  <a:gd name="connsiteY0" fmla="*/ 335343 h 608415"/>
                  <a:gd name="connsiteX1" fmla="*/ 334222 w 607780"/>
                  <a:gd name="connsiteY1" fmla="*/ 489140 h 608415"/>
                  <a:gd name="connsiteX2" fmla="*/ 334222 w 607780"/>
                  <a:gd name="connsiteY2" fmla="*/ 544074 h 608415"/>
                  <a:gd name="connsiteX3" fmla="*/ 543347 w 607780"/>
                  <a:gd name="connsiteY3" fmla="*/ 335343 h 608415"/>
                  <a:gd name="connsiteX4" fmla="*/ 303079 w 607780"/>
                  <a:gd name="connsiteY4" fmla="*/ 235618 h 608415"/>
                  <a:gd name="connsiteX5" fmla="*/ 371810 w 607780"/>
                  <a:gd name="connsiteY5" fmla="*/ 304243 h 608415"/>
                  <a:gd name="connsiteX6" fmla="*/ 303079 w 607780"/>
                  <a:gd name="connsiteY6" fmla="*/ 372868 h 608415"/>
                  <a:gd name="connsiteX7" fmla="*/ 234348 w 607780"/>
                  <a:gd name="connsiteY7" fmla="*/ 304243 h 608415"/>
                  <a:gd name="connsiteX8" fmla="*/ 303079 w 607780"/>
                  <a:gd name="connsiteY8" fmla="*/ 235618 h 608415"/>
                  <a:gd name="connsiteX9" fmla="*/ 303136 w 607780"/>
                  <a:gd name="connsiteY9" fmla="*/ 0 h 608415"/>
                  <a:gd name="connsiteX10" fmla="*/ 607780 w 607780"/>
                  <a:gd name="connsiteY10" fmla="*/ 304207 h 608415"/>
                  <a:gd name="connsiteX11" fmla="*/ 303136 w 607780"/>
                  <a:gd name="connsiteY11" fmla="*/ 608415 h 608415"/>
                  <a:gd name="connsiteX12" fmla="*/ 0 w 607780"/>
                  <a:gd name="connsiteY12" fmla="*/ 335249 h 608415"/>
                  <a:gd name="connsiteX13" fmla="*/ 62926 w 607780"/>
                  <a:gd name="connsiteY13" fmla="*/ 335249 h 608415"/>
                  <a:gd name="connsiteX14" fmla="*/ 272050 w 607780"/>
                  <a:gd name="connsiteY14" fmla="*/ 544074 h 608415"/>
                  <a:gd name="connsiteX15" fmla="*/ 272050 w 607780"/>
                  <a:gd name="connsiteY15" fmla="*/ 489140 h 608415"/>
                  <a:gd name="connsiteX16" fmla="*/ 115113 w 607780"/>
                  <a:gd name="connsiteY16" fmla="*/ 304207 h 608415"/>
                  <a:gd name="connsiteX17" fmla="*/ 303136 w 607780"/>
                  <a:gd name="connsiteY17" fmla="*/ 116547 h 608415"/>
                  <a:gd name="connsiteX18" fmla="*/ 413728 w 607780"/>
                  <a:gd name="connsiteY18" fmla="*/ 152668 h 608415"/>
                  <a:gd name="connsiteX19" fmla="*/ 368888 w 607780"/>
                  <a:gd name="connsiteY19" fmla="*/ 197443 h 608415"/>
                  <a:gd name="connsiteX20" fmla="*/ 303136 w 607780"/>
                  <a:gd name="connsiteY20" fmla="*/ 178630 h 608415"/>
                  <a:gd name="connsiteX21" fmla="*/ 177379 w 607780"/>
                  <a:gd name="connsiteY21" fmla="*/ 304207 h 608415"/>
                  <a:gd name="connsiteX22" fmla="*/ 303136 w 607780"/>
                  <a:gd name="connsiteY22" fmla="*/ 429785 h 608415"/>
                  <a:gd name="connsiteX23" fmla="*/ 428894 w 607780"/>
                  <a:gd name="connsiteY23" fmla="*/ 304207 h 608415"/>
                  <a:gd name="connsiteX24" fmla="*/ 412220 w 607780"/>
                  <a:gd name="connsiteY24" fmla="*/ 242030 h 608415"/>
                  <a:gd name="connsiteX25" fmla="*/ 457154 w 607780"/>
                  <a:gd name="connsiteY25" fmla="*/ 197161 h 608415"/>
                  <a:gd name="connsiteX26" fmla="*/ 488334 w 607780"/>
                  <a:gd name="connsiteY26" fmla="*/ 273166 h 608415"/>
                  <a:gd name="connsiteX27" fmla="*/ 543347 w 607780"/>
                  <a:gd name="connsiteY27" fmla="*/ 273166 h 608415"/>
                  <a:gd name="connsiteX28" fmla="*/ 303136 w 607780"/>
                  <a:gd name="connsiteY28" fmla="*/ 62177 h 608415"/>
                  <a:gd name="connsiteX29" fmla="*/ 62926 w 607780"/>
                  <a:gd name="connsiteY29" fmla="*/ 273166 h 608415"/>
                  <a:gd name="connsiteX30" fmla="*/ 0 w 607780"/>
                  <a:gd name="connsiteY30" fmla="*/ 273166 h 608415"/>
                  <a:gd name="connsiteX31" fmla="*/ 303136 w 607780"/>
                  <a:gd name="connsiteY31" fmla="*/ 0 h 6084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</a:cxnLst>
                <a:rect l="l" t="t" r="r" b="b"/>
                <a:pathLst>
                  <a:path w="607780" h="608415">
                    <a:moveTo>
                      <a:pt x="488334" y="335343"/>
                    </a:moveTo>
                    <a:cubicBezTo>
                      <a:pt x="475146" y="413888"/>
                      <a:pt x="412974" y="475971"/>
                      <a:pt x="334222" y="489140"/>
                    </a:cubicBezTo>
                    <a:lnTo>
                      <a:pt x="334222" y="544074"/>
                    </a:lnTo>
                    <a:cubicBezTo>
                      <a:pt x="443024" y="530059"/>
                      <a:pt x="529311" y="443895"/>
                      <a:pt x="543347" y="335343"/>
                    </a:cubicBezTo>
                    <a:close/>
                    <a:moveTo>
                      <a:pt x="303079" y="235618"/>
                    </a:moveTo>
                    <a:cubicBezTo>
                      <a:pt x="341038" y="235618"/>
                      <a:pt x="371810" y="266342"/>
                      <a:pt x="371810" y="304243"/>
                    </a:cubicBezTo>
                    <a:cubicBezTo>
                      <a:pt x="371810" y="342144"/>
                      <a:pt x="341038" y="372868"/>
                      <a:pt x="303079" y="372868"/>
                    </a:cubicBezTo>
                    <a:cubicBezTo>
                      <a:pt x="265120" y="372868"/>
                      <a:pt x="234348" y="342144"/>
                      <a:pt x="234348" y="304243"/>
                    </a:cubicBezTo>
                    <a:cubicBezTo>
                      <a:pt x="234348" y="266342"/>
                      <a:pt x="265120" y="235618"/>
                      <a:pt x="303079" y="235618"/>
                    </a:cubicBezTo>
                    <a:close/>
                    <a:moveTo>
                      <a:pt x="303136" y="0"/>
                    </a:moveTo>
                    <a:cubicBezTo>
                      <a:pt x="471095" y="0"/>
                      <a:pt x="607780" y="136489"/>
                      <a:pt x="607780" y="304207"/>
                    </a:cubicBezTo>
                    <a:cubicBezTo>
                      <a:pt x="607780" y="472020"/>
                      <a:pt x="471095" y="608415"/>
                      <a:pt x="303136" y="608415"/>
                    </a:cubicBezTo>
                    <a:cubicBezTo>
                      <a:pt x="145634" y="608415"/>
                      <a:pt x="15637" y="488482"/>
                      <a:pt x="0" y="335249"/>
                    </a:cubicBezTo>
                    <a:lnTo>
                      <a:pt x="62926" y="335249"/>
                    </a:lnTo>
                    <a:cubicBezTo>
                      <a:pt x="76962" y="443895"/>
                      <a:pt x="163249" y="530059"/>
                      <a:pt x="272050" y="544074"/>
                    </a:cubicBezTo>
                    <a:lnTo>
                      <a:pt x="272050" y="489140"/>
                    </a:lnTo>
                    <a:cubicBezTo>
                      <a:pt x="183125" y="474278"/>
                      <a:pt x="115113" y="397144"/>
                      <a:pt x="115113" y="304207"/>
                    </a:cubicBezTo>
                    <a:cubicBezTo>
                      <a:pt x="115113" y="200736"/>
                      <a:pt x="199422" y="116547"/>
                      <a:pt x="303136" y="116547"/>
                    </a:cubicBezTo>
                    <a:cubicBezTo>
                      <a:pt x="344490" y="116547"/>
                      <a:pt x="382641" y="129998"/>
                      <a:pt x="413728" y="152668"/>
                    </a:cubicBezTo>
                    <a:lnTo>
                      <a:pt x="368888" y="197443"/>
                    </a:lnTo>
                    <a:cubicBezTo>
                      <a:pt x="349766" y="185591"/>
                      <a:pt x="327252" y="178630"/>
                      <a:pt x="303136" y="178630"/>
                    </a:cubicBezTo>
                    <a:cubicBezTo>
                      <a:pt x="233805" y="178630"/>
                      <a:pt x="177379" y="234975"/>
                      <a:pt x="177379" y="304207"/>
                    </a:cubicBezTo>
                    <a:cubicBezTo>
                      <a:pt x="177379" y="373440"/>
                      <a:pt x="233805" y="429785"/>
                      <a:pt x="303136" y="429785"/>
                    </a:cubicBezTo>
                    <a:cubicBezTo>
                      <a:pt x="372468" y="429785"/>
                      <a:pt x="428894" y="373440"/>
                      <a:pt x="428894" y="304207"/>
                    </a:cubicBezTo>
                    <a:cubicBezTo>
                      <a:pt x="428894" y="281632"/>
                      <a:pt x="422771" y="260373"/>
                      <a:pt x="412220" y="242030"/>
                    </a:cubicBezTo>
                    <a:lnTo>
                      <a:pt x="457154" y="197161"/>
                    </a:lnTo>
                    <a:cubicBezTo>
                      <a:pt x="472791" y="219455"/>
                      <a:pt x="483624" y="245229"/>
                      <a:pt x="488334" y="273166"/>
                    </a:cubicBezTo>
                    <a:lnTo>
                      <a:pt x="543347" y="273166"/>
                    </a:lnTo>
                    <a:cubicBezTo>
                      <a:pt x="527992" y="154361"/>
                      <a:pt x="426256" y="62177"/>
                      <a:pt x="303136" y="62177"/>
                    </a:cubicBezTo>
                    <a:cubicBezTo>
                      <a:pt x="180017" y="62177"/>
                      <a:pt x="78280" y="154361"/>
                      <a:pt x="62926" y="273166"/>
                    </a:cubicBezTo>
                    <a:lnTo>
                      <a:pt x="0" y="273166"/>
                    </a:lnTo>
                    <a:cubicBezTo>
                      <a:pt x="15637" y="119933"/>
                      <a:pt x="145634" y="0"/>
                      <a:pt x="303136" y="0"/>
                    </a:cubicBez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anchor="ctr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013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</p:grpSp>
        <p:sp>
          <p:nvSpPr>
            <p:cNvPr id="41" name="文本框 40">
              <a:extLst>
                <a:ext uri="{FF2B5EF4-FFF2-40B4-BE49-F238E27FC236}">
                  <a16:creationId xmlns:a16="http://schemas.microsoft.com/office/drawing/2014/main" xmlns="" id="{C8096ECA-1B50-F573-B523-4BC3CDB9F96D}"/>
                </a:ext>
              </a:extLst>
            </p:cNvPr>
            <p:cNvSpPr txBox="1"/>
            <p:nvPr/>
          </p:nvSpPr>
          <p:spPr>
            <a:xfrm>
              <a:off x="438750" y="4612507"/>
              <a:ext cx="2305362" cy="787523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lang="zh-CN" altLang="en-US" sz="1600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rPr>
                <a:t>即考核人员的，思想政治表现与职业道德</a:t>
              </a:r>
            </a:p>
          </p:txBody>
        </p:sp>
      </p:grpSp>
      <p:grpSp>
        <p:nvGrpSpPr>
          <p:cNvPr id="6" name="组合 5"/>
          <p:cNvGrpSpPr/>
          <p:nvPr/>
        </p:nvGrpSpPr>
        <p:grpSpPr>
          <a:xfrm>
            <a:off x="4942635" y="1706967"/>
            <a:ext cx="2305362" cy="3693063"/>
            <a:chOff x="5720968" y="1706967"/>
            <a:chExt cx="2305362" cy="3693063"/>
          </a:xfrm>
        </p:grpSpPr>
        <p:grpSp>
          <p:nvGrpSpPr>
            <p:cNvPr id="31" name="Group 23">
              <a:extLst>
                <a:ext uri="{FF2B5EF4-FFF2-40B4-BE49-F238E27FC236}">
                  <a16:creationId xmlns:a16="http://schemas.microsoft.com/office/drawing/2014/main" xmlns="" id="{5BAE5F2B-49DB-00A4-B9E6-DD9577D62487}"/>
                </a:ext>
              </a:extLst>
            </p:cNvPr>
            <p:cNvGrpSpPr/>
            <p:nvPr/>
          </p:nvGrpSpPr>
          <p:grpSpPr>
            <a:xfrm>
              <a:off x="5952398" y="1706967"/>
              <a:ext cx="1947406" cy="2738144"/>
              <a:chOff x="6482667" y="1636906"/>
              <a:chExt cx="1947406" cy="2738144"/>
            </a:xfrm>
          </p:grpSpPr>
          <p:cxnSp>
            <p:nvCxnSpPr>
              <p:cNvPr id="32" name="Straight Connector 16">
                <a:extLst>
                  <a:ext uri="{FF2B5EF4-FFF2-40B4-BE49-F238E27FC236}">
                    <a16:creationId xmlns:a16="http://schemas.microsoft.com/office/drawing/2014/main" xmlns="" id="{6127E2B7-0F48-A024-1FA7-5B69FAA6C2F2}"/>
                  </a:ext>
                </a:extLst>
              </p:cNvPr>
              <p:cNvCxnSpPr/>
              <p:nvPr/>
            </p:nvCxnSpPr>
            <p:spPr>
              <a:xfrm rot="5400000">
                <a:off x="7198787" y="3455528"/>
                <a:ext cx="515164" cy="2405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  <a:prstDash val="sysDot"/>
                <a:tailEnd type="oval"/>
              </a:ln>
            </p:spPr>
            <p:style>
              <a:lnRef idx="2">
                <a:schemeClr val="accent5"/>
              </a:lnRef>
              <a:fillRef idx="0">
                <a:schemeClr val="accent5"/>
              </a:fillRef>
              <a:effectRef idx="1">
                <a:schemeClr val="accent5"/>
              </a:effectRef>
              <a:fontRef idx="minor">
                <a:schemeClr val="tx1"/>
              </a:fontRef>
            </p:style>
          </p:cxnSp>
          <p:sp>
            <p:nvSpPr>
              <p:cNvPr id="33" name="Rectangle: Rounded Corners 18">
                <a:extLst>
                  <a:ext uri="{FF2B5EF4-FFF2-40B4-BE49-F238E27FC236}">
                    <a16:creationId xmlns:a16="http://schemas.microsoft.com/office/drawing/2014/main" xmlns="" id="{CCAB83AC-ABAC-B5AE-4653-50D04CC6DE26}"/>
                  </a:ext>
                </a:extLst>
              </p:cNvPr>
              <p:cNvSpPr/>
              <p:nvPr/>
            </p:nvSpPr>
            <p:spPr>
              <a:xfrm rot="10800000" flipV="1">
                <a:off x="6482667" y="1636906"/>
                <a:ext cx="1947406" cy="1606203"/>
              </a:xfrm>
              <a:prstGeom prst="flowChartOffpageConnector">
                <a:avLst/>
              </a:prstGeom>
              <a:solidFill>
                <a:srgbClr val="1257E3"/>
              </a:solidFill>
              <a:ln>
                <a:noFill/>
              </a:ln>
              <a:effectLst/>
            </p:spPr>
            <p:style>
              <a:lnRef idx="2">
                <a:scrgbClr r="0" g="0" b="0"/>
              </a:lnRef>
              <a:fillRef idx="1">
                <a:scrgbClr r="0" g="0" b="0"/>
              </a:fillRef>
              <a:effectRef idx="0">
                <a:schemeClr val="lt1">
                  <a:alpha val="9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anchor="ctr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dk1">
                        <a:hueOff val="0"/>
                        <a:satOff val="0"/>
                        <a:lumOff val="0"/>
                        <a:alphaOff val="0"/>
                      </a:schemeClr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dk1">
                        <a:hueOff val="0"/>
                        <a:satOff val="0"/>
                        <a:lumOff val="0"/>
                        <a:alphaOff val="0"/>
                      </a:schemeClr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dk1">
                        <a:hueOff val="0"/>
                        <a:satOff val="0"/>
                        <a:lumOff val="0"/>
                        <a:alphaOff val="0"/>
                      </a:schemeClr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dk1">
                        <a:hueOff val="0"/>
                        <a:satOff val="0"/>
                        <a:lumOff val="0"/>
                        <a:alphaOff val="0"/>
                      </a:schemeClr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dk1">
                        <a:hueOff val="0"/>
                        <a:satOff val="0"/>
                        <a:lumOff val="0"/>
                        <a:alphaOff val="0"/>
                      </a:schemeClr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dk1">
                        <a:hueOff val="0"/>
                        <a:satOff val="0"/>
                        <a:lumOff val="0"/>
                        <a:alphaOff val="0"/>
                      </a:schemeClr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dk1">
                        <a:hueOff val="0"/>
                        <a:satOff val="0"/>
                        <a:lumOff val="0"/>
                        <a:alphaOff val="0"/>
                      </a:schemeClr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dk1">
                        <a:hueOff val="0"/>
                        <a:satOff val="0"/>
                        <a:lumOff val="0"/>
                        <a:alphaOff val="0"/>
                      </a:schemeClr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dk1">
                        <a:hueOff val="0"/>
                        <a:satOff val="0"/>
                        <a:lumOff val="0"/>
                        <a:alphaOff val="0"/>
                      </a:schemeClr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013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>
                      <a:hueOff val="0"/>
                      <a:satOff val="0"/>
                      <a:lumOff val="0"/>
                      <a:alphaOff val="0"/>
                    </a:srgbClr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  <p:sp>
            <p:nvSpPr>
              <p:cNvPr id="34" name="Rectangle: Rounded Corners 19">
                <a:extLst>
                  <a:ext uri="{FF2B5EF4-FFF2-40B4-BE49-F238E27FC236}">
                    <a16:creationId xmlns:a16="http://schemas.microsoft.com/office/drawing/2014/main" xmlns="" id="{32C64750-DDA7-4ECF-CF90-053E90AE7C7E}"/>
                  </a:ext>
                </a:extLst>
              </p:cNvPr>
              <p:cNvSpPr/>
              <p:nvPr/>
            </p:nvSpPr>
            <p:spPr>
              <a:xfrm rot="10800000" flipV="1">
                <a:off x="6671510" y="3884674"/>
                <a:ext cx="1499973" cy="490376"/>
              </a:xfrm>
              <a:prstGeom prst="roundRect">
                <a:avLst>
                  <a:gd name="adj" fmla="val 50000"/>
                </a:avLst>
              </a:prstGeom>
              <a:gradFill>
                <a:gsLst>
                  <a:gs pos="32000">
                    <a:srgbClr val="226FF1"/>
                  </a:gs>
                  <a:gs pos="0">
                    <a:srgbClr val="1878DD"/>
                  </a:gs>
                  <a:gs pos="100000">
                    <a:srgbClr val="1257E3"/>
                  </a:gs>
                </a:gsLst>
                <a:lin ang="5400000" scaled="1"/>
              </a:gradFill>
              <a:ln>
                <a:noFill/>
              </a:ln>
              <a:effectLst/>
            </p:spPr>
            <p:style>
              <a:lnRef idx="2">
                <a:scrgbClr r="0" g="0" b="0"/>
              </a:lnRef>
              <a:fillRef idx="1">
                <a:scrgbClr r="0" g="0" b="0"/>
              </a:fillRef>
              <a:effectRef idx="0">
                <a:schemeClr val="accent5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 wrap="none" anchor="ctr">
                <a:noAutofit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>
                  <a:defRPr/>
                </a:pPr>
                <a:r>
                  <a:rPr kumimoji="0" lang="zh-CN" altLang="en-US" sz="20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cs typeface="+mn-ea"/>
                    <a:sym typeface="+mn-lt"/>
                  </a:rPr>
                  <a:t>勤</a:t>
                </a:r>
              </a:p>
            </p:txBody>
          </p:sp>
          <p:sp>
            <p:nvSpPr>
              <p:cNvPr id="35" name="Freeform: Shape 21">
                <a:extLst>
                  <a:ext uri="{FF2B5EF4-FFF2-40B4-BE49-F238E27FC236}">
                    <a16:creationId xmlns:a16="http://schemas.microsoft.com/office/drawing/2014/main" xmlns="" id="{5B7E7E18-D66A-2E58-A35B-9F2D9C0FAB1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165545" y="2036649"/>
                <a:ext cx="581649" cy="580558"/>
              </a:xfrm>
              <a:custGeom>
                <a:avLst/>
                <a:gdLst>
                  <a:gd name="connsiteX0" fmla="*/ 602275 w 602487"/>
                  <a:gd name="connsiteY0" fmla="*/ 602275 w 602487"/>
                  <a:gd name="connsiteX1" fmla="*/ 602275 w 602487"/>
                  <a:gd name="connsiteY1" fmla="*/ 602275 w 602487"/>
                  <a:gd name="connsiteX2" fmla="*/ 602275 w 602487"/>
                  <a:gd name="connsiteY2" fmla="*/ 602275 w 602487"/>
                  <a:gd name="connsiteX3" fmla="*/ 602275 w 602487"/>
                  <a:gd name="connsiteY3" fmla="*/ 602275 w 602487"/>
                  <a:gd name="connsiteX4" fmla="*/ 602275 w 602487"/>
                  <a:gd name="connsiteY4" fmla="*/ 602275 w 602487"/>
                  <a:gd name="connsiteX5" fmla="*/ 602275 w 602487"/>
                  <a:gd name="connsiteY5" fmla="*/ 602275 w 602487"/>
                  <a:gd name="connsiteX6" fmla="*/ 602275 w 602487"/>
                  <a:gd name="connsiteY6" fmla="*/ 602275 w 602487"/>
                  <a:gd name="connsiteX7" fmla="*/ 602275 w 602487"/>
                  <a:gd name="connsiteY7" fmla="*/ 602275 w 602487"/>
                  <a:gd name="connsiteX8" fmla="*/ 602275 w 602487"/>
                  <a:gd name="connsiteY8" fmla="*/ 602275 w 602487"/>
                  <a:gd name="connsiteX9" fmla="*/ 602275 w 602487"/>
                  <a:gd name="connsiteY9" fmla="*/ 602275 w 602487"/>
                  <a:gd name="connsiteX10" fmla="*/ 602275 w 602487"/>
                  <a:gd name="connsiteY10" fmla="*/ 602275 w 602487"/>
                  <a:gd name="connsiteX11" fmla="*/ 602275 w 602487"/>
                  <a:gd name="connsiteY11" fmla="*/ 602275 w 602487"/>
                  <a:gd name="connsiteX12" fmla="*/ 602275 w 602487"/>
                  <a:gd name="connsiteY12" fmla="*/ 602275 w 602487"/>
                  <a:gd name="connsiteX13" fmla="*/ 602275 w 602487"/>
                  <a:gd name="connsiteY13" fmla="*/ 602275 w 602487"/>
                  <a:gd name="connsiteX14" fmla="*/ 602275 w 602487"/>
                  <a:gd name="connsiteY14" fmla="*/ 602275 w 602487"/>
                  <a:gd name="connsiteX15" fmla="*/ 602275 w 602487"/>
                  <a:gd name="connsiteY15" fmla="*/ 602275 w 602487"/>
                  <a:gd name="connsiteX16" fmla="*/ 602275 w 602487"/>
                  <a:gd name="connsiteY16" fmla="*/ 602275 w 602487"/>
                  <a:gd name="connsiteX17" fmla="*/ 602275 w 602487"/>
                  <a:gd name="connsiteY17" fmla="*/ 602275 w 602487"/>
                  <a:gd name="connsiteX18" fmla="*/ 602275 w 602487"/>
                  <a:gd name="connsiteY18" fmla="*/ 602275 w 602487"/>
                  <a:gd name="connsiteX19" fmla="*/ 602275 w 602487"/>
                  <a:gd name="connsiteY19" fmla="*/ 602275 w 602487"/>
                  <a:gd name="connsiteX20" fmla="*/ 602275 w 602487"/>
                  <a:gd name="connsiteY20" fmla="*/ 602275 w 602487"/>
                  <a:gd name="connsiteX21" fmla="*/ 602275 w 602487"/>
                  <a:gd name="connsiteY21" fmla="*/ 602275 w 602487"/>
                  <a:gd name="connsiteX22" fmla="*/ 602275 w 602487"/>
                  <a:gd name="connsiteY22" fmla="*/ 602275 w 602487"/>
                  <a:gd name="connsiteX23" fmla="*/ 602275 w 602487"/>
                  <a:gd name="connsiteY23" fmla="*/ 602275 w 602487"/>
                  <a:gd name="connsiteX24" fmla="*/ 602275 w 602487"/>
                  <a:gd name="connsiteY24" fmla="*/ 602275 w 602487"/>
                  <a:gd name="connsiteX25" fmla="*/ 602275 w 602487"/>
                  <a:gd name="connsiteY25" fmla="*/ 602275 w 602487"/>
                  <a:gd name="connsiteX26" fmla="*/ 602275 w 602487"/>
                  <a:gd name="connsiteY26" fmla="*/ 602275 w 602487"/>
                  <a:gd name="connsiteX27" fmla="*/ 602275 w 602487"/>
                  <a:gd name="connsiteY27" fmla="*/ 602275 w 602487"/>
                  <a:gd name="connsiteX28" fmla="*/ 602275 w 602487"/>
                  <a:gd name="connsiteY28" fmla="*/ 602275 w 602487"/>
                  <a:gd name="connsiteX29" fmla="*/ 602275 w 602487"/>
                  <a:gd name="connsiteY29" fmla="*/ 602275 w 602487"/>
                  <a:gd name="connsiteX30" fmla="*/ 602275 w 602487"/>
                  <a:gd name="connsiteY30" fmla="*/ 602275 w 602487"/>
                  <a:gd name="connsiteX31" fmla="*/ 602275 w 602487"/>
                  <a:gd name="connsiteY31" fmla="*/ 602275 w 602487"/>
                  <a:gd name="connsiteX32" fmla="*/ 602275 w 602487"/>
                  <a:gd name="connsiteY32" fmla="*/ 602275 w 602487"/>
                  <a:gd name="connsiteX33" fmla="*/ 602275 w 602487"/>
                  <a:gd name="connsiteY33" fmla="*/ 602275 w 602487"/>
                  <a:gd name="connsiteX34" fmla="*/ 602275 w 602487"/>
                  <a:gd name="connsiteY34" fmla="*/ 602275 w 602487"/>
                  <a:gd name="connsiteX35" fmla="*/ 602275 w 602487"/>
                  <a:gd name="connsiteY35" fmla="*/ 602275 w 602487"/>
                  <a:gd name="connsiteX36" fmla="*/ 602275 w 602487"/>
                  <a:gd name="connsiteY36" fmla="*/ 602275 w 602487"/>
                  <a:gd name="connsiteX37" fmla="*/ 602275 w 602487"/>
                  <a:gd name="connsiteY37" fmla="*/ 602275 w 602487"/>
                  <a:gd name="connsiteX38" fmla="*/ 602275 w 602487"/>
                  <a:gd name="connsiteY38" fmla="*/ 602275 w 602487"/>
                  <a:gd name="connsiteX39" fmla="*/ 602275 w 602487"/>
                  <a:gd name="connsiteY39" fmla="*/ 602275 w 602487"/>
                  <a:gd name="connsiteX40" fmla="*/ 602275 w 602487"/>
                  <a:gd name="connsiteY40" fmla="*/ 602275 w 602487"/>
                  <a:gd name="connsiteX41" fmla="*/ 602275 w 602487"/>
                  <a:gd name="connsiteY41" fmla="*/ 602275 w 602487"/>
                  <a:gd name="connsiteX42" fmla="*/ 602275 w 602487"/>
                  <a:gd name="connsiteY42" fmla="*/ 602275 w 602487"/>
                  <a:gd name="connsiteX43" fmla="*/ 602275 w 602487"/>
                  <a:gd name="connsiteY43" fmla="*/ 602275 w 602487"/>
                  <a:gd name="connsiteX44" fmla="*/ 602275 w 602487"/>
                  <a:gd name="connsiteY44" fmla="*/ 602275 w 602487"/>
                  <a:gd name="connsiteX45" fmla="*/ 602275 w 602487"/>
                  <a:gd name="connsiteY45" fmla="*/ 602275 w 602487"/>
                  <a:gd name="connsiteX46" fmla="*/ 602275 w 602487"/>
                  <a:gd name="connsiteY46" fmla="*/ 602275 w 602487"/>
                  <a:gd name="connsiteX47" fmla="*/ 602275 w 602487"/>
                  <a:gd name="connsiteY47" fmla="*/ 602275 w 602487"/>
                  <a:gd name="connsiteX48" fmla="*/ 602275 w 602487"/>
                  <a:gd name="connsiteY48" fmla="*/ 602275 w 602487"/>
                  <a:gd name="connsiteX49" fmla="*/ 602275 w 602487"/>
                  <a:gd name="connsiteY49" fmla="*/ 602275 w 602487"/>
                  <a:gd name="connsiteX50" fmla="*/ 602275 w 602487"/>
                  <a:gd name="connsiteY50" fmla="*/ 602275 w 602487"/>
                  <a:gd name="connsiteX51" fmla="*/ 602275 w 602487"/>
                  <a:gd name="connsiteY51" fmla="*/ 602275 w 602487"/>
                  <a:gd name="connsiteX52" fmla="*/ 602275 w 602487"/>
                  <a:gd name="connsiteY52" fmla="*/ 602275 w 602487"/>
                  <a:gd name="connsiteX53" fmla="*/ 602275 w 602487"/>
                  <a:gd name="connsiteY53" fmla="*/ 602275 w 602487"/>
                  <a:gd name="connsiteX54" fmla="*/ 602275 w 602487"/>
                  <a:gd name="connsiteY54" fmla="*/ 602275 w 602487"/>
                  <a:gd name="connsiteX55" fmla="*/ 602275 w 602487"/>
                  <a:gd name="connsiteY55" fmla="*/ 602275 w 602487"/>
                  <a:gd name="connsiteX56" fmla="*/ 602275 w 602487"/>
                  <a:gd name="connsiteY56" fmla="*/ 602275 w 602487"/>
                  <a:gd name="connsiteX57" fmla="*/ 602275 w 602487"/>
                  <a:gd name="connsiteY57" fmla="*/ 602275 w 602487"/>
                  <a:gd name="connsiteX58" fmla="*/ 602275 w 602487"/>
                  <a:gd name="connsiteY58" fmla="*/ 602275 w 602487"/>
                  <a:gd name="connsiteX59" fmla="*/ 602275 w 602487"/>
                  <a:gd name="connsiteY59" fmla="*/ 602275 w 602487"/>
                  <a:gd name="connsiteX60" fmla="*/ 602275 w 602487"/>
                  <a:gd name="connsiteY60" fmla="*/ 602275 w 6024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</a:cxnLst>
                <a:rect l="l" t="t" r="r" b="b"/>
                <a:pathLst>
                  <a:path w="601358" h="600230">
                    <a:moveTo>
                      <a:pt x="278663" y="227291"/>
                    </a:moveTo>
                    <a:cubicBezTo>
                      <a:pt x="293916" y="227291"/>
                      <a:pt x="308191" y="231392"/>
                      <a:pt x="321097" y="237836"/>
                    </a:cubicBezTo>
                    <a:lnTo>
                      <a:pt x="278077" y="280600"/>
                    </a:lnTo>
                    <a:cubicBezTo>
                      <a:pt x="255393" y="280991"/>
                      <a:pt x="237207" y="299346"/>
                      <a:pt x="237207" y="321998"/>
                    </a:cubicBezTo>
                    <a:cubicBezTo>
                      <a:pt x="237207" y="344845"/>
                      <a:pt x="255784" y="363591"/>
                      <a:pt x="278663" y="363591"/>
                    </a:cubicBezTo>
                    <a:cubicBezTo>
                      <a:pt x="301347" y="363591"/>
                      <a:pt x="319728" y="345235"/>
                      <a:pt x="320119" y="322779"/>
                    </a:cubicBezTo>
                    <a:lnTo>
                      <a:pt x="363139" y="279819"/>
                    </a:lnTo>
                    <a:cubicBezTo>
                      <a:pt x="369592" y="292512"/>
                      <a:pt x="373503" y="306767"/>
                      <a:pt x="373503" y="321998"/>
                    </a:cubicBezTo>
                    <a:cubicBezTo>
                      <a:pt x="373503" y="374331"/>
                      <a:pt x="331070" y="416900"/>
                      <a:pt x="278663" y="416900"/>
                    </a:cubicBezTo>
                    <a:cubicBezTo>
                      <a:pt x="226452" y="416900"/>
                      <a:pt x="183823" y="374331"/>
                      <a:pt x="183823" y="321998"/>
                    </a:cubicBezTo>
                    <a:cubicBezTo>
                      <a:pt x="183823" y="269860"/>
                      <a:pt x="226452" y="227291"/>
                      <a:pt x="278663" y="227291"/>
                    </a:cubicBezTo>
                    <a:close/>
                    <a:moveTo>
                      <a:pt x="278663" y="135486"/>
                    </a:moveTo>
                    <a:cubicBezTo>
                      <a:pt x="319541" y="135486"/>
                      <a:pt x="357094" y="148766"/>
                      <a:pt x="387996" y="171031"/>
                    </a:cubicBezTo>
                    <a:lnTo>
                      <a:pt x="349466" y="209310"/>
                    </a:lnTo>
                    <a:cubicBezTo>
                      <a:pt x="328929" y="196420"/>
                      <a:pt x="304676" y="188803"/>
                      <a:pt x="278663" y="188803"/>
                    </a:cubicBezTo>
                    <a:cubicBezTo>
                      <a:pt x="205121" y="188803"/>
                      <a:pt x="145271" y="248566"/>
                      <a:pt x="145271" y="321999"/>
                    </a:cubicBezTo>
                    <a:cubicBezTo>
                      <a:pt x="145271" y="395432"/>
                      <a:pt x="205121" y="455390"/>
                      <a:pt x="278663" y="455390"/>
                    </a:cubicBezTo>
                    <a:cubicBezTo>
                      <a:pt x="352204" y="455390"/>
                      <a:pt x="412249" y="395627"/>
                      <a:pt x="412249" y="321999"/>
                    </a:cubicBezTo>
                    <a:cubicBezTo>
                      <a:pt x="412249" y="296024"/>
                      <a:pt x="404621" y="271806"/>
                      <a:pt x="391517" y="251300"/>
                    </a:cubicBezTo>
                    <a:lnTo>
                      <a:pt x="430048" y="213021"/>
                    </a:lnTo>
                    <a:cubicBezTo>
                      <a:pt x="452345" y="243683"/>
                      <a:pt x="465449" y="281376"/>
                      <a:pt x="465449" y="321999"/>
                    </a:cubicBezTo>
                    <a:cubicBezTo>
                      <a:pt x="465449" y="424923"/>
                      <a:pt x="381738" y="508707"/>
                      <a:pt x="278663" y="508707"/>
                    </a:cubicBezTo>
                    <a:cubicBezTo>
                      <a:pt x="175587" y="508707"/>
                      <a:pt x="91876" y="424923"/>
                      <a:pt x="91876" y="321999"/>
                    </a:cubicBezTo>
                    <a:cubicBezTo>
                      <a:pt x="91876" y="219270"/>
                      <a:pt x="175587" y="135486"/>
                      <a:pt x="278663" y="135486"/>
                    </a:cubicBezTo>
                    <a:close/>
                    <a:moveTo>
                      <a:pt x="278671" y="43751"/>
                    </a:moveTo>
                    <a:cubicBezTo>
                      <a:pt x="344770" y="43751"/>
                      <a:pt x="405588" y="66986"/>
                      <a:pt x="453500" y="105647"/>
                    </a:cubicBezTo>
                    <a:lnTo>
                      <a:pt x="415366" y="143527"/>
                    </a:lnTo>
                    <a:cubicBezTo>
                      <a:pt x="377428" y="114629"/>
                      <a:pt x="330103" y="97056"/>
                      <a:pt x="278671" y="97056"/>
                    </a:cubicBezTo>
                    <a:cubicBezTo>
                      <a:pt x="154491" y="97056"/>
                      <a:pt x="53387" y="198003"/>
                      <a:pt x="53387" y="321991"/>
                    </a:cubicBezTo>
                    <a:cubicBezTo>
                      <a:pt x="53387" y="446173"/>
                      <a:pt x="154491" y="547120"/>
                      <a:pt x="278671" y="547120"/>
                    </a:cubicBezTo>
                    <a:cubicBezTo>
                      <a:pt x="403046" y="547120"/>
                      <a:pt x="504150" y="446173"/>
                      <a:pt x="504150" y="321991"/>
                    </a:cubicBezTo>
                    <a:cubicBezTo>
                      <a:pt x="504150" y="270638"/>
                      <a:pt x="486550" y="223582"/>
                      <a:pt x="457411" y="185507"/>
                    </a:cubicBezTo>
                    <a:lnTo>
                      <a:pt x="495545" y="147627"/>
                    </a:lnTo>
                    <a:cubicBezTo>
                      <a:pt x="534070" y="195269"/>
                      <a:pt x="557537" y="255994"/>
                      <a:pt x="557537" y="321991"/>
                    </a:cubicBezTo>
                    <a:cubicBezTo>
                      <a:pt x="557537" y="475462"/>
                      <a:pt x="432380" y="600230"/>
                      <a:pt x="278671" y="600230"/>
                    </a:cubicBezTo>
                    <a:cubicBezTo>
                      <a:pt x="124962" y="600230"/>
                      <a:pt x="0" y="475462"/>
                      <a:pt x="0" y="321991"/>
                    </a:cubicBezTo>
                    <a:cubicBezTo>
                      <a:pt x="0" y="168519"/>
                      <a:pt x="124962" y="43751"/>
                      <a:pt x="278671" y="43751"/>
                    </a:cubicBezTo>
                    <a:close/>
                    <a:moveTo>
                      <a:pt x="531345" y="0"/>
                    </a:moveTo>
                    <a:cubicBezTo>
                      <a:pt x="541124" y="0"/>
                      <a:pt x="549142" y="8006"/>
                      <a:pt x="549142" y="17770"/>
                    </a:cubicBezTo>
                    <a:lnTo>
                      <a:pt x="549142" y="52138"/>
                    </a:lnTo>
                    <a:lnTo>
                      <a:pt x="583562" y="52138"/>
                    </a:lnTo>
                    <a:cubicBezTo>
                      <a:pt x="593340" y="52138"/>
                      <a:pt x="601358" y="59948"/>
                      <a:pt x="601358" y="69907"/>
                    </a:cubicBezTo>
                    <a:cubicBezTo>
                      <a:pt x="601358" y="79671"/>
                      <a:pt x="593340" y="87677"/>
                      <a:pt x="583562" y="87677"/>
                    </a:cubicBezTo>
                    <a:lnTo>
                      <a:pt x="538777" y="87677"/>
                    </a:lnTo>
                    <a:lnTo>
                      <a:pt x="522936" y="103299"/>
                    </a:lnTo>
                    <a:lnTo>
                      <a:pt x="531150" y="103299"/>
                    </a:lnTo>
                    <a:cubicBezTo>
                      <a:pt x="541124" y="103299"/>
                      <a:pt x="548946" y="111305"/>
                      <a:pt x="548946" y="121069"/>
                    </a:cubicBezTo>
                    <a:cubicBezTo>
                      <a:pt x="548946" y="130832"/>
                      <a:pt x="541124" y="138838"/>
                      <a:pt x="531150" y="138838"/>
                    </a:cubicBezTo>
                    <a:lnTo>
                      <a:pt x="487343" y="138838"/>
                    </a:lnTo>
                    <a:lnTo>
                      <a:pt x="291385" y="334696"/>
                    </a:lnTo>
                    <a:cubicBezTo>
                      <a:pt x="287865" y="338016"/>
                      <a:pt x="283367" y="339773"/>
                      <a:pt x="278673" y="339773"/>
                    </a:cubicBezTo>
                    <a:cubicBezTo>
                      <a:pt x="274175" y="339773"/>
                      <a:pt x="269677" y="338016"/>
                      <a:pt x="266157" y="334696"/>
                    </a:cubicBezTo>
                    <a:cubicBezTo>
                      <a:pt x="259116" y="327666"/>
                      <a:pt x="259116" y="316536"/>
                      <a:pt x="266157" y="309506"/>
                    </a:cubicBezTo>
                    <a:lnTo>
                      <a:pt x="461332" y="114625"/>
                    </a:lnTo>
                    <a:lnTo>
                      <a:pt x="461332" y="69126"/>
                    </a:lnTo>
                    <a:cubicBezTo>
                      <a:pt x="461332" y="59167"/>
                      <a:pt x="469155" y="51356"/>
                      <a:pt x="479129" y="51356"/>
                    </a:cubicBezTo>
                    <a:cubicBezTo>
                      <a:pt x="488907" y="51356"/>
                      <a:pt x="496926" y="59167"/>
                      <a:pt x="496926" y="69126"/>
                    </a:cubicBezTo>
                    <a:lnTo>
                      <a:pt x="496926" y="79085"/>
                    </a:lnTo>
                    <a:lnTo>
                      <a:pt x="513549" y="62487"/>
                    </a:lnTo>
                    <a:lnTo>
                      <a:pt x="513549" y="17770"/>
                    </a:lnTo>
                    <a:cubicBezTo>
                      <a:pt x="513549" y="8006"/>
                      <a:pt x="521567" y="0"/>
                      <a:pt x="531345" y="0"/>
                    </a:cubicBez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anchor="ctr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013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</p:grpSp>
        <p:sp>
          <p:nvSpPr>
            <p:cNvPr id="43" name="文本框 42">
              <a:extLst>
                <a:ext uri="{FF2B5EF4-FFF2-40B4-BE49-F238E27FC236}">
                  <a16:creationId xmlns:a16="http://schemas.microsoft.com/office/drawing/2014/main" xmlns="" id="{60406BA2-9FC8-4C25-1802-FFC12E7127D4}"/>
                </a:ext>
              </a:extLst>
            </p:cNvPr>
            <p:cNvSpPr txBox="1"/>
            <p:nvPr/>
          </p:nvSpPr>
          <p:spPr>
            <a:xfrm>
              <a:off x="5720968" y="4612507"/>
              <a:ext cx="2305362" cy="787523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lang="zh-CN" altLang="en-US" sz="1600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rPr>
                <a:t>是指人员的工作积极性和工作态度</a:t>
              </a:r>
            </a:p>
          </p:txBody>
        </p:sp>
      </p:grpSp>
      <p:grpSp>
        <p:nvGrpSpPr>
          <p:cNvPr id="51" name="组合 50"/>
          <p:cNvGrpSpPr/>
          <p:nvPr/>
        </p:nvGrpSpPr>
        <p:grpSpPr>
          <a:xfrm>
            <a:off x="9379147" y="1706967"/>
            <a:ext cx="2305362" cy="3683456"/>
            <a:chOff x="9619781" y="1716574"/>
            <a:chExt cx="2305362" cy="3683456"/>
          </a:xfrm>
        </p:grpSpPr>
        <p:grpSp>
          <p:nvGrpSpPr>
            <p:cNvPr id="45" name="Group 7">
              <a:extLst>
                <a:ext uri="{FF2B5EF4-FFF2-40B4-BE49-F238E27FC236}">
                  <a16:creationId xmlns:a16="http://schemas.microsoft.com/office/drawing/2014/main" xmlns="" id="{24A7F655-D47B-9F7C-6167-C6840F075E60}"/>
                </a:ext>
              </a:extLst>
            </p:cNvPr>
            <p:cNvGrpSpPr/>
            <p:nvPr/>
          </p:nvGrpSpPr>
          <p:grpSpPr>
            <a:xfrm>
              <a:off x="9819013" y="1716574"/>
              <a:ext cx="1947406" cy="2728537"/>
              <a:chOff x="1168251" y="1646513"/>
              <a:chExt cx="1947406" cy="2728537"/>
            </a:xfrm>
          </p:grpSpPr>
          <p:cxnSp>
            <p:nvCxnSpPr>
              <p:cNvPr id="46" name="Straight Connector 2">
                <a:extLst>
                  <a:ext uri="{FF2B5EF4-FFF2-40B4-BE49-F238E27FC236}">
                    <a16:creationId xmlns:a16="http://schemas.microsoft.com/office/drawing/2014/main" xmlns="" id="{0ADB4C62-4380-2161-95F7-ACA9F9493AFC}"/>
                  </a:ext>
                </a:extLst>
              </p:cNvPr>
              <p:cNvCxnSpPr/>
              <p:nvPr/>
            </p:nvCxnSpPr>
            <p:spPr>
              <a:xfrm rot="5400000">
                <a:off x="1884371" y="3468018"/>
                <a:ext cx="515164" cy="2405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  <a:prstDash val="sysDot"/>
                <a:tailEnd type="oval"/>
              </a:ln>
            </p:spPr>
            <p:style>
              <a:lnRef idx="2">
                <a:schemeClr val="accent5"/>
              </a:lnRef>
              <a:fillRef idx="0">
                <a:schemeClr val="accent5"/>
              </a:fillRef>
              <a:effectRef idx="1">
                <a:schemeClr val="accent5"/>
              </a:effectRef>
              <a:fontRef idx="minor">
                <a:schemeClr val="tx1"/>
              </a:fontRef>
            </p:style>
          </p:cxnSp>
          <p:sp>
            <p:nvSpPr>
              <p:cNvPr id="47" name="Rectangle: Rounded Corners 4">
                <a:extLst>
                  <a:ext uri="{FF2B5EF4-FFF2-40B4-BE49-F238E27FC236}">
                    <a16:creationId xmlns:a16="http://schemas.microsoft.com/office/drawing/2014/main" xmlns="" id="{CE1FAE1D-6A7D-1757-8633-342CAFAF9960}"/>
                  </a:ext>
                </a:extLst>
              </p:cNvPr>
              <p:cNvSpPr/>
              <p:nvPr/>
            </p:nvSpPr>
            <p:spPr>
              <a:xfrm>
                <a:off x="1168251" y="1646513"/>
                <a:ext cx="1947406" cy="1606203"/>
              </a:xfrm>
              <a:prstGeom prst="flowChartOffpageConnector">
                <a:avLst/>
              </a:prstGeom>
              <a:solidFill>
                <a:srgbClr val="1257E3"/>
              </a:solidFill>
              <a:ln>
                <a:noFill/>
              </a:ln>
              <a:effectLst/>
            </p:spPr>
            <p:style>
              <a:lnRef idx="2">
                <a:scrgbClr r="0" g="0" b="0"/>
              </a:lnRef>
              <a:fillRef idx="1">
                <a:scrgbClr r="0" g="0" b="0"/>
              </a:fillRef>
              <a:effectRef idx="0">
                <a:schemeClr val="lt1">
                  <a:alpha val="9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anchor="ctr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dk1">
                        <a:hueOff val="0"/>
                        <a:satOff val="0"/>
                        <a:lumOff val="0"/>
                        <a:alphaOff val="0"/>
                      </a:schemeClr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dk1">
                        <a:hueOff val="0"/>
                        <a:satOff val="0"/>
                        <a:lumOff val="0"/>
                        <a:alphaOff val="0"/>
                      </a:schemeClr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dk1">
                        <a:hueOff val="0"/>
                        <a:satOff val="0"/>
                        <a:lumOff val="0"/>
                        <a:alphaOff val="0"/>
                      </a:schemeClr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dk1">
                        <a:hueOff val="0"/>
                        <a:satOff val="0"/>
                        <a:lumOff val="0"/>
                        <a:alphaOff val="0"/>
                      </a:schemeClr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dk1">
                        <a:hueOff val="0"/>
                        <a:satOff val="0"/>
                        <a:lumOff val="0"/>
                        <a:alphaOff val="0"/>
                      </a:schemeClr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dk1">
                        <a:hueOff val="0"/>
                        <a:satOff val="0"/>
                        <a:lumOff val="0"/>
                        <a:alphaOff val="0"/>
                      </a:schemeClr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dk1">
                        <a:hueOff val="0"/>
                        <a:satOff val="0"/>
                        <a:lumOff val="0"/>
                        <a:alphaOff val="0"/>
                      </a:schemeClr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dk1">
                        <a:hueOff val="0"/>
                        <a:satOff val="0"/>
                        <a:lumOff val="0"/>
                        <a:alphaOff val="0"/>
                      </a:schemeClr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dk1">
                        <a:hueOff val="0"/>
                        <a:satOff val="0"/>
                        <a:lumOff val="0"/>
                        <a:alphaOff val="0"/>
                      </a:schemeClr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013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>
                      <a:hueOff val="0"/>
                      <a:satOff val="0"/>
                      <a:lumOff val="0"/>
                      <a:alphaOff val="0"/>
                    </a:srgbClr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  <p:sp>
            <p:nvSpPr>
              <p:cNvPr id="48" name="Rectangle: Rounded Corners 5">
                <a:extLst>
                  <a:ext uri="{FF2B5EF4-FFF2-40B4-BE49-F238E27FC236}">
                    <a16:creationId xmlns:a16="http://schemas.microsoft.com/office/drawing/2014/main" xmlns="" id="{9B51C073-EF78-455D-1ED8-111DB5074759}"/>
                  </a:ext>
                </a:extLst>
              </p:cNvPr>
              <p:cNvSpPr/>
              <p:nvPr/>
            </p:nvSpPr>
            <p:spPr>
              <a:xfrm rot="10800000" flipV="1">
                <a:off x="1392236" y="3884674"/>
                <a:ext cx="1499974" cy="490376"/>
              </a:xfrm>
              <a:prstGeom prst="roundRect">
                <a:avLst>
                  <a:gd name="adj" fmla="val 50000"/>
                </a:avLst>
              </a:prstGeom>
              <a:gradFill>
                <a:gsLst>
                  <a:gs pos="32000">
                    <a:srgbClr val="226FF1"/>
                  </a:gs>
                  <a:gs pos="0">
                    <a:srgbClr val="1878DD"/>
                  </a:gs>
                  <a:gs pos="100000">
                    <a:srgbClr val="1257E3"/>
                  </a:gs>
                </a:gsLst>
                <a:lin ang="5400000" scaled="1"/>
              </a:gradFill>
              <a:ln>
                <a:noFill/>
              </a:ln>
              <a:effectLst/>
            </p:spPr>
            <p:style>
              <a:lnRef idx="2">
                <a:scrgbClr r="0" g="0" b="0"/>
              </a:lnRef>
              <a:fillRef idx="1">
                <a:scrgbClr r="0" g="0" b="0"/>
              </a:fillRef>
              <a:effectRef idx="0">
                <a:schemeClr val="accent5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 wrap="none" anchor="ctr">
                <a:noAutofit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zh-CN" altLang="en-US" sz="20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cs typeface="+mn-ea"/>
                    <a:sym typeface="+mn-lt"/>
                  </a:rPr>
                  <a:t>个性</a:t>
                </a:r>
              </a:p>
            </p:txBody>
          </p:sp>
          <p:sp>
            <p:nvSpPr>
              <p:cNvPr id="49" name="Freeform: Shape 7">
                <a:extLst>
                  <a:ext uri="{FF2B5EF4-FFF2-40B4-BE49-F238E27FC236}">
                    <a16:creationId xmlns:a16="http://schemas.microsoft.com/office/drawing/2014/main" xmlns="" id="{CCAF52CC-0B6F-93AF-67A0-37E9054EB23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67272" y="1956067"/>
                <a:ext cx="749359" cy="750143"/>
              </a:xfrm>
              <a:custGeom>
                <a:avLst/>
                <a:gdLst>
                  <a:gd name="connsiteX0" fmla="*/ 488334 w 607780"/>
                  <a:gd name="connsiteY0" fmla="*/ 335343 h 608415"/>
                  <a:gd name="connsiteX1" fmla="*/ 334222 w 607780"/>
                  <a:gd name="connsiteY1" fmla="*/ 489140 h 608415"/>
                  <a:gd name="connsiteX2" fmla="*/ 334222 w 607780"/>
                  <a:gd name="connsiteY2" fmla="*/ 544074 h 608415"/>
                  <a:gd name="connsiteX3" fmla="*/ 543347 w 607780"/>
                  <a:gd name="connsiteY3" fmla="*/ 335343 h 608415"/>
                  <a:gd name="connsiteX4" fmla="*/ 303079 w 607780"/>
                  <a:gd name="connsiteY4" fmla="*/ 235618 h 608415"/>
                  <a:gd name="connsiteX5" fmla="*/ 371810 w 607780"/>
                  <a:gd name="connsiteY5" fmla="*/ 304243 h 608415"/>
                  <a:gd name="connsiteX6" fmla="*/ 303079 w 607780"/>
                  <a:gd name="connsiteY6" fmla="*/ 372868 h 608415"/>
                  <a:gd name="connsiteX7" fmla="*/ 234348 w 607780"/>
                  <a:gd name="connsiteY7" fmla="*/ 304243 h 608415"/>
                  <a:gd name="connsiteX8" fmla="*/ 303079 w 607780"/>
                  <a:gd name="connsiteY8" fmla="*/ 235618 h 608415"/>
                  <a:gd name="connsiteX9" fmla="*/ 303136 w 607780"/>
                  <a:gd name="connsiteY9" fmla="*/ 0 h 608415"/>
                  <a:gd name="connsiteX10" fmla="*/ 607780 w 607780"/>
                  <a:gd name="connsiteY10" fmla="*/ 304207 h 608415"/>
                  <a:gd name="connsiteX11" fmla="*/ 303136 w 607780"/>
                  <a:gd name="connsiteY11" fmla="*/ 608415 h 608415"/>
                  <a:gd name="connsiteX12" fmla="*/ 0 w 607780"/>
                  <a:gd name="connsiteY12" fmla="*/ 335249 h 608415"/>
                  <a:gd name="connsiteX13" fmla="*/ 62926 w 607780"/>
                  <a:gd name="connsiteY13" fmla="*/ 335249 h 608415"/>
                  <a:gd name="connsiteX14" fmla="*/ 272050 w 607780"/>
                  <a:gd name="connsiteY14" fmla="*/ 544074 h 608415"/>
                  <a:gd name="connsiteX15" fmla="*/ 272050 w 607780"/>
                  <a:gd name="connsiteY15" fmla="*/ 489140 h 608415"/>
                  <a:gd name="connsiteX16" fmla="*/ 115113 w 607780"/>
                  <a:gd name="connsiteY16" fmla="*/ 304207 h 608415"/>
                  <a:gd name="connsiteX17" fmla="*/ 303136 w 607780"/>
                  <a:gd name="connsiteY17" fmla="*/ 116547 h 608415"/>
                  <a:gd name="connsiteX18" fmla="*/ 413728 w 607780"/>
                  <a:gd name="connsiteY18" fmla="*/ 152668 h 608415"/>
                  <a:gd name="connsiteX19" fmla="*/ 368888 w 607780"/>
                  <a:gd name="connsiteY19" fmla="*/ 197443 h 608415"/>
                  <a:gd name="connsiteX20" fmla="*/ 303136 w 607780"/>
                  <a:gd name="connsiteY20" fmla="*/ 178630 h 608415"/>
                  <a:gd name="connsiteX21" fmla="*/ 177379 w 607780"/>
                  <a:gd name="connsiteY21" fmla="*/ 304207 h 608415"/>
                  <a:gd name="connsiteX22" fmla="*/ 303136 w 607780"/>
                  <a:gd name="connsiteY22" fmla="*/ 429785 h 608415"/>
                  <a:gd name="connsiteX23" fmla="*/ 428894 w 607780"/>
                  <a:gd name="connsiteY23" fmla="*/ 304207 h 608415"/>
                  <a:gd name="connsiteX24" fmla="*/ 412220 w 607780"/>
                  <a:gd name="connsiteY24" fmla="*/ 242030 h 608415"/>
                  <a:gd name="connsiteX25" fmla="*/ 457154 w 607780"/>
                  <a:gd name="connsiteY25" fmla="*/ 197161 h 608415"/>
                  <a:gd name="connsiteX26" fmla="*/ 488334 w 607780"/>
                  <a:gd name="connsiteY26" fmla="*/ 273166 h 608415"/>
                  <a:gd name="connsiteX27" fmla="*/ 543347 w 607780"/>
                  <a:gd name="connsiteY27" fmla="*/ 273166 h 608415"/>
                  <a:gd name="connsiteX28" fmla="*/ 303136 w 607780"/>
                  <a:gd name="connsiteY28" fmla="*/ 62177 h 608415"/>
                  <a:gd name="connsiteX29" fmla="*/ 62926 w 607780"/>
                  <a:gd name="connsiteY29" fmla="*/ 273166 h 608415"/>
                  <a:gd name="connsiteX30" fmla="*/ 0 w 607780"/>
                  <a:gd name="connsiteY30" fmla="*/ 273166 h 608415"/>
                  <a:gd name="connsiteX31" fmla="*/ 303136 w 607780"/>
                  <a:gd name="connsiteY31" fmla="*/ 0 h 6084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</a:cxnLst>
                <a:rect l="l" t="t" r="r" b="b"/>
                <a:pathLst>
                  <a:path w="607780" h="608415">
                    <a:moveTo>
                      <a:pt x="488334" y="335343"/>
                    </a:moveTo>
                    <a:cubicBezTo>
                      <a:pt x="475146" y="413888"/>
                      <a:pt x="412974" y="475971"/>
                      <a:pt x="334222" y="489140"/>
                    </a:cubicBezTo>
                    <a:lnTo>
                      <a:pt x="334222" y="544074"/>
                    </a:lnTo>
                    <a:cubicBezTo>
                      <a:pt x="443024" y="530059"/>
                      <a:pt x="529311" y="443895"/>
                      <a:pt x="543347" y="335343"/>
                    </a:cubicBezTo>
                    <a:close/>
                    <a:moveTo>
                      <a:pt x="303079" y="235618"/>
                    </a:moveTo>
                    <a:cubicBezTo>
                      <a:pt x="341038" y="235618"/>
                      <a:pt x="371810" y="266342"/>
                      <a:pt x="371810" y="304243"/>
                    </a:cubicBezTo>
                    <a:cubicBezTo>
                      <a:pt x="371810" y="342144"/>
                      <a:pt x="341038" y="372868"/>
                      <a:pt x="303079" y="372868"/>
                    </a:cubicBezTo>
                    <a:cubicBezTo>
                      <a:pt x="265120" y="372868"/>
                      <a:pt x="234348" y="342144"/>
                      <a:pt x="234348" y="304243"/>
                    </a:cubicBezTo>
                    <a:cubicBezTo>
                      <a:pt x="234348" y="266342"/>
                      <a:pt x="265120" y="235618"/>
                      <a:pt x="303079" y="235618"/>
                    </a:cubicBezTo>
                    <a:close/>
                    <a:moveTo>
                      <a:pt x="303136" y="0"/>
                    </a:moveTo>
                    <a:cubicBezTo>
                      <a:pt x="471095" y="0"/>
                      <a:pt x="607780" y="136489"/>
                      <a:pt x="607780" y="304207"/>
                    </a:cubicBezTo>
                    <a:cubicBezTo>
                      <a:pt x="607780" y="472020"/>
                      <a:pt x="471095" y="608415"/>
                      <a:pt x="303136" y="608415"/>
                    </a:cubicBezTo>
                    <a:cubicBezTo>
                      <a:pt x="145634" y="608415"/>
                      <a:pt x="15637" y="488482"/>
                      <a:pt x="0" y="335249"/>
                    </a:cubicBezTo>
                    <a:lnTo>
                      <a:pt x="62926" y="335249"/>
                    </a:lnTo>
                    <a:cubicBezTo>
                      <a:pt x="76962" y="443895"/>
                      <a:pt x="163249" y="530059"/>
                      <a:pt x="272050" y="544074"/>
                    </a:cubicBezTo>
                    <a:lnTo>
                      <a:pt x="272050" y="489140"/>
                    </a:lnTo>
                    <a:cubicBezTo>
                      <a:pt x="183125" y="474278"/>
                      <a:pt x="115113" y="397144"/>
                      <a:pt x="115113" y="304207"/>
                    </a:cubicBezTo>
                    <a:cubicBezTo>
                      <a:pt x="115113" y="200736"/>
                      <a:pt x="199422" y="116547"/>
                      <a:pt x="303136" y="116547"/>
                    </a:cubicBezTo>
                    <a:cubicBezTo>
                      <a:pt x="344490" y="116547"/>
                      <a:pt x="382641" y="129998"/>
                      <a:pt x="413728" y="152668"/>
                    </a:cubicBezTo>
                    <a:lnTo>
                      <a:pt x="368888" y="197443"/>
                    </a:lnTo>
                    <a:cubicBezTo>
                      <a:pt x="349766" y="185591"/>
                      <a:pt x="327252" y="178630"/>
                      <a:pt x="303136" y="178630"/>
                    </a:cubicBezTo>
                    <a:cubicBezTo>
                      <a:pt x="233805" y="178630"/>
                      <a:pt x="177379" y="234975"/>
                      <a:pt x="177379" y="304207"/>
                    </a:cubicBezTo>
                    <a:cubicBezTo>
                      <a:pt x="177379" y="373440"/>
                      <a:pt x="233805" y="429785"/>
                      <a:pt x="303136" y="429785"/>
                    </a:cubicBezTo>
                    <a:cubicBezTo>
                      <a:pt x="372468" y="429785"/>
                      <a:pt x="428894" y="373440"/>
                      <a:pt x="428894" y="304207"/>
                    </a:cubicBezTo>
                    <a:cubicBezTo>
                      <a:pt x="428894" y="281632"/>
                      <a:pt x="422771" y="260373"/>
                      <a:pt x="412220" y="242030"/>
                    </a:cubicBezTo>
                    <a:lnTo>
                      <a:pt x="457154" y="197161"/>
                    </a:lnTo>
                    <a:cubicBezTo>
                      <a:pt x="472791" y="219455"/>
                      <a:pt x="483624" y="245229"/>
                      <a:pt x="488334" y="273166"/>
                    </a:cubicBezTo>
                    <a:lnTo>
                      <a:pt x="543347" y="273166"/>
                    </a:lnTo>
                    <a:cubicBezTo>
                      <a:pt x="527992" y="154361"/>
                      <a:pt x="426256" y="62177"/>
                      <a:pt x="303136" y="62177"/>
                    </a:cubicBezTo>
                    <a:cubicBezTo>
                      <a:pt x="180017" y="62177"/>
                      <a:pt x="78280" y="154361"/>
                      <a:pt x="62926" y="273166"/>
                    </a:cubicBezTo>
                    <a:lnTo>
                      <a:pt x="0" y="273166"/>
                    </a:lnTo>
                    <a:cubicBezTo>
                      <a:pt x="15637" y="119933"/>
                      <a:pt x="145634" y="0"/>
                      <a:pt x="303136" y="0"/>
                    </a:cubicBez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anchor="ctr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013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</p:grpSp>
        <p:sp>
          <p:nvSpPr>
            <p:cNvPr id="50" name="文本框 49">
              <a:extLst>
                <a:ext uri="{FF2B5EF4-FFF2-40B4-BE49-F238E27FC236}">
                  <a16:creationId xmlns:a16="http://schemas.microsoft.com/office/drawing/2014/main" xmlns="" id="{C8096ECA-1B50-F573-B523-4BC3CDB9F96D}"/>
                </a:ext>
              </a:extLst>
            </p:cNvPr>
            <p:cNvSpPr txBox="1"/>
            <p:nvPr/>
          </p:nvSpPr>
          <p:spPr>
            <a:xfrm>
              <a:off x="9619781" y="4612507"/>
              <a:ext cx="2305362" cy="787523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lang="zh-CN" altLang="en-US" sz="1600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rPr>
                <a:t>主要了解人员的性格、偏好、思维特点等</a:t>
              </a:r>
            </a:p>
          </p:txBody>
        </p:sp>
      </p:grpSp>
      <p:grpSp>
        <p:nvGrpSpPr>
          <p:cNvPr id="52" name="组合 51"/>
          <p:cNvGrpSpPr/>
          <p:nvPr/>
        </p:nvGrpSpPr>
        <p:grpSpPr>
          <a:xfrm rot="16200000">
            <a:off x="672527" y="583688"/>
            <a:ext cx="481586" cy="492079"/>
            <a:chOff x="647250" y="587488"/>
            <a:chExt cx="481586" cy="492079"/>
          </a:xfrm>
        </p:grpSpPr>
        <p:sp>
          <p:nvSpPr>
            <p:cNvPr id="53" name="流程图: 离页连接符 52"/>
            <p:cNvSpPr/>
            <p:nvPr/>
          </p:nvSpPr>
          <p:spPr>
            <a:xfrm>
              <a:off x="647250" y="587488"/>
              <a:ext cx="481586" cy="492079"/>
            </a:xfrm>
            <a:prstGeom prst="flowChartOffpageConnector">
              <a:avLst/>
            </a:prstGeom>
            <a:solidFill>
              <a:srgbClr val="FF4D3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54" name="椭圆 53"/>
            <p:cNvSpPr/>
            <p:nvPr/>
          </p:nvSpPr>
          <p:spPr>
            <a:xfrm>
              <a:off x="762043" y="668789"/>
              <a:ext cx="252000" cy="252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</p:grpSp>
      <p:grpSp>
        <p:nvGrpSpPr>
          <p:cNvPr id="5" name="组合 4"/>
          <p:cNvGrpSpPr/>
          <p:nvPr/>
        </p:nvGrpSpPr>
        <p:grpSpPr>
          <a:xfrm>
            <a:off x="2724380" y="1697597"/>
            <a:ext cx="2305362" cy="4479778"/>
            <a:chOff x="2724380" y="1697597"/>
            <a:chExt cx="2305362" cy="4479778"/>
          </a:xfrm>
        </p:grpSpPr>
        <p:grpSp>
          <p:nvGrpSpPr>
            <p:cNvPr id="3" name="组合 2"/>
            <p:cNvGrpSpPr/>
            <p:nvPr/>
          </p:nvGrpSpPr>
          <p:grpSpPr>
            <a:xfrm>
              <a:off x="2724380" y="3269210"/>
              <a:ext cx="2305362" cy="2908165"/>
              <a:chOff x="3079859" y="3274002"/>
              <a:chExt cx="2305362" cy="2908165"/>
            </a:xfrm>
          </p:grpSpPr>
          <p:grpSp>
            <p:nvGrpSpPr>
              <p:cNvPr id="26" name="Group 18">
                <a:extLst>
                  <a:ext uri="{FF2B5EF4-FFF2-40B4-BE49-F238E27FC236}">
                    <a16:creationId xmlns:a16="http://schemas.microsoft.com/office/drawing/2014/main" xmlns="" id="{C325A75E-DC83-4329-54F2-310A0E44C43F}"/>
                  </a:ext>
                </a:extLst>
              </p:cNvPr>
              <p:cNvGrpSpPr/>
              <p:nvPr/>
            </p:nvGrpSpPr>
            <p:grpSpPr>
              <a:xfrm>
                <a:off x="3501605" y="3274002"/>
                <a:ext cx="1499972" cy="1171109"/>
                <a:chOff x="4031874" y="3203941"/>
                <a:chExt cx="1499972" cy="1171109"/>
              </a:xfrm>
            </p:grpSpPr>
            <p:cxnSp>
              <p:nvCxnSpPr>
                <p:cNvPr id="27" name="Straight Connector 9">
                  <a:extLst>
                    <a:ext uri="{FF2B5EF4-FFF2-40B4-BE49-F238E27FC236}">
                      <a16:creationId xmlns:a16="http://schemas.microsoft.com/office/drawing/2014/main" xmlns="" id="{545F2CFF-0684-7DAC-CA07-3C51951EA197}"/>
                    </a:ext>
                  </a:extLst>
                </p:cNvPr>
                <p:cNvCxnSpPr/>
                <p:nvPr/>
              </p:nvCxnSpPr>
              <p:spPr>
                <a:xfrm rot="5400000">
                  <a:off x="4532226" y="3460320"/>
                  <a:ext cx="515164" cy="2405"/>
                </a:xfrm>
                <a:prstGeom prst="line">
                  <a:avLst/>
                </a:prstGeom>
                <a:ln>
                  <a:solidFill>
                    <a:schemeClr val="bg1">
                      <a:lumMod val="75000"/>
                    </a:schemeClr>
                  </a:solidFill>
                  <a:prstDash val="sysDot"/>
                  <a:tailEnd type="oval"/>
                </a:ln>
              </p:spPr>
              <p:style>
                <a:lnRef idx="2">
                  <a:schemeClr val="accent5"/>
                </a:lnRef>
                <a:fillRef idx="0">
                  <a:schemeClr val="accent5"/>
                </a:fillRef>
                <a:effectRef idx="1">
                  <a:schemeClr val="accent5"/>
                </a:effectRef>
                <a:fontRef idx="minor">
                  <a:schemeClr val="tx1"/>
                </a:fontRef>
              </p:style>
            </p:cxnSp>
            <p:sp>
              <p:nvSpPr>
                <p:cNvPr id="29" name="Rectangle: Rounded Corners 12">
                  <a:extLst>
                    <a:ext uri="{FF2B5EF4-FFF2-40B4-BE49-F238E27FC236}">
                      <a16:creationId xmlns:a16="http://schemas.microsoft.com/office/drawing/2014/main" xmlns="" id="{907861F8-42C9-0DAE-EE8A-31979511AF45}"/>
                    </a:ext>
                  </a:extLst>
                </p:cNvPr>
                <p:cNvSpPr/>
                <p:nvPr/>
              </p:nvSpPr>
              <p:spPr>
                <a:xfrm rot="10800000" flipV="1">
                  <a:off x="4031874" y="3884674"/>
                  <a:ext cx="1499972" cy="490376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FF4D36"/>
                </a:solidFill>
                <a:ln>
                  <a:noFill/>
                </a:ln>
                <a:effectLst/>
              </p:spPr>
              <p:style>
                <a:lnRef idx="2">
                  <a:scrgbClr r="0" g="0" b="0"/>
                </a:lnRef>
                <a:fillRef idx="1">
                  <a:scrgbClr r="0" g="0" b="0"/>
                </a:fillRef>
                <a:effectRef idx="0">
                  <a:schemeClr val="accent5">
                    <a:hueOff val="0"/>
                    <a:satOff val="0"/>
                    <a:lumOff val="0"/>
                    <a:alphaOff val="0"/>
                  </a:schemeClr>
                </a:effectRef>
                <a:fontRef idx="minor">
                  <a:schemeClr val="lt1"/>
                </a:fontRef>
              </p:style>
              <p:txBody>
                <a:bodyPr wrap="none" anchor="ctr">
                  <a:noAutofit/>
                </a:bodyPr>
                <a:lstStyle>
                  <a:defPPr>
                    <a:defRPr lang="zh-CN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>
                    <a:defRPr/>
                  </a:pPr>
                  <a:r>
                    <a:rPr kumimoji="0" lang="zh-CN" altLang="en-US" sz="2000" b="1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cs typeface="+mn-ea"/>
                      <a:sym typeface="+mn-lt"/>
                    </a:rPr>
                    <a:t>能</a:t>
                  </a:r>
                </a:p>
              </p:txBody>
            </p:sp>
          </p:grpSp>
          <p:sp>
            <p:nvSpPr>
              <p:cNvPr id="42" name="文本框 41">
                <a:extLst>
                  <a:ext uri="{FF2B5EF4-FFF2-40B4-BE49-F238E27FC236}">
                    <a16:creationId xmlns:a16="http://schemas.microsoft.com/office/drawing/2014/main" xmlns="" id="{CCF13A9C-F77C-EAE2-6C4B-7D1AE1442292}"/>
                  </a:ext>
                </a:extLst>
              </p:cNvPr>
              <p:cNvSpPr txBox="1"/>
              <p:nvPr/>
            </p:nvSpPr>
            <p:spPr>
              <a:xfrm>
                <a:off x="3079859" y="4612507"/>
                <a:ext cx="2305362" cy="156966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50000"/>
                  </a:lnSpc>
                </a:pPr>
                <a:r>
                  <a:rPr lang="zh-CN" altLang="en-US" sz="1600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cs typeface="+mn-ea"/>
                    <a:sym typeface="+mn-lt"/>
                  </a:rPr>
                  <a:t>是指人员的工作能力</a:t>
                </a:r>
                <a:endParaRPr lang="en-US" altLang="zh-CN" sz="1600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endParaRPr>
              </a:p>
              <a:p>
                <a:pPr algn="ctr">
                  <a:lnSpc>
                    <a:spcPct val="150000"/>
                  </a:lnSpc>
                </a:pPr>
                <a:r>
                  <a:rPr lang="zh-CN" altLang="en-US" sz="1600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cs typeface="+mn-ea"/>
                    <a:sym typeface="+mn-lt"/>
                  </a:rPr>
                  <a:t>主要包括人员的基本业务能力、技术能力、管理能力与创新能力等</a:t>
                </a:r>
              </a:p>
            </p:txBody>
          </p:sp>
        </p:grpSp>
        <p:pic>
          <p:nvPicPr>
            <p:cNvPr id="56" name="图片 55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222" t="14539" r="21621" b="6514"/>
            <a:stretch>
              <a:fillRect/>
            </a:stretch>
          </p:blipFill>
          <p:spPr>
            <a:xfrm>
              <a:off x="2939710" y="1697597"/>
              <a:ext cx="1947406" cy="1606203"/>
            </a:xfrm>
            <a:custGeom>
              <a:avLst/>
              <a:gdLst>
                <a:gd name="connsiteX0" fmla="*/ 0 w 1947406"/>
                <a:gd name="connsiteY0" fmla="*/ 0 h 1606203"/>
                <a:gd name="connsiteX1" fmla="*/ 1947406 w 1947406"/>
                <a:gd name="connsiteY1" fmla="*/ 0 h 1606203"/>
                <a:gd name="connsiteX2" fmla="*/ 1947406 w 1947406"/>
                <a:gd name="connsiteY2" fmla="*/ 1284962 h 1606203"/>
                <a:gd name="connsiteX3" fmla="*/ 973703 w 1947406"/>
                <a:gd name="connsiteY3" fmla="*/ 1606203 h 1606203"/>
                <a:gd name="connsiteX4" fmla="*/ 0 w 1947406"/>
                <a:gd name="connsiteY4" fmla="*/ 1284962 h 160620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947406" h="1606203">
                  <a:moveTo>
                    <a:pt x="0" y="0"/>
                  </a:moveTo>
                  <a:lnTo>
                    <a:pt x="1947406" y="0"/>
                  </a:lnTo>
                  <a:lnTo>
                    <a:pt x="1947406" y="1284962"/>
                  </a:lnTo>
                  <a:lnTo>
                    <a:pt x="973703" y="1606203"/>
                  </a:lnTo>
                  <a:lnTo>
                    <a:pt x="0" y="1284962"/>
                  </a:lnTo>
                  <a:close/>
                </a:path>
              </a:pathLst>
            </a:custGeom>
          </p:spPr>
        </p:pic>
      </p:grpSp>
      <p:grpSp>
        <p:nvGrpSpPr>
          <p:cNvPr id="7" name="组合 6"/>
          <p:cNvGrpSpPr/>
          <p:nvPr/>
        </p:nvGrpSpPr>
        <p:grpSpPr>
          <a:xfrm>
            <a:off x="7160890" y="1706967"/>
            <a:ext cx="2305362" cy="4460758"/>
            <a:chOff x="7160890" y="1706967"/>
            <a:chExt cx="2305362" cy="4460758"/>
          </a:xfrm>
        </p:grpSpPr>
        <p:grpSp>
          <p:nvGrpSpPr>
            <p:cNvPr id="8" name="组合 7"/>
            <p:cNvGrpSpPr/>
            <p:nvPr/>
          </p:nvGrpSpPr>
          <p:grpSpPr>
            <a:xfrm>
              <a:off x="7160890" y="3269210"/>
              <a:ext cx="2305362" cy="2898515"/>
              <a:chOff x="8362077" y="3283652"/>
              <a:chExt cx="2305362" cy="2898515"/>
            </a:xfrm>
          </p:grpSpPr>
          <p:grpSp>
            <p:nvGrpSpPr>
              <p:cNvPr id="36" name="Group 28">
                <a:extLst>
                  <a:ext uri="{FF2B5EF4-FFF2-40B4-BE49-F238E27FC236}">
                    <a16:creationId xmlns:a16="http://schemas.microsoft.com/office/drawing/2014/main" xmlns="" id="{9C4CA844-22CA-AE9F-0529-37D45C718C32}"/>
                  </a:ext>
                </a:extLst>
              </p:cNvPr>
              <p:cNvGrpSpPr/>
              <p:nvPr/>
            </p:nvGrpSpPr>
            <p:grpSpPr>
              <a:xfrm>
                <a:off x="8780878" y="3283652"/>
                <a:ext cx="1499974" cy="1161460"/>
                <a:chOff x="9311147" y="3213591"/>
                <a:chExt cx="1499974" cy="1161460"/>
              </a:xfrm>
            </p:grpSpPr>
            <p:cxnSp>
              <p:nvCxnSpPr>
                <p:cNvPr id="37" name="Straight Connector 23">
                  <a:extLst>
                    <a:ext uri="{FF2B5EF4-FFF2-40B4-BE49-F238E27FC236}">
                      <a16:creationId xmlns:a16="http://schemas.microsoft.com/office/drawing/2014/main" xmlns="" id="{5246911D-EC51-5D07-12C1-C7E97F196FEF}"/>
                    </a:ext>
                  </a:extLst>
                </p:cNvPr>
                <p:cNvCxnSpPr/>
                <p:nvPr/>
              </p:nvCxnSpPr>
              <p:spPr>
                <a:xfrm rot="5400000">
                  <a:off x="9803281" y="3469970"/>
                  <a:ext cx="515164" cy="2405"/>
                </a:xfrm>
                <a:prstGeom prst="line">
                  <a:avLst/>
                </a:prstGeom>
                <a:ln>
                  <a:solidFill>
                    <a:schemeClr val="bg1">
                      <a:lumMod val="75000"/>
                    </a:schemeClr>
                  </a:solidFill>
                  <a:prstDash val="sysDot"/>
                  <a:tailEnd type="oval"/>
                </a:ln>
              </p:spPr>
              <p:style>
                <a:lnRef idx="2">
                  <a:schemeClr val="accent5"/>
                </a:lnRef>
                <a:fillRef idx="0">
                  <a:schemeClr val="accent5"/>
                </a:fillRef>
                <a:effectRef idx="1">
                  <a:schemeClr val="accent5"/>
                </a:effectRef>
                <a:fontRef idx="minor">
                  <a:schemeClr val="tx1"/>
                </a:fontRef>
              </p:style>
            </p:cxnSp>
            <p:sp>
              <p:nvSpPr>
                <p:cNvPr id="39" name="Rectangle: Rounded Corners 26">
                  <a:extLst>
                    <a:ext uri="{FF2B5EF4-FFF2-40B4-BE49-F238E27FC236}">
                      <a16:creationId xmlns:a16="http://schemas.microsoft.com/office/drawing/2014/main" xmlns="" id="{F6C1062A-0EA5-4C1B-9E37-6CDAF732381E}"/>
                    </a:ext>
                  </a:extLst>
                </p:cNvPr>
                <p:cNvSpPr/>
                <p:nvPr/>
              </p:nvSpPr>
              <p:spPr>
                <a:xfrm rot="10800000" flipV="1">
                  <a:off x="9311147" y="3884675"/>
                  <a:ext cx="1499974" cy="490376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FF4D36"/>
                </a:solidFill>
                <a:ln>
                  <a:noFill/>
                </a:ln>
                <a:effectLst/>
              </p:spPr>
              <p:style>
                <a:lnRef idx="2">
                  <a:scrgbClr r="0" g="0" b="0"/>
                </a:lnRef>
                <a:fillRef idx="1">
                  <a:scrgbClr r="0" g="0" b="0"/>
                </a:fillRef>
                <a:effectRef idx="0">
                  <a:schemeClr val="accent5">
                    <a:hueOff val="0"/>
                    <a:satOff val="0"/>
                    <a:lumOff val="0"/>
                    <a:alphaOff val="0"/>
                  </a:schemeClr>
                </a:effectRef>
                <a:fontRef idx="minor">
                  <a:schemeClr val="lt1"/>
                </a:fontRef>
              </p:style>
              <p:txBody>
                <a:bodyPr wrap="none" anchor="ctr">
                  <a:noAutofit/>
                </a:bodyPr>
                <a:lstStyle>
                  <a:defPPr>
                    <a:defRPr lang="zh-CN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>
                    <a:defRPr/>
                  </a:pPr>
                  <a:r>
                    <a:rPr kumimoji="0" lang="zh-CN" altLang="en-US" sz="2000" b="1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cs typeface="+mn-ea"/>
                      <a:sym typeface="+mn-lt"/>
                    </a:rPr>
                    <a:t>绩</a:t>
                  </a:r>
                </a:p>
              </p:txBody>
            </p:sp>
          </p:grpSp>
          <p:sp>
            <p:nvSpPr>
              <p:cNvPr id="44" name="文本框 43">
                <a:extLst>
                  <a:ext uri="{FF2B5EF4-FFF2-40B4-BE49-F238E27FC236}">
                    <a16:creationId xmlns:a16="http://schemas.microsoft.com/office/drawing/2014/main" xmlns="" id="{83884567-5D2B-A626-D125-675B4E41A6ED}"/>
                  </a:ext>
                </a:extLst>
              </p:cNvPr>
              <p:cNvSpPr txBox="1"/>
              <p:nvPr/>
            </p:nvSpPr>
            <p:spPr>
              <a:xfrm>
                <a:off x="8362077" y="4612507"/>
                <a:ext cx="2305362" cy="156966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50000"/>
                  </a:lnSpc>
                </a:pPr>
                <a:r>
                  <a:rPr lang="zh-CN" altLang="en-US" sz="1600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cs typeface="+mn-ea"/>
                    <a:sym typeface="+mn-lt"/>
                  </a:rPr>
                  <a:t>主要指工作业绩</a:t>
                </a:r>
                <a:endParaRPr lang="en-US" altLang="zh-CN" sz="1600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endParaRPr>
              </a:p>
              <a:p>
                <a:pPr algn="ctr">
                  <a:lnSpc>
                    <a:spcPct val="150000"/>
                  </a:lnSpc>
                </a:pPr>
                <a:r>
                  <a:rPr lang="zh-CN" altLang="en-US" sz="1600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cs typeface="+mn-ea"/>
                    <a:sym typeface="+mn-lt"/>
                  </a:rPr>
                  <a:t>包括可以量化的刚性成果和不易量化的可评估成果</a:t>
                </a:r>
                <a:endParaRPr kumimoji="0" lang="zh-CN" altLang="en-US" sz="16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>
                      <a:lumMod val="85000"/>
                      <a:lumOff val="15000"/>
                    </a:schemeClr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</p:grpSp>
        <p:pic>
          <p:nvPicPr>
            <p:cNvPr id="57" name="图片 56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222" t="14539" r="21621" b="6514"/>
            <a:stretch>
              <a:fillRect/>
            </a:stretch>
          </p:blipFill>
          <p:spPr>
            <a:xfrm>
              <a:off x="7376221" y="1706967"/>
              <a:ext cx="1947406" cy="1606203"/>
            </a:xfrm>
            <a:custGeom>
              <a:avLst/>
              <a:gdLst>
                <a:gd name="connsiteX0" fmla="*/ 0 w 1947406"/>
                <a:gd name="connsiteY0" fmla="*/ 0 h 1606203"/>
                <a:gd name="connsiteX1" fmla="*/ 1947406 w 1947406"/>
                <a:gd name="connsiteY1" fmla="*/ 0 h 1606203"/>
                <a:gd name="connsiteX2" fmla="*/ 1947406 w 1947406"/>
                <a:gd name="connsiteY2" fmla="*/ 1284962 h 1606203"/>
                <a:gd name="connsiteX3" fmla="*/ 973703 w 1947406"/>
                <a:gd name="connsiteY3" fmla="*/ 1606203 h 1606203"/>
                <a:gd name="connsiteX4" fmla="*/ 0 w 1947406"/>
                <a:gd name="connsiteY4" fmla="*/ 1284962 h 160620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947406" h="1606203">
                  <a:moveTo>
                    <a:pt x="0" y="0"/>
                  </a:moveTo>
                  <a:lnTo>
                    <a:pt x="1947406" y="0"/>
                  </a:lnTo>
                  <a:lnTo>
                    <a:pt x="1947406" y="1284962"/>
                  </a:lnTo>
                  <a:lnTo>
                    <a:pt x="973703" y="1606203"/>
                  </a:lnTo>
                  <a:lnTo>
                    <a:pt x="0" y="1284962"/>
                  </a:lnTo>
                  <a:close/>
                </a:path>
              </a:pathLst>
            </a:custGeom>
          </p:spPr>
        </p:pic>
      </p:grpSp>
    </p:spTree>
    <p:extLst>
      <p:ext uri="{BB962C8B-B14F-4D97-AF65-F5344CB8AC3E}">
        <p14:creationId xmlns:p14="http://schemas.microsoft.com/office/powerpoint/2010/main" val="401391753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矩形 3"/>
          <p:cNvSpPr/>
          <p:nvPr/>
        </p:nvSpPr>
        <p:spPr>
          <a:xfrm>
            <a:off x="2251266" y="2910303"/>
            <a:ext cx="4031873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zh-CN" altLang="en-US" sz="6000" b="1" dirty="0">
                <a:ln/>
                <a:solidFill>
                  <a:schemeClr val="bg1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cs typeface="+mn-ea"/>
                <a:sym typeface="+mn-lt"/>
              </a:rPr>
              <a:t>领导与权力</a:t>
            </a:r>
          </a:p>
        </p:txBody>
      </p:sp>
      <p:sp>
        <p:nvSpPr>
          <p:cNvPr id="34" name="圆角矩形 33"/>
          <p:cNvSpPr/>
          <p:nvPr/>
        </p:nvSpPr>
        <p:spPr>
          <a:xfrm>
            <a:off x="3419585" y="2138496"/>
            <a:ext cx="1695235" cy="541417"/>
          </a:xfrm>
          <a:prstGeom prst="roundRect">
            <a:avLst>
              <a:gd name="adj" fmla="val 50000"/>
            </a:avLst>
          </a:prstGeom>
          <a:solidFill>
            <a:srgbClr val="FF4D36"/>
          </a:solidFill>
          <a:ln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b="1" i="1" dirty="0">
                <a:solidFill>
                  <a:schemeClr val="bg1"/>
                </a:solidFill>
                <a:cs typeface="+mn-ea"/>
                <a:sym typeface="+mn-lt"/>
              </a:rPr>
              <a:t>PART 03</a:t>
            </a:r>
            <a:endParaRPr lang="zh-CN" altLang="en-US" b="1" i="1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2733440" y="4048723"/>
            <a:ext cx="3067524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CN" sz="1600" i="1" dirty="0">
                <a:solidFill>
                  <a:schemeClr val="bg1"/>
                </a:solidFill>
                <a:cs typeface="+mn-ea"/>
                <a:sym typeface="+mn-lt"/>
              </a:rPr>
              <a:t>LEADERSHIP AND POWER</a:t>
            </a:r>
          </a:p>
        </p:txBody>
      </p:sp>
    </p:spTree>
    <p:extLst>
      <p:ext uri="{BB962C8B-B14F-4D97-AF65-F5344CB8AC3E}">
        <p14:creationId xmlns:p14="http://schemas.microsoft.com/office/powerpoint/2010/main" val="236642206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34" grpId="0" animBg="1"/>
      <p:bldP spid="6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矩形 26"/>
          <p:cNvSpPr/>
          <p:nvPr/>
        </p:nvSpPr>
        <p:spPr>
          <a:xfrm>
            <a:off x="1240661" y="547903"/>
            <a:ext cx="90281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zh-CN" altLang="en-US" sz="2800" b="1" dirty="0">
                <a:solidFill>
                  <a:schemeClr val="accent5">
                    <a:lumMod val="50000"/>
                  </a:schemeClr>
                </a:solidFill>
                <a:cs typeface="+mn-ea"/>
                <a:sym typeface="+mn-lt"/>
              </a:rPr>
              <a:t>领导</a:t>
            </a:r>
          </a:p>
        </p:txBody>
      </p:sp>
      <p:grpSp>
        <p:nvGrpSpPr>
          <p:cNvPr id="29" name="组合 28">
            <a:extLst>
              <a:ext uri="{FF2B5EF4-FFF2-40B4-BE49-F238E27FC236}">
                <a16:creationId xmlns:a16="http://schemas.microsoft.com/office/drawing/2014/main" xmlns="" id="{ACC4AA44-9679-A8FB-AEDF-DB8DE0846E1D}"/>
              </a:ext>
            </a:extLst>
          </p:cNvPr>
          <p:cNvGrpSpPr/>
          <p:nvPr/>
        </p:nvGrpSpPr>
        <p:grpSpPr>
          <a:xfrm>
            <a:off x="745324" y="1541120"/>
            <a:ext cx="6558623" cy="1308700"/>
            <a:chOff x="4518953" y="1641262"/>
            <a:chExt cx="6558623" cy="1308700"/>
          </a:xfrm>
        </p:grpSpPr>
        <p:sp>
          <p:nvSpPr>
            <p:cNvPr id="30" name="矩形: 圆角 8">
              <a:extLst>
                <a:ext uri="{FF2B5EF4-FFF2-40B4-BE49-F238E27FC236}">
                  <a16:creationId xmlns:a16="http://schemas.microsoft.com/office/drawing/2014/main" xmlns="" id="{ABD4E29A-4C64-8A81-9D9C-718FA9C06861}"/>
                </a:ext>
              </a:extLst>
            </p:cNvPr>
            <p:cNvSpPr/>
            <p:nvPr/>
          </p:nvSpPr>
          <p:spPr>
            <a:xfrm>
              <a:off x="4518953" y="1641262"/>
              <a:ext cx="6558623" cy="1308700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 w="12700" cap="flat" cmpd="sng" algn="ctr">
              <a:noFill/>
              <a:prstDash val="solid"/>
              <a:miter lim="800000"/>
            </a:ln>
            <a:effectLst>
              <a:outerShdw blurRad="762000" algn="ctr" rotWithShape="0">
                <a:schemeClr val="bg1">
                  <a:lumMod val="50000"/>
                  <a:alpha val="10000"/>
                </a:schemeClr>
              </a:outerShdw>
            </a:effectLst>
          </p:spPr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41" name="TextBox 11">
              <a:extLst>
                <a:ext uri="{FF2B5EF4-FFF2-40B4-BE49-F238E27FC236}">
                  <a16:creationId xmlns:a16="http://schemas.microsoft.com/office/drawing/2014/main" xmlns="" id="{BCF9DB99-EE0E-2028-2169-A6FCBAAB5D25}"/>
                </a:ext>
              </a:extLst>
            </p:cNvPr>
            <p:cNvSpPr txBox="1"/>
            <p:nvPr/>
          </p:nvSpPr>
          <p:spPr>
            <a:xfrm flipH="1">
              <a:off x="5755971" y="1717121"/>
              <a:ext cx="4630213" cy="1200329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lvl="0">
                <a:lnSpc>
                  <a:spcPct val="150000"/>
                </a:lnSpc>
                <a:spcAft>
                  <a:spcPct val="0"/>
                </a:spcAft>
              </a:pPr>
              <a:r>
                <a:rPr lang="zh-CN" altLang="en-US" sz="2000" b="1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rPr>
                <a:t>领导的定义</a:t>
              </a:r>
              <a:endParaRPr lang="en-US" altLang="zh-CN" sz="2000" b="1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endParaRPr>
            </a:p>
            <a:p>
              <a:pPr>
                <a:lnSpc>
                  <a:spcPct val="150000"/>
                </a:lnSpc>
                <a:spcAft>
                  <a:spcPct val="0"/>
                </a:spcAft>
              </a:pPr>
              <a:r>
                <a:rPr lang="zh-CN" altLang="en-US" sz="1600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rPr>
                <a:t>管理者指挥、带领和激励下属努力实现组织目标的行为。</a:t>
              </a:r>
              <a:endParaRPr lang="en-US" altLang="zh-CN" sz="16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endParaRPr>
            </a:p>
          </p:txBody>
        </p:sp>
        <p:grpSp>
          <p:nvGrpSpPr>
            <p:cNvPr id="42" name="组合 41">
              <a:extLst>
                <a:ext uri="{FF2B5EF4-FFF2-40B4-BE49-F238E27FC236}">
                  <a16:creationId xmlns:a16="http://schemas.microsoft.com/office/drawing/2014/main" xmlns="" id="{F41C8693-06AD-CEA0-5C48-1A97A16513FD}"/>
                </a:ext>
              </a:extLst>
            </p:cNvPr>
            <p:cNvGrpSpPr/>
            <p:nvPr/>
          </p:nvGrpSpPr>
          <p:grpSpPr>
            <a:xfrm>
              <a:off x="4685979" y="1844128"/>
              <a:ext cx="902968" cy="902968"/>
              <a:chOff x="4685979" y="1768269"/>
              <a:chExt cx="902968" cy="902968"/>
            </a:xfrm>
          </p:grpSpPr>
          <p:sp>
            <p:nvSpPr>
              <p:cNvPr id="43" name="椭圆 42">
                <a:extLst>
                  <a:ext uri="{FF2B5EF4-FFF2-40B4-BE49-F238E27FC236}">
                    <a16:creationId xmlns:a16="http://schemas.microsoft.com/office/drawing/2014/main" xmlns="" id="{FB21FF0C-0FCC-EC4C-4660-AE5381DE0512}"/>
                  </a:ext>
                </a:extLst>
              </p:cNvPr>
              <p:cNvSpPr/>
              <p:nvPr/>
            </p:nvSpPr>
            <p:spPr>
              <a:xfrm>
                <a:off x="4685979" y="1768269"/>
                <a:ext cx="902968" cy="902968"/>
              </a:xfrm>
              <a:prstGeom prst="ellipse">
                <a:avLst/>
              </a:prstGeom>
              <a:solidFill>
                <a:srgbClr val="1257E3"/>
              </a:solidFill>
              <a:ln w="12700" cap="flat" cmpd="sng" algn="ctr">
                <a:solidFill>
                  <a:srgbClr val="1257E3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24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  <p:sp>
            <p:nvSpPr>
              <p:cNvPr id="44" name="文本框 43">
                <a:extLst>
                  <a:ext uri="{FF2B5EF4-FFF2-40B4-BE49-F238E27FC236}">
                    <a16:creationId xmlns:a16="http://schemas.microsoft.com/office/drawing/2014/main" xmlns="" id="{A86521C3-4BEC-6336-A52C-CF9743603047}"/>
                  </a:ext>
                </a:extLst>
              </p:cNvPr>
              <p:cNvSpPr txBox="1"/>
              <p:nvPr/>
            </p:nvSpPr>
            <p:spPr>
              <a:xfrm>
                <a:off x="4759897" y="1927366"/>
                <a:ext cx="755133" cy="58477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zh-CN" sz="3200" b="1" i="0" u="none" strike="noStrike" kern="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cs typeface="+mn-ea"/>
                    <a:sym typeface="+mn-lt"/>
                  </a:rPr>
                  <a:t>01</a:t>
                </a:r>
                <a:endParaRPr kumimoji="0" lang="zh-CN" altLang="en-US" sz="3200" b="1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</p:grpSp>
      </p:grpSp>
      <p:grpSp>
        <p:nvGrpSpPr>
          <p:cNvPr id="45" name="组合 44">
            <a:extLst>
              <a:ext uri="{FF2B5EF4-FFF2-40B4-BE49-F238E27FC236}">
                <a16:creationId xmlns:a16="http://schemas.microsoft.com/office/drawing/2014/main" xmlns="" id="{4498CBA1-9011-70B0-0C4C-9C8425C0A4CB}"/>
              </a:ext>
            </a:extLst>
          </p:cNvPr>
          <p:cNvGrpSpPr/>
          <p:nvPr/>
        </p:nvGrpSpPr>
        <p:grpSpPr>
          <a:xfrm>
            <a:off x="745324" y="3080315"/>
            <a:ext cx="6558623" cy="1308700"/>
            <a:chOff x="4518953" y="1641262"/>
            <a:chExt cx="6558623" cy="1308700"/>
          </a:xfrm>
        </p:grpSpPr>
        <p:sp>
          <p:nvSpPr>
            <p:cNvPr id="46" name="矩形: 圆角 14">
              <a:extLst>
                <a:ext uri="{FF2B5EF4-FFF2-40B4-BE49-F238E27FC236}">
                  <a16:creationId xmlns:a16="http://schemas.microsoft.com/office/drawing/2014/main" xmlns="" id="{75D324DA-8E32-038A-8DE7-8EB234E50CA7}"/>
                </a:ext>
              </a:extLst>
            </p:cNvPr>
            <p:cNvSpPr/>
            <p:nvPr/>
          </p:nvSpPr>
          <p:spPr>
            <a:xfrm>
              <a:off x="4518953" y="1641262"/>
              <a:ext cx="6558623" cy="1308700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 w="12700" cap="flat" cmpd="sng" algn="ctr">
              <a:noFill/>
              <a:prstDash val="solid"/>
              <a:miter lim="800000"/>
            </a:ln>
            <a:effectLst>
              <a:outerShdw blurRad="762000" algn="ctr" rotWithShape="0">
                <a:schemeClr val="bg1">
                  <a:lumMod val="50000"/>
                  <a:alpha val="10000"/>
                </a:schemeClr>
              </a:outerShdw>
            </a:effectLst>
          </p:spPr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47" name="TextBox 11">
              <a:extLst>
                <a:ext uri="{FF2B5EF4-FFF2-40B4-BE49-F238E27FC236}">
                  <a16:creationId xmlns:a16="http://schemas.microsoft.com/office/drawing/2014/main" xmlns="" id="{0E6E188C-26FB-8A6F-A027-AC53D174B1AE}"/>
                </a:ext>
              </a:extLst>
            </p:cNvPr>
            <p:cNvSpPr txBox="1"/>
            <p:nvPr/>
          </p:nvSpPr>
          <p:spPr>
            <a:xfrm flipH="1">
              <a:off x="5755972" y="1717121"/>
              <a:ext cx="4630211" cy="1200329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lvl="0">
                <a:lnSpc>
                  <a:spcPct val="150000"/>
                </a:lnSpc>
                <a:spcAft>
                  <a:spcPct val="0"/>
                </a:spcAft>
              </a:pPr>
              <a:r>
                <a:rPr lang="zh-CN" altLang="en-US" sz="2000" b="1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rPr>
                <a:t>领导的实质</a:t>
              </a:r>
              <a:endParaRPr lang="en-US" altLang="zh-CN" sz="2000" b="1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endParaRPr>
            </a:p>
            <a:p>
              <a:pPr lvl="0">
                <a:lnSpc>
                  <a:spcPct val="150000"/>
                </a:lnSpc>
                <a:spcAft>
                  <a:spcPct val="0"/>
                </a:spcAft>
              </a:pPr>
              <a:r>
                <a:rPr lang="zh-CN" altLang="en-US" sz="1600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rPr>
                <a:t>领导实质上是一种对他人的影响力，即管理者对下属及组织行为的影响力。</a:t>
              </a:r>
              <a:endParaRPr lang="en-US" altLang="zh-CN" sz="16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endParaRPr>
            </a:p>
          </p:txBody>
        </p:sp>
        <p:grpSp>
          <p:nvGrpSpPr>
            <p:cNvPr id="48" name="组合 47">
              <a:extLst>
                <a:ext uri="{FF2B5EF4-FFF2-40B4-BE49-F238E27FC236}">
                  <a16:creationId xmlns:a16="http://schemas.microsoft.com/office/drawing/2014/main" xmlns="" id="{6BD1A06E-090D-C34D-4467-5DCF60C8C72C}"/>
                </a:ext>
              </a:extLst>
            </p:cNvPr>
            <p:cNvGrpSpPr/>
            <p:nvPr/>
          </p:nvGrpSpPr>
          <p:grpSpPr>
            <a:xfrm>
              <a:off x="4685979" y="1844128"/>
              <a:ext cx="902968" cy="902968"/>
              <a:chOff x="4685979" y="1768269"/>
              <a:chExt cx="902968" cy="902968"/>
            </a:xfrm>
          </p:grpSpPr>
          <p:sp>
            <p:nvSpPr>
              <p:cNvPr id="49" name="椭圆 48">
                <a:extLst>
                  <a:ext uri="{FF2B5EF4-FFF2-40B4-BE49-F238E27FC236}">
                    <a16:creationId xmlns:a16="http://schemas.microsoft.com/office/drawing/2014/main" xmlns="" id="{3BAE0731-12A4-2A0F-6F1E-603454BE7ADB}"/>
                  </a:ext>
                </a:extLst>
              </p:cNvPr>
              <p:cNvSpPr/>
              <p:nvPr/>
            </p:nvSpPr>
            <p:spPr>
              <a:xfrm>
                <a:off x="4685979" y="1768269"/>
                <a:ext cx="902968" cy="902968"/>
              </a:xfrm>
              <a:prstGeom prst="ellipse">
                <a:avLst/>
              </a:prstGeom>
              <a:solidFill>
                <a:srgbClr val="FF4D36"/>
              </a:solidFill>
              <a:ln w="12700" cap="flat" cmpd="sng" algn="ctr">
                <a:solidFill>
                  <a:srgbClr val="DA42AF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24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  <p:sp>
            <p:nvSpPr>
              <p:cNvPr id="50" name="文本框 49">
                <a:extLst>
                  <a:ext uri="{FF2B5EF4-FFF2-40B4-BE49-F238E27FC236}">
                    <a16:creationId xmlns:a16="http://schemas.microsoft.com/office/drawing/2014/main" xmlns="" id="{83176620-8CB5-EC2B-BD9E-68480C9C003E}"/>
                  </a:ext>
                </a:extLst>
              </p:cNvPr>
              <p:cNvSpPr txBox="1"/>
              <p:nvPr/>
            </p:nvSpPr>
            <p:spPr>
              <a:xfrm>
                <a:off x="4759897" y="1927366"/>
                <a:ext cx="755133" cy="58477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zh-CN" sz="3200" b="1" i="0" u="none" strike="noStrike" kern="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cs typeface="+mn-ea"/>
                    <a:sym typeface="+mn-lt"/>
                  </a:rPr>
                  <a:t>02</a:t>
                </a:r>
                <a:endParaRPr kumimoji="0" lang="zh-CN" altLang="en-US" sz="3200" b="1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</p:grpSp>
      </p:grpSp>
      <p:grpSp>
        <p:nvGrpSpPr>
          <p:cNvPr id="51" name="组合 50">
            <a:extLst>
              <a:ext uri="{FF2B5EF4-FFF2-40B4-BE49-F238E27FC236}">
                <a16:creationId xmlns:a16="http://schemas.microsoft.com/office/drawing/2014/main" xmlns="" id="{9705B4E3-B1D1-C1AF-E4B2-9EC27FE5278A}"/>
              </a:ext>
            </a:extLst>
          </p:cNvPr>
          <p:cNvGrpSpPr/>
          <p:nvPr/>
        </p:nvGrpSpPr>
        <p:grpSpPr>
          <a:xfrm>
            <a:off x="745324" y="4619509"/>
            <a:ext cx="6558623" cy="1308700"/>
            <a:chOff x="4518953" y="1641262"/>
            <a:chExt cx="6558623" cy="1308700"/>
          </a:xfrm>
        </p:grpSpPr>
        <p:sp>
          <p:nvSpPr>
            <p:cNvPr id="52" name="矩形: 圆角 20">
              <a:extLst>
                <a:ext uri="{FF2B5EF4-FFF2-40B4-BE49-F238E27FC236}">
                  <a16:creationId xmlns:a16="http://schemas.microsoft.com/office/drawing/2014/main" xmlns="" id="{37FF540E-0245-DF5C-0933-86191208BEEC}"/>
                </a:ext>
              </a:extLst>
            </p:cNvPr>
            <p:cNvSpPr/>
            <p:nvPr/>
          </p:nvSpPr>
          <p:spPr>
            <a:xfrm>
              <a:off x="4518953" y="1641262"/>
              <a:ext cx="6558623" cy="1308700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 w="12700" cap="flat" cmpd="sng" algn="ctr">
              <a:noFill/>
              <a:prstDash val="solid"/>
              <a:miter lim="800000"/>
            </a:ln>
            <a:effectLst>
              <a:outerShdw blurRad="762000" algn="ctr" rotWithShape="0">
                <a:schemeClr val="bg1">
                  <a:lumMod val="50000"/>
                  <a:alpha val="10000"/>
                </a:schemeClr>
              </a:outerShdw>
            </a:effectLst>
          </p:spPr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53" name="TextBox 11">
              <a:extLst>
                <a:ext uri="{FF2B5EF4-FFF2-40B4-BE49-F238E27FC236}">
                  <a16:creationId xmlns:a16="http://schemas.microsoft.com/office/drawing/2014/main" xmlns="" id="{FC79DD9B-1544-EBFE-530D-E9C5678FF308}"/>
                </a:ext>
              </a:extLst>
            </p:cNvPr>
            <p:cNvSpPr txBox="1"/>
            <p:nvPr/>
          </p:nvSpPr>
          <p:spPr>
            <a:xfrm flipH="1">
              <a:off x="5755973" y="1890375"/>
              <a:ext cx="4630210" cy="787523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lvl="0">
                <a:lnSpc>
                  <a:spcPct val="150000"/>
                </a:lnSpc>
                <a:spcAft>
                  <a:spcPct val="0"/>
                </a:spcAft>
              </a:pPr>
              <a:r>
                <a:rPr lang="zh-CN" altLang="en-US" sz="2000" b="1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rPr>
                <a:t>领导手段</a:t>
              </a:r>
              <a:endParaRPr lang="en-US" altLang="zh-CN" sz="2000" b="1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endParaRPr>
            </a:p>
            <a:p>
              <a:pPr>
                <a:lnSpc>
                  <a:spcPct val="150000"/>
                </a:lnSpc>
                <a:spcAft>
                  <a:spcPct val="0"/>
                </a:spcAft>
              </a:pPr>
              <a:r>
                <a:rPr lang="zh-CN" altLang="en-US" sz="1600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rPr>
                <a:t>指挥、激励、沟通。</a:t>
              </a:r>
              <a:endParaRPr lang="en-US" altLang="zh-CN" sz="16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endParaRPr>
            </a:p>
          </p:txBody>
        </p:sp>
        <p:grpSp>
          <p:nvGrpSpPr>
            <p:cNvPr id="54" name="组合 53">
              <a:extLst>
                <a:ext uri="{FF2B5EF4-FFF2-40B4-BE49-F238E27FC236}">
                  <a16:creationId xmlns:a16="http://schemas.microsoft.com/office/drawing/2014/main" xmlns="" id="{27FAED69-AFF0-BFC4-6EFB-78116CE70957}"/>
                </a:ext>
              </a:extLst>
            </p:cNvPr>
            <p:cNvGrpSpPr/>
            <p:nvPr/>
          </p:nvGrpSpPr>
          <p:grpSpPr>
            <a:xfrm>
              <a:off x="4685979" y="1844128"/>
              <a:ext cx="902968" cy="902968"/>
              <a:chOff x="4685979" y="1768269"/>
              <a:chExt cx="902968" cy="902968"/>
            </a:xfrm>
          </p:grpSpPr>
          <p:sp>
            <p:nvSpPr>
              <p:cNvPr id="55" name="椭圆 54">
                <a:extLst>
                  <a:ext uri="{FF2B5EF4-FFF2-40B4-BE49-F238E27FC236}">
                    <a16:creationId xmlns:a16="http://schemas.microsoft.com/office/drawing/2014/main" xmlns="" id="{5894CB1A-AD37-D66E-595B-96C4B17A8833}"/>
                  </a:ext>
                </a:extLst>
              </p:cNvPr>
              <p:cNvSpPr/>
              <p:nvPr/>
            </p:nvSpPr>
            <p:spPr>
              <a:xfrm>
                <a:off x="4685979" y="1768269"/>
                <a:ext cx="902968" cy="902968"/>
              </a:xfrm>
              <a:prstGeom prst="ellipse">
                <a:avLst/>
              </a:prstGeom>
              <a:solidFill>
                <a:srgbClr val="1257E3"/>
              </a:solidFill>
              <a:ln w="12700" cap="flat" cmpd="sng" algn="ctr">
                <a:solidFill>
                  <a:srgbClr val="1257E3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24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  <p:sp>
            <p:nvSpPr>
              <p:cNvPr id="56" name="文本框 55">
                <a:extLst>
                  <a:ext uri="{FF2B5EF4-FFF2-40B4-BE49-F238E27FC236}">
                    <a16:creationId xmlns:a16="http://schemas.microsoft.com/office/drawing/2014/main" xmlns="" id="{2700E7C1-0BF2-BF98-5349-841660DAB58A}"/>
                  </a:ext>
                </a:extLst>
              </p:cNvPr>
              <p:cNvSpPr txBox="1"/>
              <p:nvPr/>
            </p:nvSpPr>
            <p:spPr>
              <a:xfrm>
                <a:off x="4759897" y="1927366"/>
                <a:ext cx="755133" cy="58477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zh-CN" sz="3200" b="1" i="0" u="none" strike="noStrike" kern="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cs typeface="+mn-ea"/>
                    <a:sym typeface="+mn-lt"/>
                  </a:rPr>
                  <a:t>03</a:t>
                </a:r>
                <a:endParaRPr kumimoji="0" lang="zh-CN" altLang="en-US" sz="3200" b="1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</p:grpSp>
      </p:grpSp>
      <p:grpSp>
        <p:nvGrpSpPr>
          <p:cNvPr id="26" name="组合 25"/>
          <p:cNvGrpSpPr/>
          <p:nvPr/>
        </p:nvGrpSpPr>
        <p:grpSpPr>
          <a:xfrm rot="16200000">
            <a:off x="672527" y="583688"/>
            <a:ext cx="481586" cy="492079"/>
            <a:chOff x="647250" y="587488"/>
            <a:chExt cx="481586" cy="492079"/>
          </a:xfrm>
        </p:grpSpPr>
        <p:sp>
          <p:nvSpPr>
            <p:cNvPr id="31" name="流程图: 离页连接符 30"/>
            <p:cNvSpPr/>
            <p:nvPr/>
          </p:nvSpPr>
          <p:spPr>
            <a:xfrm>
              <a:off x="647250" y="587488"/>
              <a:ext cx="481586" cy="492079"/>
            </a:xfrm>
            <a:prstGeom prst="flowChartOffpageConnector">
              <a:avLst/>
            </a:prstGeom>
            <a:solidFill>
              <a:srgbClr val="FF4D3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32" name="椭圆 31"/>
            <p:cNvSpPr/>
            <p:nvPr/>
          </p:nvSpPr>
          <p:spPr>
            <a:xfrm>
              <a:off x="762043" y="668789"/>
              <a:ext cx="252000" cy="252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</p:grpSp>
      <p:pic>
        <p:nvPicPr>
          <p:cNvPr id="4" name="图片 3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1050"/>
          <a:stretch/>
        </p:blipFill>
        <p:spPr>
          <a:xfrm flipH="1">
            <a:off x="7995631" y="1282826"/>
            <a:ext cx="2857898" cy="4645383"/>
          </a:xfrm>
          <a:prstGeom prst="roundRect">
            <a:avLst>
              <a:gd name="adj" fmla="val 50000"/>
            </a:avLst>
          </a:prstGeom>
          <a:solidFill>
            <a:srgbClr val="FFFFFF">
              <a:shade val="85000"/>
            </a:srgbClr>
          </a:solidFill>
          <a:ln>
            <a:solidFill>
              <a:schemeClr val="bg1"/>
            </a:solidFill>
          </a:ln>
          <a:effectLst>
            <a:outerShdw blurRad="50800" dist="50800" sx="1000" sy="1000" algn="ctr" rotWithShape="0">
              <a:srgbClr val="000000">
                <a:alpha val="43137"/>
              </a:srgbClr>
            </a:outerShdw>
            <a:reflection blurRad="12700" stA="38000" endPos="14000" dist="5000" dir="5400000" sy="-100000" algn="bl" rotWithShape="0"/>
          </a:effectLst>
          <a:scene3d>
            <a:camera prst="isometricOffAxis1Right">
              <a:rot lat="600000" lon="21000000" rev="0"/>
            </a:camera>
            <a:lightRig rig="threePt" dir="t"/>
          </a:scene3d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43813559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2" presetClass="entr" presetSubtype="8" accel="27000" decel="73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1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1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500"/>
                            </p:stCondLst>
                            <p:childTnLst>
                              <p:par>
                                <p:cTn id="23" presetID="2" presetClass="entr" presetSubtype="8" accel="27000" decel="73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4000"/>
                            </p:stCondLst>
                            <p:childTnLst>
                              <p:par>
                                <p:cTn id="28" presetID="2" presetClass="entr" presetSubtype="8" accel="27000" decel="73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1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1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6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矩形 26"/>
          <p:cNvSpPr/>
          <p:nvPr/>
        </p:nvSpPr>
        <p:spPr>
          <a:xfrm>
            <a:off x="1240661" y="588934"/>
            <a:ext cx="162095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zh-CN" altLang="en-US" sz="2800" b="1" dirty="0">
                <a:solidFill>
                  <a:schemeClr val="accent5">
                    <a:lumMod val="50000"/>
                  </a:schemeClr>
                </a:solidFill>
                <a:cs typeface="+mn-ea"/>
                <a:sym typeface="+mn-lt"/>
              </a:rPr>
              <a:t>领导权利</a:t>
            </a:r>
          </a:p>
        </p:txBody>
      </p:sp>
      <p:sp>
        <p:nvSpPr>
          <p:cNvPr id="29" name="文本框 28">
            <a:extLst>
              <a:ext uri="{FF2B5EF4-FFF2-40B4-BE49-F238E27FC236}">
                <a16:creationId xmlns:a16="http://schemas.microsoft.com/office/drawing/2014/main" xmlns="" id="{28355160-C2FC-9BA5-92C0-36BC2742DFEE}"/>
              </a:ext>
            </a:extLst>
          </p:cNvPr>
          <p:cNvSpPr txBox="1"/>
          <p:nvPr/>
        </p:nvSpPr>
        <p:spPr>
          <a:xfrm>
            <a:off x="623887" y="1426407"/>
            <a:ext cx="3517233" cy="3965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zh-CN" altLang="en-US" b="1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领导的权力广义上来自两个方面</a:t>
            </a:r>
          </a:p>
        </p:txBody>
      </p:sp>
      <p:sp>
        <p:nvSpPr>
          <p:cNvPr id="30" name="任意多边形: 形状 45">
            <a:extLst>
              <a:ext uri="{FF2B5EF4-FFF2-40B4-BE49-F238E27FC236}">
                <a16:creationId xmlns:a16="http://schemas.microsoft.com/office/drawing/2014/main" xmlns="" id="{A84D084C-3A4C-4731-B48D-9ED8B8753642}"/>
              </a:ext>
            </a:extLst>
          </p:cNvPr>
          <p:cNvSpPr/>
          <p:nvPr/>
        </p:nvSpPr>
        <p:spPr>
          <a:xfrm>
            <a:off x="623887" y="1425749"/>
            <a:ext cx="10944225" cy="4948106"/>
          </a:xfrm>
          <a:custGeom>
            <a:avLst/>
            <a:gdLst>
              <a:gd name="connsiteX0" fmla="*/ 5715404 w 11455804"/>
              <a:gd name="connsiteY0" fmla="*/ 0 h 6544234"/>
              <a:gd name="connsiteX1" fmla="*/ 7544876 w 11455804"/>
              <a:gd name="connsiteY1" fmla="*/ 558826 h 6544234"/>
              <a:gd name="connsiteX2" fmla="*/ 7793639 w 11455804"/>
              <a:gd name="connsiteY2" fmla="*/ 744848 h 6544234"/>
              <a:gd name="connsiteX3" fmla="*/ 11117164 w 11455804"/>
              <a:gd name="connsiteY3" fmla="*/ 744848 h 6544234"/>
              <a:gd name="connsiteX4" fmla="*/ 11455804 w 11455804"/>
              <a:gd name="connsiteY4" fmla="*/ 1083488 h 6544234"/>
              <a:gd name="connsiteX5" fmla="*/ 11455804 w 11455804"/>
              <a:gd name="connsiteY5" fmla="*/ 5460747 h 6544234"/>
              <a:gd name="connsiteX6" fmla="*/ 11117164 w 11455804"/>
              <a:gd name="connsiteY6" fmla="*/ 5799387 h 6544234"/>
              <a:gd name="connsiteX7" fmla="*/ 7793638 w 11455804"/>
              <a:gd name="connsiteY7" fmla="*/ 5799387 h 6544234"/>
              <a:gd name="connsiteX8" fmla="*/ 7544876 w 11455804"/>
              <a:gd name="connsiteY8" fmla="*/ 5985408 h 6544234"/>
              <a:gd name="connsiteX9" fmla="*/ 5715404 w 11455804"/>
              <a:gd name="connsiteY9" fmla="*/ 6544234 h 6544234"/>
              <a:gd name="connsiteX10" fmla="*/ 3885933 w 11455804"/>
              <a:gd name="connsiteY10" fmla="*/ 5985408 h 6544234"/>
              <a:gd name="connsiteX11" fmla="*/ 3637171 w 11455804"/>
              <a:gd name="connsiteY11" fmla="*/ 5799387 h 6544234"/>
              <a:gd name="connsiteX12" fmla="*/ 338640 w 11455804"/>
              <a:gd name="connsiteY12" fmla="*/ 5799387 h 6544234"/>
              <a:gd name="connsiteX13" fmla="*/ 0 w 11455804"/>
              <a:gd name="connsiteY13" fmla="*/ 5460747 h 6544234"/>
              <a:gd name="connsiteX14" fmla="*/ 0 w 11455804"/>
              <a:gd name="connsiteY14" fmla="*/ 1083488 h 6544234"/>
              <a:gd name="connsiteX15" fmla="*/ 338640 w 11455804"/>
              <a:gd name="connsiteY15" fmla="*/ 744848 h 6544234"/>
              <a:gd name="connsiteX16" fmla="*/ 3637170 w 11455804"/>
              <a:gd name="connsiteY16" fmla="*/ 744848 h 6544234"/>
              <a:gd name="connsiteX17" fmla="*/ 3885933 w 11455804"/>
              <a:gd name="connsiteY17" fmla="*/ 558826 h 6544234"/>
              <a:gd name="connsiteX18" fmla="*/ 5715404 w 11455804"/>
              <a:gd name="connsiteY18" fmla="*/ 0 h 65442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11455804" h="6544234">
                <a:moveTo>
                  <a:pt x="5715404" y="0"/>
                </a:moveTo>
                <a:cubicBezTo>
                  <a:pt x="6393082" y="0"/>
                  <a:pt x="7022643" y="206013"/>
                  <a:pt x="7544876" y="558826"/>
                </a:cubicBezTo>
                <a:lnTo>
                  <a:pt x="7793639" y="744848"/>
                </a:lnTo>
                <a:lnTo>
                  <a:pt x="11117164" y="744848"/>
                </a:lnTo>
                <a:cubicBezTo>
                  <a:pt x="11304190" y="744848"/>
                  <a:pt x="11455804" y="896462"/>
                  <a:pt x="11455804" y="1083488"/>
                </a:cubicBezTo>
                <a:lnTo>
                  <a:pt x="11455804" y="5460747"/>
                </a:lnTo>
                <a:cubicBezTo>
                  <a:pt x="11455804" y="5647773"/>
                  <a:pt x="11304190" y="5799387"/>
                  <a:pt x="11117164" y="5799387"/>
                </a:cubicBezTo>
                <a:lnTo>
                  <a:pt x="7793638" y="5799387"/>
                </a:lnTo>
                <a:lnTo>
                  <a:pt x="7544876" y="5985408"/>
                </a:lnTo>
                <a:cubicBezTo>
                  <a:pt x="7022643" y="6338222"/>
                  <a:pt x="6393082" y="6544234"/>
                  <a:pt x="5715404" y="6544234"/>
                </a:cubicBezTo>
                <a:cubicBezTo>
                  <a:pt x="5037727" y="6544234"/>
                  <a:pt x="4408166" y="6338222"/>
                  <a:pt x="3885933" y="5985408"/>
                </a:cubicBezTo>
                <a:lnTo>
                  <a:pt x="3637171" y="5799387"/>
                </a:lnTo>
                <a:lnTo>
                  <a:pt x="338640" y="5799387"/>
                </a:lnTo>
                <a:cubicBezTo>
                  <a:pt x="151614" y="5799387"/>
                  <a:pt x="0" y="5647773"/>
                  <a:pt x="0" y="5460747"/>
                </a:cubicBezTo>
                <a:lnTo>
                  <a:pt x="0" y="1083488"/>
                </a:lnTo>
                <a:cubicBezTo>
                  <a:pt x="0" y="896462"/>
                  <a:pt x="151614" y="744848"/>
                  <a:pt x="338640" y="744848"/>
                </a:cubicBezTo>
                <a:lnTo>
                  <a:pt x="3637170" y="744848"/>
                </a:lnTo>
                <a:lnTo>
                  <a:pt x="3885933" y="558826"/>
                </a:lnTo>
                <a:cubicBezTo>
                  <a:pt x="4408166" y="206013"/>
                  <a:pt x="5037727" y="0"/>
                  <a:pt x="5715404" y="0"/>
                </a:cubicBezTo>
                <a:close/>
              </a:path>
            </a:pathLst>
          </a:custGeom>
          <a:solidFill>
            <a:schemeClr val="bg1">
              <a:lumMod val="95000"/>
              <a:alpha val="48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31" name="矩形: 圆角 17">
            <a:extLst>
              <a:ext uri="{FF2B5EF4-FFF2-40B4-BE49-F238E27FC236}">
                <a16:creationId xmlns:a16="http://schemas.microsoft.com/office/drawing/2014/main" xmlns="" id="{A50C0DBE-63A3-4D36-9036-726C84151B6C}"/>
              </a:ext>
            </a:extLst>
          </p:cNvPr>
          <p:cNvSpPr/>
          <p:nvPr/>
        </p:nvSpPr>
        <p:spPr>
          <a:xfrm>
            <a:off x="877814" y="2247045"/>
            <a:ext cx="2720072" cy="3305513"/>
          </a:xfrm>
          <a:prstGeom prst="roundRect">
            <a:avLst>
              <a:gd name="adj" fmla="val 5228"/>
            </a:avLst>
          </a:prstGeom>
          <a:solidFill>
            <a:schemeClr val="bg1"/>
          </a:solidFill>
          <a:ln>
            <a:noFill/>
          </a:ln>
          <a:effectLst>
            <a:outerShdw blurRad="393700" dist="127000" dir="5400000" sx="98000" sy="98000" algn="t" rotWithShape="0">
              <a:schemeClr val="accent1">
                <a:alpha val="1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32" name="矩形: 圆角 22">
            <a:extLst>
              <a:ext uri="{FF2B5EF4-FFF2-40B4-BE49-F238E27FC236}">
                <a16:creationId xmlns:a16="http://schemas.microsoft.com/office/drawing/2014/main" xmlns="" id="{142C7173-E7D1-4AC4-8685-33AC7AE6A95A}"/>
              </a:ext>
            </a:extLst>
          </p:cNvPr>
          <p:cNvSpPr/>
          <p:nvPr/>
        </p:nvSpPr>
        <p:spPr>
          <a:xfrm>
            <a:off x="8658240" y="2247044"/>
            <a:ext cx="2720072" cy="3305513"/>
          </a:xfrm>
          <a:prstGeom prst="roundRect">
            <a:avLst>
              <a:gd name="adj" fmla="val 5228"/>
            </a:avLst>
          </a:prstGeom>
          <a:solidFill>
            <a:schemeClr val="bg1"/>
          </a:solidFill>
          <a:ln>
            <a:noFill/>
          </a:ln>
          <a:effectLst>
            <a:outerShdw blurRad="393700" dist="127000" dir="5400000" sx="98000" sy="98000" algn="t" rotWithShape="0">
              <a:schemeClr val="accent1">
                <a:alpha val="1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997819" y="2336576"/>
            <a:ext cx="1800493" cy="80021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800" b="1" i="1" dirty="0">
                <a:solidFill>
                  <a:schemeClr val="accent5">
                    <a:lumMod val="50000"/>
                  </a:schemeClr>
                </a:solidFill>
                <a:cs typeface="+mn-ea"/>
                <a:sym typeface="+mn-lt"/>
              </a:rPr>
              <a:t>01.</a:t>
            </a:r>
          </a:p>
          <a:p>
            <a:r>
              <a:rPr lang="zh-CN" altLang="en-US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来自职位的权力</a:t>
            </a:r>
          </a:p>
        </p:txBody>
      </p:sp>
      <p:sp>
        <p:nvSpPr>
          <p:cNvPr id="3" name="矩形 2"/>
          <p:cNvSpPr/>
          <p:nvPr/>
        </p:nvSpPr>
        <p:spPr>
          <a:xfrm>
            <a:off x="997819" y="3215547"/>
            <a:ext cx="2600067" cy="2264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16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这是由管理者在组织中所处的地位赋予的，并由法律、制度明文规定，属正式权力。这种权力直接由职务决定其大小，以及拥有与丧失。</a:t>
            </a:r>
          </a:p>
        </p:txBody>
      </p:sp>
      <p:sp>
        <p:nvSpPr>
          <p:cNvPr id="4" name="矩形 3"/>
          <p:cNvSpPr/>
          <p:nvPr/>
        </p:nvSpPr>
        <p:spPr>
          <a:xfrm>
            <a:off x="8786312" y="2336576"/>
            <a:ext cx="1800493" cy="107721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800" b="1" i="1" dirty="0">
                <a:solidFill>
                  <a:schemeClr val="accent5">
                    <a:lumMod val="50000"/>
                  </a:schemeClr>
                </a:solidFill>
                <a:cs typeface="+mn-ea"/>
                <a:sym typeface="+mn-lt"/>
              </a:rPr>
              <a:t>02.</a:t>
            </a:r>
          </a:p>
          <a:p>
            <a:r>
              <a:rPr lang="zh-CN" altLang="en-US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来自管理者</a:t>
            </a:r>
            <a:endParaRPr lang="en-US" altLang="zh-CN" dirty="0">
              <a:solidFill>
                <a:schemeClr val="tx1">
                  <a:lumMod val="85000"/>
                  <a:lumOff val="15000"/>
                </a:schemeClr>
              </a:solidFill>
              <a:cs typeface="+mn-ea"/>
              <a:sym typeface="+mn-lt"/>
            </a:endParaRPr>
          </a:p>
          <a:p>
            <a:r>
              <a:rPr lang="zh-CN" altLang="en-US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自身的个人权力</a:t>
            </a:r>
          </a:p>
        </p:txBody>
      </p:sp>
      <p:sp>
        <p:nvSpPr>
          <p:cNvPr id="5" name="矩形 4"/>
          <p:cNvSpPr/>
          <p:nvPr/>
        </p:nvSpPr>
        <p:spPr>
          <a:xfrm>
            <a:off x="8786312" y="3503326"/>
            <a:ext cx="2592000" cy="1895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16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这种权力主要靠管理者自身素质及行为赢得的。因职位而拥有的正式权力称为职权，也即狭义上讲的权力。</a:t>
            </a:r>
          </a:p>
        </p:txBody>
      </p:sp>
      <p:grpSp>
        <p:nvGrpSpPr>
          <p:cNvPr id="17" name="组合 16"/>
          <p:cNvGrpSpPr/>
          <p:nvPr/>
        </p:nvGrpSpPr>
        <p:grpSpPr>
          <a:xfrm rot="16200000">
            <a:off x="672527" y="583688"/>
            <a:ext cx="481586" cy="492079"/>
            <a:chOff x="647250" y="587488"/>
            <a:chExt cx="481586" cy="492079"/>
          </a:xfrm>
        </p:grpSpPr>
        <p:sp>
          <p:nvSpPr>
            <p:cNvPr id="18" name="流程图: 离页连接符 17"/>
            <p:cNvSpPr/>
            <p:nvPr/>
          </p:nvSpPr>
          <p:spPr>
            <a:xfrm>
              <a:off x="647250" y="587488"/>
              <a:ext cx="481586" cy="492079"/>
            </a:xfrm>
            <a:prstGeom prst="flowChartOffpageConnector">
              <a:avLst/>
            </a:prstGeom>
            <a:solidFill>
              <a:srgbClr val="FF4D3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9" name="椭圆 18"/>
            <p:cNvSpPr/>
            <p:nvPr/>
          </p:nvSpPr>
          <p:spPr>
            <a:xfrm>
              <a:off x="762043" y="668789"/>
              <a:ext cx="252000" cy="252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</p:grpSp>
      <p:grpSp>
        <p:nvGrpSpPr>
          <p:cNvPr id="7" name="组合 6"/>
          <p:cNvGrpSpPr/>
          <p:nvPr/>
        </p:nvGrpSpPr>
        <p:grpSpPr>
          <a:xfrm>
            <a:off x="4123438" y="1914457"/>
            <a:ext cx="3941640" cy="3941640"/>
            <a:chOff x="4073743" y="1914457"/>
            <a:chExt cx="3941640" cy="3941640"/>
          </a:xfrm>
        </p:grpSpPr>
        <p:grpSp>
          <p:nvGrpSpPr>
            <p:cNvPr id="35" name="组合 34"/>
            <p:cNvGrpSpPr/>
            <p:nvPr/>
          </p:nvGrpSpPr>
          <p:grpSpPr>
            <a:xfrm>
              <a:off x="4073743" y="1914457"/>
              <a:ext cx="3941640" cy="3941640"/>
              <a:chOff x="1362992" y="2046517"/>
              <a:chExt cx="2792183" cy="2792183"/>
            </a:xfrm>
            <a:solidFill>
              <a:srgbClr val="1878DD"/>
            </a:solidFill>
          </p:grpSpPr>
          <p:sp>
            <p:nvSpPr>
              <p:cNvPr id="37" name="椭圆 36"/>
              <p:cNvSpPr/>
              <p:nvPr/>
            </p:nvSpPr>
            <p:spPr>
              <a:xfrm>
                <a:off x="1362992" y="2046517"/>
                <a:ext cx="2792183" cy="2792183"/>
              </a:xfrm>
              <a:prstGeom prst="ellipse">
                <a:avLst/>
              </a:prstGeom>
              <a:solidFill>
                <a:srgbClr val="1878DD">
                  <a:alpha val="18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38" name="椭圆 37"/>
              <p:cNvSpPr/>
              <p:nvPr/>
            </p:nvSpPr>
            <p:spPr>
              <a:xfrm>
                <a:off x="1618659" y="2302184"/>
                <a:ext cx="2280848" cy="2280848"/>
              </a:xfrm>
              <a:prstGeom prst="ellipse">
                <a:avLst/>
              </a:prstGeom>
              <a:solidFill>
                <a:srgbClr val="1878DD">
                  <a:alpha val="36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</p:grpSp>
        <p:pic>
          <p:nvPicPr>
            <p:cNvPr id="22" name="图片 21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9189" t="519" r="26551" b="3196"/>
            <a:stretch>
              <a:fillRect/>
            </a:stretch>
          </p:blipFill>
          <p:spPr>
            <a:xfrm>
              <a:off x="4790430" y="2631144"/>
              <a:ext cx="2508267" cy="2508267"/>
            </a:xfrm>
            <a:custGeom>
              <a:avLst/>
              <a:gdLst>
                <a:gd name="connsiteX0" fmla="*/ 1609902 w 3219804"/>
                <a:gd name="connsiteY0" fmla="*/ 0 h 3219804"/>
                <a:gd name="connsiteX1" fmla="*/ 3219804 w 3219804"/>
                <a:gd name="connsiteY1" fmla="*/ 1609902 h 3219804"/>
                <a:gd name="connsiteX2" fmla="*/ 1609902 w 3219804"/>
                <a:gd name="connsiteY2" fmla="*/ 3219804 h 3219804"/>
                <a:gd name="connsiteX3" fmla="*/ 0 w 3219804"/>
                <a:gd name="connsiteY3" fmla="*/ 1609902 h 3219804"/>
                <a:gd name="connsiteX4" fmla="*/ 1609902 w 3219804"/>
                <a:gd name="connsiteY4" fmla="*/ 0 h 32198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219804" h="3219804">
                  <a:moveTo>
                    <a:pt x="1609902" y="0"/>
                  </a:moveTo>
                  <a:cubicBezTo>
                    <a:pt x="2499026" y="0"/>
                    <a:pt x="3219804" y="720778"/>
                    <a:pt x="3219804" y="1609902"/>
                  </a:cubicBezTo>
                  <a:cubicBezTo>
                    <a:pt x="3219804" y="2499026"/>
                    <a:pt x="2499026" y="3219804"/>
                    <a:pt x="1609902" y="3219804"/>
                  </a:cubicBezTo>
                  <a:cubicBezTo>
                    <a:pt x="720778" y="3219804"/>
                    <a:pt x="0" y="2499026"/>
                    <a:pt x="0" y="1609902"/>
                  </a:cubicBezTo>
                  <a:cubicBezTo>
                    <a:pt x="0" y="720778"/>
                    <a:pt x="720778" y="0"/>
                    <a:pt x="1609902" y="0"/>
                  </a:cubicBezTo>
                  <a:close/>
                </a:path>
              </a:pathLst>
            </a:custGeom>
          </p:spPr>
        </p:pic>
      </p:grpSp>
    </p:spTree>
    <p:extLst>
      <p:ext uri="{BB962C8B-B14F-4D97-AF65-F5344CB8AC3E}">
        <p14:creationId xmlns:p14="http://schemas.microsoft.com/office/powerpoint/2010/main" val="232478163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  <p:bldP spid="29" grpId="0"/>
      <p:bldP spid="30" grpId="0" animBg="1"/>
      <p:bldP spid="31" grpId="0" animBg="1"/>
      <p:bldP spid="32" grpId="0" animBg="1"/>
      <p:bldP spid="2" grpId="0"/>
      <p:bldP spid="3" grpId="0"/>
      <p:bldP spid="4" grpId="0"/>
      <p:bldP spid="5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组合 13"/>
          <p:cNvGrpSpPr/>
          <p:nvPr/>
        </p:nvGrpSpPr>
        <p:grpSpPr>
          <a:xfrm>
            <a:off x="1009266" y="1444170"/>
            <a:ext cx="2963720" cy="1811577"/>
            <a:chOff x="1009266" y="1347917"/>
            <a:chExt cx="2963720" cy="1811577"/>
          </a:xfrm>
        </p:grpSpPr>
        <p:sp>
          <p:nvSpPr>
            <p:cNvPr id="15" name="Rectangle: Rounded Corners 5">
              <a:extLst>
                <a:ext uri="{FF2B5EF4-FFF2-40B4-BE49-F238E27FC236}">
                  <a16:creationId xmlns:a16="http://schemas.microsoft.com/office/drawing/2014/main" xmlns="" id="{9B51C073-EF78-455D-1ED8-111DB5074759}"/>
                </a:ext>
              </a:extLst>
            </p:cNvPr>
            <p:cNvSpPr/>
            <p:nvPr/>
          </p:nvSpPr>
          <p:spPr>
            <a:xfrm rot="10800000" flipV="1">
              <a:off x="1564109" y="1347917"/>
              <a:ext cx="1805091" cy="426989"/>
            </a:xfrm>
            <a:prstGeom prst="roundRect">
              <a:avLst>
                <a:gd name="adj" fmla="val 50000"/>
              </a:avLst>
            </a:prstGeom>
            <a:solidFill>
              <a:srgbClr val="FF4D36"/>
            </a:solidFill>
            <a:ln>
              <a:noFill/>
            </a:ln>
            <a:effectLst/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5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wrap="none" anchor="ctr">
              <a:no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CN" altLang="en-US" sz="2000" b="1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cs typeface="+mn-ea"/>
                  <a:sym typeface="+mn-lt"/>
                </a:rPr>
                <a:t>组织</a:t>
              </a:r>
            </a:p>
          </p:txBody>
        </p:sp>
        <p:sp>
          <p:nvSpPr>
            <p:cNvPr id="16" name="文本框 15">
              <a:extLst>
                <a:ext uri="{FF2B5EF4-FFF2-40B4-BE49-F238E27FC236}">
                  <a16:creationId xmlns:a16="http://schemas.microsoft.com/office/drawing/2014/main" xmlns="" id="{C8096ECA-1B50-F573-B523-4BC3CDB9F96D}"/>
                </a:ext>
              </a:extLst>
            </p:cNvPr>
            <p:cNvSpPr txBox="1"/>
            <p:nvPr/>
          </p:nvSpPr>
          <p:spPr>
            <a:xfrm>
              <a:off x="1009266" y="1959165"/>
              <a:ext cx="2963720" cy="120032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marR="0" lvl="0" indent="0" algn="ctr" defTabSz="914400" rtl="0" eaLnBrk="1" fontAlgn="auto" latinLnBrk="0" hangingPunct="0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CN" altLang="en-US" sz="16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>
                      <a:lumMod val="85000"/>
                      <a:lumOff val="15000"/>
                    </a:schemeClr>
                  </a:solidFill>
                  <a:effectLst/>
                  <a:uLnTx/>
                  <a:uFillTx/>
                  <a:cs typeface="+mn-ea"/>
                  <a:sym typeface="+mn-lt"/>
                </a:rPr>
                <a:t>单击此处添加合适文字加以说明，可根据需要适当地调整文字大小或者颜色等属性。</a:t>
              </a:r>
            </a:p>
          </p:txBody>
        </p:sp>
      </p:grpSp>
      <p:grpSp>
        <p:nvGrpSpPr>
          <p:cNvPr id="17" name="组合 16"/>
          <p:cNvGrpSpPr/>
          <p:nvPr/>
        </p:nvGrpSpPr>
        <p:grpSpPr>
          <a:xfrm>
            <a:off x="8220599" y="1444170"/>
            <a:ext cx="2963720" cy="1811577"/>
            <a:chOff x="1009266" y="1347917"/>
            <a:chExt cx="2963720" cy="1811577"/>
          </a:xfrm>
        </p:grpSpPr>
        <p:sp>
          <p:nvSpPr>
            <p:cNvPr id="18" name="Rectangle: Rounded Corners 5">
              <a:extLst>
                <a:ext uri="{FF2B5EF4-FFF2-40B4-BE49-F238E27FC236}">
                  <a16:creationId xmlns:a16="http://schemas.microsoft.com/office/drawing/2014/main" xmlns="" id="{9B51C073-EF78-455D-1ED8-111DB5074759}"/>
                </a:ext>
              </a:extLst>
            </p:cNvPr>
            <p:cNvSpPr/>
            <p:nvPr/>
          </p:nvSpPr>
          <p:spPr>
            <a:xfrm rot="10800000" flipV="1">
              <a:off x="1564109" y="1347917"/>
              <a:ext cx="1805091" cy="426989"/>
            </a:xfrm>
            <a:prstGeom prst="roundRect">
              <a:avLst>
                <a:gd name="adj" fmla="val 50000"/>
              </a:avLst>
            </a:prstGeom>
            <a:gradFill>
              <a:gsLst>
                <a:gs pos="32000">
                  <a:srgbClr val="226FF1"/>
                </a:gs>
                <a:gs pos="0">
                  <a:srgbClr val="1878DD"/>
                </a:gs>
                <a:gs pos="100000">
                  <a:srgbClr val="1257E3"/>
                </a:gs>
              </a:gsLst>
              <a:lin ang="5400000" scaled="1"/>
            </a:gradFill>
            <a:ln>
              <a:noFill/>
            </a:ln>
            <a:effectLst/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5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wrap="none" anchor="ctr">
              <a:no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CN" altLang="en-US" sz="2000" b="1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cs typeface="+mn-ea"/>
                  <a:sym typeface="+mn-lt"/>
                </a:rPr>
                <a:t>管理者</a:t>
              </a:r>
            </a:p>
          </p:txBody>
        </p:sp>
        <p:sp>
          <p:nvSpPr>
            <p:cNvPr id="19" name="文本框 18">
              <a:extLst>
                <a:ext uri="{FF2B5EF4-FFF2-40B4-BE49-F238E27FC236}">
                  <a16:creationId xmlns:a16="http://schemas.microsoft.com/office/drawing/2014/main" xmlns="" id="{C8096ECA-1B50-F573-B523-4BC3CDB9F96D}"/>
                </a:ext>
              </a:extLst>
            </p:cNvPr>
            <p:cNvSpPr txBox="1"/>
            <p:nvPr/>
          </p:nvSpPr>
          <p:spPr>
            <a:xfrm>
              <a:off x="1009266" y="1959165"/>
              <a:ext cx="2963720" cy="120032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marR="0" lvl="0" indent="0" algn="ctr" defTabSz="914400" rtl="0" eaLnBrk="1" fontAlgn="auto" latinLnBrk="0" hangingPunct="0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CN" altLang="en-US" sz="16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>
                      <a:lumMod val="85000"/>
                      <a:lumOff val="15000"/>
                    </a:schemeClr>
                  </a:solidFill>
                  <a:effectLst/>
                  <a:uLnTx/>
                  <a:uFillTx/>
                  <a:cs typeface="+mn-ea"/>
                  <a:sym typeface="+mn-lt"/>
                </a:rPr>
                <a:t>单击此处添加合适文字加以说明，可根据需要适当地调整文字大小或者颜色等属性。</a:t>
              </a:r>
            </a:p>
          </p:txBody>
        </p:sp>
      </p:grpSp>
      <p:grpSp>
        <p:nvGrpSpPr>
          <p:cNvPr id="20" name="组合 19"/>
          <p:cNvGrpSpPr/>
          <p:nvPr/>
        </p:nvGrpSpPr>
        <p:grpSpPr>
          <a:xfrm>
            <a:off x="1009266" y="3995804"/>
            <a:ext cx="2963720" cy="1811577"/>
            <a:chOff x="1009266" y="1347917"/>
            <a:chExt cx="2963720" cy="1811577"/>
          </a:xfrm>
        </p:grpSpPr>
        <p:sp>
          <p:nvSpPr>
            <p:cNvPr id="21" name="Rectangle: Rounded Corners 5">
              <a:extLst>
                <a:ext uri="{FF2B5EF4-FFF2-40B4-BE49-F238E27FC236}">
                  <a16:creationId xmlns:a16="http://schemas.microsoft.com/office/drawing/2014/main" xmlns="" id="{9B51C073-EF78-455D-1ED8-111DB5074759}"/>
                </a:ext>
              </a:extLst>
            </p:cNvPr>
            <p:cNvSpPr/>
            <p:nvPr/>
          </p:nvSpPr>
          <p:spPr>
            <a:xfrm rot="10800000" flipV="1">
              <a:off x="1564109" y="1347917"/>
              <a:ext cx="1805091" cy="426989"/>
            </a:xfrm>
            <a:prstGeom prst="roundRect">
              <a:avLst>
                <a:gd name="adj" fmla="val 50000"/>
              </a:avLst>
            </a:prstGeom>
            <a:gradFill>
              <a:gsLst>
                <a:gs pos="32000">
                  <a:srgbClr val="226FF1"/>
                </a:gs>
                <a:gs pos="0">
                  <a:srgbClr val="1878DD"/>
                </a:gs>
                <a:gs pos="100000">
                  <a:srgbClr val="1257E3"/>
                </a:gs>
              </a:gsLst>
              <a:lin ang="5400000" scaled="1"/>
            </a:gradFill>
            <a:ln>
              <a:noFill/>
            </a:ln>
            <a:effectLst/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5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wrap="none" anchor="ctr">
              <a:no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CN" altLang="en-US" sz="2000" b="1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cs typeface="+mn-ea"/>
                  <a:sym typeface="+mn-lt"/>
                </a:rPr>
                <a:t>被管理者</a:t>
              </a:r>
            </a:p>
          </p:txBody>
        </p:sp>
        <p:sp>
          <p:nvSpPr>
            <p:cNvPr id="22" name="文本框 21">
              <a:extLst>
                <a:ext uri="{FF2B5EF4-FFF2-40B4-BE49-F238E27FC236}">
                  <a16:creationId xmlns:a16="http://schemas.microsoft.com/office/drawing/2014/main" xmlns="" id="{C8096ECA-1B50-F573-B523-4BC3CDB9F96D}"/>
                </a:ext>
              </a:extLst>
            </p:cNvPr>
            <p:cNvSpPr txBox="1"/>
            <p:nvPr/>
          </p:nvSpPr>
          <p:spPr>
            <a:xfrm>
              <a:off x="1009266" y="1959165"/>
              <a:ext cx="2963720" cy="120032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marR="0" lvl="0" indent="0" algn="ctr" defTabSz="914400" rtl="0" eaLnBrk="1" fontAlgn="auto" latinLnBrk="0" hangingPunct="0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CN" altLang="en-US" sz="16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>
                      <a:lumMod val="85000"/>
                      <a:lumOff val="15000"/>
                    </a:schemeClr>
                  </a:solidFill>
                  <a:effectLst/>
                  <a:uLnTx/>
                  <a:uFillTx/>
                  <a:cs typeface="+mn-ea"/>
                  <a:sym typeface="+mn-lt"/>
                </a:rPr>
                <a:t>单击此处添加合适文字加以说明，可根据需要适当地调整文字大小或者颜色等属性。</a:t>
              </a:r>
            </a:p>
          </p:txBody>
        </p:sp>
      </p:grpSp>
      <p:grpSp>
        <p:nvGrpSpPr>
          <p:cNvPr id="23" name="组合 22"/>
          <p:cNvGrpSpPr/>
          <p:nvPr/>
        </p:nvGrpSpPr>
        <p:grpSpPr>
          <a:xfrm>
            <a:off x="8220599" y="3995804"/>
            <a:ext cx="2963720" cy="1811577"/>
            <a:chOff x="1009266" y="1347917"/>
            <a:chExt cx="2963720" cy="1811577"/>
          </a:xfrm>
        </p:grpSpPr>
        <p:sp>
          <p:nvSpPr>
            <p:cNvPr id="24" name="Rectangle: Rounded Corners 5">
              <a:extLst>
                <a:ext uri="{FF2B5EF4-FFF2-40B4-BE49-F238E27FC236}">
                  <a16:creationId xmlns:a16="http://schemas.microsoft.com/office/drawing/2014/main" xmlns="" id="{9B51C073-EF78-455D-1ED8-111DB5074759}"/>
                </a:ext>
              </a:extLst>
            </p:cNvPr>
            <p:cNvSpPr/>
            <p:nvPr/>
          </p:nvSpPr>
          <p:spPr>
            <a:xfrm rot="10800000" flipV="1">
              <a:off x="1564109" y="1347917"/>
              <a:ext cx="1805091" cy="426989"/>
            </a:xfrm>
            <a:prstGeom prst="roundRect">
              <a:avLst>
                <a:gd name="adj" fmla="val 50000"/>
              </a:avLst>
            </a:prstGeom>
            <a:solidFill>
              <a:srgbClr val="FF4D36"/>
            </a:solidFill>
            <a:ln>
              <a:noFill/>
            </a:ln>
            <a:effectLst/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5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wrap="none" anchor="ctr">
              <a:no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CN" altLang="en-US" sz="2000" b="1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cs typeface="+mn-ea"/>
                  <a:sym typeface="+mn-lt"/>
                </a:rPr>
                <a:t>其他因素</a:t>
              </a:r>
            </a:p>
          </p:txBody>
        </p:sp>
        <p:sp>
          <p:nvSpPr>
            <p:cNvPr id="25" name="文本框 24">
              <a:extLst>
                <a:ext uri="{FF2B5EF4-FFF2-40B4-BE49-F238E27FC236}">
                  <a16:creationId xmlns:a16="http://schemas.microsoft.com/office/drawing/2014/main" xmlns="" id="{C8096ECA-1B50-F573-B523-4BC3CDB9F96D}"/>
                </a:ext>
              </a:extLst>
            </p:cNvPr>
            <p:cNvSpPr txBox="1"/>
            <p:nvPr/>
          </p:nvSpPr>
          <p:spPr>
            <a:xfrm>
              <a:off x="1009266" y="1959165"/>
              <a:ext cx="2963720" cy="120032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marR="0" lvl="0" indent="0" algn="ctr" defTabSz="914400" rtl="0" eaLnBrk="1" fontAlgn="auto" latinLnBrk="0" hangingPunct="0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CN" altLang="en-US" sz="16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>
                      <a:lumMod val="85000"/>
                      <a:lumOff val="15000"/>
                    </a:schemeClr>
                  </a:solidFill>
                  <a:effectLst/>
                  <a:uLnTx/>
                  <a:uFillTx/>
                  <a:cs typeface="+mn-ea"/>
                  <a:sym typeface="+mn-lt"/>
                </a:rPr>
                <a:t>单击此处添加合适文字加以说明，可根据需要适当地调整文字大小或者颜色等属性。</a:t>
              </a:r>
            </a:p>
          </p:txBody>
        </p:sp>
      </p:grpSp>
      <p:sp>
        <p:nvSpPr>
          <p:cNvPr id="27" name="矩形 26"/>
          <p:cNvSpPr/>
          <p:nvPr/>
        </p:nvSpPr>
        <p:spPr>
          <a:xfrm>
            <a:off x="1240661" y="567211"/>
            <a:ext cx="269817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zh-CN" altLang="en-US" sz="2800" b="1" dirty="0">
                <a:solidFill>
                  <a:schemeClr val="accent5">
                    <a:lumMod val="50000"/>
                  </a:schemeClr>
                </a:solidFill>
                <a:cs typeface="+mn-ea"/>
                <a:sym typeface="+mn-lt"/>
              </a:rPr>
              <a:t>影响权利的因素</a:t>
            </a:r>
          </a:p>
        </p:txBody>
      </p:sp>
      <p:grpSp>
        <p:nvGrpSpPr>
          <p:cNvPr id="4" name="组合 3"/>
          <p:cNvGrpSpPr/>
          <p:nvPr/>
        </p:nvGrpSpPr>
        <p:grpSpPr>
          <a:xfrm>
            <a:off x="4128994" y="1642701"/>
            <a:ext cx="3935387" cy="3765097"/>
            <a:chOff x="4128994" y="1642701"/>
            <a:chExt cx="3935387" cy="3765097"/>
          </a:xfrm>
        </p:grpSpPr>
        <p:pic>
          <p:nvPicPr>
            <p:cNvPr id="36" name="图片 35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9189" t="519" r="26551" b="3196"/>
            <a:stretch>
              <a:fillRect/>
            </a:stretch>
          </p:blipFill>
          <p:spPr>
            <a:xfrm>
              <a:off x="4842554" y="2271116"/>
              <a:ext cx="2508267" cy="2508267"/>
            </a:xfrm>
            <a:custGeom>
              <a:avLst/>
              <a:gdLst>
                <a:gd name="connsiteX0" fmla="*/ 1609902 w 3219804"/>
                <a:gd name="connsiteY0" fmla="*/ 0 h 3219804"/>
                <a:gd name="connsiteX1" fmla="*/ 3219804 w 3219804"/>
                <a:gd name="connsiteY1" fmla="*/ 1609902 h 3219804"/>
                <a:gd name="connsiteX2" fmla="*/ 1609902 w 3219804"/>
                <a:gd name="connsiteY2" fmla="*/ 3219804 h 3219804"/>
                <a:gd name="connsiteX3" fmla="*/ 0 w 3219804"/>
                <a:gd name="connsiteY3" fmla="*/ 1609902 h 3219804"/>
                <a:gd name="connsiteX4" fmla="*/ 1609902 w 3219804"/>
                <a:gd name="connsiteY4" fmla="*/ 0 h 32198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219804" h="3219804">
                  <a:moveTo>
                    <a:pt x="1609902" y="0"/>
                  </a:moveTo>
                  <a:cubicBezTo>
                    <a:pt x="2499026" y="0"/>
                    <a:pt x="3219804" y="720778"/>
                    <a:pt x="3219804" y="1609902"/>
                  </a:cubicBezTo>
                  <a:cubicBezTo>
                    <a:pt x="3219804" y="2499026"/>
                    <a:pt x="2499026" y="3219804"/>
                    <a:pt x="1609902" y="3219804"/>
                  </a:cubicBezTo>
                  <a:cubicBezTo>
                    <a:pt x="720778" y="3219804"/>
                    <a:pt x="0" y="2499026"/>
                    <a:pt x="0" y="1609902"/>
                  </a:cubicBezTo>
                  <a:cubicBezTo>
                    <a:pt x="0" y="720778"/>
                    <a:pt x="720778" y="0"/>
                    <a:pt x="1609902" y="0"/>
                  </a:cubicBezTo>
                  <a:close/>
                </a:path>
              </a:pathLst>
            </a:custGeom>
          </p:spPr>
        </p:pic>
        <p:grpSp>
          <p:nvGrpSpPr>
            <p:cNvPr id="6" name="组合 5"/>
            <p:cNvGrpSpPr/>
            <p:nvPr/>
          </p:nvGrpSpPr>
          <p:grpSpPr>
            <a:xfrm>
              <a:off x="4128994" y="1642701"/>
              <a:ext cx="3935387" cy="3765097"/>
              <a:chOff x="4128994" y="1546448"/>
              <a:chExt cx="3935387" cy="3765097"/>
            </a:xfrm>
          </p:grpSpPr>
          <p:sp>
            <p:nvSpPr>
              <p:cNvPr id="8" name="椭圆 7"/>
              <p:cNvSpPr/>
              <p:nvPr/>
            </p:nvSpPr>
            <p:spPr>
              <a:xfrm>
                <a:off x="4214244" y="1546448"/>
                <a:ext cx="3765097" cy="3765097"/>
              </a:xfrm>
              <a:prstGeom prst="ellipse">
                <a:avLst/>
              </a:prstGeom>
              <a:noFill/>
              <a:ln>
                <a:solidFill>
                  <a:srgbClr val="00206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9" name="椭圆 8"/>
              <p:cNvSpPr/>
              <p:nvPr/>
            </p:nvSpPr>
            <p:spPr>
              <a:xfrm>
                <a:off x="4133918" y="4062053"/>
                <a:ext cx="828000" cy="828000"/>
              </a:xfrm>
              <a:prstGeom prst="ellipse">
                <a:avLst/>
              </a:prstGeom>
              <a:solidFill>
                <a:srgbClr val="FF4D36"/>
              </a:solidFill>
              <a:ln>
                <a:solidFill>
                  <a:srgbClr val="DA42A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1" name="椭圆 10"/>
              <p:cNvSpPr/>
              <p:nvPr/>
            </p:nvSpPr>
            <p:spPr>
              <a:xfrm>
                <a:off x="7236381" y="4062053"/>
                <a:ext cx="828000" cy="828000"/>
              </a:xfrm>
              <a:prstGeom prst="ellipse">
                <a:avLst/>
              </a:prstGeom>
              <a:solidFill>
                <a:srgbClr val="1878DD"/>
              </a:solidFill>
              <a:ln>
                <a:solidFill>
                  <a:srgbClr val="1257E3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2" name="椭圆 11"/>
              <p:cNvSpPr/>
              <p:nvPr/>
            </p:nvSpPr>
            <p:spPr>
              <a:xfrm>
                <a:off x="4128994" y="1872802"/>
                <a:ext cx="828000" cy="828000"/>
              </a:xfrm>
              <a:prstGeom prst="ellipse">
                <a:avLst/>
              </a:prstGeom>
              <a:solidFill>
                <a:srgbClr val="1878DD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3" name="椭圆 12"/>
              <p:cNvSpPr/>
              <p:nvPr/>
            </p:nvSpPr>
            <p:spPr>
              <a:xfrm>
                <a:off x="7231457" y="1872802"/>
                <a:ext cx="828000" cy="828000"/>
              </a:xfrm>
              <a:prstGeom prst="ellipse">
                <a:avLst/>
              </a:prstGeom>
              <a:solidFill>
                <a:srgbClr val="FF4D36"/>
              </a:solidFill>
              <a:ln>
                <a:solidFill>
                  <a:srgbClr val="DA42A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29" name="椭圆 28"/>
              <p:cNvSpPr/>
              <p:nvPr/>
            </p:nvSpPr>
            <p:spPr>
              <a:xfrm>
                <a:off x="5064878" y="2381283"/>
                <a:ext cx="2055956" cy="2055956"/>
              </a:xfrm>
              <a:prstGeom prst="ellipse">
                <a:avLst/>
              </a:prstGeom>
              <a:solidFill>
                <a:srgbClr val="1878DD">
                  <a:alpha val="18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2" name="矩形 1"/>
              <p:cNvSpPr/>
              <p:nvPr/>
            </p:nvSpPr>
            <p:spPr>
              <a:xfrm>
                <a:off x="5344724" y="3055318"/>
                <a:ext cx="1515159" cy="70788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 algn="ctr">
                  <a:defRPr/>
                </a:pPr>
                <a:r>
                  <a:rPr lang="en-US" altLang="zh-CN" sz="4000" b="1" i="1" dirty="0">
                    <a:solidFill>
                      <a:schemeClr val="bg1"/>
                    </a:solidFill>
                    <a:cs typeface="+mn-ea"/>
                    <a:sym typeface="+mn-lt"/>
                  </a:rPr>
                  <a:t>4</a:t>
                </a:r>
                <a:r>
                  <a:rPr lang="zh-CN" altLang="en-US" sz="4000" b="1" i="1" dirty="0">
                    <a:solidFill>
                      <a:schemeClr val="bg1"/>
                    </a:solidFill>
                    <a:cs typeface="+mn-ea"/>
                    <a:sym typeface="+mn-lt"/>
                  </a:rPr>
                  <a:t>因素</a:t>
                </a:r>
              </a:p>
            </p:txBody>
          </p:sp>
          <p:sp>
            <p:nvSpPr>
              <p:cNvPr id="3" name="矩形 2"/>
              <p:cNvSpPr/>
              <p:nvPr/>
            </p:nvSpPr>
            <p:spPr>
              <a:xfrm>
                <a:off x="4224672" y="2019421"/>
                <a:ext cx="585417" cy="523220"/>
              </a:xfrm>
              <a:prstGeom prst="rect">
                <a:avLst/>
              </a:prstGeom>
              <a:solidFill>
                <a:srgbClr val="1878DD"/>
              </a:solidFill>
            </p:spPr>
            <p:txBody>
              <a:bodyPr wrap="none">
                <a:spAutoFit/>
              </a:bodyPr>
              <a:lstStyle/>
              <a:p>
                <a:pPr lvl="0" algn="ctr">
                  <a:defRPr/>
                </a:pPr>
                <a:r>
                  <a:rPr lang="en-US" altLang="zh-CN" sz="2800" b="1" dirty="0">
                    <a:solidFill>
                      <a:srgbClr val="FFFFFF"/>
                    </a:solidFill>
                    <a:cs typeface="+mn-ea"/>
                    <a:sym typeface="+mn-lt"/>
                  </a:rPr>
                  <a:t>01</a:t>
                </a:r>
                <a:endParaRPr lang="zh-CN" altLang="en-US" sz="2800" b="1" dirty="0">
                  <a:solidFill>
                    <a:srgbClr val="FFFFFF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30" name="矩形 29"/>
              <p:cNvSpPr/>
              <p:nvPr/>
            </p:nvSpPr>
            <p:spPr>
              <a:xfrm>
                <a:off x="7326947" y="2036109"/>
                <a:ext cx="637020" cy="5232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 algn="ctr">
                  <a:defRPr/>
                </a:pPr>
                <a:r>
                  <a:rPr lang="en-US" altLang="zh-CN" sz="2800" b="1" dirty="0">
                    <a:solidFill>
                      <a:srgbClr val="FFFFFF"/>
                    </a:solidFill>
                    <a:cs typeface="+mn-ea"/>
                    <a:sym typeface="+mn-lt"/>
                  </a:rPr>
                  <a:t>02</a:t>
                </a:r>
                <a:endParaRPr lang="zh-CN" altLang="en-US" sz="2800" b="1" dirty="0">
                  <a:solidFill>
                    <a:srgbClr val="FFFFFF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31" name="矩形 30"/>
              <p:cNvSpPr/>
              <p:nvPr/>
            </p:nvSpPr>
            <p:spPr>
              <a:xfrm>
                <a:off x="4206371" y="4214443"/>
                <a:ext cx="637020" cy="5232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 algn="ctr">
                  <a:defRPr/>
                </a:pPr>
                <a:r>
                  <a:rPr lang="en-US" altLang="zh-CN" sz="2800" b="1" dirty="0">
                    <a:solidFill>
                      <a:srgbClr val="FFFFFF"/>
                    </a:solidFill>
                    <a:cs typeface="+mn-ea"/>
                    <a:sym typeface="+mn-lt"/>
                  </a:rPr>
                  <a:t>03</a:t>
                </a:r>
                <a:endParaRPr lang="zh-CN" altLang="en-US" sz="2800" b="1" dirty="0">
                  <a:solidFill>
                    <a:srgbClr val="FFFFFF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32" name="矩形 31"/>
              <p:cNvSpPr/>
              <p:nvPr/>
            </p:nvSpPr>
            <p:spPr>
              <a:xfrm>
                <a:off x="7308625" y="4214443"/>
                <a:ext cx="637020" cy="5232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 algn="ctr">
                  <a:defRPr/>
                </a:pPr>
                <a:r>
                  <a:rPr lang="en-US" altLang="zh-CN" sz="2800" b="1" dirty="0">
                    <a:solidFill>
                      <a:srgbClr val="FFFFFF"/>
                    </a:solidFill>
                    <a:cs typeface="+mn-ea"/>
                    <a:sym typeface="+mn-lt"/>
                  </a:rPr>
                  <a:t>04</a:t>
                </a:r>
                <a:endParaRPr lang="zh-CN" altLang="en-US" sz="2800" b="1" dirty="0">
                  <a:solidFill>
                    <a:srgbClr val="FFFFFF"/>
                  </a:solidFill>
                  <a:cs typeface="+mn-ea"/>
                  <a:sym typeface="+mn-lt"/>
                </a:endParaRPr>
              </a:p>
            </p:txBody>
          </p:sp>
        </p:grpSp>
      </p:grpSp>
      <p:grpSp>
        <p:nvGrpSpPr>
          <p:cNvPr id="33" name="组合 32"/>
          <p:cNvGrpSpPr/>
          <p:nvPr/>
        </p:nvGrpSpPr>
        <p:grpSpPr>
          <a:xfrm rot="16200000">
            <a:off x="672527" y="583688"/>
            <a:ext cx="481586" cy="492079"/>
            <a:chOff x="647250" y="587488"/>
            <a:chExt cx="481586" cy="492079"/>
          </a:xfrm>
        </p:grpSpPr>
        <p:sp>
          <p:nvSpPr>
            <p:cNvPr id="34" name="流程图: 离页连接符 33"/>
            <p:cNvSpPr/>
            <p:nvPr/>
          </p:nvSpPr>
          <p:spPr>
            <a:xfrm>
              <a:off x="647250" y="587488"/>
              <a:ext cx="481586" cy="492079"/>
            </a:xfrm>
            <a:prstGeom prst="flowChartOffpageConnector">
              <a:avLst/>
            </a:prstGeom>
            <a:solidFill>
              <a:srgbClr val="FF4D3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35" name="椭圆 34"/>
            <p:cNvSpPr/>
            <p:nvPr/>
          </p:nvSpPr>
          <p:spPr>
            <a:xfrm>
              <a:off x="762043" y="668789"/>
              <a:ext cx="252000" cy="252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38801843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1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8" name="组合 77">
            <a:extLst>
              <a:ext uri="{FF2B5EF4-FFF2-40B4-BE49-F238E27FC236}">
                <a16:creationId xmlns:a16="http://schemas.microsoft.com/office/drawing/2014/main" xmlns="" id="{805F7E46-8CEF-B188-69DB-3F210839DE8E}"/>
              </a:ext>
            </a:extLst>
          </p:cNvPr>
          <p:cNvGrpSpPr/>
          <p:nvPr/>
        </p:nvGrpSpPr>
        <p:grpSpPr>
          <a:xfrm>
            <a:off x="702997" y="4138720"/>
            <a:ext cx="10787332" cy="1792303"/>
            <a:chOff x="653302" y="4057064"/>
            <a:chExt cx="10787332" cy="1792303"/>
          </a:xfrm>
        </p:grpSpPr>
        <p:sp>
          <p:nvSpPr>
            <p:cNvPr id="79" name="Shape 115">
              <a:extLst>
                <a:ext uri="{FF2B5EF4-FFF2-40B4-BE49-F238E27FC236}">
                  <a16:creationId xmlns:a16="http://schemas.microsoft.com/office/drawing/2014/main" xmlns="" id="{76FDC552-6D73-CE4A-C6AB-5AA1EF19AADE}"/>
                </a:ext>
              </a:extLst>
            </p:cNvPr>
            <p:cNvSpPr txBox="1"/>
            <p:nvPr/>
          </p:nvSpPr>
          <p:spPr>
            <a:xfrm>
              <a:off x="4536245" y="4057064"/>
              <a:ext cx="3123048" cy="1792303"/>
            </a:xfrm>
            <a:prstGeom prst="rect">
              <a:avLst/>
            </a:prstGeom>
            <a:noFill/>
            <a:ln>
              <a:noFill/>
            </a:ln>
          </p:spPr>
          <p:txBody>
            <a:bodyPr lIns="121888" tIns="60938" rIns="121888" bIns="60938" anchor="t" anchorCtr="0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CN" altLang="en-US" sz="2000" b="1" i="0" u="none" strike="noStrike" kern="1200" cap="none" spc="0" normalizeH="0" baseline="0" noProof="0" dirty="0">
                  <a:ln>
                    <a:noFill/>
                  </a:ln>
                  <a:solidFill>
                    <a:schemeClr val="tx1">
                      <a:lumMod val="85000"/>
                      <a:lumOff val="15000"/>
                    </a:schemeClr>
                  </a:solidFill>
                  <a:effectLst/>
                  <a:uLnTx/>
                  <a:uFillTx/>
                  <a:cs typeface="+mn-ea"/>
                  <a:sym typeface="+mn-lt"/>
                </a:rPr>
                <a:t>科学地使用权利</a:t>
              </a:r>
              <a:endParaRPr kumimoji="0" lang="en-US" altLang="zh-CN" sz="2000" b="1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cs typeface="+mn-ea"/>
                <a:sym typeface="+mn-lt"/>
              </a:endParaRPr>
            </a:p>
            <a:p>
              <a:pPr algn="ctr">
                <a:lnSpc>
                  <a:spcPct val="150000"/>
                </a:lnSpc>
                <a:defRPr/>
              </a:pPr>
              <a:r>
                <a:rPr lang="zh-CN" altLang="en-US" sz="1600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rPr>
                <a:t>坚持从实际出发，按客观规律办事；正确处理相关人员的职权关系</a:t>
              </a:r>
              <a:r>
                <a:rPr kumimoji="0" lang="zh-CN" altLang="en-US" sz="16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>
                      <a:lumMod val="85000"/>
                      <a:lumOff val="15000"/>
                    </a:schemeClr>
                  </a:solidFill>
                  <a:effectLst/>
                  <a:uLnTx/>
                  <a:uFillTx/>
                  <a:cs typeface="+mn-ea"/>
                  <a:sym typeface="+mn-lt"/>
                </a:rPr>
                <a:t>。</a:t>
              </a:r>
            </a:p>
          </p:txBody>
        </p:sp>
        <p:sp>
          <p:nvSpPr>
            <p:cNvPr id="80" name="Shape 114">
              <a:extLst>
                <a:ext uri="{FF2B5EF4-FFF2-40B4-BE49-F238E27FC236}">
                  <a16:creationId xmlns:a16="http://schemas.microsoft.com/office/drawing/2014/main" xmlns="" id="{67EE4860-17BE-9EDE-CF0B-8872E13708C4}"/>
                </a:ext>
              </a:extLst>
            </p:cNvPr>
            <p:cNvSpPr txBox="1"/>
            <p:nvPr/>
          </p:nvSpPr>
          <p:spPr>
            <a:xfrm>
              <a:off x="653302" y="4057064"/>
              <a:ext cx="3325019" cy="1792303"/>
            </a:xfrm>
            <a:prstGeom prst="rect">
              <a:avLst/>
            </a:prstGeom>
            <a:noFill/>
            <a:ln>
              <a:noFill/>
            </a:ln>
          </p:spPr>
          <p:txBody>
            <a:bodyPr lIns="121888" tIns="60938" rIns="121888" bIns="60938" anchor="t" anchorCtr="0">
              <a:noAutofit/>
            </a:bodyPr>
            <a:lstStyle/>
            <a:p>
              <a:pPr algn="ctr">
                <a:lnSpc>
                  <a:spcPct val="150000"/>
                </a:lnSpc>
              </a:pPr>
              <a:r>
                <a:rPr kumimoji="0" lang="zh-CN" altLang="en-US" sz="2000" b="1" i="0" u="none" strike="noStrike" kern="1200" cap="none" spc="0" normalizeH="0" baseline="0" noProof="0" dirty="0">
                  <a:ln>
                    <a:noFill/>
                  </a:ln>
                  <a:solidFill>
                    <a:schemeClr val="tx1">
                      <a:lumMod val="85000"/>
                      <a:lumOff val="15000"/>
                    </a:schemeClr>
                  </a:solidFill>
                  <a:effectLst/>
                  <a:uLnTx/>
                  <a:uFillTx/>
                  <a:cs typeface="+mn-ea"/>
                  <a:sym typeface="+mn-lt"/>
                </a:rPr>
                <a:t>正确处理权利的自主与制衡</a:t>
              </a:r>
              <a:r>
                <a:rPr lang="zh-CN" altLang="en-US" sz="1600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rPr>
                <a:t>保证管理者独立地运用权力；</a:t>
              </a:r>
              <a:endParaRPr lang="en-US" altLang="zh-CN" sz="16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endParaRPr>
            </a:p>
            <a:p>
              <a:pPr algn="ctr">
                <a:lnSpc>
                  <a:spcPct val="150000"/>
                </a:lnSpc>
              </a:pPr>
              <a:r>
                <a:rPr lang="zh-CN" altLang="en-US" sz="1600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rPr>
                <a:t>要建立必要的权力制衡体制</a:t>
              </a:r>
              <a:r>
                <a:rPr kumimoji="0" lang="zh-CN" altLang="en-US" sz="16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>
                      <a:lumMod val="85000"/>
                      <a:lumOff val="15000"/>
                    </a:schemeClr>
                  </a:solidFill>
                  <a:effectLst/>
                  <a:uLnTx/>
                  <a:uFillTx/>
                  <a:cs typeface="+mn-ea"/>
                  <a:sym typeface="+mn-lt"/>
                </a:rPr>
                <a:t>。</a:t>
              </a:r>
            </a:p>
          </p:txBody>
        </p:sp>
        <p:sp>
          <p:nvSpPr>
            <p:cNvPr id="81" name="Shape 116">
              <a:extLst>
                <a:ext uri="{FF2B5EF4-FFF2-40B4-BE49-F238E27FC236}">
                  <a16:creationId xmlns:a16="http://schemas.microsoft.com/office/drawing/2014/main" xmlns="" id="{73B88952-D653-C2F1-1251-E6D43CC6A316}"/>
                </a:ext>
              </a:extLst>
            </p:cNvPr>
            <p:cNvSpPr txBox="1"/>
            <p:nvPr/>
          </p:nvSpPr>
          <p:spPr>
            <a:xfrm>
              <a:off x="8317586" y="4057064"/>
              <a:ext cx="3123048" cy="1792303"/>
            </a:xfrm>
            <a:prstGeom prst="rect">
              <a:avLst/>
            </a:prstGeom>
            <a:noFill/>
            <a:ln>
              <a:noFill/>
            </a:ln>
          </p:spPr>
          <p:txBody>
            <a:bodyPr lIns="121888" tIns="60938" rIns="121888" bIns="60938" anchor="t" anchorCtr="0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CN" altLang="en-US" sz="2000" b="1" i="0" u="none" strike="noStrike" kern="1200" cap="none" spc="0" normalizeH="0" baseline="0" noProof="0" dirty="0">
                  <a:ln>
                    <a:noFill/>
                  </a:ln>
                  <a:solidFill>
                    <a:schemeClr val="tx1">
                      <a:lumMod val="85000"/>
                      <a:lumOff val="15000"/>
                    </a:schemeClr>
                  </a:solidFill>
                  <a:effectLst/>
                  <a:uLnTx/>
                  <a:uFillTx/>
                  <a:cs typeface="+mn-ea"/>
                  <a:sym typeface="+mn-lt"/>
                </a:rPr>
                <a:t>加大奖惩力度</a:t>
              </a:r>
              <a:endParaRPr kumimoji="0" lang="en-US" altLang="zh-CN" sz="2000" b="1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cs typeface="+mn-ea"/>
                <a:sym typeface="+mn-lt"/>
              </a:endParaRPr>
            </a:p>
            <a:p>
              <a:pPr algn="ctr">
                <a:lnSpc>
                  <a:spcPct val="150000"/>
                </a:lnSpc>
              </a:pPr>
              <a:r>
                <a:rPr lang="zh-CN" altLang="en-US" sz="1600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rPr>
                <a:t>重视奖惩效应；加大奖惩力度，放大奖惩效应。</a:t>
              </a:r>
            </a:p>
          </p:txBody>
        </p:sp>
      </p:grpSp>
      <p:sp>
        <p:nvSpPr>
          <p:cNvPr id="37" name="矩形 36"/>
          <p:cNvSpPr/>
          <p:nvPr/>
        </p:nvSpPr>
        <p:spPr>
          <a:xfrm>
            <a:off x="1240661" y="568116"/>
            <a:ext cx="198002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zh-CN" altLang="en-US" sz="2800" b="1" dirty="0">
                <a:solidFill>
                  <a:schemeClr val="accent5">
                    <a:lumMod val="50000"/>
                  </a:schemeClr>
                </a:solidFill>
                <a:cs typeface="+mn-ea"/>
                <a:sym typeface="+mn-lt"/>
              </a:rPr>
              <a:t>权利的运用</a:t>
            </a:r>
            <a:endParaRPr lang="en-US" altLang="zh-CN" sz="2800" b="1" dirty="0">
              <a:solidFill>
                <a:schemeClr val="accent5">
                  <a:lumMod val="50000"/>
                </a:schemeClr>
              </a:solidFill>
              <a:cs typeface="+mn-ea"/>
              <a:sym typeface="+mn-lt"/>
            </a:endParaRPr>
          </a:p>
        </p:txBody>
      </p:sp>
      <p:grpSp>
        <p:nvGrpSpPr>
          <p:cNvPr id="17" name="组合 16"/>
          <p:cNvGrpSpPr/>
          <p:nvPr/>
        </p:nvGrpSpPr>
        <p:grpSpPr>
          <a:xfrm rot="16200000">
            <a:off x="672527" y="583688"/>
            <a:ext cx="481586" cy="492079"/>
            <a:chOff x="647250" y="587488"/>
            <a:chExt cx="481586" cy="492079"/>
          </a:xfrm>
        </p:grpSpPr>
        <p:sp>
          <p:nvSpPr>
            <p:cNvPr id="18" name="流程图: 离页连接符 17"/>
            <p:cNvSpPr/>
            <p:nvPr/>
          </p:nvSpPr>
          <p:spPr>
            <a:xfrm>
              <a:off x="647250" y="587488"/>
              <a:ext cx="481586" cy="492079"/>
            </a:xfrm>
            <a:prstGeom prst="flowChartOffpageConnector">
              <a:avLst/>
            </a:prstGeom>
            <a:solidFill>
              <a:srgbClr val="FF4D3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9" name="椭圆 18"/>
            <p:cNvSpPr/>
            <p:nvPr/>
          </p:nvSpPr>
          <p:spPr>
            <a:xfrm>
              <a:off x="762043" y="668789"/>
              <a:ext cx="252000" cy="252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</p:grpSp>
      <p:pic>
        <p:nvPicPr>
          <p:cNvPr id="2" name="图片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69576" y="1734137"/>
            <a:ext cx="3456385" cy="230425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0" dist="5000" dir="5400000" sy="-100000" algn="bl" rotWithShape="0"/>
          </a:effectLst>
        </p:spPr>
      </p:pic>
      <p:grpSp>
        <p:nvGrpSpPr>
          <p:cNvPr id="5" name="组合 4"/>
          <p:cNvGrpSpPr/>
          <p:nvPr/>
        </p:nvGrpSpPr>
        <p:grpSpPr>
          <a:xfrm>
            <a:off x="8760302" y="2077454"/>
            <a:ext cx="2324399" cy="1617621"/>
            <a:chOff x="8273284" y="1734137"/>
            <a:chExt cx="3311041" cy="2304256"/>
          </a:xfrm>
        </p:grpSpPr>
        <p:sp>
          <p:nvSpPr>
            <p:cNvPr id="21" name="Shape 109">
              <a:extLst>
                <a:ext uri="{FF2B5EF4-FFF2-40B4-BE49-F238E27FC236}">
                  <a16:creationId xmlns:a16="http://schemas.microsoft.com/office/drawing/2014/main" xmlns="" id="{0F7495E5-8F28-4212-4AF2-F4ECB085178B}"/>
                </a:ext>
              </a:extLst>
            </p:cNvPr>
            <p:cNvSpPr/>
            <p:nvPr/>
          </p:nvSpPr>
          <p:spPr>
            <a:xfrm>
              <a:off x="8273284" y="1734137"/>
              <a:ext cx="3311041" cy="2304256"/>
            </a:xfrm>
            <a:prstGeom prst="roundRect">
              <a:avLst/>
            </a:prstGeom>
            <a:solidFill>
              <a:srgbClr val="FF4D36"/>
            </a:solidFill>
            <a:ln>
              <a:noFill/>
            </a:ln>
            <a:effectLst>
              <a:outerShdw blurRad="762000" algn="ctr" rotWithShape="0">
                <a:schemeClr val="bg1">
                  <a:lumMod val="50000"/>
                  <a:alpha val="10000"/>
                </a:schemeClr>
              </a:outerShdw>
            </a:effectLst>
          </p:spPr>
          <p:txBody>
            <a:bodyPr lIns="45713" tIns="22850" rIns="45713" bIns="22850" anchor="ctr" anchorCtr="0">
              <a:noAutofit/>
            </a:bodyPr>
            <a:lstStyle/>
            <a:p>
              <a:pPr algn="ctr" defTabSz="457200"/>
              <a:endParaRPr sz="1450" kern="0" dirty="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23" name="giftbox_97162">
              <a:extLst>
                <a:ext uri="{FF2B5EF4-FFF2-40B4-BE49-F238E27FC236}">
                  <a16:creationId xmlns:a16="http://schemas.microsoft.com/office/drawing/2014/main" xmlns="" id="{54405246-CCE2-4201-BBB1-D3F3EB6E740D}"/>
                </a:ext>
              </a:extLst>
            </p:cNvPr>
            <p:cNvSpPr/>
            <p:nvPr/>
          </p:nvSpPr>
          <p:spPr>
            <a:xfrm>
              <a:off x="9326408" y="2272220"/>
              <a:ext cx="1204793" cy="1228090"/>
            </a:xfrm>
            <a:custGeom>
              <a:avLst/>
              <a:gdLst>
                <a:gd name="T0" fmla="*/ 455839 w 606244"/>
                <a:gd name="T1" fmla="*/ 455839 w 606244"/>
                <a:gd name="T2" fmla="*/ 600116 w 606244"/>
                <a:gd name="T3" fmla="*/ 600116 w 606244"/>
                <a:gd name="T4" fmla="*/ 600116 w 606244"/>
                <a:gd name="T5" fmla="*/ 600116 w 606244"/>
                <a:gd name="T6" fmla="*/ 600116 w 606244"/>
                <a:gd name="T7" fmla="*/ 600116 w 606244"/>
                <a:gd name="T8" fmla="*/ 600116 w 606244"/>
                <a:gd name="T9" fmla="*/ 600116 w 606244"/>
                <a:gd name="T10" fmla="*/ 600116 w 606244"/>
                <a:gd name="T11" fmla="*/ 600116 w 606244"/>
                <a:gd name="T12" fmla="*/ 600116 w 606244"/>
                <a:gd name="T13" fmla="*/ 600116 w 606244"/>
                <a:gd name="T14" fmla="*/ 600116 w 606244"/>
                <a:gd name="T15" fmla="*/ 600116 w 606244"/>
                <a:gd name="T16" fmla="*/ 600116 w 606244"/>
                <a:gd name="T17" fmla="*/ 600116 w 606244"/>
                <a:gd name="T18" fmla="*/ 600116 w 606244"/>
                <a:gd name="T19" fmla="*/ 600116 w 606244"/>
                <a:gd name="T20" fmla="*/ 600116 w 606244"/>
                <a:gd name="T21" fmla="*/ 600116 w 606244"/>
                <a:gd name="T22" fmla="*/ 455839 w 606244"/>
                <a:gd name="T23" fmla="*/ 455839 w 606244"/>
                <a:gd name="T24" fmla="*/ 600116 w 606244"/>
                <a:gd name="T25" fmla="*/ 600116 w 606244"/>
                <a:gd name="T26" fmla="*/ 600116 w 606244"/>
                <a:gd name="T27" fmla="*/ 600116 w 606244"/>
                <a:gd name="T28" fmla="*/ 600116 w 606244"/>
                <a:gd name="T29" fmla="*/ 600116 w 606244"/>
                <a:gd name="T30" fmla="*/ 600116 w 606244"/>
                <a:gd name="T31" fmla="*/ 600116 w 606244"/>
                <a:gd name="T32" fmla="*/ 600116 w 606244"/>
                <a:gd name="T33" fmla="*/ 600116 w 606244"/>
                <a:gd name="T34" fmla="*/ 600116 w 606244"/>
                <a:gd name="T35" fmla="*/ 600116 w 606244"/>
                <a:gd name="T36" fmla="*/ 600116 w 606244"/>
                <a:gd name="T37" fmla="*/ 600116 w 606244"/>
                <a:gd name="T38" fmla="*/ 600116 w 606244"/>
                <a:gd name="T39" fmla="*/ 600116 w 606244"/>
                <a:gd name="T40" fmla="*/ 600116 w 606244"/>
                <a:gd name="T41" fmla="*/ 600116 w 606244"/>
                <a:gd name="T42" fmla="*/ 600116 w 606244"/>
                <a:gd name="T43" fmla="*/ 600116 w 606244"/>
                <a:gd name="T44" fmla="*/ 600116 w 606244"/>
                <a:gd name="T45" fmla="*/ 600116 w 606244"/>
                <a:gd name="T46" fmla="*/ 600116 w 606244"/>
                <a:gd name="T47" fmla="*/ 600116 w 606244"/>
                <a:gd name="T48" fmla="*/ 600116 w 606244"/>
                <a:gd name="T49" fmla="*/ 600116 w 606244"/>
                <a:gd name="T50" fmla="*/ 600116 w 606244"/>
                <a:gd name="T51" fmla="*/ 600116 w 606244"/>
                <a:gd name="T52" fmla="*/ 600116 w 606244"/>
                <a:gd name="T53" fmla="*/ 600116 w 606244"/>
                <a:gd name="T54" fmla="*/ 600116 w 606244"/>
                <a:gd name="T55" fmla="*/ 600116 w 606244"/>
                <a:gd name="T56" fmla="*/ 600116 w 606244"/>
                <a:gd name="T57" fmla="*/ 600116 w 606244"/>
                <a:gd name="T58" fmla="*/ 455839 w 606244"/>
                <a:gd name="T59" fmla="*/ 455839 w 606244"/>
                <a:gd name="T60" fmla="*/ 600116 w 606244"/>
                <a:gd name="T61" fmla="*/ 600116 w 606244"/>
                <a:gd name="T62" fmla="*/ 600116 w 606244"/>
                <a:gd name="T63" fmla="*/ 600116 w 606244"/>
                <a:gd name="T64" fmla="*/ 600116 w 606244"/>
                <a:gd name="T65" fmla="*/ 600116 w 606244"/>
                <a:gd name="T66" fmla="*/ 600116 w 606244"/>
                <a:gd name="T67" fmla="*/ 600116 w 606244"/>
                <a:gd name="T68" fmla="*/ 455839 w 606244"/>
                <a:gd name="T69" fmla="*/ 455839 w 606244"/>
                <a:gd name="T70" fmla="*/ 600116 w 606244"/>
                <a:gd name="T71" fmla="*/ 600116 w 606244"/>
                <a:gd name="T72" fmla="*/ 600116 w 606244"/>
                <a:gd name="T73" fmla="*/ 600116 w 606244"/>
                <a:gd name="T74" fmla="*/ 600116 w 606244"/>
                <a:gd name="T75" fmla="*/ 600116 w 606244"/>
                <a:gd name="T76" fmla="*/ 600116 w 606244"/>
                <a:gd name="T77" fmla="*/ 600116 w 606244"/>
                <a:gd name="T78" fmla="*/ 455839 w 606244"/>
                <a:gd name="T79" fmla="*/ 455839 w 606244"/>
                <a:gd name="T80" fmla="*/ 600116 w 606244"/>
                <a:gd name="T81" fmla="*/ 600116 w 606244"/>
                <a:gd name="T82" fmla="*/ 600116 w 606244"/>
                <a:gd name="T83" fmla="*/ 600116 w 606244"/>
                <a:gd name="T84" fmla="*/ 600116 w 606244"/>
                <a:gd name="T85" fmla="*/ 600116 w 606244"/>
                <a:gd name="T86" fmla="*/ 600116 w 606244"/>
                <a:gd name="T87" fmla="*/ 600116 w 606244"/>
                <a:gd name="T88" fmla="*/ 600116 w 606244"/>
                <a:gd name="T89" fmla="*/ 600116 w 606244"/>
                <a:gd name="T90" fmla="*/ 600116 w 606244"/>
                <a:gd name="T91" fmla="*/ 600116 w 606244"/>
                <a:gd name="T92" fmla="*/ 600116 w 606244"/>
                <a:gd name="T93" fmla="*/ 600116 w 606244"/>
                <a:gd name="T94" fmla="*/ 600116 w 606244"/>
                <a:gd name="T95" fmla="*/ 600116 w 606244"/>
                <a:gd name="T96" fmla="*/ 600116 w 606244"/>
                <a:gd name="T97" fmla="*/ 600116 w 606244"/>
                <a:gd name="T98" fmla="*/ 600116 w 606244"/>
                <a:gd name="T99" fmla="*/ 600116 w 606244"/>
                <a:gd name="T100" fmla="*/ 600116 w 606244"/>
                <a:gd name="T101" fmla="*/ 600116 w 606244"/>
                <a:gd name="T102" fmla="*/ 600116 w 606244"/>
                <a:gd name="T103" fmla="*/ 600116 w 606244"/>
                <a:gd name="T104" fmla="*/ 600116 w 606244"/>
                <a:gd name="T105" fmla="*/ 600116 w 606244"/>
                <a:gd name="T106" fmla="*/ 600116 w 606244"/>
                <a:gd name="T107" fmla="*/ 600116 w 6062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3069" h="3133">
                  <a:moveTo>
                    <a:pt x="2711" y="2933"/>
                  </a:moveTo>
                  <a:lnTo>
                    <a:pt x="2711" y="1609"/>
                  </a:lnTo>
                  <a:lnTo>
                    <a:pt x="2811" y="1609"/>
                  </a:lnTo>
                  <a:lnTo>
                    <a:pt x="2911" y="1609"/>
                  </a:lnTo>
                  <a:lnTo>
                    <a:pt x="2911" y="3133"/>
                  </a:lnTo>
                  <a:lnTo>
                    <a:pt x="158" y="3133"/>
                  </a:lnTo>
                  <a:lnTo>
                    <a:pt x="158" y="1609"/>
                  </a:lnTo>
                  <a:lnTo>
                    <a:pt x="258" y="1609"/>
                  </a:lnTo>
                  <a:lnTo>
                    <a:pt x="358" y="1609"/>
                  </a:lnTo>
                  <a:lnTo>
                    <a:pt x="358" y="2933"/>
                  </a:lnTo>
                  <a:lnTo>
                    <a:pt x="2711" y="2933"/>
                  </a:lnTo>
                  <a:close/>
                  <a:moveTo>
                    <a:pt x="2602" y="642"/>
                  </a:moveTo>
                  <a:lnTo>
                    <a:pt x="3069" y="642"/>
                  </a:lnTo>
                  <a:lnTo>
                    <a:pt x="3069" y="1457"/>
                  </a:lnTo>
                  <a:lnTo>
                    <a:pt x="1885" y="1457"/>
                  </a:lnTo>
                  <a:lnTo>
                    <a:pt x="1885" y="1503"/>
                  </a:lnTo>
                  <a:lnTo>
                    <a:pt x="1885" y="2649"/>
                  </a:lnTo>
                  <a:lnTo>
                    <a:pt x="1185" y="2649"/>
                  </a:lnTo>
                  <a:lnTo>
                    <a:pt x="1185" y="1503"/>
                  </a:lnTo>
                  <a:lnTo>
                    <a:pt x="1185" y="1457"/>
                  </a:lnTo>
                  <a:lnTo>
                    <a:pt x="0" y="1457"/>
                  </a:lnTo>
                  <a:lnTo>
                    <a:pt x="0" y="642"/>
                  </a:lnTo>
                  <a:lnTo>
                    <a:pt x="467" y="642"/>
                  </a:lnTo>
                  <a:cubicBezTo>
                    <a:pt x="454" y="594"/>
                    <a:pt x="448" y="542"/>
                    <a:pt x="448" y="485"/>
                  </a:cubicBezTo>
                  <a:cubicBezTo>
                    <a:pt x="448" y="186"/>
                    <a:pt x="633" y="0"/>
                    <a:pt x="932" y="0"/>
                  </a:cubicBezTo>
                  <a:cubicBezTo>
                    <a:pt x="1252" y="0"/>
                    <a:pt x="1439" y="303"/>
                    <a:pt x="1539" y="548"/>
                  </a:cubicBezTo>
                  <a:cubicBezTo>
                    <a:pt x="1644" y="304"/>
                    <a:pt x="1835" y="0"/>
                    <a:pt x="2137" y="0"/>
                  </a:cubicBezTo>
                  <a:cubicBezTo>
                    <a:pt x="2436" y="0"/>
                    <a:pt x="2622" y="186"/>
                    <a:pt x="2622" y="485"/>
                  </a:cubicBezTo>
                  <a:cubicBezTo>
                    <a:pt x="2622" y="542"/>
                    <a:pt x="2615" y="594"/>
                    <a:pt x="2602" y="642"/>
                  </a:cubicBezTo>
                  <a:close/>
                  <a:moveTo>
                    <a:pt x="1668" y="769"/>
                  </a:moveTo>
                  <a:lnTo>
                    <a:pt x="2137" y="769"/>
                  </a:lnTo>
                  <a:cubicBezTo>
                    <a:pt x="2326" y="769"/>
                    <a:pt x="2422" y="674"/>
                    <a:pt x="2422" y="485"/>
                  </a:cubicBezTo>
                  <a:cubicBezTo>
                    <a:pt x="2422" y="296"/>
                    <a:pt x="2326" y="200"/>
                    <a:pt x="2137" y="200"/>
                  </a:cubicBezTo>
                  <a:cubicBezTo>
                    <a:pt x="1906" y="200"/>
                    <a:pt x="1743" y="542"/>
                    <a:pt x="1668" y="769"/>
                  </a:cubicBezTo>
                  <a:close/>
                  <a:moveTo>
                    <a:pt x="648" y="485"/>
                  </a:moveTo>
                  <a:cubicBezTo>
                    <a:pt x="648" y="674"/>
                    <a:pt x="743" y="769"/>
                    <a:pt x="932" y="769"/>
                  </a:cubicBezTo>
                  <a:lnTo>
                    <a:pt x="1406" y="769"/>
                  </a:lnTo>
                  <a:cubicBezTo>
                    <a:pt x="1338" y="543"/>
                    <a:pt x="1181" y="200"/>
                    <a:pt x="932" y="200"/>
                  </a:cubicBezTo>
                  <a:cubicBezTo>
                    <a:pt x="743" y="200"/>
                    <a:pt x="648" y="296"/>
                    <a:pt x="648" y="485"/>
                  </a:cubicBezTo>
                  <a:close/>
                  <a:moveTo>
                    <a:pt x="2488" y="842"/>
                  </a:moveTo>
                  <a:cubicBezTo>
                    <a:pt x="2404" y="924"/>
                    <a:pt x="2285" y="969"/>
                    <a:pt x="2137" y="969"/>
                  </a:cubicBezTo>
                  <a:lnTo>
                    <a:pt x="1657" y="969"/>
                  </a:lnTo>
                  <a:lnTo>
                    <a:pt x="1408" y="969"/>
                  </a:lnTo>
                  <a:lnTo>
                    <a:pt x="932" y="969"/>
                  </a:lnTo>
                  <a:cubicBezTo>
                    <a:pt x="785" y="969"/>
                    <a:pt x="665" y="924"/>
                    <a:pt x="581" y="842"/>
                  </a:cubicBezTo>
                  <a:lnTo>
                    <a:pt x="200" y="842"/>
                  </a:lnTo>
                  <a:lnTo>
                    <a:pt x="200" y="1257"/>
                  </a:lnTo>
                  <a:lnTo>
                    <a:pt x="1385" y="1257"/>
                  </a:lnTo>
                  <a:lnTo>
                    <a:pt x="1385" y="2449"/>
                  </a:lnTo>
                  <a:lnTo>
                    <a:pt x="1685" y="2449"/>
                  </a:lnTo>
                  <a:lnTo>
                    <a:pt x="1685" y="1257"/>
                  </a:lnTo>
                  <a:lnTo>
                    <a:pt x="2869" y="1257"/>
                  </a:lnTo>
                  <a:lnTo>
                    <a:pt x="2869" y="842"/>
                  </a:lnTo>
                  <a:lnTo>
                    <a:pt x="2488" y="842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cs typeface="+mn-ea"/>
                <a:sym typeface="+mn-lt"/>
              </a:endParaRPr>
            </a:p>
          </p:txBody>
        </p:sp>
      </p:grpSp>
      <p:grpSp>
        <p:nvGrpSpPr>
          <p:cNvPr id="4" name="组合 3"/>
          <p:cNvGrpSpPr/>
          <p:nvPr/>
        </p:nvGrpSpPr>
        <p:grpSpPr>
          <a:xfrm>
            <a:off x="1203307" y="2077454"/>
            <a:ext cx="2324398" cy="1617621"/>
            <a:chOff x="667280" y="1734137"/>
            <a:chExt cx="3311041" cy="2304256"/>
          </a:xfrm>
        </p:grpSpPr>
        <p:sp>
          <p:nvSpPr>
            <p:cNvPr id="86" name="Shape 109">
              <a:extLst>
                <a:ext uri="{FF2B5EF4-FFF2-40B4-BE49-F238E27FC236}">
                  <a16:creationId xmlns:a16="http://schemas.microsoft.com/office/drawing/2014/main" xmlns="" id="{0F7495E5-8F28-4212-4AF2-F4ECB085178B}"/>
                </a:ext>
              </a:extLst>
            </p:cNvPr>
            <p:cNvSpPr/>
            <p:nvPr/>
          </p:nvSpPr>
          <p:spPr>
            <a:xfrm>
              <a:off x="667280" y="1734137"/>
              <a:ext cx="3311041" cy="2304256"/>
            </a:xfrm>
            <a:prstGeom prst="roundRect">
              <a:avLst/>
            </a:prstGeom>
            <a:solidFill>
              <a:srgbClr val="1156E2"/>
            </a:solidFill>
            <a:ln>
              <a:noFill/>
            </a:ln>
            <a:effectLst>
              <a:outerShdw blurRad="762000" algn="ctr" rotWithShape="0">
                <a:schemeClr val="bg1">
                  <a:lumMod val="50000"/>
                  <a:alpha val="10000"/>
                </a:schemeClr>
              </a:outerShdw>
            </a:effectLst>
          </p:spPr>
          <p:txBody>
            <a:bodyPr lIns="45713" tIns="22850" rIns="45713" bIns="22850" anchor="ctr" anchorCtr="0">
              <a:noAutofit/>
            </a:bodyPr>
            <a:lstStyle/>
            <a:p>
              <a:pPr algn="ctr" defTabSz="457200"/>
              <a:endParaRPr sz="1450" kern="0" dirty="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25" name="giftbox_97162">
              <a:extLst>
                <a:ext uri="{FF2B5EF4-FFF2-40B4-BE49-F238E27FC236}">
                  <a16:creationId xmlns:a16="http://schemas.microsoft.com/office/drawing/2014/main" xmlns="" id="{54405246-CCE2-4201-BBB1-D3F3EB6E740D}"/>
                </a:ext>
              </a:extLst>
            </p:cNvPr>
            <p:cNvSpPr/>
            <p:nvPr/>
          </p:nvSpPr>
          <p:spPr>
            <a:xfrm>
              <a:off x="1708755" y="2317835"/>
              <a:ext cx="1228090" cy="1136860"/>
            </a:xfrm>
            <a:custGeom>
              <a:avLst/>
              <a:gdLst>
                <a:gd name="T0" fmla="*/ 455839 w 606244"/>
                <a:gd name="T1" fmla="*/ 455839 w 606244"/>
                <a:gd name="T2" fmla="*/ 600116 w 606244"/>
                <a:gd name="T3" fmla="*/ 600116 w 606244"/>
                <a:gd name="T4" fmla="*/ 600116 w 606244"/>
                <a:gd name="T5" fmla="*/ 600116 w 606244"/>
                <a:gd name="T6" fmla="*/ 600116 w 606244"/>
                <a:gd name="T7" fmla="*/ 600116 w 606244"/>
                <a:gd name="T8" fmla="*/ 600116 w 606244"/>
                <a:gd name="T9" fmla="*/ 600116 w 606244"/>
                <a:gd name="T10" fmla="*/ 600116 w 606244"/>
                <a:gd name="T11" fmla="*/ 600116 w 606244"/>
                <a:gd name="T12" fmla="*/ 600116 w 606244"/>
                <a:gd name="T13" fmla="*/ 600116 w 606244"/>
                <a:gd name="T14" fmla="*/ 600116 w 606244"/>
                <a:gd name="T15" fmla="*/ 600116 w 606244"/>
                <a:gd name="T16" fmla="*/ 600116 w 606244"/>
                <a:gd name="T17" fmla="*/ 600116 w 606244"/>
                <a:gd name="T18" fmla="*/ 600116 w 606244"/>
                <a:gd name="T19" fmla="*/ 600116 w 606244"/>
                <a:gd name="T20" fmla="*/ 600116 w 606244"/>
                <a:gd name="T21" fmla="*/ 600116 w 606244"/>
                <a:gd name="T22" fmla="*/ 600116 w 606244"/>
                <a:gd name="T23" fmla="*/ 600116 w 606244"/>
                <a:gd name="T24" fmla="*/ 600116 w 606244"/>
                <a:gd name="T25" fmla="*/ 600116 w 606244"/>
                <a:gd name="T26" fmla="*/ 600116 w 606244"/>
                <a:gd name="T27" fmla="*/ 600116 w 606244"/>
                <a:gd name="T28" fmla="*/ 600116 w 606244"/>
                <a:gd name="T29" fmla="*/ 600116 w 606244"/>
                <a:gd name="T30" fmla="*/ 600116 w 606244"/>
                <a:gd name="T31" fmla="*/ 600116 w 606244"/>
                <a:gd name="T32" fmla="*/ 600116 w 606244"/>
                <a:gd name="T33" fmla="*/ 600116 w 606244"/>
                <a:gd name="T34" fmla="*/ 600116 w 606244"/>
                <a:gd name="T35" fmla="*/ 600116 w 606244"/>
                <a:gd name="T36" fmla="*/ 600116 w 606244"/>
                <a:gd name="T37" fmla="*/ 600116 w 606244"/>
                <a:gd name="T38" fmla="*/ 455839 w 606244"/>
                <a:gd name="T39" fmla="*/ 455839 w 606244"/>
                <a:gd name="T40" fmla="*/ 600116 w 606244"/>
                <a:gd name="T41" fmla="*/ 600116 w 606244"/>
                <a:gd name="T42" fmla="*/ 600116 w 606244"/>
                <a:gd name="T43" fmla="*/ 600116 w 606244"/>
                <a:gd name="T44" fmla="*/ 600116 w 606244"/>
                <a:gd name="T45" fmla="*/ 600116 w 606244"/>
                <a:gd name="T46" fmla="*/ 600116 w 606244"/>
                <a:gd name="T47" fmla="*/ 600116 w 606244"/>
                <a:gd name="T48" fmla="*/ 600116 w 606244"/>
                <a:gd name="T49" fmla="*/ 600116 w 606244"/>
                <a:gd name="T50" fmla="*/ 455839 w 606244"/>
                <a:gd name="T51" fmla="*/ 455839 w 606244"/>
                <a:gd name="T52" fmla="*/ 600116 w 606244"/>
                <a:gd name="T53" fmla="*/ 600116 w 606244"/>
                <a:gd name="T54" fmla="*/ 600116 w 606244"/>
                <a:gd name="T55" fmla="*/ 600116 w 606244"/>
                <a:gd name="T56" fmla="*/ 600116 w 606244"/>
                <a:gd name="T57" fmla="*/ 600116 w 606244"/>
                <a:gd name="T58" fmla="*/ 600116 w 606244"/>
                <a:gd name="T59" fmla="*/ 600116 w 606244"/>
                <a:gd name="T60" fmla="*/ 455839 w 606244"/>
                <a:gd name="T61" fmla="*/ 455839 w 606244"/>
                <a:gd name="T62" fmla="*/ 600116 w 606244"/>
                <a:gd name="T63" fmla="*/ 600116 w 606244"/>
                <a:gd name="T64" fmla="*/ 600116 w 606244"/>
                <a:gd name="T65" fmla="*/ 600116 w 606244"/>
                <a:gd name="T66" fmla="*/ 600116 w 606244"/>
                <a:gd name="T67" fmla="*/ 600116 w 606244"/>
                <a:gd name="T68" fmla="*/ 600116 w 606244"/>
                <a:gd name="T69" fmla="*/ 600116 w 606244"/>
                <a:gd name="T70" fmla="*/ 600116 w 606244"/>
                <a:gd name="T71" fmla="*/ 600116 w 606244"/>
                <a:gd name="T72" fmla="*/ 455839 w 606244"/>
                <a:gd name="T73" fmla="*/ 455839 w 606244"/>
                <a:gd name="T74" fmla="*/ 600116 w 606244"/>
                <a:gd name="T75" fmla="*/ 600116 w 606244"/>
                <a:gd name="T76" fmla="*/ 600116 w 606244"/>
                <a:gd name="T77" fmla="*/ 600116 w 606244"/>
                <a:gd name="T78" fmla="*/ 600116 w 606244"/>
                <a:gd name="T79" fmla="*/ 600116 w 606244"/>
                <a:gd name="T80" fmla="*/ 600116 w 606244"/>
                <a:gd name="T81" fmla="*/ 600116 w 606244"/>
                <a:gd name="T82" fmla="*/ 455839 w 606244"/>
                <a:gd name="T83" fmla="*/ 455839 w 606244"/>
                <a:gd name="T84" fmla="*/ 600116 w 606244"/>
                <a:gd name="T85" fmla="*/ 600116 w 606244"/>
                <a:gd name="T86" fmla="*/ 600116 w 606244"/>
                <a:gd name="T87" fmla="*/ 600116 w 606244"/>
                <a:gd name="T88" fmla="*/ 600116 w 606244"/>
                <a:gd name="T89" fmla="*/ 600116 w 606244"/>
                <a:gd name="T90" fmla="*/ 600116 w 606244"/>
                <a:gd name="T91" fmla="*/ 600116 w 606244"/>
                <a:gd name="T92" fmla="*/ 455839 w 606244"/>
                <a:gd name="T93" fmla="*/ 455839 w 606244"/>
                <a:gd name="T94" fmla="*/ 600116 w 606244"/>
                <a:gd name="T95" fmla="*/ 600116 w 606244"/>
                <a:gd name="T96" fmla="*/ 600116 w 606244"/>
                <a:gd name="T97" fmla="*/ 600116 w 606244"/>
                <a:gd name="T98" fmla="*/ 600116 w 606244"/>
                <a:gd name="T99" fmla="*/ 600116 w 606244"/>
                <a:gd name="T100" fmla="*/ 600116 w 606244"/>
                <a:gd name="T101" fmla="*/ 600116 w 6062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2719" h="2521">
                  <a:moveTo>
                    <a:pt x="2619" y="0"/>
                  </a:moveTo>
                  <a:lnTo>
                    <a:pt x="1679" y="0"/>
                  </a:lnTo>
                  <a:lnTo>
                    <a:pt x="1040" y="0"/>
                  </a:lnTo>
                  <a:lnTo>
                    <a:pt x="100" y="0"/>
                  </a:lnTo>
                  <a:cubicBezTo>
                    <a:pt x="45" y="0"/>
                    <a:pt x="0" y="45"/>
                    <a:pt x="0" y="100"/>
                  </a:cubicBezTo>
                  <a:lnTo>
                    <a:pt x="0" y="825"/>
                  </a:lnTo>
                  <a:cubicBezTo>
                    <a:pt x="0" y="880"/>
                    <a:pt x="45" y="925"/>
                    <a:pt x="100" y="925"/>
                  </a:cubicBezTo>
                  <a:lnTo>
                    <a:pt x="161" y="925"/>
                  </a:lnTo>
                  <a:lnTo>
                    <a:pt x="161" y="2421"/>
                  </a:lnTo>
                  <a:cubicBezTo>
                    <a:pt x="161" y="2476"/>
                    <a:pt x="206" y="2521"/>
                    <a:pt x="261" y="2521"/>
                  </a:cubicBezTo>
                  <a:lnTo>
                    <a:pt x="1040" y="2521"/>
                  </a:lnTo>
                  <a:lnTo>
                    <a:pt x="1679" y="2521"/>
                  </a:lnTo>
                  <a:lnTo>
                    <a:pt x="2458" y="2521"/>
                  </a:lnTo>
                  <a:cubicBezTo>
                    <a:pt x="2513" y="2521"/>
                    <a:pt x="2558" y="2476"/>
                    <a:pt x="2558" y="2421"/>
                  </a:cubicBezTo>
                  <a:lnTo>
                    <a:pt x="2558" y="925"/>
                  </a:lnTo>
                  <a:lnTo>
                    <a:pt x="2619" y="925"/>
                  </a:lnTo>
                  <a:cubicBezTo>
                    <a:pt x="2674" y="925"/>
                    <a:pt x="2719" y="880"/>
                    <a:pt x="2719" y="825"/>
                  </a:cubicBezTo>
                  <a:lnTo>
                    <a:pt x="2719" y="100"/>
                  </a:lnTo>
                  <a:cubicBezTo>
                    <a:pt x="2719" y="45"/>
                    <a:pt x="2674" y="0"/>
                    <a:pt x="2619" y="0"/>
                  </a:cubicBezTo>
                  <a:close/>
                  <a:moveTo>
                    <a:pt x="2519" y="725"/>
                  </a:moveTo>
                  <a:lnTo>
                    <a:pt x="2458" y="725"/>
                  </a:lnTo>
                  <a:lnTo>
                    <a:pt x="1779" y="725"/>
                  </a:lnTo>
                  <a:lnTo>
                    <a:pt x="1779" y="200"/>
                  </a:lnTo>
                  <a:lnTo>
                    <a:pt x="2519" y="200"/>
                  </a:lnTo>
                  <a:lnTo>
                    <a:pt x="2519" y="725"/>
                  </a:lnTo>
                  <a:close/>
                  <a:moveTo>
                    <a:pt x="1579" y="200"/>
                  </a:moveTo>
                  <a:lnTo>
                    <a:pt x="1579" y="725"/>
                  </a:lnTo>
                  <a:lnTo>
                    <a:pt x="1140" y="725"/>
                  </a:lnTo>
                  <a:lnTo>
                    <a:pt x="1140" y="200"/>
                  </a:lnTo>
                  <a:lnTo>
                    <a:pt x="1579" y="200"/>
                  </a:lnTo>
                  <a:close/>
                  <a:moveTo>
                    <a:pt x="200" y="200"/>
                  </a:moveTo>
                  <a:lnTo>
                    <a:pt x="940" y="200"/>
                  </a:lnTo>
                  <a:lnTo>
                    <a:pt x="940" y="725"/>
                  </a:lnTo>
                  <a:lnTo>
                    <a:pt x="261" y="725"/>
                  </a:lnTo>
                  <a:lnTo>
                    <a:pt x="200" y="725"/>
                  </a:lnTo>
                  <a:lnTo>
                    <a:pt x="200" y="200"/>
                  </a:lnTo>
                  <a:close/>
                  <a:moveTo>
                    <a:pt x="361" y="925"/>
                  </a:moveTo>
                  <a:lnTo>
                    <a:pt x="940" y="925"/>
                  </a:lnTo>
                  <a:lnTo>
                    <a:pt x="940" y="2321"/>
                  </a:lnTo>
                  <a:lnTo>
                    <a:pt x="361" y="2321"/>
                  </a:lnTo>
                  <a:lnTo>
                    <a:pt x="361" y="925"/>
                  </a:lnTo>
                  <a:close/>
                  <a:moveTo>
                    <a:pt x="1140" y="2321"/>
                  </a:moveTo>
                  <a:lnTo>
                    <a:pt x="1140" y="925"/>
                  </a:lnTo>
                  <a:lnTo>
                    <a:pt x="1579" y="925"/>
                  </a:lnTo>
                  <a:lnTo>
                    <a:pt x="1579" y="2321"/>
                  </a:lnTo>
                  <a:lnTo>
                    <a:pt x="1140" y="2321"/>
                  </a:lnTo>
                  <a:close/>
                  <a:moveTo>
                    <a:pt x="2358" y="2321"/>
                  </a:moveTo>
                  <a:lnTo>
                    <a:pt x="1779" y="2321"/>
                  </a:lnTo>
                  <a:lnTo>
                    <a:pt x="1779" y="925"/>
                  </a:lnTo>
                  <a:lnTo>
                    <a:pt x="2358" y="925"/>
                  </a:lnTo>
                  <a:lnTo>
                    <a:pt x="2358" y="2321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>
                <a:cs typeface="+mn-ea"/>
                <a:sym typeface="+mn-lt"/>
              </a:endParaRPr>
            </a:p>
          </p:txBody>
        </p:sp>
      </p:grpSp>
    </p:spTree>
    <p:custDataLst>
      <p:tags r:id="rId1"/>
    </p:custDataLst>
    <p:extLst>
      <p:ext uri="{BB962C8B-B14F-4D97-AF65-F5344CB8AC3E}">
        <p14:creationId xmlns:p14="http://schemas.microsoft.com/office/powerpoint/2010/main" val="35765867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矩形 3"/>
          <p:cNvSpPr/>
          <p:nvPr/>
        </p:nvSpPr>
        <p:spPr>
          <a:xfrm>
            <a:off x="2251266" y="2910303"/>
            <a:ext cx="4031873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zh-CN" altLang="en-US" sz="6000" b="1" dirty="0">
                <a:ln/>
                <a:solidFill>
                  <a:schemeClr val="bg1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cs typeface="+mn-ea"/>
                <a:sym typeface="+mn-lt"/>
              </a:rPr>
              <a:t>激励与沟通</a:t>
            </a:r>
          </a:p>
        </p:txBody>
      </p:sp>
      <p:sp>
        <p:nvSpPr>
          <p:cNvPr id="34" name="圆角矩形 33"/>
          <p:cNvSpPr/>
          <p:nvPr/>
        </p:nvSpPr>
        <p:spPr>
          <a:xfrm>
            <a:off x="3419585" y="2138496"/>
            <a:ext cx="1695235" cy="541417"/>
          </a:xfrm>
          <a:prstGeom prst="roundRect">
            <a:avLst>
              <a:gd name="adj" fmla="val 50000"/>
            </a:avLst>
          </a:prstGeom>
          <a:solidFill>
            <a:srgbClr val="FF4D36"/>
          </a:solidFill>
          <a:ln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b="1" i="1" dirty="0">
                <a:solidFill>
                  <a:schemeClr val="bg1"/>
                </a:solidFill>
                <a:cs typeface="+mn-ea"/>
                <a:sym typeface="+mn-lt"/>
              </a:rPr>
              <a:t>PART 04</a:t>
            </a:r>
            <a:endParaRPr lang="zh-CN" altLang="en-US" b="1" i="1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2110500" y="4068602"/>
            <a:ext cx="4313403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CN" sz="1600" i="1" dirty="0">
                <a:solidFill>
                  <a:schemeClr val="bg1"/>
                </a:solidFill>
                <a:cs typeface="+mn-ea"/>
                <a:sym typeface="+mn-lt"/>
              </a:rPr>
              <a:t>MOTIVATION AND COMMUNICATION</a:t>
            </a:r>
          </a:p>
        </p:txBody>
      </p:sp>
    </p:spTree>
    <p:extLst>
      <p:ext uri="{BB962C8B-B14F-4D97-AF65-F5344CB8AC3E}">
        <p14:creationId xmlns:p14="http://schemas.microsoft.com/office/powerpoint/2010/main" val="137930139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34" grpId="0" animBg="1"/>
      <p:bldP spid="6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圆: 空心 16">
            <a:extLst>
              <a:ext uri="{FF2B5EF4-FFF2-40B4-BE49-F238E27FC236}">
                <a16:creationId xmlns:a16="http://schemas.microsoft.com/office/drawing/2014/main" xmlns="" id="{4627496A-C33B-4739-B304-AEB18CB1EFD0}"/>
              </a:ext>
            </a:extLst>
          </p:cNvPr>
          <p:cNvSpPr/>
          <p:nvPr/>
        </p:nvSpPr>
        <p:spPr>
          <a:xfrm>
            <a:off x="4333260" y="1428241"/>
            <a:ext cx="3525480" cy="3525480"/>
          </a:xfrm>
          <a:prstGeom prst="donut">
            <a:avLst>
              <a:gd name="adj" fmla="val 20756"/>
            </a:avLst>
          </a:prstGeom>
          <a:solidFill>
            <a:srgbClr val="FBFBF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31" name="圆: 空心 17">
            <a:extLst>
              <a:ext uri="{FF2B5EF4-FFF2-40B4-BE49-F238E27FC236}">
                <a16:creationId xmlns:a16="http://schemas.microsoft.com/office/drawing/2014/main" xmlns="" id="{9F22D199-8B5E-4A69-BF3B-13FFB18A84CC}"/>
              </a:ext>
            </a:extLst>
          </p:cNvPr>
          <p:cNvSpPr/>
          <p:nvPr/>
        </p:nvSpPr>
        <p:spPr>
          <a:xfrm>
            <a:off x="557775" y="1428241"/>
            <a:ext cx="3525480" cy="3525480"/>
          </a:xfrm>
          <a:prstGeom prst="donut">
            <a:avLst>
              <a:gd name="adj" fmla="val 20756"/>
            </a:avLst>
          </a:prstGeom>
          <a:solidFill>
            <a:srgbClr val="FBFBF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33" name="圆: 空心 18">
            <a:extLst>
              <a:ext uri="{FF2B5EF4-FFF2-40B4-BE49-F238E27FC236}">
                <a16:creationId xmlns:a16="http://schemas.microsoft.com/office/drawing/2014/main" xmlns="" id="{55343B53-4946-49FF-8BCB-2AC7F3F154DF}"/>
              </a:ext>
            </a:extLst>
          </p:cNvPr>
          <p:cNvSpPr/>
          <p:nvPr/>
        </p:nvSpPr>
        <p:spPr>
          <a:xfrm>
            <a:off x="8103279" y="1428241"/>
            <a:ext cx="3525480" cy="3525480"/>
          </a:xfrm>
          <a:prstGeom prst="donut">
            <a:avLst>
              <a:gd name="adj" fmla="val 20756"/>
            </a:avLst>
          </a:prstGeom>
          <a:solidFill>
            <a:srgbClr val="FBFBF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34" name="椭圆 33">
            <a:extLst>
              <a:ext uri="{FF2B5EF4-FFF2-40B4-BE49-F238E27FC236}">
                <a16:creationId xmlns:a16="http://schemas.microsoft.com/office/drawing/2014/main" xmlns="" id="{0B397484-85A0-459C-976E-8291A9DFE834}"/>
              </a:ext>
            </a:extLst>
          </p:cNvPr>
          <p:cNvSpPr/>
          <p:nvPr/>
        </p:nvSpPr>
        <p:spPr>
          <a:xfrm>
            <a:off x="5356297" y="2451278"/>
            <a:ext cx="1479406" cy="1479406"/>
          </a:xfrm>
          <a:prstGeom prst="ellipse">
            <a:avLst/>
          </a:prstGeom>
          <a:solidFill>
            <a:srgbClr val="FF4D36"/>
          </a:solidFill>
          <a:ln>
            <a:noFill/>
          </a:ln>
          <a:effectLst>
            <a:outerShdw blurRad="381000" dist="330200" dir="5400000" sx="90000" sy="90000" algn="t" rotWithShape="0">
              <a:srgbClr val="000000">
                <a:alpha val="43137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55" name="文本框 54">
            <a:extLst>
              <a:ext uri="{FF2B5EF4-FFF2-40B4-BE49-F238E27FC236}">
                <a16:creationId xmlns:a16="http://schemas.microsoft.com/office/drawing/2014/main" xmlns="" id="{E37563B1-D680-419C-A08C-6AA6B5B7282A}"/>
              </a:ext>
            </a:extLst>
          </p:cNvPr>
          <p:cNvSpPr txBox="1"/>
          <p:nvPr/>
        </p:nvSpPr>
        <p:spPr>
          <a:xfrm>
            <a:off x="5490706" y="4025347"/>
            <a:ext cx="1210588" cy="400110"/>
          </a:xfrm>
          <a:prstGeom prst="rect">
            <a:avLst/>
          </a:prstGeom>
          <a:noFill/>
        </p:spPr>
        <p:txBody>
          <a:bodyPr wrap="none">
            <a:spAutoFit/>
          </a:bodyPr>
          <a:lstStyle>
            <a:defPPr>
              <a:defRPr lang="zh-CN"/>
            </a:defPPr>
            <a:lvl1pPr marR="0" lvl="0" indent="0" algn="ctr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000" b="0" i="0" u="none" strike="noStrike" cap="none" spc="0" normalizeH="0" baseline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+mj-ea"/>
                <a:ea typeface="+mj-ea"/>
              </a:defRPr>
            </a:lvl1pPr>
          </a:lstStyle>
          <a:p>
            <a:r>
              <a:rPr lang="zh-CN" altLang="en-US" b="1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ea"/>
                <a:sym typeface="+mn-lt"/>
              </a:rPr>
              <a:t>内在变量</a:t>
            </a:r>
          </a:p>
        </p:txBody>
      </p:sp>
      <p:sp>
        <p:nvSpPr>
          <p:cNvPr id="56" name="文本框 55">
            <a:extLst>
              <a:ext uri="{FF2B5EF4-FFF2-40B4-BE49-F238E27FC236}">
                <a16:creationId xmlns:a16="http://schemas.microsoft.com/office/drawing/2014/main" xmlns="" id="{A543FE16-DA6F-4A0A-923C-AE0403240F53}"/>
              </a:ext>
            </a:extLst>
          </p:cNvPr>
          <p:cNvSpPr txBox="1"/>
          <p:nvPr/>
        </p:nvSpPr>
        <p:spPr>
          <a:xfrm>
            <a:off x="5182929" y="5045388"/>
            <a:ext cx="1826141" cy="787523"/>
          </a:xfrm>
          <a:prstGeom prst="rect">
            <a:avLst/>
          </a:prstGeom>
          <a:noFill/>
        </p:spPr>
        <p:txBody>
          <a:bodyPr wrap="none">
            <a:spAutoFit/>
          </a:bodyPr>
          <a:lstStyle>
            <a:defPPr>
              <a:defRPr lang="zh-CN"/>
            </a:defPPr>
            <a:lvl1pPr marR="0" lvl="0" indent="0" algn="ctr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400" b="0" i="0" u="none" strike="noStrike" cap="none" spc="0" normalizeH="0" baseline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+mn-ea"/>
              </a:defRPr>
            </a:lvl1pPr>
          </a:lstStyle>
          <a:p>
            <a:pPr>
              <a:lnSpc>
                <a:spcPct val="150000"/>
              </a:lnSpc>
            </a:pPr>
            <a:r>
              <a:rPr lang="zh-CN" altLang="en-US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cs typeface="+mn-ea"/>
                <a:sym typeface="+mn-lt"/>
              </a:rPr>
              <a:t>使需要和动机产生</a:t>
            </a:r>
            <a:endParaRPr lang="en-US" altLang="zh-CN" sz="1600" dirty="0">
              <a:solidFill>
                <a:schemeClr val="tx1">
                  <a:lumMod val="85000"/>
                  <a:lumOff val="15000"/>
                </a:schemeClr>
              </a:solidFill>
              <a:latin typeface="+mn-lt"/>
              <a:cs typeface="+mn-ea"/>
              <a:sym typeface="+mn-lt"/>
            </a:endParaRPr>
          </a:p>
          <a:p>
            <a:pPr>
              <a:lnSpc>
                <a:spcPct val="150000"/>
              </a:lnSpc>
            </a:pPr>
            <a:r>
              <a:rPr lang="zh-CN" altLang="en-US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cs typeface="+mn-ea"/>
                <a:sym typeface="+mn-lt"/>
              </a:rPr>
              <a:t>持续不断的兴奋</a:t>
            </a:r>
          </a:p>
        </p:txBody>
      </p:sp>
      <p:sp>
        <p:nvSpPr>
          <p:cNvPr id="57" name="椭圆 56">
            <a:extLst>
              <a:ext uri="{FF2B5EF4-FFF2-40B4-BE49-F238E27FC236}">
                <a16:creationId xmlns:a16="http://schemas.microsoft.com/office/drawing/2014/main" xmlns="" id="{D8A54F10-CA45-4368-87B1-BAF540C7C541}"/>
              </a:ext>
            </a:extLst>
          </p:cNvPr>
          <p:cNvSpPr/>
          <p:nvPr/>
        </p:nvSpPr>
        <p:spPr>
          <a:xfrm>
            <a:off x="1580812" y="2451278"/>
            <a:ext cx="1479406" cy="1479406"/>
          </a:xfrm>
          <a:prstGeom prst="ellipse">
            <a:avLst/>
          </a:prstGeom>
          <a:solidFill>
            <a:srgbClr val="1156E2"/>
          </a:solidFill>
          <a:ln>
            <a:noFill/>
          </a:ln>
          <a:effectLst>
            <a:outerShdw blurRad="381000" dist="330200" dir="5400000" sx="90000" sy="90000" algn="t" rotWithShape="0">
              <a:srgbClr val="000000">
                <a:alpha val="43137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58" name="文本框 57">
            <a:extLst>
              <a:ext uri="{FF2B5EF4-FFF2-40B4-BE49-F238E27FC236}">
                <a16:creationId xmlns:a16="http://schemas.microsoft.com/office/drawing/2014/main" xmlns="" id="{F03D206B-82EC-484A-B1D0-E8221929D614}"/>
              </a:ext>
            </a:extLst>
          </p:cNvPr>
          <p:cNvSpPr txBox="1"/>
          <p:nvPr/>
        </p:nvSpPr>
        <p:spPr>
          <a:xfrm>
            <a:off x="1452572" y="4025347"/>
            <a:ext cx="1723549" cy="40011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000" b="1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cs typeface="+mn-ea"/>
                <a:sym typeface="+mn-lt"/>
              </a:rPr>
              <a:t>外界刺激变量</a:t>
            </a:r>
          </a:p>
        </p:txBody>
      </p:sp>
      <p:sp>
        <p:nvSpPr>
          <p:cNvPr id="59" name="文本框 58">
            <a:extLst>
              <a:ext uri="{FF2B5EF4-FFF2-40B4-BE49-F238E27FC236}">
                <a16:creationId xmlns:a16="http://schemas.microsoft.com/office/drawing/2014/main" xmlns="" id="{06E290D0-635C-4F65-905F-BC37FC1D63DD}"/>
              </a:ext>
            </a:extLst>
          </p:cNvPr>
          <p:cNvSpPr txBox="1"/>
          <p:nvPr/>
        </p:nvSpPr>
        <p:spPr>
          <a:xfrm>
            <a:off x="1510037" y="5045388"/>
            <a:ext cx="1620957" cy="787523"/>
          </a:xfrm>
          <a:prstGeom prst="rect">
            <a:avLst/>
          </a:prstGeom>
          <a:noFill/>
        </p:spPr>
        <p:txBody>
          <a:bodyPr wrap="none">
            <a:spAutoFit/>
          </a:bodyPr>
          <a:lstStyle>
            <a:defPPr>
              <a:defRPr lang="zh-CN"/>
            </a:defPPr>
            <a:lvl1pPr algn="ctr">
              <a:defRPr sz="2000">
                <a:gradFill>
                  <a:gsLst>
                    <a:gs pos="22000">
                      <a:schemeClr val="bg1"/>
                    </a:gs>
                    <a:gs pos="100000">
                      <a:srgbClr val="71B3FF"/>
                    </a:gs>
                  </a:gsLst>
                  <a:lin ang="2700000" scaled="1"/>
                </a:gradFill>
                <a:latin typeface="+mj-ea"/>
                <a:ea typeface="+mj-ea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600" b="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ea"/>
                <a:sym typeface="+mn-lt"/>
              </a:rPr>
              <a:t>各种管理手段与</a:t>
            </a:r>
            <a:endParaRPr kumimoji="0" lang="en-US" altLang="zh-CN" sz="16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85000"/>
                  <a:lumOff val="15000"/>
                </a:schemeClr>
              </a:solidFill>
              <a:effectLst/>
              <a:uLnTx/>
              <a:uFillTx/>
              <a:latin typeface="+mn-lt"/>
              <a:ea typeface="+mn-ea"/>
              <a:cs typeface="+mn-ea"/>
              <a:sym typeface="+mn-lt"/>
            </a:endParaRP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600" b="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ea"/>
                <a:sym typeface="+mn-lt"/>
              </a:rPr>
              <a:t>环境因素作用下</a:t>
            </a:r>
          </a:p>
        </p:txBody>
      </p:sp>
      <p:sp>
        <p:nvSpPr>
          <p:cNvPr id="60" name="椭圆 59">
            <a:extLst>
              <a:ext uri="{FF2B5EF4-FFF2-40B4-BE49-F238E27FC236}">
                <a16:creationId xmlns:a16="http://schemas.microsoft.com/office/drawing/2014/main" xmlns="" id="{58D71EBE-C47A-467E-8A0F-918BCE3B71CC}"/>
              </a:ext>
            </a:extLst>
          </p:cNvPr>
          <p:cNvSpPr/>
          <p:nvPr/>
        </p:nvSpPr>
        <p:spPr>
          <a:xfrm>
            <a:off x="9126316" y="2451278"/>
            <a:ext cx="1479406" cy="1479406"/>
          </a:xfrm>
          <a:prstGeom prst="ellipse">
            <a:avLst/>
          </a:prstGeom>
          <a:solidFill>
            <a:srgbClr val="1156E2"/>
          </a:solidFill>
          <a:ln>
            <a:noFill/>
          </a:ln>
          <a:effectLst>
            <a:outerShdw blurRad="381000" dist="330200" dir="5400000" sx="90000" sy="90000" algn="t" rotWithShape="0">
              <a:srgbClr val="000000">
                <a:alpha val="43137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61" name="文本框 60">
            <a:extLst>
              <a:ext uri="{FF2B5EF4-FFF2-40B4-BE49-F238E27FC236}">
                <a16:creationId xmlns:a16="http://schemas.microsoft.com/office/drawing/2014/main" xmlns="" id="{19F87ACC-E76F-48D2-A6F9-67D560EF97C6}"/>
              </a:ext>
            </a:extLst>
          </p:cNvPr>
          <p:cNvSpPr txBox="1"/>
          <p:nvPr/>
        </p:nvSpPr>
        <p:spPr>
          <a:xfrm>
            <a:off x="8869836" y="4025347"/>
            <a:ext cx="1980029" cy="400110"/>
          </a:xfrm>
          <a:prstGeom prst="rect">
            <a:avLst/>
          </a:prstGeom>
          <a:noFill/>
        </p:spPr>
        <p:txBody>
          <a:bodyPr wrap="none">
            <a:spAutoFit/>
          </a:bodyPr>
          <a:lstStyle>
            <a:defPPr>
              <a:defRPr lang="zh-CN"/>
            </a:defPPr>
            <a:lvl1pPr marR="0" lvl="0" indent="0" algn="ctr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000" b="0" i="0" u="none" strike="noStrike" cap="none" spc="0" normalizeH="0" baseline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+mj-ea"/>
                <a:ea typeface="+mj-ea"/>
              </a:defRPr>
            </a:lvl1pPr>
          </a:lstStyle>
          <a:p>
            <a:r>
              <a:rPr lang="zh-CN" altLang="en-US" b="1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ea"/>
                <a:sym typeface="+mn-lt"/>
              </a:rPr>
              <a:t>积极的行为反应</a:t>
            </a:r>
          </a:p>
        </p:txBody>
      </p:sp>
      <p:sp>
        <p:nvSpPr>
          <p:cNvPr id="62" name="文本框 61">
            <a:extLst>
              <a:ext uri="{FF2B5EF4-FFF2-40B4-BE49-F238E27FC236}">
                <a16:creationId xmlns:a16="http://schemas.microsoft.com/office/drawing/2014/main" xmlns="" id="{6F92F71E-32FD-4CAA-A98D-8411C3265305}"/>
              </a:ext>
            </a:extLst>
          </p:cNvPr>
          <p:cNvSpPr txBox="1"/>
          <p:nvPr/>
        </p:nvSpPr>
        <p:spPr>
          <a:xfrm>
            <a:off x="9025083" y="5045388"/>
            <a:ext cx="1681871" cy="787523"/>
          </a:xfrm>
          <a:prstGeom prst="rect">
            <a:avLst/>
          </a:prstGeom>
          <a:noFill/>
        </p:spPr>
        <p:txBody>
          <a:bodyPr wrap="none">
            <a:spAutoFit/>
          </a:bodyPr>
          <a:lstStyle>
            <a:defPPr>
              <a:defRPr lang="zh-CN"/>
            </a:defPPr>
            <a:lvl1pPr marR="0" lvl="0" indent="0" algn="ctr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400" b="0" i="0" u="none" strike="noStrike" cap="none" spc="0" normalizeH="0" baseline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+mn-ea"/>
              </a:defRPr>
            </a:lvl1pPr>
          </a:lstStyle>
          <a:p>
            <a:pPr>
              <a:lnSpc>
                <a:spcPct val="150000"/>
              </a:lnSpc>
            </a:pPr>
            <a:r>
              <a:rPr lang="zh-CN" altLang="en-US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cs typeface="+mn-ea"/>
                <a:sym typeface="+mn-lt"/>
              </a:rPr>
              <a:t>引起被管理者</a:t>
            </a:r>
            <a:endParaRPr lang="en-US" altLang="zh-CN" sz="1600" dirty="0">
              <a:solidFill>
                <a:schemeClr val="tx1">
                  <a:lumMod val="85000"/>
                  <a:lumOff val="15000"/>
                </a:schemeClr>
              </a:solidFill>
              <a:latin typeface="+mn-lt"/>
              <a:cs typeface="+mn-ea"/>
              <a:sym typeface="+mn-lt"/>
            </a:endParaRPr>
          </a:p>
          <a:p>
            <a:pPr>
              <a:lnSpc>
                <a:spcPct val="150000"/>
              </a:lnSpc>
            </a:pPr>
            <a:r>
              <a:rPr lang="zh-CN" altLang="en-US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cs typeface="+mn-ea"/>
                <a:sym typeface="+mn-lt"/>
              </a:rPr>
              <a:t>实现目标的努力 </a:t>
            </a:r>
          </a:p>
        </p:txBody>
      </p:sp>
      <p:sp>
        <p:nvSpPr>
          <p:cNvPr id="63" name="弧形 62">
            <a:extLst>
              <a:ext uri="{FF2B5EF4-FFF2-40B4-BE49-F238E27FC236}">
                <a16:creationId xmlns:a16="http://schemas.microsoft.com/office/drawing/2014/main" xmlns="" id="{842DCFAB-6698-43B5-BFBE-EE1ADE69CF42}"/>
              </a:ext>
            </a:extLst>
          </p:cNvPr>
          <p:cNvSpPr/>
          <p:nvPr/>
        </p:nvSpPr>
        <p:spPr>
          <a:xfrm>
            <a:off x="4572888" y="1667869"/>
            <a:ext cx="3046224" cy="3046224"/>
          </a:xfrm>
          <a:prstGeom prst="arc">
            <a:avLst>
              <a:gd name="adj1" fmla="val 16200000"/>
              <a:gd name="adj2" fmla="val 13844720"/>
            </a:avLst>
          </a:prstGeom>
          <a:ln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75000"/>
                    <a:alpha val="50000"/>
                  </a:schemeClr>
                </a:gs>
              </a:gsLst>
              <a:lin ang="270000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64" name="弧形 63">
            <a:extLst>
              <a:ext uri="{FF2B5EF4-FFF2-40B4-BE49-F238E27FC236}">
                <a16:creationId xmlns:a16="http://schemas.microsoft.com/office/drawing/2014/main" xmlns="" id="{FD466871-FAB7-4EF6-BC49-2A4DC0F6DDC7}"/>
              </a:ext>
            </a:extLst>
          </p:cNvPr>
          <p:cNvSpPr/>
          <p:nvPr/>
        </p:nvSpPr>
        <p:spPr>
          <a:xfrm>
            <a:off x="4749648" y="1844629"/>
            <a:ext cx="2692704" cy="2692704"/>
          </a:xfrm>
          <a:prstGeom prst="arc">
            <a:avLst>
              <a:gd name="adj1" fmla="val 7728119"/>
              <a:gd name="adj2" fmla="val 2415922"/>
            </a:avLst>
          </a:prstGeom>
          <a:ln w="6350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65" name="弧形 64">
            <a:extLst>
              <a:ext uri="{FF2B5EF4-FFF2-40B4-BE49-F238E27FC236}">
                <a16:creationId xmlns:a16="http://schemas.microsoft.com/office/drawing/2014/main" xmlns="" id="{B303CC7A-6DFE-47AD-A378-289CE9716FC5}"/>
              </a:ext>
            </a:extLst>
          </p:cNvPr>
          <p:cNvSpPr/>
          <p:nvPr/>
        </p:nvSpPr>
        <p:spPr>
          <a:xfrm>
            <a:off x="5159375" y="2254356"/>
            <a:ext cx="1873250" cy="1873250"/>
          </a:xfrm>
          <a:prstGeom prst="arc">
            <a:avLst>
              <a:gd name="adj1" fmla="val 11857000"/>
              <a:gd name="adj2" fmla="val 3264592"/>
            </a:avLst>
          </a:prstGeom>
          <a:ln w="6350">
            <a:gradFill flip="none" rotWithShape="1">
              <a:gsLst>
                <a:gs pos="38000">
                  <a:schemeClr val="bg1">
                    <a:lumMod val="75000"/>
                    <a:alpha val="16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1890000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66" name="弧形 65">
            <a:extLst>
              <a:ext uri="{FF2B5EF4-FFF2-40B4-BE49-F238E27FC236}">
                <a16:creationId xmlns:a16="http://schemas.microsoft.com/office/drawing/2014/main" xmlns="" id="{C041B0A8-2962-4F87-9598-4F4548180644}"/>
              </a:ext>
            </a:extLst>
          </p:cNvPr>
          <p:cNvSpPr/>
          <p:nvPr/>
        </p:nvSpPr>
        <p:spPr>
          <a:xfrm>
            <a:off x="8342907" y="1667869"/>
            <a:ext cx="3046224" cy="3046224"/>
          </a:xfrm>
          <a:prstGeom prst="arc">
            <a:avLst>
              <a:gd name="adj1" fmla="val 16200000"/>
              <a:gd name="adj2" fmla="val 13844720"/>
            </a:avLst>
          </a:prstGeom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67" name="弧形 66">
            <a:extLst>
              <a:ext uri="{FF2B5EF4-FFF2-40B4-BE49-F238E27FC236}">
                <a16:creationId xmlns:a16="http://schemas.microsoft.com/office/drawing/2014/main" xmlns="" id="{FB94FDCF-C2C3-4FBC-AC3E-B63D34C2777A}"/>
              </a:ext>
            </a:extLst>
          </p:cNvPr>
          <p:cNvSpPr/>
          <p:nvPr/>
        </p:nvSpPr>
        <p:spPr>
          <a:xfrm>
            <a:off x="8519667" y="1844629"/>
            <a:ext cx="2692704" cy="2692704"/>
          </a:xfrm>
          <a:prstGeom prst="arc">
            <a:avLst>
              <a:gd name="adj1" fmla="val 7728119"/>
              <a:gd name="adj2" fmla="val 2415922"/>
            </a:avLst>
          </a:prstGeom>
          <a:ln w="6350">
            <a:gradFill flip="none" rotWithShape="1">
              <a:gsLst>
                <a:gs pos="38000">
                  <a:schemeClr val="accent1">
                    <a:lumMod val="20000"/>
                    <a:lumOff val="80000"/>
                    <a:alpha val="0"/>
                  </a:schemeClr>
                </a:gs>
                <a:gs pos="100000">
                  <a:schemeClr val="accent1">
                    <a:lumMod val="20000"/>
                    <a:lumOff val="80000"/>
                  </a:schemeClr>
                </a:gs>
              </a:gsLst>
              <a:lin ang="1350000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68" name="弧形 67">
            <a:extLst>
              <a:ext uri="{FF2B5EF4-FFF2-40B4-BE49-F238E27FC236}">
                <a16:creationId xmlns:a16="http://schemas.microsoft.com/office/drawing/2014/main" xmlns="" id="{F00081EF-81BA-48DA-BBCC-1FBA00A3C2E0}"/>
              </a:ext>
            </a:extLst>
          </p:cNvPr>
          <p:cNvSpPr/>
          <p:nvPr/>
        </p:nvSpPr>
        <p:spPr>
          <a:xfrm>
            <a:off x="8929394" y="2254356"/>
            <a:ext cx="1873250" cy="1873250"/>
          </a:xfrm>
          <a:prstGeom prst="arc">
            <a:avLst>
              <a:gd name="adj1" fmla="val 11857000"/>
              <a:gd name="adj2" fmla="val 3264592"/>
            </a:avLst>
          </a:prstGeom>
          <a:ln w="6350">
            <a:gradFill flip="none" rotWithShape="1">
              <a:gsLst>
                <a:gs pos="38000">
                  <a:schemeClr val="bg1">
                    <a:lumMod val="75000"/>
                    <a:alpha val="16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1890000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69" name="弧形 68">
            <a:extLst>
              <a:ext uri="{FF2B5EF4-FFF2-40B4-BE49-F238E27FC236}">
                <a16:creationId xmlns:a16="http://schemas.microsoft.com/office/drawing/2014/main" xmlns="" id="{210E874E-0C32-4FCB-94E3-0F13AB0C6492}"/>
              </a:ext>
            </a:extLst>
          </p:cNvPr>
          <p:cNvSpPr/>
          <p:nvPr/>
        </p:nvSpPr>
        <p:spPr>
          <a:xfrm>
            <a:off x="797403" y="1667869"/>
            <a:ext cx="3046224" cy="3046224"/>
          </a:xfrm>
          <a:prstGeom prst="arc">
            <a:avLst>
              <a:gd name="adj1" fmla="val 16200000"/>
              <a:gd name="adj2" fmla="val 13844720"/>
            </a:avLst>
          </a:prstGeom>
          <a:ln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75000"/>
                    <a:alpha val="50000"/>
                  </a:schemeClr>
                </a:gs>
              </a:gsLst>
              <a:lin ang="270000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70" name="弧形 69">
            <a:extLst>
              <a:ext uri="{FF2B5EF4-FFF2-40B4-BE49-F238E27FC236}">
                <a16:creationId xmlns:a16="http://schemas.microsoft.com/office/drawing/2014/main" xmlns="" id="{E1805540-4FE4-4A69-884B-82BF23C258E8}"/>
              </a:ext>
            </a:extLst>
          </p:cNvPr>
          <p:cNvSpPr/>
          <p:nvPr/>
        </p:nvSpPr>
        <p:spPr>
          <a:xfrm>
            <a:off x="974163" y="1844629"/>
            <a:ext cx="2692704" cy="2692704"/>
          </a:xfrm>
          <a:prstGeom prst="arc">
            <a:avLst>
              <a:gd name="adj1" fmla="val 7728119"/>
              <a:gd name="adj2" fmla="val 2415922"/>
            </a:avLst>
          </a:prstGeom>
          <a:ln w="6350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71" name="弧形 70">
            <a:extLst>
              <a:ext uri="{FF2B5EF4-FFF2-40B4-BE49-F238E27FC236}">
                <a16:creationId xmlns:a16="http://schemas.microsoft.com/office/drawing/2014/main" xmlns="" id="{1D39C5E0-48EF-487C-9FDC-4037A021616C}"/>
              </a:ext>
            </a:extLst>
          </p:cNvPr>
          <p:cNvSpPr/>
          <p:nvPr/>
        </p:nvSpPr>
        <p:spPr>
          <a:xfrm>
            <a:off x="1383890" y="2254356"/>
            <a:ext cx="1873250" cy="1873250"/>
          </a:xfrm>
          <a:prstGeom prst="arc">
            <a:avLst>
              <a:gd name="adj1" fmla="val 11857000"/>
              <a:gd name="adj2" fmla="val 3264592"/>
            </a:avLst>
          </a:prstGeom>
          <a:ln w="6350">
            <a:gradFill flip="none" rotWithShape="1">
              <a:gsLst>
                <a:gs pos="38000">
                  <a:schemeClr val="bg1">
                    <a:lumMod val="75000"/>
                    <a:alpha val="16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1890000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72" name="任意多边形: 形状 46">
            <a:extLst>
              <a:ext uri="{FF2B5EF4-FFF2-40B4-BE49-F238E27FC236}">
                <a16:creationId xmlns:a16="http://schemas.microsoft.com/office/drawing/2014/main" xmlns="" id="{7B2903C1-D825-47F5-BF72-73F0710DDCDE}"/>
              </a:ext>
            </a:extLst>
          </p:cNvPr>
          <p:cNvSpPr/>
          <p:nvPr/>
        </p:nvSpPr>
        <p:spPr>
          <a:xfrm rot="13500000">
            <a:off x="4002343" y="3027926"/>
            <a:ext cx="349446" cy="349446"/>
          </a:xfrm>
          <a:custGeom>
            <a:avLst/>
            <a:gdLst>
              <a:gd name="connsiteX0" fmla="*/ 252268 w 349446"/>
              <a:gd name="connsiteY0" fmla="*/ 137175 h 349446"/>
              <a:gd name="connsiteX1" fmla="*/ 215927 w 349446"/>
              <a:gd name="connsiteY1" fmla="*/ 173516 h 349446"/>
              <a:gd name="connsiteX2" fmla="*/ 175929 w 349446"/>
              <a:gd name="connsiteY2" fmla="*/ 133518 h 349446"/>
              <a:gd name="connsiteX3" fmla="*/ 212270 w 349446"/>
              <a:gd name="connsiteY3" fmla="*/ 97177 h 349446"/>
              <a:gd name="connsiteX4" fmla="*/ 300857 w 349446"/>
              <a:gd name="connsiteY4" fmla="*/ 88586 h 349446"/>
              <a:gd name="connsiteX5" fmla="*/ 264516 w 349446"/>
              <a:gd name="connsiteY5" fmla="*/ 124927 h 349446"/>
              <a:gd name="connsiteX6" fmla="*/ 224518 w 349446"/>
              <a:gd name="connsiteY6" fmla="*/ 84930 h 349446"/>
              <a:gd name="connsiteX7" fmla="*/ 260859 w 349446"/>
              <a:gd name="connsiteY7" fmla="*/ 48588 h 349446"/>
              <a:gd name="connsiteX8" fmla="*/ 349446 w 349446"/>
              <a:gd name="connsiteY8" fmla="*/ 39997 h 349446"/>
              <a:gd name="connsiteX9" fmla="*/ 313105 w 349446"/>
              <a:gd name="connsiteY9" fmla="*/ 76338 h 349446"/>
              <a:gd name="connsiteX10" fmla="*/ 273107 w 349446"/>
              <a:gd name="connsiteY10" fmla="*/ 36341 h 349446"/>
              <a:gd name="connsiteX11" fmla="*/ 309448 w 349446"/>
              <a:gd name="connsiteY11" fmla="*/ 0 h 349446"/>
              <a:gd name="connsiteX12" fmla="*/ 124220 w 349446"/>
              <a:gd name="connsiteY12" fmla="*/ 349446 h 349446"/>
              <a:gd name="connsiteX13" fmla="*/ 0 w 349446"/>
              <a:gd name="connsiteY13" fmla="*/ 349446 h 349446"/>
              <a:gd name="connsiteX14" fmla="*/ 0 w 349446"/>
              <a:gd name="connsiteY14" fmla="*/ 225226 h 349446"/>
              <a:gd name="connsiteX15" fmla="*/ 42111 w 349446"/>
              <a:gd name="connsiteY15" fmla="*/ 267337 h 349446"/>
              <a:gd name="connsiteX16" fmla="*/ 163682 w 349446"/>
              <a:gd name="connsiteY16" fmla="*/ 145765 h 349446"/>
              <a:gd name="connsiteX17" fmla="*/ 203680 w 349446"/>
              <a:gd name="connsiteY17" fmla="*/ 185763 h 349446"/>
              <a:gd name="connsiteX18" fmla="*/ 82108 w 349446"/>
              <a:gd name="connsiteY18" fmla="*/ 307334 h 3494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349446" h="349446">
                <a:moveTo>
                  <a:pt x="252268" y="137175"/>
                </a:moveTo>
                <a:lnTo>
                  <a:pt x="215927" y="173516"/>
                </a:lnTo>
                <a:lnTo>
                  <a:pt x="175929" y="133518"/>
                </a:lnTo>
                <a:lnTo>
                  <a:pt x="212270" y="97177"/>
                </a:lnTo>
                <a:close/>
                <a:moveTo>
                  <a:pt x="300857" y="88586"/>
                </a:moveTo>
                <a:lnTo>
                  <a:pt x="264516" y="124927"/>
                </a:lnTo>
                <a:lnTo>
                  <a:pt x="224518" y="84930"/>
                </a:lnTo>
                <a:lnTo>
                  <a:pt x="260859" y="48588"/>
                </a:lnTo>
                <a:close/>
                <a:moveTo>
                  <a:pt x="349446" y="39997"/>
                </a:moveTo>
                <a:lnTo>
                  <a:pt x="313105" y="76338"/>
                </a:lnTo>
                <a:lnTo>
                  <a:pt x="273107" y="36341"/>
                </a:lnTo>
                <a:lnTo>
                  <a:pt x="309448" y="0"/>
                </a:lnTo>
                <a:close/>
                <a:moveTo>
                  <a:pt x="124220" y="349446"/>
                </a:moveTo>
                <a:lnTo>
                  <a:pt x="0" y="349446"/>
                </a:lnTo>
                <a:lnTo>
                  <a:pt x="0" y="225226"/>
                </a:lnTo>
                <a:lnTo>
                  <a:pt x="42111" y="267337"/>
                </a:lnTo>
                <a:lnTo>
                  <a:pt x="163682" y="145765"/>
                </a:lnTo>
                <a:lnTo>
                  <a:pt x="203680" y="185763"/>
                </a:lnTo>
                <a:lnTo>
                  <a:pt x="82108" y="307334"/>
                </a:lnTo>
                <a:close/>
              </a:path>
            </a:pathLst>
          </a:custGeom>
          <a:solidFill>
            <a:srgbClr val="1878DD"/>
          </a:solidFill>
          <a:ln>
            <a:noFill/>
          </a:ln>
          <a:effectLst>
            <a:outerShdw blurRad="330200" dist="190500" dir="5400000" sx="80000" sy="80000" algn="t" rotWithShape="0">
              <a:srgbClr val="000066">
                <a:alpha val="2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73" name="任意多边形: 形状 47">
            <a:extLst>
              <a:ext uri="{FF2B5EF4-FFF2-40B4-BE49-F238E27FC236}">
                <a16:creationId xmlns:a16="http://schemas.microsoft.com/office/drawing/2014/main" xmlns="" id="{72DAD1CA-F504-4741-BCDA-3777D998CF29}"/>
              </a:ext>
            </a:extLst>
          </p:cNvPr>
          <p:cNvSpPr/>
          <p:nvPr/>
        </p:nvSpPr>
        <p:spPr>
          <a:xfrm rot="13500000">
            <a:off x="7773752" y="3027927"/>
            <a:ext cx="349446" cy="349446"/>
          </a:xfrm>
          <a:custGeom>
            <a:avLst/>
            <a:gdLst>
              <a:gd name="connsiteX0" fmla="*/ 252268 w 349446"/>
              <a:gd name="connsiteY0" fmla="*/ 137175 h 349446"/>
              <a:gd name="connsiteX1" fmla="*/ 215927 w 349446"/>
              <a:gd name="connsiteY1" fmla="*/ 173516 h 349446"/>
              <a:gd name="connsiteX2" fmla="*/ 175929 w 349446"/>
              <a:gd name="connsiteY2" fmla="*/ 133518 h 349446"/>
              <a:gd name="connsiteX3" fmla="*/ 212270 w 349446"/>
              <a:gd name="connsiteY3" fmla="*/ 97177 h 349446"/>
              <a:gd name="connsiteX4" fmla="*/ 300857 w 349446"/>
              <a:gd name="connsiteY4" fmla="*/ 88586 h 349446"/>
              <a:gd name="connsiteX5" fmla="*/ 264516 w 349446"/>
              <a:gd name="connsiteY5" fmla="*/ 124927 h 349446"/>
              <a:gd name="connsiteX6" fmla="*/ 224518 w 349446"/>
              <a:gd name="connsiteY6" fmla="*/ 84930 h 349446"/>
              <a:gd name="connsiteX7" fmla="*/ 260859 w 349446"/>
              <a:gd name="connsiteY7" fmla="*/ 48588 h 349446"/>
              <a:gd name="connsiteX8" fmla="*/ 349446 w 349446"/>
              <a:gd name="connsiteY8" fmla="*/ 39997 h 349446"/>
              <a:gd name="connsiteX9" fmla="*/ 313105 w 349446"/>
              <a:gd name="connsiteY9" fmla="*/ 76338 h 349446"/>
              <a:gd name="connsiteX10" fmla="*/ 273107 w 349446"/>
              <a:gd name="connsiteY10" fmla="*/ 36341 h 349446"/>
              <a:gd name="connsiteX11" fmla="*/ 309448 w 349446"/>
              <a:gd name="connsiteY11" fmla="*/ 0 h 349446"/>
              <a:gd name="connsiteX12" fmla="*/ 124220 w 349446"/>
              <a:gd name="connsiteY12" fmla="*/ 349446 h 349446"/>
              <a:gd name="connsiteX13" fmla="*/ 0 w 349446"/>
              <a:gd name="connsiteY13" fmla="*/ 349446 h 349446"/>
              <a:gd name="connsiteX14" fmla="*/ 0 w 349446"/>
              <a:gd name="connsiteY14" fmla="*/ 225226 h 349446"/>
              <a:gd name="connsiteX15" fmla="*/ 42111 w 349446"/>
              <a:gd name="connsiteY15" fmla="*/ 267337 h 349446"/>
              <a:gd name="connsiteX16" fmla="*/ 163682 w 349446"/>
              <a:gd name="connsiteY16" fmla="*/ 145765 h 349446"/>
              <a:gd name="connsiteX17" fmla="*/ 203680 w 349446"/>
              <a:gd name="connsiteY17" fmla="*/ 185763 h 349446"/>
              <a:gd name="connsiteX18" fmla="*/ 82108 w 349446"/>
              <a:gd name="connsiteY18" fmla="*/ 307334 h 3494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349446" h="349446">
                <a:moveTo>
                  <a:pt x="252268" y="137175"/>
                </a:moveTo>
                <a:lnTo>
                  <a:pt x="215927" y="173516"/>
                </a:lnTo>
                <a:lnTo>
                  <a:pt x="175929" y="133518"/>
                </a:lnTo>
                <a:lnTo>
                  <a:pt x="212270" y="97177"/>
                </a:lnTo>
                <a:close/>
                <a:moveTo>
                  <a:pt x="300857" y="88586"/>
                </a:moveTo>
                <a:lnTo>
                  <a:pt x="264516" y="124927"/>
                </a:lnTo>
                <a:lnTo>
                  <a:pt x="224518" y="84930"/>
                </a:lnTo>
                <a:lnTo>
                  <a:pt x="260859" y="48588"/>
                </a:lnTo>
                <a:close/>
                <a:moveTo>
                  <a:pt x="349446" y="39997"/>
                </a:moveTo>
                <a:lnTo>
                  <a:pt x="313105" y="76338"/>
                </a:lnTo>
                <a:lnTo>
                  <a:pt x="273107" y="36341"/>
                </a:lnTo>
                <a:lnTo>
                  <a:pt x="309448" y="0"/>
                </a:lnTo>
                <a:close/>
                <a:moveTo>
                  <a:pt x="124220" y="349446"/>
                </a:moveTo>
                <a:lnTo>
                  <a:pt x="0" y="349446"/>
                </a:lnTo>
                <a:lnTo>
                  <a:pt x="0" y="225226"/>
                </a:lnTo>
                <a:lnTo>
                  <a:pt x="42111" y="267337"/>
                </a:lnTo>
                <a:lnTo>
                  <a:pt x="163682" y="145765"/>
                </a:lnTo>
                <a:lnTo>
                  <a:pt x="203680" y="185763"/>
                </a:lnTo>
                <a:lnTo>
                  <a:pt x="82108" y="307334"/>
                </a:lnTo>
                <a:close/>
              </a:path>
            </a:pathLst>
          </a:custGeom>
          <a:solidFill>
            <a:srgbClr val="1878DD"/>
          </a:solidFill>
          <a:ln>
            <a:noFill/>
          </a:ln>
          <a:effectLst>
            <a:outerShdw blurRad="330200" dist="190500" dir="5400000" sx="80000" sy="80000" algn="t" rotWithShape="0">
              <a:srgbClr val="000066">
                <a:alpha val="2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>
              <a:solidFill>
                <a:prstClr val="white"/>
              </a:solidFill>
              <a:cs typeface="+mn-ea"/>
              <a:sym typeface="+mn-lt"/>
            </a:endParaRPr>
          </a:p>
        </p:txBody>
      </p:sp>
      <p:sp>
        <p:nvSpPr>
          <p:cNvPr id="77" name="矩形 76"/>
          <p:cNvSpPr/>
          <p:nvPr/>
        </p:nvSpPr>
        <p:spPr>
          <a:xfrm>
            <a:off x="1240661" y="555031"/>
            <a:ext cx="233910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zh-CN" altLang="en-US" sz="2800" b="1" dirty="0">
                <a:solidFill>
                  <a:schemeClr val="accent5">
                    <a:lumMod val="50000"/>
                  </a:schemeClr>
                </a:solidFill>
                <a:cs typeface="+mn-ea"/>
                <a:sym typeface="+mn-lt"/>
              </a:rPr>
              <a:t>激励过程模式</a:t>
            </a:r>
            <a:endParaRPr lang="en-US" altLang="zh-CN" sz="2800" b="1" dirty="0">
              <a:solidFill>
                <a:schemeClr val="accent5">
                  <a:lumMod val="50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1772740" y="2729316"/>
            <a:ext cx="954107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5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ea"/>
                <a:sym typeface="+mn-lt"/>
              </a:rPr>
              <a:t>01</a:t>
            </a:r>
            <a:endParaRPr lang="zh-CN" altLang="en-US" sz="5400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+mn-ea"/>
              <a:sym typeface="+mn-lt"/>
            </a:endParaRPr>
          </a:p>
        </p:txBody>
      </p:sp>
      <p:sp>
        <p:nvSpPr>
          <p:cNvPr id="79" name="矩形 78"/>
          <p:cNvSpPr/>
          <p:nvPr/>
        </p:nvSpPr>
        <p:spPr>
          <a:xfrm>
            <a:off x="5502705" y="2740984"/>
            <a:ext cx="954107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5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ea"/>
                <a:sym typeface="+mn-lt"/>
              </a:rPr>
              <a:t>02</a:t>
            </a:r>
            <a:endParaRPr lang="zh-CN" altLang="en-US" sz="5400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+mn-ea"/>
              <a:sym typeface="+mn-lt"/>
            </a:endParaRPr>
          </a:p>
        </p:txBody>
      </p:sp>
      <p:sp>
        <p:nvSpPr>
          <p:cNvPr id="80" name="矩形 79"/>
          <p:cNvSpPr/>
          <p:nvPr/>
        </p:nvSpPr>
        <p:spPr>
          <a:xfrm>
            <a:off x="9303335" y="2755280"/>
            <a:ext cx="954107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5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ea"/>
                <a:sym typeface="+mn-lt"/>
              </a:rPr>
              <a:t>03</a:t>
            </a:r>
            <a:endParaRPr lang="zh-CN" altLang="en-US" sz="5400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+mn-ea"/>
              <a:sym typeface="+mn-lt"/>
            </a:endParaRPr>
          </a:p>
        </p:txBody>
      </p:sp>
      <p:grpSp>
        <p:nvGrpSpPr>
          <p:cNvPr id="32" name="组合 31"/>
          <p:cNvGrpSpPr/>
          <p:nvPr/>
        </p:nvGrpSpPr>
        <p:grpSpPr>
          <a:xfrm rot="16200000">
            <a:off x="672527" y="583688"/>
            <a:ext cx="481586" cy="492079"/>
            <a:chOff x="647250" y="587488"/>
            <a:chExt cx="481586" cy="492079"/>
          </a:xfrm>
        </p:grpSpPr>
        <p:sp>
          <p:nvSpPr>
            <p:cNvPr id="35" name="流程图: 离页连接符 34"/>
            <p:cNvSpPr/>
            <p:nvPr/>
          </p:nvSpPr>
          <p:spPr>
            <a:xfrm>
              <a:off x="647250" y="587488"/>
              <a:ext cx="481586" cy="492079"/>
            </a:xfrm>
            <a:prstGeom prst="flowChartOffpageConnector">
              <a:avLst/>
            </a:prstGeom>
            <a:solidFill>
              <a:srgbClr val="FF4D3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36" name="椭圆 35"/>
            <p:cNvSpPr/>
            <p:nvPr/>
          </p:nvSpPr>
          <p:spPr>
            <a:xfrm>
              <a:off x="762043" y="668789"/>
              <a:ext cx="252000" cy="252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80204764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3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6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9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2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5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8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1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4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7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0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3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6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9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5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8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1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1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1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8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 animBg="1"/>
      <p:bldP spid="31" grpId="0" animBg="1"/>
      <p:bldP spid="33" grpId="0" animBg="1"/>
      <p:bldP spid="34" grpId="0" animBg="1"/>
      <p:bldP spid="55" grpId="0"/>
      <p:bldP spid="56" grpId="0"/>
      <p:bldP spid="57" grpId="0" animBg="1"/>
      <p:bldP spid="58" grpId="0"/>
      <p:bldP spid="59" grpId="0"/>
      <p:bldP spid="60" grpId="0" animBg="1"/>
      <p:bldP spid="61" grpId="0"/>
      <p:bldP spid="62" grpId="0"/>
      <p:bldP spid="63" grpId="0" animBg="1"/>
      <p:bldP spid="64" grpId="0" animBg="1"/>
      <p:bldP spid="65" grpId="0" animBg="1"/>
      <p:bldP spid="66" grpId="0" animBg="1"/>
      <p:bldP spid="67" grpId="0" animBg="1"/>
      <p:bldP spid="68" grpId="0" animBg="1"/>
      <p:bldP spid="69" grpId="0" animBg="1"/>
      <p:bldP spid="70" grpId="0" animBg="1"/>
      <p:bldP spid="71" grpId="0" animBg="1"/>
      <p:bldP spid="72" grpId="0" animBg="1"/>
      <p:bldP spid="73" grpId="0" animBg="1"/>
      <p:bldP spid="77" grpId="0"/>
      <p:bldP spid="2" grpId="0"/>
      <p:bldP spid="79" grpId="0"/>
      <p:bldP spid="8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" name="图片 2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grpSp>
        <p:nvGrpSpPr>
          <p:cNvPr id="45" name="组合 44"/>
          <p:cNvGrpSpPr/>
          <p:nvPr/>
        </p:nvGrpSpPr>
        <p:grpSpPr>
          <a:xfrm>
            <a:off x="1679907" y="931178"/>
            <a:ext cx="3210146" cy="1107996"/>
            <a:chOff x="6866140" y="782037"/>
            <a:chExt cx="3210146" cy="1107996"/>
          </a:xfrm>
        </p:grpSpPr>
        <p:sp>
          <p:nvSpPr>
            <p:cNvPr id="36" name="文本框 35"/>
            <p:cNvSpPr txBox="1"/>
            <p:nvPr/>
          </p:nvSpPr>
          <p:spPr>
            <a:xfrm>
              <a:off x="6866140" y="782037"/>
              <a:ext cx="1877437" cy="110799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sz="66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cs typeface="+mn-ea"/>
                  <a:sym typeface="+mn-lt"/>
                </a:rPr>
                <a:t>目录</a:t>
              </a:r>
              <a:endParaRPr lang="en-US" altLang="zh-CN" sz="6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ea"/>
                <a:sym typeface="+mn-lt"/>
              </a:endParaRPr>
            </a:p>
          </p:txBody>
        </p:sp>
        <p:sp>
          <p:nvSpPr>
            <p:cNvPr id="42" name="矩形 41"/>
            <p:cNvSpPr/>
            <p:nvPr/>
          </p:nvSpPr>
          <p:spPr>
            <a:xfrm>
              <a:off x="8593350" y="1345086"/>
              <a:ext cx="1482936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dist"/>
              <a:r>
                <a:rPr lang="en-US" altLang="zh-CN" sz="24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cs typeface="+mn-ea"/>
                  <a:sym typeface="+mn-lt"/>
                </a:rPr>
                <a:t>content</a:t>
              </a:r>
              <a:endParaRPr lang="zh-CN" altLang="en-US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ea"/>
                <a:sym typeface="+mn-lt"/>
              </a:endParaRPr>
            </a:p>
          </p:txBody>
        </p:sp>
      </p:grpSp>
      <p:grpSp>
        <p:nvGrpSpPr>
          <p:cNvPr id="69" name="组合 68"/>
          <p:cNvGrpSpPr/>
          <p:nvPr/>
        </p:nvGrpSpPr>
        <p:grpSpPr>
          <a:xfrm>
            <a:off x="1944538" y="2602223"/>
            <a:ext cx="3366269" cy="614038"/>
            <a:chOff x="3986397" y="2273871"/>
            <a:chExt cx="3947173" cy="720000"/>
          </a:xfrm>
        </p:grpSpPr>
        <p:grpSp>
          <p:nvGrpSpPr>
            <p:cNvPr id="49" name="组合 48"/>
            <p:cNvGrpSpPr/>
            <p:nvPr/>
          </p:nvGrpSpPr>
          <p:grpSpPr>
            <a:xfrm>
              <a:off x="3986397" y="2273871"/>
              <a:ext cx="720000" cy="720000"/>
              <a:chOff x="4475150" y="2033706"/>
              <a:chExt cx="720000" cy="720000"/>
            </a:xfrm>
          </p:grpSpPr>
          <p:sp>
            <p:nvSpPr>
              <p:cNvPr id="47" name="流程图: 延期 46"/>
              <p:cNvSpPr/>
              <p:nvPr/>
            </p:nvSpPr>
            <p:spPr>
              <a:xfrm>
                <a:off x="4475150" y="2033706"/>
                <a:ext cx="720000" cy="720000"/>
              </a:xfrm>
              <a:prstGeom prst="flowChartDelay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1400">
                  <a:solidFill>
                    <a:schemeClr val="accent5">
                      <a:lumMod val="50000"/>
                    </a:schemeClr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48" name="矩形 47"/>
              <p:cNvSpPr/>
              <p:nvPr/>
            </p:nvSpPr>
            <p:spPr>
              <a:xfrm>
                <a:off x="4545150" y="2194406"/>
                <a:ext cx="517273" cy="433066"/>
              </a:xfrm>
              <a:prstGeom prst="rect">
                <a:avLst/>
              </a:prstGeom>
              <a:ln>
                <a:noFill/>
              </a:ln>
            </p:spPr>
            <p:txBody>
              <a:bodyPr wrap="none">
                <a:spAutoFit/>
              </a:bodyPr>
              <a:lstStyle/>
              <a:p>
                <a:r>
                  <a:rPr lang="en-US" altLang="zh-CN" b="1" dirty="0">
                    <a:solidFill>
                      <a:schemeClr val="accent5">
                        <a:lumMod val="50000"/>
                      </a:schemeClr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cs typeface="+mn-ea"/>
                    <a:sym typeface="+mn-lt"/>
                  </a:rPr>
                  <a:t>01</a:t>
                </a:r>
                <a:endParaRPr lang="zh-CN" altLang="en-US" b="1" dirty="0">
                  <a:solidFill>
                    <a:schemeClr val="accent5">
                      <a:lumMod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cs typeface="+mn-ea"/>
                  <a:sym typeface="+mn-lt"/>
                </a:endParaRPr>
              </a:p>
            </p:txBody>
          </p:sp>
        </p:grpSp>
        <p:sp>
          <p:nvSpPr>
            <p:cNvPr id="59" name="圆角矩形 58"/>
            <p:cNvSpPr/>
            <p:nvPr/>
          </p:nvSpPr>
          <p:spPr>
            <a:xfrm>
              <a:off x="4811358" y="2349567"/>
              <a:ext cx="3122212" cy="568608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2000" b="1" dirty="0">
                  <a:solidFill>
                    <a:schemeClr val="accent5">
                      <a:lumMod val="50000"/>
                    </a:schemeClr>
                  </a:solidFill>
                  <a:cs typeface="+mn-ea"/>
                  <a:sym typeface="+mn-lt"/>
                </a:rPr>
                <a:t>什么是管理</a:t>
              </a:r>
            </a:p>
          </p:txBody>
        </p:sp>
      </p:grpSp>
      <p:grpSp>
        <p:nvGrpSpPr>
          <p:cNvPr id="70" name="组合 69"/>
          <p:cNvGrpSpPr/>
          <p:nvPr/>
        </p:nvGrpSpPr>
        <p:grpSpPr>
          <a:xfrm>
            <a:off x="1944538" y="3278933"/>
            <a:ext cx="3366269" cy="614038"/>
            <a:chOff x="3986397" y="3234925"/>
            <a:chExt cx="3947173" cy="720000"/>
          </a:xfrm>
        </p:grpSpPr>
        <p:grpSp>
          <p:nvGrpSpPr>
            <p:cNvPr id="55" name="组合 54"/>
            <p:cNvGrpSpPr/>
            <p:nvPr/>
          </p:nvGrpSpPr>
          <p:grpSpPr>
            <a:xfrm>
              <a:off x="3986397" y="3234925"/>
              <a:ext cx="720000" cy="720000"/>
              <a:chOff x="4475150" y="1975436"/>
              <a:chExt cx="720000" cy="720000"/>
            </a:xfrm>
          </p:grpSpPr>
          <p:sp>
            <p:nvSpPr>
              <p:cNvPr id="57" name="流程图: 延期 56"/>
              <p:cNvSpPr/>
              <p:nvPr/>
            </p:nvSpPr>
            <p:spPr>
              <a:xfrm>
                <a:off x="4475150" y="1975436"/>
                <a:ext cx="720000" cy="720000"/>
              </a:xfrm>
              <a:prstGeom prst="flowChartDelay">
                <a:avLst/>
              </a:prstGeom>
              <a:solidFill>
                <a:srgbClr val="FF4D3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1400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58" name="矩形 57"/>
              <p:cNvSpPr/>
              <p:nvPr/>
            </p:nvSpPr>
            <p:spPr>
              <a:xfrm>
                <a:off x="4525271" y="2136136"/>
                <a:ext cx="517273" cy="433066"/>
              </a:xfrm>
              <a:prstGeom prst="rect">
                <a:avLst/>
              </a:prstGeom>
              <a:ln>
                <a:noFill/>
              </a:ln>
            </p:spPr>
            <p:txBody>
              <a:bodyPr wrap="none">
                <a:spAutoFit/>
              </a:bodyPr>
              <a:lstStyle/>
              <a:p>
                <a:r>
                  <a:rPr lang="en-US" altLang="zh-CN" b="1" dirty="0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cs typeface="+mn-ea"/>
                    <a:sym typeface="+mn-lt"/>
                  </a:rPr>
                  <a:t>02</a:t>
                </a:r>
                <a:endParaRPr lang="zh-CN" altLang="en-US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cs typeface="+mn-ea"/>
                  <a:sym typeface="+mn-lt"/>
                </a:endParaRPr>
              </a:p>
            </p:txBody>
          </p:sp>
        </p:grpSp>
        <p:sp>
          <p:nvSpPr>
            <p:cNvPr id="60" name="圆角矩形 59"/>
            <p:cNvSpPr/>
            <p:nvPr/>
          </p:nvSpPr>
          <p:spPr>
            <a:xfrm>
              <a:off x="4811359" y="3310621"/>
              <a:ext cx="3122211" cy="568608"/>
            </a:xfrm>
            <a:prstGeom prst="roundRect">
              <a:avLst>
                <a:gd name="adj" fmla="val 50000"/>
              </a:avLst>
            </a:prstGeom>
            <a:solidFill>
              <a:srgbClr val="FF4D36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2000" b="1" dirty="0">
                  <a:solidFill>
                    <a:schemeClr val="bg1"/>
                  </a:solidFill>
                  <a:cs typeface="+mn-ea"/>
                  <a:sym typeface="+mn-lt"/>
                </a:rPr>
                <a:t>怎样进行管理</a:t>
              </a:r>
            </a:p>
          </p:txBody>
        </p:sp>
      </p:grpSp>
      <p:grpSp>
        <p:nvGrpSpPr>
          <p:cNvPr id="71" name="组合 70"/>
          <p:cNvGrpSpPr/>
          <p:nvPr/>
        </p:nvGrpSpPr>
        <p:grpSpPr>
          <a:xfrm>
            <a:off x="1944538" y="3955643"/>
            <a:ext cx="3366269" cy="614038"/>
            <a:chOff x="3986397" y="4217717"/>
            <a:chExt cx="3947173" cy="720000"/>
          </a:xfrm>
        </p:grpSpPr>
        <p:grpSp>
          <p:nvGrpSpPr>
            <p:cNvPr id="61" name="组合 60"/>
            <p:cNvGrpSpPr/>
            <p:nvPr/>
          </p:nvGrpSpPr>
          <p:grpSpPr>
            <a:xfrm>
              <a:off x="3986397" y="4217717"/>
              <a:ext cx="720000" cy="720000"/>
              <a:chOff x="4475150" y="1952128"/>
              <a:chExt cx="720000" cy="720000"/>
            </a:xfrm>
          </p:grpSpPr>
          <p:sp>
            <p:nvSpPr>
              <p:cNvPr id="62" name="流程图: 延期 61"/>
              <p:cNvSpPr/>
              <p:nvPr/>
            </p:nvSpPr>
            <p:spPr>
              <a:xfrm>
                <a:off x="4475150" y="1952128"/>
                <a:ext cx="720000" cy="720000"/>
              </a:xfrm>
              <a:prstGeom prst="flowChartDelay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1400">
                  <a:solidFill>
                    <a:schemeClr val="accent5">
                      <a:lumMod val="50000"/>
                    </a:schemeClr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63" name="矩形 62"/>
              <p:cNvSpPr/>
              <p:nvPr/>
            </p:nvSpPr>
            <p:spPr>
              <a:xfrm>
                <a:off x="4535211" y="2112828"/>
                <a:ext cx="517273" cy="433066"/>
              </a:xfrm>
              <a:prstGeom prst="rect">
                <a:avLst/>
              </a:prstGeom>
              <a:ln>
                <a:noFill/>
              </a:ln>
            </p:spPr>
            <p:txBody>
              <a:bodyPr wrap="none">
                <a:spAutoFit/>
              </a:bodyPr>
              <a:lstStyle/>
              <a:p>
                <a:r>
                  <a:rPr lang="en-US" altLang="zh-CN" b="1" dirty="0">
                    <a:solidFill>
                      <a:schemeClr val="accent5">
                        <a:lumMod val="50000"/>
                      </a:schemeClr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cs typeface="+mn-ea"/>
                    <a:sym typeface="+mn-lt"/>
                  </a:rPr>
                  <a:t>03</a:t>
                </a:r>
                <a:endParaRPr lang="zh-CN" altLang="en-US" b="1" dirty="0">
                  <a:solidFill>
                    <a:schemeClr val="accent5">
                      <a:lumMod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cs typeface="+mn-ea"/>
                  <a:sym typeface="+mn-lt"/>
                </a:endParaRPr>
              </a:p>
            </p:txBody>
          </p:sp>
        </p:grpSp>
        <p:sp>
          <p:nvSpPr>
            <p:cNvPr id="67" name="圆角矩形 66"/>
            <p:cNvSpPr/>
            <p:nvPr/>
          </p:nvSpPr>
          <p:spPr>
            <a:xfrm>
              <a:off x="4811359" y="4293413"/>
              <a:ext cx="3122211" cy="568608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2000" b="1" dirty="0">
                  <a:solidFill>
                    <a:schemeClr val="accent5">
                      <a:lumMod val="50000"/>
                    </a:schemeClr>
                  </a:solidFill>
                  <a:cs typeface="+mn-ea"/>
                  <a:sym typeface="+mn-lt"/>
                </a:rPr>
                <a:t>领导与权利</a:t>
              </a:r>
            </a:p>
          </p:txBody>
        </p:sp>
      </p:grpSp>
      <p:grpSp>
        <p:nvGrpSpPr>
          <p:cNvPr id="72" name="组合 71"/>
          <p:cNvGrpSpPr/>
          <p:nvPr/>
        </p:nvGrpSpPr>
        <p:grpSpPr>
          <a:xfrm>
            <a:off x="1944538" y="4632354"/>
            <a:ext cx="3366269" cy="614038"/>
            <a:chOff x="3986397" y="5213733"/>
            <a:chExt cx="3947173" cy="720000"/>
          </a:xfrm>
        </p:grpSpPr>
        <p:grpSp>
          <p:nvGrpSpPr>
            <p:cNvPr id="64" name="组合 63"/>
            <p:cNvGrpSpPr/>
            <p:nvPr/>
          </p:nvGrpSpPr>
          <p:grpSpPr>
            <a:xfrm>
              <a:off x="3986397" y="5213733"/>
              <a:ext cx="720000" cy="720000"/>
              <a:chOff x="4475150" y="1928820"/>
              <a:chExt cx="720000" cy="720000"/>
            </a:xfrm>
          </p:grpSpPr>
          <p:sp>
            <p:nvSpPr>
              <p:cNvPr id="65" name="流程图: 延期 64"/>
              <p:cNvSpPr/>
              <p:nvPr/>
            </p:nvSpPr>
            <p:spPr>
              <a:xfrm>
                <a:off x="4475150" y="1928820"/>
                <a:ext cx="720000" cy="720000"/>
              </a:xfrm>
              <a:prstGeom prst="flowChartDelay">
                <a:avLst/>
              </a:prstGeom>
              <a:solidFill>
                <a:srgbClr val="FF4D3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1400">
                  <a:solidFill>
                    <a:schemeClr val="accent5">
                      <a:lumMod val="50000"/>
                    </a:schemeClr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66" name="矩形 65"/>
              <p:cNvSpPr/>
              <p:nvPr/>
            </p:nvSpPr>
            <p:spPr>
              <a:xfrm>
                <a:off x="4525271" y="2089520"/>
                <a:ext cx="517273" cy="433066"/>
              </a:xfrm>
              <a:prstGeom prst="rect">
                <a:avLst/>
              </a:prstGeom>
              <a:ln>
                <a:noFill/>
              </a:ln>
            </p:spPr>
            <p:txBody>
              <a:bodyPr wrap="none">
                <a:spAutoFit/>
              </a:bodyPr>
              <a:lstStyle/>
              <a:p>
                <a:r>
                  <a:rPr lang="en-US" altLang="zh-CN" b="1" dirty="0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cs typeface="+mn-ea"/>
                    <a:sym typeface="+mn-lt"/>
                  </a:rPr>
                  <a:t>04</a:t>
                </a:r>
                <a:endParaRPr lang="zh-CN" altLang="en-US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cs typeface="+mn-ea"/>
                  <a:sym typeface="+mn-lt"/>
                </a:endParaRPr>
              </a:p>
            </p:txBody>
          </p:sp>
        </p:grpSp>
        <p:sp>
          <p:nvSpPr>
            <p:cNvPr id="68" name="圆角矩形 67"/>
            <p:cNvSpPr/>
            <p:nvPr/>
          </p:nvSpPr>
          <p:spPr>
            <a:xfrm>
              <a:off x="4811359" y="5289429"/>
              <a:ext cx="3122211" cy="568608"/>
            </a:xfrm>
            <a:prstGeom prst="roundRect">
              <a:avLst>
                <a:gd name="adj" fmla="val 50000"/>
              </a:avLst>
            </a:prstGeom>
            <a:solidFill>
              <a:srgbClr val="FF4D36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2000" b="1" dirty="0">
                  <a:solidFill>
                    <a:schemeClr val="bg1"/>
                  </a:solidFill>
                  <a:cs typeface="+mn-ea"/>
                  <a:sym typeface="+mn-lt"/>
                </a:rPr>
                <a:t>激励与沟通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36422654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08760" y="1795898"/>
            <a:ext cx="4907329" cy="4005983"/>
          </a:xfrm>
          <a:prstGeom prst="rect">
            <a:avLst/>
          </a:prstGeom>
        </p:spPr>
      </p:pic>
      <p:sp>
        <p:nvSpPr>
          <p:cNvPr id="32" name="矩形 31"/>
          <p:cNvSpPr/>
          <p:nvPr/>
        </p:nvSpPr>
        <p:spPr>
          <a:xfrm>
            <a:off x="1186160" y="553199"/>
            <a:ext cx="455124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zh-CN" altLang="en-US" sz="2800" b="1" dirty="0">
                <a:solidFill>
                  <a:schemeClr val="accent5">
                    <a:lumMod val="50000"/>
                  </a:schemeClr>
                </a:solidFill>
                <a:cs typeface="+mn-ea"/>
                <a:sym typeface="+mn-lt"/>
              </a:rPr>
              <a:t>激励的理论</a:t>
            </a:r>
            <a:r>
              <a:rPr lang="en-US" altLang="zh-CN" sz="2800" b="1" dirty="0">
                <a:solidFill>
                  <a:schemeClr val="accent5">
                    <a:lumMod val="50000"/>
                  </a:schemeClr>
                </a:solidFill>
                <a:cs typeface="+mn-ea"/>
                <a:sym typeface="+mn-lt"/>
              </a:rPr>
              <a:t>——</a:t>
            </a:r>
            <a:r>
              <a:rPr lang="zh-CN" altLang="en-US" sz="2800" b="1" dirty="0">
                <a:solidFill>
                  <a:schemeClr val="accent5">
                    <a:lumMod val="50000"/>
                  </a:schemeClr>
                </a:solidFill>
                <a:cs typeface="+mn-ea"/>
                <a:sym typeface="+mn-lt"/>
              </a:rPr>
              <a:t>需要层次论</a:t>
            </a:r>
            <a:endParaRPr lang="en-US" altLang="zh-CN" sz="2800" b="1" dirty="0">
              <a:solidFill>
                <a:schemeClr val="accent5">
                  <a:lumMod val="50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36" name="文本框 35">
            <a:extLst>
              <a:ext uri="{FF2B5EF4-FFF2-40B4-BE49-F238E27FC236}">
                <a16:creationId xmlns:a16="http://schemas.microsoft.com/office/drawing/2014/main" xmlns="" id="{883F3D59-F53A-0DD7-3FDD-7075237A92CB}"/>
              </a:ext>
            </a:extLst>
          </p:cNvPr>
          <p:cNvSpPr txBox="1"/>
          <p:nvPr/>
        </p:nvSpPr>
        <p:spPr>
          <a:xfrm>
            <a:off x="7384324" y="3540027"/>
            <a:ext cx="2904557" cy="4303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algn="just">
              <a:lnSpc>
                <a:spcPct val="120000"/>
              </a:lnSpc>
              <a:buFont typeface="Arial" panose="020B0604020202020204" pitchFamily="34" charset="0"/>
              <a:buNone/>
              <a:defRPr b="1">
                <a:latin typeface="+mn-ea"/>
              </a:defRPr>
            </a:lvl1pPr>
          </a:lstStyle>
          <a:p>
            <a:r>
              <a:rPr lang="zh-CN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cs typeface="+mn-ea"/>
                <a:sym typeface="+mn-lt"/>
              </a:rPr>
              <a:t>对管理实践的启示</a:t>
            </a:r>
          </a:p>
        </p:txBody>
      </p:sp>
      <p:sp>
        <p:nvSpPr>
          <p:cNvPr id="37" name="文本框 36">
            <a:extLst>
              <a:ext uri="{FF2B5EF4-FFF2-40B4-BE49-F238E27FC236}">
                <a16:creationId xmlns:a16="http://schemas.microsoft.com/office/drawing/2014/main" xmlns="" id="{D10410D3-73FC-992B-B0C8-FD7B9A99B490}"/>
              </a:ext>
            </a:extLst>
          </p:cNvPr>
          <p:cNvSpPr txBox="1"/>
          <p:nvPr/>
        </p:nvSpPr>
        <p:spPr>
          <a:xfrm>
            <a:off x="7384324" y="3942381"/>
            <a:ext cx="3480319" cy="3627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zh-CN" altLang="en-US" sz="16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正确认识被管理者需要的多层次性</a:t>
            </a:r>
          </a:p>
        </p:txBody>
      </p:sp>
      <p:sp>
        <p:nvSpPr>
          <p:cNvPr id="38" name="文本框 37">
            <a:extLst>
              <a:ext uri="{FF2B5EF4-FFF2-40B4-BE49-F238E27FC236}">
                <a16:creationId xmlns:a16="http://schemas.microsoft.com/office/drawing/2014/main" xmlns="" id="{479A4588-BB60-A092-F598-7D1AC78195BA}"/>
              </a:ext>
            </a:extLst>
          </p:cNvPr>
          <p:cNvSpPr txBox="1"/>
          <p:nvPr/>
        </p:nvSpPr>
        <p:spPr>
          <a:xfrm>
            <a:off x="7384324" y="4787614"/>
            <a:ext cx="3706238" cy="6832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zh-CN" altLang="en-US" sz="16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找出受时代、环境及个人条件差异影响的优势需要，有针对性地进行激励</a:t>
            </a:r>
          </a:p>
        </p:txBody>
      </p:sp>
      <p:cxnSp>
        <p:nvCxnSpPr>
          <p:cNvPr id="39" name="直接连接符 38">
            <a:extLst>
              <a:ext uri="{FF2B5EF4-FFF2-40B4-BE49-F238E27FC236}">
                <a16:creationId xmlns:a16="http://schemas.microsoft.com/office/drawing/2014/main" xmlns="" id="{C85C8C63-45F4-56F7-E69C-CF9042367B36}"/>
              </a:ext>
            </a:extLst>
          </p:cNvPr>
          <p:cNvCxnSpPr>
            <a:cxnSpLocks/>
          </p:cNvCxnSpPr>
          <p:nvPr/>
        </p:nvCxnSpPr>
        <p:spPr>
          <a:xfrm>
            <a:off x="7458967" y="4475755"/>
            <a:ext cx="3480319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直接连接符 39">
            <a:extLst>
              <a:ext uri="{FF2B5EF4-FFF2-40B4-BE49-F238E27FC236}">
                <a16:creationId xmlns:a16="http://schemas.microsoft.com/office/drawing/2014/main" xmlns="" id="{C6C15923-AEF9-EDB4-326D-56F2CCBB913F}"/>
              </a:ext>
            </a:extLst>
          </p:cNvPr>
          <p:cNvCxnSpPr>
            <a:cxnSpLocks/>
          </p:cNvCxnSpPr>
          <p:nvPr/>
        </p:nvCxnSpPr>
        <p:spPr>
          <a:xfrm>
            <a:off x="7458967" y="5800296"/>
            <a:ext cx="3480319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文本框 40">
            <a:extLst>
              <a:ext uri="{FF2B5EF4-FFF2-40B4-BE49-F238E27FC236}">
                <a16:creationId xmlns:a16="http://schemas.microsoft.com/office/drawing/2014/main" xmlns="" id="{A046BCDB-3354-2B6A-5A83-DC03F3F527C6}"/>
              </a:ext>
            </a:extLst>
          </p:cNvPr>
          <p:cNvSpPr txBox="1"/>
          <p:nvPr/>
        </p:nvSpPr>
        <p:spPr>
          <a:xfrm>
            <a:off x="1170304" y="3517134"/>
            <a:ext cx="1929031" cy="4303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just">
              <a:lnSpc>
                <a:spcPct val="120000"/>
              </a:lnSpc>
              <a:buFont typeface="Arial" panose="020B0604020202020204" pitchFamily="34" charset="0"/>
              <a:buNone/>
            </a:pPr>
            <a:r>
              <a:rPr lang="zh-CN" altLang="en-US" sz="2000" b="1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马斯洛认为</a:t>
            </a:r>
          </a:p>
        </p:txBody>
      </p:sp>
      <p:sp>
        <p:nvSpPr>
          <p:cNvPr id="42" name="文本框 41">
            <a:extLst>
              <a:ext uri="{FF2B5EF4-FFF2-40B4-BE49-F238E27FC236}">
                <a16:creationId xmlns:a16="http://schemas.microsoft.com/office/drawing/2014/main" xmlns="" id="{50BDB103-A27A-F411-09CF-718A4D744173}"/>
              </a:ext>
            </a:extLst>
          </p:cNvPr>
          <p:cNvSpPr txBox="1"/>
          <p:nvPr/>
        </p:nvSpPr>
        <p:spPr>
          <a:xfrm>
            <a:off x="1170304" y="3919488"/>
            <a:ext cx="3435885" cy="9787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just">
              <a:lnSpc>
                <a:spcPct val="120000"/>
              </a:lnSpc>
              <a:buFont typeface="Arial" panose="020B0604020202020204" pitchFamily="34" charset="0"/>
              <a:buNone/>
            </a:pPr>
            <a:r>
              <a:rPr lang="zh-CN" altLang="en-US" sz="16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只有低一层次需要得到基本满足之后，较高层次需要才发挥对人行为的推动作用（低层次需要并未消失）</a:t>
            </a:r>
          </a:p>
        </p:txBody>
      </p:sp>
      <p:sp>
        <p:nvSpPr>
          <p:cNvPr id="43" name="文本框 42">
            <a:extLst>
              <a:ext uri="{FF2B5EF4-FFF2-40B4-BE49-F238E27FC236}">
                <a16:creationId xmlns:a16="http://schemas.microsoft.com/office/drawing/2014/main" xmlns="" id="{E3D47A88-6C17-0845-02B9-1E449D8C3364}"/>
              </a:ext>
            </a:extLst>
          </p:cNvPr>
          <p:cNvSpPr txBox="1"/>
          <p:nvPr/>
        </p:nvSpPr>
        <p:spPr>
          <a:xfrm>
            <a:off x="1170304" y="5245558"/>
            <a:ext cx="3435885" cy="3629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just">
              <a:lnSpc>
                <a:spcPct val="120000"/>
              </a:lnSpc>
              <a:buFont typeface="Arial" panose="020B0604020202020204" pitchFamily="34" charset="0"/>
              <a:buNone/>
            </a:pPr>
            <a:r>
              <a:rPr lang="zh-CN" altLang="en-US" sz="16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人的行为主要受优势需要所驱使</a:t>
            </a:r>
          </a:p>
        </p:txBody>
      </p:sp>
      <p:cxnSp>
        <p:nvCxnSpPr>
          <p:cNvPr id="44" name="直接连接符 43">
            <a:extLst>
              <a:ext uri="{FF2B5EF4-FFF2-40B4-BE49-F238E27FC236}">
                <a16:creationId xmlns:a16="http://schemas.microsoft.com/office/drawing/2014/main" xmlns="" id="{BE881358-E114-53AF-CEAA-2543713315A9}"/>
              </a:ext>
            </a:extLst>
          </p:cNvPr>
          <p:cNvCxnSpPr>
            <a:cxnSpLocks/>
          </p:cNvCxnSpPr>
          <p:nvPr/>
        </p:nvCxnSpPr>
        <p:spPr>
          <a:xfrm>
            <a:off x="1307987" y="5012699"/>
            <a:ext cx="3298202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直接连接符 44">
            <a:extLst>
              <a:ext uri="{FF2B5EF4-FFF2-40B4-BE49-F238E27FC236}">
                <a16:creationId xmlns:a16="http://schemas.microsoft.com/office/drawing/2014/main" xmlns="" id="{F5D6D69E-5132-A68F-D1BF-D1E063FCF3A9}"/>
              </a:ext>
            </a:extLst>
          </p:cNvPr>
          <p:cNvCxnSpPr>
            <a:cxnSpLocks/>
          </p:cNvCxnSpPr>
          <p:nvPr/>
        </p:nvCxnSpPr>
        <p:spPr>
          <a:xfrm>
            <a:off x="1307987" y="5796064"/>
            <a:ext cx="3298202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" name="组合 8"/>
          <p:cNvGrpSpPr/>
          <p:nvPr/>
        </p:nvGrpSpPr>
        <p:grpSpPr>
          <a:xfrm>
            <a:off x="2162519" y="1779087"/>
            <a:ext cx="1451457" cy="1451457"/>
            <a:chOff x="749743" y="1484464"/>
            <a:chExt cx="1858628" cy="1858628"/>
          </a:xfrm>
        </p:grpSpPr>
        <p:grpSp>
          <p:nvGrpSpPr>
            <p:cNvPr id="47" name="组合 46"/>
            <p:cNvGrpSpPr/>
            <p:nvPr/>
          </p:nvGrpSpPr>
          <p:grpSpPr>
            <a:xfrm>
              <a:off x="749743" y="1484464"/>
              <a:ext cx="1858628" cy="1858628"/>
              <a:chOff x="1362992" y="2046517"/>
              <a:chExt cx="2792183" cy="2792183"/>
            </a:xfrm>
            <a:solidFill>
              <a:srgbClr val="1878DD"/>
            </a:solidFill>
          </p:grpSpPr>
          <p:sp>
            <p:nvSpPr>
              <p:cNvPr id="49" name="椭圆 48"/>
              <p:cNvSpPr/>
              <p:nvPr/>
            </p:nvSpPr>
            <p:spPr>
              <a:xfrm>
                <a:off x="1362992" y="2046517"/>
                <a:ext cx="2792183" cy="2792183"/>
              </a:xfrm>
              <a:prstGeom prst="ellipse">
                <a:avLst/>
              </a:prstGeom>
              <a:solidFill>
                <a:srgbClr val="1878DD">
                  <a:alpha val="18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50" name="椭圆 49"/>
              <p:cNvSpPr/>
              <p:nvPr/>
            </p:nvSpPr>
            <p:spPr>
              <a:xfrm>
                <a:off x="1618659" y="2302184"/>
                <a:ext cx="2280848" cy="2280848"/>
              </a:xfrm>
              <a:prstGeom prst="ellipse">
                <a:avLst/>
              </a:prstGeom>
              <a:solidFill>
                <a:srgbClr val="FF4D36">
                  <a:alpha val="36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</p:grpSp>
        <p:sp>
          <p:nvSpPr>
            <p:cNvPr id="51" name="Freeform: Shape 7">
              <a:extLst>
                <a:ext uri="{FF2B5EF4-FFF2-40B4-BE49-F238E27FC236}">
                  <a16:creationId xmlns:a16="http://schemas.microsoft.com/office/drawing/2014/main" xmlns="" id="{CCAF52CC-0B6F-93AF-67A0-37E9054EB232}"/>
                </a:ext>
              </a:extLst>
            </p:cNvPr>
            <p:cNvSpPr>
              <a:spLocks/>
            </p:cNvSpPr>
            <p:nvPr/>
          </p:nvSpPr>
          <p:spPr bwMode="auto">
            <a:xfrm>
              <a:off x="1304378" y="2038707"/>
              <a:ext cx="749359" cy="750143"/>
            </a:xfrm>
            <a:custGeom>
              <a:avLst/>
              <a:gdLst>
                <a:gd name="connsiteX0" fmla="*/ 488334 w 607780"/>
                <a:gd name="connsiteY0" fmla="*/ 335343 h 608415"/>
                <a:gd name="connsiteX1" fmla="*/ 334222 w 607780"/>
                <a:gd name="connsiteY1" fmla="*/ 489140 h 608415"/>
                <a:gd name="connsiteX2" fmla="*/ 334222 w 607780"/>
                <a:gd name="connsiteY2" fmla="*/ 544074 h 608415"/>
                <a:gd name="connsiteX3" fmla="*/ 543347 w 607780"/>
                <a:gd name="connsiteY3" fmla="*/ 335343 h 608415"/>
                <a:gd name="connsiteX4" fmla="*/ 303079 w 607780"/>
                <a:gd name="connsiteY4" fmla="*/ 235618 h 608415"/>
                <a:gd name="connsiteX5" fmla="*/ 371810 w 607780"/>
                <a:gd name="connsiteY5" fmla="*/ 304243 h 608415"/>
                <a:gd name="connsiteX6" fmla="*/ 303079 w 607780"/>
                <a:gd name="connsiteY6" fmla="*/ 372868 h 608415"/>
                <a:gd name="connsiteX7" fmla="*/ 234348 w 607780"/>
                <a:gd name="connsiteY7" fmla="*/ 304243 h 608415"/>
                <a:gd name="connsiteX8" fmla="*/ 303079 w 607780"/>
                <a:gd name="connsiteY8" fmla="*/ 235618 h 608415"/>
                <a:gd name="connsiteX9" fmla="*/ 303136 w 607780"/>
                <a:gd name="connsiteY9" fmla="*/ 0 h 608415"/>
                <a:gd name="connsiteX10" fmla="*/ 607780 w 607780"/>
                <a:gd name="connsiteY10" fmla="*/ 304207 h 608415"/>
                <a:gd name="connsiteX11" fmla="*/ 303136 w 607780"/>
                <a:gd name="connsiteY11" fmla="*/ 608415 h 608415"/>
                <a:gd name="connsiteX12" fmla="*/ 0 w 607780"/>
                <a:gd name="connsiteY12" fmla="*/ 335249 h 608415"/>
                <a:gd name="connsiteX13" fmla="*/ 62926 w 607780"/>
                <a:gd name="connsiteY13" fmla="*/ 335249 h 608415"/>
                <a:gd name="connsiteX14" fmla="*/ 272050 w 607780"/>
                <a:gd name="connsiteY14" fmla="*/ 544074 h 608415"/>
                <a:gd name="connsiteX15" fmla="*/ 272050 w 607780"/>
                <a:gd name="connsiteY15" fmla="*/ 489140 h 608415"/>
                <a:gd name="connsiteX16" fmla="*/ 115113 w 607780"/>
                <a:gd name="connsiteY16" fmla="*/ 304207 h 608415"/>
                <a:gd name="connsiteX17" fmla="*/ 303136 w 607780"/>
                <a:gd name="connsiteY17" fmla="*/ 116547 h 608415"/>
                <a:gd name="connsiteX18" fmla="*/ 413728 w 607780"/>
                <a:gd name="connsiteY18" fmla="*/ 152668 h 608415"/>
                <a:gd name="connsiteX19" fmla="*/ 368888 w 607780"/>
                <a:gd name="connsiteY19" fmla="*/ 197443 h 608415"/>
                <a:gd name="connsiteX20" fmla="*/ 303136 w 607780"/>
                <a:gd name="connsiteY20" fmla="*/ 178630 h 608415"/>
                <a:gd name="connsiteX21" fmla="*/ 177379 w 607780"/>
                <a:gd name="connsiteY21" fmla="*/ 304207 h 608415"/>
                <a:gd name="connsiteX22" fmla="*/ 303136 w 607780"/>
                <a:gd name="connsiteY22" fmla="*/ 429785 h 608415"/>
                <a:gd name="connsiteX23" fmla="*/ 428894 w 607780"/>
                <a:gd name="connsiteY23" fmla="*/ 304207 h 608415"/>
                <a:gd name="connsiteX24" fmla="*/ 412220 w 607780"/>
                <a:gd name="connsiteY24" fmla="*/ 242030 h 608415"/>
                <a:gd name="connsiteX25" fmla="*/ 457154 w 607780"/>
                <a:gd name="connsiteY25" fmla="*/ 197161 h 608415"/>
                <a:gd name="connsiteX26" fmla="*/ 488334 w 607780"/>
                <a:gd name="connsiteY26" fmla="*/ 273166 h 608415"/>
                <a:gd name="connsiteX27" fmla="*/ 543347 w 607780"/>
                <a:gd name="connsiteY27" fmla="*/ 273166 h 608415"/>
                <a:gd name="connsiteX28" fmla="*/ 303136 w 607780"/>
                <a:gd name="connsiteY28" fmla="*/ 62177 h 608415"/>
                <a:gd name="connsiteX29" fmla="*/ 62926 w 607780"/>
                <a:gd name="connsiteY29" fmla="*/ 273166 h 608415"/>
                <a:gd name="connsiteX30" fmla="*/ 0 w 607780"/>
                <a:gd name="connsiteY30" fmla="*/ 273166 h 608415"/>
                <a:gd name="connsiteX31" fmla="*/ 303136 w 607780"/>
                <a:gd name="connsiteY31" fmla="*/ 0 h 60841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607780" h="608415">
                  <a:moveTo>
                    <a:pt x="488334" y="335343"/>
                  </a:moveTo>
                  <a:cubicBezTo>
                    <a:pt x="475146" y="413888"/>
                    <a:pt x="412974" y="475971"/>
                    <a:pt x="334222" y="489140"/>
                  </a:cubicBezTo>
                  <a:lnTo>
                    <a:pt x="334222" y="544074"/>
                  </a:lnTo>
                  <a:cubicBezTo>
                    <a:pt x="443024" y="530059"/>
                    <a:pt x="529311" y="443895"/>
                    <a:pt x="543347" y="335343"/>
                  </a:cubicBezTo>
                  <a:close/>
                  <a:moveTo>
                    <a:pt x="303079" y="235618"/>
                  </a:moveTo>
                  <a:cubicBezTo>
                    <a:pt x="341038" y="235618"/>
                    <a:pt x="371810" y="266342"/>
                    <a:pt x="371810" y="304243"/>
                  </a:cubicBezTo>
                  <a:cubicBezTo>
                    <a:pt x="371810" y="342144"/>
                    <a:pt x="341038" y="372868"/>
                    <a:pt x="303079" y="372868"/>
                  </a:cubicBezTo>
                  <a:cubicBezTo>
                    <a:pt x="265120" y="372868"/>
                    <a:pt x="234348" y="342144"/>
                    <a:pt x="234348" y="304243"/>
                  </a:cubicBezTo>
                  <a:cubicBezTo>
                    <a:pt x="234348" y="266342"/>
                    <a:pt x="265120" y="235618"/>
                    <a:pt x="303079" y="235618"/>
                  </a:cubicBezTo>
                  <a:close/>
                  <a:moveTo>
                    <a:pt x="303136" y="0"/>
                  </a:moveTo>
                  <a:cubicBezTo>
                    <a:pt x="471095" y="0"/>
                    <a:pt x="607780" y="136489"/>
                    <a:pt x="607780" y="304207"/>
                  </a:cubicBezTo>
                  <a:cubicBezTo>
                    <a:pt x="607780" y="472020"/>
                    <a:pt x="471095" y="608415"/>
                    <a:pt x="303136" y="608415"/>
                  </a:cubicBezTo>
                  <a:cubicBezTo>
                    <a:pt x="145634" y="608415"/>
                    <a:pt x="15637" y="488482"/>
                    <a:pt x="0" y="335249"/>
                  </a:cubicBezTo>
                  <a:lnTo>
                    <a:pt x="62926" y="335249"/>
                  </a:lnTo>
                  <a:cubicBezTo>
                    <a:pt x="76962" y="443895"/>
                    <a:pt x="163249" y="530059"/>
                    <a:pt x="272050" y="544074"/>
                  </a:cubicBezTo>
                  <a:lnTo>
                    <a:pt x="272050" y="489140"/>
                  </a:lnTo>
                  <a:cubicBezTo>
                    <a:pt x="183125" y="474278"/>
                    <a:pt x="115113" y="397144"/>
                    <a:pt x="115113" y="304207"/>
                  </a:cubicBezTo>
                  <a:cubicBezTo>
                    <a:pt x="115113" y="200736"/>
                    <a:pt x="199422" y="116547"/>
                    <a:pt x="303136" y="116547"/>
                  </a:cubicBezTo>
                  <a:cubicBezTo>
                    <a:pt x="344490" y="116547"/>
                    <a:pt x="382641" y="129998"/>
                    <a:pt x="413728" y="152668"/>
                  </a:cubicBezTo>
                  <a:lnTo>
                    <a:pt x="368888" y="197443"/>
                  </a:lnTo>
                  <a:cubicBezTo>
                    <a:pt x="349766" y="185591"/>
                    <a:pt x="327252" y="178630"/>
                    <a:pt x="303136" y="178630"/>
                  </a:cubicBezTo>
                  <a:cubicBezTo>
                    <a:pt x="233805" y="178630"/>
                    <a:pt x="177379" y="234975"/>
                    <a:pt x="177379" y="304207"/>
                  </a:cubicBezTo>
                  <a:cubicBezTo>
                    <a:pt x="177379" y="373440"/>
                    <a:pt x="233805" y="429785"/>
                    <a:pt x="303136" y="429785"/>
                  </a:cubicBezTo>
                  <a:cubicBezTo>
                    <a:pt x="372468" y="429785"/>
                    <a:pt x="428894" y="373440"/>
                    <a:pt x="428894" y="304207"/>
                  </a:cubicBezTo>
                  <a:cubicBezTo>
                    <a:pt x="428894" y="281632"/>
                    <a:pt x="422771" y="260373"/>
                    <a:pt x="412220" y="242030"/>
                  </a:cubicBezTo>
                  <a:lnTo>
                    <a:pt x="457154" y="197161"/>
                  </a:lnTo>
                  <a:cubicBezTo>
                    <a:pt x="472791" y="219455"/>
                    <a:pt x="483624" y="245229"/>
                    <a:pt x="488334" y="273166"/>
                  </a:cubicBezTo>
                  <a:lnTo>
                    <a:pt x="543347" y="273166"/>
                  </a:lnTo>
                  <a:cubicBezTo>
                    <a:pt x="527992" y="154361"/>
                    <a:pt x="426256" y="62177"/>
                    <a:pt x="303136" y="62177"/>
                  </a:cubicBezTo>
                  <a:cubicBezTo>
                    <a:pt x="180017" y="62177"/>
                    <a:pt x="78280" y="154361"/>
                    <a:pt x="62926" y="273166"/>
                  </a:cubicBezTo>
                  <a:lnTo>
                    <a:pt x="0" y="273166"/>
                  </a:lnTo>
                  <a:cubicBezTo>
                    <a:pt x="15637" y="119933"/>
                    <a:pt x="145634" y="0"/>
                    <a:pt x="303136" y="0"/>
                  </a:cubicBez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013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</p:grpSp>
      <p:grpSp>
        <p:nvGrpSpPr>
          <p:cNvPr id="52" name="组合 51"/>
          <p:cNvGrpSpPr/>
          <p:nvPr/>
        </p:nvGrpSpPr>
        <p:grpSpPr>
          <a:xfrm>
            <a:off x="8110873" y="1779087"/>
            <a:ext cx="1451457" cy="1451457"/>
            <a:chOff x="749743" y="1484464"/>
            <a:chExt cx="1858628" cy="1858628"/>
          </a:xfrm>
        </p:grpSpPr>
        <p:grpSp>
          <p:nvGrpSpPr>
            <p:cNvPr id="53" name="组合 52"/>
            <p:cNvGrpSpPr/>
            <p:nvPr/>
          </p:nvGrpSpPr>
          <p:grpSpPr>
            <a:xfrm>
              <a:off x="749743" y="1484464"/>
              <a:ext cx="1858628" cy="1858628"/>
              <a:chOff x="1362992" y="2046517"/>
              <a:chExt cx="2792183" cy="2792183"/>
            </a:xfrm>
            <a:solidFill>
              <a:srgbClr val="1878DD"/>
            </a:solidFill>
          </p:grpSpPr>
          <p:sp>
            <p:nvSpPr>
              <p:cNvPr id="55" name="椭圆 54"/>
              <p:cNvSpPr/>
              <p:nvPr/>
            </p:nvSpPr>
            <p:spPr>
              <a:xfrm>
                <a:off x="1362992" y="2046517"/>
                <a:ext cx="2792183" cy="2792183"/>
              </a:xfrm>
              <a:prstGeom prst="ellipse">
                <a:avLst/>
              </a:prstGeom>
              <a:solidFill>
                <a:srgbClr val="1878DD">
                  <a:alpha val="18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56" name="椭圆 55"/>
              <p:cNvSpPr/>
              <p:nvPr/>
            </p:nvSpPr>
            <p:spPr>
              <a:xfrm>
                <a:off x="1618659" y="2302184"/>
                <a:ext cx="2280848" cy="2280848"/>
              </a:xfrm>
              <a:prstGeom prst="ellipse">
                <a:avLst/>
              </a:prstGeom>
              <a:solidFill>
                <a:srgbClr val="1878DD">
                  <a:alpha val="36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</p:grpSp>
        <p:sp>
          <p:nvSpPr>
            <p:cNvPr id="54" name="Freeform: Shape 7">
              <a:extLst>
                <a:ext uri="{FF2B5EF4-FFF2-40B4-BE49-F238E27FC236}">
                  <a16:creationId xmlns:a16="http://schemas.microsoft.com/office/drawing/2014/main" xmlns="" id="{CCAF52CC-0B6F-93AF-67A0-37E9054EB232}"/>
                </a:ext>
              </a:extLst>
            </p:cNvPr>
            <p:cNvSpPr>
              <a:spLocks/>
            </p:cNvSpPr>
            <p:nvPr/>
          </p:nvSpPr>
          <p:spPr bwMode="auto">
            <a:xfrm>
              <a:off x="1304378" y="2038707"/>
              <a:ext cx="749359" cy="750143"/>
            </a:xfrm>
            <a:custGeom>
              <a:avLst/>
              <a:gdLst>
                <a:gd name="connsiteX0" fmla="*/ 488334 w 607780"/>
                <a:gd name="connsiteY0" fmla="*/ 335343 h 608415"/>
                <a:gd name="connsiteX1" fmla="*/ 334222 w 607780"/>
                <a:gd name="connsiteY1" fmla="*/ 489140 h 608415"/>
                <a:gd name="connsiteX2" fmla="*/ 334222 w 607780"/>
                <a:gd name="connsiteY2" fmla="*/ 544074 h 608415"/>
                <a:gd name="connsiteX3" fmla="*/ 543347 w 607780"/>
                <a:gd name="connsiteY3" fmla="*/ 335343 h 608415"/>
                <a:gd name="connsiteX4" fmla="*/ 303079 w 607780"/>
                <a:gd name="connsiteY4" fmla="*/ 235618 h 608415"/>
                <a:gd name="connsiteX5" fmla="*/ 371810 w 607780"/>
                <a:gd name="connsiteY5" fmla="*/ 304243 h 608415"/>
                <a:gd name="connsiteX6" fmla="*/ 303079 w 607780"/>
                <a:gd name="connsiteY6" fmla="*/ 372868 h 608415"/>
                <a:gd name="connsiteX7" fmla="*/ 234348 w 607780"/>
                <a:gd name="connsiteY7" fmla="*/ 304243 h 608415"/>
                <a:gd name="connsiteX8" fmla="*/ 303079 w 607780"/>
                <a:gd name="connsiteY8" fmla="*/ 235618 h 608415"/>
                <a:gd name="connsiteX9" fmla="*/ 303136 w 607780"/>
                <a:gd name="connsiteY9" fmla="*/ 0 h 608415"/>
                <a:gd name="connsiteX10" fmla="*/ 607780 w 607780"/>
                <a:gd name="connsiteY10" fmla="*/ 304207 h 608415"/>
                <a:gd name="connsiteX11" fmla="*/ 303136 w 607780"/>
                <a:gd name="connsiteY11" fmla="*/ 608415 h 608415"/>
                <a:gd name="connsiteX12" fmla="*/ 0 w 607780"/>
                <a:gd name="connsiteY12" fmla="*/ 335249 h 608415"/>
                <a:gd name="connsiteX13" fmla="*/ 62926 w 607780"/>
                <a:gd name="connsiteY13" fmla="*/ 335249 h 608415"/>
                <a:gd name="connsiteX14" fmla="*/ 272050 w 607780"/>
                <a:gd name="connsiteY14" fmla="*/ 544074 h 608415"/>
                <a:gd name="connsiteX15" fmla="*/ 272050 w 607780"/>
                <a:gd name="connsiteY15" fmla="*/ 489140 h 608415"/>
                <a:gd name="connsiteX16" fmla="*/ 115113 w 607780"/>
                <a:gd name="connsiteY16" fmla="*/ 304207 h 608415"/>
                <a:gd name="connsiteX17" fmla="*/ 303136 w 607780"/>
                <a:gd name="connsiteY17" fmla="*/ 116547 h 608415"/>
                <a:gd name="connsiteX18" fmla="*/ 413728 w 607780"/>
                <a:gd name="connsiteY18" fmla="*/ 152668 h 608415"/>
                <a:gd name="connsiteX19" fmla="*/ 368888 w 607780"/>
                <a:gd name="connsiteY19" fmla="*/ 197443 h 608415"/>
                <a:gd name="connsiteX20" fmla="*/ 303136 w 607780"/>
                <a:gd name="connsiteY20" fmla="*/ 178630 h 608415"/>
                <a:gd name="connsiteX21" fmla="*/ 177379 w 607780"/>
                <a:gd name="connsiteY21" fmla="*/ 304207 h 608415"/>
                <a:gd name="connsiteX22" fmla="*/ 303136 w 607780"/>
                <a:gd name="connsiteY22" fmla="*/ 429785 h 608415"/>
                <a:gd name="connsiteX23" fmla="*/ 428894 w 607780"/>
                <a:gd name="connsiteY23" fmla="*/ 304207 h 608415"/>
                <a:gd name="connsiteX24" fmla="*/ 412220 w 607780"/>
                <a:gd name="connsiteY24" fmla="*/ 242030 h 608415"/>
                <a:gd name="connsiteX25" fmla="*/ 457154 w 607780"/>
                <a:gd name="connsiteY25" fmla="*/ 197161 h 608415"/>
                <a:gd name="connsiteX26" fmla="*/ 488334 w 607780"/>
                <a:gd name="connsiteY26" fmla="*/ 273166 h 608415"/>
                <a:gd name="connsiteX27" fmla="*/ 543347 w 607780"/>
                <a:gd name="connsiteY27" fmla="*/ 273166 h 608415"/>
                <a:gd name="connsiteX28" fmla="*/ 303136 w 607780"/>
                <a:gd name="connsiteY28" fmla="*/ 62177 h 608415"/>
                <a:gd name="connsiteX29" fmla="*/ 62926 w 607780"/>
                <a:gd name="connsiteY29" fmla="*/ 273166 h 608415"/>
                <a:gd name="connsiteX30" fmla="*/ 0 w 607780"/>
                <a:gd name="connsiteY30" fmla="*/ 273166 h 608415"/>
                <a:gd name="connsiteX31" fmla="*/ 303136 w 607780"/>
                <a:gd name="connsiteY31" fmla="*/ 0 h 60841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607780" h="608415">
                  <a:moveTo>
                    <a:pt x="488334" y="335343"/>
                  </a:moveTo>
                  <a:cubicBezTo>
                    <a:pt x="475146" y="413888"/>
                    <a:pt x="412974" y="475971"/>
                    <a:pt x="334222" y="489140"/>
                  </a:cubicBezTo>
                  <a:lnTo>
                    <a:pt x="334222" y="544074"/>
                  </a:lnTo>
                  <a:cubicBezTo>
                    <a:pt x="443024" y="530059"/>
                    <a:pt x="529311" y="443895"/>
                    <a:pt x="543347" y="335343"/>
                  </a:cubicBezTo>
                  <a:close/>
                  <a:moveTo>
                    <a:pt x="303079" y="235618"/>
                  </a:moveTo>
                  <a:cubicBezTo>
                    <a:pt x="341038" y="235618"/>
                    <a:pt x="371810" y="266342"/>
                    <a:pt x="371810" y="304243"/>
                  </a:cubicBezTo>
                  <a:cubicBezTo>
                    <a:pt x="371810" y="342144"/>
                    <a:pt x="341038" y="372868"/>
                    <a:pt x="303079" y="372868"/>
                  </a:cubicBezTo>
                  <a:cubicBezTo>
                    <a:pt x="265120" y="372868"/>
                    <a:pt x="234348" y="342144"/>
                    <a:pt x="234348" y="304243"/>
                  </a:cubicBezTo>
                  <a:cubicBezTo>
                    <a:pt x="234348" y="266342"/>
                    <a:pt x="265120" y="235618"/>
                    <a:pt x="303079" y="235618"/>
                  </a:cubicBezTo>
                  <a:close/>
                  <a:moveTo>
                    <a:pt x="303136" y="0"/>
                  </a:moveTo>
                  <a:cubicBezTo>
                    <a:pt x="471095" y="0"/>
                    <a:pt x="607780" y="136489"/>
                    <a:pt x="607780" y="304207"/>
                  </a:cubicBezTo>
                  <a:cubicBezTo>
                    <a:pt x="607780" y="472020"/>
                    <a:pt x="471095" y="608415"/>
                    <a:pt x="303136" y="608415"/>
                  </a:cubicBezTo>
                  <a:cubicBezTo>
                    <a:pt x="145634" y="608415"/>
                    <a:pt x="15637" y="488482"/>
                    <a:pt x="0" y="335249"/>
                  </a:cubicBezTo>
                  <a:lnTo>
                    <a:pt x="62926" y="335249"/>
                  </a:lnTo>
                  <a:cubicBezTo>
                    <a:pt x="76962" y="443895"/>
                    <a:pt x="163249" y="530059"/>
                    <a:pt x="272050" y="544074"/>
                  </a:cubicBezTo>
                  <a:lnTo>
                    <a:pt x="272050" y="489140"/>
                  </a:lnTo>
                  <a:cubicBezTo>
                    <a:pt x="183125" y="474278"/>
                    <a:pt x="115113" y="397144"/>
                    <a:pt x="115113" y="304207"/>
                  </a:cubicBezTo>
                  <a:cubicBezTo>
                    <a:pt x="115113" y="200736"/>
                    <a:pt x="199422" y="116547"/>
                    <a:pt x="303136" y="116547"/>
                  </a:cubicBezTo>
                  <a:cubicBezTo>
                    <a:pt x="344490" y="116547"/>
                    <a:pt x="382641" y="129998"/>
                    <a:pt x="413728" y="152668"/>
                  </a:cubicBezTo>
                  <a:lnTo>
                    <a:pt x="368888" y="197443"/>
                  </a:lnTo>
                  <a:cubicBezTo>
                    <a:pt x="349766" y="185591"/>
                    <a:pt x="327252" y="178630"/>
                    <a:pt x="303136" y="178630"/>
                  </a:cubicBezTo>
                  <a:cubicBezTo>
                    <a:pt x="233805" y="178630"/>
                    <a:pt x="177379" y="234975"/>
                    <a:pt x="177379" y="304207"/>
                  </a:cubicBezTo>
                  <a:cubicBezTo>
                    <a:pt x="177379" y="373440"/>
                    <a:pt x="233805" y="429785"/>
                    <a:pt x="303136" y="429785"/>
                  </a:cubicBezTo>
                  <a:cubicBezTo>
                    <a:pt x="372468" y="429785"/>
                    <a:pt x="428894" y="373440"/>
                    <a:pt x="428894" y="304207"/>
                  </a:cubicBezTo>
                  <a:cubicBezTo>
                    <a:pt x="428894" y="281632"/>
                    <a:pt x="422771" y="260373"/>
                    <a:pt x="412220" y="242030"/>
                  </a:cubicBezTo>
                  <a:lnTo>
                    <a:pt x="457154" y="197161"/>
                  </a:lnTo>
                  <a:cubicBezTo>
                    <a:pt x="472791" y="219455"/>
                    <a:pt x="483624" y="245229"/>
                    <a:pt x="488334" y="273166"/>
                  </a:cubicBezTo>
                  <a:lnTo>
                    <a:pt x="543347" y="273166"/>
                  </a:lnTo>
                  <a:cubicBezTo>
                    <a:pt x="527992" y="154361"/>
                    <a:pt x="426256" y="62177"/>
                    <a:pt x="303136" y="62177"/>
                  </a:cubicBezTo>
                  <a:cubicBezTo>
                    <a:pt x="180017" y="62177"/>
                    <a:pt x="78280" y="154361"/>
                    <a:pt x="62926" y="273166"/>
                  </a:cubicBezTo>
                  <a:lnTo>
                    <a:pt x="0" y="273166"/>
                  </a:lnTo>
                  <a:cubicBezTo>
                    <a:pt x="15637" y="119933"/>
                    <a:pt x="145634" y="0"/>
                    <a:pt x="303136" y="0"/>
                  </a:cubicBez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013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</p:grpSp>
      <p:grpSp>
        <p:nvGrpSpPr>
          <p:cNvPr id="25" name="组合 24"/>
          <p:cNvGrpSpPr/>
          <p:nvPr/>
        </p:nvGrpSpPr>
        <p:grpSpPr>
          <a:xfrm rot="16200000">
            <a:off x="672527" y="583688"/>
            <a:ext cx="481586" cy="492079"/>
            <a:chOff x="647250" y="587488"/>
            <a:chExt cx="481586" cy="492079"/>
          </a:xfrm>
        </p:grpSpPr>
        <p:sp>
          <p:nvSpPr>
            <p:cNvPr id="26" name="流程图: 离页连接符 25"/>
            <p:cNvSpPr/>
            <p:nvPr/>
          </p:nvSpPr>
          <p:spPr>
            <a:xfrm>
              <a:off x="647250" y="587488"/>
              <a:ext cx="481586" cy="492079"/>
            </a:xfrm>
            <a:prstGeom prst="flowChartOffpageConnector">
              <a:avLst/>
            </a:prstGeom>
            <a:solidFill>
              <a:srgbClr val="FF4D3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7" name="椭圆 26"/>
            <p:cNvSpPr/>
            <p:nvPr/>
          </p:nvSpPr>
          <p:spPr>
            <a:xfrm>
              <a:off x="762043" y="668789"/>
              <a:ext cx="252000" cy="252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43167876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  <p:bldP spid="36" grpId="0"/>
      <p:bldP spid="37" grpId="0"/>
      <p:bldP spid="38" grpId="0"/>
      <p:bldP spid="41" grpId="0"/>
      <p:bldP spid="42" grpId="0"/>
      <p:bldP spid="43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1240661" y="547301"/>
            <a:ext cx="305724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zh-CN" altLang="en-US" sz="2800" b="1" dirty="0">
                <a:solidFill>
                  <a:schemeClr val="accent5">
                    <a:lumMod val="50000"/>
                  </a:schemeClr>
                </a:solidFill>
                <a:cs typeface="+mn-ea"/>
                <a:sym typeface="+mn-lt"/>
              </a:rPr>
              <a:t>对管理实践的启示</a:t>
            </a:r>
          </a:p>
        </p:txBody>
      </p:sp>
      <p:grpSp>
        <p:nvGrpSpPr>
          <p:cNvPr id="54" name="组合 53">
            <a:extLst>
              <a:ext uri="{FF2B5EF4-FFF2-40B4-BE49-F238E27FC236}">
                <a16:creationId xmlns:a16="http://schemas.microsoft.com/office/drawing/2014/main" xmlns="" id="{3509645E-F114-6E84-FB8E-B97B81AF94D5}"/>
              </a:ext>
            </a:extLst>
          </p:cNvPr>
          <p:cNvGrpSpPr/>
          <p:nvPr/>
        </p:nvGrpSpPr>
        <p:grpSpPr>
          <a:xfrm>
            <a:off x="4816184" y="4351425"/>
            <a:ext cx="6131504" cy="1373705"/>
            <a:chOff x="4663164" y="4380655"/>
            <a:chExt cx="6131504" cy="1373705"/>
          </a:xfrm>
        </p:grpSpPr>
        <p:sp>
          <p:nvSpPr>
            <p:cNvPr id="55" name="Shape 913">
              <a:extLst>
                <a:ext uri="{FF2B5EF4-FFF2-40B4-BE49-F238E27FC236}">
                  <a16:creationId xmlns:a16="http://schemas.microsoft.com/office/drawing/2014/main" xmlns="" id="{AEAC4D50-029F-1926-0E6B-2E6F0D277533}"/>
                </a:ext>
              </a:extLst>
            </p:cNvPr>
            <p:cNvSpPr/>
            <p:nvPr/>
          </p:nvSpPr>
          <p:spPr>
            <a:xfrm>
              <a:off x="5877531" y="4380655"/>
              <a:ext cx="4917137" cy="1373705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:lc="http://schemas.openxmlformats.org/drawingml/2006/lockedCanvas" xmlns:ma14="http://schemas.microsoft.com/office/mac/drawingml/2011/main" xmlns="" val="1"/>
              </a:ext>
            </a:extLst>
          </p:spPr>
          <p:txBody>
            <a:bodyPr wrap="square" lIns="12698" tIns="12698" rIns="12698" bIns="12698" anchor="ctr">
              <a:spAutoFit/>
            </a:bodyPr>
            <a:lstStyle>
              <a:defPPr>
                <a:defRPr lang="en-US"/>
              </a:defPPr>
              <a:lvl1pPr marL="0" algn="l" defTabSz="1828891" rtl="0" eaLnBrk="1" latinLnBrk="0" hangingPunct="1"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914446" algn="l" defTabSz="1828891" rtl="0" eaLnBrk="1" latinLnBrk="0" hangingPunct="1"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828891" algn="l" defTabSz="1828891" rtl="0" eaLnBrk="1" latinLnBrk="0" hangingPunct="1"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2743337" algn="l" defTabSz="1828891" rtl="0" eaLnBrk="1" latinLnBrk="0" hangingPunct="1"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3657783" algn="l" defTabSz="1828891" rtl="0" eaLnBrk="1" latinLnBrk="0" hangingPunct="1"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4572229" algn="l" defTabSz="1828891" rtl="0" eaLnBrk="1" latinLnBrk="0" hangingPunct="1"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5486674" algn="l" defTabSz="1828891" rtl="0" eaLnBrk="1" latinLnBrk="0" hangingPunct="1"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6401120" algn="l" defTabSz="1828891" rtl="0" eaLnBrk="1" latinLnBrk="0" hangingPunct="1"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7315566" algn="l" defTabSz="1828891" rtl="0" eaLnBrk="1" latinLnBrk="0" hangingPunct="1"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914400">
                <a:lnSpc>
                  <a:spcPct val="150000"/>
                </a:lnSpc>
                <a:defRPr/>
              </a:pPr>
              <a:r>
                <a:rPr lang="zh-CN" altLang="en-US" sz="2000" b="1" dirty="0">
                  <a:cs typeface="+mn-ea"/>
                  <a:sym typeface="+mn-lt"/>
                </a:rPr>
                <a:t>灵活运用</a:t>
              </a:r>
              <a:endParaRPr lang="en-US" altLang="zh-CN" sz="2000" b="1" dirty="0">
                <a:cs typeface="+mn-ea"/>
                <a:sym typeface="+mn-lt"/>
              </a:endParaRPr>
            </a:p>
            <a:p>
              <a:pPr algn="just">
                <a:lnSpc>
                  <a:spcPct val="120000"/>
                </a:lnSpc>
              </a:pPr>
              <a:r>
                <a:rPr lang="zh-CN" altLang="en-US" sz="1600" dirty="0">
                  <a:cs typeface="+mn-ea"/>
                  <a:sym typeface="+mn-lt"/>
                </a:rPr>
                <a:t>在不同国家、不同地区、不同时期、不同阶层、不同组织，乃至每个人，最敏感的激励因素是各不相同的，应灵活地加以确定。</a:t>
              </a:r>
            </a:p>
          </p:txBody>
        </p:sp>
        <p:grpSp>
          <p:nvGrpSpPr>
            <p:cNvPr id="56" name="组合 55">
              <a:extLst>
                <a:ext uri="{FF2B5EF4-FFF2-40B4-BE49-F238E27FC236}">
                  <a16:creationId xmlns:a16="http://schemas.microsoft.com/office/drawing/2014/main" xmlns="" id="{5FBE3641-AC3E-2928-2826-10A78F3C8426}"/>
                </a:ext>
              </a:extLst>
            </p:cNvPr>
            <p:cNvGrpSpPr/>
            <p:nvPr/>
          </p:nvGrpSpPr>
          <p:grpSpPr>
            <a:xfrm>
              <a:off x="4663164" y="4583557"/>
              <a:ext cx="992387" cy="875338"/>
              <a:chOff x="4663164" y="4443528"/>
              <a:chExt cx="992387" cy="875338"/>
            </a:xfrm>
          </p:grpSpPr>
          <p:sp>
            <p:nvSpPr>
              <p:cNvPr id="57" name="Freeform 27">
                <a:extLst>
                  <a:ext uri="{FF2B5EF4-FFF2-40B4-BE49-F238E27FC236}">
                    <a16:creationId xmlns:a16="http://schemas.microsoft.com/office/drawing/2014/main" xmlns="" id="{CDE66E18-57CE-A292-2303-8995200C562B}"/>
                  </a:ext>
                </a:extLst>
              </p:cNvPr>
              <p:cNvSpPr/>
              <p:nvPr/>
            </p:nvSpPr>
            <p:spPr>
              <a:xfrm rot="10800000">
                <a:off x="4663164" y="4443528"/>
                <a:ext cx="992387" cy="875338"/>
              </a:xfrm>
              <a:prstGeom prst="wedgeRoundRectCallout">
                <a:avLst>
                  <a:gd name="adj1" fmla="val -60305"/>
                  <a:gd name="adj2" fmla="val 23716"/>
                  <a:gd name="adj3" fmla="val 16667"/>
                </a:avLst>
              </a:prstGeom>
              <a:solidFill>
                <a:srgbClr val="1257E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914263"/>
                <a:endParaRPr lang="id-ID" b="1" dirty="0">
                  <a:solidFill>
                    <a:schemeClr val="tx1">
                      <a:lumMod val="65000"/>
                      <a:lumOff val="35000"/>
                    </a:schemeClr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58" name="Shape 5348">
                <a:extLst>
                  <a:ext uri="{FF2B5EF4-FFF2-40B4-BE49-F238E27FC236}">
                    <a16:creationId xmlns:a16="http://schemas.microsoft.com/office/drawing/2014/main" xmlns="" id="{71277A51-8213-84A5-7285-73C7534772B3}"/>
                  </a:ext>
                </a:extLst>
              </p:cNvPr>
              <p:cNvSpPr/>
              <p:nvPr/>
            </p:nvSpPr>
            <p:spPr>
              <a:xfrm>
                <a:off x="4935673" y="4720396"/>
                <a:ext cx="370856" cy="32160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11012"/>
                    </a:moveTo>
                    <a:cubicBezTo>
                      <a:pt x="21600" y="11435"/>
                      <a:pt x="21234" y="11859"/>
                      <a:pt x="20868" y="11859"/>
                    </a:cubicBezTo>
                    <a:cubicBezTo>
                      <a:pt x="7322" y="13553"/>
                      <a:pt x="7322" y="13553"/>
                      <a:pt x="7322" y="13553"/>
                    </a:cubicBezTo>
                    <a:cubicBezTo>
                      <a:pt x="7322" y="13976"/>
                      <a:pt x="7322" y="14400"/>
                      <a:pt x="7322" y="14824"/>
                    </a:cubicBezTo>
                    <a:cubicBezTo>
                      <a:pt x="7322" y="15247"/>
                      <a:pt x="7322" y="15247"/>
                      <a:pt x="6956" y="15671"/>
                    </a:cubicBezTo>
                    <a:cubicBezTo>
                      <a:pt x="19037" y="15671"/>
                      <a:pt x="19037" y="15671"/>
                      <a:pt x="19037" y="15671"/>
                    </a:cubicBezTo>
                    <a:cubicBezTo>
                      <a:pt x="19769" y="15671"/>
                      <a:pt x="20136" y="16094"/>
                      <a:pt x="20136" y="16518"/>
                    </a:cubicBezTo>
                    <a:cubicBezTo>
                      <a:pt x="20136" y="17365"/>
                      <a:pt x="19769" y="17788"/>
                      <a:pt x="19037" y="17788"/>
                    </a:cubicBezTo>
                    <a:cubicBezTo>
                      <a:pt x="5858" y="17788"/>
                      <a:pt x="5858" y="17788"/>
                      <a:pt x="5858" y="17788"/>
                    </a:cubicBezTo>
                    <a:cubicBezTo>
                      <a:pt x="5492" y="17788"/>
                      <a:pt x="4759" y="17365"/>
                      <a:pt x="4759" y="16518"/>
                    </a:cubicBezTo>
                    <a:cubicBezTo>
                      <a:pt x="4759" y="16094"/>
                      <a:pt x="5492" y="14824"/>
                      <a:pt x="5858" y="14400"/>
                    </a:cubicBezTo>
                    <a:cubicBezTo>
                      <a:pt x="3295" y="2118"/>
                      <a:pt x="3295" y="2118"/>
                      <a:pt x="3295" y="2118"/>
                    </a:cubicBezTo>
                    <a:cubicBezTo>
                      <a:pt x="732" y="2118"/>
                      <a:pt x="732" y="2118"/>
                      <a:pt x="732" y="2118"/>
                    </a:cubicBezTo>
                    <a:cubicBezTo>
                      <a:pt x="366" y="2118"/>
                      <a:pt x="0" y="1694"/>
                      <a:pt x="0" y="1271"/>
                    </a:cubicBezTo>
                    <a:cubicBezTo>
                      <a:pt x="0" y="847"/>
                      <a:pt x="366" y="0"/>
                      <a:pt x="732" y="0"/>
                    </a:cubicBezTo>
                    <a:cubicBezTo>
                      <a:pt x="4027" y="0"/>
                      <a:pt x="4027" y="0"/>
                      <a:pt x="4027" y="0"/>
                    </a:cubicBezTo>
                    <a:cubicBezTo>
                      <a:pt x="5125" y="0"/>
                      <a:pt x="5125" y="1271"/>
                      <a:pt x="5125" y="2118"/>
                    </a:cubicBezTo>
                    <a:cubicBezTo>
                      <a:pt x="20868" y="2118"/>
                      <a:pt x="20868" y="2118"/>
                      <a:pt x="20868" y="2118"/>
                    </a:cubicBezTo>
                    <a:cubicBezTo>
                      <a:pt x="21234" y="2118"/>
                      <a:pt x="21600" y="2541"/>
                      <a:pt x="21600" y="2965"/>
                    </a:cubicBezTo>
                    <a:lnTo>
                      <a:pt x="21600" y="11012"/>
                    </a:lnTo>
                    <a:close/>
                    <a:moveTo>
                      <a:pt x="6590" y="21600"/>
                    </a:moveTo>
                    <a:cubicBezTo>
                      <a:pt x="5858" y="21600"/>
                      <a:pt x="4759" y="20753"/>
                      <a:pt x="4759" y="19482"/>
                    </a:cubicBezTo>
                    <a:cubicBezTo>
                      <a:pt x="4759" y="18635"/>
                      <a:pt x="5858" y="17788"/>
                      <a:pt x="6590" y="17788"/>
                    </a:cubicBezTo>
                    <a:cubicBezTo>
                      <a:pt x="7688" y="17788"/>
                      <a:pt x="8420" y="18635"/>
                      <a:pt x="8420" y="19482"/>
                    </a:cubicBezTo>
                    <a:cubicBezTo>
                      <a:pt x="8420" y="20753"/>
                      <a:pt x="7688" y="21600"/>
                      <a:pt x="6590" y="21600"/>
                    </a:cubicBezTo>
                    <a:close/>
                    <a:moveTo>
                      <a:pt x="18305" y="21600"/>
                    </a:moveTo>
                    <a:cubicBezTo>
                      <a:pt x="17207" y="21600"/>
                      <a:pt x="16475" y="20753"/>
                      <a:pt x="16475" y="19482"/>
                    </a:cubicBezTo>
                    <a:cubicBezTo>
                      <a:pt x="16475" y="18635"/>
                      <a:pt x="17207" y="17788"/>
                      <a:pt x="18305" y="17788"/>
                    </a:cubicBezTo>
                    <a:cubicBezTo>
                      <a:pt x="19403" y="17788"/>
                      <a:pt x="20136" y="18635"/>
                      <a:pt x="20136" y="19482"/>
                    </a:cubicBezTo>
                    <a:cubicBezTo>
                      <a:pt x="20136" y="20753"/>
                      <a:pt x="19403" y="21600"/>
                      <a:pt x="18305" y="21600"/>
                    </a:cubicBezTo>
                    <a:close/>
                  </a:path>
                </a:pathLst>
              </a:custGeom>
              <a:solidFill>
                <a:schemeClr val="bg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3" tIns="45713" rIns="45713" bIns="45713" numCol="1" anchor="t">
                <a:noAutofit/>
              </a:bodyPr>
              <a:lstStyle>
                <a:defPPr>
                  <a:defRPr lang="en-US"/>
                </a:defPPr>
                <a:lvl1pPr marL="0" algn="l" defTabSz="1828891" rtl="0" eaLnBrk="1" latinLnBrk="0" hangingPunct="1">
                  <a:defRPr sz="3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914446" algn="l" defTabSz="1828891" rtl="0" eaLnBrk="1" latinLnBrk="0" hangingPunct="1">
                  <a:defRPr sz="3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828891" algn="l" defTabSz="1828891" rtl="0" eaLnBrk="1" latinLnBrk="0" hangingPunct="1">
                  <a:defRPr sz="3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2743337" algn="l" defTabSz="1828891" rtl="0" eaLnBrk="1" latinLnBrk="0" hangingPunct="1">
                  <a:defRPr sz="3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3657783" algn="l" defTabSz="1828891" rtl="0" eaLnBrk="1" latinLnBrk="0" hangingPunct="1">
                  <a:defRPr sz="3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4572229" algn="l" defTabSz="1828891" rtl="0" eaLnBrk="1" latinLnBrk="0" hangingPunct="1">
                  <a:defRPr sz="3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5486674" algn="l" defTabSz="1828891" rtl="0" eaLnBrk="1" latinLnBrk="0" hangingPunct="1">
                  <a:defRPr sz="3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6401120" algn="l" defTabSz="1828891" rtl="0" eaLnBrk="1" latinLnBrk="0" hangingPunct="1">
                  <a:defRPr sz="3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7315566" algn="l" defTabSz="1828891" rtl="0" eaLnBrk="1" latinLnBrk="0" hangingPunct="1">
                  <a:defRPr sz="3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defTabSz="457109">
                  <a:defRPr sz="24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defRPr>
                </a:pPr>
                <a:endParaRPr sz="2400" dirty="0">
                  <a:solidFill>
                    <a:schemeClr val="tx1">
                      <a:lumMod val="65000"/>
                      <a:lumOff val="35000"/>
                    </a:schemeClr>
                  </a:solidFill>
                  <a:cs typeface="+mn-ea"/>
                  <a:sym typeface="+mn-lt"/>
                </a:endParaRPr>
              </a:p>
            </p:txBody>
          </p:sp>
        </p:grpSp>
      </p:grpSp>
      <p:grpSp>
        <p:nvGrpSpPr>
          <p:cNvPr id="59" name="组合 58">
            <a:extLst>
              <a:ext uri="{FF2B5EF4-FFF2-40B4-BE49-F238E27FC236}">
                <a16:creationId xmlns:a16="http://schemas.microsoft.com/office/drawing/2014/main" xmlns="" id="{57150495-AFD0-7BA2-19CE-03742D50A006}"/>
              </a:ext>
            </a:extLst>
          </p:cNvPr>
          <p:cNvGrpSpPr/>
          <p:nvPr/>
        </p:nvGrpSpPr>
        <p:grpSpPr>
          <a:xfrm>
            <a:off x="4816185" y="3064749"/>
            <a:ext cx="6131503" cy="1078240"/>
            <a:chOff x="4657885" y="3017102"/>
            <a:chExt cx="6131503" cy="1078240"/>
          </a:xfrm>
        </p:grpSpPr>
        <p:sp>
          <p:nvSpPr>
            <p:cNvPr id="60" name="Shape 913">
              <a:extLst>
                <a:ext uri="{FF2B5EF4-FFF2-40B4-BE49-F238E27FC236}">
                  <a16:creationId xmlns:a16="http://schemas.microsoft.com/office/drawing/2014/main" xmlns="" id="{B6BEB818-AC7C-9F74-1FA3-745C7480EA48}"/>
                </a:ext>
              </a:extLst>
            </p:cNvPr>
            <p:cNvSpPr/>
            <p:nvPr/>
          </p:nvSpPr>
          <p:spPr>
            <a:xfrm>
              <a:off x="5872252" y="3017102"/>
              <a:ext cx="4917136" cy="1078240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:lc="http://schemas.openxmlformats.org/drawingml/2006/lockedCanvas" xmlns:ma14="http://schemas.microsoft.com/office/mac/drawingml/2011/main" xmlns="" val="1"/>
              </a:ext>
            </a:extLst>
          </p:spPr>
          <p:txBody>
            <a:bodyPr wrap="square" lIns="12698" tIns="12698" rIns="12698" bIns="12698" anchor="ctr">
              <a:spAutoFit/>
            </a:bodyPr>
            <a:lstStyle>
              <a:defPPr>
                <a:defRPr lang="en-US"/>
              </a:defPPr>
              <a:lvl1pPr marL="0" algn="l" defTabSz="1828891" rtl="0" eaLnBrk="1" latinLnBrk="0" hangingPunct="1"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914446" algn="l" defTabSz="1828891" rtl="0" eaLnBrk="1" latinLnBrk="0" hangingPunct="1"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828891" algn="l" defTabSz="1828891" rtl="0" eaLnBrk="1" latinLnBrk="0" hangingPunct="1"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2743337" algn="l" defTabSz="1828891" rtl="0" eaLnBrk="1" latinLnBrk="0" hangingPunct="1"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3657783" algn="l" defTabSz="1828891" rtl="0" eaLnBrk="1" latinLnBrk="0" hangingPunct="1"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4572229" algn="l" defTabSz="1828891" rtl="0" eaLnBrk="1" latinLnBrk="0" hangingPunct="1"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5486674" algn="l" defTabSz="1828891" rtl="0" eaLnBrk="1" latinLnBrk="0" hangingPunct="1"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6401120" algn="l" defTabSz="1828891" rtl="0" eaLnBrk="1" latinLnBrk="0" hangingPunct="1"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7315566" algn="l" defTabSz="1828891" rtl="0" eaLnBrk="1" latinLnBrk="0" hangingPunct="1"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CN" altLang="en-US" sz="2000" b="1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cs typeface="+mn-ea"/>
                  <a:sym typeface="+mn-lt"/>
                </a:rPr>
                <a:t>增加员工对工作的兴趣</a:t>
              </a:r>
              <a:endParaRPr kumimoji="0" lang="en-US" altLang="zh-CN" sz="20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cs typeface="+mn-ea"/>
                <a:sym typeface="+mn-lt"/>
              </a:endParaRPr>
            </a:p>
            <a:p>
              <a:pPr algn="just">
                <a:lnSpc>
                  <a:spcPct val="120000"/>
                </a:lnSpc>
                <a:spcAft>
                  <a:spcPts val="1200"/>
                </a:spcAft>
              </a:pPr>
              <a:r>
                <a:rPr lang="zh-CN" altLang="en-US" sz="1600" dirty="0">
                  <a:cs typeface="+mn-ea"/>
                  <a:sym typeface="+mn-lt"/>
                </a:rPr>
                <a:t>管理者应动用各种手段，来增加员工对工作的兴趣，千方百计地使员工满意自己的工作。</a:t>
              </a:r>
              <a:endParaRPr lang="en-US" altLang="zh-CN" sz="1600" dirty="0">
                <a:cs typeface="+mn-ea"/>
                <a:sym typeface="+mn-lt"/>
              </a:endParaRPr>
            </a:p>
          </p:txBody>
        </p:sp>
        <p:grpSp>
          <p:nvGrpSpPr>
            <p:cNvPr id="61" name="组合 60">
              <a:extLst>
                <a:ext uri="{FF2B5EF4-FFF2-40B4-BE49-F238E27FC236}">
                  <a16:creationId xmlns:a16="http://schemas.microsoft.com/office/drawing/2014/main" xmlns="" id="{24908222-E6DC-A33C-83C8-8083DEC624FC}"/>
                </a:ext>
              </a:extLst>
            </p:cNvPr>
            <p:cNvGrpSpPr/>
            <p:nvPr/>
          </p:nvGrpSpPr>
          <p:grpSpPr>
            <a:xfrm>
              <a:off x="4657885" y="3072272"/>
              <a:ext cx="992386" cy="875338"/>
              <a:chOff x="4657885" y="2932243"/>
              <a:chExt cx="992386" cy="875338"/>
            </a:xfrm>
          </p:grpSpPr>
          <p:sp>
            <p:nvSpPr>
              <p:cNvPr id="62" name="Freeform 21">
                <a:extLst>
                  <a:ext uri="{FF2B5EF4-FFF2-40B4-BE49-F238E27FC236}">
                    <a16:creationId xmlns:a16="http://schemas.microsoft.com/office/drawing/2014/main" xmlns="" id="{8C0B0304-AB23-F08A-3C0E-74A25B5B24A1}"/>
                  </a:ext>
                </a:extLst>
              </p:cNvPr>
              <p:cNvSpPr/>
              <p:nvPr/>
            </p:nvSpPr>
            <p:spPr>
              <a:xfrm rot="10800000">
                <a:off x="4657885" y="2932243"/>
                <a:ext cx="992386" cy="875338"/>
              </a:xfrm>
              <a:prstGeom prst="wedgeRoundRectCallout">
                <a:avLst>
                  <a:gd name="adj1" fmla="val -60305"/>
                  <a:gd name="adj2" fmla="val 22722"/>
                  <a:gd name="adj3" fmla="val 16667"/>
                </a:avLst>
              </a:prstGeom>
              <a:solidFill>
                <a:srgbClr val="FF4D36">
                  <a:alpha val="72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914263"/>
                <a:endParaRPr lang="id-ID" b="1" dirty="0">
                  <a:solidFill>
                    <a:schemeClr val="tx1">
                      <a:lumMod val="65000"/>
                      <a:lumOff val="35000"/>
                    </a:schemeClr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63" name="Shape 5303">
                <a:extLst>
                  <a:ext uri="{FF2B5EF4-FFF2-40B4-BE49-F238E27FC236}">
                    <a16:creationId xmlns:a16="http://schemas.microsoft.com/office/drawing/2014/main" xmlns="" id="{C26129E6-463A-CA29-4CDC-5CA4BA6AAD93}"/>
                  </a:ext>
                </a:extLst>
              </p:cNvPr>
              <p:cNvSpPr/>
              <p:nvPr/>
            </p:nvSpPr>
            <p:spPr>
              <a:xfrm>
                <a:off x="4943477" y="3213050"/>
                <a:ext cx="421201" cy="313724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7731" y="9936"/>
                    </a:moveTo>
                    <a:cubicBezTo>
                      <a:pt x="8060" y="9936"/>
                      <a:pt x="8060" y="9936"/>
                      <a:pt x="8060" y="9936"/>
                    </a:cubicBezTo>
                    <a:cubicBezTo>
                      <a:pt x="6448" y="9936"/>
                      <a:pt x="4836" y="11232"/>
                      <a:pt x="3869" y="12528"/>
                    </a:cubicBezTo>
                    <a:cubicBezTo>
                      <a:pt x="0" y="18576"/>
                      <a:pt x="0" y="18576"/>
                      <a:pt x="0" y="18576"/>
                    </a:cubicBezTo>
                    <a:cubicBezTo>
                      <a:pt x="0" y="18576"/>
                      <a:pt x="0" y="18576"/>
                      <a:pt x="0" y="18576"/>
                    </a:cubicBezTo>
                    <a:cubicBezTo>
                      <a:pt x="0" y="18576"/>
                      <a:pt x="0" y="18576"/>
                      <a:pt x="0" y="18144"/>
                    </a:cubicBezTo>
                    <a:cubicBezTo>
                      <a:pt x="0" y="3456"/>
                      <a:pt x="0" y="3456"/>
                      <a:pt x="0" y="3456"/>
                    </a:cubicBezTo>
                    <a:cubicBezTo>
                      <a:pt x="0" y="1728"/>
                      <a:pt x="967" y="0"/>
                      <a:pt x="2579" y="0"/>
                    </a:cubicBezTo>
                    <a:cubicBezTo>
                      <a:pt x="6125" y="0"/>
                      <a:pt x="6125" y="0"/>
                      <a:pt x="6125" y="0"/>
                    </a:cubicBezTo>
                    <a:cubicBezTo>
                      <a:pt x="7737" y="0"/>
                      <a:pt x="8704" y="1728"/>
                      <a:pt x="8704" y="3456"/>
                    </a:cubicBezTo>
                    <a:cubicBezTo>
                      <a:pt x="8704" y="3888"/>
                      <a:pt x="8704" y="3888"/>
                      <a:pt x="8704" y="3888"/>
                    </a:cubicBezTo>
                    <a:cubicBezTo>
                      <a:pt x="15152" y="3888"/>
                      <a:pt x="15152" y="3888"/>
                      <a:pt x="15152" y="3888"/>
                    </a:cubicBezTo>
                    <a:cubicBezTo>
                      <a:pt x="16442" y="3888"/>
                      <a:pt x="17731" y="5616"/>
                      <a:pt x="17731" y="7344"/>
                    </a:cubicBezTo>
                    <a:lnTo>
                      <a:pt x="17731" y="9936"/>
                    </a:lnTo>
                    <a:close/>
                    <a:moveTo>
                      <a:pt x="21278" y="13824"/>
                    </a:moveTo>
                    <a:cubicBezTo>
                      <a:pt x="17409" y="19872"/>
                      <a:pt x="17409" y="19872"/>
                      <a:pt x="17409" y="19872"/>
                    </a:cubicBezTo>
                    <a:cubicBezTo>
                      <a:pt x="16764" y="20736"/>
                      <a:pt x="15152" y="21600"/>
                      <a:pt x="14185" y="21600"/>
                    </a:cubicBezTo>
                    <a:cubicBezTo>
                      <a:pt x="1612" y="21600"/>
                      <a:pt x="1612" y="21600"/>
                      <a:pt x="1612" y="21600"/>
                    </a:cubicBezTo>
                    <a:cubicBezTo>
                      <a:pt x="1290" y="21600"/>
                      <a:pt x="645" y="21600"/>
                      <a:pt x="645" y="20736"/>
                    </a:cubicBezTo>
                    <a:cubicBezTo>
                      <a:pt x="645" y="20736"/>
                      <a:pt x="967" y="20304"/>
                      <a:pt x="967" y="19872"/>
                    </a:cubicBezTo>
                    <a:cubicBezTo>
                      <a:pt x="4836" y="13824"/>
                      <a:pt x="4836" y="13824"/>
                      <a:pt x="4836" y="13824"/>
                    </a:cubicBezTo>
                    <a:cubicBezTo>
                      <a:pt x="5803" y="12528"/>
                      <a:pt x="7093" y="12096"/>
                      <a:pt x="8060" y="12096"/>
                    </a:cubicBezTo>
                    <a:cubicBezTo>
                      <a:pt x="20633" y="12096"/>
                      <a:pt x="20633" y="12096"/>
                      <a:pt x="20633" y="12096"/>
                    </a:cubicBezTo>
                    <a:cubicBezTo>
                      <a:pt x="20955" y="12096"/>
                      <a:pt x="21600" y="12096"/>
                      <a:pt x="21600" y="12960"/>
                    </a:cubicBezTo>
                    <a:cubicBezTo>
                      <a:pt x="21600" y="12960"/>
                      <a:pt x="21278" y="13392"/>
                      <a:pt x="21278" y="13824"/>
                    </a:cubicBezTo>
                    <a:close/>
                  </a:path>
                </a:pathLst>
              </a:custGeom>
              <a:solidFill>
                <a:schemeClr val="bg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3" tIns="45713" rIns="45713" bIns="45713" numCol="1" anchor="t">
                <a:noAutofit/>
              </a:bodyPr>
              <a:lstStyle>
                <a:defPPr>
                  <a:defRPr lang="en-US"/>
                </a:defPPr>
                <a:lvl1pPr marL="0" algn="l" defTabSz="1828891" rtl="0" eaLnBrk="1" latinLnBrk="0" hangingPunct="1">
                  <a:defRPr sz="3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914446" algn="l" defTabSz="1828891" rtl="0" eaLnBrk="1" latinLnBrk="0" hangingPunct="1">
                  <a:defRPr sz="3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828891" algn="l" defTabSz="1828891" rtl="0" eaLnBrk="1" latinLnBrk="0" hangingPunct="1">
                  <a:defRPr sz="3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2743337" algn="l" defTabSz="1828891" rtl="0" eaLnBrk="1" latinLnBrk="0" hangingPunct="1">
                  <a:defRPr sz="3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3657783" algn="l" defTabSz="1828891" rtl="0" eaLnBrk="1" latinLnBrk="0" hangingPunct="1">
                  <a:defRPr sz="3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4572229" algn="l" defTabSz="1828891" rtl="0" eaLnBrk="1" latinLnBrk="0" hangingPunct="1">
                  <a:defRPr sz="3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5486674" algn="l" defTabSz="1828891" rtl="0" eaLnBrk="1" latinLnBrk="0" hangingPunct="1">
                  <a:defRPr sz="3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6401120" algn="l" defTabSz="1828891" rtl="0" eaLnBrk="1" latinLnBrk="0" hangingPunct="1">
                  <a:defRPr sz="3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7315566" algn="l" defTabSz="1828891" rtl="0" eaLnBrk="1" latinLnBrk="0" hangingPunct="1">
                  <a:defRPr sz="3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defTabSz="457109">
                  <a:defRPr sz="24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defRPr>
                </a:pPr>
                <a:endParaRPr sz="2400" dirty="0">
                  <a:solidFill>
                    <a:schemeClr val="tx1">
                      <a:lumMod val="65000"/>
                      <a:lumOff val="35000"/>
                    </a:schemeClr>
                  </a:solidFill>
                  <a:cs typeface="+mn-ea"/>
                  <a:sym typeface="+mn-lt"/>
                </a:endParaRPr>
              </a:p>
            </p:txBody>
          </p:sp>
        </p:grpSp>
      </p:grpSp>
      <p:grpSp>
        <p:nvGrpSpPr>
          <p:cNvPr id="64" name="组合 63">
            <a:extLst>
              <a:ext uri="{FF2B5EF4-FFF2-40B4-BE49-F238E27FC236}">
                <a16:creationId xmlns:a16="http://schemas.microsoft.com/office/drawing/2014/main" xmlns="" id="{7D0BD7F6-FA72-633C-E4E1-5EE712BF434D}"/>
              </a:ext>
            </a:extLst>
          </p:cNvPr>
          <p:cNvGrpSpPr/>
          <p:nvPr/>
        </p:nvGrpSpPr>
        <p:grpSpPr>
          <a:xfrm>
            <a:off x="4816186" y="1685512"/>
            <a:ext cx="6131502" cy="875337"/>
            <a:chOff x="4663165" y="1562342"/>
            <a:chExt cx="6131502" cy="875337"/>
          </a:xfrm>
        </p:grpSpPr>
        <p:sp>
          <p:nvSpPr>
            <p:cNvPr id="65" name="Shape 913">
              <a:extLst>
                <a:ext uri="{FF2B5EF4-FFF2-40B4-BE49-F238E27FC236}">
                  <a16:creationId xmlns:a16="http://schemas.microsoft.com/office/drawing/2014/main" xmlns="" id="{96D9A192-D290-10BE-F8F1-C631DE4F64C7}"/>
                </a:ext>
              </a:extLst>
            </p:cNvPr>
            <p:cNvSpPr/>
            <p:nvPr/>
          </p:nvSpPr>
          <p:spPr>
            <a:xfrm>
              <a:off x="5877531" y="1654905"/>
              <a:ext cx="4917136" cy="782774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:lc="http://schemas.openxmlformats.org/drawingml/2006/lockedCanvas" xmlns:ma14="http://schemas.microsoft.com/office/mac/drawingml/2011/main" xmlns="" val="1"/>
              </a:ext>
            </a:extLst>
          </p:spPr>
          <p:txBody>
            <a:bodyPr wrap="square" lIns="12698" tIns="12698" rIns="12698" bIns="12698" anchor="ctr">
              <a:spAutoFit/>
            </a:bodyPr>
            <a:lstStyle>
              <a:defPPr>
                <a:defRPr lang="en-US"/>
              </a:defPPr>
              <a:lvl1pPr marL="0" algn="l" defTabSz="1828891" rtl="0" eaLnBrk="1" latinLnBrk="0" hangingPunct="1"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914446" algn="l" defTabSz="1828891" rtl="0" eaLnBrk="1" latinLnBrk="0" hangingPunct="1"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828891" algn="l" defTabSz="1828891" rtl="0" eaLnBrk="1" latinLnBrk="0" hangingPunct="1"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2743337" algn="l" defTabSz="1828891" rtl="0" eaLnBrk="1" latinLnBrk="0" hangingPunct="1"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3657783" algn="l" defTabSz="1828891" rtl="0" eaLnBrk="1" latinLnBrk="0" hangingPunct="1"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4572229" algn="l" defTabSz="1828891" rtl="0" eaLnBrk="1" latinLnBrk="0" hangingPunct="1"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5486674" algn="l" defTabSz="1828891" rtl="0" eaLnBrk="1" latinLnBrk="0" hangingPunct="1"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6401120" algn="l" defTabSz="1828891" rtl="0" eaLnBrk="1" latinLnBrk="0" hangingPunct="1"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7315566" algn="l" defTabSz="1828891" rtl="0" eaLnBrk="1" latinLnBrk="0" hangingPunct="1"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defTabSz="914400" rtl="0" eaLnBrk="1" fontAlgn="auto" latinLnBrk="0" hangingPunct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CN" altLang="en-US" sz="2000" b="1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cs typeface="+mn-ea"/>
                  <a:sym typeface="+mn-lt"/>
                </a:rPr>
                <a:t>区分因素</a:t>
              </a:r>
              <a:endParaRPr kumimoji="0" lang="en-US" altLang="zh-CN" sz="20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cs typeface="+mn-ea"/>
                <a:sym typeface="+mn-lt"/>
              </a:endParaRPr>
            </a:p>
            <a:p>
              <a:pPr algn="just">
                <a:lnSpc>
                  <a:spcPct val="120000"/>
                </a:lnSpc>
              </a:pPr>
              <a:r>
                <a:rPr lang="zh-CN" altLang="en-US" sz="1600" dirty="0">
                  <a:cs typeface="+mn-ea"/>
                  <a:sym typeface="+mn-lt"/>
                </a:rPr>
                <a:t>善于区分管理实践中存在的两类因素。</a:t>
              </a:r>
            </a:p>
          </p:txBody>
        </p:sp>
        <p:grpSp>
          <p:nvGrpSpPr>
            <p:cNvPr id="66" name="组合 65">
              <a:extLst>
                <a:ext uri="{FF2B5EF4-FFF2-40B4-BE49-F238E27FC236}">
                  <a16:creationId xmlns:a16="http://schemas.microsoft.com/office/drawing/2014/main" xmlns="" id="{C16F3BED-C457-BE3C-1EC4-62913D4F7CDF}"/>
                </a:ext>
              </a:extLst>
            </p:cNvPr>
            <p:cNvGrpSpPr/>
            <p:nvPr/>
          </p:nvGrpSpPr>
          <p:grpSpPr>
            <a:xfrm>
              <a:off x="4663165" y="1562342"/>
              <a:ext cx="992385" cy="875337"/>
              <a:chOff x="4663165" y="1423668"/>
              <a:chExt cx="992385" cy="875337"/>
            </a:xfrm>
          </p:grpSpPr>
          <p:sp>
            <p:nvSpPr>
              <p:cNvPr id="67" name="Freeform 24">
                <a:extLst>
                  <a:ext uri="{FF2B5EF4-FFF2-40B4-BE49-F238E27FC236}">
                    <a16:creationId xmlns:a16="http://schemas.microsoft.com/office/drawing/2014/main" xmlns="" id="{BACBCB2C-A8D5-ECD8-FAA6-E34A33108AD7}"/>
                  </a:ext>
                </a:extLst>
              </p:cNvPr>
              <p:cNvSpPr/>
              <p:nvPr/>
            </p:nvSpPr>
            <p:spPr>
              <a:xfrm flipH="1">
                <a:off x="4663165" y="1423668"/>
                <a:ext cx="992385" cy="875337"/>
              </a:xfrm>
              <a:prstGeom prst="wedgeRoundRectCallout">
                <a:avLst>
                  <a:gd name="adj1" fmla="val -60305"/>
                  <a:gd name="adj2" fmla="val -24017"/>
                  <a:gd name="adj3" fmla="val 16667"/>
                </a:avLst>
              </a:prstGeom>
              <a:solidFill>
                <a:srgbClr val="1257E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914263"/>
                <a:endParaRPr lang="id-ID" b="1" dirty="0">
                  <a:solidFill>
                    <a:schemeClr val="tx1">
                      <a:lumMod val="65000"/>
                      <a:lumOff val="35000"/>
                    </a:schemeClr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68" name="Shape 5555">
                <a:extLst>
                  <a:ext uri="{FF2B5EF4-FFF2-40B4-BE49-F238E27FC236}">
                    <a16:creationId xmlns:a16="http://schemas.microsoft.com/office/drawing/2014/main" xmlns="" id="{6029B212-2B11-072A-B201-7F805713BBBF}"/>
                  </a:ext>
                </a:extLst>
              </p:cNvPr>
              <p:cNvSpPr/>
              <p:nvPr/>
            </p:nvSpPr>
            <p:spPr>
              <a:xfrm>
                <a:off x="4935672" y="1691865"/>
                <a:ext cx="425850" cy="33894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6835" y="8000"/>
                    </a:moveTo>
                    <a:cubicBezTo>
                      <a:pt x="16835" y="12400"/>
                      <a:pt x="13024" y="15600"/>
                      <a:pt x="8259" y="15600"/>
                    </a:cubicBezTo>
                    <a:cubicBezTo>
                      <a:pt x="7624" y="15600"/>
                      <a:pt x="6988" y="15600"/>
                      <a:pt x="6353" y="15600"/>
                    </a:cubicBezTo>
                    <a:cubicBezTo>
                      <a:pt x="5400" y="16400"/>
                      <a:pt x="4129" y="17200"/>
                      <a:pt x="2859" y="17600"/>
                    </a:cubicBezTo>
                    <a:cubicBezTo>
                      <a:pt x="2541" y="17600"/>
                      <a:pt x="2224" y="17600"/>
                      <a:pt x="1906" y="17600"/>
                    </a:cubicBezTo>
                    <a:cubicBezTo>
                      <a:pt x="1906" y="17600"/>
                      <a:pt x="1906" y="17600"/>
                      <a:pt x="1906" y="17600"/>
                    </a:cubicBezTo>
                    <a:cubicBezTo>
                      <a:pt x="1588" y="17600"/>
                      <a:pt x="1588" y="17600"/>
                      <a:pt x="1588" y="17200"/>
                    </a:cubicBezTo>
                    <a:cubicBezTo>
                      <a:pt x="1588" y="16800"/>
                      <a:pt x="1588" y="16800"/>
                      <a:pt x="1588" y="16400"/>
                    </a:cubicBezTo>
                    <a:cubicBezTo>
                      <a:pt x="2224" y="16000"/>
                      <a:pt x="2859" y="15200"/>
                      <a:pt x="3176" y="14000"/>
                    </a:cubicBezTo>
                    <a:cubicBezTo>
                      <a:pt x="1271" y="12800"/>
                      <a:pt x="0" y="10400"/>
                      <a:pt x="0" y="8000"/>
                    </a:cubicBezTo>
                    <a:cubicBezTo>
                      <a:pt x="0" y="3600"/>
                      <a:pt x="3812" y="0"/>
                      <a:pt x="8259" y="0"/>
                    </a:cubicBezTo>
                    <a:cubicBezTo>
                      <a:pt x="13024" y="0"/>
                      <a:pt x="16835" y="3600"/>
                      <a:pt x="16835" y="8000"/>
                    </a:cubicBezTo>
                    <a:close/>
                    <a:moveTo>
                      <a:pt x="1588" y="8000"/>
                    </a:moveTo>
                    <a:cubicBezTo>
                      <a:pt x="1588" y="9600"/>
                      <a:pt x="2224" y="11200"/>
                      <a:pt x="3812" y="12400"/>
                    </a:cubicBezTo>
                    <a:cubicBezTo>
                      <a:pt x="5082" y="13200"/>
                      <a:pt x="5082" y="13200"/>
                      <a:pt x="5082" y="13200"/>
                    </a:cubicBezTo>
                    <a:cubicBezTo>
                      <a:pt x="4765" y="14400"/>
                      <a:pt x="4765" y="14400"/>
                      <a:pt x="4765" y="14400"/>
                    </a:cubicBezTo>
                    <a:cubicBezTo>
                      <a:pt x="4765" y="14400"/>
                      <a:pt x="5082" y="14000"/>
                      <a:pt x="5400" y="14000"/>
                    </a:cubicBezTo>
                    <a:cubicBezTo>
                      <a:pt x="6035" y="13600"/>
                      <a:pt x="6035" y="13600"/>
                      <a:pt x="6035" y="13600"/>
                    </a:cubicBezTo>
                    <a:cubicBezTo>
                      <a:pt x="6671" y="13600"/>
                      <a:pt x="6671" y="13600"/>
                      <a:pt x="6671" y="13600"/>
                    </a:cubicBezTo>
                    <a:cubicBezTo>
                      <a:pt x="7306" y="13600"/>
                      <a:pt x="7941" y="13600"/>
                      <a:pt x="8259" y="13600"/>
                    </a:cubicBezTo>
                    <a:cubicBezTo>
                      <a:pt x="12071" y="13600"/>
                      <a:pt x="15247" y="11200"/>
                      <a:pt x="15247" y="8000"/>
                    </a:cubicBezTo>
                    <a:cubicBezTo>
                      <a:pt x="15247" y="4800"/>
                      <a:pt x="12071" y="2000"/>
                      <a:pt x="8259" y="2000"/>
                    </a:cubicBezTo>
                    <a:cubicBezTo>
                      <a:pt x="4765" y="2000"/>
                      <a:pt x="1588" y="4800"/>
                      <a:pt x="1588" y="8000"/>
                    </a:cubicBezTo>
                    <a:close/>
                    <a:moveTo>
                      <a:pt x="19694" y="20400"/>
                    </a:moveTo>
                    <a:cubicBezTo>
                      <a:pt x="20012" y="20800"/>
                      <a:pt x="20012" y="20800"/>
                      <a:pt x="20012" y="21200"/>
                    </a:cubicBezTo>
                    <a:cubicBezTo>
                      <a:pt x="20012" y="21200"/>
                      <a:pt x="19694" y="21600"/>
                      <a:pt x="19694" y="21600"/>
                    </a:cubicBezTo>
                    <a:cubicBezTo>
                      <a:pt x="19059" y="21600"/>
                      <a:pt x="18741" y="21600"/>
                      <a:pt x="18424" y="21200"/>
                    </a:cubicBezTo>
                    <a:cubicBezTo>
                      <a:pt x="17153" y="20800"/>
                      <a:pt x="16200" y="20400"/>
                      <a:pt x="15247" y="19200"/>
                    </a:cubicBezTo>
                    <a:cubicBezTo>
                      <a:pt x="14612" y="19600"/>
                      <a:pt x="13659" y="19600"/>
                      <a:pt x="13024" y="19600"/>
                    </a:cubicBezTo>
                    <a:cubicBezTo>
                      <a:pt x="10800" y="19600"/>
                      <a:pt x="8894" y="18800"/>
                      <a:pt x="7306" y="17600"/>
                    </a:cubicBezTo>
                    <a:cubicBezTo>
                      <a:pt x="7624" y="17600"/>
                      <a:pt x="7941" y="17600"/>
                      <a:pt x="8259" y="17600"/>
                    </a:cubicBezTo>
                    <a:cubicBezTo>
                      <a:pt x="11118" y="17600"/>
                      <a:pt x="13341" y="16800"/>
                      <a:pt x="15247" y="15200"/>
                    </a:cubicBezTo>
                    <a:cubicBezTo>
                      <a:pt x="17471" y="13200"/>
                      <a:pt x="18424" y="10800"/>
                      <a:pt x="18424" y="8000"/>
                    </a:cubicBezTo>
                    <a:cubicBezTo>
                      <a:pt x="18424" y="7200"/>
                      <a:pt x="18424" y="6400"/>
                      <a:pt x="18106" y="5600"/>
                    </a:cubicBezTo>
                    <a:cubicBezTo>
                      <a:pt x="20329" y="7200"/>
                      <a:pt x="21600" y="9200"/>
                      <a:pt x="21600" y="12000"/>
                    </a:cubicBezTo>
                    <a:cubicBezTo>
                      <a:pt x="21600" y="14400"/>
                      <a:pt x="20329" y="16400"/>
                      <a:pt x="18424" y="18000"/>
                    </a:cubicBezTo>
                    <a:cubicBezTo>
                      <a:pt x="18741" y="19200"/>
                      <a:pt x="19376" y="19600"/>
                      <a:pt x="19694" y="20400"/>
                    </a:cubicBezTo>
                    <a:close/>
                  </a:path>
                </a:pathLst>
              </a:custGeom>
              <a:solidFill>
                <a:schemeClr val="bg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3" tIns="45713" rIns="45713" bIns="45713" numCol="1" anchor="t">
                <a:noAutofit/>
              </a:bodyPr>
              <a:lstStyle>
                <a:defPPr>
                  <a:defRPr lang="en-US"/>
                </a:defPPr>
                <a:lvl1pPr marL="0" algn="l" defTabSz="1828891" rtl="0" eaLnBrk="1" latinLnBrk="0" hangingPunct="1">
                  <a:defRPr sz="3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914446" algn="l" defTabSz="1828891" rtl="0" eaLnBrk="1" latinLnBrk="0" hangingPunct="1">
                  <a:defRPr sz="3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828891" algn="l" defTabSz="1828891" rtl="0" eaLnBrk="1" latinLnBrk="0" hangingPunct="1">
                  <a:defRPr sz="3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2743337" algn="l" defTabSz="1828891" rtl="0" eaLnBrk="1" latinLnBrk="0" hangingPunct="1">
                  <a:defRPr sz="3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3657783" algn="l" defTabSz="1828891" rtl="0" eaLnBrk="1" latinLnBrk="0" hangingPunct="1">
                  <a:defRPr sz="3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4572229" algn="l" defTabSz="1828891" rtl="0" eaLnBrk="1" latinLnBrk="0" hangingPunct="1">
                  <a:defRPr sz="3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5486674" algn="l" defTabSz="1828891" rtl="0" eaLnBrk="1" latinLnBrk="0" hangingPunct="1">
                  <a:defRPr sz="3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6401120" algn="l" defTabSz="1828891" rtl="0" eaLnBrk="1" latinLnBrk="0" hangingPunct="1">
                  <a:defRPr sz="3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7315566" algn="l" defTabSz="1828891" rtl="0" eaLnBrk="1" latinLnBrk="0" hangingPunct="1">
                  <a:defRPr sz="3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defTabSz="457109">
                  <a:defRPr sz="24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defRPr>
                </a:pPr>
                <a:endParaRPr sz="2400" dirty="0">
                  <a:solidFill>
                    <a:schemeClr val="tx1">
                      <a:lumMod val="65000"/>
                      <a:lumOff val="35000"/>
                    </a:schemeClr>
                  </a:solidFill>
                  <a:cs typeface="+mn-ea"/>
                  <a:sym typeface="+mn-lt"/>
                </a:endParaRPr>
              </a:p>
            </p:txBody>
          </p:sp>
        </p:grpSp>
      </p:grpSp>
      <p:grpSp>
        <p:nvGrpSpPr>
          <p:cNvPr id="22" name="组合 21"/>
          <p:cNvGrpSpPr/>
          <p:nvPr/>
        </p:nvGrpSpPr>
        <p:grpSpPr>
          <a:xfrm rot="16200000">
            <a:off x="672527" y="583688"/>
            <a:ext cx="481586" cy="492079"/>
            <a:chOff x="647250" y="587488"/>
            <a:chExt cx="481586" cy="492079"/>
          </a:xfrm>
        </p:grpSpPr>
        <p:sp>
          <p:nvSpPr>
            <p:cNvPr id="23" name="流程图: 离页连接符 22"/>
            <p:cNvSpPr/>
            <p:nvPr/>
          </p:nvSpPr>
          <p:spPr>
            <a:xfrm>
              <a:off x="647250" y="587488"/>
              <a:ext cx="481586" cy="492079"/>
            </a:xfrm>
            <a:prstGeom prst="flowChartOffpageConnector">
              <a:avLst/>
            </a:prstGeom>
            <a:solidFill>
              <a:srgbClr val="FF4D3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4" name="椭圆 23"/>
            <p:cNvSpPr/>
            <p:nvPr/>
          </p:nvSpPr>
          <p:spPr>
            <a:xfrm>
              <a:off x="762043" y="668789"/>
              <a:ext cx="252000" cy="252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</p:grpSp>
      <p:grpSp>
        <p:nvGrpSpPr>
          <p:cNvPr id="7" name="组合 6"/>
          <p:cNvGrpSpPr/>
          <p:nvPr/>
        </p:nvGrpSpPr>
        <p:grpSpPr>
          <a:xfrm>
            <a:off x="989315" y="1685512"/>
            <a:ext cx="3475766" cy="3970044"/>
            <a:chOff x="631509" y="1625878"/>
            <a:chExt cx="3475766" cy="3970044"/>
          </a:xfrm>
        </p:grpSpPr>
        <p:sp>
          <p:nvSpPr>
            <p:cNvPr id="28" name="矩形 27"/>
            <p:cNvSpPr/>
            <p:nvPr/>
          </p:nvSpPr>
          <p:spPr>
            <a:xfrm>
              <a:off x="631509" y="3743283"/>
              <a:ext cx="1842944" cy="1852639"/>
            </a:xfrm>
            <a:prstGeom prst="rect">
              <a:avLst/>
            </a:prstGeom>
            <a:solidFill>
              <a:srgbClr val="1156E2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grpSp>
          <p:nvGrpSpPr>
            <p:cNvPr id="6" name="组合 5"/>
            <p:cNvGrpSpPr/>
            <p:nvPr/>
          </p:nvGrpSpPr>
          <p:grpSpPr>
            <a:xfrm>
              <a:off x="853490" y="1625878"/>
              <a:ext cx="3253785" cy="3744154"/>
              <a:chOff x="853490" y="1625878"/>
              <a:chExt cx="3253785" cy="3744154"/>
            </a:xfrm>
          </p:grpSpPr>
          <p:sp>
            <p:nvSpPr>
              <p:cNvPr id="5" name="五边形 4"/>
              <p:cNvSpPr/>
              <p:nvPr/>
            </p:nvSpPr>
            <p:spPr>
              <a:xfrm>
                <a:off x="2264331" y="2571636"/>
                <a:ext cx="1842944" cy="1852639"/>
              </a:xfrm>
              <a:prstGeom prst="homePlate">
                <a:avLst>
                  <a:gd name="adj" fmla="val 33821"/>
                </a:avLst>
              </a:prstGeom>
              <a:solidFill>
                <a:srgbClr val="1156E2"/>
              </a:solid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pic>
            <p:nvPicPr>
              <p:cNvPr id="3" name="图片 2"/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2885" r="48918"/>
              <a:stretch/>
            </p:blipFill>
            <p:spPr>
              <a:xfrm>
                <a:off x="853490" y="1625878"/>
                <a:ext cx="2703904" cy="3744154"/>
              </a:xfrm>
              <a:prstGeom prst="rect">
                <a:avLst/>
              </a:prstGeom>
            </p:spPr>
          </p:pic>
        </p:grpSp>
      </p:grpSp>
    </p:spTree>
    <p:extLst>
      <p:ext uri="{BB962C8B-B14F-4D97-AF65-F5344CB8AC3E}">
        <p14:creationId xmlns:p14="http://schemas.microsoft.com/office/powerpoint/2010/main" val="147453451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2" presetClass="entr" presetSubtype="4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000"/>
                            </p:stCondLst>
                            <p:childTnLst>
                              <p:par>
                                <p:cTn id="28" presetID="2" presetClass="entr" presetSubtype="4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1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1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2" presetClass="entr" presetSubtype="4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1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1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6" name="文本框 35"/>
          <p:cNvSpPr txBox="1"/>
          <p:nvPr/>
        </p:nvSpPr>
        <p:spPr>
          <a:xfrm>
            <a:off x="1112208" y="2249287"/>
            <a:ext cx="636201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8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ea"/>
                <a:sym typeface="+mn-lt"/>
              </a:rPr>
              <a:t>感谢您的聆听</a:t>
            </a:r>
          </a:p>
        </p:txBody>
      </p:sp>
      <p:sp>
        <p:nvSpPr>
          <p:cNvPr id="42" name="矩形 41"/>
          <p:cNvSpPr/>
          <p:nvPr/>
        </p:nvSpPr>
        <p:spPr>
          <a:xfrm>
            <a:off x="1319015" y="1797285"/>
            <a:ext cx="390896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400" b="1" i="1" dirty="0">
                <a:solidFill>
                  <a:schemeClr val="bg1">
                    <a:alpha val="59000"/>
                  </a:schemeClr>
                </a:solidFill>
                <a:cs typeface="+mn-ea"/>
                <a:sym typeface="+mn-lt"/>
              </a:rPr>
              <a:t>XXX</a:t>
            </a:r>
            <a:r>
              <a:rPr lang="zh-CN" altLang="en-US" sz="2400" b="1" i="1" dirty="0">
                <a:solidFill>
                  <a:schemeClr val="bg1">
                    <a:alpha val="59000"/>
                  </a:schemeClr>
                </a:solidFill>
                <a:cs typeface="+mn-ea"/>
                <a:sym typeface="+mn-lt"/>
              </a:rPr>
              <a:t>企业第</a:t>
            </a:r>
            <a:r>
              <a:rPr lang="en-US" altLang="zh-CN" sz="2400" b="1" i="1" dirty="0">
                <a:solidFill>
                  <a:schemeClr val="bg1">
                    <a:alpha val="59000"/>
                  </a:schemeClr>
                </a:solidFill>
                <a:cs typeface="+mn-ea"/>
                <a:sym typeface="+mn-lt"/>
              </a:rPr>
              <a:t>XX</a:t>
            </a:r>
            <a:r>
              <a:rPr lang="zh-CN" altLang="en-US" sz="2400" b="1" i="1" dirty="0">
                <a:solidFill>
                  <a:schemeClr val="bg1">
                    <a:alpha val="59000"/>
                  </a:schemeClr>
                </a:solidFill>
                <a:cs typeface="+mn-ea"/>
                <a:sym typeface="+mn-lt"/>
              </a:rPr>
              <a:t>期培训</a:t>
            </a:r>
          </a:p>
        </p:txBody>
      </p:sp>
      <p:grpSp>
        <p:nvGrpSpPr>
          <p:cNvPr id="2" name="组合 1"/>
          <p:cNvGrpSpPr/>
          <p:nvPr/>
        </p:nvGrpSpPr>
        <p:grpSpPr>
          <a:xfrm>
            <a:off x="1224451" y="3713447"/>
            <a:ext cx="4980877" cy="384770"/>
            <a:chOff x="703060" y="4632266"/>
            <a:chExt cx="6097896" cy="329328"/>
          </a:xfrm>
        </p:grpSpPr>
        <p:sp>
          <p:nvSpPr>
            <p:cNvPr id="39" name="圆角矩形 38"/>
            <p:cNvSpPr/>
            <p:nvPr/>
          </p:nvSpPr>
          <p:spPr>
            <a:xfrm>
              <a:off x="3757272" y="4632266"/>
              <a:ext cx="1516578" cy="329328"/>
            </a:xfrm>
            <a:prstGeom prst="flowChartOffpageConnector">
              <a:avLst/>
            </a:prstGeom>
            <a:solidFill>
              <a:srgbClr val="FF4D36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1200" b="1" i="1" dirty="0">
                  <a:solidFill>
                    <a:schemeClr val="bg1"/>
                  </a:solidFill>
                  <a:cs typeface="+mn-ea"/>
                  <a:sym typeface="+mn-lt"/>
                </a:rPr>
                <a:t>领导与权利</a:t>
              </a:r>
            </a:p>
          </p:txBody>
        </p:sp>
        <p:sp>
          <p:nvSpPr>
            <p:cNvPr id="9" name="圆角矩形 8"/>
            <p:cNvSpPr/>
            <p:nvPr/>
          </p:nvSpPr>
          <p:spPr>
            <a:xfrm>
              <a:off x="5284378" y="4632266"/>
              <a:ext cx="1516578" cy="329328"/>
            </a:xfrm>
            <a:prstGeom prst="flowChartOffpageConnector">
              <a:avLst/>
            </a:prstGeom>
            <a:solidFill>
              <a:schemeClr val="bg1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1200" b="1" i="1" dirty="0">
                  <a:solidFill>
                    <a:schemeClr val="accent5">
                      <a:lumMod val="50000"/>
                    </a:schemeClr>
                  </a:solidFill>
                  <a:cs typeface="+mn-ea"/>
                  <a:sym typeface="+mn-lt"/>
                </a:rPr>
                <a:t>激励与沟通</a:t>
              </a:r>
            </a:p>
          </p:txBody>
        </p:sp>
        <p:sp>
          <p:nvSpPr>
            <p:cNvPr id="10" name="圆角矩形 9"/>
            <p:cNvSpPr/>
            <p:nvPr/>
          </p:nvSpPr>
          <p:spPr>
            <a:xfrm>
              <a:off x="703060" y="4632266"/>
              <a:ext cx="1516578" cy="329328"/>
            </a:xfrm>
            <a:prstGeom prst="flowChartOffpageConnector">
              <a:avLst/>
            </a:prstGeom>
            <a:solidFill>
              <a:srgbClr val="FF4D36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1200" b="1" i="1" dirty="0">
                  <a:solidFill>
                    <a:schemeClr val="bg1"/>
                  </a:solidFill>
                  <a:cs typeface="+mn-ea"/>
                  <a:sym typeface="+mn-lt"/>
                </a:rPr>
                <a:t>什么是管理</a:t>
              </a:r>
            </a:p>
          </p:txBody>
        </p:sp>
        <p:sp>
          <p:nvSpPr>
            <p:cNvPr id="11" name="圆角矩形 10"/>
            <p:cNvSpPr/>
            <p:nvPr/>
          </p:nvSpPr>
          <p:spPr>
            <a:xfrm>
              <a:off x="2230166" y="4632266"/>
              <a:ext cx="1516578" cy="329328"/>
            </a:xfrm>
            <a:prstGeom prst="flowChartOffpageConnector">
              <a:avLst/>
            </a:prstGeom>
            <a:solidFill>
              <a:schemeClr val="bg1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1200" b="1" i="1" dirty="0">
                  <a:solidFill>
                    <a:schemeClr val="accent5">
                      <a:lumMod val="50000"/>
                    </a:schemeClr>
                  </a:solidFill>
                  <a:cs typeface="+mn-ea"/>
                  <a:sym typeface="+mn-lt"/>
                </a:rPr>
                <a:t>怎样进行管理</a:t>
              </a:r>
            </a:p>
          </p:txBody>
        </p:sp>
      </p:grpSp>
      <p:grpSp>
        <p:nvGrpSpPr>
          <p:cNvPr id="12" name="组合 11"/>
          <p:cNvGrpSpPr/>
          <p:nvPr/>
        </p:nvGrpSpPr>
        <p:grpSpPr>
          <a:xfrm>
            <a:off x="441219" y="426791"/>
            <a:ext cx="1123319" cy="302827"/>
            <a:chOff x="2839190" y="388128"/>
            <a:chExt cx="1342391" cy="361885"/>
          </a:xfrm>
          <a:solidFill>
            <a:srgbClr val="FF4D36"/>
          </a:solidFill>
        </p:grpSpPr>
        <p:sp>
          <p:nvSpPr>
            <p:cNvPr id="19" name="圆角矩形 18"/>
            <p:cNvSpPr/>
            <p:nvPr/>
          </p:nvSpPr>
          <p:spPr>
            <a:xfrm>
              <a:off x="2839190" y="388128"/>
              <a:ext cx="1342391" cy="361885"/>
            </a:xfrm>
            <a:prstGeom prst="roundRect">
              <a:avLst>
                <a:gd name="adj" fmla="val 50000"/>
              </a:avLst>
            </a:prstGeom>
            <a:grpFill/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400" b="1" i="1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pic>
          <p:nvPicPr>
            <p:cNvPr id="15" name="图片 14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3336786" y="461887"/>
              <a:ext cx="347198" cy="214365"/>
            </a:xfrm>
            <a:prstGeom prst="rect">
              <a:avLst/>
            </a:prstGeom>
            <a:grpFill/>
          </p:spPr>
        </p:pic>
      </p:grpSp>
      <p:grpSp>
        <p:nvGrpSpPr>
          <p:cNvPr id="16" name="组合 15"/>
          <p:cNvGrpSpPr/>
          <p:nvPr/>
        </p:nvGrpSpPr>
        <p:grpSpPr>
          <a:xfrm>
            <a:off x="1244329" y="4362078"/>
            <a:ext cx="3647617" cy="461332"/>
            <a:chOff x="1843271" y="4542851"/>
            <a:chExt cx="3647617" cy="461332"/>
          </a:xfrm>
        </p:grpSpPr>
        <p:sp>
          <p:nvSpPr>
            <p:cNvPr id="18" name="标题 1">
              <a:extLst>
                <a:ext uri="{FF2B5EF4-FFF2-40B4-BE49-F238E27FC236}">
                  <a16:creationId xmlns:a16="http://schemas.microsoft.com/office/drawing/2014/main" xmlns="" id="{B3657F36-7C25-4117-BF63-1612BFDA4703}"/>
                </a:ext>
              </a:extLst>
            </p:cNvPr>
            <p:cNvSpPr txBox="1">
              <a:spLocks/>
            </p:cNvSpPr>
            <p:nvPr/>
          </p:nvSpPr>
          <p:spPr>
            <a:xfrm>
              <a:off x="1984313" y="4542851"/>
              <a:ext cx="3506575" cy="461332"/>
            </a:xfrm>
            <a:prstGeom prst="rect">
              <a:avLst/>
            </a:prstGeom>
          </p:spPr>
          <p:txBody>
            <a:bodyPr vert="horz" lIns="91440" tIns="45720" rIns="91440" bIns="45720" rtlCol="0" anchor="b">
              <a:noAutofit/>
            </a:bodyPr>
            <a:lstStyle>
              <a:lvl1pPr algn="ctr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60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l">
                <a:lnSpc>
                  <a:spcPct val="100000"/>
                </a:lnSpc>
              </a:pPr>
              <a:r>
                <a:rPr lang="zh-CN" altLang="en-US" sz="1400" b="1" dirty="0">
                  <a:solidFill>
                    <a:schemeClr val="bg1"/>
                  </a:solidFill>
                  <a:latin typeface="+mn-lt"/>
                  <a:ea typeface="+mn-ea"/>
                  <a:cs typeface="+mn-ea"/>
                  <a:sym typeface="+mn-lt"/>
                </a:rPr>
                <a:t>汇报人</a:t>
              </a:r>
              <a:r>
                <a:rPr lang="zh-CN" altLang="en-US" sz="1400" b="1" dirty="0" smtClean="0">
                  <a:solidFill>
                    <a:schemeClr val="bg1"/>
                  </a:solidFill>
                  <a:latin typeface="+mn-lt"/>
                  <a:ea typeface="+mn-ea"/>
                  <a:cs typeface="+mn-ea"/>
                  <a:sym typeface="+mn-lt"/>
                </a:rPr>
                <a:t>：</a:t>
              </a:r>
              <a:r>
                <a:rPr lang="zh-CN" altLang="en-US" sz="1400" b="1" dirty="0">
                  <a:solidFill>
                    <a:schemeClr val="bg1"/>
                  </a:solidFill>
                  <a:latin typeface="+mn-lt"/>
                  <a:ea typeface="+mn-ea"/>
                  <a:cs typeface="+mn-ea"/>
                  <a:sym typeface="+mn-lt"/>
                </a:rPr>
                <a:t>优品</a:t>
              </a:r>
              <a:r>
                <a:rPr lang="en-US" altLang="zh-CN" sz="1400" b="1" dirty="0" smtClean="0">
                  <a:solidFill>
                    <a:schemeClr val="bg1"/>
                  </a:solidFill>
                  <a:latin typeface="+mn-lt"/>
                  <a:ea typeface="+mn-ea"/>
                  <a:cs typeface="+mn-ea"/>
                  <a:sym typeface="+mn-lt"/>
                </a:rPr>
                <a:t>PPT</a:t>
              </a:r>
              <a:r>
                <a:rPr lang="zh-CN" altLang="en-US" sz="1400" b="1" dirty="0" smtClean="0">
                  <a:solidFill>
                    <a:schemeClr val="bg1"/>
                  </a:solidFill>
                  <a:latin typeface="+mn-lt"/>
                  <a:ea typeface="+mn-ea"/>
                  <a:cs typeface="+mn-ea"/>
                  <a:sym typeface="+mn-lt"/>
                </a:rPr>
                <a:t>    </a:t>
              </a:r>
              <a:r>
                <a:rPr lang="zh-CN" altLang="en-US" sz="1400" b="1" dirty="0">
                  <a:solidFill>
                    <a:schemeClr val="bg1"/>
                  </a:solidFill>
                  <a:latin typeface="+mn-lt"/>
                  <a:ea typeface="+mn-ea"/>
                  <a:cs typeface="+mn-ea"/>
                  <a:sym typeface="+mn-lt"/>
                </a:rPr>
                <a:t>汇报时间：</a:t>
              </a:r>
              <a:r>
                <a:rPr lang="en-US" altLang="zh-CN" sz="1400" b="1" dirty="0" smtClean="0">
                  <a:solidFill>
                    <a:schemeClr val="bg1"/>
                  </a:solidFill>
                  <a:latin typeface="+mn-lt"/>
                  <a:ea typeface="+mn-ea"/>
                  <a:cs typeface="+mn-ea"/>
                  <a:sym typeface="+mn-lt"/>
                </a:rPr>
                <a:t>20XX</a:t>
              </a:r>
              <a:r>
                <a:rPr lang="zh-CN" altLang="en-US" sz="1400" b="1" dirty="0">
                  <a:solidFill>
                    <a:schemeClr val="bg1"/>
                  </a:solidFill>
                  <a:latin typeface="+mn-lt"/>
                  <a:ea typeface="+mn-ea"/>
                  <a:cs typeface="+mn-ea"/>
                  <a:sym typeface="+mn-lt"/>
                </a:rPr>
                <a:t>年       </a:t>
              </a:r>
            </a:p>
          </p:txBody>
        </p:sp>
        <p:sp>
          <p:nvSpPr>
            <p:cNvPr id="20" name="矩形 19"/>
            <p:cNvSpPr/>
            <p:nvPr/>
          </p:nvSpPr>
          <p:spPr>
            <a:xfrm rot="10800000">
              <a:off x="1843271" y="4696305"/>
              <a:ext cx="28800" cy="2880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zh-CN" altLang="en-US">
                <a:solidFill>
                  <a:schemeClr val="tx1"/>
                </a:solidFill>
                <a:cs typeface="+mn-ea"/>
                <a:sym typeface="+mn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13969081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/>
      <p:bldP spid="42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1" y="2949865"/>
            <a:ext cx="12191999" cy="657225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tIns="0" rIns="180000" bIns="0" anchor="ctr"/>
          <a:lstStyle/>
          <a:p>
            <a:pPr algn="ctr">
              <a:defRPr/>
            </a:pPr>
            <a:r>
              <a:rPr lang="en-US" altLang="zh-CN" sz="28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Meiryo" panose="020B0604030504040204" pitchFamily="34" charset="-128"/>
              </a:rPr>
              <a:t>                                             www.ypppt.com</a:t>
            </a:r>
            <a:endParaRPr lang="zh-CN" altLang="en-US" sz="2800" dirty="0">
              <a:solidFill>
                <a:srgbClr val="CEEAB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  <a:cs typeface="Meiryo" panose="020B0604030504040204" pitchFamily="34" charset="-128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0" y="2182092"/>
            <a:ext cx="12191999" cy="775277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>
              <a:defRPr/>
            </a:pPr>
            <a:r>
              <a:rPr lang="zh-CN" altLang="en-US" sz="2800" spc="2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                更多</a:t>
            </a:r>
            <a:r>
              <a:rPr lang="zh-CN" altLang="en-US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精品</a:t>
            </a:r>
            <a:r>
              <a:rPr lang="en-US" altLang="zh-CN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资源尽在</a:t>
            </a:r>
            <a:r>
              <a:rPr lang="en-US" altLang="zh-CN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—</a:t>
            </a:r>
            <a:r>
              <a:rPr lang="zh-CN" altLang="en-US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优品</a:t>
            </a:r>
            <a:r>
              <a:rPr lang="en-US" altLang="zh-CN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！</a:t>
            </a:r>
          </a:p>
        </p:txBody>
      </p:sp>
      <p:sp>
        <p:nvSpPr>
          <p:cNvPr id="12" name="矩形 11"/>
          <p:cNvSpPr/>
          <p:nvPr/>
        </p:nvSpPr>
        <p:spPr>
          <a:xfrm>
            <a:off x="2581830" y="3921022"/>
            <a:ext cx="6906409" cy="1692771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>
              <a:lnSpc>
                <a:spcPts val="2400"/>
              </a:lnSpc>
            </a:pP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模板下载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：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3"/>
              </a:rPr>
              <a:t>www.ypppt.com/moban/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节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日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模板：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4"/>
              </a:rPr>
              <a:t>www.ypppt.com/jieri/</a:t>
            </a:r>
            <a:endParaRPr lang="en-US" altLang="zh-CN" sz="1200" kern="0" dirty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2400"/>
              </a:lnSpc>
            </a:pP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背景图片：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5"/>
              </a:rPr>
              <a:t>www.ypppt.com/beijing/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图表下载：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6"/>
              </a:rPr>
              <a:t>www.ypppt.com/tubiao/</a:t>
            </a:r>
            <a:endParaRPr lang="en-US" altLang="zh-CN" sz="1200" kern="0" dirty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2400"/>
              </a:lnSpc>
            </a:pP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素材下载：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7"/>
              </a:rPr>
              <a:t>www.ypppt.com/sucai/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  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教程下载：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8"/>
              </a:rPr>
              <a:t>www.ypppt.com/jiaocheng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8"/>
              </a:rPr>
              <a:t>/</a:t>
            </a:r>
            <a:endParaRPr lang="en-US" altLang="zh-CN" sz="1200" kern="0" dirty="0" smtClean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2400"/>
              </a:lnSpc>
            </a:pP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字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体下载：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9"/>
              </a:rPr>
              <a:t>www.ypppt.com/ziti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9"/>
              </a:rPr>
              <a:t>/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             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绘本故事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：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10"/>
              </a:rPr>
              <a:t>www.ypppt.com/gushi/</a:t>
            </a:r>
            <a:endParaRPr lang="en-US" altLang="zh-CN" sz="1200" kern="0" dirty="0" smtClean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2400"/>
              </a:lnSpc>
            </a:pP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课件：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11"/>
              </a:rPr>
              <a:t>www.ypppt.com/kejian/</a:t>
            </a:r>
            <a:endParaRPr lang="en-US" altLang="zh-CN" sz="1200" kern="0" dirty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62522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矩形 3"/>
          <p:cNvSpPr/>
          <p:nvPr/>
        </p:nvSpPr>
        <p:spPr>
          <a:xfrm>
            <a:off x="2251266" y="2910303"/>
            <a:ext cx="4031873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zh-CN" altLang="en-US" sz="6000" b="1" dirty="0">
                <a:ln/>
                <a:solidFill>
                  <a:schemeClr val="bg1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cs typeface="+mn-ea"/>
                <a:sym typeface="+mn-lt"/>
              </a:rPr>
              <a:t>什么是管理</a:t>
            </a:r>
          </a:p>
        </p:txBody>
      </p:sp>
      <p:sp>
        <p:nvSpPr>
          <p:cNvPr id="34" name="圆角矩形 33"/>
          <p:cNvSpPr/>
          <p:nvPr/>
        </p:nvSpPr>
        <p:spPr>
          <a:xfrm>
            <a:off x="3419587" y="2138496"/>
            <a:ext cx="1695235" cy="541417"/>
          </a:xfrm>
          <a:prstGeom prst="roundRect">
            <a:avLst>
              <a:gd name="adj" fmla="val 50000"/>
            </a:avLst>
          </a:prstGeom>
          <a:solidFill>
            <a:srgbClr val="FF4D36"/>
          </a:solidFill>
          <a:ln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b="1" i="1" dirty="0">
                <a:solidFill>
                  <a:schemeClr val="bg1"/>
                </a:solidFill>
                <a:cs typeface="+mn-ea"/>
                <a:sym typeface="+mn-lt"/>
              </a:rPr>
              <a:t>PART 01</a:t>
            </a:r>
            <a:endParaRPr lang="zh-CN" altLang="en-US" b="1" i="1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2882710" y="4048723"/>
            <a:ext cx="276898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600" i="1" dirty="0">
                <a:solidFill>
                  <a:schemeClr val="bg1"/>
                </a:solidFill>
                <a:cs typeface="+mn-ea"/>
                <a:sym typeface="+mn-lt"/>
              </a:rPr>
              <a:t>WHAT IS MANAGEMENT</a:t>
            </a:r>
          </a:p>
        </p:txBody>
      </p:sp>
    </p:spTree>
    <p:extLst>
      <p:ext uri="{BB962C8B-B14F-4D97-AF65-F5344CB8AC3E}">
        <p14:creationId xmlns:p14="http://schemas.microsoft.com/office/powerpoint/2010/main" val="348165179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34" grpId="0" animBg="1"/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圆角矩形 33"/>
          <p:cNvSpPr/>
          <p:nvPr/>
        </p:nvSpPr>
        <p:spPr>
          <a:xfrm>
            <a:off x="748483" y="1492825"/>
            <a:ext cx="10661436" cy="1751864"/>
          </a:xfrm>
          <a:prstGeom prst="roundRect">
            <a:avLst/>
          </a:prstGeom>
          <a:solidFill>
            <a:srgbClr val="226FF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1238628" y="568047"/>
            <a:ext cx="198002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zh-CN" altLang="en-US" sz="2800" b="1" dirty="0">
                <a:solidFill>
                  <a:schemeClr val="accent5">
                    <a:lumMod val="50000"/>
                  </a:schemeClr>
                </a:solidFill>
                <a:cs typeface="+mn-ea"/>
                <a:sym typeface="+mn-lt"/>
              </a:rPr>
              <a:t>什么是管理</a:t>
            </a:r>
          </a:p>
        </p:txBody>
      </p:sp>
      <p:grpSp>
        <p:nvGrpSpPr>
          <p:cNvPr id="63" name="组合 62"/>
          <p:cNvGrpSpPr/>
          <p:nvPr/>
        </p:nvGrpSpPr>
        <p:grpSpPr>
          <a:xfrm>
            <a:off x="748483" y="3366530"/>
            <a:ext cx="1899121" cy="2649246"/>
            <a:chOff x="748483" y="3237323"/>
            <a:chExt cx="1899121" cy="2649246"/>
          </a:xfrm>
        </p:grpSpPr>
        <p:grpSp>
          <p:nvGrpSpPr>
            <p:cNvPr id="9" name="组合 8"/>
            <p:cNvGrpSpPr/>
            <p:nvPr/>
          </p:nvGrpSpPr>
          <p:grpSpPr>
            <a:xfrm>
              <a:off x="748483" y="3237323"/>
              <a:ext cx="1899121" cy="2649246"/>
              <a:chOff x="748483" y="3277081"/>
              <a:chExt cx="1899121" cy="2649246"/>
            </a:xfrm>
          </p:grpSpPr>
          <p:sp>
            <p:nvSpPr>
              <p:cNvPr id="46" name="Rectangle: Rounded Corners 7">
                <a:extLst>
                  <a:ext uri="{FF2B5EF4-FFF2-40B4-BE49-F238E27FC236}">
                    <a16:creationId xmlns:a16="http://schemas.microsoft.com/office/drawing/2014/main" xmlns="" id="{9EE4BC9C-0F7B-8D6E-7AB4-5021217DFF4E}"/>
                  </a:ext>
                </a:extLst>
              </p:cNvPr>
              <p:cNvSpPr/>
              <p:nvPr/>
            </p:nvSpPr>
            <p:spPr>
              <a:xfrm>
                <a:off x="748483" y="3277081"/>
                <a:ext cx="1899121" cy="2576340"/>
              </a:xfrm>
              <a:prstGeom prst="roundRect">
                <a:avLst>
                  <a:gd name="adj" fmla="val 1889"/>
                </a:avLst>
              </a:prstGeom>
              <a:solidFill>
                <a:srgbClr val="FFFFFF"/>
              </a:solidFill>
              <a:ln w="12700" cap="flat" cmpd="sng" algn="ctr">
                <a:noFill/>
                <a:prstDash val="solid"/>
                <a:miter lim="800000"/>
              </a:ln>
              <a:effectLst>
                <a:outerShdw blurRad="762000" algn="ctr" rotWithShape="0">
                  <a:schemeClr val="bg1">
                    <a:lumMod val="50000"/>
                    <a:alpha val="15000"/>
                  </a:schemeClr>
                </a:outerShdw>
              </a:effectLst>
            </p:spPr>
            <p:txBody>
              <a:bodyPr rtlCol="0" anchor="ctr"/>
              <a:lstStyle/>
              <a:p>
                <a:pPr marL="0" marR="0" lvl="0" indent="0" algn="ctr" defTabSz="60957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  <p:sp>
            <p:nvSpPr>
              <p:cNvPr id="47" name="圆角矩形 46"/>
              <p:cNvSpPr/>
              <p:nvPr/>
            </p:nvSpPr>
            <p:spPr>
              <a:xfrm>
                <a:off x="919552" y="5780515"/>
                <a:ext cx="1556982" cy="145812"/>
              </a:xfrm>
              <a:prstGeom prst="roundRect">
                <a:avLst/>
              </a:prstGeom>
              <a:solidFill>
                <a:srgbClr val="226FF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</p:grpSp>
        <p:sp>
          <p:nvSpPr>
            <p:cNvPr id="27" name="Rectangle: Rounded Corners 5">
              <a:extLst>
                <a:ext uri="{FF2B5EF4-FFF2-40B4-BE49-F238E27FC236}">
                  <a16:creationId xmlns:a16="http://schemas.microsoft.com/office/drawing/2014/main" xmlns="" id="{9B51C073-EF78-455D-1ED8-111DB5074759}"/>
                </a:ext>
              </a:extLst>
            </p:cNvPr>
            <p:cNvSpPr/>
            <p:nvPr/>
          </p:nvSpPr>
          <p:spPr>
            <a:xfrm rot="10800000" flipV="1">
              <a:off x="888043" y="3387834"/>
              <a:ext cx="1620000" cy="876054"/>
            </a:xfrm>
            <a:prstGeom prst="roundRect">
              <a:avLst/>
            </a:prstGeom>
            <a:noFill/>
            <a:ln>
              <a:noFill/>
            </a:ln>
            <a:effectLst/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5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wrap="none" anchor="ctr">
              <a:no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CN" altLang="en-US" b="1" i="0" u="none" strike="noStrike" kern="1200" cap="none" spc="0" normalizeH="0" baseline="0" noProof="0" dirty="0">
                  <a:ln>
                    <a:noFill/>
                  </a:ln>
                  <a:solidFill>
                    <a:schemeClr val="tx1">
                      <a:lumMod val="85000"/>
                      <a:lumOff val="15000"/>
                    </a:schemeClr>
                  </a:solidFill>
                  <a:uLnTx/>
                  <a:uFillTx/>
                  <a:cs typeface="+mn-ea"/>
                  <a:sym typeface="+mn-lt"/>
                </a:rPr>
                <a:t>强调作业</a:t>
              </a:r>
              <a:endParaRPr kumimoji="0" lang="en-US" altLang="zh-CN" b="1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uLnTx/>
                <a:uFillTx/>
                <a:cs typeface="+mn-ea"/>
                <a:sym typeface="+mn-lt"/>
              </a:endParaRPr>
            </a:p>
            <a:p>
              <a:pPr marL="0" marR="0" lvl="0" indent="0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CN" altLang="en-US" b="1" i="0" u="none" strike="noStrike" kern="1200" cap="none" spc="0" normalizeH="0" baseline="0" noProof="0" dirty="0">
                  <a:ln>
                    <a:noFill/>
                  </a:ln>
                  <a:solidFill>
                    <a:schemeClr val="tx1">
                      <a:lumMod val="85000"/>
                      <a:lumOff val="15000"/>
                    </a:schemeClr>
                  </a:solidFill>
                  <a:uLnTx/>
                  <a:uFillTx/>
                  <a:cs typeface="+mn-ea"/>
                  <a:sym typeface="+mn-lt"/>
                </a:rPr>
                <a:t>过程</a:t>
              </a:r>
            </a:p>
          </p:txBody>
        </p:sp>
        <p:sp>
          <p:nvSpPr>
            <p:cNvPr id="28" name="文本框 27">
              <a:extLst>
                <a:ext uri="{FF2B5EF4-FFF2-40B4-BE49-F238E27FC236}">
                  <a16:creationId xmlns:a16="http://schemas.microsoft.com/office/drawing/2014/main" xmlns="" id="{C8096ECA-1B50-F573-B523-4BC3CDB9F96D}"/>
                </a:ext>
              </a:extLst>
            </p:cNvPr>
            <p:cNvSpPr txBox="1"/>
            <p:nvPr/>
          </p:nvSpPr>
          <p:spPr>
            <a:xfrm>
              <a:off x="839410" y="4272124"/>
              <a:ext cx="1717265" cy="120032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lang="zh-CN" altLang="en-US" sz="1600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rPr>
                <a:t>管理是计划、组织、领导、控制的过程</a:t>
              </a:r>
            </a:p>
          </p:txBody>
        </p:sp>
      </p:grpSp>
      <p:grpSp>
        <p:nvGrpSpPr>
          <p:cNvPr id="24" name="组合 23"/>
          <p:cNvGrpSpPr/>
          <p:nvPr/>
        </p:nvGrpSpPr>
        <p:grpSpPr>
          <a:xfrm>
            <a:off x="2848148" y="3366530"/>
            <a:ext cx="1988812" cy="2649246"/>
            <a:chOff x="2836903" y="3237323"/>
            <a:chExt cx="1988812" cy="2649246"/>
          </a:xfrm>
        </p:grpSpPr>
        <p:grpSp>
          <p:nvGrpSpPr>
            <p:cNvPr id="8" name="组合 7"/>
            <p:cNvGrpSpPr/>
            <p:nvPr/>
          </p:nvGrpSpPr>
          <p:grpSpPr>
            <a:xfrm>
              <a:off x="2881749" y="3237323"/>
              <a:ext cx="1899121" cy="2649246"/>
              <a:chOff x="900883" y="3429481"/>
              <a:chExt cx="1899121" cy="2649246"/>
            </a:xfrm>
          </p:grpSpPr>
          <p:sp>
            <p:nvSpPr>
              <p:cNvPr id="52" name="Rectangle: Rounded Corners 7">
                <a:extLst>
                  <a:ext uri="{FF2B5EF4-FFF2-40B4-BE49-F238E27FC236}">
                    <a16:creationId xmlns:a16="http://schemas.microsoft.com/office/drawing/2014/main" xmlns="" id="{9EE4BC9C-0F7B-8D6E-7AB4-5021217DFF4E}"/>
                  </a:ext>
                </a:extLst>
              </p:cNvPr>
              <p:cNvSpPr/>
              <p:nvPr/>
            </p:nvSpPr>
            <p:spPr>
              <a:xfrm>
                <a:off x="900883" y="3429481"/>
                <a:ext cx="1899121" cy="2576340"/>
              </a:xfrm>
              <a:prstGeom prst="roundRect">
                <a:avLst>
                  <a:gd name="adj" fmla="val 1889"/>
                </a:avLst>
              </a:prstGeom>
              <a:solidFill>
                <a:srgbClr val="FFFFFF"/>
              </a:solidFill>
              <a:ln w="12700" cap="flat" cmpd="sng" algn="ctr">
                <a:noFill/>
                <a:prstDash val="solid"/>
                <a:miter lim="800000"/>
              </a:ln>
              <a:effectLst>
                <a:outerShdw blurRad="762000" algn="ctr" rotWithShape="0">
                  <a:schemeClr val="bg1">
                    <a:lumMod val="50000"/>
                    <a:alpha val="15000"/>
                  </a:schemeClr>
                </a:outerShdw>
              </a:effectLst>
            </p:spPr>
            <p:txBody>
              <a:bodyPr rtlCol="0" anchor="ctr"/>
              <a:lstStyle/>
              <a:p>
                <a:pPr marL="0" marR="0" lvl="0" indent="0" algn="ctr" defTabSz="60957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  <p:sp>
            <p:nvSpPr>
              <p:cNvPr id="53" name="圆角矩形 52"/>
              <p:cNvSpPr/>
              <p:nvPr/>
            </p:nvSpPr>
            <p:spPr>
              <a:xfrm>
                <a:off x="1071952" y="5932915"/>
                <a:ext cx="1556982" cy="145812"/>
              </a:xfrm>
              <a:prstGeom prst="roundRect">
                <a:avLst/>
              </a:prstGeom>
              <a:solidFill>
                <a:srgbClr val="FF4D3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</p:grpSp>
        <p:sp>
          <p:nvSpPr>
            <p:cNvPr id="32" name="Rectangle: Rounded Corners 5">
              <a:extLst>
                <a:ext uri="{FF2B5EF4-FFF2-40B4-BE49-F238E27FC236}">
                  <a16:creationId xmlns:a16="http://schemas.microsoft.com/office/drawing/2014/main" xmlns="" id="{9B51C073-EF78-455D-1ED8-111DB5074759}"/>
                </a:ext>
              </a:extLst>
            </p:cNvPr>
            <p:cNvSpPr/>
            <p:nvPr/>
          </p:nvSpPr>
          <p:spPr>
            <a:xfrm rot="10800000" flipV="1">
              <a:off x="3021310" y="3387834"/>
              <a:ext cx="1620000" cy="876054"/>
            </a:xfrm>
            <a:prstGeom prst="roundRect">
              <a:avLst/>
            </a:prstGeom>
            <a:noFill/>
            <a:ln>
              <a:noFill/>
            </a:ln>
            <a:effectLst/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5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wrap="none" anchor="ctr">
              <a:no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CN" altLang="en-US" b="1" i="0" u="none" strike="noStrike" kern="1200" cap="none" spc="0" normalizeH="0" baseline="0" noProof="0" dirty="0">
                  <a:ln>
                    <a:noFill/>
                  </a:ln>
                  <a:solidFill>
                    <a:schemeClr val="tx1">
                      <a:lumMod val="85000"/>
                      <a:lumOff val="15000"/>
                    </a:schemeClr>
                  </a:solidFill>
                  <a:uLnTx/>
                  <a:uFillTx/>
                  <a:cs typeface="+mn-ea"/>
                  <a:sym typeface="+mn-lt"/>
                </a:rPr>
                <a:t>强调管理的</a:t>
              </a:r>
              <a:endParaRPr kumimoji="0" lang="en-US" altLang="zh-CN" b="1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uLnTx/>
                <a:uFillTx/>
                <a:cs typeface="+mn-ea"/>
                <a:sym typeface="+mn-lt"/>
              </a:endParaRPr>
            </a:p>
            <a:p>
              <a:pPr marL="0" marR="0" lvl="0" indent="0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CN" altLang="en-US" b="1" i="0" u="none" strike="noStrike" kern="1200" cap="none" spc="0" normalizeH="0" baseline="0" noProof="0" dirty="0">
                  <a:ln>
                    <a:noFill/>
                  </a:ln>
                  <a:solidFill>
                    <a:schemeClr val="tx1">
                      <a:lumMod val="85000"/>
                      <a:lumOff val="15000"/>
                    </a:schemeClr>
                  </a:solidFill>
                  <a:uLnTx/>
                  <a:uFillTx/>
                  <a:cs typeface="+mn-ea"/>
                  <a:sym typeface="+mn-lt"/>
                </a:rPr>
                <a:t>核心环节</a:t>
              </a:r>
            </a:p>
          </p:txBody>
        </p:sp>
        <p:sp>
          <p:nvSpPr>
            <p:cNvPr id="33" name="文本框 32">
              <a:extLst>
                <a:ext uri="{FF2B5EF4-FFF2-40B4-BE49-F238E27FC236}">
                  <a16:creationId xmlns:a16="http://schemas.microsoft.com/office/drawing/2014/main" xmlns="" id="{C8096ECA-1B50-F573-B523-4BC3CDB9F96D}"/>
                </a:ext>
              </a:extLst>
            </p:cNvPr>
            <p:cNvSpPr txBox="1"/>
            <p:nvPr/>
          </p:nvSpPr>
          <p:spPr>
            <a:xfrm>
              <a:off x="2836903" y="4456791"/>
              <a:ext cx="1988812" cy="41819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lang="zh-CN" altLang="en-US" sz="1600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rPr>
                <a:t>管理就是决策</a:t>
              </a:r>
            </a:p>
          </p:txBody>
        </p:sp>
      </p:grpSp>
      <p:grpSp>
        <p:nvGrpSpPr>
          <p:cNvPr id="26" name="组合 25"/>
          <p:cNvGrpSpPr/>
          <p:nvPr/>
        </p:nvGrpSpPr>
        <p:grpSpPr>
          <a:xfrm>
            <a:off x="7226858" y="3366530"/>
            <a:ext cx="1988812" cy="2649246"/>
            <a:chOff x="7332687" y="3237323"/>
            <a:chExt cx="1988812" cy="2649246"/>
          </a:xfrm>
        </p:grpSpPr>
        <p:grpSp>
          <p:nvGrpSpPr>
            <p:cNvPr id="57" name="组合 56"/>
            <p:cNvGrpSpPr/>
            <p:nvPr/>
          </p:nvGrpSpPr>
          <p:grpSpPr>
            <a:xfrm>
              <a:off x="7377533" y="3237323"/>
              <a:ext cx="1899121" cy="2649246"/>
              <a:chOff x="900883" y="3429481"/>
              <a:chExt cx="1899121" cy="2649246"/>
            </a:xfrm>
          </p:grpSpPr>
          <p:sp>
            <p:nvSpPr>
              <p:cNvPr id="58" name="Rectangle: Rounded Corners 7">
                <a:extLst>
                  <a:ext uri="{FF2B5EF4-FFF2-40B4-BE49-F238E27FC236}">
                    <a16:creationId xmlns:a16="http://schemas.microsoft.com/office/drawing/2014/main" xmlns="" id="{9EE4BC9C-0F7B-8D6E-7AB4-5021217DFF4E}"/>
                  </a:ext>
                </a:extLst>
              </p:cNvPr>
              <p:cNvSpPr/>
              <p:nvPr/>
            </p:nvSpPr>
            <p:spPr>
              <a:xfrm>
                <a:off x="900883" y="3429481"/>
                <a:ext cx="1899121" cy="2576340"/>
              </a:xfrm>
              <a:prstGeom prst="roundRect">
                <a:avLst>
                  <a:gd name="adj" fmla="val 1889"/>
                </a:avLst>
              </a:prstGeom>
              <a:solidFill>
                <a:srgbClr val="FFFFFF"/>
              </a:solidFill>
              <a:ln w="12700" cap="flat" cmpd="sng" algn="ctr">
                <a:noFill/>
                <a:prstDash val="solid"/>
                <a:miter lim="800000"/>
              </a:ln>
              <a:effectLst>
                <a:outerShdw blurRad="762000" algn="ctr" rotWithShape="0">
                  <a:schemeClr val="bg1">
                    <a:lumMod val="50000"/>
                    <a:alpha val="15000"/>
                  </a:schemeClr>
                </a:outerShdw>
              </a:effectLst>
            </p:spPr>
            <p:txBody>
              <a:bodyPr rtlCol="0" anchor="ctr"/>
              <a:lstStyle/>
              <a:p>
                <a:pPr marL="0" marR="0" lvl="0" indent="0" algn="ctr" defTabSz="60957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  <p:sp>
            <p:nvSpPr>
              <p:cNvPr id="59" name="圆角矩形 58"/>
              <p:cNvSpPr/>
              <p:nvPr/>
            </p:nvSpPr>
            <p:spPr>
              <a:xfrm>
                <a:off x="1071952" y="5932915"/>
                <a:ext cx="1556982" cy="145812"/>
              </a:xfrm>
              <a:prstGeom prst="roundRect">
                <a:avLst/>
              </a:prstGeom>
              <a:solidFill>
                <a:srgbClr val="FF4D3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</p:grpSp>
        <p:sp>
          <p:nvSpPr>
            <p:cNvPr id="36" name="Rectangle: Rounded Corners 5">
              <a:extLst>
                <a:ext uri="{FF2B5EF4-FFF2-40B4-BE49-F238E27FC236}">
                  <a16:creationId xmlns:a16="http://schemas.microsoft.com/office/drawing/2014/main" xmlns="" id="{9B51C073-EF78-455D-1ED8-111DB5074759}"/>
                </a:ext>
              </a:extLst>
            </p:cNvPr>
            <p:cNvSpPr/>
            <p:nvPr/>
          </p:nvSpPr>
          <p:spPr>
            <a:xfrm rot="10800000" flipV="1">
              <a:off x="7517093" y="3387834"/>
              <a:ext cx="1620000" cy="876054"/>
            </a:xfrm>
            <a:prstGeom prst="roundRect">
              <a:avLst/>
            </a:prstGeom>
            <a:noFill/>
            <a:ln>
              <a:noFill/>
            </a:ln>
            <a:effectLst/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5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wrap="none" anchor="ctr">
              <a:no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CN" altLang="en-US" b="1" i="0" u="none" strike="noStrike" kern="1200" cap="none" spc="0" normalizeH="0" baseline="0" noProof="0" dirty="0">
                  <a:ln>
                    <a:noFill/>
                  </a:ln>
                  <a:solidFill>
                    <a:schemeClr val="tx1">
                      <a:lumMod val="85000"/>
                      <a:lumOff val="15000"/>
                    </a:schemeClr>
                  </a:solidFill>
                  <a:uLnTx/>
                  <a:uFillTx/>
                  <a:cs typeface="+mn-ea"/>
                  <a:sym typeface="+mn-lt"/>
                </a:rPr>
                <a:t>强调管理者</a:t>
              </a:r>
              <a:endParaRPr kumimoji="0" lang="en-US" altLang="zh-CN" b="1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uLnTx/>
                <a:uFillTx/>
                <a:cs typeface="+mn-ea"/>
                <a:sym typeface="+mn-lt"/>
              </a:endParaRPr>
            </a:p>
            <a:p>
              <a:pPr marL="0" marR="0" lvl="0" indent="0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CN" altLang="en-US" b="1" i="0" u="none" strike="noStrike" kern="1200" cap="none" spc="0" normalizeH="0" baseline="0" noProof="0" dirty="0">
                  <a:ln>
                    <a:noFill/>
                  </a:ln>
                  <a:solidFill>
                    <a:schemeClr val="tx1">
                      <a:lumMod val="85000"/>
                      <a:lumOff val="15000"/>
                    </a:schemeClr>
                  </a:solidFill>
                  <a:uLnTx/>
                  <a:uFillTx/>
                  <a:cs typeface="+mn-ea"/>
                  <a:sym typeface="+mn-lt"/>
                </a:rPr>
                <a:t>的个人作用</a:t>
              </a:r>
            </a:p>
          </p:txBody>
        </p:sp>
        <p:sp>
          <p:nvSpPr>
            <p:cNvPr id="39" name="文本框 38">
              <a:extLst>
                <a:ext uri="{FF2B5EF4-FFF2-40B4-BE49-F238E27FC236}">
                  <a16:creationId xmlns:a16="http://schemas.microsoft.com/office/drawing/2014/main" xmlns="" id="{C8096ECA-1B50-F573-B523-4BC3CDB9F96D}"/>
                </a:ext>
              </a:extLst>
            </p:cNvPr>
            <p:cNvSpPr txBox="1"/>
            <p:nvPr/>
          </p:nvSpPr>
          <p:spPr>
            <a:xfrm>
              <a:off x="7332687" y="4456791"/>
              <a:ext cx="1988812" cy="41819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lang="zh-CN" altLang="en-US" sz="1600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rPr>
                <a:t>管理就是领导</a:t>
              </a:r>
            </a:p>
          </p:txBody>
        </p:sp>
      </p:grpSp>
      <p:grpSp>
        <p:nvGrpSpPr>
          <p:cNvPr id="25" name="组合 24"/>
          <p:cNvGrpSpPr/>
          <p:nvPr/>
        </p:nvGrpSpPr>
        <p:grpSpPr>
          <a:xfrm>
            <a:off x="5037503" y="3366530"/>
            <a:ext cx="1988812" cy="2649246"/>
            <a:chOff x="5084795" y="3237323"/>
            <a:chExt cx="1988812" cy="2649246"/>
          </a:xfrm>
        </p:grpSpPr>
        <p:grpSp>
          <p:nvGrpSpPr>
            <p:cNvPr id="54" name="组合 53"/>
            <p:cNvGrpSpPr/>
            <p:nvPr/>
          </p:nvGrpSpPr>
          <p:grpSpPr>
            <a:xfrm>
              <a:off x="5129641" y="3237323"/>
              <a:ext cx="1899121" cy="2649246"/>
              <a:chOff x="900883" y="3429481"/>
              <a:chExt cx="1899121" cy="2649246"/>
            </a:xfrm>
          </p:grpSpPr>
          <p:sp>
            <p:nvSpPr>
              <p:cNvPr id="55" name="Rectangle: Rounded Corners 7">
                <a:extLst>
                  <a:ext uri="{FF2B5EF4-FFF2-40B4-BE49-F238E27FC236}">
                    <a16:creationId xmlns:a16="http://schemas.microsoft.com/office/drawing/2014/main" xmlns="" id="{9EE4BC9C-0F7B-8D6E-7AB4-5021217DFF4E}"/>
                  </a:ext>
                </a:extLst>
              </p:cNvPr>
              <p:cNvSpPr/>
              <p:nvPr/>
            </p:nvSpPr>
            <p:spPr>
              <a:xfrm>
                <a:off x="900883" y="3429481"/>
                <a:ext cx="1899121" cy="2576340"/>
              </a:xfrm>
              <a:prstGeom prst="roundRect">
                <a:avLst>
                  <a:gd name="adj" fmla="val 1889"/>
                </a:avLst>
              </a:prstGeom>
              <a:solidFill>
                <a:srgbClr val="FFFFFF"/>
              </a:solidFill>
              <a:ln w="12700" cap="flat" cmpd="sng" algn="ctr">
                <a:noFill/>
                <a:prstDash val="solid"/>
                <a:miter lim="800000"/>
              </a:ln>
              <a:effectLst>
                <a:outerShdw blurRad="762000" algn="ctr" rotWithShape="0">
                  <a:schemeClr val="bg1">
                    <a:lumMod val="50000"/>
                    <a:alpha val="15000"/>
                  </a:schemeClr>
                </a:outerShdw>
              </a:effectLst>
            </p:spPr>
            <p:txBody>
              <a:bodyPr rtlCol="0" anchor="ctr"/>
              <a:lstStyle/>
              <a:p>
                <a:pPr marL="0" marR="0" lvl="0" indent="0" algn="ctr" defTabSz="60957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  <p:sp>
            <p:nvSpPr>
              <p:cNvPr id="56" name="圆角矩形 55"/>
              <p:cNvSpPr/>
              <p:nvPr/>
            </p:nvSpPr>
            <p:spPr>
              <a:xfrm>
                <a:off x="1071952" y="5932915"/>
                <a:ext cx="1556982" cy="145812"/>
              </a:xfrm>
              <a:prstGeom prst="roundRect">
                <a:avLst/>
              </a:prstGeom>
              <a:solidFill>
                <a:srgbClr val="226FF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</p:grpSp>
        <p:sp>
          <p:nvSpPr>
            <p:cNvPr id="41" name="Rectangle: Rounded Corners 5">
              <a:extLst>
                <a:ext uri="{FF2B5EF4-FFF2-40B4-BE49-F238E27FC236}">
                  <a16:creationId xmlns:a16="http://schemas.microsoft.com/office/drawing/2014/main" xmlns="" id="{9B51C073-EF78-455D-1ED8-111DB5074759}"/>
                </a:ext>
              </a:extLst>
            </p:cNvPr>
            <p:cNvSpPr/>
            <p:nvPr/>
          </p:nvSpPr>
          <p:spPr>
            <a:xfrm rot="10800000" flipV="1">
              <a:off x="5269202" y="3387834"/>
              <a:ext cx="1620000" cy="876054"/>
            </a:xfrm>
            <a:prstGeom prst="roundRect">
              <a:avLst/>
            </a:prstGeom>
            <a:noFill/>
            <a:ln>
              <a:noFill/>
            </a:ln>
            <a:effectLst/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5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wrap="none" anchor="ctr">
              <a:no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CN" altLang="en-US" b="1" i="0" u="none" strike="noStrike" kern="1200" cap="none" spc="0" normalizeH="0" baseline="0" noProof="0" dirty="0">
                  <a:ln>
                    <a:noFill/>
                  </a:ln>
                  <a:solidFill>
                    <a:schemeClr val="tx1">
                      <a:lumMod val="85000"/>
                      <a:lumOff val="15000"/>
                    </a:schemeClr>
                  </a:solidFill>
                  <a:uLnTx/>
                  <a:uFillTx/>
                  <a:cs typeface="+mn-ea"/>
                  <a:sym typeface="+mn-lt"/>
                </a:rPr>
                <a:t>强调管理的</a:t>
              </a:r>
              <a:endParaRPr kumimoji="0" lang="en-US" altLang="zh-CN" b="1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uLnTx/>
                <a:uFillTx/>
                <a:cs typeface="+mn-ea"/>
                <a:sym typeface="+mn-lt"/>
              </a:endParaRPr>
            </a:p>
            <a:p>
              <a:pPr marL="0" marR="0" lvl="0" indent="0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CN" altLang="en-US" b="1" i="0" u="none" strike="noStrike" kern="1200" cap="none" spc="0" normalizeH="0" baseline="0" noProof="0" dirty="0">
                  <a:ln>
                    <a:noFill/>
                  </a:ln>
                  <a:solidFill>
                    <a:schemeClr val="tx1">
                      <a:lumMod val="85000"/>
                      <a:lumOff val="15000"/>
                    </a:schemeClr>
                  </a:solidFill>
                  <a:uLnTx/>
                  <a:uFillTx/>
                  <a:cs typeface="+mn-ea"/>
                  <a:sym typeface="+mn-lt"/>
                </a:rPr>
                <a:t>本质</a:t>
              </a:r>
            </a:p>
          </p:txBody>
        </p:sp>
        <p:sp>
          <p:nvSpPr>
            <p:cNvPr id="42" name="文本框 41">
              <a:extLst>
                <a:ext uri="{FF2B5EF4-FFF2-40B4-BE49-F238E27FC236}">
                  <a16:creationId xmlns:a16="http://schemas.microsoft.com/office/drawing/2014/main" xmlns="" id="{C8096ECA-1B50-F573-B523-4BC3CDB9F96D}"/>
                </a:ext>
              </a:extLst>
            </p:cNvPr>
            <p:cNvSpPr txBox="1"/>
            <p:nvPr/>
          </p:nvSpPr>
          <p:spPr>
            <a:xfrm>
              <a:off x="5084795" y="4456791"/>
              <a:ext cx="1988812" cy="41819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lang="zh-CN" altLang="en-US" sz="1600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rPr>
                <a:t>管理就是协调</a:t>
              </a:r>
            </a:p>
          </p:txBody>
        </p:sp>
      </p:grpSp>
      <p:sp>
        <p:nvSpPr>
          <p:cNvPr id="2" name="矩形 1"/>
          <p:cNvSpPr/>
          <p:nvPr/>
        </p:nvSpPr>
        <p:spPr>
          <a:xfrm>
            <a:off x="2621344" y="1714856"/>
            <a:ext cx="4722039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zh-CN" altLang="en-US" sz="2000" b="1" dirty="0">
                <a:solidFill>
                  <a:schemeClr val="bg1"/>
                </a:solidFill>
                <a:cs typeface="+mn-ea"/>
                <a:sym typeface="+mn-lt"/>
              </a:rPr>
              <a:t>管理，</a:t>
            </a:r>
            <a:r>
              <a:rPr lang="zh-CN" altLang="en-US" sz="1600" dirty="0">
                <a:solidFill>
                  <a:schemeClr val="bg1"/>
                </a:solidFill>
                <a:cs typeface="+mn-ea"/>
                <a:sym typeface="+mn-lt"/>
              </a:rPr>
              <a:t>就是通过计划、组织、领导和控制，协调以人为中心的组织资源与职能活动，以有效实现目标的社会活动。</a:t>
            </a:r>
          </a:p>
        </p:txBody>
      </p:sp>
      <p:sp>
        <p:nvSpPr>
          <p:cNvPr id="37" name="iconfont-1047-784230">
            <a:extLst>
              <a:ext uri="{FF2B5EF4-FFF2-40B4-BE49-F238E27FC236}">
                <a16:creationId xmlns:a16="http://schemas.microsoft.com/office/drawing/2014/main" xmlns="" id="{54405246-CCE2-4201-BBB1-D3F3EB6E740D}"/>
              </a:ext>
            </a:extLst>
          </p:cNvPr>
          <p:cNvSpPr/>
          <p:nvPr/>
        </p:nvSpPr>
        <p:spPr>
          <a:xfrm>
            <a:off x="1461671" y="1982706"/>
            <a:ext cx="796751" cy="772102"/>
          </a:xfrm>
          <a:custGeom>
            <a:avLst/>
            <a:gdLst>
              <a:gd name="T0" fmla="*/ 10618 w 11245"/>
              <a:gd name="T1" fmla="*/ 4071 h 10896"/>
              <a:gd name="T2" fmla="*/ 10044 w 11245"/>
              <a:gd name="T3" fmla="*/ 4645 h 10896"/>
              <a:gd name="T4" fmla="*/ 10044 w 11245"/>
              <a:gd name="T5" fmla="*/ 9747 h 10896"/>
              <a:gd name="T6" fmla="*/ 1149 w 11245"/>
              <a:gd name="T7" fmla="*/ 9747 h 10896"/>
              <a:gd name="T8" fmla="*/ 1149 w 11245"/>
              <a:gd name="T9" fmla="*/ 1630 h 10896"/>
              <a:gd name="T10" fmla="*/ 5842 w 11245"/>
              <a:gd name="T11" fmla="*/ 1630 h 10896"/>
              <a:gd name="T12" fmla="*/ 6416 w 11245"/>
              <a:gd name="T13" fmla="*/ 1055 h 10896"/>
              <a:gd name="T14" fmla="*/ 5842 w 11245"/>
              <a:gd name="T15" fmla="*/ 481 h 10896"/>
              <a:gd name="T16" fmla="*/ 574 w 11245"/>
              <a:gd name="T17" fmla="*/ 481 h 10896"/>
              <a:gd name="T18" fmla="*/ 0 w 11245"/>
              <a:gd name="T19" fmla="*/ 1055 h 10896"/>
              <a:gd name="T20" fmla="*/ 0 w 11245"/>
              <a:gd name="T21" fmla="*/ 1072 h 10896"/>
              <a:gd name="T22" fmla="*/ 0 w 11245"/>
              <a:gd name="T23" fmla="*/ 10305 h 10896"/>
              <a:gd name="T24" fmla="*/ 0 w 11245"/>
              <a:gd name="T25" fmla="*/ 10322 h 10896"/>
              <a:gd name="T26" fmla="*/ 574 w 11245"/>
              <a:gd name="T27" fmla="*/ 10896 h 10896"/>
              <a:gd name="T28" fmla="*/ 10613 w 11245"/>
              <a:gd name="T29" fmla="*/ 10896 h 10896"/>
              <a:gd name="T30" fmla="*/ 10615 w 11245"/>
              <a:gd name="T31" fmla="*/ 10896 h 10896"/>
              <a:gd name="T32" fmla="*/ 10618 w 11245"/>
              <a:gd name="T33" fmla="*/ 10896 h 10896"/>
              <a:gd name="T34" fmla="*/ 11192 w 11245"/>
              <a:gd name="T35" fmla="*/ 10322 h 10896"/>
              <a:gd name="T36" fmla="*/ 11192 w 11245"/>
              <a:gd name="T37" fmla="*/ 4645 h 10896"/>
              <a:gd name="T38" fmla="*/ 10618 w 11245"/>
              <a:gd name="T39" fmla="*/ 4071 h 10896"/>
              <a:gd name="T40" fmla="*/ 5846 w 11245"/>
              <a:gd name="T41" fmla="*/ 6904 h 10896"/>
              <a:gd name="T42" fmla="*/ 10998 w 11245"/>
              <a:gd name="T43" fmla="*/ 1722 h 10896"/>
              <a:gd name="T44" fmla="*/ 10998 w 11245"/>
              <a:gd name="T45" fmla="*/ 827 h 10896"/>
              <a:gd name="T46" fmla="*/ 10419 w 11245"/>
              <a:gd name="T47" fmla="*/ 248 h 10896"/>
              <a:gd name="T48" fmla="*/ 9523 w 11245"/>
              <a:gd name="T49" fmla="*/ 248 h 10896"/>
              <a:gd name="T50" fmla="*/ 4372 w 11245"/>
              <a:gd name="T51" fmla="*/ 5429 h 10896"/>
              <a:gd name="T52" fmla="*/ 5846 w 11245"/>
              <a:gd name="T53" fmla="*/ 6904 h 10896"/>
              <a:gd name="T54" fmla="*/ 3863 w 11245"/>
              <a:gd name="T55" fmla="*/ 7463 h 10896"/>
              <a:gd name="T56" fmla="*/ 5558 w 11245"/>
              <a:gd name="T57" fmla="*/ 7158 h 10896"/>
              <a:gd name="T58" fmla="*/ 4168 w 11245"/>
              <a:gd name="T59" fmla="*/ 5768 h 10896"/>
              <a:gd name="T60" fmla="*/ 3863 w 11245"/>
              <a:gd name="T61" fmla="*/ 7463 h 108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</a:cxnLst>
            <a:rect l="0" t="0" r="r" b="b"/>
            <a:pathLst>
              <a:path w="11245" h="10896">
                <a:moveTo>
                  <a:pt x="10618" y="4071"/>
                </a:moveTo>
                <a:cubicBezTo>
                  <a:pt x="10301" y="4071"/>
                  <a:pt x="10044" y="4328"/>
                  <a:pt x="10044" y="4645"/>
                </a:cubicBezTo>
                <a:lnTo>
                  <a:pt x="10044" y="9747"/>
                </a:lnTo>
                <a:lnTo>
                  <a:pt x="1149" y="9747"/>
                </a:lnTo>
                <a:lnTo>
                  <a:pt x="1149" y="1630"/>
                </a:lnTo>
                <a:lnTo>
                  <a:pt x="5842" y="1630"/>
                </a:lnTo>
                <a:cubicBezTo>
                  <a:pt x="6159" y="1630"/>
                  <a:pt x="6416" y="1373"/>
                  <a:pt x="6416" y="1055"/>
                </a:cubicBezTo>
                <a:cubicBezTo>
                  <a:pt x="6416" y="738"/>
                  <a:pt x="6159" y="481"/>
                  <a:pt x="5842" y="481"/>
                </a:cubicBezTo>
                <a:lnTo>
                  <a:pt x="574" y="481"/>
                </a:lnTo>
                <a:cubicBezTo>
                  <a:pt x="257" y="481"/>
                  <a:pt x="0" y="738"/>
                  <a:pt x="0" y="1055"/>
                </a:cubicBezTo>
                <a:cubicBezTo>
                  <a:pt x="0" y="1061"/>
                  <a:pt x="0" y="1067"/>
                  <a:pt x="0" y="1072"/>
                </a:cubicBezTo>
                <a:lnTo>
                  <a:pt x="0" y="10305"/>
                </a:lnTo>
                <a:cubicBezTo>
                  <a:pt x="0" y="10310"/>
                  <a:pt x="0" y="10316"/>
                  <a:pt x="0" y="10322"/>
                </a:cubicBezTo>
                <a:cubicBezTo>
                  <a:pt x="0" y="10639"/>
                  <a:pt x="257" y="10896"/>
                  <a:pt x="574" y="10896"/>
                </a:cubicBezTo>
                <a:lnTo>
                  <a:pt x="10613" y="10896"/>
                </a:lnTo>
                <a:cubicBezTo>
                  <a:pt x="10614" y="10896"/>
                  <a:pt x="10614" y="10896"/>
                  <a:pt x="10615" y="10896"/>
                </a:cubicBezTo>
                <a:cubicBezTo>
                  <a:pt x="10616" y="10896"/>
                  <a:pt x="10617" y="10896"/>
                  <a:pt x="10618" y="10896"/>
                </a:cubicBezTo>
                <a:cubicBezTo>
                  <a:pt x="10935" y="10896"/>
                  <a:pt x="11192" y="10639"/>
                  <a:pt x="11192" y="10322"/>
                </a:cubicBezTo>
                <a:lnTo>
                  <a:pt x="11192" y="4645"/>
                </a:lnTo>
                <a:cubicBezTo>
                  <a:pt x="11192" y="4328"/>
                  <a:pt x="10935" y="4071"/>
                  <a:pt x="10618" y="4071"/>
                </a:cubicBezTo>
                <a:close/>
                <a:moveTo>
                  <a:pt x="5846" y="6904"/>
                </a:moveTo>
                <a:lnTo>
                  <a:pt x="10998" y="1722"/>
                </a:lnTo>
                <a:cubicBezTo>
                  <a:pt x="11245" y="1475"/>
                  <a:pt x="11245" y="1074"/>
                  <a:pt x="10998" y="827"/>
                </a:cubicBezTo>
                <a:lnTo>
                  <a:pt x="10419" y="248"/>
                </a:lnTo>
                <a:cubicBezTo>
                  <a:pt x="10172" y="0"/>
                  <a:pt x="9771" y="0"/>
                  <a:pt x="9523" y="248"/>
                </a:cubicBezTo>
                <a:lnTo>
                  <a:pt x="4372" y="5429"/>
                </a:lnTo>
                <a:lnTo>
                  <a:pt x="5846" y="6904"/>
                </a:lnTo>
                <a:close/>
                <a:moveTo>
                  <a:pt x="3863" y="7463"/>
                </a:moveTo>
                <a:lnTo>
                  <a:pt x="5558" y="7158"/>
                </a:lnTo>
                <a:lnTo>
                  <a:pt x="4168" y="5768"/>
                </a:lnTo>
                <a:lnTo>
                  <a:pt x="3863" y="7463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cs typeface="+mn-ea"/>
              <a:sym typeface="+mn-lt"/>
            </a:endParaRPr>
          </a:p>
        </p:txBody>
      </p:sp>
      <p:grpSp>
        <p:nvGrpSpPr>
          <p:cNvPr id="29" name="组合 28"/>
          <p:cNvGrpSpPr/>
          <p:nvPr/>
        </p:nvGrpSpPr>
        <p:grpSpPr>
          <a:xfrm>
            <a:off x="9416214" y="3366530"/>
            <a:ext cx="1988812" cy="2649246"/>
            <a:chOff x="9558155" y="3237323"/>
            <a:chExt cx="1988812" cy="2649246"/>
          </a:xfrm>
        </p:grpSpPr>
        <p:grpSp>
          <p:nvGrpSpPr>
            <p:cNvPr id="60" name="组合 59"/>
            <p:cNvGrpSpPr/>
            <p:nvPr/>
          </p:nvGrpSpPr>
          <p:grpSpPr>
            <a:xfrm>
              <a:off x="9603001" y="3237323"/>
              <a:ext cx="1899121" cy="2649246"/>
              <a:chOff x="900883" y="3429481"/>
              <a:chExt cx="1899121" cy="2649246"/>
            </a:xfrm>
          </p:grpSpPr>
          <p:sp>
            <p:nvSpPr>
              <p:cNvPr id="61" name="Rectangle: Rounded Corners 7">
                <a:extLst>
                  <a:ext uri="{FF2B5EF4-FFF2-40B4-BE49-F238E27FC236}">
                    <a16:creationId xmlns:a16="http://schemas.microsoft.com/office/drawing/2014/main" xmlns="" id="{9EE4BC9C-0F7B-8D6E-7AB4-5021217DFF4E}"/>
                  </a:ext>
                </a:extLst>
              </p:cNvPr>
              <p:cNvSpPr/>
              <p:nvPr/>
            </p:nvSpPr>
            <p:spPr>
              <a:xfrm>
                <a:off x="900883" y="3429481"/>
                <a:ext cx="1899121" cy="2576340"/>
              </a:xfrm>
              <a:prstGeom prst="roundRect">
                <a:avLst>
                  <a:gd name="adj" fmla="val 1889"/>
                </a:avLst>
              </a:prstGeom>
              <a:solidFill>
                <a:srgbClr val="FFFFFF"/>
              </a:solidFill>
              <a:ln w="12700" cap="flat" cmpd="sng" algn="ctr">
                <a:noFill/>
                <a:prstDash val="solid"/>
                <a:miter lim="800000"/>
              </a:ln>
              <a:effectLst>
                <a:outerShdw blurRad="762000" algn="ctr" rotWithShape="0">
                  <a:schemeClr val="bg1">
                    <a:lumMod val="50000"/>
                    <a:alpha val="15000"/>
                  </a:schemeClr>
                </a:outerShdw>
              </a:effectLst>
            </p:spPr>
            <p:txBody>
              <a:bodyPr rtlCol="0" anchor="ctr"/>
              <a:lstStyle/>
              <a:p>
                <a:pPr marL="0" marR="0" lvl="0" indent="0" algn="ctr" defTabSz="60957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  <p:sp>
            <p:nvSpPr>
              <p:cNvPr id="62" name="圆角矩形 61"/>
              <p:cNvSpPr/>
              <p:nvPr/>
            </p:nvSpPr>
            <p:spPr>
              <a:xfrm>
                <a:off x="1071952" y="5932915"/>
                <a:ext cx="1556982" cy="145812"/>
              </a:xfrm>
              <a:prstGeom prst="roundRect">
                <a:avLst/>
              </a:prstGeom>
              <a:solidFill>
                <a:srgbClr val="226FF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</p:grpSp>
        <p:sp>
          <p:nvSpPr>
            <p:cNvPr id="43" name="Rectangle: Rounded Corners 5">
              <a:extLst>
                <a:ext uri="{FF2B5EF4-FFF2-40B4-BE49-F238E27FC236}">
                  <a16:creationId xmlns:a16="http://schemas.microsoft.com/office/drawing/2014/main" xmlns="" id="{9B51C073-EF78-455D-1ED8-111DB5074759}"/>
                </a:ext>
              </a:extLst>
            </p:cNvPr>
            <p:cNvSpPr/>
            <p:nvPr/>
          </p:nvSpPr>
          <p:spPr>
            <a:xfrm rot="10800000" flipV="1">
              <a:off x="9742561" y="3387834"/>
              <a:ext cx="1620000" cy="876054"/>
            </a:xfrm>
            <a:prstGeom prst="roundRect">
              <a:avLst/>
            </a:prstGeom>
            <a:noFill/>
            <a:ln>
              <a:noFill/>
            </a:ln>
            <a:effectLst/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5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wrap="none" anchor="ctr">
              <a:no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CN" altLang="en-US" b="1" i="0" u="none" strike="noStrike" kern="1200" cap="none" spc="0" normalizeH="0" baseline="0" noProof="0" dirty="0">
                  <a:ln>
                    <a:noFill/>
                  </a:ln>
                  <a:solidFill>
                    <a:schemeClr val="tx1">
                      <a:lumMod val="85000"/>
                      <a:lumOff val="15000"/>
                    </a:schemeClr>
                  </a:solidFill>
                  <a:uLnTx/>
                  <a:uFillTx/>
                  <a:cs typeface="+mn-ea"/>
                  <a:sym typeface="+mn-lt"/>
                </a:rPr>
                <a:t>强调对人的</a:t>
              </a:r>
              <a:endParaRPr kumimoji="0" lang="en-US" altLang="zh-CN" b="1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uLnTx/>
                <a:uFillTx/>
                <a:cs typeface="+mn-ea"/>
                <a:sym typeface="+mn-lt"/>
              </a:endParaRPr>
            </a:p>
            <a:p>
              <a:pPr marL="0" marR="0" lvl="0" indent="0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CN" altLang="en-US" b="1" i="0" u="none" strike="noStrike" kern="1200" cap="none" spc="0" normalizeH="0" baseline="0" noProof="0" dirty="0">
                  <a:ln>
                    <a:noFill/>
                  </a:ln>
                  <a:solidFill>
                    <a:schemeClr val="tx1">
                      <a:lumMod val="85000"/>
                      <a:lumOff val="15000"/>
                    </a:schemeClr>
                  </a:solidFill>
                  <a:uLnTx/>
                  <a:uFillTx/>
                  <a:cs typeface="+mn-ea"/>
                  <a:sym typeface="+mn-lt"/>
                </a:rPr>
                <a:t>管理</a:t>
              </a:r>
            </a:p>
          </p:txBody>
        </p:sp>
        <p:sp>
          <p:nvSpPr>
            <p:cNvPr id="44" name="文本框 43">
              <a:extLst>
                <a:ext uri="{FF2B5EF4-FFF2-40B4-BE49-F238E27FC236}">
                  <a16:creationId xmlns:a16="http://schemas.microsoft.com/office/drawing/2014/main" xmlns="" id="{C8096ECA-1B50-F573-B523-4BC3CDB9F96D}"/>
                </a:ext>
              </a:extLst>
            </p:cNvPr>
            <p:cNvSpPr txBox="1"/>
            <p:nvPr/>
          </p:nvSpPr>
          <p:spPr>
            <a:xfrm>
              <a:off x="9558155" y="4456791"/>
              <a:ext cx="1988812" cy="787523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lang="zh-CN" altLang="en-US" sz="1600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rPr>
                <a:t>管理就是通过其他人把事办好</a:t>
              </a:r>
            </a:p>
          </p:txBody>
        </p:sp>
      </p:grpSp>
      <p:grpSp>
        <p:nvGrpSpPr>
          <p:cNvPr id="7" name="组合 6"/>
          <p:cNvGrpSpPr/>
          <p:nvPr/>
        </p:nvGrpSpPr>
        <p:grpSpPr>
          <a:xfrm rot="16200000">
            <a:off x="672527" y="583688"/>
            <a:ext cx="481586" cy="492079"/>
            <a:chOff x="647250" y="587488"/>
            <a:chExt cx="481586" cy="492079"/>
          </a:xfrm>
        </p:grpSpPr>
        <p:sp>
          <p:nvSpPr>
            <p:cNvPr id="5" name="流程图: 离页连接符 4"/>
            <p:cNvSpPr/>
            <p:nvPr/>
          </p:nvSpPr>
          <p:spPr>
            <a:xfrm>
              <a:off x="647250" y="587488"/>
              <a:ext cx="481586" cy="492079"/>
            </a:xfrm>
            <a:prstGeom prst="flowChartOffpageConnector">
              <a:avLst/>
            </a:prstGeom>
            <a:solidFill>
              <a:srgbClr val="FF4D3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6" name="椭圆 5"/>
            <p:cNvSpPr/>
            <p:nvPr/>
          </p:nvSpPr>
          <p:spPr>
            <a:xfrm>
              <a:off x="762043" y="668789"/>
              <a:ext cx="252000" cy="252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</p:grpSp>
      <p:pic>
        <p:nvPicPr>
          <p:cNvPr id="10" name="图片 9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222"/>
          <a:stretch/>
        </p:blipFill>
        <p:spPr>
          <a:xfrm>
            <a:off x="7442773" y="1073423"/>
            <a:ext cx="3829607" cy="2100203"/>
          </a:xfrm>
          <a:prstGeom prst="rect">
            <a:avLst/>
          </a:prstGeom>
        </p:spPr>
      </p:pic>
      <p:sp>
        <p:nvSpPr>
          <p:cNvPr id="3" name="文本框 2"/>
          <p:cNvSpPr txBox="1"/>
          <p:nvPr/>
        </p:nvSpPr>
        <p:spPr>
          <a:xfrm>
            <a:off x="4652555" y="389299"/>
            <a:ext cx="195647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100" dirty="0">
                <a:solidFill>
                  <a:srgbClr val="FFFFFF"/>
                </a:solidFill>
              </a:rPr>
              <a:t>https://www.ypppt.com/</a:t>
            </a:r>
            <a:endParaRPr lang="zh-CN" altLang="en-US" sz="11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821824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9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 animBg="1"/>
      <p:bldP spid="4" grpId="0"/>
      <p:bldP spid="2" grpId="0"/>
      <p:bldP spid="3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2" name="组合 51"/>
          <p:cNvGrpSpPr/>
          <p:nvPr/>
        </p:nvGrpSpPr>
        <p:grpSpPr>
          <a:xfrm rot="5400000">
            <a:off x="1139415" y="3713959"/>
            <a:ext cx="1600577" cy="2382245"/>
            <a:chOff x="3347591" y="4127896"/>
            <a:chExt cx="2834548" cy="85983"/>
          </a:xfrm>
        </p:grpSpPr>
        <p:sp>
          <p:nvSpPr>
            <p:cNvPr id="53" name="圆角矩形 52"/>
            <p:cNvSpPr/>
            <p:nvPr/>
          </p:nvSpPr>
          <p:spPr>
            <a:xfrm>
              <a:off x="3347591" y="4127896"/>
              <a:ext cx="1371433" cy="85983"/>
            </a:xfrm>
            <a:prstGeom prst="roundRect">
              <a:avLst/>
            </a:prstGeom>
            <a:solidFill>
              <a:srgbClr val="226FF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54" name="圆角矩形 53"/>
            <p:cNvSpPr/>
            <p:nvPr/>
          </p:nvSpPr>
          <p:spPr>
            <a:xfrm>
              <a:off x="4810706" y="4127896"/>
              <a:ext cx="1371433" cy="85983"/>
            </a:xfrm>
            <a:prstGeom prst="roundRect">
              <a:avLst/>
            </a:prstGeom>
            <a:solidFill>
              <a:srgbClr val="FF4D3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</p:grpSp>
      <p:sp>
        <p:nvSpPr>
          <p:cNvPr id="45" name="Rectangle: Rounded Corners 7">
            <a:extLst>
              <a:ext uri="{FF2B5EF4-FFF2-40B4-BE49-F238E27FC236}">
                <a16:creationId xmlns:a16="http://schemas.microsoft.com/office/drawing/2014/main" xmlns="" id="{9EE4BC9C-0F7B-8D6E-7AB4-5021217DFF4E}"/>
              </a:ext>
            </a:extLst>
          </p:cNvPr>
          <p:cNvSpPr/>
          <p:nvPr/>
        </p:nvSpPr>
        <p:spPr>
          <a:xfrm>
            <a:off x="572706" y="1537349"/>
            <a:ext cx="11046137" cy="2209702"/>
          </a:xfrm>
          <a:prstGeom prst="roundRect">
            <a:avLst>
              <a:gd name="adj" fmla="val 9448"/>
            </a:avLst>
          </a:prstGeom>
          <a:solidFill>
            <a:srgbClr val="FFFFFF"/>
          </a:solidFill>
          <a:ln w="12700" cap="flat" cmpd="sng" algn="ctr">
            <a:noFill/>
            <a:prstDash val="solid"/>
            <a:miter lim="800000"/>
          </a:ln>
          <a:effectLst>
            <a:outerShdw blurRad="762000" algn="ctr" rotWithShape="0">
              <a:schemeClr val="bg1">
                <a:lumMod val="50000"/>
                <a:alpha val="15000"/>
              </a:schemeClr>
            </a:outerShdw>
          </a:effectLst>
        </p:spPr>
        <p:txBody>
          <a:bodyPr rtlCol="0" anchor="ctr"/>
          <a:lstStyle/>
          <a:p>
            <a:pPr marL="0" marR="0" lvl="0" indent="0" algn="ctr" defTabSz="60957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grpSp>
        <p:nvGrpSpPr>
          <p:cNvPr id="38" name="组合 37">
            <a:extLst>
              <a:ext uri="{FF2B5EF4-FFF2-40B4-BE49-F238E27FC236}">
                <a16:creationId xmlns:a16="http://schemas.microsoft.com/office/drawing/2014/main" xmlns="" id="{61D55965-A427-3A0C-E40E-6878FE15D5EC}"/>
              </a:ext>
            </a:extLst>
          </p:cNvPr>
          <p:cNvGrpSpPr/>
          <p:nvPr/>
        </p:nvGrpSpPr>
        <p:grpSpPr>
          <a:xfrm>
            <a:off x="7663070" y="4021500"/>
            <a:ext cx="3080127" cy="1709531"/>
            <a:chOff x="4945114" y="3208189"/>
            <a:chExt cx="3080127" cy="1709531"/>
          </a:xfrm>
        </p:grpSpPr>
        <p:sp>
          <p:nvSpPr>
            <p:cNvPr id="43" name="文本框 2">
              <a:extLst>
                <a:ext uri="{FF2B5EF4-FFF2-40B4-BE49-F238E27FC236}">
                  <a16:creationId xmlns:a16="http://schemas.microsoft.com/office/drawing/2014/main" xmlns="" id="{BA415226-D6ED-895E-046A-15BAE05F763E}"/>
                </a:ext>
              </a:extLst>
            </p:cNvPr>
            <p:cNvSpPr txBox="1"/>
            <p:nvPr>
              <p:custDataLst>
                <p:tags r:id="rId1"/>
              </p:custDataLst>
            </p:nvPr>
          </p:nvSpPr>
          <p:spPr>
            <a:xfrm>
              <a:off x="4945114" y="3717391"/>
              <a:ext cx="3080127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0" algn="ctr">
                <a:lnSpc>
                  <a:spcPct val="150000"/>
                </a:lnSpc>
                <a:defRPr/>
              </a:pPr>
              <a:r>
                <a:rPr lang="zh-CN" altLang="en-US" sz="1600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rPr>
                <a:t>一个企业的管理者，是企业的灵魂所在，决定了企业未来的发展方向。</a:t>
              </a:r>
            </a:p>
          </p:txBody>
        </p:sp>
        <p:sp>
          <p:nvSpPr>
            <p:cNvPr id="44" name="矩形: 圆角 15">
              <a:extLst>
                <a:ext uri="{FF2B5EF4-FFF2-40B4-BE49-F238E27FC236}">
                  <a16:creationId xmlns:a16="http://schemas.microsoft.com/office/drawing/2014/main" xmlns="" id="{C311F06A-F7E9-78C6-36CC-C61199B66F75}"/>
                </a:ext>
              </a:extLst>
            </p:cNvPr>
            <p:cNvSpPr/>
            <p:nvPr/>
          </p:nvSpPr>
          <p:spPr>
            <a:xfrm>
              <a:off x="5293723" y="3208189"/>
              <a:ext cx="2551900" cy="441621"/>
            </a:xfrm>
            <a:prstGeom prst="roundRect">
              <a:avLst>
                <a:gd name="adj" fmla="val 50000"/>
              </a:avLst>
            </a:prstGeom>
            <a:gradFill>
              <a:gsLst>
                <a:gs pos="33000">
                  <a:srgbClr val="226FF1"/>
                </a:gs>
                <a:gs pos="0">
                  <a:srgbClr val="1878DD"/>
                </a:gs>
                <a:gs pos="82000">
                  <a:srgbClr val="1257E3"/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2000" b="1" dirty="0">
                  <a:solidFill>
                    <a:schemeClr val="bg1"/>
                  </a:solidFill>
                  <a:cs typeface="+mn-ea"/>
                  <a:sym typeface="+mn-lt"/>
                </a:rPr>
                <a:t>管理者的重要性</a:t>
              </a:r>
            </a:p>
          </p:txBody>
        </p:sp>
      </p:grpSp>
      <p:sp>
        <p:nvSpPr>
          <p:cNvPr id="6" name="矩形 5"/>
          <p:cNvSpPr/>
          <p:nvPr/>
        </p:nvSpPr>
        <p:spPr>
          <a:xfrm>
            <a:off x="3611594" y="4416516"/>
            <a:ext cx="297369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ct val="150000"/>
              </a:lnSpc>
              <a:defRPr/>
            </a:pPr>
            <a:r>
              <a:rPr lang="zh-CN" altLang="en-US" sz="16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企业没有高素质的管理者，就等于航行在大海中的船由外行掌舵。</a:t>
            </a:r>
            <a:endParaRPr lang="zh-CN" altLang="en-US" sz="1200" dirty="0">
              <a:solidFill>
                <a:schemeClr val="tx1">
                  <a:lumMod val="85000"/>
                  <a:lumOff val="15000"/>
                </a:schemeClr>
              </a:solidFill>
              <a:cs typeface="+mn-ea"/>
              <a:sym typeface="+mn-lt"/>
            </a:endParaRPr>
          </a:p>
        </p:txBody>
      </p:sp>
      <p:grpSp>
        <p:nvGrpSpPr>
          <p:cNvPr id="14" name="组合 13"/>
          <p:cNvGrpSpPr/>
          <p:nvPr/>
        </p:nvGrpSpPr>
        <p:grpSpPr>
          <a:xfrm>
            <a:off x="825019" y="1798907"/>
            <a:ext cx="3138589" cy="1465755"/>
            <a:chOff x="805769" y="1659761"/>
            <a:chExt cx="3138589" cy="1465755"/>
          </a:xfrm>
        </p:grpSpPr>
        <p:sp>
          <p:nvSpPr>
            <p:cNvPr id="46" name="文本框 45">
              <a:extLst>
                <a:ext uri="{FF2B5EF4-FFF2-40B4-BE49-F238E27FC236}">
                  <a16:creationId xmlns:a16="http://schemas.microsoft.com/office/drawing/2014/main" xmlns="" id="{C8F6644B-96AC-3FA9-E119-FCCE58C99E70}"/>
                </a:ext>
              </a:extLst>
            </p:cNvPr>
            <p:cNvSpPr txBox="1"/>
            <p:nvPr/>
          </p:nvSpPr>
          <p:spPr>
            <a:xfrm>
              <a:off x="1906963" y="2462706"/>
              <a:ext cx="2037395" cy="66281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marR="0" lvl="0" indent="0" algn="just" defTabSz="914400" rtl="0" eaLnBrk="1" fontAlgn="auto" latinLnBrk="0" hangingPunct="1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CN" altLang="en-US" sz="16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>
                      <a:lumMod val="85000"/>
                      <a:lumOff val="15000"/>
                    </a:schemeClr>
                  </a:solidFill>
                  <a:effectLst/>
                  <a:uLnTx/>
                  <a:uFillTx/>
                  <a:cs typeface="+mn-ea"/>
                  <a:sym typeface="+mn-lt"/>
                </a:rPr>
                <a:t>强调职位、职权和下属</a:t>
              </a:r>
            </a:p>
          </p:txBody>
        </p:sp>
        <p:sp>
          <p:nvSpPr>
            <p:cNvPr id="49" name="文本框 48">
              <a:extLst>
                <a:ext uri="{FF2B5EF4-FFF2-40B4-BE49-F238E27FC236}">
                  <a16:creationId xmlns:a16="http://schemas.microsoft.com/office/drawing/2014/main" xmlns="" id="{03BC2BE7-6757-31BD-61B1-5BF245141BB8}"/>
                </a:ext>
              </a:extLst>
            </p:cNvPr>
            <p:cNvSpPr txBox="1"/>
            <p:nvPr/>
          </p:nvSpPr>
          <p:spPr>
            <a:xfrm>
              <a:off x="1906962" y="1659761"/>
              <a:ext cx="1421379" cy="70788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marR="0" lvl="0" indent="0" algn="l" defTabSz="914400" rtl="0" eaLnBrk="1" fontAlgn="auto" latinLnBrk="0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CN" altLang="en-US" sz="20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>
                      <a:lumMod val="85000"/>
                      <a:lumOff val="15000"/>
                    </a:schemeClr>
                  </a:solidFill>
                  <a:effectLst/>
                  <a:uLnTx/>
                  <a:uFillTx/>
                  <a:cs typeface="+mn-ea"/>
                  <a:sym typeface="+mn-lt"/>
                </a:rPr>
                <a:t>管理者的</a:t>
              </a:r>
              <a:endParaRPr kumimoji="0" lang="en-US" altLang="zh-CN" sz="2000" b="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cs typeface="+mn-ea"/>
                <a:sym typeface="+mn-lt"/>
              </a:endParaRPr>
            </a:p>
            <a:p>
              <a:pPr marL="0" marR="0" lvl="0" indent="0" algn="l" defTabSz="914400" rtl="0" eaLnBrk="1" fontAlgn="auto" latinLnBrk="0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CN" altLang="en-US" sz="20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>
                      <a:lumMod val="85000"/>
                      <a:lumOff val="15000"/>
                    </a:schemeClr>
                  </a:solidFill>
                  <a:effectLst/>
                  <a:uLnTx/>
                  <a:uFillTx/>
                  <a:cs typeface="+mn-ea"/>
                  <a:sym typeface="+mn-lt"/>
                </a:rPr>
                <a:t>传统观点</a:t>
              </a:r>
            </a:p>
          </p:txBody>
        </p:sp>
        <p:grpSp>
          <p:nvGrpSpPr>
            <p:cNvPr id="109" name="Group 41">
              <a:extLst>
                <a:ext uri="{FF2B5EF4-FFF2-40B4-BE49-F238E27FC236}">
                  <a16:creationId xmlns:a16="http://schemas.microsoft.com/office/drawing/2014/main" xmlns="" id="{58832747-2BBE-9567-2904-9B32F7DFDB00}"/>
                </a:ext>
              </a:extLst>
            </p:cNvPr>
            <p:cNvGrpSpPr/>
            <p:nvPr/>
          </p:nvGrpSpPr>
          <p:grpSpPr>
            <a:xfrm>
              <a:off x="805769" y="1853542"/>
              <a:ext cx="1047600" cy="1047600"/>
              <a:chOff x="1410832" y="1889282"/>
              <a:chExt cx="1791836" cy="1792302"/>
            </a:xfrm>
          </p:grpSpPr>
          <p:sp>
            <p:nvSpPr>
              <p:cNvPr id="110" name="Shape 110">
                <a:extLst>
                  <a:ext uri="{FF2B5EF4-FFF2-40B4-BE49-F238E27FC236}">
                    <a16:creationId xmlns:a16="http://schemas.microsoft.com/office/drawing/2014/main" xmlns="" id="{537AA997-95D0-A465-5425-91407DA723E8}"/>
                  </a:ext>
                </a:extLst>
              </p:cNvPr>
              <p:cNvSpPr/>
              <p:nvPr/>
            </p:nvSpPr>
            <p:spPr>
              <a:xfrm>
                <a:off x="1410832" y="1889282"/>
                <a:ext cx="1791836" cy="1792302"/>
              </a:xfrm>
              <a:prstGeom prst="ellipse">
                <a:avLst/>
              </a:prstGeom>
              <a:gradFill>
                <a:gsLst>
                  <a:gs pos="33000">
                    <a:srgbClr val="226FF1"/>
                  </a:gs>
                  <a:gs pos="0">
                    <a:srgbClr val="1878DD"/>
                  </a:gs>
                  <a:gs pos="82000">
                    <a:srgbClr val="1257E3"/>
                  </a:gs>
                </a:gsLst>
                <a:lin ang="5400000" scaled="1"/>
              </a:gradFill>
              <a:ln>
                <a:noFill/>
              </a:ln>
            </p:spPr>
            <p:txBody>
              <a:bodyPr lIns="45713" tIns="22850" rIns="45713" bIns="22850" anchor="ctr" anchorCtr="0">
                <a:noAutofit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457200"/>
                <a:endParaRPr sz="1450" kern="0" dirty="0">
                  <a:solidFill>
                    <a:srgbClr val="FFFFFF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111" name="Shape 118">
                <a:extLst>
                  <a:ext uri="{FF2B5EF4-FFF2-40B4-BE49-F238E27FC236}">
                    <a16:creationId xmlns:a16="http://schemas.microsoft.com/office/drawing/2014/main" xmlns="" id="{D8F85FBB-7972-9ACF-DBF0-3654EC7076AF}"/>
                  </a:ext>
                </a:extLst>
              </p:cNvPr>
              <p:cNvSpPr/>
              <p:nvPr/>
            </p:nvSpPr>
            <p:spPr>
              <a:xfrm>
                <a:off x="1980942" y="2452031"/>
                <a:ext cx="666804" cy="666804"/>
              </a:xfrm>
              <a:custGeom>
                <a:avLst/>
                <a:gdLst>
                  <a:gd name="T0" fmla="*/ 4569 w 9138"/>
                  <a:gd name="T1" fmla="*/ 0 h 9138"/>
                  <a:gd name="T2" fmla="*/ 0 w 9138"/>
                  <a:gd name="T3" fmla="*/ 4569 h 9138"/>
                  <a:gd name="T4" fmla="*/ 4569 w 9138"/>
                  <a:gd name="T5" fmla="*/ 9138 h 9138"/>
                  <a:gd name="T6" fmla="*/ 9138 w 9138"/>
                  <a:gd name="T7" fmla="*/ 4569 h 9138"/>
                  <a:gd name="T8" fmla="*/ 4569 w 9138"/>
                  <a:gd name="T9" fmla="*/ 0 h 9138"/>
                  <a:gd name="T10" fmla="*/ 7161 w 9138"/>
                  <a:gd name="T11" fmla="*/ 6734 h 9138"/>
                  <a:gd name="T12" fmla="*/ 4817 w 9138"/>
                  <a:gd name="T13" fmla="*/ 6734 h 9138"/>
                  <a:gd name="T14" fmla="*/ 4817 w 9138"/>
                  <a:gd name="T15" fmla="*/ 6734 h 9138"/>
                  <a:gd name="T16" fmla="*/ 4479 w 9138"/>
                  <a:gd name="T17" fmla="*/ 6734 h 9138"/>
                  <a:gd name="T18" fmla="*/ 4479 w 9138"/>
                  <a:gd name="T19" fmla="*/ 6734 h 9138"/>
                  <a:gd name="T20" fmla="*/ 2136 w 9138"/>
                  <a:gd name="T21" fmla="*/ 6734 h 9138"/>
                  <a:gd name="T22" fmla="*/ 2148 w 9138"/>
                  <a:gd name="T23" fmla="*/ 5967 h 9138"/>
                  <a:gd name="T24" fmla="*/ 2738 w 9138"/>
                  <a:gd name="T25" fmla="*/ 5593 h 9138"/>
                  <a:gd name="T26" fmla="*/ 3525 w 9138"/>
                  <a:gd name="T27" fmla="*/ 5259 h 9138"/>
                  <a:gd name="T28" fmla="*/ 3741 w 9138"/>
                  <a:gd name="T29" fmla="*/ 5200 h 9138"/>
                  <a:gd name="T30" fmla="*/ 3958 w 9138"/>
                  <a:gd name="T31" fmla="*/ 4845 h 9138"/>
                  <a:gd name="T32" fmla="*/ 4061 w 9138"/>
                  <a:gd name="T33" fmla="*/ 4821 h 9138"/>
                  <a:gd name="T34" fmla="*/ 3924 w 9138"/>
                  <a:gd name="T35" fmla="*/ 4589 h 9138"/>
                  <a:gd name="T36" fmla="*/ 3885 w 9138"/>
                  <a:gd name="T37" fmla="*/ 4177 h 9138"/>
                  <a:gd name="T38" fmla="*/ 3778 w 9138"/>
                  <a:gd name="T39" fmla="*/ 4152 h 9138"/>
                  <a:gd name="T40" fmla="*/ 3629 w 9138"/>
                  <a:gd name="T41" fmla="*/ 3587 h 9138"/>
                  <a:gd name="T42" fmla="*/ 3687 w 9138"/>
                  <a:gd name="T43" fmla="*/ 3350 h 9138"/>
                  <a:gd name="T44" fmla="*/ 4083 w 9138"/>
                  <a:gd name="T45" fmla="*/ 2224 h 9138"/>
                  <a:gd name="T46" fmla="*/ 5144 w 9138"/>
                  <a:gd name="T47" fmla="*/ 2204 h 9138"/>
                  <a:gd name="T48" fmla="*/ 5243 w 9138"/>
                  <a:gd name="T49" fmla="*/ 2297 h 9138"/>
                  <a:gd name="T50" fmla="*/ 5404 w 9138"/>
                  <a:gd name="T51" fmla="*/ 2324 h 9138"/>
                  <a:gd name="T52" fmla="*/ 5536 w 9138"/>
                  <a:gd name="T53" fmla="*/ 2525 h 9138"/>
                  <a:gd name="T54" fmla="*/ 5536 w 9138"/>
                  <a:gd name="T55" fmla="*/ 2525 h 9138"/>
                  <a:gd name="T56" fmla="*/ 5578 w 9138"/>
                  <a:gd name="T57" fmla="*/ 2886 h 9138"/>
                  <a:gd name="T58" fmla="*/ 5548 w 9138"/>
                  <a:gd name="T59" fmla="*/ 3361 h 9138"/>
                  <a:gd name="T60" fmla="*/ 5608 w 9138"/>
                  <a:gd name="T61" fmla="*/ 3512 h 9138"/>
                  <a:gd name="T62" fmla="*/ 5624 w 9138"/>
                  <a:gd name="T63" fmla="*/ 3896 h 9138"/>
                  <a:gd name="T64" fmla="*/ 5552 w 9138"/>
                  <a:gd name="T65" fmla="*/ 4099 h 9138"/>
                  <a:gd name="T66" fmla="*/ 5395 w 9138"/>
                  <a:gd name="T67" fmla="*/ 4222 h 9138"/>
                  <a:gd name="T68" fmla="*/ 5341 w 9138"/>
                  <a:gd name="T69" fmla="*/ 4550 h 9138"/>
                  <a:gd name="T70" fmla="*/ 5202 w 9138"/>
                  <a:gd name="T71" fmla="*/ 4825 h 9138"/>
                  <a:gd name="T72" fmla="*/ 5341 w 9138"/>
                  <a:gd name="T73" fmla="*/ 4845 h 9138"/>
                  <a:gd name="T74" fmla="*/ 5557 w 9138"/>
                  <a:gd name="T75" fmla="*/ 5200 h 9138"/>
                  <a:gd name="T76" fmla="*/ 5773 w 9138"/>
                  <a:gd name="T77" fmla="*/ 5259 h 9138"/>
                  <a:gd name="T78" fmla="*/ 6560 w 9138"/>
                  <a:gd name="T79" fmla="*/ 5593 h 9138"/>
                  <a:gd name="T80" fmla="*/ 7151 w 9138"/>
                  <a:gd name="T81" fmla="*/ 5967 h 9138"/>
                  <a:gd name="T82" fmla="*/ 7161 w 9138"/>
                  <a:gd name="T83" fmla="*/ 6734 h 9138"/>
                  <a:gd name="T84" fmla="*/ 7161 w 9138"/>
                  <a:gd name="T85" fmla="*/ 6734 h 91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</a:cxnLst>
                <a:rect l="0" t="0" r="r" b="b"/>
                <a:pathLst>
                  <a:path w="9138" h="9138">
                    <a:moveTo>
                      <a:pt x="4569" y="0"/>
                    </a:moveTo>
                    <a:cubicBezTo>
                      <a:pt x="2046" y="0"/>
                      <a:pt x="0" y="2046"/>
                      <a:pt x="0" y="4569"/>
                    </a:cubicBezTo>
                    <a:cubicBezTo>
                      <a:pt x="0" y="7092"/>
                      <a:pt x="2046" y="9138"/>
                      <a:pt x="4569" y="9138"/>
                    </a:cubicBezTo>
                    <a:cubicBezTo>
                      <a:pt x="7092" y="9138"/>
                      <a:pt x="9138" y="7092"/>
                      <a:pt x="9138" y="4569"/>
                    </a:cubicBezTo>
                    <a:cubicBezTo>
                      <a:pt x="9138" y="2046"/>
                      <a:pt x="7092" y="0"/>
                      <a:pt x="4569" y="0"/>
                    </a:cubicBezTo>
                    <a:close/>
                    <a:moveTo>
                      <a:pt x="7161" y="6734"/>
                    </a:moveTo>
                    <a:lnTo>
                      <a:pt x="4817" y="6734"/>
                    </a:lnTo>
                    <a:lnTo>
                      <a:pt x="4817" y="6734"/>
                    </a:lnTo>
                    <a:lnTo>
                      <a:pt x="4479" y="6734"/>
                    </a:lnTo>
                    <a:lnTo>
                      <a:pt x="4479" y="6734"/>
                    </a:lnTo>
                    <a:lnTo>
                      <a:pt x="2136" y="6734"/>
                    </a:lnTo>
                    <a:cubicBezTo>
                      <a:pt x="2132" y="6519"/>
                      <a:pt x="2148" y="6130"/>
                      <a:pt x="2148" y="5967"/>
                    </a:cubicBezTo>
                    <a:cubicBezTo>
                      <a:pt x="2231" y="5725"/>
                      <a:pt x="2507" y="5690"/>
                      <a:pt x="2738" y="5593"/>
                    </a:cubicBezTo>
                    <a:cubicBezTo>
                      <a:pt x="2991" y="5486"/>
                      <a:pt x="3272" y="5362"/>
                      <a:pt x="3525" y="5259"/>
                    </a:cubicBezTo>
                    <a:cubicBezTo>
                      <a:pt x="3597" y="5239"/>
                      <a:pt x="3669" y="5219"/>
                      <a:pt x="3741" y="5200"/>
                    </a:cubicBezTo>
                    <a:cubicBezTo>
                      <a:pt x="3828" y="5140"/>
                      <a:pt x="3912" y="4944"/>
                      <a:pt x="3958" y="4845"/>
                    </a:cubicBezTo>
                    <a:lnTo>
                      <a:pt x="4061" y="4821"/>
                    </a:lnTo>
                    <a:cubicBezTo>
                      <a:pt x="4038" y="4691"/>
                      <a:pt x="3958" y="4682"/>
                      <a:pt x="3924" y="4589"/>
                    </a:cubicBezTo>
                    <a:cubicBezTo>
                      <a:pt x="3911" y="4452"/>
                      <a:pt x="3897" y="4314"/>
                      <a:pt x="3885" y="4177"/>
                    </a:cubicBezTo>
                    <a:cubicBezTo>
                      <a:pt x="3885" y="4184"/>
                      <a:pt x="3790" y="4160"/>
                      <a:pt x="3778" y="4152"/>
                    </a:cubicBezTo>
                    <a:cubicBezTo>
                      <a:pt x="3644" y="4068"/>
                      <a:pt x="3642" y="3728"/>
                      <a:pt x="3629" y="3587"/>
                    </a:cubicBezTo>
                    <a:cubicBezTo>
                      <a:pt x="3623" y="3522"/>
                      <a:pt x="3713" y="3469"/>
                      <a:pt x="3687" y="3350"/>
                    </a:cubicBezTo>
                    <a:cubicBezTo>
                      <a:pt x="3541" y="2657"/>
                      <a:pt x="3751" y="2332"/>
                      <a:pt x="4083" y="2224"/>
                    </a:cubicBezTo>
                    <a:cubicBezTo>
                      <a:pt x="4313" y="2131"/>
                      <a:pt x="4743" y="1958"/>
                      <a:pt x="5144" y="2204"/>
                    </a:cubicBezTo>
                    <a:lnTo>
                      <a:pt x="5243" y="2297"/>
                    </a:lnTo>
                    <a:lnTo>
                      <a:pt x="5404" y="2324"/>
                    </a:lnTo>
                    <a:cubicBezTo>
                      <a:pt x="5485" y="2371"/>
                      <a:pt x="5536" y="2525"/>
                      <a:pt x="5536" y="2525"/>
                    </a:cubicBezTo>
                    <a:lnTo>
                      <a:pt x="5536" y="2525"/>
                    </a:lnTo>
                    <a:cubicBezTo>
                      <a:pt x="5578" y="2696"/>
                      <a:pt x="5583" y="2710"/>
                      <a:pt x="5578" y="2886"/>
                    </a:cubicBezTo>
                    <a:cubicBezTo>
                      <a:pt x="5576" y="2953"/>
                      <a:pt x="5538" y="3266"/>
                      <a:pt x="5548" y="3361"/>
                    </a:cubicBezTo>
                    <a:cubicBezTo>
                      <a:pt x="5556" y="3440"/>
                      <a:pt x="5576" y="3447"/>
                      <a:pt x="5608" y="3512"/>
                    </a:cubicBezTo>
                    <a:cubicBezTo>
                      <a:pt x="5662" y="3625"/>
                      <a:pt x="5645" y="3781"/>
                      <a:pt x="5624" y="3896"/>
                    </a:cubicBezTo>
                    <a:cubicBezTo>
                      <a:pt x="5612" y="3959"/>
                      <a:pt x="5588" y="4048"/>
                      <a:pt x="5552" y="4099"/>
                    </a:cubicBezTo>
                    <a:cubicBezTo>
                      <a:pt x="5511" y="4155"/>
                      <a:pt x="5430" y="4156"/>
                      <a:pt x="5395" y="4222"/>
                    </a:cubicBezTo>
                    <a:cubicBezTo>
                      <a:pt x="5344" y="4316"/>
                      <a:pt x="5373" y="4449"/>
                      <a:pt x="5341" y="4550"/>
                    </a:cubicBezTo>
                    <a:cubicBezTo>
                      <a:pt x="5303" y="4667"/>
                      <a:pt x="5210" y="4674"/>
                      <a:pt x="5202" y="4825"/>
                    </a:cubicBezTo>
                    <a:cubicBezTo>
                      <a:pt x="5249" y="4833"/>
                      <a:pt x="5294" y="4838"/>
                      <a:pt x="5341" y="4845"/>
                    </a:cubicBezTo>
                    <a:cubicBezTo>
                      <a:pt x="5387" y="4943"/>
                      <a:pt x="5470" y="5141"/>
                      <a:pt x="5557" y="5200"/>
                    </a:cubicBezTo>
                    <a:cubicBezTo>
                      <a:pt x="5629" y="5219"/>
                      <a:pt x="5701" y="5239"/>
                      <a:pt x="5773" y="5259"/>
                    </a:cubicBezTo>
                    <a:cubicBezTo>
                      <a:pt x="6027" y="5362"/>
                      <a:pt x="6306" y="5486"/>
                      <a:pt x="6560" y="5593"/>
                    </a:cubicBezTo>
                    <a:cubicBezTo>
                      <a:pt x="6790" y="5690"/>
                      <a:pt x="7067" y="5725"/>
                      <a:pt x="7151" y="5967"/>
                    </a:cubicBezTo>
                    <a:cubicBezTo>
                      <a:pt x="7151" y="6131"/>
                      <a:pt x="7166" y="6519"/>
                      <a:pt x="7161" y="6734"/>
                    </a:cubicBezTo>
                    <a:close/>
                    <a:moveTo>
                      <a:pt x="7161" y="6734"/>
                    </a:move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lIns="45713" tIns="22850" rIns="45713" bIns="22850" anchor="t" anchorCtr="0">
                <a:noAutofit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defTabSz="457200"/>
                <a:endParaRPr sz="4799" kern="0" dirty="0">
                  <a:solidFill>
                    <a:srgbClr val="737572"/>
                  </a:solidFill>
                  <a:cs typeface="+mn-ea"/>
                  <a:sym typeface="+mn-lt"/>
                </a:endParaRPr>
              </a:p>
            </p:txBody>
          </p:sp>
        </p:grpSp>
      </p:grpSp>
      <p:grpSp>
        <p:nvGrpSpPr>
          <p:cNvPr id="19" name="组合 18"/>
          <p:cNvGrpSpPr/>
          <p:nvPr/>
        </p:nvGrpSpPr>
        <p:grpSpPr>
          <a:xfrm>
            <a:off x="7775092" y="1798907"/>
            <a:ext cx="3399837" cy="1781674"/>
            <a:chOff x="8237106" y="1659761"/>
            <a:chExt cx="3399837" cy="1781674"/>
          </a:xfrm>
        </p:grpSpPr>
        <p:sp>
          <p:nvSpPr>
            <p:cNvPr id="103" name="文本框 102">
              <a:extLst>
                <a:ext uri="{FF2B5EF4-FFF2-40B4-BE49-F238E27FC236}">
                  <a16:creationId xmlns:a16="http://schemas.microsoft.com/office/drawing/2014/main" xmlns="" id="{A93946D4-B2B3-7CCB-7F03-1AEA3744FF90}"/>
                </a:ext>
              </a:extLst>
            </p:cNvPr>
            <p:cNvSpPr txBox="1"/>
            <p:nvPr/>
          </p:nvSpPr>
          <p:spPr>
            <a:xfrm>
              <a:off x="9287104" y="2462706"/>
              <a:ext cx="2349839" cy="97872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marR="0" lvl="0" indent="0" algn="just" defTabSz="914400" rtl="0" eaLnBrk="1" fontAlgn="auto" latinLnBrk="0" hangingPunct="1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CN" altLang="en-US" sz="16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>
                      <a:lumMod val="85000"/>
                      <a:lumOff val="15000"/>
                    </a:schemeClr>
                  </a:solidFill>
                  <a:effectLst/>
                  <a:uLnTx/>
                  <a:uFillTx/>
                  <a:cs typeface="+mn-ea"/>
                  <a:sym typeface="+mn-lt"/>
                </a:rPr>
                <a:t>管理者是指履行管理职能，对实现组织目标负有贡献责任的人　　　　　　　　　　　　　　　　</a:t>
              </a:r>
            </a:p>
          </p:txBody>
        </p:sp>
        <p:sp>
          <p:nvSpPr>
            <p:cNvPr id="104" name="文本框 103">
              <a:extLst>
                <a:ext uri="{FF2B5EF4-FFF2-40B4-BE49-F238E27FC236}">
                  <a16:creationId xmlns:a16="http://schemas.microsoft.com/office/drawing/2014/main" xmlns="" id="{D657F770-70E1-26B1-1DFD-D4B25430F703}"/>
                </a:ext>
              </a:extLst>
            </p:cNvPr>
            <p:cNvSpPr txBox="1"/>
            <p:nvPr/>
          </p:nvSpPr>
          <p:spPr>
            <a:xfrm>
              <a:off x="9287103" y="1659761"/>
              <a:ext cx="1221343" cy="70788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marR="0" lvl="0" indent="0" algn="l" defTabSz="914400" rtl="0" eaLnBrk="1" fontAlgn="auto" latinLnBrk="0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CN" altLang="en-US" sz="20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>
                      <a:lumMod val="85000"/>
                      <a:lumOff val="15000"/>
                    </a:schemeClr>
                  </a:solidFill>
                  <a:effectLst/>
                  <a:uLnTx/>
                  <a:uFillTx/>
                  <a:cs typeface="+mn-ea"/>
                  <a:sym typeface="+mn-lt"/>
                </a:rPr>
                <a:t>管理者的</a:t>
              </a:r>
            </a:p>
            <a:p>
              <a:pPr marL="0" marR="0" lvl="0" indent="0" algn="l" defTabSz="914400" rtl="0" eaLnBrk="1" fontAlgn="auto" latinLnBrk="0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CN" altLang="en-US" sz="20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>
                      <a:lumMod val="85000"/>
                      <a:lumOff val="15000"/>
                    </a:schemeClr>
                  </a:solidFill>
                  <a:effectLst/>
                  <a:uLnTx/>
                  <a:uFillTx/>
                  <a:cs typeface="+mn-ea"/>
                  <a:sym typeface="+mn-lt"/>
                </a:rPr>
                <a:t>定义</a:t>
              </a:r>
            </a:p>
          </p:txBody>
        </p:sp>
        <p:grpSp>
          <p:nvGrpSpPr>
            <p:cNvPr id="112" name="Group 59">
              <a:extLst>
                <a:ext uri="{FF2B5EF4-FFF2-40B4-BE49-F238E27FC236}">
                  <a16:creationId xmlns:a16="http://schemas.microsoft.com/office/drawing/2014/main" xmlns="" id="{8710D087-73AF-6620-BEF2-C03711764CA6}"/>
                </a:ext>
              </a:extLst>
            </p:cNvPr>
            <p:cNvGrpSpPr/>
            <p:nvPr/>
          </p:nvGrpSpPr>
          <p:grpSpPr>
            <a:xfrm>
              <a:off x="8237106" y="1862673"/>
              <a:ext cx="1047600" cy="1047600"/>
              <a:chOff x="8978692" y="1889282"/>
              <a:chExt cx="1791836" cy="1792302"/>
            </a:xfrm>
          </p:grpSpPr>
          <p:sp>
            <p:nvSpPr>
              <p:cNvPr id="113" name="Shape 111">
                <a:extLst>
                  <a:ext uri="{FF2B5EF4-FFF2-40B4-BE49-F238E27FC236}">
                    <a16:creationId xmlns:a16="http://schemas.microsoft.com/office/drawing/2014/main" xmlns="" id="{966FD0BE-3712-92B2-4797-DBA86F2F0211}"/>
                  </a:ext>
                </a:extLst>
              </p:cNvPr>
              <p:cNvSpPr/>
              <p:nvPr/>
            </p:nvSpPr>
            <p:spPr>
              <a:xfrm>
                <a:off x="8978692" y="1889282"/>
                <a:ext cx="1791836" cy="1792302"/>
              </a:xfrm>
              <a:prstGeom prst="ellipse">
                <a:avLst/>
              </a:prstGeom>
              <a:solidFill>
                <a:srgbClr val="FF4D36"/>
              </a:solidFill>
              <a:ln>
                <a:noFill/>
              </a:ln>
            </p:spPr>
            <p:txBody>
              <a:bodyPr lIns="45713" tIns="22850" rIns="45713" bIns="22850" anchor="ctr" anchorCtr="0">
                <a:noAutofit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457200"/>
                <a:endParaRPr sz="1450" kern="0" dirty="0">
                  <a:solidFill>
                    <a:srgbClr val="FFFFFF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114" name="Shape 117">
                <a:extLst>
                  <a:ext uri="{FF2B5EF4-FFF2-40B4-BE49-F238E27FC236}">
                    <a16:creationId xmlns:a16="http://schemas.microsoft.com/office/drawing/2014/main" xmlns="" id="{DCF9EEA9-7897-CB8E-60BF-604BB0478FCB}"/>
                  </a:ext>
                </a:extLst>
              </p:cNvPr>
              <p:cNvSpPr/>
              <p:nvPr/>
            </p:nvSpPr>
            <p:spPr>
              <a:xfrm>
                <a:off x="9481690" y="2392513"/>
                <a:ext cx="785841" cy="785841"/>
              </a:xfrm>
              <a:custGeom>
                <a:avLst/>
                <a:gdLst>
                  <a:gd name="T0" fmla="*/ 5239 w 10478"/>
                  <a:gd name="T1" fmla="*/ 0 h 10478"/>
                  <a:gd name="T2" fmla="*/ 0 w 10478"/>
                  <a:gd name="T3" fmla="*/ 5239 h 10478"/>
                  <a:gd name="T4" fmla="*/ 5239 w 10478"/>
                  <a:gd name="T5" fmla="*/ 10478 h 10478"/>
                  <a:gd name="T6" fmla="*/ 10478 w 10478"/>
                  <a:gd name="T7" fmla="*/ 5239 h 10478"/>
                  <a:gd name="T8" fmla="*/ 5239 w 10478"/>
                  <a:gd name="T9" fmla="*/ 0 h 10478"/>
                  <a:gd name="T10" fmla="*/ 3043 w 10478"/>
                  <a:gd name="T11" fmla="*/ 2744 h 10478"/>
                  <a:gd name="T12" fmla="*/ 4026 w 10478"/>
                  <a:gd name="T13" fmla="*/ 3727 h 10478"/>
                  <a:gd name="T14" fmla="*/ 3043 w 10478"/>
                  <a:gd name="T15" fmla="*/ 4705 h 10478"/>
                  <a:gd name="T16" fmla="*/ 2060 w 10478"/>
                  <a:gd name="T17" fmla="*/ 3722 h 10478"/>
                  <a:gd name="T18" fmla="*/ 3043 w 10478"/>
                  <a:gd name="T19" fmla="*/ 2744 h 10478"/>
                  <a:gd name="T20" fmla="*/ 1227 w 10478"/>
                  <a:gd name="T21" fmla="*/ 7734 h 10478"/>
                  <a:gd name="T22" fmla="*/ 2959 w 10478"/>
                  <a:gd name="T23" fmla="*/ 5688 h 10478"/>
                  <a:gd name="T24" fmla="*/ 3363 w 10478"/>
                  <a:gd name="T25" fmla="*/ 6526 h 10478"/>
                  <a:gd name="T26" fmla="*/ 5558 w 10478"/>
                  <a:gd name="T27" fmla="*/ 4131 h 10478"/>
                  <a:gd name="T28" fmla="*/ 5933 w 10478"/>
                  <a:gd name="T29" fmla="*/ 4999 h 10478"/>
                  <a:gd name="T30" fmla="*/ 7375 w 10478"/>
                  <a:gd name="T31" fmla="*/ 3413 h 10478"/>
                  <a:gd name="T32" fmla="*/ 9251 w 10478"/>
                  <a:gd name="T33" fmla="*/ 7744 h 10478"/>
                  <a:gd name="T34" fmla="*/ 1227 w 10478"/>
                  <a:gd name="T35" fmla="*/ 7744 h 10478"/>
                  <a:gd name="T36" fmla="*/ 1227 w 10478"/>
                  <a:gd name="T37" fmla="*/ 7734 h 10478"/>
                  <a:gd name="T38" fmla="*/ 1227 w 10478"/>
                  <a:gd name="T39" fmla="*/ 7734 h 104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l="0" t="0" r="r" b="b"/>
                <a:pathLst>
                  <a:path w="10478" h="10478">
                    <a:moveTo>
                      <a:pt x="5239" y="0"/>
                    </a:moveTo>
                    <a:cubicBezTo>
                      <a:pt x="2345" y="0"/>
                      <a:pt x="0" y="2345"/>
                      <a:pt x="0" y="5239"/>
                    </a:cubicBezTo>
                    <a:cubicBezTo>
                      <a:pt x="0" y="8133"/>
                      <a:pt x="2345" y="10478"/>
                      <a:pt x="5239" y="10478"/>
                    </a:cubicBezTo>
                    <a:cubicBezTo>
                      <a:pt x="8133" y="10478"/>
                      <a:pt x="10478" y="8133"/>
                      <a:pt x="10478" y="5239"/>
                    </a:cubicBezTo>
                    <a:cubicBezTo>
                      <a:pt x="10478" y="2345"/>
                      <a:pt x="8133" y="0"/>
                      <a:pt x="5239" y="0"/>
                    </a:cubicBezTo>
                    <a:close/>
                    <a:moveTo>
                      <a:pt x="3043" y="2744"/>
                    </a:moveTo>
                    <a:cubicBezTo>
                      <a:pt x="3587" y="2744"/>
                      <a:pt x="4026" y="3183"/>
                      <a:pt x="4026" y="3727"/>
                    </a:cubicBezTo>
                    <a:cubicBezTo>
                      <a:pt x="4026" y="4271"/>
                      <a:pt x="3587" y="4705"/>
                      <a:pt x="3043" y="4705"/>
                    </a:cubicBezTo>
                    <a:cubicBezTo>
                      <a:pt x="2500" y="4705"/>
                      <a:pt x="2060" y="4266"/>
                      <a:pt x="2060" y="3722"/>
                    </a:cubicBezTo>
                    <a:cubicBezTo>
                      <a:pt x="2060" y="3178"/>
                      <a:pt x="2505" y="2744"/>
                      <a:pt x="3043" y="2744"/>
                    </a:cubicBezTo>
                    <a:close/>
                    <a:moveTo>
                      <a:pt x="1227" y="7734"/>
                    </a:moveTo>
                    <a:lnTo>
                      <a:pt x="2959" y="5688"/>
                    </a:lnTo>
                    <a:lnTo>
                      <a:pt x="3363" y="6526"/>
                    </a:lnTo>
                    <a:lnTo>
                      <a:pt x="5558" y="4131"/>
                    </a:lnTo>
                    <a:lnTo>
                      <a:pt x="5933" y="4999"/>
                    </a:lnTo>
                    <a:lnTo>
                      <a:pt x="7375" y="3413"/>
                    </a:lnTo>
                    <a:lnTo>
                      <a:pt x="9251" y="7744"/>
                    </a:lnTo>
                    <a:lnTo>
                      <a:pt x="1227" y="7744"/>
                    </a:lnTo>
                    <a:lnTo>
                      <a:pt x="1227" y="7734"/>
                    </a:lnTo>
                    <a:close/>
                    <a:moveTo>
                      <a:pt x="1227" y="7734"/>
                    </a:move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lIns="45713" tIns="22850" rIns="45713" bIns="22850" anchor="t" anchorCtr="0">
                <a:noAutofit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defTabSz="457200"/>
                <a:endParaRPr sz="4799" kern="0" dirty="0">
                  <a:solidFill>
                    <a:srgbClr val="737572"/>
                  </a:solidFill>
                  <a:cs typeface="+mn-ea"/>
                  <a:sym typeface="+mn-lt"/>
                </a:endParaRPr>
              </a:p>
            </p:txBody>
          </p:sp>
        </p:grpSp>
      </p:grpSp>
      <p:sp>
        <p:nvSpPr>
          <p:cNvPr id="33" name="矩形 32"/>
          <p:cNvSpPr/>
          <p:nvPr/>
        </p:nvSpPr>
        <p:spPr>
          <a:xfrm>
            <a:off x="1187363" y="568047"/>
            <a:ext cx="347402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zh-CN" altLang="en-US" sz="2800" b="1" dirty="0">
                <a:solidFill>
                  <a:schemeClr val="accent5">
                    <a:lumMod val="50000"/>
                  </a:schemeClr>
                </a:solidFill>
                <a:cs typeface="+mn-ea"/>
                <a:sym typeface="+mn-lt"/>
              </a:rPr>
              <a:t>管理主体</a:t>
            </a:r>
            <a:r>
              <a:rPr lang="en-US" altLang="zh-CN" sz="2800" b="1" dirty="0">
                <a:solidFill>
                  <a:schemeClr val="accent5">
                    <a:lumMod val="50000"/>
                  </a:schemeClr>
                </a:solidFill>
                <a:cs typeface="+mn-ea"/>
                <a:sym typeface="+mn-lt"/>
              </a:rPr>
              <a:t>——</a:t>
            </a:r>
            <a:r>
              <a:rPr lang="zh-CN" altLang="en-US" sz="2800" b="1" dirty="0">
                <a:solidFill>
                  <a:schemeClr val="accent5">
                    <a:lumMod val="50000"/>
                  </a:schemeClr>
                </a:solidFill>
                <a:cs typeface="+mn-ea"/>
                <a:sym typeface="+mn-lt"/>
              </a:rPr>
              <a:t>管理者</a:t>
            </a:r>
          </a:p>
        </p:txBody>
      </p:sp>
      <p:grpSp>
        <p:nvGrpSpPr>
          <p:cNvPr id="34" name="组合 33"/>
          <p:cNvGrpSpPr/>
          <p:nvPr/>
        </p:nvGrpSpPr>
        <p:grpSpPr>
          <a:xfrm rot="16200000">
            <a:off x="672527" y="583688"/>
            <a:ext cx="481586" cy="492079"/>
            <a:chOff x="647250" y="587488"/>
            <a:chExt cx="481586" cy="492079"/>
          </a:xfrm>
        </p:grpSpPr>
        <p:sp>
          <p:nvSpPr>
            <p:cNvPr id="35" name="流程图: 离页连接符 34"/>
            <p:cNvSpPr/>
            <p:nvPr/>
          </p:nvSpPr>
          <p:spPr>
            <a:xfrm>
              <a:off x="647250" y="587488"/>
              <a:ext cx="481586" cy="492079"/>
            </a:xfrm>
            <a:prstGeom prst="flowChartOffpageConnector">
              <a:avLst/>
            </a:prstGeom>
            <a:solidFill>
              <a:srgbClr val="FF4D3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36" name="椭圆 35"/>
            <p:cNvSpPr/>
            <p:nvPr/>
          </p:nvSpPr>
          <p:spPr>
            <a:xfrm>
              <a:off x="762043" y="668789"/>
              <a:ext cx="252000" cy="252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</p:grpSp>
      <p:pic>
        <p:nvPicPr>
          <p:cNvPr id="2" name="图片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3071" y="4104791"/>
            <a:ext cx="2398258" cy="1600577"/>
          </a:xfrm>
          <a:prstGeom prst="roundRect">
            <a:avLst>
              <a:gd name="adj" fmla="val 5489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0" dist="5000" dir="5400000" sy="-100000" algn="bl" rotWithShape="0"/>
          </a:effectLst>
        </p:spPr>
      </p:pic>
      <p:grpSp>
        <p:nvGrpSpPr>
          <p:cNvPr id="5" name="组合 4"/>
          <p:cNvGrpSpPr/>
          <p:nvPr/>
        </p:nvGrpSpPr>
        <p:grpSpPr>
          <a:xfrm>
            <a:off x="4278626" y="1798907"/>
            <a:ext cx="3180741" cy="1465755"/>
            <a:chOff x="4278626" y="1659761"/>
            <a:chExt cx="3180741" cy="1465755"/>
          </a:xfrm>
        </p:grpSpPr>
        <p:sp>
          <p:nvSpPr>
            <p:cNvPr id="63" name="文本框 62">
              <a:extLst>
                <a:ext uri="{FF2B5EF4-FFF2-40B4-BE49-F238E27FC236}">
                  <a16:creationId xmlns:a16="http://schemas.microsoft.com/office/drawing/2014/main" xmlns="" id="{5FBB7193-4199-D06D-DC51-44FC4769AD49}"/>
                </a:ext>
              </a:extLst>
            </p:cNvPr>
            <p:cNvSpPr txBox="1"/>
            <p:nvPr/>
          </p:nvSpPr>
          <p:spPr>
            <a:xfrm>
              <a:off x="5421972" y="2462706"/>
              <a:ext cx="2037395" cy="66281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marR="0" lvl="0" indent="0" algn="just" defTabSz="914400" rtl="0" eaLnBrk="1" fontAlgn="auto" latinLnBrk="0" hangingPunct="1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CN" altLang="en-US" sz="16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>
                      <a:lumMod val="85000"/>
                      <a:lumOff val="15000"/>
                    </a:schemeClr>
                  </a:solidFill>
                  <a:effectLst/>
                  <a:uLnTx/>
                  <a:uFillTx/>
                  <a:cs typeface="+mn-ea"/>
                  <a:sym typeface="+mn-lt"/>
                </a:rPr>
                <a:t>强调对组织富有贡献的责任</a:t>
              </a:r>
            </a:p>
          </p:txBody>
        </p:sp>
        <p:sp>
          <p:nvSpPr>
            <p:cNvPr id="64" name="文本框 63">
              <a:extLst>
                <a:ext uri="{FF2B5EF4-FFF2-40B4-BE49-F238E27FC236}">
                  <a16:creationId xmlns:a16="http://schemas.microsoft.com/office/drawing/2014/main" xmlns="" id="{70A09BC8-72EF-3A4D-8702-54395CEB5615}"/>
                </a:ext>
              </a:extLst>
            </p:cNvPr>
            <p:cNvSpPr txBox="1"/>
            <p:nvPr/>
          </p:nvSpPr>
          <p:spPr>
            <a:xfrm>
              <a:off x="5421971" y="1659761"/>
              <a:ext cx="1429803" cy="70788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marR="0" lvl="0" indent="0" algn="l" defTabSz="914400" rtl="0" eaLnBrk="1" fontAlgn="auto" latinLnBrk="0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CN" altLang="en-US" sz="20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>
                      <a:lumMod val="85000"/>
                      <a:lumOff val="15000"/>
                    </a:schemeClr>
                  </a:solidFill>
                  <a:effectLst/>
                  <a:uLnTx/>
                  <a:uFillTx/>
                  <a:cs typeface="+mn-ea"/>
                  <a:sym typeface="+mn-lt"/>
                </a:rPr>
                <a:t>管理者的</a:t>
              </a:r>
              <a:endParaRPr kumimoji="0" lang="en-US" altLang="zh-CN" sz="2000" b="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cs typeface="+mn-ea"/>
                <a:sym typeface="+mn-lt"/>
              </a:endParaRPr>
            </a:p>
            <a:p>
              <a:pPr marL="0" marR="0" lvl="0" indent="0" algn="l" defTabSz="914400" rtl="0" eaLnBrk="1" fontAlgn="auto" latinLnBrk="0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CN" altLang="en-US" sz="20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>
                      <a:lumMod val="85000"/>
                      <a:lumOff val="15000"/>
                    </a:schemeClr>
                  </a:solidFill>
                  <a:effectLst/>
                  <a:uLnTx/>
                  <a:uFillTx/>
                  <a:cs typeface="+mn-ea"/>
                  <a:sym typeface="+mn-lt"/>
                </a:rPr>
                <a:t>现代观点</a:t>
              </a:r>
            </a:p>
          </p:txBody>
        </p:sp>
        <p:pic>
          <p:nvPicPr>
            <p:cNvPr id="40" name="图片 39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9373" t="20051" r="28092" b="1231"/>
            <a:stretch>
              <a:fillRect/>
            </a:stretch>
          </p:blipFill>
          <p:spPr>
            <a:xfrm>
              <a:off x="4278626" y="1853542"/>
              <a:ext cx="1047600" cy="1047600"/>
            </a:xfrm>
            <a:custGeom>
              <a:avLst/>
              <a:gdLst>
                <a:gd name="connsiteX0" fmla="*/ 523800 w 1047600"/>
                <a:gd name="connsiteY0" fmla="*/ 0 h 1047600"/>
                <a:gd name="connsiteX1" fmla="*/ 1047600 w 1047600"/>
                <a:gd name="connsiteY1" fmla="*/ 523800 h 1047600"/>
                <a:gd name="connsiteX2" fmla="*/ 523800 w 1047600"/>
                <a:gd name="connsiteY2" fmla="*/ 1047600 h 1047600"/>
                <a:gd name="connsiteX3" fmla="*/ 0 w 1047600"/>
                <a:gd name="connsiteY3" fmla="*/ 523800 h 1047600"/>
                <a:gd name="connsiteX4" fmla="*/ 523800 w 1047600"/>
                <a:gd name="connsiteY4" fmla="*/ 0 h 1047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47600" h="1047600">
                  <a:moveTo>
                    <a:pt x="523800" y="0"/>
                  </a:moveTo>
                  <a:cubicBezTo>
                    <a:pt x="813087" y="0"/>
                    <a:pt x="1047600" y="234513"/>
                    <a:pt x="1047600" y="523800"/>
                  </a:cubicBezTo>
                  <a:cubicBezTo>
                    <a:pt x="1047600" y="813087"/>
                    <a:pt x="813087" y="1047600"/>
                    <a:pt x="523800" y="1047600"/>
                  </a:cubicBezTo>
                  <a:cubicBezTo>
                    <a:pt x="234513" y="1047600"/>
                    <a:pt x="0" y="813087"/>
                    <a:pt x="0" y="523800"/>
                  </a:cubicBezTo>
                  <a:cubicBezTo>
                    <a:pt x="0" y="234513"/>
                    <a:pt x="234513" y="0"/>
                    <a:pt x="523800" y="0"/>
                  </a:cubicBezTo>
                  <a:close/>
                </a:path>
              </a:pathLst>
            </a:custGeom>
          </p:spPr>
        </p:pic>
      </p:grpSp>
      <p:grpSp>
        <p:nvGrpSpPr>
          <p:cNvPr id="7" name="组合 6"/>
          <p:cNvGrpSpPr/>
          <p:nvPr/>
        </p:nvGrpSpPr>
        <p:grpSpPr>
          <a:xfrm>
            <a:off x="3750742" y="4124976"/>
            <a:ext cx="2834548" cy="85983"/>
            <a:chOff x="3347591" y="4127896"/>
            <a:chExt cx="2834548" cy="85983"/>
          </a:xfrm>
        </p:grpSpPr>
        <p:sp>
          <p:nvSpPr>
            <p:cNvPr id="47" name="圆角矩形 46"/>
            <p:cNvSpPr/>
            <p:nvPr/>
          </p:nvSpPr>
          <p:spPr>
            <a:xfrm>
              <a:off x="3347591" y="4127896"/>
              <a:ext cx="1371433" cy="85983"/>
            </a:xfrm>
            <a:prstGeom prst="roundRect">
              <a:avLst/>
            </a:prstGeom>
            <a:solidFill>
              <a:srgbClr val="226FF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8" name="圆角矩形 47"/>
            <p:cNvSpPr/>
            <p:nvPr/>
          </p:nvSpPr>
          <p:spPr>
            <a:xfrm>
              <a:off x="4810706" y="4127896"/>
              <a:ext cx="1371433" cy="85983"/>
            </a:xfrm>
            <a:prstGeom prst="roundRect">
              <a:avLst/>
            </a:prstGeom>
            <a:solidFill>
              <a:srgbClr val="FF4D3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17386918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9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9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" grpId="0" animBg="1"/>
      <p:bldP spid="6" grpId="0"/>
      <p:bldP spid="3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" name="图片 32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42" r="31570"/>
          <a:stretch>
            <a:fillRect/>
          </a:stretch>
        </p:blipFill>
        <p:spPr>
          <a:xfrm>
            <a:off x="8236111" y="1794162"/>
            <a:ext cx="2325763" cy="2226364"/>
          </a:xfrm>
          <a:custGeom>
            <a:avLst/>
            <a:gdLst>
              <a:gd name="connsiteX0" fmla="*/ 1162879 w 2325763"/>
              <a:gd name="connsiteY0" fmla="*/ 0 h 2226364"/>
              <a:gd name="connsiteX1" fmla="*/ 1521017 w 2325763"/>
              <a:gd name="connsiteY1" fmla="*/ 440961 h 2226364"/>
              <a:gd name="connsiteX2" fmla="*/ 2095436 w 2325763"/>
              <a:gd name="connsiteY2" fmla="*/ 440961 h 2226364"/>
              <a:gd name="connsiteX3" fmla="*/ 1967618 w 2325763"/>
              <a:gd name="connsiteY3" fmla="*/ 990831 h 2226364"/>
              <a:gd name="connsiteX4" fmla="*/ 2325763 w 2325763"/>
              <a:gd name="connsiteY4" fmla="*/ 1431789 h 2226364"/>
              <a:gd name="connsiteX5" fmla="*/ 1808227 w 2325763"/>
              <a:gd name="connsiteY5" fmla="*/ 1676504 h 2226364"/>
              <a:gd name="connsiteX6" fmla="*/ 1680408 w 2325763"/>
              <a:gd name="connsiteY6" fmla="*/ 2226364 h 2226364"/>
              <a:gd name="connsiteX7" fmla="*/ 1680380 w 2325763"/>
              <a:gd name="connsiteY7" fmla="*/ 2226364 h 2226364"/>
              <a:gd name="connsiteX8" fmla="*/ 1162879 w 2325763"/>
              <a:gd name="connsiteY8" fmla="*/ 1981658 h 2226364"/>
              <a:gd name="connsiteX9" fmla="*/ 645377 w 2325763"/>
              <a:gd name="connsiteY9" fmla="*/ 2226364 h 2226364"/>
              <a:gd name="connsiteX10" fmla="*/ 645349 w 2325763"/>
              <a:gd name="connsiteY10" fmla="*/ 2226364 h 2226364"/>
              <a:gd name="connsiteX11" fmla="*/ 517530 w 2325763"/>
              <a:gd name="connsiteY11" fmla="*/ 1676504 h 2226364"/>
              <a:gd name="connsiteX12" fmla="*/ 0 w 2325763"/>
              <a:gd name="connsiteY12" fmla="*/ 1431792 h 2226364"/>
              <a:gd name="connsiteX13" fmla="*/ 0 w 2325763"/>
              <a:gd name="connsiteY13" fmla="*/ 1431782 h 2226364"/>
              <a:gd name="connsiteX14" fmla="*/ 358139 w 2325763"/>
              <a:gd name="connsiteY14" fmla="*/ 990831 h 2226364"/>
              <a:gd name="connsiteX15" fmla="*/ 230321 w 2325763"/>
              <a:gd name="connsiteY15" fmla="*/ 440961 h 2226364"/>
              <a:gd name="connsiteX16" fmla="*/ 804740 w 2325763"/>
              <a:gd name="connsiteY16" fmla="*/ 440961 h 22263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2325763" h="2226364">
                <a:moveTo>
                  <a:pt x="1162879" y="0"/>
                </a:moveTo>
                <a:lnTo>
                  <a:pt x="1521017" y="440961"/>
                </a:lnTo>
                <a:lnTo>
                  <a:pt x="2095436" y="440961"/>
                </a:lnTo>
                <a:lnTo>
                  <a:pt x="1967618" y="990831"/>
                </a:lnTo>
                <a:lnTo>
                  <a:pt x="2325763" y="1431789"/>
                </a:lnTo>
                <a:lnTo>
                  <a:pt x="1808227" y="1676504"/>
                </a:lnTo>
                <a:lnTo>
                  <a:pt x="1680408" y="2226364"/>
                </a:lnTo>
                <a:lnTo>
                  <a:pt x="1680380" y="2226364"/>
                </a:lnTo>
                <a:lnTo>
                  <a:pt x="1162879" y="1981658"/>
                </a:lnTo>
                <a:lnTo>
                  <a:pt x="645377" y="2226364"/>
                </a:lnTo>
                <a:lnTo>
                  <a:pt x="645349" y="2226364"/>
                </a:lnTo>
                <a:lnTo>
                  <a:pt x="517530" y="1676504"/>
                </a:lnTo>
                <a:lnTo>
                  <a:pt x="0" y="1431792"/>
                </a:lnTo>
                <a:lnTo>
                  <a:pt x="0" y="1431782"/>
                </a:lnTo>
                <a:lnTo>
                  <a:pt x="358139" y="990831"/>
                </a:lnTo>
                <a:lnTo>
                  <a:pt x="230321" y="440961"/>
                </a:lnTo>
                <a:lnTo>
                  <a:pt x="804740" y="440961"/>
                </a:lnTo>
                <a:close/>
              </a:path>
            </a:pathLst>
          </a:custGeom>
        </p:spPr>
      </p:pic>
      <p:grpSp>
        <p:nvGrpSpPr>
          <p:cNvPr id="8" name="组合 7">
            <a:extLst>
              <a:ext uri="{FF2B5EF4-FFF2-40B4-BE49-F238E27FC236}">
                <a16:creationId xmlns:a16="http://schemas.microsoft.com/office/drawing/2014/main" xmlns="" id="{DCA7261E-AB8E-CF0E-32FD-1AF86A200238}"/>
              </a:ext>
            </a:extLst>
          </p:cNvPr>
          <p:cNvGrpSpPr/>
          <p:nvPr/>
        </p:nvGrpSpPr>
        <p:grpSpPr>
          <a:xfrm>
            <a:off x="1332469" y="4429326"/>
            <a:ext cx="2911136" cy="1296854"/>
            <a:chOff x="4981582" y="3208189"/>
            <a:chExt cx="2911136" cy="1296854"/>
          </a:xfrm>
        </p:grpSpPr>
        <p:sp>
          <p:nvSpPr>
            <p:cNvPr id="9" name="文本框 2">
              <a:extLst>
                <a:ext uri="{FF2B5EF4-FFF2-40B4-BE49-F238E27FC236}">
                  <a16:creationId xmlns:a16="http://schemas.microsoft.com/office/drawing/2014/main" xmlns="" id="{2D83ECD5-040C-F4EB-F230-AE0988AFBF5E}"/>
                </a:ext>
              </a:extLst>
            </p:cNvPr>
            <p:cNvSpPr txBox="1"/>
            <p:nvPr>
              <p:custDataLst>
                <p:tags r:id="rId4"/>
              </p:custDataLst>
            </p:nvPr>
          </p:nvSpPr>
          <p:spPr>
            <a:xfrm>
              <a:off x="4981582" y="3717391"/>
              <a:ext cx="2911136" cy="78765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lang="zh-CN" altLang="en-US" sz="1600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rPr>
                <a:t>负责制定企业的现行政策，并计划未来的发展方向</a:t>
              </a:r>
            </a:p>
          </p:txBody>
        </p:sp>
        <p:sp>
          <p:nvSpPr>
            <p:cNvPr id="11" name="矩形: 圆角 9">
              <a:extLst>
                <a:ext uri="{FF2B5EF4-FFF2-40B4-BE49-F238E27FC236}">
                  <a16:creationId xmlns:a16="http://schemas.microsoft.com/office/drawing/2014/main" xmlns="" id="{1AFDD2FF-F5D2-87DD-34E0-85D3B6F7AB2E}"/>
                </a:ext>
              </a:extLst>
            </p:cNvPr>
            <p:cNvSpPr/>
            <p:nvPr/>
          </p:nvSpPr>
          <p:spPr>
            <a:xfrm>
              <a:off x="5430950" y="3208189"/>
              <a:ext cx="2012400" cy="441621"/>
            </a:xfrm>
            <a:prstGeom prst="roundRect">
              <a:avLst>
                <a:gd name="adj" fmla="val 50000"/>
              </a:avLst>
            </a:prstGeom>
            <a:solidFill>
              <a:srgbClr val="FF4D3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2000" b="1" dirty="0">
                  <a:solidFill>
                    <a:schemeClr val="bg1"/>
                  </a:solidFill>
                  <a:cs typeface="+mn-ea"/>
                  <a:sym typeface="+mn-lt"/>
                </a:rPr>
                <a:t>高层管理者</a:t>
              </a:r>
            </a:p>
          </p:txBody>
        </p:sp>
      </p:grpSp>
      <p:grpSp>
        <p:nvGrpSpPr>
          <p:cNvPr id="12" name="组合 11">
            <a:extLst>
              <a:ext uri="{FF2B5EF4-FFF2-40B4-BE49-F238E27FC236}">
                <a16:creationId xmlns:a16="http://schemas.microsoft.com/office/drawing/2014/main" xmlns="" id="{DCA7261E-AB8E-CF0E-32FD-1AF86A200238}"/>
              </a:ext>
            </a:extLst>
          </p:cNvPr>
          <p:cNvGrpSpPr/>
          <p:nvPr/>
        </p:nvGrpSpPr>
        <p:grpSpPr>
          <a:xfrm>
            <a:off x="4643201" y="4429326"/>
            <a:ext cx="2911136" cy="1296725"/>
            <a:chOff x="4981582" y="3208189"/>
            <a:chExt cx="2911136" cy="1296725"/>
          </a:xfrm>
        </p:grpSpPr>
        <p:sp>
          <p:nvSpPr>
            <p:cNvPr id="13" name="文本框 2">
              <a:extLst>
                <a:ext uri="{FF2B5EF4-FFF2-40B4-BE49-F238E27FC236}">
                  <a16:creationId xmlns:a16="http://schemas.microsoft.com/office/drawing/2014/main" xmlns="" id="{2D83ECD5-040C-F4EB-F230-AE0988AFBF5E}"/>
                </a:ext>
              </a:extLst>
            </p:cNvPr>
            <p:cNvSpPr txBox="1"/>
            <p:nvPr>
              <p:custDataLst>
                <p:tags r:id="rId3"/>
              </p:custDataLst>
            </p:nvPr>
          </p:nvSpPr>
          <p:spPr>
            <a:xfrm>
              <a:off x="4981582" y="3717391"/>
              <a:ext cx="2911136" cy="78752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lang="zh-CN" altLang="en-US" sz="1600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rPr>
                <a:t>执行企业组织政策，指挥一线管理人员或操作人员工作</a:t>
              </a:r>
            </a:p>
          </p:txBody>
        </p:sp>
        <p:sp>
          <p:nvSpPr>
            <p:cNvPr id="14" name="矩形: 圆角 9">
              <a:extLst>
                <a:ext uri="{FF2B5EF4-FFF2-40B4-BE49-F238E27FC236}">
                  <a16:creationId xmlns:a16="http://schemas.microsoft.com/office/drawing/2014/main" xmlns="" id="{1AFDD2FF-F5D2-87DD-34E0-85D3B6F7AB2E}"/>
                </a:ext>
              </a:extLst>
            </p:cNvPr>
            <p:cNvSpPr/>
            <p:nvPr/>
          </p:nvSpPr>
          <p:spPr>
            <a:xfrm>
              <a:off x="5430950" y="3208189"/>
              <a:ext cx="2012400" cy="441621"/>
            </a:xfrm>
            <a:prstGeom prst="roundRect">
              <a:avLst>
                <a:gd name="adj" fmla="val 50000"/>
              </a:avLst>
            </a:prstGeom>
            <a:gradFill>
              <a:gsLst>
                <a:gs pos="33000">
                  <a:srgbClr val="226FF1"/>
                </a:gs>
                <a:gs pos="0">
                  <a:srgbClr val="1878DD"/>
                </a:gs>
                <a:gs pos="82000">
                  <a:srgbClr val="1257E3"/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2000" b="1" dirty="0">
                  <a:solidFill>
                    <a:schemeClr val="bg1"/>
                  </a:solidFill>
                  <a:cs typeface="+mn-ea"/>
                  <a:sym typeface="+mn-lt"/>
                </a:rPr>
                <a:t>中层管理者</a:t>
              </a:r>
            </a:p>
          </p:txBody>
        </p:sp>
      </p:grpSp>
      <p:grpSp>
        <p:nvGrpSpPr>
          <p:cNvPr id="15" name="组合 14">
            <a:extLst>
              <a:ext uri="{FF2B5EF4-FFF2-40B4-BE49-F238E27FC236}">
                <a16:creationId xmlns:a16="http://schemas.microsoft.com/office/drawing/2014/main" xmlns="" id="{DCA7261E-AB8E-CF0E-32FD-1AF86A200238}"/>
              </a:ext>
            </a:extLst>
          </p:cNvPr>
          <p:cNvGrpSpPr/>
          <p:nvPr/>
        </p:nvGrpSpPr>
        <p:grpSpPr>
          <a:xfrm>
            <a:off x="7943420" y="4429326"/>
            <a:ext cx="2911136" cy="1296725"/>
            <a:chOff x="4981582" y="3208189"/>
            <a:chExt cx="2911136" cy="1296725"/>
          </a:xfrm>
        </p:grpSpPr>
        <p:sp>
          <p:nvSpPr>
            <p:cNvPr id="16" name="文本框 2">
              <a:extLst>
                <a:ext uri="{FF2B5EF4-FFF2-40B4-BE49-F238E27FC236}">
                  <a16:creationId xmlns:a16="http://schemas.microsoft.com/office/drawing/2014/main" xmlns="" id="{2D83ECD5-040C-F4EB-F230-AE0988AFBF5E}"/>
                </a:ext>
              </a:extLst>
            </p:cNvPr>
            <p:cNvSpPr txBox="1"/>
            <p:nvPr>
              <p:custDataLst>
                <p:tags r:id="rId2"/>
              </p:custDataLst>
            </p:nvPr>
          </p:nvSpPr>
          <p:spPr>
            <a:xfrm>
              <a:off x="4981582" y="3717391"/>
              <a:ext cx="2911136" cy="78752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lang="zh-CN" altLang="en-US" sz="1600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rPr>
                <a:t>一般只限于督导操作人员的工作，不会指挥其他管理人员</a:t>
              </a:r>
            </a:p>
          </p:txBody>
        </p:sp>
        <p:sp>
          <p:nvSpPr>
            <p:cNvPr id="17" name="矩形: 圆角 9">
              <a:extLst>
                <a:ext uri="{FF2B5EF4-FFF2-40B4-BE49-F238E27FC236}">
                  <a16:creationId xmlns:a16="http://schemas.microsoft.com/office/drawing/2014/main" xmlns="" id="{1AFDD2FF-F5D2-87DD-34E0-85D3B6F7AB2E}"/>
                </a:ext>
              </a:extLst>
            </p:cNvPr>
            <p:cNvSpPr/>
            <p:nvPr/>
          </p:nvSpPr>
          <p:spPr>
            <a:xfrm>
              <a:off x="5430303" y="3208189"/>
              <a:ext cx="2013695" cy="441621"/>
            </a:xfrm>
            <a:prstGeom prst="roundRect">
              <a:avLst>
                <a:gd name="adj" fmla="val 50000"/>
              </a:avLst>
            </a:prstGeom>
            <a:solidFill>
              <a:srgbClr val="FF4D3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2000" b="1" dirty="0">
                  <a:solidFill>
                    <a:schemeClr val="bg1"/>
                  </a:solidFill>
                  <a:cs typeface="+mn-ea"/>
                  <a:sym typeface="+mn-lt"/>
                </a:rPr>
                <a:t>第一线管理者</a:t>
              </a:r>
            </a:p>
          </p:txBody>
        </p:sp>
      </p:grpSp>
      <p:grpSp>
        <p:nvGrpSpPr>
          <p:cNvPr id="3" name="组合 2"/>
          <p:cNvGrpSpPr/>
          <p:nvPr/>
        </p:nvGrpSpPr>
        <p:grpSpPr>
          <a:xfrm>
            <a:off x="4959513" y="1752526"/>
            <a:ext cx="2268000" cy="2268000"/>
            <a:chOff x="4935889" y="1461053"/>
            <a:chExt cx="2268000" cy="2268000"/>
          </a:xfrm>
        </p:grpSpPr>
        <p:sp>
          <p:nvSpPr>
            <p:cNvPr id="18" name="椭圆 17"/>
            <p:cNvSpPr/>
            <p:nvPr/>
          </p:nvSpPr>
          <p:spPr>
            <a:xfrm>
              <a:off x="4935889" y="1461053"/>
              <a:ext cx="2268000" cy="2268000"/>
            </a:xfrm>
            <a:prstGeom prst="ellipse">
              <a:avLst/>
            </a:prstGeom>
            <a:solidFill>
              <a:schemeClr val="bg1">
                <a:lumMod val="65000"/>
                <a:alpha val="6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1" name="plane-flying_76474">
              <a:extLst>
                <a:ext uri="{FF2B5EF4-FFF2-40B4-BE49-F238E27FC236}">
                  <a16:creationId xmlns:a16="http://schemas.microsoft.com/office/drawing/2014/main" xmlns="" id="{54405246-CCE2-4201-BBB1-D3F3EB6E740D}"/>
                </a:ext>
              </a:extLst>
            </p:cNvPr>
            <p:cNvSpPr/>
            <p:nvPr/>
          </p:nvSpPr>
          <p:spPr>
            <a:xfrm>
              <a:off x="5549115" y="2050974"/>
              <a:ext cx="1046523" cy="1046523"/>
            </a:xfrm>
            <a:custGeom>
              <a:avLst/>
              <a:gdLst>
                <a:gd name="T0" fmla="*/ 2951 w 10478"/>
                <a:gd name="T1" fmla="*/ 7450 h 10478"/>
                <a:gd name="T2" fmla="*/ 3145 w 10478"/>
                <a:gd name="T3" fmla="*/ 7644 h 10478"/>
                <a:gd name="T4" fmla="*/ 4009 w 10478"/>
                <a:gd name="T5" fmla="*/ 7644 h 10478"/>
                <a:gd name="T6" fmla="*/ 2951 w 10478"/>
                <a:gd name="T7" fmla="*/ 6586 h 10478"/>
                <a:gd name="T8" fmla="*/ 2951 w 10478"/>
                <a:gd name="T9" fmla="*/ 7450 h 10478"/>
                <a:gd name="T10" fmla="*/ 4009 w 10478"/>
                <a:gd name="T11" fmla="*/ 7273 h 10478"/>
                <a:gd name="T12" fmla="*/ 4362 w 10478"/>
                <a:gd name="T13" fmla="*/ 7626 h 10478"/>
                <a:gd name="T14" fmla="*/ 7095 w 10478"/>
                <a:gd name="T15" fmla="*/ 4893 h 10478"/>
                <a:gd name="T16" fmla="*/ 6742 w 10478"/>
                <a:gd name="T17" fmla="*/ 4540 h 10478"/>
                <a:gd name="T18" fmla="*/ 4009 w 10478"/>
                <a:gd name="T19" fmla="*/ 7273 h 10478"/>
                <a:gd name="T20" fmla="*/ 6019 w 10478"/>
                <a:gd name="T21" fmla="*/ 3835 h 10478"/>
                <a:gd name="T22" fmla="*/ 5719 w 10478"/>
                <a:gd name="T23" fmla="*/ 3536 h 10478"/>
                <a:gd name="T24" fmla="*/ 2986 w 10478"/>
                <a:gd name="T25" fmla="*/ 6268 h 10478"/>
                <a:gd name="T26" fmla="*/ 3286 w 10478"/>
                <a:gd name="T27" fmla="*/ 6568 h 10478"/>
                <a:gd name="T28" fmla="*/ 6019 w 10478"/>
                <a:gd name="T29" fmla="*/ 3835 h 10478"/>
                <a:gd name="T30" fmla="*/ 6530 w 10478"/>
                <a:gd name="T31" fmla="*/ 4347 h 10478"/>
                <a:gd name="T32" fmla="*/ 6213 w 10478"/>
                <a:gd name="T33" fmla="*/ 4029 h 10478"/>
                <a:gd name="T34" fmla="*/ 3480 w 10478"/>
                <a:gd name="T35" fmla="*/ 6744 h 10478"/>
                <a:gd name="T36" fmla="*/ 3815 w 10478"/>
                <a:gd name="T37" fmla="*/ 7079 h 10478"/>
                <a:gd name="T38" fmla="*/ 6530 w 10478"/>
                <a:gd name="T39" fmla="*/ 4347 h 10478"/>
                <a:gd name="T40" fmla="*/ 6583 w 10478"/>
                <a:gd name="T41" fmla="*/ 2654 h 10478"/>
                <a:gd name="T42" fmla="*/ 6319 w 10478"/>
                <a:gd name="T43" fmla="*/ 2918 h 10478"/>
                <a:gd name="T44" fmla="*/ 7676 w 10478"/>
                <a:gd name="T45" fmla="*/ 4276 h 10478"/>
                <a:gd name="T46" fmla="*/ 7941 w 10478"/>
                <a:gd name="T47" fmla="*/ 4012 h 10478"/>
                <a:gd name="T48" fmla="*/ 6583 w 10478"/>
                <a:gd name="T49" fmla="*/ 2654 h 10478"/>
                <a:gd name="T50" fmla="*/ 5701 w 10478"/>
                <a:gd name="T51" fmla="*/ 3130 h 10478"/>
                <a:gd name="T52" fmla="*/ 7482 w 10478"/>
                <a:gd name="T53" fmla="*/ 4911 h 10478"/>
                <a:gd name="T54" fmla="*/ 7729 w 10478"/>
                <a:gd name="T55" fmla="*/ 4699 h 10478"/>
                <a:gd name="T56" fmla="*/ 5931 w 10478"/>
                <a:gd name="T57" fmla="*/ 2901 h 10478"/>
                <a:gd name="T58" fmla="*/ 5701 w 10478"/>
                <a:gd name="T59" fmla="*/ 3130 h 10478"/>
                <a:gd name="T60" fmla="*/ 5239 w 10478"/>
                <a:gd name="T61" fmla="*/ 0 h 10478"/>
                <a:gd name="T62" fmla="*/ 0 w 10478"/>
                <a:gd name="T63" fmla="*/ 5239 h 10478"/>
                <a:gd name="T64" fmla="*/ 5239 w 10478"/>
                <a:gd name="T65" fmla="*/ 10478 h 10478"/>
                <a:gd name="T66" fmla="*/ 10478 w 10478"/>
                <a:gd name="T67" fmla="*/ 5239 h 10478"/>
                <a:gd name="T68" fmla="*/ 5239 w 10478"/>
                <a:gd name="T69" fmla="*/ 0 h 10478"/>
                <a:gd name="T70" fmla="*/ 8099 w 10478"/>
                <a:gd name="T71" fmla="*/ 4699 h 10478"/>
                <a:gd name="T72" fmla="*/ 7482 w 10478"/>
                <a:gd name="T73" fmla="*/ 5299 h 10478"/>
                <a:gd name="T74" fmla="*/ 7271 w 10478"/>
                <a:gd name="T75" fmla="*/ 5087 h 10478"/>
                <a:gd name="T76" fmla="*/ 4432 w 10478"/>
                <a:gd name="T77" fmla="*/ 7926 h 10478"/>
                <a:gd name="T78" fmla="*/ 2687 w 10478"/>
                <a:gd name="T79" fmla="*/ 7926 h 10478"/>
                <a:gd name="T80" fmla="*/ 2687 w 10478"/>
                <a:gd name="T81" fmla="*/ 6180 h 10478"/>
                <a:gd name="T82" fmla="*/ 5508 w 10478"/>
                <a:gd name="T83" fmla="*/ 3359 h 10478"/>
                <a:gd name="T84" fmla="*/ 5297 w 10478"/>
                <a:gd name="T85" fmla="*/ 3147 h 10478"/>
                <a:gd name="T86" fmla="*/ 5914 w 10478"/>
                <a:gd name="T87" fmla="*/ 2530 h 10478"/>
                <a:gd name="T88" fmla="*/ 6125 w 10478"/>
                <a:gd name="T89" fmla="*/ 2742 h 10478"/>
                <a:gd name="T90" fmla="*/ 6584 w 10478"/>
                <a:gd name="T91" fmla="*/ 2283 h 10478"/>
                <a:gd name="T92" fmla="*/ 8329 w 10478"/>
                <a:gd name="T93" fmla="*/ 4029 h 10478"/>
                <a:gd name="T94" fmla="*/ 7888 w 10478"/>
                <a:gd name="T95" fmla="*/ 4487 h 10478"/>
                <a:gd name="T96" fmla="*/ 8099 w 10478"/>
                <a:gd name="T97" fmla="*/ 4699 h 10478"/>
                <a:gd name="T98" fmla="*/ 8099 w 10478"/>
                <a:gd name="T99" fmla="*/ 4699 h 104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10478" h="10478">
                  <a:moveTo>
                    <a:pt x="2951" y="7450"/>
                  </a:moveTo>
                  <a:lnTo>
                    <a:pt x="3145" y="7644"/>
                  </a:lnTo>
                  <a:lnTo>
                    <a:pt x="4009" y="7644"/>
                  </a:lnTo>
                  <a:lnTo>
                    <a:pt x="2951" y="6586"/>
                  </a:lnTo>
                  <a:lnTo>
                    <a:pt x="2951" y="7450"/>
                  </a:lnTo>
                  <a:close/>
                  <a:moveTo>
                    <a:pt x="4009" y="7273"/>
                  </a:moveTo>
                  <a:lnTo>
                    <a:pt x="4362" y="7626"/>
                  </a:lnTo>
                  <a:lnTo>
                    <a:pt x="7095" y="4893"/>
                  </a:lnTo>
                  <a:lnTo>
                    <a:pt x="6742" y="4540"/>
                  </a:lnTo>
                  <a:lnTo>
                    <a:pt x="4009" y="7273"/>
                  </a:lnTo>
                  <a:close/>
                  <a:moveTo>
                    <a:pt x="6019" y="3835"/>
                  </a:moveTo>
                  <a:lnTo>
                    <a:pt x="5719" y="3536"/>
                  </a:lnTo>
                  <a:lnTo>
                    <a:pt x="2986" y="6268"/>
                  </a:lnTo>
                  <a:lnTo>
                    <a:pt x="3286" y="6568"/>
                  </a:lnTo>
                  <a:lnTo>
                    <a:pt x="6019" y="3835"/>
                  </a:lnTo>
                  <a:close/>
                  <a:moveTo>
                    <a:pt x="6530" y="4347"/>
                  </a:moveTo>
                  <a:lnTo>
                    <a:pt x="6213" y="4029"/>
                  </a:lnTo>
                  <a:lnTo>
                    <a:pt x="3480" y="6744"/>
                  </a:lnTo>
                  <a:lnTo>
                    <a:pt x="3815" y="7079"/>
                  </a:lnTo>
                  <a:lnTo>
                    <a:pt x="6530" y="4347"/>
                  </a:lnTo>
                  <a:close/>
                  <a:moveTo>
                    <a:pt x="6583" y="2654"/>
                  </a:moveTo>
                  <a:lnTo>
                    <a:pt x="6319" y="2918"/>
                  </a:lnTo>
                  <a:lnTo>
                    <a:pt x="7676" y="4276"/>
                  </a:lnTo>
                  <a:lnTo>
                    <a:pt x="7941" y="4012"/>
                  </a:lnTo>
                  <a:lnTo>
                    <a:pt x="6583" y="2654"/>
                  </a:lnTo>
                  <a:close/>
                  <a:moveTo>
                    <a:pt x="5701" y="3130"/>
                  </a:moveTo>
                  <a:lnTo>
                    <a:pt x="7482" y="4911"/>
                  </a:lnTo>
                  <a:lnTo>
                    <a:pt x="7729" y="4699"/>
                  </a:lnTo>
                  <a:lnTo>
                    <a:pt x="5931" y="2901"/>
                  </a:lnTo>
                  <a:lnTo>
                    <a:pt x="5701" y="3130"/>
                  </a:lnTo>
                  <a:close/>
                  <a:moveTo>
                    <a:pt x="5239" y="0"/>
                  </a:moveTo>
                  <a:cubicBezTo>
                    <a:pt x="2345" y="0"/>
                    <a:pt x="0" y="2345"/>
                    <a:pt x="0" y="5239"/>
                  </a:cubicBezTo>
                  <a:cubicBezTo>
                    <a:pt x="0" y="8133"/>
                    <a:pt x="2345" y="10478"/>
                    <a:pt x="5239" y="10478"/>
                  </a:cubicBezTo>
                  <a:cubicBezTo>
                    <a:pt x="8133" y="10478"/>
                    <a:pt x="10478" y="8133"/>
                    <a:pt x="10478" y="5239"/>
                  </a:cubicBezTo>
                  <a:cubicBezTo>
                    <a:pt x="10478" y="2345"/>
                    <a:pt x="8133" y="0"/>
                    <a:pt x="5239" y="0"/>
                  </a:cubicBezTo>
                  <a:close/>
                  <a:moveTo>
                    <a:pt x="8099" y="4699"/>
                  </a:moveTo>
                  <a:lnTo>
                    <a:pt x="7482" y="5299"/>
                  </a:lnTo>
                  <a:lnTo>
                    <a:pt x="7271" y="5087"/>
                  </a:lnTo>
                  <a:lnTo>
                    <a:pt x="4432" y="7926"/>
                  </a:lnTo>
                  <a:lnTo>
                    <a:pt x="2687" y="7926"/>
                  </a:lnTo>
                  <a:lnTo>
                    <a:pt x="2687" y="6180"/>
                  </a:lnTo>
                  <a:lnTo>
                    <a:pt x="5508" y="3359"/>
                  </a:lnTo>
                  <a:lnTo>
                    <a:pt x="5297" y="3147"/>
                  </a:lnTo>
                  <a:lnTo>
                    <a:pt x="5914" y="2530"/>
                  </a:lnTo>
                  <a:lnTo>
                    <a:pt x="6125" y="2742"/>
                  </a:lnTo>
                  <a:lnTo>
                    <a:pt x="6584" y="2283"/>
                  </a:lnTo>
                  <a:lnTo>
                    <a:pt x="8329" y="4029"/>
                  </a:lnTo>
                  <a:lnTo>
                    <a:pt x="7888" y="4487"/>
                  </a:lnTo>
                  <a:lnTo>
                    <a:pt x="8099" y="4699"/>
                  </a:lnTo>
                  <a:close/>
                  <a:moveTo>
                    <a:pt x="8099" y="4699"/>
                  </a:moveTo>
                  <a:close/>
                </a:path>
              </a:pathLst>
            </a:custGeom>
            <a:solidFill>
              <a:srgbClr val="FF4D3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>
                <a:cs typeface="+mn-ea"/>
                <a:sym typeface="+mn-lt"/>
              </a:endParaRPr>
            </a:p>
          </p:txBody>
        </p:sp>
      </p:grpSp>
      <p:sp>
        <p:nvSpPr>
          <p:cNvPr id="20" name="矩形 19"/>
          <p:cNvSpPr/>
          <p:nvPr/>
        </p:nvSpPr>
        <p:spPr>
          <a:xfrm>
            <a:off x="1259413" y="568116"/>
            <a:ext cx="305724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zh-CN" altLang="en-US" sz="2800" b="1" dirty="0">
                <a:solidFill>
                  <a:schemeClr val="accent5">
                    <a:lumMod val="50000"/>
                  </a:schemeClr>
                </a:solidFill>
                <a:cs typeface="+mn-ea"/>
                <a:sym typeface="+mn-lt"/>
              </a:rPr>
              <a:t>管理者按层次分类</a:t>
            </a:r>
          </a:p>
        </p:txBody>
      </p:sp>
      <p:grpSp>
        <p:nvGrpSpPr>
          <p:cNvPr id="30" name="组合 29"/>
          <p:cNvGrpSpPr/>
          <p:nvPr/>
        </p:nvGrpSpPr>
        <p:grpSpPr>
          <a:xfrm rot="16200000">
            <a:off x="672527" y="583688"/>
            <a:ext cx="481586" cy="492079"/>
            <a:chOff x="647250" y="587488"/>
            <a:chExt cx="481586" cy="492079"/>
          </a:xfrm>
        </p:grpSpPr>
        <p:sp>
          <p:nvSpPr>
            <p:cNvPr id="31" name="流程图: 离页连接符 30"/>
            <p:cNvSpPr/>
            <p:nvPr/>
          </p:nvSpPr>
          <p:spPr>
            <a:xfrm>
              <a:off x="647250" y="587488"/>
              <a:ext cx="481586" cy="492079"/>
            </a:xfrm>
            <a:prstGeom prst="flowChartOffpageConnector">
              <a:avLst/>
            </a:prstGeom>
            <a:solidFill>
              <a:srgbClr val="FF4D3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32" name="椭圆 31"/>
            <p:cNvSpPr/>
            <p:nvPr/>
          </p:nvSpPr>
          <p:spPr>
            <a:xfrm>
              <a:off x="762043" y="668789"/>
              <a:ext cx="252000" cy="252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</p:grpSp>
      <p:pic>
        <p:nvPicPr>
          <p:cNvPr id="34" name="图片 33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42" r="31570"/>
          <a:stretch>
            <a:fillRect/>
          </a:stretch>
        </p:blipFill>
        <p:spPr>
          <a:xfrm>
            <a:off x="1625155" y="1794162"/>
            <a:ext cx="2325763" cy="2226364"/>
          </a:xfrm>
          <a:custGeom>
            <a:avLst/>
            <a:gdLst>
              <a:gd name="connsiteX0" fmla="*/ 1162879 w 2325763"/>
              <a:gd name="connsiteY0" fmla="*/ 0 h 2226364"/>
              <a:gd name="connsiteX1" fmla="*/ 1521017 w 2325763"/>
              <a:gd name="connsiteY1" fmla="*/ 440961 h 2226364"/>
              <a:gd name="connsiteX2" fmla="*/ 2095436 w 2325763"/>
              <a:gd name="connsiteY2" fmla="*/ 440961 h 2226364"/>
              <a:gd name="connsiteX3" fmla="*/ 1967618 w 2325763"/>
              <a:gd name="connsiteY3" fmla="*/ 990831 h 2226364"/>
              <a:gd name="connsiteX4" fmla="*/ 2325763 w 2325763"/>
              <a:gd name="connsiteY4" fmla="*/ 1431789 h 2226364"/>
              <a:gd name="connsiteX5" fmla="*/ 1808227 w 2325763"/>
              <a:gd name="connsiteY5" fmla="*/ 1676504 h 2226364"/>
              <a:gd name="connsiteX6" fmla="*/ 1680408 w 2325763"/>
              <a:gd name="connsiteY6" fmla="*/ 2226364 h 2226364"/>
              <a:gd name="connsiteX7" fmla="*/ 1680380 w 2325763"/>
              <a:gd name="connsiteY7" fmla="*/ 2226364 h 2226364"/>
              <a:gd name="connsiteX8" fmla="*/ 1162879 w 2325763"/>
              <a:gd name="connsiteY8" fmla="*/ 1981658 h 2226364"/>
              <a:gd name="connsiteX9" fmla="*/ 645377 w 2325763"/>
              <a:gd name="connsiteY9" fmla="*/ 2226364 h 2226364"/>
              <a:gd name="connsiteX10" fmla="*/ 645349 w 2325763"/>
              <a:gd name="connsiteY10" fmla="*/ 2226364 h 2226364"/>
              <a:gd name="connsiteX11" fmla="*/ 517530 w 2325763"/>
              <a:gd name="connsiteY11" fmla="*/ 1676504 h 2226364"/>
              <a:gd name="connsiteX12" fmla="*/ 0 w 2325763"/>
              <a:gd name="connsiteY12" fmla="*/ 1431792 h 2226364"/>
              <a:gd name="connsiteX13" fmla="*/ 0 w 2325763"/>
              <a:gd name="connsiteY13" fmla="*/ 1431782 h 2226364"/>
              <a:gd name="connsiteX14" fmla="*/ 358139 w 2325763"/>
              <a:gd name="connsiteY14" fmla="*/ 990831 h 2226364"/>
              <a:gd name="connsiteX15" fmla="*/ 230321 w 2325763"/>
              <a:gd name="connsiteY15" fmla="*/ 440961 h 2226364"/>
              <a:gd name="connsiteX16" fmla="*/ 804740 w 2325763"/>
              <a:gd name="connsiteY16" fmla="*/ 440961 h 22263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2325763" h="2226364">
                <a:moveTo>
                  <a:pt x="1162879" y="0"/>
                </a:moveTo>
                <a:lnTo>
                  <a:pt x="1521017" y="440961"/>
                </a:lnTo>
                <a:lnTo>
                  <a:pt x="2095436" y="440961"/>
                </a:lnTo>
                <a:lnTo>
                  <a:pt x="1967618" y="990831"/>
                </a:lnTo>
                <a:lnTo>
                  <a:pt x="2325763" y="1431789"/>
                </a:lnTo>
                <a:lnTo>
                  <a:pt x="1808227" y="1676504"/>
                </a:lnTo>
                <a:lnTo>
                  <a:pt x="1680408" y="2226364"/>
                </a:lnTo>
                <a:lnTo>
                  <a:pt x="1680380" y="2226364"/>
                </a:lnTo>
                <a:lnTo>
                  <a:pt x="1162879" y="1981658"/>
                </a:lnTo>
                <a:lnTo>
                  <a:pt x="645377" y="2226364"/>
                </a:lnTo>
                <a:lnTo>
                  <a:pt x="645349" y="2226364"/>
                </a:lnTo>
                <a:lnTo>
                  <a:pt x="517530" y="1676504"/>
                </a:lnTo>
                <a:lnTo>
                  <a:pt x="0" y="1431792"/>
                </a:lnTo>
                <a:lnTo>
                  <a:pt x="0" y="1431782"/>
                </a:lnTo>
                <a:lnTo>
                  <a:pt x="358139" y="990831"/>
                </a:lnTo>
                <a:lnTo>
                  <a:pt x="230321" y="440961"/>
                </a:lnTo>
                <a:lnTo>
                  <a:pt x="804740" y="440961"/>
                </a:lnTo>
                <a:close/>
              </a:path>
            </a:pathLst>
          </a:cu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47634728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矩形 50"/>
          <p:cNvSpPr/>
          <p:nvPr/>
        </p:nvSpPr>
        <p:spPr>
          <a:xfrm>
            <a:off x="1186159" y="588934"/>
            <a:ext cx="526939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zh-CN" altLang="en-US" sz="2800" b="1" dirty="0">
                <a:solidFill>
                  <a:schemeClr val="accent5">
                    <a:lumMod val="50000"/>
                  </a:schemeClr>
                </a:solidFill>
                <a:cs typeface="+mn-ea"/>
                <a:sym typeface="+mn-lt"/>
              </a:rPr>
              <a:t>现代管理者素质的核心</a:t>
            </a:r>
            <a:r>
              <a:rPr lang="en-US" altLang="zh-CN" sz="2800" b="1" dirty="0">
                <a:solidFill>
                  <a:schemeClr val="accent5">
                    <a:lumMod val="50000"/>
                  </a:schemeClr>
                </a:solidFill>
                <a:cs typeface="+mn-ea"/>
                <a:sym typeface="+mn-lt"/>
              </a:rPr>
              <a:t>——</a:t>
            </a:r>
            <a:r>
              <a:rPr lang="zh-CN" altLang="en-US" sz="2800" b="1" dirty="0">
                <a:solidFill>
                  <a:schemeClr val="accent5">
                    <a:lumMod val="50000"/>
                  </a:schemeClr>
                </a:solidFill>
                <a:cs typeface="+mn-ea"/>
                <a:sym typeface="+mn-lt"/>
              </a:rPr>
              <a:t>创新</a:t>
            </a:r>
          </a:p>
        </p:txBody>
      </p:sp>
      <p:sp>
        <p:nvSpPr>
          <p:cNvPr id="70" name="Rectangle 26">
            <a:extLst>
              <a:ext uri="{FF2B5EF4-FFF2-40B4-BE49-F238E27FC236}">
                <a16:creationId xmlns:a16="http://schemas.microsoft.com/office/drawing/2014/main" xmlns="" id="{C09D0619-DEE7-2034-98BB-F2C633BE99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52651" y="1516099"/>
            <a:ext cx="3085964" cy="4305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zh-CN" altLang="en-US" sz="2000" b="1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创新素质的</a:t>
            </a:r>
            <a:r>
              <a:rPr lang="en-US" altLang="zh-CN" sz="2000" b="1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4</a:t>
            </a:r>
            <a:r>
              <a:rPr lang="zh-CN" altLang="en-US" sz="2000" b="1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项主要体现</a:t>
            </a:r>
          </a:p>
        </p:txBody>
      </p:sp>
      <p:grpSp>
        <p:nvGrpSpPr>
          <p:cNvPr id="14" name="组合 13"/>
          <p:cNvGrpSpPr/>
          <p:nvPr/>
        </p:nvGrpSpPr>
        <p:grpSpPr>
          <a:xfrm rot="16200000">
            <a:off x="672527" y="583688"/>
            <a:ext cx="481586" cy="492079"/>
            <a:chOff x="647250" y="587488"/>
            <a:chExt cx="481586" cy="492079"/>
          </a:xfrm>
        </p:grpSpPr>
        <p:sp>
          <p:nvSpPr>
            <p:cNvPr id="15" name="流程图: 离页连接符 14"/>
            <p:cNvSpPr/>
            <p:nvPr/>
          </p:nvSpPr>
          <p:spPr>
            <a:xfrm>
              <a:off x="647250" y="587488"/>
              <a:ext cx="481586" cy="492079"/>
            </a:xfrm>
            <a:prstGeom prst="flowChartOffpageConnector">
              <a:avLst/>
            </a:prstGeom>
            <a:solidFill>
              <a:srgbClr val="FF4D3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6" name="椭圆 15"/>
            <p:cNvSpPr/>
            <p:nvPr/>
          </p:nvSpPr>
          <p:spPr>
            <a:xfrm>
              <a:off x="762043" y="668789"/>
              <a:ext cx="252000" cy="252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</p:grpSp>
      <p:grpSp>
        <p:nvGrpSpPr>
          <p:cNvPr id="25" name="组合 24"/>
          <p:cNvGrpSpPr/>
          <p:nvPr/>
        </p:nvGrpSpPr>
        <p:grpSpPr>
          <a:xfrm>
            <a:off x="1030399" y="4639677"/>
            <a:ext cx="2000870" cy="688931"/>
            <a:chOff x="1000582" y="3924057"/>
            <a:chExt cx="2429255" cy="836431"/>
          </a:xfrm>
        </p:grpSpPr>
        <p:sp>
          <p:nvSpPr>
            <p:cNvPr id="18" name="矩形 17"/>
            <p:cNvSpPr/>
            <p:nvPr/>
          </p:nvSpPr>
          <p:spPr>
            <a:xfrm>
              <a:off x="1000583" y="3924057"/>
              <a:ext cx="2429254" cy="70997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zh-CN" sz="3200" b="1" i="1" spc="300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rPr>
                <a:t>01.</a:t>
              </a:r>
              <a:r>
                <a:rPr lang="zh-CN" altLang="en-US" b="1" spc="300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rPr>
                <a:t>创新意识</a:t>
              </a:r>
            </a:p>
          </p:txBody>
        </p:sp>
        <p:grpSp>
          <p:nvGrpSpPr>
            <p:cNvPr id="7" name="组合 6"/>
            <p:cNvGrpSpPr/>
            <p:nvPr/>
          </p:nvGrpSpPr>
          <p:grpSpPr>
            <a:xfrm>
              <a:off x="1000582" y="4631943"/>
              <a:ext cx="2345636" cy="128545"/>
              <a:chOff x="1843705" y="3599457"/>
              <a:chExt cx="2345636" cy="128545"/>
            </a:xfrm>
          </p:grpSpPr>
          <p:sp>
            <p:nvSpPr>
              <p:cNvPr id="6" name="五边形 5"/>
              <p:cNvSpPr/>
              <p:nvPr/>
            </p:nvSpPr>
            <p:spPr>
              <a:xfrm>
                <a:off x="1843706" y="3599457"/>
                <a:ext cx="2345635" cy="45719"/>
              </a:xfrm>
              <a:prstGeom prst="homePlate">
                <a:avLst/>
              </a:prstGeom>
              <a:solidFill>
                <a:srgbClr val="FF4D36"/>
              </a:solidFill>
              <a:ln>
                <a:solidFill>
                  <a:srgbClr val="FF4D3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1400">
                  <a:cs typeface="+mn-ea"/>
                  <a:sym typeface="+mn-lt"/>
                </a:endParaRPr>
              </a:p>
            </p:txBody>
          </p:sp>
          <p:sp>
            <p:nvSpPr>
              <p:cNvPr id="26" name="五边形 25"/>
              <p:cNvSpPr/>
              <p:nvPr/>
            </p:nvSpPr>
            <p:spPr>
              <a:xfrm>
                <a:off x="1843705" y="3682283"/>
                <a:ext cx="2345635" cy="45719"/>
              </a:xfrm>
              <a:prstGeom prst="homePlate">
                <a:avLst/>
              </a:prstGeom>
              <a:solidFill>
                <a:srgbClr val="1156E2"/>
              </a:solidFill>
              <a:ln>
                <a:solidFill>
                  <a:srgbClr val="1156E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1400">
                  <a:cs typeface="+mn-ea"/>
                  <a:sym typeface="+mn-lt"/>
                </a:endParaRPr>
              </a:p>
            </p:txBody>
          </p:sp>
        </p:grpSp>
      </p:grpSp>
      <p:grpSp>
        <p:nvGrpSpPr>
          <p:cNvPr id="24" name="组合 23"/>
          <p:cNvGrpSpPr/>
          <p:nvPr/>
        </p:nvGrpSpPr>
        <p:grpSpPr>
          <a:xfrm>
            <a:off x="6439668" y="4639677"/>
            <a:ext cx="2002472" cy="689213"/>
            <a:chOff x="7203919" y="4023260"/>
            <a:chExt cx="2431199" cy="836773"/>
          </a:xfrm>
        </p:grpSpPr>
        <p:sp>
          <p:nvSpPr>
            <p:cNvPr id="80" name="矩形 79"/>
            <p:cNvSpPr/>
            <p:nvPr/>
          </p:nvSpPr>
          <p:spPr>
            <a:xfrm>
              <a:off x="7203920" y="4023260"/>
              <a:ext cx="2431198" cy="70997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zh-CN" sz="3200" b="1" i="1" spc="300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rPr>
                <a:t>03.</a:t>
              </a:r>
              <a:r>
                <a:rPr lang="zh-CN" altLang="en-US" b="1" spc="300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rPr>
                <a:t>创新思维</a:t>
              </a:r>
            </a:p>
          </p:txBody>
        </p:sp>
        <p:grpSp>
          <p:nvGrpSpPr>
            <p:cNvPr id="31" name="组合 30"/>
            <p:cNvGrpSpPr/>
            <p:nvPr/>
          </p:nvGrpSpPr>
          <p:grpSpPr>
            <a:xfrm>
              <a:off x="7203919" y="4731488"/>
              <a:ext cx="2345636" cy="128545"/>
              <a:chOff x="1843705" y="3599457"/>
              <a:chExt cx="2345636" cy="128545"/>
            </a:xfrm>
          </p:grpSpPr>
          <p:sp>
            <p:nvSpPr>
              <p:cNvPr id="32" name="五边形 31"/>
              <p:cNvSpPr/>
              <p:nvPr/>
            </p:nvSpPr>
            <p:spPr>
              <a:xfrm>
                <a:off x="1843706" y="3599457"/>
                <a:ext cx="2345635" cy="45719"/>
              </a:xfrm>
              <a:prstGeom prst="homePlate">
                <a:avLst/>
              </a:prstGeom>
              <a:solidFill>
                <a:srgbClr val="FF4D36"/>
              </a:solidFill>
              <a:ln>
                <a:solidFill>
                  <a:srgbClr val="FF4D3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1400">
                  <a:cs typeface="+mn-ea"/>
                  <a:sym typeface="+mn-lt"/>
                </a:endParaRPr>
              </a:p>
            </p:txBody>
          </p:sp>
          <p:sp>
            <p:nvSpPr>
              <p:cNvPr id="33" name="五边形 32"/>
              <p:cNvSpPr/>
              <p:nvPr/>
            </p:nvSpPr>
            <p:spPr>
              <a:xfrm>
                <a:off x="1843705" y="3682283"/>
                <a:ext cx="2345635" cy="45719"/>
              </a:xfrm>
              <a:prstGeom prst="homePlate">
                <a:avLst/>
              </a:prstGeom>
              <a:solidFill>
                <a:srgbClr val="1156E2"/>
              </a:solidFill>
              <a:ln>
                <a:solidFill>
                  <a:srgbClr val="1156E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1400">
                  <a:cs typeface="+mn-ea"/>
                  <a:sym typeface="+mn-lt"/>
                </a:endParaRPr>
              </a:p>
            </p:txBody>
          </p:sp>
        </p:grpSp>
      </p:grpSp>
      <p:grpSp>
        <p:nvGrpSpPr>
          <p:cNvPr id="17" name="组合 16"/>
          <p:cNvGrpSpPr/>
          <p:nvPr/>
        </p:nvGrpSpPr>
        <p:grpSpPr>
          <a:xfrm>
            <a:off x="9170753" y="4639677"/>
            <a:ext cx="2004626" cy="689213"/>
            <a:chOff x="9548440" y="4041813"/>
            <a:chExt cx="2433815" cy="836773"/>
          </a:xfrm>
        </p:grpSpPr>
        <p:sp>
          <p:nvSpPr>
            <p:cNvPr id="81" name="矩形 80"/>
            <p:cNvSpPr/>
            <p:nvPr/>
          </p:nvSpPr>
          <p:spPr>
            <a:xfrm>
              <a:off x="9548440" y="4041813"/>
              <a:ext cx="2431198" cy="70997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zh-CN" sz="3200" b="1" i="1" spc="300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rPr>
                <a:t>04.</a:t>
              </a:r>
              <a:r>
                <a:rPr lang="zh-CN" altLang="en-US" b="1" spc="300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rPr>
                <a:t>创新能力</a:t>
              </a:r>
            </a:p>
          </p:txBody>
        </p:sp>
        <p:grpSp>
          <p:nvGrpSpPr>
            <p:cNvPr id="34" name="组合 33"/>
            <p:cNvGrpSpPr/>
            <p:nvPr/>
          </p:nvGrpSpPr>
          <p:grpSpPr>
            <a:xfrm>
              <a:off x="9636619" y="4750041"/>
              <a:ext cx="2345636" cy="128545"/>
              <a:chOff x="1843705" y="3599457"/>
              <a:chExt cx="2345636" cy="128545"/>
            </a:xfrm>
          </p:grpSpPr>
          <p:sp>
            <p:nvSpPr>
              <p:cNvPr id="35" name="五边形 34"/>
              <p:cNvSpPr/>
              <p:nvPr/>
            </p:nvSpPr>
            <p:spPr>
              <a:xfrm>
                <a:off x="1843706" y="3599457"/>
                <a:ext cx="2345635" cy="45719"/>
              </a:xfrm>
              <a:prstGeom prst="homePlate">
                <a:avLst/>
              </a:prstGeom>
              <a:solidFill>
                <a:srgbClr val="FF4D36"/>
              </a:solidFill>
              <a:ln>
                <a:solidFill>
                  <a:srgbClr val="FF4D3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1400">
                  <a:cs typeface="+mn-ea"/>
                  <a:sym typeface="+mn-lt"/>
                </a:endParaRPr>
              </a:p>
            </p:txBody>
          </p:sp>
          <p:sp>
            <p:nvSpPr>
              <p:cNvPr id="36" name="五边形 35"/>
              <p:cNvSpPr/>
              <p:nvPr/>
            </p:nvSpPr>
            <p:spPr>
              <a:xfrm>
                <a:off x="1843705" y="3682283"/>
                <a:ext cx="2345635" cy="45719"/>
              </a:xfrm>
              <a:prstGeom prst="homePlate">
                <a:avLst/>
              </a:prstGeom>
              <a:solidFill>
                <a:srgbClr val="1156E2"/>
              </a:solidFill>
              <a:ln>
                <a:solidFill>
                  <a:srgbClr val="1156E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1400">
                  <a:cs typeface="+mn-ea"/>
                  <a:sym typeface="+mn-lt"/>
                </a:endParaRPr>
              </a:p>
            </p:txBody>
          </p:sp>
        </p:grpSp>
      </p:grpSp>
      <p:grpSp>
        <p:nvGrpSpPr>
          <p:cNvPr id="27" name="组合 26"/>
          <p:cNvGrpSpPr/>
          <p:nvPr/>
        </p:nvGrpSpPr>
        <p:grpSpPr>
          <a:xfrm>
            <a:off x="3708585" y="4639677"/>
            <a:ext cx="2002471" cy="688931"/>
            <a:chOff x="4628607" y="4031033"/>
            <a:chExt cx="2431200" cy="836431"/>
          </a:xfrm>
        </p:grpSpPr>
        <p:sp>
          <p:nvSpPr>
            <p:cNvPr id="79" name="矩形 78"/>
            <p:cNvSpPr/>
            <p:nvPr/>
          </p:nvSpPr>
          <p:spPr>
            <a:xfrm>
              <a:off x="4628607" y="4031033"/>
              <a:ext cx="2431200" cy="70997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zh-CN" sz="3200" b="1" i="1" spc="300" dirty="0">
                  <a:cs typeface="+mn-ea"/>
                  <a:sym typeface="+mn-lt"/>
                </a:rPr>
                <a:t>02.</a:t>
              </a:r>
              <a:r>
                <a:rPr lang="zh-CN" altLang="en-US" b="1" spc="300" dirty="0">
                  <a:cs typeface="+mn-ea"/>
                  <a:sym typeface="+mn-lt"/>
                </a:rPr>
                <a:t>创新精神</a:t>
              </a:r>
            </a:p>
          </p:txBody>
        </p:sp>
        <p:grpSp>
          <p:nvGrpSpPr>
            <p:cNvPr id="28" name="组合 27"/>
            <p:cNvGrpSpPr/>
            <p:nvPr/>
          </p:nvGrpSpPr>
          <p:grpSpPr>
            <a:xfrm>
              <a:off x="4688659" y="4738919"/>
              <a:ext cx="2345636" cy="128545"/>
              <a:chOff x="1843705" y="3599457"/>
              <a:chExt cx="2345636" cy="128545"/>
            </a:xfrm>
          </p:grpSpPr>
          <p:sp>
            <p:nvSpPr>
              <p:cNvPr id="29" name="五边形 28"/>
              <p:cNvSpPr/>
              <p:nvPr/>
            </p:nvSpPr>
            <p:spPr>
              <a:xfrm>
                <a:off x="1843706" y="3599457"/>
                <a:ext cx="2345635" cy="45719"/>
              </a:xfrm>
              <a:prstGeom prst="homePlate">
                <a:avLst/>
              </a:prstGeom>
              <a:solidFill>
                <a:srgbClr val="FF4D36"/>
              </a:solidFill>
              <a:ln>
                <a:solidFill>
                  <a:srgbClr val="FF4D3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1400">
                  <a:cs typeface="+mn-ea"/>
                  <a:sym typeface="+mn-lt"/>
                </a:endParaRPr>
              </a:p>
            </p:txBody>
          </p:sp>
          <p:sp>
            <p:nvSpPr>
              <p:cNvPr id="30" name="五边形 29"/>
              <p:cNvSpPr/>
              <p:nvPr/>
            </p:nvSpPr>
            <p:spPr>
              <a:xfrm>
                <a:off x="1843705" y="3682283"/>
                <a:ext cx="2345635" cy="45719"/>
              </a:xfrm>
              <a:prstGeom prst="homePlate">
                <a:avLst/>
              </a:prstGeom>
              <a:solidFill>
                <a:srgbClr val="1156E2"/>
              </a:solidFill>
              <a:ln>
                <a:solidFill>
                  <a:srgbClr val="1156E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1400">
                  <a:cs typeface="+mn-ea"/>
                  <a:sym typeface="+mn-lt"/>
                </a:endParaRPr>
              </a:p>
            </p:txBody>
          </p:sp>
        </p:grpSp>
      </p:grpSp>
      <p:grpSp>
        <p:nvGrpSpPr>
          <p:cNvPr id="43" name="组合 42"/>
          <p:cNvGrpSpPr/>
          <p:nvPr/>
        </p:nvGrpSpPr>
        <p:grpSpPr>
          <a:xfrm>
            <a:off x="1030399" y="2556950"/>
            <a:ext cx="1944000" cy="1944000"/>
            <a:chOff x="1030399" y="2556950"/>
            <a:chExt cx="1944000" cy="1944000"/>
          </a:xfrm>
        </p:grpSpPr>
        <p:sp>
          <p:nvSpPr>
            <p:cNvPr id="42" name="椭圆 41"/>
            <p:cNvSpPr/>
            <p:nvPr/>
          </p:nvSpPr>
          <p:spPr>
            <a:xfrm>
              <a:off x="1030399" y="2556950"/>
              <a:ext cx="1944000" cy="19440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63500" algn="ctr" rotWithShape="0">
                <a:schemeClr val="bg1">
                  <a:lumMod val="50000"/>
                  <a:alpha val="4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grpSp>
          <p:nvGrpSpPr>
            <p:cNvPr id="12" name="组合 11"/>
            <p:cNvGrpSpPr/>
            <p:nvPr/>
          </p:nvGrpSpPr>
          <p:grpSpPr>
            <a:xfrm>
              <a:off x="1163424" y="2701091"/>
              <a:ext cx="1677950" cy="1655718"/>
              <a:chOff x="4885441" y="2686213"/>
              <a:chExt cx="2417702" cy="2385669"/>
            </a:xfrm>
          </p:grpSpPr>
          <p:sp>
            <p:nvSpPr>
              <p:cNvPr id="44" name="饼形 43"/>
              <p:cNvSpPr/>
              <p:nvPr/>
            </p:nvSpPr>
            <p:spPr>
              <a:xfrm>
                <a:off x="4885441" y="2686213"/>
                <a:ext cx="2417702" cy="2385669"/>
              </a:xfrm>
              <a:prstGeom prst="pie">
                <a:avLst/>
              </a:prstGeom>
              <a:solidFill>
                <a:schemeClr val="bg1"/>
              </a:solid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chemeClr val="tx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10" name="饼形 9"/>
              <p:cNvSpPr/>
              <p:nvPr/>
            </p:nvSpPr>
            <p:spPr>
              <a:xfrm>
                <a:off x="4997726" y="2772303"/>
                <a:ext cx="2196548" cy="2167445"/>
              </a:xfrm>
              <a:prstGeom prst="pie">
                <a:avLst/>
              </a:prstGeom>
              <a:solidFill>
                <a:srgbClr val="FF4D36">
                  <a:alpha val="15000"/>
                </a:srgbClr>
              </a:solid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chemeClr val="tx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49" name="photo-handmade-symbol_53211">
                <a:extLst>
                  <a:ext uri="{FF2B5EF4-FFF2-40B4-BE49-F238E27FC236}">
                    <a16:creationId xmlns:a16="http://schemas.microsoft.com/office/drawing/2014/main" xmlns="" id="{54405246-CCE2-4201-BBB1-D3F3EB6E740D}"/>
                  </a:ext>
                </a:extLst>
              </p:cNvPr>
              <p:cNvSpPr/>
              <p:nvPr/>
            </p:nvSpPr>
            <p:spPr>
              <a:xfrm>
                <a:off x="5810687" y="3294220"/>
                <a:ext cx="933033" cy="1020680"/>
              </a:xfrm>
              <a:custGeom>
                <a:avLst/>
                <a:gdLst>
                  <a:gd name="connsiteX0" fmla="*/ 244150 w 538417"/>
                  <a:gd name="connsiteY0" fmla="*/ 141846 h 588994"/>
                  <a:gd name="connsiteX1" fmla="*/ 397721 w 538417"/>
                  <a:gd name="connsiteY1" fmla="*/ 294497 h 588994"/>
                  <a:gd name="connsiteX2" fmla="*/ 244150 w 538417"/>
                  <a:gd name="connsiteY2" fmla="*/ 447148 h 588994"/>
                  <a:gd name="connsiteX3" fmla="*/ 90579 w 538417"/>
                  <a:gd name="connsiteY3" fmla="*/ 294497 h 588994"/>
                  <a:gd name="connsiteX4" fmla="*/ 244150 w 538417"/>
                  <a:gd name="connsiteY4" fmla="*/ 141846 h 588994"/>
                  <a:gd name="connsiteX5" fmla="*/ 244083 w 538417"/>
                  <a:gd name="connsiteY5" fmla="*/ 0 h 588994"/>
                  <a:gd name="connsiteX6" fmla="*/ 538417 w 538417"/>
                  <a:gd name="connsiteY6" fmla="*/ 293781 h 588994"/>
                  <a:gd name="connsiteX7" fmla="*/ 244083 w 538417"/>
                  <a:gd name="connsiteY7" fmla="*/ 588994 h 588994"/>
                  <a:gd name="connsiteX8" fmla="*/ 0 w 538417"/>
                  <a:gd name="connsiteY8" fmla="*/ 458584 h 588994"/>
                  <a:gd name="connsiteX9" fmla="*/ 74660 w 538417"/>
                  <a:gd name="connsiteY9" fmla="*/ 415592 h 588994"/>
                  <a:gd name="connsiteX10" fmla="*/ 244083 w 538417"/>
                  <a:gd name="connsiteY10" fmla="*/ 503010 h 588994"/>
                  <a:gd name="connsiteX11" fmla="*/ 452271 w 538417"/>
                  <a:gd name="connsiteY11" fmla="*/ 293781 h 588994"/>
                  <a:gd name="connsiteX12" fmla="*/ 244083 w 538417"/>
                  <a:gd name="connsiteY12" fmla="*/ 85984 h 58899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538417" h="588994">
                    <a:moveTo>
                      <a:pt x="244150" y="141846"/>
                    </a:moveTo>
                    <a:cubicBezTo>
                      <a:pt x="328965" y="141846"/>
                      <a:pt x="397721" y="210190"/>
                      <a:pt x="397721" y="294497"/>
                    </a:cubicBezTo>
                    <a:cubicBezTo>
                      <a:pt x="397721" y="378804"/>
                      <a:pt x="328965" y="447148"/>
                      <a:pt x="244150" y="447148"/>
                    </a:cubicBezTo>
                    <a:cubicBezTo>
                      <a:pt x="159335" y="447148"/>
                      <a:pt x="90579" y="378804"/>
                      <a:pt x="90579" y="294497"/>
                    </a:cubicBezTo>
                    <a:cubicBezTo>
                      <a:pt x="90579" y="210190"/>
                      <a:pt x="159335" y="141846"/>
                      <a:pt x="244150" y="141846"/>
                    </a:cubicBezTo>
                    <a:close/>
                    <a:moveTo>
                      <a:pt x="244083" y="0"/>
                    </a:moveTo>
                    <a:cubicBezTo>
                      <a:pt x="406326" y="0"/>
                      <a:pt x="538417" y="131843"/>
                      <a:pt x="538417" y="293781"/>
                    </a:cubicBezTo>
                    <a:cubicBezTo>
                      <a:pt x="538417" y="457151"/>
                      <a:pt x="406326" y="588994"/>
                      <a:pt x="244083" y="588994"/>
                    </a:cubicBezTo>
                    <a:cubicBezTo>
                      <a:pt x="142142" y="588994"/>
                      <a:pt x="53124" y="537404"/>
                      <a:pt x="0" y="458584"/>
                    </a:cubicBezTo>
                    <a:lnTo>
                      <a:pt x="74660" y="415592"/>
                    </a:lnTo>
                    <a:cubicBezTo>
                      <a:pt x="111991" y="468616"/>
                      <a:pt x="173729" y="503010"/>
                      <a:pt x="244083" y="503010"/>
                    </a:cubicBezTo>
                    <a:cubicBezTo>
                      <a:pt x="358945" y="503010"/>
                      <a:pt x="452271" y="409860"/>
                      <a:pt x="452271" y="293781"/>
                    </a:cubicBezTo>
                    <a:cubicBezTo>
                      <a:pt x="452271" y="179135"/>
                      <a:pt x="358945" y="85984"/>
                      <a:pt x="244083" y="85984"/>
                    </a:cubicBezTo>
                    <a:close/>
                  </a:path>
                </a:pathLst>
              </a:custGeom>
              <a:solidFill>
                <a:srgbClr val="1156E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n-US">
                  <a:cs typeface="+mn-ea"/>
                  <a:sym typeface="+mn-lt"/>
                </a:endParaRPr>
              </a:p>
            </p:txBody>
          </p:sp>
        </p:grpSp>
      </p:grpSp>
      <p:grpSp>
        <p:nvGrpSpPr>
          <p:cNvPr id="50" name="组合 49"/>
          <p:cNvGrpSpPr/>
          <p:nvPr/>
        </p:nvGrpSpPr>
        <p:grpSpPr>
          <a:xfrm>
            <a:off x="3743850" y="2556950"/>
            <a:ext cx="1944000" cy="1944000"/>
            <a:chOff x="3743850" y="2556950"/>
            <a:chExt cx="1944000" cy="1944000"/>
          </a:xfrm>
        </p:grpSpPr>
        <p:sp>
          <p:nvSpPr>
            <p:cNvPr id="84" name="椭圆 83"/>
            <p:cNvSpPr/>
            <p:nvPr/>
          </p:nvSpPr>
          <p:spPr>
            <a:xfrm>
              <a:off x="3743850" y="2556950"/>
              <a:ext cx="1944000" cy="19440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63500" algn="ctr" rotWithShape="0">
                <a:schemeClr val="bg1">
                  <a:lumMod val="50000"/>
                  <a:alpha val="4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grpSp>
          <p:nvGrpSpPr>
            <p:cNvPr id="68" name="Group 55"/>
            <p:cNvGrpSpPr/>
            <p:nvPr/>
          </p:nvGrpSpPr>
          <p:grpSpPr>
            <a:xfrm>
              <a:off x="3876875" y="2701091"/>
              <a:ext cx="1677950" cy="1655718"/>
              <a:chOff x="4885441" y="2686213"/>
              <a:chExt cx="2417702" cy="2385669"/>
            </a:xfrm>
          </p:grpSpPr>
          <p:sp>
            <p:nvSpPr>
              <p:cNvPr id="69" name="饼形 68"/>
              <p:cNvSpPr/>
              <p:nvPr/>
            </p:nvSpPr>
            <p:spPr>
              <a:xfrm>
                <a:off x="4885441" y="2686213"/>
                <a:ext cx="2417702" cy="2385669"/>
              </a:xfrm>
              <a:prstGeom prst="pie">
                <a:avLst/>
              </a:prstGeom>
              <a:solidFill>
                <a:schemeClr val="bg1"/>
              </a:solid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zh-CN" altLang="en-US">
                  <a:solidFill>
                    <a:schemeClr val="tx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71" name="饼形 70"/>
              <p:cNvSpPr/>
              <p:nvPr/>
            </p:nvSpPr>
            <p:spPr>
              <a:xfrm>
                <a:off x="4997726" y="2772303"/>
                <a:ext cx="2196548" cy="2167445"/>
              </a:xfrm>
              <a:prstGeom prst="pie">
                <a:avLst/>
              </a:prstGeom>
              <a:solidFill>
                <a:srgbClr val="1156E2">
                  <a:alpha val="15000"/>
                </a:srgbClr>
              </a:solid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zh-CN" altLang="en-US">
                  <a:solidFill>
                    <a:schemeClr val="tx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72" name="photo-handmade-symbol_53211">
                <a:extLst>
                  <a:ext uri="{FF2B5EF4-FFF2-40B4-BE49-F238E27FC236}">
                    <a16:creationId xmlns:a16="http://schemas.microsoft.com/office/drawing/2014/main" xmlns="" id="{54405246-CCE2-4201-BBB1-D3F3EB6E740D}"/>
                  </a:ext>
                </a:extLst>
              </p:cNvPr>
              <p:cNvSpPr/>
              <p:nvPr/>
            </p:nvSpPr>
            <p:spPr>
              <a:xfrm rot="16200000">
                <a:off x="5766862" y="3294997"/>
                <a:ext cx="1020680" cy="1019126"/>
              </a:xfrm>
              <a:custGeom>
                <a:avLst/>
                <a:gdLst>
                  <a:gd name="connsiteX0" fmla="*/ 62009 w 602981"/>
                  <a:gd name="connsiteY0" fmla="*/ 118832 h 602064"/>
                  <a:gd name="connsiteX1" fmla="*/ 483796 w 602981"/>
                  <a:gd name="connsiteY1" fmla="*/ 540147 h 602064"/>
                  <a:gd name="connsiteX2" fmla="*/ 301389 w 602981"/>
                  <a:gd name="connsiteY2" fmla="*/ 602064 h 602064"/>
                  <a:gd name="connsiteX3" fmla="*/ 0 w 602981"/>
                  <a:gd name="connsiteY3" fmla="*/ 300967 h 602064"/>
                  <a:gd name="connsiteX4" fmla="*/ 62009 w 602981"/>
                  <a:gd name="connsiteY4" fmla="*/ 118832 h 602064"/>
                  <a:gd name="connsiteX5" fmla="*/ 301393 w 602981"/>
                  <a:gd name="connsiteY5" fmla="*/ 0 h 602064"/>
                  <a:gd name="connsiteX6" fmla="*/ 602981 w 602981"/>
                  <a:gd name="connsiteY6" fmla="*/ 300974 h 602064"/>
                  <a:gd name="connsiteX7" fmla="*/ 526325 w 602981"/>
                  <a:gd name="connsiteY7" fmla="*/ 500732 h 602064"/>
                  <a:gd name="connsiteX8" fmla="*/ 101332 w 602981"/>
                  <a:gd name="connsiteY8" fmla="*/ 76383 h 602064"/>
                  <a:gd name="connsiteX9" fmla="*/ 301393 w 602981"/>
                  <a:gd name="connsiteY9" fmla="*/ 0 h 60206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602981" h="602064">
                    <a:moveTo>
                      <a:pt x="62009" y="118832"/>
                    </a:moveTo>
                    <a:lnTo>
                      <a:pt x="483796" y="540147"/>
                    </a:lnTo>
                    <a:cubicBezTo>
                      <a:pt x="433119" y="578806"/>
                      <a:pt x="370008" y="602064"/>
                      <a:pt x="301389" y="602064"/>
                    </a:cubicBezTo>
                    <a:cubicBezTo>
                      <a:pt x="135192" y="602064"/>
                      <a:pt x="0" y="466916"/>
                      <a:pt x="0" y="300967"/>
                    </a:cubicBezTo>
                    <a:cubicBezTo>
                      <a:pt x="0" y="232608"/>
                      <a:pt x="23293" y="169591"/>
                      <a:pt x="62009" y="118832"/>
                    </a:cubicBezTo>
                    <a:close/>
                    <a:moveTo>
                      <a:pt x="301393" y="0"/>
                    </a:moveTo>
                    <a:cubicBezTo>
                      <a:pt x="467770" y="0"/>
                      <a:pt x="602981" y="135006"/>
                      <a:pt x="602981" y="300974"/>
                    </a:cubicBezTo>
                    <a:cubicBezTo>
                      <a:pt x="602981" y="377671"/>
                      <a:pt x="573861" y="447610"/>
                      <a:pt x="526325" y="500732"/>
                    </a:cubicBezTo>
                    <a:lnTo>
                      <a:pt x="101332" y="76383"/>
                    </a:lnTo>
                    <a:cubicBezTo>
                      <a:pt x="154692" y="29076"/>
                      <a:pt x="224580" y="0"/>
                      <a:pt x="301393" y="0"/>
                    </a:cubicBezTo>
                    <a:close/>
                  </a:path>
                </a:pathLst>
              </a:custGeom>
              <a:solidFill>
                <a:srgbClr val="FF4D3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n-US">
                  <a:cs typeface="+mn-ea"/>
                  <a:sym typeface="+mn-lt"/>
                </a:endParaRPr>
              </a:p>
            </p:txBody>
          </p:sp>
        </p:grpSp>
      </p:grpSp>
      <p:grpSp>
        <p:nvGrpSpPr>
          <p:cNvPr id="53" name="组合 52"/>
          <p:cNvGrpSpPr/>
          <p:nvPr/>
        </p:nvGrpSpPr>
        <p:grpSpPr>
          <a:xfrm>
            <a:off x="6457301" y="2556950"/>
            <a:ext cx="1944000" cy="1944000"/>
            <a:chOff x="6457301" y="2556950"/>
            <a:chExt cx="1944000" cy="1944000"/>
          </a:xfrm>
        </p:grpSpPr>
        <p:sp>
          <p:nvSpPr>
            <p:cNvPr id="83" name="椭圆 82"/>
            <p:cNvSpPr/>
            <p:nvPr/>
          </p:nvSpPr>
          <p:spPr>
            <a:xfrm>
              <a:off x="6457301" y="2556950"/>
              <a:ext cx="1944000" cy="19440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63500" algn="ctr" rotWithShape="0">
                <a:schemeClr val="bg1">
                  <a:lumMod val="50000"/>
                  <a:alpha val="4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grpSp>
          <p:nvGrpSpPr>
            <p:cNvPr id="60" name="组合 59"/>
            <p:cNvGrpSpPr/>
            <p:nvPr/>
          </p:nvGrpSpPr>
          <p:grpSpPr>
            <a:xfrm>
              <a:off x="6590326" y="2701091"/>
              <a:ext cx="1677950" cy="1655718"/>
              <a:chOff x="4885441" y="2686213"/>
              <a:chExt cx="2417702" cy="2385669"/>
            </a:xfrm>
          </p:grpSpPr>
          <p:sp>
            <p:nvSpPr>
              <p:cNvPr id="61" name="饼形 60"/>
              <p:cNvSpPr/>
              <p:nvPr/>
            </p:nvSpPr>
            <p:spPr>
              <a:xfrm>
                <a:off x="4885441" y="2686213"/>
                <a:ext cx="2417702" cy="2385669"/>
              </a:xfrm>
              <a:prstGeom prst="pie">
                <a:avLst/>
              </a:prstGeom>
              <a:solidFill>
                <a:schemeClr val="bg1"/>
              </a:solid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chemeClr val="tx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62" name="饼形 61"/>
              <p:cNvSpPr/>
              <p:nvPr/>
            </p:nvSpPr>
            <p:spPr>
              <a:xfrm>
                <a:off x="4997726" y="2772303"/>
                <a:ext cx="2196548" cy="2167445"/>
              </a:xfrm>
              <a:prstGeom prst="pie">
                <a:avLst/>
              </a:prstGeom>
              <a:solidFill>
                <a:srgbClr val="FF4D36">
                  <a:alpha val="15000"/>
                </a:srgbClr>
              </a:solid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chemeClr val="tx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63" name="photo-handmade-symbol_53211">
                <a:extLst>
                  <a:ext uri="{FF2B5EF4-FFF2-40B4-BE49-F238E27FC236}">
                    <a16:creationId xmlns:a16="http://schemas.microsoft.com/office/drawing/2014/main" xmlns="" id="{54405246-CCE2-4201-BBB1-D3F3EB6E740D}"/>
                  </a:ext>
                </a:extLst>
              </p:cNvPr>
              <p:cNvSpPr/>
              <p:nvPr/>
            </p:nvSpPr>
            <p:spPr>
              <a:xfrm flipV="1">
                <a:off x="5810688" y="3294220"/>
                <a:ext cx="933033" cy="1020680"/>
              </a:xfrm>
              <a:custGeom>
                <a:avLst/>
                <a:gdLst>
                  <a:gd name="connsiteX0" fmla="*/ 244150 w 538417"/>
                  <a:gd name="connsiteY0" fmla="*/ 141846 h 588994"/>
                  <a:gd name="connsiteX1" fmla="*/ 397721 w 538417"/>
                  <a:gd name="connsiteY1" fmla="*/ 294497 h 588994"/>
                  <a:gd name="connsiteX2" fmla="*/ 244150 w 538417"/>
                  <a:gd name="connsiteY2" fmla="*/ 447148 h 588994"/>
                  <a:gd name="connsiteX3" fmla="*/ 90579 w 538417"/>
                  <a:gd name="connsiteY3" fmla="*/ 294497 h 588994"/>
                  <a:gd name="connsiteX4" fmla="*/ 244150 w 538417"/>
                  <a:gd name="connsiteY4" fmla="*/ 141846 h 588994"/>
                  <a:gd name="connsiteX5" fmla="*/ 244083 w 538417"/>
                  <a:gd name="connsiteY5" fmla="*/ 0 h 588994"/>
                  <a:gd name="connsiteX6" fmla="*/ 538417 w 538417"/>
                  <a:gd name="connsiteY6" fmla="*/ 293781 h 588994"/>
                  <a:gd name="connsiteX7" fmla="*/ 244083 w 538417"/>
                  <a:gd name="connsiteY7" fmla="*/ 588994 h 588994"/>
                  <a:gd name="connsiteX8" fmla="*/ 0 w 538417"/>
                  <a:gd name="connsiteY8" fmla="*/ 458584 h 588994"/>
                  <a:gd name="connsiteX9" fmla="*/ 74660 w 538417"/>
                  <a:gd name="connsiteY9" fmla="*/ 415592 h 588994"/>
                  <a:gd name="connsiteX10" fmla="*/ 244083 w 538417"/>
                  <a:gd name="connsiteY10" fmla="*/ 503010 h 588994"/>
                  <a:gd name="connsiteX11" fmla="*/ 452271 w 538417"/>
                  <a:gd name="connsiteY11" fmla="*/ 293781 h 588994"/>
                  <a:gd name="connsiteX12" fmla="*/ 244083 w 538417"/>
                  <a:gd name="connsiteY12" fmla="*/ 85984 h 58899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538417" h="588994">
                    <a:moveTo>
                      <a:pt x="244150" y="141846"/>
                    </a:moveTo>
                    <a:cubicBezTo>
                      <a:pt x="328965" y="141846"/>
                      <a:pt x="397721" y="210190"/>
                      <a:pt x="397721" y="294497"/>
                    </a:cubicBezTo>
                    <a:cubicBezTo>
                      <a:pt x="397721" y="378804"/>
                      <a:pt x="328965" y="447148"/>
                      <a:pt x="244150" y="447148"/>
                    </a:cubicBezTo>
                    <a:cubicBezTo>
                      <a:pt x="159335" y="447148"/>
                      <a:pt x="90579" y="378804"/>
                      <a:pt x="90579" y="294497"/>
                    </a:cubicBezTo>
                    <a:cubicBezTo>
                      <a:pt x="90579" y="210190"/>
                      <a:pt x="159335" y="141846"/>
                      <a:pt x="244150" y="141846"/>
                    </a:cubicBezTo>
                    <a:close/>
                    <a:moveTo>
                      <a:pt x="244083" y="0"/>
                    </a:moveTo>
                    <a:cubicBezTo>
                      <a:pt x="406326" y="0"/>
                      <a:pt x="538417" y="131843"/>
                      <a:pt x="538417" y="293781"/>
                    </a:cubicBezTo>
                    <a:cubicBezTo>
                      <a:pt x="538417" y="457151"/>
                      <a:pt x="406326" y="588994"/>
                      <a:pt x="244083" y="588994"/>
                    </a:cubicBezTo>
                    <a:cubicBezTo>
                      <a:pt x="142142" y="588994"/>
                      <a:pt x="53124" y="537404"/>
                      <a:pt x="0" y="458584"/>
                    </a:cubicBezTo>
                    <a:lnTo>
                      <a:pt x="74660" y="415592"/>
                    </a:lnTo>
                    <a:cubicBezTo>
                      <a:pt x="111991" y="468616"/>
                      <a:pt x="173729" y="503010"/>
                      <a:pt x="244083" y="503010"/>
                    </a:cubicBezTo>
                    <a:cubicBezTo>
                      <a:pt x="358945" y="503010"/>
                      <a:pt x="452271" y="409860"/>
                      <a:pt x="452271" y="293781"/>
                    </a:cubicBezTo>
                    <a:cubicBezTo>
                      <a:pt x="452271" y="179135"/>
                      <a:pt x="358945" y="85984"/>
                      <a:pt x="244083" y="85984"/>
                    </a:cubicBezTo>
                    <a:close/>
                  </a:path>
                </a:pathLst>
              </a:custGeom>
              <a:solidFill>
                <a:srgbClr val="1156E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n-US">
                  <a:cs typeface="+mn-ea"/>
                  <a:sym typeface="+mn-lt"/>
                </a:endParaRPr>
              </a:p>
            </p:txBody>
          </p:sp>
        </p:grpSp>
      </p:grpSp>
      <p:grpSp>
        <p:nvGrpSpPr>
          <p:cNvPr id="54" name="组合 53"/>
          <p:cNvGrpSpPr/>
          <p:nvPr/>
        </p:nvGrpSpPr>
        <p:grpSpPr>
          <a:xfrm>
            <a:off x="9170753" y="2556950"/>
            <a:ext cx="1944000" cy="1944000"/>
            <a:chOff x="9170753" y="2556950"/>
            <a:chExt cx="1944000" cy="1944000"/>
          </a:xfrm>
        </p:grpSpPr>
        <p:sp>
          <p:nvSpPr>
            <p:cNvPr id="82" name="椭圆 81"/>
            <p:cNvSpPr/>
            <p:nvPr/>
          </p:nvSpPr>
          <p:spPr>
            <a:xfrm>
              <a:off x="9170753" y="2556950"/>
              <a:ext cx="1944000" cy="19440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63500" algn="ctr" rotWithShape="0">
                <a:schemeClr val="bg1">
                  <a:lumMod val="50000"/>
                  <a:alpha val="4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grpSp>
          <p:nvGrpSpPr>
            <p:cNvPr id="73" name="Group 63"/>
            <p:cNvGrpSpPr/>
            <p:nvPr/>
          </p:nvGrpSpPr>
          <p:grpSpPr>
            <a:xfrm>
              <a:off x="9303778" y="2701091"/>
              <a:ext cx="1677950" cy="1655718"/>
              <a:chOff x="4885441" y="2686213"/>
              <a:chExt cx="2417702" cy="2385669"/>
            </a:xfrm>
          </p:grpSpPr>
          <p:sp>
            <p:nvSpPr>
              <p:cNvPr id="75" name="饼形 74"/>
              <p:cNvSpPr/>
              <p:nvPr/>
            </p:nvSpPr>
            <p:spPr>
              <a:xfrm>
                <a:off x="4885441" y="2686213"/>
                <a:ext cx="2417702" cy="2385669"/>
              </a:xfrm>
              <a:prstGeom prst="pie">
                <a:avLst/>
              </a:prstGeom>
              <a:solidFill>
                <a:schemeClr val="bg1"/>
              </a:solid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zh-CN" altLang="en-US">
                  <a:solidFill>
                    <a:schemeClr val="tx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76" name="饼形 75"/>
              <p:cNvSpPr/>
              <p:nvPr/>
            </p:nvSpPr>
            <p:spPr>
              <a:xfrm>
                <a:off x="4997726" y="2772303"/>
                <a:ext cx="2196548" cy="2167445"/>
              </a:xfrm>
              <a:prstGeom prst="pie">
                <a:avLst/>
              </a:prstGeom>
              <a:solidFill>
                <a:srgbClr val="1156E2">
                  <a:alpha val="15000"/>
                </a:srgbClr>
              </a:solid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zh-CN" altLang="en-US">
                  <a:solidFill>
                    <a:schemeClr val="tx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77" name="photo-handmade-symbol_53211">
                <a:extLst>
                  <a:ext uri="{FF2B5EF4-FFF2-40B4-BE49-F238E27FC236}">
                    <a16:creationId xmlns:a16="http://schemas.microsoft.com/office/drawing/2014/main" xmlns="" id="{54405246-CCE2-4201-BBB1-D3F3EB6E740D}"/>
                  </a:ext>
                </a:extLst>
              </p:cNvPr>
              <p:cNvSpPr/>
              <p:nvPr/>
            </p:nvSpPr>
            <p:spPr>
              <a:xfrm>
                <a:off x="5766863" y="3294996"/>
                <a:ext cx="1020680" cy="1019126"/>
              </a:xfrm>
              <a:custGeom>
                <a:avLst/>
                <a:gdLst>
                  <a:gd name="connsiteX0" fmla="*/ 62009 w 602981"/>
                  <a:gd name="connsiteY0" fmla="*/ 118832 h 602064"/>
                  <a:gd name="connsiteX1" fmla="*/ 483796 w 602981"/>
                  <a:gd name="connsiteY1" fmla="*/ 540147 h 602064"/>
                  <a:gd name="connsiteX2" fmla="*/ 301389 w 602981"/>
                  <a:gd name="connsiteY2" fmla="*/ 602064 h 602064"/>
                  <a:gd name="connsiteX3" fmla="*/ 0 w 602981"/>
                  <a:gd name="connsiteY3" fmla="*/ 300967 h 602064"/>
                  <a:gd name="connsiteX4" fmla="*/ 62009 w 602981"/>
                  <a:gd name="connsiteY4" fmla="*/ 118832 h 602064"/>
                  <a:gd name="connsiteX5" fmla="*/ 301393 w 602981"/>
                  <a:gd name="connsiteY5" fmla="*/ 0 h 602064"/>
                  <a:gd name="connsiteX6" fmla="*/ 602981 w 602981"/>
                  <a:gd name="connsiteY6" fmla="*/ 300974 h 602064"/>
                  <a:gd name="connsiteX7" fmla="*/ 526325 w 602981"/>
                  <a:gd name="connsiteY7" fmla="*/ 500732 h 602064"/>
                  <a:gd name="connsiteX8" fmla="*/ 101332 w 602981"/>
                  <a:gd name="connsiteY8" fmla="*/ 76383 h 602064"/>
                  <a:gd name="connsiteX9" fmla="*/ 301393 w 602981"/>
                  <a:gd name="connsiteY9" fmla="*/ 0 h 60206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602981" h="602064">
                    <a:moveTo>
                      <a:pt x="62009" y="118832"/>
                    </a:moveTo>
                    <a:lnTo>
                      <a:pt x="483796" y="540147"/>
                    </a:lnTo>
                    <a:cubicBezTo>
                      <a:pt x="433119" y="578806"/>
                      <a:pt x="370008" y="602064"/>
                      <a:pt x="301389" y="602064"/>
                    </a:cubicBezTo>
                    <a:cubicBezTo>
                      <a:pt x="135192" y="602064"/>
                      <a:pt x="0" y="466916"/>
                      <a:pt x="0" y="300967"/>
                    </a:cubicBezTo>
                    <a:cubicBezTo>
                      <a:pt x="0" y="232608"/>
                      <a:pt x="23293" y="169591"/>
                      <a:pt x="62009" y="118832"/>
                    </a:cubicBezTo>
                    <a:close/>
                    <a:moveTo>
                      <a:pt x="301393" y="0"/>
                    </a:moveTo>
                    <a:cubicBezTo>
                      <a:pt x="467770" y="0"/>
                      <a:pt x="602981" y="135006"/>
                      <a:pt x="602981" y="300974"/>
                    </a:cubicBezTo>
                    <a:cubicBezTo>
                      <a:pt x="602981" y="377671"/>
                      <a:pt x="573861" y="447610"/>
                      <a:pt x="526325" y="500732"/>
                    </a:cubicBezTo>
                    <a:lnTo>
                      <a:pt x="101332" y="76383"/>
                    </a:lnTo>
                    <a:cubicBezTo>
                      <a:pt x="154692" y="29076"/>
                      <a:pt x="224580" y="0"/>
                      <a:pt x="301393" y="0"/>
                    </a:cubicBezTo>
                    <a:close/>
                  </a:path>
                </a:pathLst>
              </a:custGeom>
              <a:solidFill>
                <a:srgbClr val="FF4D3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n-US">
                  <a:cs typeface="+mn-ea"/>
                  <a:sym typeface="+mn-lt"/>
                </a:endParaRPr>
              </a:p>
            </p:txBody>
          </p:sp>
        </p:grpSp>
      </p:grpSp>
      <p:sp>
        <p:nvSpPr>
          <p:cNvPr id="3" name="TextBox 9">
            <a:extLst>
              <a:ext uri="{FF2B5EF4-FFF2-40B4-BE49-F238E27FC236}">
                <a16:creationId xmlns:a16="http://schemas.microsoft.com/office/drawing/2014/main" xmlns="" id="{0F7B0486-9500-0322-B09C-F98AD9CC7712}"/>
              </a:ext>
            </a:extLst>
          </p:cNvPr>
          <p:cNvSpPr txBox="1"/>
          <p:nvPr/>
        </p:nvSpPr>
        <p:spPr>
          <a:xfrm>
            <a:off x="547292" y="6553029"/>
            <a:ext cx="1224136" cy="118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en-US" altLang="zh-CN" sz="100" dirty="0">
                <a:solidFill>
                  <a:schemeClr val="bg1"/>
                </a:solidFill>
                <a:latin typeface="微软雅黑" panose="020B0503020204020204" pitchFamily="34" charset="-122"/>
              </a:rPr>
              <a:t>PPT</a:t>
            </a:r>
            <a:r>
              <a:rPr lang="zh-CN" altLang="en-US" sz="100" dirty="0">
                <a:solidFill>
                  <a:schemeClr val="bg1"/>
                </a:solidFill>
                <a:latin typeface="微软雅黑" panose="020B0503020204020204" pitchFamily="34" charset="-122"/>
              </a:rPr>
              <a:t>下载 </a:t>
            </a:r>
            <a:r>
              <a:rPr lang="en-US" altLang="zh-CN" sz="100" dirty="0">
                <a:solidFill>
                  <a:schemeClr val="bg1"/>
                </a:solidFill>
                <a:latin typeface="微软雅黑" panose="020B0503020204020204" pitchFamily="34" charset="-122"/>
              </a:rPr>
              <a:t>http://www.1ppt.com/xiazai/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90460925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6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0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" grpId="0"/>
      <p:bldP spid="7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矩形 3"/>
          <p:cNvSpPr/>
          <p:nvPr/>
        </p:nvSpPr>
        <p:spPr>
          <a:xfrm>
            <a:off x="1866546" y="2910303"/>
            <a:ext cx="4801314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zh-CN" altLang="en-US" sz="6000" b="1" dirty="0">
                <a:ln/>
                <a:solidFill>
                  <a:schemeClr val="bg1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cs typeface="+mn-ea"/>
                <a:sym typeface="+mn-lt"/>
              </a:rPr>
              <a:t>怎样进行管理</a:t>
            </a:r>
          </a:p>
        </p:txBody>
      </p:sp>
      <p:sp>
        <p:nvSpPr>
          <p:cNvPr id="34" name="圆角矩形 33"/>
          <p:cNvSpPr/>
          <p:nvPr/>
        </p:nvSpPr>
        <p:spPr>
          <a:xfrm>
            <a:off x="3419587" y="2138496"/>
            <a:ext cx="1695235" cy="541417"/>
          </a:xfrm>
          <a:prstGeom prst="roundRect">
            <a:avLst>
              <a:gd name="adj" fmla="val 50000"/>
            </a:avLst>
          </a:prstGeom>
          <a:solidFill>
            <a:srgbClr val="FF4D36"/>
          </a:solidFill>
          <a:ln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b="1" i="1" dirty="0">
                <a:solidFill>
                  <a:schemeClr val="bg1"/>
                </a:solidFill>
                <a:cs typeface="+mn-ea"/>
                <a:sym typeface="+mn-lt"/>
              </a:rPr>
              <a:t>PART 02</a:t>
            </a:r>
            <a:endParaRPr lang="zh-CN" altLang="en-US" b="1" i="1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2882710" y="4048723"/>
            <a:ext cx="276898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CN" sz="1600" i="1" dirty="0">
                <a:solidFill>
                  <a:schemeClr val="bg1"/>
                </a:solidFill>
                <a:cs typeface="+mn-ea"/>
                <a:sym typeface="+mn-lt"/>
              </a:rPr>
              <a:t>HOW TO MANAGE IT</a:t>
            </a:r>
          </a:p>
        </p:txBody>
      </p:sp>
    </p:spTree>
    <p:extLst>
      <p:ext uri="{BB962C8B-B14F-4D97-AF65-F5344CB8AC3E}">
        <p14:creationId xmlns:p14="http://schemas.microsoft.com/office/powerpoint/2010/main" val="234960475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34" grpId="0" animBg="1"/>
      <p:bldP spid="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圆角矩形 91"/>
          <p:cNvSpPr/>
          <p:nvPr/>
        </p:nvSpPr>
        <p:spPr>
          <a:xfrm>
            <a:off x="923091" y="4224050"/>
            <a:ext cx="10348651" cy="1751864"/>
          </a:xfrm>
          <a:prstGeom prst="roundRect">
            <a:avLst/>
          </a:prstGeom>
          <a:solidFill>
            <a:srgbClr val="226FF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grpSp>
        <p:nvGrpSpPr>
          <p:cNvPr id="49" name="组合 48"/>
          <p:cNvGrpSpPr/>
          <p:nvPr/>
        </p:nvGrpSpPr>
        <p:grpSpPr>
          <a:xfrm>
            <a:off x="1020514" y="3282214"/>
            <a:ext cx="10153805" cy="2420268"/>
            <a:chOff x="1035389" y="2403331"/>
            <a:chExt cx="10153805" cy="1990116"/>
          </a:xfrm>
        </p:grpSpPr>
        <p:grpSp>
          <p:nvGrpSpPr>
            <p:cNvPr id="2" name="组合 1"/>
            <p:cNvGrpSpPr/>
            <p:nvPr/>
          </p:nvGrpSpPr>
          <p:grpSpPr>
            <a:xfrm>
              <a:off x="1035389" y="2403331"/>
              <a:ext cx="3499169" cy="1990116"/>
              <a:chOff x="1043957" y="2015945"/>
              <a:chExt cx="3499169" cy="1990116"/>
            </a:xfrm>
          </p:grpSpPr>
          <p:sp>
            <p:nvSpPr>
              <p:cNvPr id="30" name="圆角矩形 29"/>
              <p:cNvSpPr/>
              <p:nvPr/>
            </p:nvSpPr>
            <p:spPr>
              <a:xfrm>
                <a:off x="1043957" y="2015945"/>
                <a:ext cx="3499169" cy="1990116"/>
              </a:xfrm>
              <a:prstGeom prst="roundRect">
                <a:avLst>
                  <a:gd name="adj" fmla="val 18768"/>
                </a:avLst>
              </a:prstGeom>
              <a:solidFill>
                <a:schemeClr val="bg1"/>
              </a:solidFill>
              <a:ln>
                <a:noFill/>
              </a:ln>
              <a:effectLst>
                <a:outerShdw blurRad="63500" algn="ctr" rotWithShape="0">
                  <a:prstClr val="black">
                    <a:alpha val="26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zh-CN" altLang="en-US" dirty="0">
                  <a:cs typeface="+mn-ea"/>
                  <a:sym typeface="+mn-lt"/>
                </a:endParaRPr>
              </a:p>
            </p:txBody>
          </p:sp>
          <p:grpSp>
            <p:nvGrpSpPr>
              <p:cNvPr id="32" name="组合 31"/>
              <p:cNvGrpSpPr/>
              <p:nvPr/>
            </p:nvGrpSpPr>
            <p:grpSpPr>
              <a:xfrm>
                <a:off x="1372073" y="2157014"/>
                <a:ext cx="2842937" cy="1715713"/>
                <a:chOff x="4590601" y="1017802"/>
                <a:chExt cx="2842937" cy="1715713"/>
              </a:xfrm>
            </p:grpSpPr>
            <p:sp>
              <p:nvSpPr>
                <p:cNvPr id="33" name="îṩḷïḍê">
                  <a:extLst>
                    <a:ext uri="{FF2B5EF4-FFF2-40B4-BE49-F238E27FC236}">
                      <a16:creationId xmlns:a16="http://schemas.microsoft.com/office/drawing/2014/main" xmlns="" id="{E33C3A41-6C4E-4878-BD78-62EAA57666EB}"/>
                    </a:ext>
                  </a:extLst>
                </p:cNvPr>
                <p:cNvSpPr txBox="1"/>
                <p:nvPr/>
              </p:nvSpPr>
              <p:spPr>
                <a:xfrm>
                  <a:off x="5299463" y="1017802"/>
                  <a:ext cx="1425213" cy="500209"/>
                </a:xfrm>
                <a:prstGeom prst="rect">
                  <a:avLst/>
                </a:prstGeom>
                <a:noFill/>
              </p:spPr>
              <p:txBody>
                <a:bodyPr wrap="square" lIns="91440" tIns="45720" rIns="91440" bIns="45720" anchor="ctr" anchorCtr="0">
                  <a:normAutofit/>
                </a:bodyPr>
                <a:lstStyle>
                  <a:defPPr>
                    <a:defRPr lang="zh-CN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r>
                    <a:rPr lang="zh-CN" altLang="en-US" sz="2000" b="1" dirty="0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cs typeface="+mn-ea"/>
                      <a:sym typeface="+mn-lt"/>
                    </a:rPr>
                    <a:t>运行机制</a:t>
                  </a:r>
                </a:p>
              </p:txBody>
            </p:sp>
            <p:sp>
              <p:nvSpPr>
                <p:cNvPr id="34" name="iṡļïdê">
                  <a:extLst>
                    <a:ext uri="{FF2B5EF4-FFF2-40B4-BE49-F238E27FC236}">
                      <a16:creationId xmlns:a16="http://schemas.microsoft.com/office/drawing/2014/main" xmlns="" id="{ACEF1264-01E2-4BD0-B3F0-C9524E35AEA3}"/>
                    </a:ext>
                  </a:extLst>
                </p:cNvPr>
                <p:cNvSpPr txBox="1"/>
                <p:nvPr/>
              </p:nvSpPr>
              <p:spPr>
                <a:xfrm>
                  <a:off x="4590601" y="1442830"/>
                  <a:ext cx="2842937" cy="1290685"/>
                </a:xfrm>
                <a:prstGeom prst="rect">
                  <a:avLst/>
                </a:prstGeom>
                <a:noFill/>
              </p:spPr>
              <p:txBody>
                <a:bodyPr wrap="square" lIns="91440" tIns="45720" rIns="91440" bIns="45720" anchor="t" anchorCtr="0">
                  <a:spAutoFit/>
                </a:bodyPr>
                <a:lstStyle>
                  <a:defPPr>
                    <a:defRPr lang="zh-CN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>
                    <a:lnSpc>
                      <a:spcPct val="150000"/>
                    </a:lnSpc>
                  </a:pPr>
                  <a:r>
                    <a:rPr lang="zh-CN" altLang="en-US" sz="1600" dirty="0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cs typeface="+mn-ea"/>
                      <a:sym typeface="+mn-lt"/>
                    </a:rPr>
                    <a:t>主要指组织基本职能的活动方式、系统功能和运行原理。体现在组织结构上，如直线制、职能制等。</a:t>
                  </a:r>
                </a:p>
              </p:txBody>
            </p:sp>
          </p:grpSp>
        </p:grpSp>
        <p:grpSp>
          <p:nvGrpSpPr>
            <p:cNvPr id="36" name="组合 35"/>
            <p:cNvGrpSpPr/>
            <p:nvPr/>
          </p:nvGrpSpPr>
          <p:grpSpPr>
            <a:xfrm>
              <a:off x="4362707" y="2403331"/>
              <a:ext cx="3499169" cy="1990116"/>
              <a:chOff x="1043957" y="2015945"/>
              <a:chExt cx="3499169" cy="1990116"/>
            </a:xfrm>
          </p:grpSpPr>
          <p:sp>
            <p:nvSpPr>
              <p:cNvPr id="38" name="圆角矩形 37"/>
              <p:cNvSpPr/>
              <p:nvPr/>
            </p:nvSpPr>
            <p:spPr>
              <a:xfrm>
                <a:off x="1043957" y="2015945"/>
                <a:ext cx="3499169" cy="1990116"/>
              </a:xfrm>
              <a:prstGeom prst="roundRect">
                <a:avLst>
                  <a:gd name="adj" fmla="val 18768"/>
                </a:avLst>
              </a:prstGeom>
              <a:solidFill>
                <a:schemeClr val="bg1"/>
              </a:solidFill>
              <a:ln>
                <a:noFill/>
              </a:ln>
              <a:effectLst>
                <a:outerShdw blurRad="63500" algn="ctr" rotWithShape="0">
                  <a:prstClr val="black">
                    <a:alpha val="26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zh-CN" altLang="en-US" dirty="0">
                  <a:cs typeface="+mn-ea"/>
                  <a:sym typeface="+mn-lt"/>
                </a:endParaRPr>
              </a:p>
            </p:txBody>
          </p:sp>
          <p:grpSp>
            <p:nvGrpSpPr>
              <p:cNvPr id="39" name="组合 38"/>
              <p:cNvGrpSpPr/>
              <p:nvPr/>
            </p:nvGrpSpPr>
            <p:grpSpPr>
              <a:xfrm>
                <a:off x="1372073" y="2157014"/>
                <a:ext cx="2842937" cy="1072691"/>
                <a:chOff x="4590601" y="1017802"/>
                <a:chExt cx="2842937" cy="1072691"/>
              </a:xfrm>
            </p:grpSpPr>
            <p:sp>
              <p:nvSpPr>
                <p:cNvPr id="40" name="îṩḷïḍê">
                  <a:extLst>
                    <a:ext uri="{FF2B5EF4-FFF2-40B4-BE49-F238E27FC236}">
                      <a16:creationId xmlns:a16="http://schemas.microsoft.com/office/drawing/2014/main" xmlns="" id="{E33C3A41-6C4E-4878-BD78-62EAA57666EB}"/>
                    </a:ext>
                  </a:extLst>
                </p:cNvPr>
                <p:cNvSpPr txBox="1"/>
                <p:nvPr/>
              </p:nvSpPr>
              <p:spPr>
                <a:xfrm>
                  <a:off x="5299463" y="1017802"/>
                  <a:ext cx="1425213" cy="500209"/>
                </a:xfrm>
                <a:prstGeom prst="rect">
                  <a:avLst/>
                </a:prstGeom>
                <a:noFill/>
              </p:spPr>
              <p:txBody>
                <a:bodyPr wrap="square" lIns="91440" tIns="45720" rIns="91440" bIns="45720" anchor="ctr" anchorCtr="0">
                  <a:normAutofit/>
                </a:bodyPr>
                <a:lstStyle>
                  <a:defPPr>
                    <a:defRPr lang="zh-CN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r>
                    <a:rPr lang="zh-CN" altLang="en-US" sz="2000" b="1" dirty="0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cs typeface="+mn-ea"/>
                      <a:sym typeface="+mn-lt"/>
                    </a:rPr>
                    <a:t>动力机制</a:t>
                  </a:r>
                </a:p>
              </p:txBody>
            </p:sp>
            <p:sp>
              <p:nvSpPr>
                <p:cNvPr id="41" name="iṡļïdê">
                  <a:extLst>
                    <a:ext uri="{FF2B5EF4-FFF2-40B4-BE49-F238E27FC236}">
                      <a16:creationId xmlns:a16="http://schemas.microsoft.com/office/drawing/2014/main" xmlns="" id="{ACEF1264-01E2-4BD0-B3F0-C9524E35AEA3}"/>
                    </a:ext>
                  </a:extLst>
                </p:cNvPr>
                <p:cNvSpPr txBox="1"/>
                <p:nvPr/>
              </p:nvSpPr>
              <p:spPr>
                <a:xfrm>
                  <a:off x="4590601" y="1442830"/>
                  <a:ext cx="2842937" cy="647663"/>
                </a:xfrm>
                <a:prstGeom prst="rect">
                  <a:avLst/>
                </a:prstGeom>
                <a:noFill/>
              </p:spPr>
              <p:txBody>
                <a:bodyPr wrap="square" lIns="91440" tIns="45720" rIns="91440" bIns="45720" anchor="t" anchorCtr="0">
                  <a:spAutoFit/>
                </a:bodyPr>
                <a:lstStyle>
                  <a:defPPr>
                    <a:defRPr lang="zh-CN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>
                    <a:lnSpc>
                      <a:spcPct val="150000"/>
                    </a:lnSpc>
                  </a:pPr>
                  <a:r>
                    <a:rPr lang="zh-CN" altLang="en-US" sz="1600" dirty="0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cs typeface="+mn-ea"/>
                      <a:sym typeface="+mn-lt"/>
                    </a:rPr>
                    <a:t>是指管理系统动力的产生与运作的机理。</a:t>
                  </a:r>
                </a:p>
              </p:txBody>
            </p:sp>
          </p:grpSp>
        </p:grpSp>
        <p:grpSp>
          <p:nvGrpSpPr>
            <p:cNvPr id="43" name="组合 42"/>
            <p:cNvGrpSpPr/>
            <p:nvPr/>
          </p:nvGrpSpPr>
          <p:grpSpPr>
            <a:xfrm>
              <a:off x="7690025" y="2403331"/>
              <a:ext cx="3499169" cy="1990116"/>
              <a:chOff x="1043957" y="2015945"/>
              <a:chExt cx="3499169" cy="1990116"/>
            </a:xfrm>
          </p:grpSpPr>
          <p:sp>
            <p:nvSpPr>
              <p:cNvPr id="45" name="圆角矩形 44"/>
              <p:cNvSpPr/>
              <p:nvPr/>
            </p:nvSpPr>
            <p:spPr>
              <a:xfrm>
                <a:off x="1043957" y="2015945"/>
                <a:ext cx="3499169" cy="1990116"/>
              </a:xfrm>
              <a:prstGeom prst="roundRect">
                <a:avLst>
                  <a:gd name="adj" fmla="val 18768"/>
                </a:avLst>
              </a:prstGeom>
              <a:solidFill>
                <a:schemeClr val="bg1"/>
              </a:solidFill>
              <a:ln>
                <a:noFill/>
              </a:ln>
              <a:effectLst>
                <a:outerShdw blurRad="63500" algn="ctr" rotWithShape="0">
                  <a:prstClr val="black">
                    <a:alpha val="26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zh-CN" altLang="en-US" dirty="0">
                  <a:cs typeface="+mn-ea"/>
                  <a:sym typeface="+mn-lt"/>
                </a:endParaRPr>
              </a:p>
            </p:txBody>
          </p:sp>
          <p:grpSp>
            <p:nvGrpSpPr>
              <p:cNvPr id="46" name="组合 45"/>
              <p:cNvGrpSpPr/>
              <p:nvPr/>
            </p:nvGrpSpPr>
            <p:grpSpPr>
              <a:xfrm>
                <a:off x="1372073" y="2157014"/>
                <a:ext cx="2842937" cy="1072691"/>
                <a:chOff x="4590601" y="1017802"/>
                <a:chExt cx="2842937" cy="1072691"/>
              </a:xfrm>
            </p:grpSpPr>
            <p:sp>
              <p:nvSpPr>
                <p:cNvPr id="47" name="îṩḷïḍê">
                  <a:extLst>
                    <a:ext uri="{FF2B5EF4-FFF2-40B4-BE49-F238E27FC236}">
                      <a16:creationId xmlns:a16="http://schemas.microsoft.com/office/drawing/2014/main" xmlns="" id="{E33C3A41-6C4E-4878-BD78-62EAA57666EB}"/>
                    </a:ext>
                  </a:extLst>
                </p:cNvPr>
                <p:cNvSpPr txBox="1"/>
                <p:nvPr/>
              </p:nvSpPr>
              <p:spPr>
                <a:xfrm>
                  <a:off x="5299463" y="1017802"/>
                  <a:ext cx="1425213" cy="500209"/>
                </a:xfrm>
                <a:prstGeom prst="rect">
                  <a:avLst/>
                </a:prstGeom>
                <a:noFill/>
              </p:spPr>
              <p:txBody>
                <a:bodyPr wrap="square" lIns="91440" tIns="45720" rIns="91440" bIns="45720" anchor="ctr" anchorCtr="0">
                  <a:normAutofit/>
                </a:bodyPr>
                <a:lstStyle>
                  <a:defPPr>
                    <a:defRPr lang="zh-CN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r>
                    <a:rPr lang="zh-CN" altLang="en-US" sz="2000" b="1" dirty="0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cs typeface="+mn-ea"/>
                      <a:sym typeface="+mn-lt"/>
                    </a:rPr>
                    <a:t>约束机制</a:t>
                  </a:r>
                </a:p>
              </p:txBody>
            </p:sp>
            <p:sp>
              <p:nvSpPr>
                <p:cNvPr id="48" name="iṡļïdê">
                  <a:extLst>
                    <a:ext uri="{FF2B5EF4-FFF2-40B4-BE49-F238E27FC236}">
                      <a16:creationId xmlns:a16="http://schemas.microsoft.com/office/drawing/2014/main" xmlns="" id="{ACEF1264-01E2-4BD0-B3F0-C9524E35AEA3}"/>
                    </a:ext>
                  </a:extLst>
                </p:cNvPr>
                <p:cNvSpPr txBox="1"/>
                <p:nvPr/>
              </p:nvSpPr>
              <p:spPr>
                <a:xfrm>
                  <a:off x="4590601" y="1442830"/>
                  <a:ext cx="2842937" cy="647663"/>
                </a:xfrm>
                <a:prstGeom prst="rect">
                  <a:avLst/>
                </a:prstGeom>
                <a:noFill/>
              </p:spPr>
              <p:txBody>
                <a:bodyPr wrap="square" lIns="91440" tIns="45720" rIns="91440" bIns="45720" anchor="t" anchorCtr="0">
                  <a:spAutoFit/>
                </a:bodyPr>
                <a:lstStyle>
                  <a:defPPr>
                    <a:defRPr lang="zh-CN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>
                    <a:lnSpc>
                      <a:spcPct val="150000"/>
                    </a:lnSpc>
                  </a:pPr>
                  <a:r>
                    <a:rPr lang="zh-CN" altLang="en-US" sz="1600" dirty="0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cs typeface="+mn-ea"/>
                      <a:sym typeface="+mn-lt"/>
                    </a:rPr>
                    <a:t>是指对管理系统行为进行限定与修正的功能与机理。</a:t>
                  </a:r>
                </a:p>
              </p:txBody>
            </p:sp>
          </p:grpSp>
        </p:grpSp>
      </p:grpSp>
      <p:sp>
        <p:nvSpPr>
          <p:cNvPr id="51" name="矩形 50"/>
          <p:cNvSpPr/>
          <p:nvPr/>
        </p:nvSpPr>
        <p:spPr>
          <a:xfrm>
            <a:off x="1240661" y="556305"/>
            <a:ext cx="413446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zh-CN" altLang="en-US" sz="2800" b="1" dirty="0">
                <a:solidFill>
                  <a:schemeClr val="accent5">
                    <a:lumMod val="50000"/>
                  </a:schemeClr>
                </a:solidFill>
                <a:cs typeface="+mn-ea"/>
                <a:sym typeface="+mn-lt"/>
              </a:rPr>
              <a:t>确定管理机制和管理方法</a:t>
            </a:r>
          </a:p>
        </p:txBody>
      </p:sp>
      <p:grpSp>
        <p:nvGrpSpPr>
          <p:cNvPr id="4" name="组合 3"/>
          <p:cNvGrpSpPr/>
          <p:nvPr/>
        </p:nvGrpSpPr>
        <p:grpSpPr>
          <a:xfrm>
            <a:off x="2932300" y="1400618"/>
            <a:ext cx="2200754" cy="1214663"/>
            <a:chOff x="1245090" y="1268886"/>
            <a:chExt cx="2200754" cy="1214663"/>
          </a:xfrm>
        </p:grpSpPr>
        <p:sp>
          <p:nvSpPr>
            <p:cNvPr id="53" name="矩形 52">
              <a:extLst>
                <a:ext uri="{FF2B5EF4-FFF2-40B4-BE49-F238E27FC236}">
                  <a16:creationId xmlns:a16="http://schemas.microsoft.com/office/drawing/2014/main" xmlns="" id="{762FE3F5-4176-D2F2-5909-FBC2DF1E2130}"/>
                </a:ext>
              </a:extLst>
            </p:cNvPr>
            <p:cNvSpPr/>
            <p:nvPr/>
          </p:nvSpPr>
          <p:spPr>
            <a:xfrm>
              <a:off x="1245090" y="1268886"/>
              <a:ext cx="2200754" cy="45910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just">
                <a:lnSpc>
                  <a:spcPct val="150000"/>
                </a:lnSpc>
              </a:pPr>
              <a:r>
                <a:rPr lang="zh-CN" altLang="en-US" b="1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rPr>
                <a:t>管理机制的涵义</a:t>
              </a:r>
            </a:p>
          </p:txBody>
        </p:sp>
        <p:sp>
          <p:nvSpPr>
            <p:cNvPr id="55" name="矩形 54">
              <a:extLst>
                <a:ext uri="{FF2B5EF4-FFF2-40B4-BE49-F238E27FC236}">
                  <a16:creationId xmlns:a16="http://schemas.microsoft.com/office/drawing/2014/main" xmlns="" id="{62664253-FC38-2EA8-8302-0BCEC103B911}"/>
                </a:ext>
              </a:extLst>
            </p:cNvPr>
            <p:cNvSpPr/>
            <p:nvPr/>
          </p:nvSpPr>
          <p:spPr>
            <a:xfrm>
              <a:off x="1515092" y="1775056"/>
              <a:ext cx="1734576" cy="36279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just">
                <a:lnSpc>
                  <a:spcPct val="120000"/>
                </a:lnSpc>
              </a:pPr>
              <a:r>
                <a:rPr lang="zh-CN" altLang="en-US" sz="1600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rPr>
                <a:t>管理系统的结构</a:t>
              </a:r>
            </a:p>
          </p:txBody>
        </p:sp>
        <p:sp>
          <p:nvSpPr>
            <p:cNvPr id="56" name="矩形 55">
              <a:extLst>
                <a:ext uri="{FF2B5EF4-FFF2-40B4-BE49-F238E27FC236}">
                  <a16:creationId xmlns:a16="http://schemas.microsoft.com/office/drawing/2014/main" xmlns="" id="{7EB88B4E-D575-430B-C6D8-7C9344FFC333}"/>
                </a:ext>
              </a:extLst>
            </p:cNvPr>
            <p:cNvSpPr/>
            <p:nvPr/>
          </p:nvSpPr>
          <p:spPr>
            <a:xfrm>
              <a:off x="1515092" y="2120757"/>
              <a:ext cx="1826141" cy="36279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>
                <a:lnSpc>
                  <a:spcPct val="120000"/>
                </a:lnSpc>
              </a:pPr>
              <a:r>
                <a:rPr lang="zh-CN" altLang="en-US" sz="1600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rPr>
                <a:t>管理系统运行机制</a:t>
              </a:r>
            </a:p>
          </p:txBody>
        </p:sp>
        <p:sp>
          <p:nvSpPr>
            <p:cNvPr id="85" name="椭圆 84">
              <a:extLst>
                <a:ext uri="{FF2B5EF4-FFF2-40B4-BE49-F238E27FC236}">
                  <a16:creationId xmlns:a16="http://schemas.microsoft.com/office/drawing/2014/main" xmlns="" id="{1D466BD2-414F-47FB-189F-AFCBBF11D334}"/>
                </a:ext>
              </a:extLst>
            </p:cNvPr>
            <p:cNvSpPr/>
            <p:nvPr/>
          </p:nvSpPr>
          <p:spPr>
            <a:xfrm>
              <a:off x="1307491" y="1866743"/>
              <a:ext cx="180000" cy="180000"/>
            </a:xfrm>
            <a:prstGeom prst="ellipse">
              <a:avLst/>
            </a:prstGeom>
            <a:solidFill>
              <a:srgbClr val="FF4D36"/>
            </a:solidFill>
            <a:ln w="6350">
              <a:solidFill>
                <a:srgbClr val="FF4D36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endParaRPr lang="zh-CN" altLang="en-US" sz="16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86" name="椭圆 85">
              <a:extLst>
                <a:ext uri="{FF2B5EF4-FFF2-40B4-BE49-F238E27FC236}">
                  <a16:creationId xmlns:a16="http://schemas.microsoft.com/office/drawing/2014/main" xmlns="" id="{C1C392BE-7681-70BF-43B3-B582BF8B4EA0}"/>
                </a:ext>
              </a:extLst>
            </p:cNvPr>
            <p:cNvSpPr/>
            <p:nvPr/>
          </p:nvSpPr>
          <p:spPr>
            <a:xfrm>
              <a:off x="1307491" y="2223379"/>
              <a:ext cx="180000" cy="180000"/>
            </a:xfrm>
            <a:prstGeom prst="ellipse">
              <a:avLst/>
            </a:prstGeom>
            <a:solidFill>
              <a:srgbClr val="FF4D36"/>
            </a:solidFill>
            <a:ln w="6350">
              <a:solidFill>
                <a:srgbClr val="FF4D36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endParaRPr lang="zh-CN" altLang="en-US" sz="16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5" name="组合 4"/>
          <p:cNvGrpSpPr/>
          <p:nvPr/>
        </p:nvGrpSpPr>
        <p:grpSpPr>
          <a:xfrm>
            <a:off x="8040911" y="1392191"/>
            <a:ext cx="2855307" cy="1231535"/>
            <a:chOff x="6546055" y="1227136"/>
            <a:chExt cx="2855307" cy="1231535"/>
          </a:xfrm>
        </p:grpSpPr>
        <p:sp>
          <p:nvSpPr>
            <p:cNvPr id="54" name="矩形 53">
              <a:extLst>
                <a:ext uri="{FF2B5EF4-FFF2-40B4-BE49-F238E27FC236}">
                  <a16:creationId xmlns:a16="http://schemas.microsoft.com/office/drawing/2014/main" xmlns="" id="{37CA64E4-394E-2257-BBB6-A8D5CCBD754D}"/>
                </a:ext>
              </a:extLst>
            </p:cNvPr>
            <p:cNvSpPr/>
            <p:nvPr/>
          </p:nvSpPr>
          <p:spPr>
            <a:xfrm>
              <a:off x="6546055" y="1227136"/>
              <a:ext cx="2200754" cy="45910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just">
                <a:lnSpc>
                  <a:spcPct val="150000"/>
                </a:lnSpc>
              </a:pPr>
              <a:r>
                <a:rPr lang="zh-CN" altLang="en-US" b="1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rPr>
                <a:t>管理的</a:t>
              </a:r>
              <a:r>
                <a:rPr lang="en-US" altLang="zh-CN" b="1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rPr>
                <a:t>3</a:t>
              </a:r>
              <a:r>
                <a:rPr lang="zh-CN" altLang="en-US" b="1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rPr>
                <a:t>个机制</a:t>
              </a:r>
            </a:p>
          </p:txBody>
        </p:sp>
        <p:sp>
          <p:nvSpPr>
            <p:cNvPr id="66" name="矩形 65">
              <a:extLst>
                <a:ext uri="{FF2B5EF4-FFF2-40B4-BE49-F238E27FC236}">
                  <a16:creationId xmlns:a16="http://schemas.microsoft.com/office/drawing/2014/main" xmlns="" id="{2EE56591-180A-822A-5784-07DB6DF59EE1}"/>
                </a:ext>
              </a:extLst>
            </p:cNvPr>
            <p:cNvSpPr/>
            <p:nvPr/>
          </p:nvSpPr>
          <p:spPr>
            <a:xfrm>
              <a:off x="6843017" y="1732730"/>
              <a:ext cx="1024639" cy="36292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20000"/>
                </a:lnSpc>
              </a:pPr>
              <a:r>
                <a:rPr lang="zh-CN" altLang="en-US" sz="1600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rPr>
                <a:t>运行机制</a:t>
              </a:r>
            </a:p>
          </p:txBody>
        </p:sp>
        <p:sp>
          <p:nvSpPr>
            <p:cNvPr id="72" name="矩形 71">
              <a:extLst>
                <a:ext uri="{FF2B5EF4-FFF2-40B4-BE49-F238E27FC236}">
                  <a16:creationId xmlns:a16="http://schemas.microsoft.com/office/drawing/2014/main" xmlns="" id="{81755FDF-1655-B884-25F3-EE0F4C262277}"/>
                </a:ext>
              </a:extLst>
            </p:cNvPr>
            <p:cNvSpPr/>
            <p:nvPr/>
          </p:nvSpPr>
          <p:spPr>
            <a:xfrm>
              <a:off x="6843017" y="2095879"/>
              <a:ext cx="1024639" cy="36279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20000"/>
                </a:lnSpc>
              </a:pPr>
              <a:r>
                <a:rPr lang="zh-CN" altLang="en-US" sz="1600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rPr>
                <a:t>动力机制</a:t>
              </a:r>
            </a:p>
          </p:txBody>
        </p:sp>
        <p:sp>
          <p:nvSpPr>
            <p:cNvPr id="78" name="矩形 77">
              <a:extLst>
                <a:ext uri="{FF2B5EF4-FFF2-40B4-BE49-F238E27FC236}">
                  <a16:creationId xmlns:a16="http://schemas.microsoft.com/office/drawing/2014/main" xmlns="" id="{7E0B6DFE-0975-DD8E-8CE9-AB135634929B}"/>
                </a:ext>
              </a:extLst>
            </p:cNvPr>
            <p:cNvSpPr/>
            <p:nvPr/>
          </p:nvSpPr>
          <p:spPr>
            <a:xfrm>
              <a:off x="8376723" y="1732730"/>
              <a:ext cx="1024639" cy="36279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20000"/>
                </a:lnSpc>
              </a:pPr>
              <a:r>
                <a:rPr lang="zh-CN" altLang="en-US" sz="1600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rPr>
                <a:t>约束机制</a:t>
              </a:r>
            </a:p>
          </p:txBody>
        </p:sp>
        <p:sp>
          <p:nvSpPr>
            <p:cNvPr id="83" name="椭圆 82">
              <a:extLst>
                <a:ext uri="{FF2B5EF4-FFF2-40B4-BE49-F238E27FC236}">
                  <a16:creationId xmlns:a16="http://schemas.microsoft.com/office/drawing/2014/main" xmlns="" id="{1D466BD2-414F-47FB-189F-AFCBBF11D334}"/>
                </a:ext>
              </a:extLst>
            </p:cNvPr>
            <p:cNvSpPr/>
            <p:nvPr/>
          </p:nvSpPr>
          <p:spPr>
            <a:xfrm>
              <a:off x="6625524" y="1837747"/>
              <a:ext cx="180000" cy="180000"/>
            </a:xfrm>
            <a:prstGeom prst="ellipse">
              <a:avLst/>
            </a:prstGeom>
            <a:solidFill>
              <a:srgbClr val="1878DD"/>
            </a:solidFill>
            <a:ln w="6350">
              <a:solidFill>
                <a:srgbClr val="1878DD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endParaRPr lang="zh-CN" altLang="en-US" sz="16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84" name="椭圆 83">
              <a:extLst>
                <a:ext uri="{FF2B5EF4-FFF2-40B4-BE49-F238E27FC236}">
                  <a16:creationId xmlns:a16="http://schemas.microsoft.com/office/drawing/2014/main" xmlns="" id="{C1C392BE-7681-70BF-43B3-B582BF8B4EA0}"/>
                </a:ext>
              </a:extLst>
            </p:cNvPr>
            <p:cNvSpPr/>
            <p:nvPr/>
          </p:nvSpPr>
          <p:spPr>
            <a:xfrm>
              <a:off x="6625524" y="2194383"/>
              <a:ext cx="180000" cy="180000"/>
            </a:xfrm>
            <a:prstGeom prst="ellipse">
              <a:avLst/>
            </a:prstGeom>
            <a:solidFill>
              <a:srgbClr val="1878DD"/>
            </a:solidFill>
            <a:ln w="6350">
              <a:solidFill>
                <a:srgbClr val="1878DD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endParaRPr lang="zh-CN" altLang="en-US" sz="16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87" name="椭圆 86">
              <a:extLst>
                <a:ext uri="{FF2B5EF4-FFF2-40B4-BE49-F238E27FC236}">
                  <a16:creationId xmlns:a16="http://schemas.microsoft.com/office/drawing/2014/main" xmlns="" id="{C1C392BE-7681-70BF-43B3-B582BF8B4EA0}"/>
                </a:ext>
              </a:extLst>
            </p:cNvPr>
            <p:cNvSpPr/>
            <p:nvPr/>
          </p:nvSpPr>
          <p:spPr>
            <a:xfrm>
              <a:off x="8156016" y="1837916"/>
              <a:ext cx="180000" cy="180000"/>
            </a:xfrm>
            <a:prstGeom prst="ellipse">
              <a:avLst/>
            </a:prstGeom>
            <a:solidFill>
              <a:srgbClr val="1878DD"/>
            </a:solidFill>
            <a:ln w="6350">
              <a:solidFill>
                <a:srgbClr val="1878DD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endParaRPr lang="zh-CN" altLang="en-US" sz="16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7" name="组合 6"/>
          <p:cNvGrpSpPr/>
          <p:nvPr/>
        </p:nvGrpSpPr>
        <p:grpSpPr>
          <a:xfrm>
            <a:off x="6351451" y="1474695"/>
            <a:ext cx="1444601" cy="1178878"/>
            <a:chOff x="6178196" y="1392483"/>
            <a:chExt cx="1444601" cy="1178878"/>
          </a:xfrm>
        </p:grpSpPr>
        <p:sp>
          <p:nvSpPr>
            <p:cNvPr id="89" name="Pentagon 35">
              <a:extLst>
                <a:ext uri="{FF2B5EF4-FFF2-40B4-BE49-F238E27FC236}">
                  <a16:creationId xmlns:a16="http://schemas.microsoft.com/office/drawing/2014/main" xmlns="" id="{0190D4B5-BD60-B9DB-0707-4FAA0A722CCA}"/>
                </a:ext>
              </a:extLst>
            </p:cNvPr>
            <p:cNvSpPr/>
            <p:nvPr/>
          </p:nvSpPr>
          <p:spPr>
            <a:xfrm rot="5400000">
              <a:off x="6311058" y="1259621"/>
              <a:ext cx="1178878" cy="1444601"/>
            </a:xfrm>
            <a:prstGeom prst="rect">
              <a:avLst/>
            </a:prstGeom>
            <a:gradFill>
              <a:gsLst>
                <a:gs pos="33000">
                  <a:srgbClr val="226FF1"/>
                </a:gs>
                <a:gs pos="0">
                  <a:srgbClr val="1878DD"/>
                </a:gs>
                <a:gs pos="82000">
                  <a:srgbClr val="1257E3"/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3556" b="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90" name="Shape 117">
              <a:extLst>
                <a:ext uri="{FF2B5EF4-FFF2-40B4-BE49-F238E27FC236}">
                  <a16:creationId xmlns:a16="http://schemas.microsoft.com/office/drawing/2014/main" xmlns="" id="{DCF9EEA9-7897-CB8E-60BF-604BB0478FCB}"/>
                </a:ext>
              </a:extLst>
            </p:cNvPr>
            <p:cNvSpPr/>
            <p:nvPr/>
          </p:nvSpPr>
          <p:spPr>
            <a:xfrm>
              <a:off x="6539859" y="1621377"/>
              <a:ext cx="721276" cy="721089"/>
            </a:xfrm>
            <a:custGeom>
              <a:avLst/>
              <a:gdLst>
                <a:gd name="T0" fmla="*/ 5239 w 10478"/>
                <a:gd name="T1" fmla="*/ 0 h 10478"/>
                <a:gd name="T2" fmla="*/ 0 w 10478"/>
                <a:gd name="T3" fmla="*/ 5239 h 10478"/>
                <a:gd name="T4" fmla="*/ 5239 w 10478"/>
                <a:gd name="T5" fmla="*/ 10478 h 10478"/>
                <a:gd name="T6" fmla="*/ 10478 w 10478"/>
                <a:gd name="T7" fmla="*/ 5239 h 10478"/>
                <a:gd name="T8" fmla="*/ 5239 w 10478"/>
                <a:gd name="T9" fmla="*/ 0 h 10478"/>
                <a:gd name="T10" fmla="*/ 3043 w 10478"/>
                <a:gd name="T11" fmla="*/ 2744 h 10478"/>
                <a:gd name="T12" fmla="*/ 4026 w 10478"/>
                <a:gd name="T13" fmla="*/ 3727 h 10478"/>
                <a:gd name="T14" fmla="*/ 3043 w 10478"/>
                <a:gd name="T15" fmla="*/ 4705 h 10478"/>
                <a:gd name="T16" fmla="*/ 2060 w 10478"/>
                <a:gd name="T17" fmla="*/ 3722 h 10478"/>
                <a:gd name="T18" fmla="*/ 3043 w 10478"/>
                <a:gd name="T19" fmla="*/ 2744 h 10478"/>
                <a:gd name="T20" fmla="*/ 1227 w 10478"/>
                <a:gd name="T21" fmla="*/ 7734 h 10478"/>
                <a:gd name="T22" fmla="*/ 2959 w 10478"/>
                <a:gd name="T23" fmla="*/ 5688 h 10478"/>
                <a:gd name="T24" fmla="*/ 3363 w 10478"/>
                <a:gd name="T25" fmla="*/ 6526 h 10478"/>
                <a:gd name="T26" fmla="*/ 5558 w 10478"/>
                <a:gd name="T27" fmla="*/ 4131 h 10478"/>
                <a:gd name="T28" fmla="*/ 5933 w 10478"/>
                <a:gd name="T29" fmla="*/ 4999 h 10478"/>
                <a:gd name="T30" fmla="*/ 7375 w 10478"/>
                <a:gd name="T31" fmla="*/ 3413 h 10478"/>
                <a:gd name="T32" fmla="*/ 9251 w 10478"/>
                <a:gd name="T33" fmla="*/ 7744 h 10478"/>
                <a:gd name="T34" fmla="*/ 1227 w 10478"/>
                <a:gd name="T35" fmla="*/ 7744 h 10478"/>
                <a:gd name="T36" fmla="*/ 1227 w 10478"/>
                <a:gd name="T37" fmla="*/ 7734 h 10478"/>
                <a:gd name="T38" fmla="*/ 1227 w 10478"/>
                <a:gd name="T39" fmla="*/ 7734 h 104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10478" h="10478">
                  <a:moveTo>
                    <a:pt x="5239" y="0"/>
                  </a:moveTo>
                  <a:cubicBezTo>
                    <a:pt x="2345" y="0"/>
                    <a:pt x="0" y="2345"/>
                    <a:pt x="0" y="5239"/>
                  </a:cubicBezTo>
                  <a:cubicBezTo>
                    <a:pt x="0" y="8133"/>
                    <a:pt x="2345" y="10478"/>
                    <a:pt x="5239" y="10478"/>
                  </a:cubicBezTo>
                  <a:cubicBezTo>
                    <a:pt x="8133" y="10478"/>
                    <a:pt x="10478" y="8133"/>
                    <a:pt x="10478" y="5239"/>
                  </a:cubicBezTo>
                  <a:cubicBezTo>
                    <a:pt x="10478" y="2345"/>
                    <a:pt x="8133" y="0"/>
                    <a:pt x="5239" y="0"/>
                  </a:cubicBezTo>
                  <a:close/>
                  <a:moveTo>
                    <a:pt x="3043" y="2744"/>
                  </a:moveTo>
                  <a:cubicBezTo>
                    <a:pt x="3587" y="2744"/>
                    <a:pt x="4026" y="3183"/>
                    <a:pt x="4026" y="3727"/>
                  </a:cubicBezTo>
                  <a:cubicBezTo>
                    <a:pt x="4026" y="4271"/>
                    <a:pt x="3587" y="4705"/>
                    <a:pt x="3043" y="4705"/>
                  </a:cubicBezTo>
                  <a:cubicBezTo>
                    <a:pt x="2500" y="4705"/>
                    <a:pt x="2060" y="4266"/>
                    <a:pt x="2060" y="3722"/>
                  </a:cubicBezTo>
                  <a:cubicBezTo>
                    <a:pt x="2060" y="3178"/>
                    <a:pt x="2505" y="2744"/>
                    <a:pt x="3043" y="2744"/>
                  </a:cubicBezTo>
                  <a:close/>
                  <a:moveTo>
                    <a:pt x="1227" y="7734"/>
                  </a:moveTo>
                  <a:lnTo>
                    <a:pt x="2959" y="5688"/>
                  </a:lnTo>
                  <a:lnTo>
                    <a:pt x="3363" y="6526"/>
                  </a:lnTo>
                  <a:lnTo>
                    <a:pt x="5558" y="4131"/>
                  </a:lnTo>
                  <a:lnTo>
                    <a:pt x="5933" y="4999"/>
                  </a:lnTo>
                  <a:lnTo>
                    <a:pt x="7375" y="3413"/>
                  </a:lnTo>
                  <a:lnTo>
                    <a:pt x="9251" y="7744"/>
                  </a:lnTo>
                  <a:lnTo>
                    <a:pt x="1227" y="7744"/>
                  </a:lnTo>
                  <a:lnTo>
                    <a:pt x="1227" y="7734"/>
                  </a:lnTo>
                  <a:close/>
                  <a:moveTo>
                    <a:pt x="1227" y="7734"/>
                  </a:move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45713" tIns="22850" rIns="45713" bIns="22850" anchor="t" anchorCtr="0">
              <a:no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457200"/>
              <a:endParaRPr sz="4799" kern="0" dirty="0">
                <a:solidFill>
                  <a:srgbClr val="737572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8" name="组合 7"/>
          <p:cNvGrpSpPr/>
          <p:nvPr/>
        </p:nvGrpSpPr>
        <p:grpSpPr>
          <a:xfrm>
            <a:off x="1268390" y="1475945"/>
            <a:ext cx="1444601" cy="1178878"/>
            <a:chOff x="1095135" y="1393733"/>
            <a:chExt cx="1444601" cy="1178878"/>
          </a:xfrm>
        </p:grpSpPr>
        <p:sp>
          <p:nvSpPr>
            <p:cNvPr id="88" name="Pentagon 35">
              <a:extLst>
                <a:ext uri="{FF2B5EF4-FFF2-40B4-BE49-F238E27FC236}">
                  <a16:creationId xmlns:a16="http://schemas.microsoft.com/office/drawing/2014/main" xmlns="" id="{0190D4B5-BD60-B9DB-0707-4FAA0A722CCA}"/>
                </a:ext>
              </a:extLst>
            </p:cNvPr>
            <p:cNvSpPr/>
            <p:nvPr/>
          </p:nvSpPr>
          <p:spPr>
            <a:xfrm rot="5400000">
              <a:off x="1227997" y="1260871"/>
              <a:ext cx="1178878" cy="1444601"/>
            </a:xfrm>
            <a:prstGeom prst="rect">
              <a:avLst/>
            </a:prstGeom>
            <a:solidFill>
              <a:srgbClr val="FF4D3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3556" b="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91" name="Shape 117">
              <a:extLst>
                <a:ext uri="{FF2B5EF4-FFF2-40B4-BE49-F238E27FC236}">
                  <a16:creationId xmlns:a16="http://schemas.microsoft.com/office/drawing/2014/main" xmlns="" id="{DCF9EEA9-7897-CB8E-60BF-604BB0478FCB}"/>
                </a:ext>
              </a:extLst>
            </p:cNvPr>
            <p:cNvSpPr/>
            <p:nvPr/>
          </p:nvSpPr>
          <p:spPr>
            <a:xfrm>
              <a:off x="1456798" y="1622627"/>
              <a:ext cx="721276" cy="721089"/>
            </a:xfrm>
            <a:custGeom>
              <a:avLst/>
              <a:gdLst>
                <a:gd name="T0" fmla="*/ 5239 w 10478"/>
                <a:gd name="T1" fmla="*/ 0 h 10478"/>
                <a:gd name="T2" fmla="*/ 0 w 10478"/>
                <a:gd name="T3" fmla="*/ 5239 h 10478"/>
                <a:gd name="T4" fmla="*/ 5239 w 10478"/>
                <a:gd name="T5" fmla="*/ 10478 h 10478"/>
                <a:gd name="T6" fmla="*/ 10478 w 10478"/>
                <a:gd name="T7" fmla="*/ 5239 h 10478"/>
                <a:gd name="T8" fmla="*/ 5239 w 10478"/>
                <a:gd name="T9" fmla="*/ 0 h 10478"/>
                <a:gd name="T10" fmla="*/ 3043 w 10478"/>
                <a:gd name="T11" fmla="*/ 2744 h 10478"/>
                <a:gd name="T12" fmla="*/ 4026 w 10478"/>
                <a:gd name="T13" fmla="*/ 3727 h 10478"/>
                <a:gd name="T14" fmla="*/ 3043 w 10478"/>
                <a:gd name="T15" fmla="*/ 4705 h 10478"/>
                <a:gd name="T16" fmla="*/ 2060 w 10478"/>
                <a:gd name="T17" fmla="*/ 3722 h 10478"/>
                <a:gd name="T18" fmla="*/ 3043 w 10478"/>
                <a:gd name="T19" fmla="*/ 2744 h 10478"/>
                <a:gd name="T20" fmla="*/ 1227 w 10478"/>
                <a:gd name="T21" fmla="*/ 7734 h 10478"/>
                <a:gd name="T22" fmla="*/ 2959 w 10478"/>
                <a:gd name="T23" fmla="*/ 5688 h 10478"/>
                <a:gd name="T24" fmla="*/ 3363 w 10478"/>
                <a:gd name="T25" fmla="*/ 6526 h 10478"/>
                <a:gd name="T26" fmla="*/ 5558 w 10478"/>
                <a:gd name="T27" fmla="*/ 4131 h 10478"/>
                <a:gd name="T28" fmla="*/ 5933 w 10478"/>
                <a:gd name="T29" fmla="*/ 4999 h 10478"/>
                <a:gd name="T30" fmla="*/ 7375 w 10478"/>
                <a:gd name="T31" fmla="*/ 3413 h 10478"/>
                <a:gd name="T32" fmla="*/ 9251 w 10478"/>
                <a:gd name="T33" fmla="*/ 7744 h 10478"/>
                <a:gd name="T34" fmla="*/ 1227 w 10478"/>
                <a:gd name="T35" fmla="*/ 7744 h 10478"/>
                <a:gd name="T36" fmla="*/ 1227 w 10478"/>
                <a:gd name="T37" fmla="*/ 7734 h 10478"/>
                <a:gd name="T38" fmla="*/ 1227 w 10478"/>
                <a:gd name="T39" fmla="*/ 7734 h 104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10478" h="10478">
                  <a:moveTo>
                    <a:pt x="5239" y="0"/>
                  </a:moveTo>
                  <a:cubicBezTo>
                    <a:pt x="2345" y="0"/>
                    <a:pt x="0" y="2345"/>
                    <a:pt x="0" y="5239"/>
                  </a:cubicBezTo>
                  <a:cubicBezTo>
                    <a:pt x="0" y="8133"/>
                    <a:pt x="2345" y="10478"/>
                    <a:pt x="5239" y="10478"/>
                  </a:cubicBezTo>
                  <a:cubicBezTo>
                    <a:pt x="8133" y="10478"/>
                    <a:pt x="10478" y="8133"/>
                    <a:pt x="10478" y="5239"/>
                  </a:cubicBezTo>
                  <a:cubicBezTo>
                    <a:pt x="10478" y="2345"/>
                    <a:pt x="8133" y="0"/>
                    <a:pt x="5239" y="0"/>
                  </a:cubicBezTo>
                  <a:close/>
                  <a:moveTo>
                    <a:pt x="3043" y="2744"/>
                  </a:moveTo>
                  <a:cubicBezTo>
                    <a:pt x="3587" y="2744"/>
                    <a:pt x="4026" y="3183"/>
                    <a:pt x="4026" y="3727"/>
                  </a:cubicBezTo>
                  <a:cubicBezTo>
                    <a:pt x="4026" y="4271"/>
                    <a:pt x="3587" y="4705"/>
                    <a:pt x="3043" y="4705"/>
                  </a:cubicBezTo>
                  <a:cubicBezTo>
                    <a:pt x="2500" y="4705"/>
                    <a:pt x="2060" y="4266"/>
                    <a:pt x="2060" y="3722"/>
                  </a:cubicBezTo>
                  <a:cubicBezTo>
                    <a:pt x="2060" y="3178"/>
                    <a:pt x="2505" y="2744"/>
                    <a:pt x="3043" y="2744"/>
                  </a:cubicBezTo>
                  <a:close/>
                  <a:moveTo>
                    <a:pt x="1227" y="7734"/>
                  </a:moveTo>
                  <a:lnTo>
                    <a:pt x="2959" y="5688"/>
                  </a:lnTo>
                  <a:lnTo>
                    <a:pt x="3363" y="6526"/>
                  </a:lnTo>
                  <a:lnTo>
                    <a:pt x="5558" y="4131"/>
                  </a:lnTo>
                  <a:lnTo>
                    <a:pt x="5933" y="4999"/>
                  </a:lnTo>
                  <a:lnTo>
                    <a:pt x="7375" y="3413"/>
                  </a:lnTo>
                  <a:lnTo>
                    <a:pt x="9251" y="7744"/>
                  </a:lnTo>
                  <a:lnTo>
                    <a:pt x="1227" y="7744"/>
                  </a:lnTo>
                  <a:lnTo>
                    <a:pt x="1227" y="7734"/>
                  </a:lnTo>
                  <a:close/>
                  <a:moveTo>
                    <a:pt x="1227" y="7734"/>
                  </a:move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45713" tIns="22850" rIns="45713" bIns="22850" anchor="t" anchorCtr="0">
              <a:no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457200"/>
              <a:endParaRPr sz="4799" kern="0" dirty="0">
                <a:solidFill>
                  <a:srgbClr val="737572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42" name="组合 41"/>
          <p:cNvGrpSpPr/>
          <p:nvPr/>
        </p:nvGrpSpPr>
        <p:grpSpPr>
          <a:xfrm rot="16200000">
            <a:off x="672527" y="583688"/>
            <a:ext cx="481586" cy="492079"/>
            <a:chOff x="647250" y="587488"/>
            <a:chExt cx="481586" cy="492079"/>
          </a:xfrm>
        </p:grpSpPr>
        <p:sp>
          <p:nvSpPr>
            <p:cNvPr id="44" name="流程图: 离页连接符 43"/>
            <p:cNvSpPr/>
            <p:nvPr/>
          </p:nvSpPr>
          <p:spPr>
            <a:xfrm>
              <a:off x="647250" y="587488"/>
              <a:ext cx="481586" cy="492079"/>
            </a:xfrm>
            <a:prstGeom prst="flowChartOffpageConnector">
              <a:avLst/>
            </a:prstGeom>
            <a:solidFill>
              <a:srgbClr val="FF4D3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50" name="椭圆 49"/>
            <p:cNvSpPr/>
            <p:nvPr/>
          </p:nvSpPr>
          <p:spPr>
            <a:xfrm>
              <a:off x="762043" y="668789"/>
              <a:ext cx="252000" cy="252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</p:grpSp>
    </p:spTree>
    <p:custDataLst>
      <p:tags r:id="rId1"/>
    </p:custDataLst>
    <p:extLst>
      <p:ext uri="{BB962C8B-B14F-4D97-AF65-F5344CB8AC3E}">
        <p14:creationId xmlns:p14="http://schemas.microsoft.com/office/powerpoint/2010/main" val="261639432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" grpId="0" animBg="1"/>
      <p:bldP spid="51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4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LIDE.ICON" val="#373388;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4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4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4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LIDE.ICON" val="#373392;#108988;#87099;#41088;#45360;#79389;#64253;#64253;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LIDE.ICON" val="#373392;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LIDE.ICON" val="#373389;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LIDE.ICON" val="#119156;#118900;"/>
</p:tagLst>
</file>

<file path=ppt/theme/theme1.xml><?xml version="1.0" encoding="utf-8"?>
<a:theme xmlns:a="http://schemas.openxmlformats.org/drawingml/2006/main" name="第一PPT，www.1ppt.com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fp2rpxv2">
      <a:majorFont>
        <a:latin typeface="Arial" panose="020F0302020204030204"/>
        <a:ea typeface="微软雅黑"/>
        <a:cs typeface=""/>
      </a:majorFont>
      <a:minorFont>
        <a:latin typeface="Arial" panose="020F0502020204030204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自定义设计方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 主题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778</TotalTime>
  <Words>1370</Words>
  <Application>Microsoft Office PowerPoint</Application>
  <PresentationFormat>宽屏</PresentationFormat>
  <Paragraphs>202</Paragraphs>
  <Slides>23</Slides>
  <Notes>2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3</vt:i4>
      </vt:variant>
      <vt:variant>
        <vt:lpstr>幻灯片标题</vt:lpstr>
      </vt:variant>
      <vt:variant>
        <vt:i4>23</vt:i4>
      </vt:variant>
    </vt:vector>
  </HeadingPairs>
  <TitlesOfParts>
    <vt:vector size="32" baseType="lpstr">
      <vt:lpstr>Meiryo</vt:lpstr>
      <vt:lpstr>宋体</vt:lpstr>
      <vt:lpstr>微软雅黑</vt:lpstr>
      <vt:lpstr>Arial</vt:lpstr>
      <vt:lpstr>Calibri</vt:lpstr>
      <vt:lpstr>Calibri Light</vt:lpstr>
      <vt:lpstr>第一PPT，www.1ppt.com</vt:lpstr>
      <vt:lpstr>自定义设计方案</vt:lpstr>
      <vt:lpstr>Office Theme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Manager/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https://www.ypppt.com/</dc:title>
  <dc:subject>https://www.ypppt.com/</dc:subject>
  <dc:creator>优品PPT</dc:creator>
  <cp:keywords/>
  <dc:description/>
  <cp:lastModifiedBy>kan</cp:lastModifiedBy>
  <cp:revision>203</cp:revision>
  <dcterms:created xsi:type="dcterms:W3CDTF">2022-08-07T06:34:57Z</dcterms:created>
  <dcterms:modified xsi:type="dcterms:W3CDTF">2023-01-06T02:28:58Z</dcterms:modified>
</cp:coreProperties>
</file>