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 id="2147483667" r:id="rId3"/>
  </p:sldMasterIdLst>
  <p:notesMasterIdLst>
    <p:notesMasterId r:id="rId30"/>
  </p:notesMasterIdLst>
  <p:sldIdLst>
    <p:sldId id="256" r:id="rId4"/>
    <p:sldId id="257" r:id="rId5"/>
    <p:sldId id="258" r:id="rId6"/>
    <p:sldId id="259" r:id="rId7"/>
    <p:sldId id="260" r:id="rId8"/>
    <p:sldId id="279" r:id="rId9"/>
    <p:sldId id="280" r:id="rId10"/>
    <p:sldId id="281" r:id="rId11"/>
    <p:sldId id="264" r:id="rId12"/>
    <p:sldId id="283" r:id="rId13"/>
    <p:sldId id="284" r:id="rId14"/>
    <p:sldId id="266" r:id="rId15"/>
    <p:sldId id="285" r:id="rId16"/>
    <p:sldId id="286" r:id="rId17"/>
    <p:sldId id="287" r:id="rId18"/>
    <p:sldId id="289" r:id="rId19"/>
    <p:sldId id="290" r:id="rId20"/>
    <p:sldId id="291" r:id="rId21"/>
    <p:sldId id="292" r:id="rId22"/>
    <p:sldId id="293" r:id="rId23"/>
    <p:sldId id="294" r:id="rId24"/>
    <p:sldId id="295" r:id="rId25"/>
    <p:sldId id="296" r:id="rId26"/>
    <p:sldId id="278" r:id="rId27"/>
    <p:sldId id="300" r:id="rId28"/>
    <p:sldId id="301" r:id="rId2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9D8FF"/>
    <a:srgbClr val="81DEFF"/>
    <a:srgbClr val="D1F3FF"/>
    <a:srgbClr val="9FE6FF"/>
    <a:srgbClr val="E5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6" d="100"/>
          <a:sy n="106" d="100"/>
        </p:scale>
        <p:origin x="75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A321AF-DA24-486B-824D-11F0D65A79D5}" type="datetimeFigureOut">
              <a:rPr lang="zh-CN" altLang="en-US" smtClean="0"/>
              <a:t>2023/1/7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E4481-6C5D-4DA0-B32D-4D10E0ABC1DA}" type="slidenum">
              <a:rPr lang="zh-CN" altLang="en-US" smtClean="0"/>
              <a:t>‹#›</a:t>
            </a:fld>
            <a:endParaRPr lang="zh-CN" altLang="en-US"/>
          </a:p>
        </p:txBody>
      </p:sp>
    </p:spTree>
    <p:extLst>
      <p:ext uri="{BB962C8B-B14F-4D97-AF65-F5344CB8AC3E}">
        <p14:creationId xmlns:p14="http://schemas.microsoft.com/office/powerpoint/2010/main" val="10828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6DE4481-6C5D-4DA0-B32D-4D10E0ABC1DA}" type="slidenum">
              <a:rPr lang="zh-CN" altLang="en-US" smtClean="0"/>
              <a:t>12</a:t>
            </a:fld>
            <a:endParaRPr lang="zh-CN" altLang="en-US"/>
          </a:p>
        </p:txBody>
      </p:sp>
    </p:spTree>
    <p:extLst>
      <p:ext uri="{BB962C8B-B14F-4D97-AF65-F5344CB8AC3E}">
        <p14:creationId xmlns:p14="http://schemas.microsoft.com/office/powerpoint/2010/main" val="1086952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78686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gradFill>
            <a:gsLst>
              <a:gs pos="0">
                <a:srgbClr val="D1F3FF"/>
              </a:gs>
              <a:gs pos="3600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userDrawn="1"/>
        </p:nvGrpSpPr>
        <p:grpSpPr>
          <a:xfrm>
            <a:off x="447205" y="4600117"/>
            <a:ext cx="2453448" cy="2094107"/>
            <a:chOff x="1320661" y="2390996"/>
            <a:chExt cx="2453448" cy="2094107"/>
          </a:xfrm>
        </p:grpSpPr>
        <p:grpSp>
          <p:nvGrpSpPr>
            <p:cNvPr id="21" name="组合 20"/>
            <p:cNvGrpSpPr/>
            <p:nvPr userDrawn="1"/>
          </p:nvGrpSpPr>
          <p:grpSpPr>
            <a:xfrm>
              <a:off x="1320661" y="2390996"/>
              <a:ext cx="1270348" cy="2094107"/>
              <a:chOff x="1320661" y="2390996"/>
              <a:chExt cx="1270348" cy="2094107"/>
            </a:xfrm>
          </p:grpSpPr>
          <p:sp>
            <p:nvSpPr>
              <p:cNvPr id="15" name="任意多边形 14"/>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userDrawn="1"/>
            </p:nvGrpSpPr>
            <p:grpSpPr>
              <a:xfrm>
                <a:off x="1392645" y="2548882"/>
                <a:ext cx="750048" cy="1487606"/>
                <a:chOff x="3234519" y="1048122"/>
                <a:chExt cx="750048" cy="1487606"/>
              </a:xfrm>
            </p:grpSpPr>
            <p:sp>
              <p:nvSpPr>
                <p:cNvPr id="16" name="任意多边形 15"/>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7" name="组合 26"/>
            <p:cNvGrpSpPr/>
            <p:nvPr userDrawn="1"/>
          </p:nvGrpSpPr>
          <p:grpSpPr>
            <a:xfrm>
              <a:off x="2159377" y="2914595"/>
              <a:ext cx="682420" cy="1557775"/>
              <a:chOff x="3098027" y="3069797"/>
              <a:chExt cx="682420" cy="1557775"/>
            </a:xfrm>
          </p:grpSpPr>
          <p:sp>
            <p:nvSpPr>
              <p:cNvPr id="13" name="任意多边形 12"/>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userDrawn="1"/>
          </p:nvGrpSpPr>
          <p:grpSpPr>
            <a:xfrm>
              <a:off x="2632973" y="2875503"/>
              <a:ext cx="1141136" cy="1596867"/>
              <a:chOff x="4162567" y="2574804"/>
              <a:chExt cx="1141136" cy="1596867"/>
            </a:xfrm>
          </p:grpSpPr>
          <p:sp>
            <p:nvSpPr>
              <p:cNvPr id="14" name="任意多边形 13"/>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9" name="任意多边形 8"/>
          <p:cNvSpPr/>
          <p:nvPr userDrawn="1"/>
        </p:nvSpPr>
        <p:spPr>
          <a:xfrm>
            <a:off x="-377313" y="-336549"/>
            <a:ext cx="3757055" cy="3345750"/>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10265836" y="-333084"/>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385865" y="5170366"/>
            <a:ext cx="13300287" cy="2381554"/>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userDrawn="1"/>
        </p:nvSpPr>
        <p:spPr>
          <a:xfrm>
            <a:off x="1281845" y="213064"/>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a:off x="3495057" y="5976351"/>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userDrawn="1"/>
        </p:nvSpPr>
        <p:spPr>
          <a:xfrm>
            <a:off x="307070" y="3527297"/>
            <a:ext cx="477672" cy="464024"/>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userDrawn="1"/>
        </p:nvSpPr>
        <p:spPr>
          <a:xfrm>
            <a:off x="8775510" y="213063"/>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userDrawn="1"/>
        </p:nvSpPr>
        <p:spPr>
          <a:xfrm>
            <a:off x="11323949" y="5916235"/>
            <a:ext cx="360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42460001"/>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27710110"/>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426234781"/>
      </p:ext>
    </p:extLst>
  </p:cSld>
  <p:clrMapOvr>
    <a:masterClrMapping/>
  </p:clrMapOvr>
  <p:transition spd="slow">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572051663"/>
      </p:ext>
    </p:extLst>
  </p:cSld>
  <p:clrMapOvr>
    <a:masterClrMapping/>
  </p:clrMapOvr>
  <p:transition spd="slow">
    <p:push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342128870"/>
      </p:ext>
    </p:extLst>
  </p:cSld>
  <p:clrMapOvr>
    <a:masterClrMapping/>
  </p:clrMapOvr>
  <p:transition spd="slow">
    <p:push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3314387104"/>
      </p:ext>
    </p:extLst>
  </p:cSld>
  <p:clrMapOvr>
    <a:masterClrMapping/>
  </p:clrMapOvr>
  <p:transition spd="slow">
    <p:push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041835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819516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316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55852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67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7" name="矩形 6"/>
          <p:cNvSpPr/>
          <p:nvPr userDrawn="1"/>
        </p:nvSpPr>
        <p:spPr>
          <a:xfrm flipH="1">
            <a:off x="4503" y="-28557"/>
            <a:ext cx="12192000" cy="6858000"/>
          </a:xfrm>
          <a:prstGeom prst="rect">
            <a:avLst/>
          </a:prstGeom>
          <a:gradFill>
            <a:gsLst>
              <a:gs pos="0">
                <a:srgbClr val="D1F3FF"/>
              </a:gs>
              <a:gs pos="3600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userDrawn="1"/>
        </p:nvGrpSpPr>
        <p:grpSpPr>
          <a:xfrm flipH="1">
            <a:off x="9295850" y="4585208"/>
            <a:ext cx="2453448" cy="2094107"/>
            <a:chOff x="1320661" y="2390996"/>
            <a:chExt cx="2453448" cy="2094107"/>
          </a:xfrm>
        </p:grpSpPr>
        <p:grpSp>
          <p:nvGrpSpPr>
            <p:cNvPr id="21" name="组合 20"/>
            <p:cNvGrpSpPr/>
            <p:nvPr userDrawn="1"/>
          </p:nvGrpSpPr>
          <p:grpSpPr>
            <a:xfrm>
              <a:off x="1320661" y="2390996"/>
              <a:ext cx="1270348" cy="2094107"/>
              <a:chOff x="1320661" y="2390996"/>
              <a:chExt cx="1270348" cy="2094107"/>
            </a:xfrm>
          </p:grpSpPr>
          <p:sp>
            <p:nvSpPr>
              <p:cNvPr id="15" name="任意多边形 14"/>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userDrawn="1"/>
            </p:nvGrpSpPr>
            <p:grpSpPr>
              <a:xfrm>
                <a:off x="1392645" y="2548882"/>
                <a:ext cx="750048" cy="1487606"/>
                <a:chOff x="3234519" y="1048122"/>
                <a:chExt cx="750048" cy="1487606"/>
              </a:xfrm>
            </p:grpSpPr>
            <p:sp>
              <p:nvSpPr>
                <p:cNvPr id="16" name="任意多边形 15"/>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7" name="组合 26"/>
            <p:cNvGrpSpPr/>
            <p:nvPr userDrawn="1"/>
          </p:nvGrpSpPr>
          <p:grpSpPr>
            <a:xfrm>
              <a:off x="2159377" y="2914595"/>
              <a:ext cx="682420" cy="1557775"/>
              <a:chOff x="3098027" y="3069797"/>
              <a:chExt cx="682420" cy="1557775"/>
            </a:xfrm>
          </p:grpSpPr>
          <p:sp>
            <p:nvSpPr>
              <p:cNvPr id="13" name="任意多边形 12"/>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userDrawn="1"/>
          </p:nvGrpSpPr>
          <p:grpSpPr>
            <a:xfrm>
              <a:off x="2632973" y="2875503"/>
              <a:ext cx="1141136" cy="1596867"/>
              <a:chOff x="4162567" y="2574804"/>
              <a:chExt cx="1141136" cy="1596867"/>
            </a:xfrm>
          </p:grpSpPr>
          <p:sp>
            <p:nvSpPr>
              <p:cNvPr id="14" name="任意多边形 13"/>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9" name="任意多边形 8"/>
          <p:cNvSpPr/>
          <p:nvPr userDrawn="1"/>
        </p:nvSpPr>
        <p:spPr>
          <a:xfrm flipH="1">
            <a:off x="8816761" y="-365106"/>
            <a:ext cx="3757055" cy="3345750"/>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flipH="1">
            <a:off x="-189690" y="-361641"/>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flipH="1">
            <a:off x="-717919" y="5155457"/>
            <a:ext cx="13300287" cy="2381554"/>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userDrawn="1"/>
        </p:nvSpPr>
        <p:spPr>
          <a:xfrm flipH="1">
            <a:off x="10436986" y="184507"/>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flipH="1">
            <a:off x="8223774" y="5961442"/>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userDrawn="1"/>
        </p:nvSpPr>
        <p:spPr>
          <a:xfrm flipH="1">
            <a:off x="11411761" y="3498740"/>
            <a:ext cx="477672" cy="464024"/>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userDrawn="1"/>
        </p:nvSpPr>
        <p:spPr>
          <a:xfrm flipH="1">
            <a:off x="2767527" y="184506"/>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userDrawn="1"/>
        </p:nvSpPr>
        <p:spPr>
          <a:xfrm flipH="1">
            <a:off x="512554" y="5901326"/>
            <a:ext cx="360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5921618"/>
      </p:ext>
    </p:extLst>
  </p:cSld>
  <p:clrMapOvr>
    <a:masterClrMapping/>
  </p:clrMapOvr>
  <p:transition spd="slow">
    <p:push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0047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653023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87637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9592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68038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007933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14540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23646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7040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userDrawn="1"/>
        </p:nvSpPr>
        <p:spPr>
          <a:xfrm>
            <a:off x="519189" y="213063"/>
            <a:ext cx="11164760" cy="6445676"/>
          </a:xfrm>
          <a:prstGeom prst="roundRect">
            <a:avLst/>
          </a:prstGeom>
          <a:solidFill>
            <a:schemeClr val="bg1"/>
          </a:solidFill>
          <a:ln>
            <a:solidFill>
              <a:srgbClr val="D1F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249930" y="5838628"/>
            <a:ext cx="1069623" cy="809791"/>
            <a:chOff x="1320661" y="2390996"/>
            <a:chExt cx="2453448" cy="2094107"/>
          </a:xfrm>
        </p:grpSpPr>
        <p:grpSp>
          <p:nvGrpSpPr>
            <p:cNvPr id="9" name="组合 8"/>
            <p:cNvGrpSpPr/>
            <p:nvPr userDrawn="1"/>
          </p:nvGrpSpPr>
          <p:grpSpPr>
            <a:xfrm>
              <a:off x="1320661" y="2390996"/>
              <a:ext cx="1270348" cy="2094107"/>
              <a:chOff x="1320661" y="2390996"/>
              <a:chExt cx="1270348" cy="2094107"/>
            </a:xfrm>
          </p:grpSpPr>
          <p:sp>
            <p:nvSpPr>
              <p:cNvPr id="23" name="任意多边形 22"/>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userDrawn="1"/>
            </p:nvGrpSpPr>
            <p:grpSpPr>
              <a:xfrm>
                <a:off x="1392645" y="2548882"/>
                <a:ext cx="750048" cy="1487606"/>
                <a:chOff x="3234519" y="1048122"/>
                <a:chExt cx="750048" cy="1487606"/>
              </a:xfrm>
            </p:grpSpPr>
            <p:sp>
              <p:nvSpPr>
                <p:cNvPr id="25" name="任意多边形 24"/>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0" name="组合 9"/>
            <p:cNvGrpSpPr/>
            <p:nvPr userDrawn="1"/>
          </p:nvGrpSpPr>
          <p:grpSpPr>
            <a:xfrm>
              <a:off x="2159377" y="2914595"/>
              <a:ext cx="682420" cy="1557775"/>
              <a:chOff x="3098027" y="3069797"/>
              <a:chExt cx="682420" cy="1557775"/>
            </a:xfrm>
          </p:grpSpPr>
          <p:sp>
            <p:nvSpPr>
              <p:cNvPr id="17" name="任意多边形 16"/>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userDrawn="1"/>
          </p:nvGrpSpPr>
          <p:grpSpPr>
            <a:xfrm>
              <a:off x="2632973" y="2875503"/>
              <a:ext cx="1141136" cy="1596867"/>
              <a:chOff x="4162567" y="2574804"/>
              <a:chExt cx="1141136" cy="1596867"/>
            </a:xfrm>
          </p:grpSpPr>
          <p:sp>
            <p:nvSpPr>
              <p:cNvPr id="12" name="任意多边形 11"/>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任意多边形 28"/>
          <p:cNvSpPr/>
          <p:nvPr userDrawn="1"/>
        </p:nvSpPr>
        <p:spPr>
          <a:xfrm>
            <a:off x="-377313" y="-336549"/>
            <a:ext cx="2641797" cy="2240653"/>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10265836" y="-333084"/>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385865" y="5665984"/>
            <a:ext cx="13300287" cy="1575569"/>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a:off x="8775510" y="213063"/>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351997930"/>
      </p:ext>
    </p:extLst>
  </p:cSld>
  <p:clrMapOvr>
    <a:masterClrMapping/>
  </p:clrMapOvr>
  <p:transition spd="slow">
    <p:push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userDrawn="1"/>
        </p:nvSpPr>
        <p:spPr>
          <a:xfrm>
            <a:off x="519189" y="213063"/>
            <a:ext cx="11164760" cy="6445676"/>
          </a:xfrm>
          <a:prstGeom prst="round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249930" y="5948979"/>
            <a:ext cx="1148564" cy="860805"/>
            <a:chOff x="1320661" y="2390996"/>
            <a:chExt cx="2453448" cy="2094107"/>
          </a:xfrm>
        </p:grpSpPr>
        <p:grpSp>
          <p:nvGrpSpPr>
            <p:cNvPr id="9" name="组合 8"/>
            <p:cNvGrpSpPr/>
            <p:nvPr userDrawn="1"/>
          </p:nvGrpSpPr>
          <p:grpSpPr>
            <a:xfrm>
              <a:off x="1320661" y="2390996"/>
              <a:ext cx="1270348" cy="2094107"/>
              <a:chOff x="1320661" y="2390996"/>
              <a:chExt cx="1270348" cy="2094107"/>
            </a:xfrm>
          </p:grpSpPr>
          <p:sp>
            <p:nvSpPr>
              <p:cNvPr id="23" name="任意多边形 22"/>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userDrawn="1"/>
            </p:nvGrpSpPr>
            <p:grpSpPr>
              <a:xfrm>
                <a:off x="1392645" y="2548882"/>
                <a:ext cx="750048" cy="1487606"/>
                <a:chOff x="3234519" y="1048122"/>
                <a:chExt cx="750048" cy="1487606"/>
              </a:xfrm>
            </p:grpSpPr>
            <p:sp>
              <p:nvSpPr>
                <p:cNvPr id="25" name="任意多边形 24"/>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0" name="组合 9"/>
            <p:cNvGrpSpPr/>
            <p:nvPr userDrawn="1"/>
          </p:nvGrpSpPr>
          <p:grpSpPr>
            <a:xfrm>
              <a:off x="2159377" y="2914595"/>
              <a:ext cx="682420" cy="1557775"/>
              <a:chOff x="3098027" y="3069797"/>
              <a:chExt cx="682420" cy="1557775"/>
            </a:xfrm>
          </p:grpSpPr>
          <p:sp>
            <p:nvSpPr>
              <p:cNvPr id="17" name="任意多边形 16"/>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userDrawn="1"/>
          </p:nvGrpSpPr>
          <p:grpSpPr>
            <a:xfrm>
              <a:off x="2632973" y="2875503"/>
              <a:ext cx="1141136" cy="1596867"/>
              <a:chOff x="4162567" y="2574804"/>
              <a:chExt cx="1141136" cy="1596867"/>
            </a:xfrm>
          </p:grpSpPr>
          <p:sp>
            <p:nvSpPr>
              <p:cNvPr id="12" name="任意多边形 11"/>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任意多边形 28"/>
          <p:cNvSpPr/>
          <p:nvPr userDrawn="1"/>
        </p:nvSpPr>
        <p:spPr>
          <a:xfrm>
            <a:off x="-377313" y="-336549"/>
            <a:ext cx="2641797" cy="2240653"/>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9F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10265836" y="-333084"/>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9F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385865" y="6085534"/>
            <a:ext cx="13300287" cy="1575569"/>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9F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a:off x="8775510" y="213063"/>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77677530"/>
      </p:ext>
    </p:extLst>
  </p:cSld>
  <p:clrMapOvr>
    <a:masterClrMapping/>
  </p:clrMapOvr>
  <p:transition spd="slow">
    <p:push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7245452"/>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879137767"/>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277643649"/>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
        <p:nvSpPr>
          <p:cNvPr id="11" name="TextBox 10"/>
          <p:cNvSpPr txBox="1"/>
          <p:nvPr userDrawn="1"/>
        </p:nvSpPr>
        <p:spPr>
          <a:xfrm>
            <a:off x="790105" y="6739570"/>
            <a:ext cx="1800200" cy="118430"/>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模板</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http://www.1ppt.com/moban/</a:t>
            </a:r>
            <a:r>
              <a:rPr lang="zh-CN" altLang="en-US" sz="100" dirty="0" smtClean="0">
                <a:solidFill>
                  <a:prstClr val="black"/>
                </a:solidFill>
                <a:latin typeface="微软雅黑" panose="020B0503020204020204" pitchFamily="34" charset="-122"/>
              </a:rPr>
              <a:t> </a:t>
            </a:r>
            <a:endParaRPr lang="en-US" altLang="zh-CN" sz="100" dirty="0" smtClean="0">
              <a:solidFill>
                <a:prstClr val="black"/>
              </a:solidFill>
              <a:latin typeface="微软雅黑" panose="020B0503020204020204" pitchFamily="34" charset="-122"/>
            </a:endParaRPr>
          </a:p>
        </p:txBody>
      </p:sp>
    </p:spTree>
    <p:extLst>
      <p:ext uri="{BB962C8B-B14F-4D97-AF65-F5344CB8AC3E}">
        <p14:creationId xmlns:p14="http://schemas.microsoft.com/office/powerpoint/2010/main" val="96306115"/>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843233157"/>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64292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62" r:id="rId8"/>
    <p:sldLayoutId id="2147483654" r:id="rId9"/>
    <p:sldLayoutId id="2147483655" r:id="rId10"/>
    <p:sldLayoutId id="2147483656" r:id="rId11"/>
    <p:sldLayoutId id="2147483657" r:id="rId12"/>
    <p:sldLayoutId id="2147483658" r:id="rId13"/>
    <p:sldLayoutId id="2147483659" r:id="rId14"/>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913101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766528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88834" y="1623487"/>
            <a:ext cx="6214332" cy="1631216"/>
          </a:xfrm>
          <a:prstGeom prst="rect">
            <a:avLst/>
          </a:prstGeom>
        </p:spPr>
        <p:txBody>
          <a:bodyPr wrap="square" anchor="ctr">
            <a:spAutoFit/>
          </a:bodyPr>
          <a:lstStyle/>
          <a:p>
            <a:pPr algn="dist"/>
            <a:r>
              <a:rPr lang="zh-CN" altLang="en-US" sz="9600" b="1" dirty="0" smtClean="0">
                <a:solidFill>
                  <a:srgbClr val="0070C0"/>
                </a:solidFill>
                <a:cs typeface="+mn-ea"/>
                <a:sym typeface="+mn-lt"/>
              </a:rPr>
              <a:t>早会激励</a:t>
            </a:r>
            <a:endParaRPr lang="zh-CN" altLang="en-US" sz="9600" b="1" dirty="0">
              <a:solidFill>
                <a:srgbClr val="0070C0"/>
              </a:solidFill>
              <a:cs typeface="+mn-ea"/>
              <a:sym typeface="+mn-lt"/>
            </a:endParaRPr>
          </a:p>
        </p:txBody>
      </p:sp>
      <p:sp>
        <p:nvSpPr>
          <p:cNvPr id="5" name="矩形 4"/>
          <p:cNvSpPr/>
          <p:nvPr/>
        </p:nvSpPr>
        <p:spPr>
          <a:xfrm>
            <a:off x="4065420" y="3243172"/>
            <a:ext cx="4061160" cy="400110"/>
          </a:xfrm>
          <a:prstGeom prst="rect">
            <a:avLst/>
          </a:prstGeom>
        </p:spPr>
        <p:txBody>
          <a:bodyPr wrap="square">
            <a:spAutoFit/>
          </a:bodyPr>
          <a:lstStyle/>
          <a:p>
            <a:pPr algn="dist"/>
            <a:r>
              <a:rPr lang="zh-CN" altLang="en-US" sz="2000" b="1" dirty="0" smtClean="0">
                <a:solidFill>
                  <a:schemeClr val="tx1">
                    <a:lumMod val="65000"/>
                    <a:lumOff val="35000"/>
                  </a:schemeClr>
                </a:solidFill>
                <a:cs typeface="+mn-ea"/>
                <a:sym typeface="+mn-lt"/>
              </a:rPr>
              <a:t>公司销售部门早会激励</a:t>
            </a:r>
            <a:r>
              <a:rPr lang="en-US" altLang="zh-CN" sz="2000" b="1" dirty="0" smtClean="0">
                <a:solidFill>
                  <a:schemeClr val="tx1">
                    <a:lumMod val="65000"/>
                    <a:lumOff val="35000"/>
                  </a:schemeClr>
                </a:solidFill>
                <a:cs typeface="+mn-ea"/>
                <a:sym typeface="+mn-lt"/>
              </a:rPr>
              <a:t>PPT</a:t>
            </a:r>
            <a:r>
              <a:rPr lang="zh-CN" altLang="en-US" sz="2000" b="1" dirty="0" smtClean="0">
                <a:solidFill>
                  <a:schemeClr val="tx1">
                    <a:lumMod val="65000"/>
                    <a:lumOff val="35000"/>
                  </a:schemeClr>
                </a:solidFill>
                <a:cs typeface="+mn-ea"/>
                <a:sym typeface="+mn-lt"/>
              </a:rPr>
              <a:t>模板</a:t>
            </a:r>
            <a:endParaRPr lang="zh-CN" altLang="en-US" sz="2000" b="1" dirty="0">
              <a:solidFill>
                <a:schemeClr val="tx1">
                  <a:lumMod val="65000"/>
                  <a:lumOff val="35000"/>
                </a:schemeClr>
              </a:solidFill>
              <a:cs typeface="+mn-ea"/>
              <a:sym typeface="+mn-lt"/>
            </a:endParaRPr>
          </a:p>
        </p:txBody>
      </p:sp>
      <p:sp>
        <p:nvSpPr>
          <p:cNvPr id="6" name="矩形 5"/>
          <p:cNvSpPr/>
          <p:nvPr/>
        </p:nvSpPr>
        <p:spPr>
          <a:xfrm>
            <a:off x="3483747" y="1093472"/>
            <a:ext cx="5224507" cy="523220"/>
          </a:xfrm>
          <a:prstGeom prst="rect">
            <a:avLst/>
          </a:prstGeom>
        </p:spPr>
        <p:txBody>
          <a:bodyPr wrap="none">
            <a:spAutoFit/>
          </a:bodyPr>
          <a:lstStyle/>
          <a:p>
            <a:pPr algn="ctr"/>
            <a:r>
              <a:rPr lang="zh-CN" altLang="en-US" sz="2800" dirty="0" smtClean="0">
                <a:solidFill>
                  <a:srgbClr val="00B0F0"/>
                </a:solidFill>
                <a:cs typeface="+mn-ea"/>
                <a:sym typeface="+mn-lt"/>
              </a:rPr>
              <a:t>心在一起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团结合作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共筑梦想</a:t>
            </a:r>
            <a:endParaRPr lang="zh-CN" altLang="en-US" sz="2800" dirty="0">
              <a:solidFill>
                <a:srgbClr val="00B0F0"/>
              </a:solidFill>
              <a:cs typeface="+mn-ea"/>
              <a:sym typeface="+mn-lt"/>
            </a:endParaRPr>
          </a:p>
        </p:txBody>
      </p:sp>
      <p:grpSp>
        <p:nvGrpSpPr>
          <p:cNvPr id="7" name="组合 6"/>
          <p:cNvGrpSpPr/>
          <p:nvPr/>
        </p:nvGrpSpPr>
        <p:grpSpPr>
          <a:xfrm>
            <a:off x="3797567" y="4397188"/>
            <a:ext cx="2156791" cy="506895"/>
            <a:chOff x="3786809" y="3776870"/>
            <a:chExt cx="2156791" cy="506895"/>
          </a:xfrm>
        </p:grpSpPr>
        <p:sp>
          <p:nvSpPr>
            <p:cNvPr id="8" name="流程图: 终止 7"/>
            <p:cNvSpPr/>
            <p:nvPr/>
          </p:nvSpPr>
          <p:spPr>
            <a:xfrm>
              <a:off x="3786809" y="3776870"/>
              <a:ext cx="2156791" cy="506895"/>
            </a:xfrm>
            <a:prstGeom prst="flowChartTermina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9" name="文本框 8"/>
            <p:cNvSpPr txBox="1"/>
            <p:nvPr/>
          </p:nvSpPr>
          <p:spPr>
            <a:xfrm>
              <a:off x="3855952" y="3845651"/>
              <a:ext cx="2018502" cy="369332"/>
            </a:xfrm>
            <a:prstGeom prst="rect">
              <a:avLst/>
            </a:prstGeom>
            <a:noFill/>
          </p:spPr>
          <p:txBody>
            <a:bodyPr wrap="none" rtlCol="0">
              <a:spAutoFit/>
            </a:bodyPr>
            <a:lstStyle/>
            <a:p>
              <a:pPr algn="ctr"/>
              <a:r>
                <a:rPr lang="zh-CN" altLang="en-US" dirty="0" smtClean="0">
                  <a:solidFill>
                    <a:schemeClr val="bg1"/>
                  </a:solidFill>
                  <a:cs typeface="+mn-ea"/>
                  <a:sym typeface="+mn-lt"/>
                </a:rPr>
                <a:t>演讲人</a:t>
              </a:r>
              <a:r>
                <a:rPr lang="zh-CN" altLang="en-US" dirty="0" smtClean="0">
                  <a:solidFill>
                    <a:schemeClr val="bg1"/>
                  </a:solidFill>
                  <a:cs typeface="+mn-ea"/>
                  <a:sym typeface="+mn-lt"/>
                </a:rPr>
                <a:t>：</a:t>
              </a:r>
              <a:r>
                <a:rPr lang="zh-CN" altLang="en-US" dirty="0">
                  <a:solidFill>
                    <a:schemeClr val="bg1"/>
                  </a:solidFill>
                  <a:cs typeface="+mn-ea"/>
                  <a:sym typeface="+mn-lt"/>
                </a:rPr>
                <a:t>优品</a:t>
              </a:r>
              <a:r>
                <a:rPr lang="en-US" altLang="zh-CN" dirty="0" smtClean="0">
                  <a:solidFill>
                    <a:schemeClr val="bg1"/>
                  </a:solidFill>
                  <a:cs typeface="+mn-ea"/>
                  <a:sym typeface="+mn-lt"/>
                </a:rPr>
                <a:t>PPT</a:t>
              </a:r>
              <a:endParaRPr lang="zh-CN" altLang="en-US" dirty="0">
                <a:solidFill>
                  <a:schemeClr val="bg1"/>
                </a:solidFill>
                <a:cs typeface="+mn-ea"/>
                <a:sym typeface="+mn-lt"/>
              </a:endParaRPr>
            </a:p>
          </p:txBody>
        </p:sp>
      </p:grpSp>
      <p:grpSp>
        <p:nvGrpSpPr>
          <p:cNvPr id="10" name="组合 9"/>
          <p:cNvGrpSpPr/>
          <p:nvPr/>
        </p:nvGrpSpPr>
        <p:grpSpPr>
          <a:xfrm>
            <a:off x="6265785" y="4397188"/>
            <a:ext cx="2156791" cy="506895"/>
            <a:chOff x="3786809" y="3776870"/>
            <a:chExt cx="2156791" cy="506895"/>
          </a:xfrm>
        </p:grpSpPr>
        <p:sp>
          <p:nvSpPr>
            <p:cNvPr id="11" name="流程图: 终止 10"/>
            <p:cNvSpPr/>
            <p:nvPr/>
          </p:nvSpPr>
          <p:spPr>
            <a:xfrm>
              <a:off x="3786809" y="3776870"/>
              <a:ext cx="2156791" cy="506895"/>
            </a:xfrm>
            <a:prstGeom prst="flowChartTerminato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12" name="文本框 11"/>
            <p:cNvSpPr txBox="1"/>
            <p:nvPr/>
          </p:nvSpPr>
          <p:spPr>
            <a:xfrm>
              <a:off x="3977782" y="3845651"/>
              <a:ext cx="1774845" cy="369332"/>
            </a:xfrm>
            <a:prstGeom prst="rect">
              <a:avLst/>
            </a:prstGeom>
            <a:noFill/>
          </p:spPr>
          <p:txBody>
            <a:bodyPr wrap="none" rtlCol="0">
              <a:spAutoFit/>
            </a:bodyPr>
            <a:lstStyle/>
            <a:p>
              <a:pPr algn="ctr"/>
              <a:r>
                <a:rPr lang="zh-CN" altLang="en-US" dirty="0">
                  <a:solidFill>
                    <a:schemeClr val="bg1"/>
                  </a:solidFill>
                  <a:cs typeface="+mn-ea"/>
                  <a:sym typeface="+mn-lt"/>
                </a:rPr>
                <a:t>时间</a:t>
              </a:r>
              <a:r>
                <a:rPr lang="zh-CN" altLang="en-US" dirty="0" smtClean="0">
                  <a:solidFill>
                    <a:schemeClr val="bg1"/>
                  </a:solidFill>
                  <a:cs typeface="+mn-ea"/>
                  <a:sym typeface="+mn-lt"/>
                </a:rPr>
                <a:t>：</a:t>
              </a:r>
              <a:r>
                <a:rPr lang="en-US" altLang="zh-CN" dirty="0" smtClean="0">
                  <a:solidFill>
                    <a:schemeClr val="bg1"/>
                  </a:solidFill>
                  <a:cs typeface="+mn-ea"/>
                  <a:sym typeface="+mn-lt"/>
                </a:rPr>
                <a:t>20XX·08</a:t>
              </a:r>
              <a:endParaRPr lang="zh-CN" altLang="en-US" dirty="0">
                <a:solidFill>
                  <a:schemeClr val="bg1"/>
                </a:solidFill>
                <a:cs typeface="+mn-ea"/>
                <a:sym typeface="+mn-lt"/>
              </a:endParaRPr>
            </a:p>
          </p:txBody>
        </p:sp>
      </p:grpSp>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848" y="3596397"/>
            <a:ext cx="4349152" cy="3261603"/>
          </a:xfrm>
          <a:prstGeom prst="rect">
            <a:avLst/>
          </a:prstGeom>
        </p:spPr>
      </p:pic>
      <p:sp>
        <p:nvSpPr>
          <p:cNvPr id="15" name="矩形 14"/>
          <p:cNvSpPr/>
          <p:nvPr/>
        </p:nvSpPr>
        <p:spPr>
          <a:xfrm>
            <a:off x="3863639" y="3679792"/>
            <a:ext cx="4464722" cy="553998"/>
          </a:xfrm>
          <a:prstGeom prst="rect">
            <a:avLst/>
          </a:prstGeom>
        </p:spPr>
        <p:txBody>
          <a:bodyPr wrap="square">
            <a:spAutoFit/>
          </a:bodyPr>
          <a:lstStyle/>
          <a:p>
            <a:pPr algn="ctr">
              <a:lnSpc>
                <a:spcPct val="150000"/>
              </a:lnSpc>
            </a:pPr>
            <a:r>
              <a:rPr lang="zh-CN" altLang="en-US" sz="1000" dirty="0" smtClean="0">
                <a:solidFill>
                  <a:schemeClr val="tx1">
                    <a:lumMod val="50000"/>
                    <a:lumOff val="50000"/>
                  </a:schemeClr>
                </a:solidFill>
                <a:cs typeface="+mn-ea"/>
                <a:sym typeface="+mn-lt"/>
              </a:rPr>
              <a:t>管理者通常会组织团建活动来激励销售员工的积极性，怎样设计实施⽅案。关于团队激励活动⽅案的相关资料，希望对您有所帮助。</a:t>
            </a:r>
            <a:endParaRPr lang="zh-CN" altLang="en-US" sz="1000" dirty="0">
              <a:solidFill>
                <a:schemeClr val="tx1">
                  <a:lumMod val="50000"/>
                  <a:lumOff val="50000"/>
                </a:schemeClr>
              </a:solidFill>
              <a:cs typeface="+mn-ea"/>
              <a:sym typeface="+mn-lt"/>
            </a:endParaRPr>
          </a:p>
        </p:txBody>
      </p:sp>
    </p:spTree>
    <p:extLst>
      <p:ext uri="{BB962C8B-B14F-4D97-AF65-F5344CB8AC3E}">
        <p14:creationId xmlns:p14="http://schemas.microsoft.com/office/powerpoint/2010/main" val="128789685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strVal val="(6*min(max(#ppt_w*#ppt_h,.3),1)-7.4)/-.7*#ppt_w"/>
                                          </p:val>
                                        </p:tav>
                                        <p:tav tm="100000">
                                          <p:val>
                                            <p:strVal val="#ppt_w"/>
                                          </p:val>
                                        </p:tav>
                                      </p:tavLst>
                                    </p:anim>
                                    <p:anim calcmode="lin" valueType="num">
                                      <p:cBhvr>
                                        <p:cTn id="12" dur="500" fill="hold"/>
                                        <p:tgtEl>
                                          <p:spTgt spid="4"/>
                                        </p:tgtEl>
                                        <p:attrNameLst>
                                          <p:attrName>ppt_h</p:attrName>
                                        </p:attrNameLst>
                                      </p:cBhvr>
                                      <p:tavLst>
                                        <p:tav tm="0">
                                          <p:val>
                                            <p:strVal val="(6*min(max(#ppt_w*#ppt_h,.3),1)-7.4)/-.7*#ppt_h"/>
                                          </p:val>
                                        </p:tav>
                                        <p:tav tm="100000">
                                          <p:val>
                                            <p:strVal val="#ppt_h"/>
                                          </p:val>
                                        </p:tav>
                                      </p:tavLst>
                                    </p:anim>
                                    <p:anim calcmode="lin" valueType="num">
                                      <p:cBhvr>
                                        <p:cTn id="13" dur="500" fill="hold"/>
                                        <p:tgtEl>
                                          <p:spTgt spid="4"/>
                                        </p:tgtEl>
                                        <p:attrNameLst>
                                          <p:attrName>ppt_x</p:attrName>
                                        </p:attrNameLst>
                                      </p:cBhvr>
                                      <p:tavLst>
                                        <p:tav tm="0">
                                          <p:val>
                                            <p:fltVal val="0.5"/>
                                          </p:val>
                                        </p:tav>
                                        <p:tav tm="100000">
                                          <p:val>
                                            <p:strVal val="#ppt_x"/>
                                          </p:val>
                                        </p:tav>
                                      </p:tavLst>
                                    </p:anim>
                                    <p:anim calcmode="lin" valueType="num">
                                      <p:cBhvr>
                                        <p:cTn id="14"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505" y="1700067"/>
            <a:ext cx="4279900" cy="4279900"/>
          </a:xfrm>
          <a:prstGeom prst="rect">
            <a:avLst/>
          </a:prstGeom>
        </p:spPr>
      </p:pic>
      <p:sp>
        <p:nvSpPr>
          <p:cNvPr id="6152"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4551405" y="2755105"/>
            <a:ext cx="5766850" cy="205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250000"/>
              </a:lnSpc>
            </a:pPr>
            <a:r>
              <a:rPr lang="en-US" altLang="zh-CN" dirty="0" smtClean="0">
                <a:solidFill>
                  <a:schemeClr val="tx1">
                    <a:lumMod val="65000"/>
                    <a:lumOff val="35000"/>
                  </a:schemeClr>
                </a:solidFill>
                <a:cs typeface="+mn-ea"/>
                <a:sym typeface="+mn-lt"/>
              </a:rPr>
              <a:t>1</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自己确实不行。没有那个金刚钻，揽不了那个瓷器活；</a:t>
            </a:r>
          </a:p>
          <a:p>
            <a:pPr>
              <a:lnSpc>
                <a:spcPct val="250000"/>
              </a:lnSpc>
            </a:pPr>
            <a:r>
              <a:rPr lang="en-US" altLang="zh-CN" dirty="0" smtClean="0">
                <a:solidFill>
                  <a:schemeClr val="tx1">
                    <a:lumMod val="65000"/>
                    <a:lumOff val="35000"/>
                  </a:schemeClr>
                </a:solidFill>
                <a:cs typeface="+mn-ea"/>
                <a:sym typeface="+mn-lt"/>
              </a:rPr>
              <a:t>2</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太看重了。心态不好，患得患失；</a:t>
            </a:r>
          </a:p>
          <a:p>
            <a:pPr>
              <a:lnSpc>
                <a:spcPct val="250000"/>
              </a:lnSpc>
            </a:pPr>
            <a:r>
              <a:rPr lang="en-US" altLang="zh-CN" dirty="0" smtClean="0">
                <a:solidFill>
                  <a:schemeClr val="tx1">
                    <a:lumMod val="65000"/>
                    <a:lumOff val="35000"/>
                  </a:schemeClr>
                </a:solidFill>
                <a:cs typeface="+mn-ea"/>
                <a:sym typeface="+mn-lt"/>
              </a:rPr>
              <a:t>3</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不确定性。不了解对方，对结果没有把握。</a:t>
            </a:r>
          </a:p>
        </p:txBody>
      </p:sp>
      <p:sp>
        <p:nvSpPr>
          <p:cNvPr id="10" name="文本框 9">
            <a:extLst>
              <a:ext uri="{FF2B5EF4-FFF2-40B4-BE49-F238E27FC236}">
                <a16:creationId xmlns="" xmlns:a16="http://schemas.microsoft.com/office/drawing/2014/main" id="{B7245DA5-BEBE-5407-9BE5-E54450A4C739}"/>
              </a:ext>
            </a:extLst>
          </p:cNvPr>
          <p:cNvSpPr txBox="1"/>
          <p:nvPr/>
        </p:nvSpPr>
        <p:spPr>
          <a:xfrm>
            <a:off x="4551405" y="2120828"/>
            <a:ext cx="5766850" cy="461665"/>
          </a:xfrm>
          <a:prstGeom prst="rect">
            <a:avLst/>
          </a:prstGeom>
          <a:noFill/>
        </p:spPr>
        <p:txBody>
          <a:bodyPr wrap="square">
            <a:spAutoFit/>
          </a:bodyPr>
          <a:lstStyle/>
          <a:p>
            <a:r>
              <a:rPr lang="en-US" altLang="zh-CN" sz="2400" dirty="0">
                <a:solidFill>
                  <a:srgbClr val="0070C0"/>
                </a:solidFill>
                <a:cs typeface="+mn-ea"/>
                <a:sym typeface="+mn-lt"/>
              </a:rPr>
              <a:t> </a:t>
            </a:r>
            <a:r>
              <a:rPr lang="zh-CN" altLang="en-US" sz="2400" dirty="0">
                <a:solidFill>
                  <a:srgbClr val="0070C0"/>
                </a:solidFill>
                <a:cs typeface="+mn-ea"/>
                <a:sym typeface="+mn-lt"/>
              </a:rPr>
              <a:t>不自信一般有三个主要原因：</a:t>
            </a:r>
          </a:p>
        </p:txBody>
      </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8D8C1D9F-17A7-4CD3-899B-A9FEC8771876}" type="slidenum">
              <a:rPr lang="en-US" altLang="zh-CN" sz="2500" smtClean="0">
                <a:solidFill>
                  <a:srgbClr val="0070C0"/>
                </a:solidFill>
                <a:cs typeface="+mn-ea"/>
                <a:sym typeface="+mn-lt"/>
              </a:rPr>
              <a:t>10</a:t>
            </a:fld>
            <a:endParaRPr lang="en-US" altLang="zh-CN" sz="2500" dirty="0">
              <a:solidFill>
                <a:srgbClr val="0070C0"/>
              </a:solidFill>
              <a:cs typeface="+mn-ea"/>
              <a:sym typeface="+mn-lt"/>
            </a:endParaRPr>
          </a:p>
        </p:txBody>
      </p:sp>
      <p:sp>
        <p:nvSpPr>
          <p:cNvPr id="12" name="矩形 11"/>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13" name="组合 12"/>
          <p:cNvGrpSpPr/>
          <p:nvPr/>
        </p:nvGrpSpPr>
        <p:grpSpPr>
          <a:xfrm>
            <a:off x="1455050" y="371743"/>
            <a:ext cx="720000" cy="720000"/>
            <a:chOff x="3238575" y="1761226"/>
            <a:chExt cx="720000" cy="720000"/>
          </a:xfrm>
        </p:grpSpPr>
        <p:sp>
          <p:nvSpPr>
            <p:cNvPr id="14" name="椭圆 13"/>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Tree>
    <p:extLst>
      <p:ext uri="{BB962C8B-B14F-4D97-AF65-F5344CB8AC3E}">
        <p14:creationId xmlns:p14="http://schemas.microsoft.com/office/powerpoint/2010/main" val="295824422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nodeType="withGroup">
                            <p:stCondLst>
                              <p:cond delay="2000"/>
                            </p:stCondLst>
                            <p:childTnLst>
                              <p:par>
                                <p:cTn id="22" presetID="2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6152"/>
                                        </p:tgtEl>
                                        <p:attrNameLst>
                                          <p:attrName>style.visibility</p:attrName>
                                        </p:attrNameLst>
                                      </p:cBhvr>
                                      <p:to>
                                        <p:strVal val="visible"/>
                                      </p:to>
                                    </p:set>
                                    <p:animEffect transition="in" filter="wipe(left)">
                                      <p:cBhvr>
                                        <p:cTn id="33"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10" grpId="0"/>
      <p:bldP spid="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2299" y="2063561"/>
            <a:ext cx="3916405" cy="3916405"/>
          </a:xfrm>
          <a:prstGeom prst="rect">
            <a:avLst/>
          </a:prstGeom>
        </p:spPr>
      </p:pic>
      <p:sp>
        <p:nvSpPr>
          <p:cNvPr id="6152"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1389105" y="2755105"/>
            <a:ext cx="5766850" cy="2744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250000"/>
              </a:lnSpc>
            </a:pPr>
            <a:r>
              <a:rPr lang="en-US" altLang="zh-CN" dirty="0">
                <a:solidFill>
                  <a:schemeClr val="tx1">
                    <a:lumMod val="65000"/>
                    <a:lumOff val="35000"/>
                  </a:schemeClr>
                </a:solidFill>
                <a:cs typeface="+mn-ea"/>
                <a:sym typeface="+mn-lt"/>
              </a:rPr>
              <a:t>1.</a:t>
            </a:r>
            <a:r>
              <a:rPr lang="zh-CN" altLang="en-US" dirty="0">
                <a:solidFill>
                  <a:schemeClr val="tx1">
                    <a:lumMod val="65000"/>
                    <a:lumOff val="35000"/>
                  </a:schemeClr>
                </a:solidFill>
                <a:cs typeface="+mn-ea"/>
                <a:sym typeface="+mn-lt"/>
              </a:rPr>
              <a:t>学习，磨炼，增强自己的实力；</a:t>
            </a:r>
          </a:p>
          <a:p>
            <a:pPr>
              <a:lnSpc>
                <a:spcPct val="250000"/>
              </a:lnSpc>
            </a:pPr>
            <a:r>
              <a:rPr lang="en-US" altLang="zh-CN" dirty="0">
                <a:solidFill>
                  <a:schemeClr val="tx1">
                    <a:lumMod val="65000"/>
                    <a:lumOff val="35000"/>
                  </a:schemeClr>
                </a:solidFill>
                <a:cs typeface="+mn-ea"/>
                <a:sym typeface="+mn-lt"/>
              </a:rPr>
              <a:t>2.</a:t>
            </a:r>
            <a:r>
              <a:rPr lang="zh-CN" altLang="en-US" dirty="0">
                <a:solidFill>
                  <a:schemeClr val="tx1">
                    <a:lumMod val="65000"/>
                    <a:lumOff val="35000"/>
                  </a:schemeClr>
                </a:solidFill>
                <a:cs typeface="+mn-ea"/>
                <a:sym typeface="+mn-lt"/>
              </a:rPr>
              <a:t>心态放平稳，</a:t>
            </a:r>
            <a:r>
              <a:rPr lang="zh-CN" altLang="en-US" dirty="0">
                <a:solidFill>
                  <a:srgbClr val="0070C0"/>
                </a:solidFill>
                <a:cs typeface="+mn-ea"/>
                <a:sym typeface="+mn-lt"/>
              </a:rPr>
              <a:t>加强主顾开拓</a:t>
            </a:r>
            <a:r>
              <a:rPr lang="zh-CN" altLang="en-US" dirty="0">
                <a:solidFill>
                  <a:schemeClr val="tx1">
                    <a:lumMod val="65000"/>
                    <a:lumOff val="35000"/>
                  </a:schemeClr>
                </a:solidFill>
                <a:cs typeface="+mn-ea"/>
                <a:sym typeface="+mn-lt"/>
              </a:rPr>
              <a:t>，你不跟我签，有的是人跟我签单，不做理财规划是你的损失，不是我的损失；</a:t>
            </a:r>
          </a:p>
          <a:p>
            <a:pPr>
              <a:lnSpc>
                <a:spcPct val="250000"/>
              </a:lnSpc>
            </a:pPr>
            <a:r>
              <a:rPr lang="en-US" altLang="zh-CN" dirty="0">
                <a:solidFill>
                  <a:schemeClr val="tx1">
                    <a:lumMod val="65000"/>
                    <a:lumOff val="35000"/>
                  </a:schemeClr>
                </a:solidFill>
                <a:cs typeface="+mn-ea"/>
                <a:sym typeface="+mn-lt"/>
              </a:rPr>
              <a:t>3.</a:t>
            </a:r>
            <a:r>
              <a:rPr lang="zh-CN" altLang="en-US" dirty="0">
                <a:solidFill>
                  <a:schemeClr val="tx1">
                    <a:lumMod val="65000"/>
                    <a:lumOff val="35000"/>
                  </a:schemeClr>
                </a:solidFill>
                <a:cs typeface="+mn-ea"/>
                <a:sym typeface="+mn-lt"/>
              </a:rPr>
              <a:t>多方面了解、收集对方的信息，做个</a:t>
            </a:r>
            <a:r>
              <a:rPr lang="zh-CN" altLang="en-US" dirty="0">
                <a:solidFill>
                  <a:srgbClr val="0070C0"/>
                </a:solidFill>
                <a:cs typeface="+mn-ea"/>
                <a:sym typeface="+mn-lt"/>
              </a:rPr>
              <a:t>有心人</a:t>
            </a:r>
            <a:r>
              <a:rPr lang="zh-CN" altLang="en-US" dirty="0">
                <a:solidFill>
                  <a:schemeClr val="tx1">
                    <a:lumMod val="65000"/>
                    <a:lumOff val="35000"/>
                  </a:schemeClr>
                </a:solidFill>
                <a:cs typeface="+mn-ea"/>
                <a:sym typeface="+mn-lt"/>
              </a:rPr>
              <a:t>。</a:t>
            </a:r>
          </a:p>
        </p:txBody>
      </p:sp>
      <p:sp>
        <p:nvSpPr>
          <p:cNvPr id="10" name="文本框 9">
            <a:extLst>
              <a:ext uri="{FF2B5EF4-FFF2-40B4-BE49-F238E27FC236}">
                <a16:creationId xmlns="" xmlns:a16="http://schemas.microsoft.com/office/drawing/2014/main" id="{B7245DA5-BEBE-5407-9BE5-E54450A4C739}"/>
              </a:ext>
            </a:extLst>
          </p:cNvPr>
          <p:cNvSpPr txBox="1"/>
          <p:nvPr/>
        </p:nvSpPr>
        <p:spPr>
          <a:xfrm>
            <a:off x="1389105" y="2120828"/>
            <a:ext cx="5766850" cy="461665"/>
          </a:xfrm>
          <a:prstGeom prst="rect">
            <a:avLst/>
          </a:prstGeom>
          <a:noFill/>
        </p:spPr>
        <p:txBody>
          <a:bodyPr wrap="square">
            <a:spAutoFit/>
          </a:bodyPr>
          <a:lstStyle/>
          <a:p>
            <a:r>
              <a:rPr lang="zh-CN" altLang="en-US" sz="2400" dirty="0">
                <a:solidFill>
                  <a:srgbClr val="0070C0"/>
                </a:solidFill>
                <a:cs typeface="+mn-ea"/>
                <a:sym typeface="+mn-lt"/>
              </a:rPr>
              <a:t>怎么办？</a:t>
            </a:r>
          </a:p>
        </p:txBody>
      </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8D8C1D9F-17A7-4CD3-899B-A9FEC8771876}" type="slidenum">
              <a:rPr lang="en-US" altLang="zh-CN" sz="2500" smtClean="0">
                <a:solidFill>
                  <a:srgbClr val="0070C0"/>
                </a:solidFill>
                <a:cs typeface="+mn-ea"/>
                <a:sym typeface="+mn-lt"/>
              </a:rPr>
              <a:t>11</a:t>
            </a:fld>
            <a:endParaRPr lang="en-US" altLang="zh-CN" sz="2500" dirty="0">
              <a:solidFill>
                <a:srgbClr val="0070C0"/>
              </a:solidFill>
              <a:cs typeface="+mn-ea"/>
              <a:sym typeface="+mn-lt"/>
            </a:endParaRPr>
          </a:p>
        </p:txBody>
      </p:sp>
      <p:sp>
        <p:nvSpPr>
          <p:cNvPr id="12" name="矩形 11"/>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a:solidFill>
                  <a:schemeClr val="tx1">
                    <a:lumMod val="65000"/>
                    <a:lumOff val="35000"/>
                  </a:schemeClr>
                </a:solidFill>
                <a:cs typeface="+mn-ea"/>
                <a:sym typeface="+mn-lt"/>
              </a:rPr>
              <a:t>：</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13" name="组合 12"/>
          <p:cNvGrpSpPr/>
          <p:nvPr/>
        </p:nvGrpSpPr>
        <p:grpSpPr>
          <a:xfrm>
            <a:off x="1455050" y="371743"/>
            <a:ext cx="720000" cy="720000"/>
            <a:chOff x="3238575" y="1761226"/>
            <a:chExt cx="720000" cy="720000"/>
          </a:xfrm>
        </p:grpSpPr>
        <p:sp>
          <p:nvSpPr>
            <p:cNvPr id="14" name="椭圆 13"/>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Tree>
    <p:extLst>
      <p:ext uri="{BB962C8B-B14F-4D97-AF65-F5344CB8AC3E}">
        <p14:creationId xmlns:p14="http://schemas.microsoft.com/office/powerpoint/2010/main" val="347769952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000"/>
                            </p:stCondLst>
                            <p:childTnLst>
                              <p:par>
                                <p:cTn id="22" presetID="8"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amond(in)">
                                      <p:cBhvr>
                                        <p:cTn id="24" dur="1000"/>
                                        <p:tgtEl>
                                          <p:spTgt spid="2"/>
                                        </p:tgtEl>
                                      </p:cBhvr>
                                    </p:animEffect>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6152"/>
                                        </p:tgtEl>
                                        <p:attrNameLst>
                                          <p:attrName>style.visibility</p:attrName>
                                        </p:attrNameLst>
                                      </p:cBhvr>
                                      <p:to>
                                        <p:strVal val="visible"/>
                                      </p:to>
                                    </p:set>
                                    <p:animEffect transition="in" filter="wipe(down)">
                                      <p:cBhvr>
                                        <p:cTn id="33"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10" grpId="0"/>
      <p:bldP spid="9"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12</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6"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6351538" y="3663167"/>
            <a:ext cx="443218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从讨厌你改变为愿意听你说话</a:t>
            </a:r>
          </a:p>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从讨厌保险改变为考虑考虑</a:t>
            </a:r>
          </a:p>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从过两天再说到同意签单</a:t>
            </a:r>
          </a:p>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从资金不足到存钱到帐户上</a:t>
            </a:r>
          </a:p>
        </p:txBody>
      </p:sp>
      <p:sp>
        <p:nvSpPr>
          <p:cNvPr id="17" name="文本框 16">
            <a:extLst>
              <a:ext uri="{FF2B5EF4-FFF2-40B4-BE49-F238E27FC236}">
                <a16:creationId xmlns="" xmlns:a16="http://schemas.microsoft.com/office/drawing/2014/main" id="{B7245DA5-BEBE-5407-9BE5-E54450A4C739}"/>
              </a:ext>
            </a:extLst>
          </p:cNvPr>
          <p:cNvSpPr txBox="1"/>
          <p:nvPr/>
        </p:nvSpPr>
        <p:spPr>
          <a:xfrm>
            <a:off x="6351538" y="3028890"/>
            <a:ext cx="4432189" cy="400110"/>
          </a:xfrm>
          <a:prstGeom prst="rect">
            <a:avLst/>
          </a:prstGeom>
          <a:noFill/>
        </p:spPr>
        <p:txBody>
          <a:bodyPr wrap="square">
            <a:spAutoFit/>
          </a:bodyPr>
          <a:lstStyle/>
          <a:p>
            <a:r>
              <a:rPr lang="zh-CN" altLang="en-US" sz="2000" dirty="0">
                <a:solidFill>
                  <a:schemeClr val="tx1">
                    <a:lumMod val="65000"/>
                    <a:lumOff val="35000"/>
                  </a:schemeClr>
                </a:solidFill>
                <a:cs typeface="+mn-ea"/>
                <a:sym typeface="+mn-lt"/>
              </a:rPr>
              <a:t>改变了对方的思想或者行为！</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6950" y="2430709"/>
            <a:ext cx="3709060" cy="3709060"/>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什么叫有效拜访？</a:t>
              </a: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205379056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1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plus(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13</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59554" y="2447297"/>
            <a:ext cx="3709060" cy="3709060"/>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smtClean="0">
                  <a:solidFill>
                    <a:srgbClr val="0070C0"/>
                  </a:solidFill>
                  <a:cs typeface="+mn-ea"/>
                  <a:sym typeface="+mn-lt"/>
                </a:rPr>
                <a:t>为什么？</a:t>
              </a:r>
              <a:endParaRPr lang="zh-CN" altLang="en-US" sz="3200" b="1" dirty="0">
                <a:solidFill>
                  <a:srgbClr val="0070C0"/>
                </a:solidFill>
                <a:cs typeface="+mn-ea"/>
                <a:sym typeface="+mn-lt"/>
              </a:endParaRP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8" name="WordArt 6">
            <a:extLst>
              <a:ext uri="{FF2B5EF4-FFF2-40B4-BE49-F238E27FC236}">
                <a16:creationId xmlns="" xmlns:a16="http://schemas.microsoft.com/office/drawing/2014/main" id="{9E01CA62-158A-E7F9-A3D1-AEA92AFDB9FF}"/>
              </a:ext>
            </a:extLst>
          </p:cNvPr>
          <p:cNvSpPr>
            <a:spLocks noChangeArrowheads="1" noChangeShapeType="1" noTextEdit="1"/>
          </p:cNvSpPr>
          <p:nvPr/>
        </p:nvSpPr>
        <p:spPr bwMode="auto">
          <a:xfrm>
            <a:off x="2593394" y="3736555"/>
            <a:ext cx="3879103" cy="1130544"/>
          </a:xfrm>
          <a:prstGeom prst="rect">
            <a:avLst/>
          </a:prstGeom>
        </p:spPr>
        <p:txBody>
          <a:bodyPr wrap="none" fromWordArt="1">
            <a:prstTxWarp prst="textPlain">
              <a:avLst>
                <a:gd name="adj" fmla="val 50000"/>
              </a:avLst>
            </a:prstTxWarp>
          </a:bodyPr>
          <a:lstStyle/>
          <a:p>
            <a:pPr algn="ctr"/>
            <a:r>
              <a:rPr lang="zh-CN" altLang="en-US" sz="3600" b="1" kern="10" dirty="0">
                <a:ln w="12700">
                  <a:solidFill>
                    <a:srgbClr val="EAEAEA"/>
                  </a:solidFill>
                  <a:round/>
                  <a:headEnd/>
                  <a:tailEnd/>
                </a:ln>
                <a:solidFill>
                  <a:srgbClr val="0070C0"/>
                </a:solidFill>
                <a:effectLst>
                  <a:outerShdw dist="35921" dir="2700000" sy="50000" kx="2115830" algn="bl" rotWithShape="0">
                    <a:srgbClr val="C0C0C0">
                      <a:alpha val="80000"/>
                    </a:srgbClr>
                  </a:outerShdw>
                </a:effectLst>
                <a:cs typeface="+mn-ea"/>
                <a:sym typeface="+mn-lt"/>
              </a:rPr>
              <a:t>没有计划</a:t>
            </a:r>
          </a:p>
        </p:txBody>
      </p:sp>
    </p:spTree>
    <p:extLst>
      <p:ext uri="{BB962C8B-B14F-4D97-AF65-F5344CB8AC3E}">
        <p14:creationId xmlns:p14="http://schemas.microsoft.com/office/powerpoint/2010/main" val="57762431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4"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0"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edge">
                                      <p:cBhvr>
                                        <p:cTn id="3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14</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6"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4478903" y="2740898"/>
            <a:ext cx="64350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1600" dirty="0" smtClean="0">
                <a:solidFill>
                  <a:schemeClr val="tx1">
                    <a:lumMod val="65000"/>
                    <a:lumOff val="35000"/>
                  </a:schemeClr>
                </a:solidFill>
                <a:cs typeface="+mn-ea"/>
                <a:sym typeface="+mn-lt"/>
              </a:rPr>
              <a:t>每</a:t>
            </a:r>
            <a:r>
              <a:rPr lang="zh-CN" altLang="en-US" sz="1600" dirty="0">
                <a:solidFill>
                  <a:schemeClr val="tx1">
                    <a:lumMod val="65000"/>
                    <a:lumOff val="35000"/>
                  </a:schemeClr>
                </a:solidFill>
                <a:cs typeface="+mn-ea"/>
                <a:sym typeface="+mn-lt"/>
              </a:rPr>
              <a:t>一次客户的拜访都要做计划，要为销售成功做准备，不是只要有拜访就会有机会，这样的拜访只会增加挫折的机会，在这种状态下你的挫折就会常常来自于自己的准备失当，而不是来自于客户了！</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2153" y="2753133"/>
            <a:ext cx="3336750" cy="2502362"/>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怎么办？</a:t>
              </a: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8"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4478903" y="4201337"/>
            <a:ext cx="64350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1600" dirty="0">
                <a:solidFill>
                  <a:schemeClr val="tx1">
                    <a:lumMod val="65000"/>
                    <a:lumOff val="35000"/>
                  </a:schemeClr>
                </a:solidFill>
                <a:cs typeface="+mn-ea"/>
                <a:sym typeface="+mn-lt"/>
              </a:rPr>
              <a:t>要问自己每一次的客户拜访是接近了客户一步还是远离了客户一步，如果你自己都没有准备好，客户也感受不到你的用心，不了解你此次拜访的主题，客户为什么要花时间与你会话呢？</a:t>
            </a:r>
          </a:p>
        </p:txBody>
      </p:sp>
      <p:sp>
        <p:nvSpPr>
          <p:cNvPr id="19" name="文本框 18">
            <a:extLst>
              <a:ext uri="{FF2B5EF4-FFF2-40B4-BE49-F238E27FC236}">
                <a16:creationId xmlns="" xmlns:a16="http://schemas.microsoft.com/office/drawing/2014/main" id="{0B70F80B-DF36-40DC-C371-5BF68CBE7745}"/>
              </a:ext>
            </a:extLst>
          </p:cNvPr>
          <p:cNvSpPr txBox="1"/>
          <p:nvPr/>
        </p:nvSpPr>
        <p:spPr>
          <a:xfrm>
            <a:off x="2226129" y="5661776"/>
            <a:ext cx="7739742" cy="369332"/>
          </a:xfrm>
          <a:prstGeom prst="rect">
            <a:avLst/>
          </a:prstGeom>
          <a:noFill/>
        </p:spPr>
        <p:txBody>
          <a:bodyPr wrap="square">
            <a:spAutoFit/>
          </a:bodyPr>
          <a:lstStyle/>
          <a:p>
            <a:r>
              <a:rPr lang="zh-CN" altLang="en-US" dirty="0">
                <a:solidFill>
                  <a:srgbClr val="00B0F0"/>
                </a:solidFill>
                <a:cs typeface="+mn-ea"/>
                <a:sym typeface="+mn-lt"/>
              </a:rPr>
              <a:t>所以检查一下自己在我们每天的工作内容中有多少是属于这些无意义的拜访。</a:t>
            </a:r>
          </a:p>
        </p:txBody>
      </p:sp>
    </p:spTree>
    <p:extLst>
      <p:ext uri="{BB962C8B-B14F-4D97-AF65-F5344CB8AC3E}">
        <p14:creationId xmlns:p14="http://schemas.microsoft.com/office/powerpoint/2010/main" val="99375126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8"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amond(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15</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6"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1455050" y="2874105"/>
            <a:ext cx="681139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客户时间是否预约了，出门拜访前是否再次确认时间？</a:t>
            </a:r>
            <a:endParaRPr lang="en-US" altLang="zh-CN" sz="1600" dirty="0" smtClean="0">
              <a:solidFill>
                <a:schemeClr val="tx1">
                  <a:lumMod val="65000"/>
                  <a:lumOff val="35000"/>
                </a:schemeClr>
              </a:solidFill>
              <a:cs typeface="+mn-ea"/>
              <a:sym typeface="+mn-lt"/>
            </a:endParaRPr>
          </a:p>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工具</a:t>
            </a:r>
            <a:r>
              <a:rPr lang="zh-CN" altLang="en-US" sz="1600" dirty="0">
                <a:solidFill>
                  <a:schemeClr val="tx1">
                    <a:lumMod val="65000"/>
                    <a:lumOff val="35000"/>
                  </a:schemeClr>
                </a:solidFill>
                <a:cs typeface="+mn-ea"/>
                <a:sym typeface="+mn-lt"/>
              </a:rPr>
              <a:t>是否备齐，要什么没什么只会浪费你和客户的时间</a:t>
            </a:r>
            <a:r>
              <a:rPr lang="zh-CN" altLang="en-US" sz="1600" dirty="0" smtClean="0">
                <a:solidFill>
                  <a:schemeClr val="tx1">
                    <a:lumMod val="65000"/>
                    <a:lumOff val="35000"/>
                  </a:schemeClr>
                </a:solidFill>
                <a:cs typeface="+mn-ea"/>
                <a:sym typeface="+mn-lt"/>
              </a:rPr>
              <a:t>？</a:t>
            </a:r>
            <a:endParaRPr lang="en-US" altLang="zh-CN" sz="1600" dirty="0" smtClean="0">
              <a:solidFill>
                <a:schemeClr val="tx1">
                  <a:lumMod val="65000"/>
                  <a:lumOff val="35000"/>
                </a:schemeClr>
              </a:solidFill>
              <a:cs typeface="+mn-ea"/>
              <a:sym typeface="+mn-lt"/>
            </a:endParaRPr>
          </a:p>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此次</a:t>
            </a:r>
            <a:r>
              <a:rPr lang="zh-CN" altLang="en-US" sz="1600" dirty="0">
                <a:solidFill>
                  <a:schemeClr val="tx1">
                    <a:lumMod val="65000"/>
                    <a:lumOff val="35000"/>
                  </a:schemeClr>
                </a:solidFill>
                <a:cs typeface="+mn-ea"/>
                <a:sym typeface="+mn-lt"/>
              </a:rPr>
              <a:t>拜访的目的是什么？要收集的客户信息有哪些？主目标是</a:t>
            </a:r>
            <a:r>
              <a:rPr lang="zh-CN" altLang="en-US" sz="1600" dirty="0" smtClean="0">
                <a:solidFill>
                  <a:schemeClr val="tx1">
                    <a:lumMod val="65000"/>
                    <a:lumOff val="35000"/>
                  </a:schemeClr>
                </a:solidFill>
                <a:cs typeface="+mn-ea"/>
                <a:sym typeface="+mn-lt"/>
              </a:rPr>
              <a:t>谁</a:t>
            </a:r>
            <a:endParaRPr lang="en-US" altLang="zh-CN" sz="1600" dirty="0">
              <a:solidFill>
                <a:schemeClr val="tx1">
                  <a:lumMod val="65000"/>
                  <a:lumOff val="35000"/>
                </a:schemeClr>
              </a:solidFill>
              <a:cs typeface="+mn-ea"/>
              <a:sym typeface="+mn-lt"/>
            </a:endParaRPr>
          </a:p>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拜访</a:t>
            </a:r>
            <a:r>
              <a:rPr lang="zh-CN" altLang="en-US" sz="1600" dirty="0">
                <a:solidFill>
                  <a:schemeClr val="tx1">
                    <a:lumMod val="65000"/>
                    <a:lumOff val="35000"/>
                  </a:schemeClr>
                </a:solidFill>
                <a:cs typeface="+mn-ea"/>
                <a:sym typeface="+mn-lt"/>
              </a:rPr>
              <a:t>的区域是否规划好，时间要花在与客户沟通上而不是花在交通上？</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3097" y="2407754"/>
            <a:ext cx="2502362" cy="2502362"/>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怎么办？</a:t>
              </a: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8"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2032001" y="4776302"/>
            <a:ext cx="812799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1600" dirty="0" smtClean="0">
                <a:solidFill>
                  <a:schemeClr val="tx1">
                    <a:lumMod val="65000"/>
                    <a:lumOff val="35000"/>
                  </a:schemeClr>
                </a:solidFill>
                <a:cs typeface="+mn-ea"/>
                <a:sym typeface="+mn-lt"/>
              </a:rPr>
              <a:t>         记得</a:t>
            </a:r>
            <a:r>
              <a:rPr lang="zh-CN" altLang="en-US" sz="1600" dirty="0">
                <a:solidFill>
                  <a:schemeClr val="tx1">
                    <a:lumMod val="65000"/>
                    <a:lumOff val="35000"/>
                  </a:schemeClr>
                </a:solidFill>
                <a:cs typeface="+mn-ea"/>
                <a:sym typeface="+mn-lt"/>
              </a:rPr>
              <a:t>，不是只要有工作就会有效果，蒙着头蒙着眼睛也是工作，清清楚楚，明明白白的工作也是工作，无意义的拜访越多任务作的效率就会越差，成功销售来自于每一个小关键的掌握，你掌握好了吗？ </a:t>
            </a:r>
          </a:p>
        </p:txBody>
      </p:sp>
    </p:spTree>
    <p:extLst>
      <p:ext uri="{BB962C8B-B14F-4D97-AF65-F5344CB8AC3E}">
        <p14:creationId xmlns:p14="http://schemas.microsoft.com/office/powerpoint/2010/main" val="33903779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6"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par>
                          <p:cTn id="33" fill="hold">
                            <p:stCondLst>
                              <p:cond delay="4000"/>
                            </p:stCondLst>
                            <p:childTnLst>
                              <p:par>
                                <p:cTn id="34" presetID="16" presetClass="entr" presetSubtype="21"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6">
            <a:extLst>
              <a:ext uri="{FF2B5EF4-FFF2-40B4-BE49-F238E27FC236}">
                <a16:creationId xmlns="" xmlns:a16="http://schemas.microsoft.com/office/drawing/2014/main" id="{94B3469C-F217-43A4-4498-91579755ECB5}"/>
              </a:ext>
            </a:extLst>
          </p:cNvPr>
          <p:cNvSpPr txBox="1">
            <a:spLocks noChangeArrowheads="1"/>
          </p:cNvSpPr>
          <p:nvPr/>
        </p:nvSpPr>
        <p:spPr bwMode="auto">
          <a:xfrm>
            <a:off x="6059441" y="2014539"/>
            <a:ext cx="444834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200000"/>
              </a:lnSpc>
            </a:pPr>
            <a:r>
              <a:rPr lang="zh-CN" altLang="en-US" sz="2400" dirty="0" smtClean="0">
                <a:solidFill>
                  <a:schemeClr val="tx1">
                    <a:lumMod val="65000"/>
                    <a:lumOff val="35000"/>
                  </a:schemeClr>
                </a:solidFill>
                <a:cs typeface="+mn-ea"/>
                <a:sym typeface="+mn-lt"/>
              </a:rPr>
              <a:t>专业</a:t>
            </a:r>
            <a:r>
              <a:rPr lang="zh-CN" altLang="en-US" sz="2400" dirty="0">
                <a:solidFill>
                  <a:schemeClr val="tx1">
                    <a:lumMod val="65000"/>
                    <a:lumOff val="35000"/>
                  </a:schemeClr>
                </a:solidFill>
                <a:cs typeface="+mn-ea"/>
                <a:sym typeface="+mn-lt"/>
              </a:rPr>
              <a:t>的商品知识和市场知识是创建客户与你之间信赖感的桥梁，而这信赖感则是发挥工作效率、节省时间的最佳武器。 </a:t>
            </a:r>
          </a:p>
        </p:txBody>
      </p:sp>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16</a:t>
            </a:fld>
            <a:endParaRPr lang="en-US" altLang="zh-CN" sz="2500" dirty="0">
              <a:solidFill>
                <a:srgbClr val="0070C0"/>
              </a:solidFill>
              <a:cs typeface="+mn-ea"/>
              <a:sym typeface="+mn-lt"/>
            </a:endParaRPr>
          </a:p>
        </p:txBody>
      </p:sp>
      <p:sp>
        <p:nvSpPr>
          <p:cNvPr id="5" name="矩形 4"/>
          <p:cNvSpPr/>
          <p:nvPr/>
        </p:nvSpPr>
        <p:spPr>
          <a:xfrm>
            <a:off x="2297423" y="493216"/>
            <a:ext cx="5634876"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之三：</a:t>
            </a:r>
            <a:r>
              <a:rPr lang="zh-CN" altLang="en-US" sz="2500" dirty="0" smtClean="0">
                <a:solidFill>
                  <a:srgbClr val="0070C0"/>
                </a:solidFill>
                <a:cs typeface="+mn-ea"/>
                <a:sym typeface="+mn-lt"/>
              </a:rPr>
              <a:t>一问三不知</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5050" y="2514600"/>
            <a:ext cx="4572366" cy="3429000"/>
          </a:xfrm>
          <a:prstGeom prst="rect">
            <a:avLst/>
          </a:prstGeom>
        </p:spPr>
      </p:pic>
    </p:spTree>
    <p:extLst>
      <p:ext uri="{BB962C8B-B14F-4D97-AF65-F5344CB8AC3E}">
        <p14:creationId xmlns:p14="http://schemas.microsoft.com/office/powerpoint/2010/main" val="150518396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12294"/>
                                        </p:tgtEl>
                                        <p:attrNameLst>
                                          <p:attrName>style.visibility</p:attrName>
                                        </p:attrNameLst>
                                      </p:cBhvr>
                                      <p:to>
                                        <p:strVal val="visible"/>
                                      </p:to>
                                    </p:set>
                                    <p:animEffect transition="in" filter="fade">
                                      <p:cBhvr>
                                        <p:cTn id="28" dur="1000"/>
                                        <p:tgtEl>
                                          <p:spTgt spid="12294"/>
                                        </p:tgtEl>
                                      </p:cBhvr>
                                    </p:animEffect>
                                    <p:anim calcmode="lin" valueType="num">
                                      <p:cBhvr>
                                        <p:cTn id="29" dur="1000" fill="hold"/>
                                        <p:tgtEl>
                                          <p:spTgt spid="12294"/>
                                        </p:tgtEl>
                                        <p:attrNameLst>
                                          <p:attrName>ppt_x</p:attrName>
                                        </p:attrNameLst>
                                      </p:cBhvr>
                                      <p:tavLst>
                                        <p:tav tm="0">
                                          <p:val>
                                            <p:strVal val="#ppt_x"/>
                                          </p:val>
                                        </p:tav>
                                        <p:tav tm="100000">
                                          <p:val>
                                            <p:strVal val="#ppt_x"/>
                                          </p:val>
                                        </p:tav>
                                      </p:tavLst>
                                    </p:anim>
                                    <p:anim calcmode="lin" valueType="num">
                                      <p:cBhvr>
                                        <p:cTn id="30"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17</a:t>
            </a:fld>
            <a:endParaRPr lang="en-US" altLang="zh-CN" sz="2500" dirty="0">
              <a:solidFill>
                <a:srgbClr val="0070C0"/>
              </a:solidFill>
              <a:cs typeface="+mn-ea"/>
              <a:sym typeface="+mn-lt"/>
            </a:endParaRPr>
          </a:p>
        </p:txBody>
      </p:sp>
      <p:sp>
        <p:nvSpPr>
          <p:cNvPr id="5" name="矩形 4"/>
          <p:cNvSpPr/>
          <p:nvPr/>
        </p:nvSpPr>
        <p:spPr>
          <a:xfrm>
            <a:off x="2297423" y="493216"/>
            <a:ext cx="5634876"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之三：</a:t>
            </a:r>
            <a:r>
              <a:rPr lang="zh-CN" altLang="en-US" sz="2500" dirty="0" smtClean="0">
                <a:solidFill>
                  <a:srgbClr val="0070C0"/>
                </a:solidFill>
                <a:cs typeface="+mn-ea"/>
                <a:sym typeface="+mn-lt"/>
              </a:rPr>
              <a:t>一问三不知</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731565" y="1692933"/>
              <a:ext cx="38098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2400" b="1" dirty="0">
                  <a:solidFill>
                    <a:srgbClr val="0070C0"/>
                  </a:solidFill>
                  <a:cs typeface="+mn-ea"/>
                  <a:sym typeface="+mn-lt"/>
                </a:rPr>
                <a:t>最难对付的客户是那一种？</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9" name="组合 38"/>
          <p:cNvGrpSpPr/>
          <p:nvPr/>
        </p:nvGrpSpPr>
        <p:grpSpPr>
          <a:xfrm>
            <a:off x="1727200" y="3078927"/>
            <a:ext cx="1651000" cy="858073"/>
            <a:chOff x="1727200" y="3078927"/>
            <a:chExt cx="1651000" cy="858073"/>
          </a:xfrm>
        </p:grpSpPr>
        <p:grpSp>
          <p:nvGrpSpPr>
            <p:cNvPr id="16" name="组合 15"/>
            <p:cNvGrpSpPr/>
            <p:nvPr/>
          </p:nvGrpSpPr>
          <p:grpSpPr>
            <a:xfrm>
              <a:off x="1727200" y="3225800"/>
              <a:ext cx="1651000" cy="711200"/>
              <a:chOff x="1790700" y="2819400"/>
              <a:chExt cx="1651000" cy="711200"/>
            </a:xfrm>
          </p:grpSpPr>
          <p:sp>
            <p:nvSpPr>
              <p:cNvPr id="6" name="圆角矩形 5"/>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062202" y="2990334"/>
                <a:ext cx="1107996" cy="369332"/>
              </a:xfrm>
              <a:prstGeom prst="rect">
                <a:avLst/>
              </a:prstGeom>
              <a:noFill/>
            </p:spPr>
            <p:txBody>
              <a:bodyPr wrap="none" rtlCol="0">
                <a:spAutoFit/>
              </a:bodyPr>
              <a:lstStyle/>
              <a:p>
                <a:pPr algn="ctr"/>
                <a:r>
                  <a:rPr lang="zh-CN" altLang="en-US" dirty="0">
                    <a:solidFill>
                      <a:schemeClr val="tx1">
                        <a:lumMod val="65000"/>
                        <a:lumOff val="35000"/>
                      </a:schemeClr>
                    </a:solidFill>
                    <a:cs typeface="+mn-ea"/>
                    <a:sym typeface="+mn-lt"/>
                  </a:rPr>
                  <a:t>倾听型的</a:t>
                </a:r>
              </a:p>
            </p:txBody>
          </p:sp>
        </p:grpSp>
        <p:sp>
          <p:nvSpPr>
            <p:cNvPr id="17" name="流程图: 联系 16"/>
            <p:cNvSpPr/>
            <p:nvPr/>
          </p:nvSpPr>
          <p:spPr>
            <a:xfrm>
              <a:off x="24807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7" name="组合 46"/>
          <p:cNvGrpSpPr/>
          <p:nvPr/>
        </p:nvGrpSpPr>
        <p:grpSpPr>
          <a:xfrm>
            <a:off x="3911600" y="3078927"/>
            <a:ext cx="1651000" cy="858073"/>
            <a:chOff x="3911600" y="3078927"/>
            <a:chExt cx="1651000" cy="858073"/>
          </a:xfrm>
        </p:grpSpPr>
        <p:grpSp>
          <p:nvGrpSpPr>
            <p:cNvPr id="18" name="组合 17"/>
            <p:cNvGrpSpPr/>
            <p:nvPr/>
          </p:nvGrpSpPr>
          <p:grpSpPr>
            <a:xfrm>
              <a:off x="3911600" y="3225800"/>
              <a:ext cx="1651000" cy="711200"/>
              <a:chOff x="1790700" y="2819400"/>
              <a:chExt cx="1651000" cy="711200"/>
            </a:xfrm>
          </p:grpSpPr>
          <p:sp>
            <p:nvSpPr>
              <p:cNvPr id="19" name="圆角矩形 18"/>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倾诉型</a:t>
                </a:r>
                <a:r>
                  <a:rPr lang="zh-CN" altLang="en-US" dirty="0">
                    <a:solidFill>
                      <a:schemeClr val="tx1">
                        <a:lumMod val="65000"/>
                        <a:lumOff val="35000"/>
                      </a:schemeClr>
                    </a:solidFill>
                    <a:cs typeface="+mn-ea"/>
                    <a:sym typeface="+mn-lt"/>
                  </a:rPr>
                  <a:t>的</a:t>
                </a:r>
              </a:p>
            </p:txBody>
          </p:sp>
        </p:grpSp>
        <p:sp>
          <p:nvSpPr>
            <p:cNvPr id="40" name="流程图: 联系 39"/>
            <p:cNvSpPr/>
            <p:nvPr/>
          </p:nvSpPr>
          <p:spPr>
            <a:xfrm>
              <a:off x="46651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8" name="组合 47"/>
          <p:cNvGrpSpPr/>
          <p:nvPr/>
        </p:nvGrpSpPr>
        <p:grpSpPr>
          <a:xfrm>
            <a:off x="6642100" y="3078927"/>
            <a:ext cx="1651000" cy="858073"/>
            <a:chOff x="6642100" y="3078927"/>
            <a:chExt cx="1651000" cy="858073"/>
          </a:xfrm>
        </p:grpSpPr>
        <p:grpSp>
          <p:nvGrpSpPr>
            <p:cNvPr id="21" name="组合 20"/>
            <p:cNvGrpSpPr/>
            <p:nvPr/>
          </p:nvGrpSpPr>
          <p:grpSpPr>
            <a:xfrm>
              <a:off x="6642100" y="3225800"/>
              <a:ext cx="1651000" cy="711200"/>
              <a:chOff x="1790700" y="2819400"/>
              <a:chExt cx="1651000" cy="711200"/>
            </a:xfrm>
          </p:grpSpPr>
          <p:sp>
            <p:nvSpPr>
              <p:cNvPr id="22" name="圆角矩形 21"/>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文本框 22"/>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默认型</a:t>
                </a:r>
                <a:r>
                  <a:rPr lang="zh-CN" altLang="en-US" dirty="0">
                    <a:solidFill>
                      <a:schemeClr val="tx1">
                        <a:lumMod val="65000"/>
                        <a:lumOff val="35000"/>
                      </a:schemeClr>
                    </a:solidFill>
                    <a:cs typeface="+mn-ea"/>
                    <a:sym typeface="+mn-lt"/>
                  </a:rPr>
                  <a:t>的</a:t>
                </a:r>
              </a:p>
            </p:txBody>
          </p:sp>
        </p:grpSp>
        <p:sp>
          <p:nvSpPr>
            <p:cNvPr id="41" name="流程图: 联系 40"/>
            <p:cNvSpPr/>
            <p:nvPr/>
          </p:nvSpPr>
          <p:spPr>
            <a:xfrm>
              <a:off x="73956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9" name="组合 48"/>
          <p:cNvGrpSpPr/>
          <p:nvPr/>
        </p:nvGrpSpPr>
        <p:grpSpPr>
          <a:xfrm>
            <a:off x="8826500" y="3078927"/>
            <a:ext cx="1651000" cy="858073"/>
            <a:chOff x="8826500" y="3078927"/>
            <a:chExt cx="1651000" cy="858073"/>
          </a:xfrm>
        </p:grpSpPr>
        <p:grpSp>
          <p:nvGrpSpPr>
            <p:cNvPr id="24" name="组合 23"/>
            <p:cNvGrpSpPr/>
            <p:nvPr/>
          </p:nvGrpSpPr>
          <p:grpSpPr>
            <a:xfrm>
              <a:off x="8826500" y="3225800"/>
              <a:ext cx="1651000" cy="711200"/>
              <a:chOff x="1790700" y="2819400"/>
              <a:chExt cx="1651000" cy="711200"/>
            </a:xfrm>
          </p:grpSpPr>
          <p:sp>
            <p:nvSpPr>
              <p:cNvPr id="25" name="圆角矩形 24"/>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认可型</a:t>
                </a:r>
                <a:r>
                  <a:rPr lang="zh-CN" altLang="en-US" dirty="0">
                    <a:solidFill>
                      <a:schemeClr val="tx1">
                        <a:lumMod val="65000"/>
                        <a:lumOff val="35000"/>
                      </a:schemeClr>
                    </a:solidFill>
                    <a:cs typeface="+mn-ea"/>
                    <a:sym typeface="+mn-lt"/>
                  </a:rPr>
                  <a:t>的</a:t>
                </a:r>
              </a:p>
            </p:txBody>
          </p:sp>
        </p:grpSp>
        <p:sp>
          <p:nvSpPr>
            <p:cNvPr id="42" name="流程图: 联系 41"/>
            <p:cNvSpPr/>
            <p:nvPr/>
          </p:nvSpPr>
          <p:spPr>
            <a:xfrm>
              <a:off x="95843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3" name="组合 52"/>
          <p:cNvGrpSpPr/>
          <p:nvPr/>
        </p:nvGrpSpPr>
        <p:grpSpPr>
          <a:xfrm>
            <a:off x="1727200" y="4694700"/>
            <a:ext cx="1651000" cy="855200"/>
            <a:chOff x="1727200" y="4694700"/>
            <a:chExt cx="1651000" cy="855200"/>
          </a:xfrm>
        </p:grpSpPr>
        <p:grpSp>
          <p:nvGrpSpPr>
            <p:cNvPr id="27" name="组合 26"/>
            <p:cNvGrpSpPr/>
            <p:nvPr/>
          </p:nvGrpSpPr>
          <p:grpSpPr>
            <a:xfrm>
              <a:off x="1727200" y="4838700"/>
              <a:ext cx="1651000" cy="711200"/>
              <a:chOff x="1790700" y="2819400"/>
              <a:chExt cx="1651000" cy="711200"/>
            </a:xfrm>
          </p:grpSpPr>
          <p:sp>
            <p:nvSpPr>
              <p:cNvPr id="28" name="圆角矩形 27"/>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文本框 28"/>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多问型</a:t>
                </a:r>
                <a:r>
                  <a:rPr lang="zh-CN" altLang="en-US" dirty="0">
                    <a:solidFill>
                      <a:schemeClr val="tx1">
                        <a:lumMod val="65000"/>
                        <a:lumOff val="35000"/>
                      </a:schemeClr>
                    </a:solidFill>
                    <a:cs typeface="+mn-ea"/>
                    <a:sym typeface="+mn-lt"/>
                  </a:rPr>
                  <a:t>的</a:t>
                </a:r>
              </a:p>
            </p:txBody>
          </p:sp>
        </p:grpSp>
        <p:sp>
          <p:nvSpPr>
            <p:cNvPr id="43" name="流程图: 联系 42"/>
            <p:cNvSpPr/>
            <p:nvPr/>
          </p:nvSpPr>
          <p:spPr>
            <a:xfrm>
              <a:off x="24860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2" name="组合 51"/>
          <p:cNvGrpSpPr/>
          <p:nvPr/>
        </p:nvGrpSpPr>
        <p:grpSpPr>
          <a:xfrm>
            <a:off x="3911600" y="4694700"/>
            <a:ext cx="1651000" cy="855200"/>
            <a:chOff x="3911600" y="4694700"/>
            <a:chExt cx="1651000" cy="855200"/>
          </a:xfrm>
        </p:grpSpPr>
        <p:grpSp>
          <p:nvGrpSpPr>
            <p:cNvPr id="30" name="组合 29"/>
            <p:cNvGrpSpPr/>
            <p:nvPr/>
          </p:nvGrpSpPr>
          <p:grpSpPr>
            <a:xfrm>
              <a:off x="3911600" y="4838700"/>
              <a:ext cx="1651000" cy="711200"/>
              <a:chOff x="1790700" y="2819400"/>
              <a:chExt cx="1651000" cy="711200"/>
            </a:xfrm>
          </p:grpSpPr>
          <p:sp>
            <p:nvSpPr>
              <p:cNvPr id="31" name="圆角矩形 30"/>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文本框 31"/>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反对型</a:t>
                </a:r>
                <a:r>
                  <a:rPr lang="zh-CN" altLang="en-US" dirty="0">
                    <a:solidFill>
                      <a:schemeClr val="tx1">
                        <a:lumMod val="65000"/>
                        <a:lumOff val="35000"/>
                      </a:schemeClr>
                    </a:solidFill>
                    <a:cs typeface="+mn-ea"/>
                    <a:sym typeface="+mn-lt"/>
                  </a:rPr>
                  <a:t>的</a:t>
                </a:r>
              </a:p>
            </p:txBody>
          </p:sp>
        </p:grpSp>
        <p:sp>
          <p:nvSpPr>
            <p:cNvPr id="44" name="流程图: 联系 43"/>
            <p:cNvSpPr/>
            <p:nvPr/>
          </p:nvSpPr>
          <p:spPr>
            <a:xfrm>
              <a:off x="46704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1" name="组合 50"/>
          <p:cNvGrpSpPr/>
          <p:nvPr/>
        </p:nvGrpSpPr>
        <p:grpSpPr>
          <a:xfrm>
            <a:off x="6642100" y="4694700"/>
            <a:ext cx="1651000" cy="855200"/>
            <a:chOff x="6642100" y="4694700"/>
            <a:chExt cx="1651000" cy="855200"/>
          </a:xfrm>
        </p:grpSpPr>
        <p:grpSp>
          <p:nvGrpSpPr>
            <p:cNvPr id="33" name="组合 32"/>
            <p:cNvGrpSpPr/>
            <p:nvPr/>
          </p:nvGrpSpPr>
          <p:grpSpPr>
            <a:xfrm>
              <a:off x="6642100" y="4838700"/>
              <a:ext cx="1651000" cy="711200"/>
              <a:chOff x="1790700" y="2819400"/>
              <a:chExt cx="1651000" cy="711200"/>
            </a:xfrm>
          </p:grpSpPr>
          <p:sp>
            <p:nvSpPr>
              <p:cNvPr id="34" name="圆角矩形 33"/>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自负型</a:t>
                </a:r>
                <a:r>
                  <a:rPr lang="zh-CN" altLang="en-US" dirty="0">
                    <a:solidFill>
                      <a:schemeClr val="tx1">
                        <a:lumMod val="65000"/>
                        <a:lumOff val="35000"/>
                      </a:schemeClr>
                    </a:solidFill>
                    <a:cs typeface="+mn-ea"/>
                    <a:sym typeface="+mn-lt"/>
                  </a:rPr>
                  <a:t>的</a:t>
                </a:r>
              </a:p>
            </p:txBody>
          </p:sp>
        </p:grpSp>
        <p:sp>
          <p:nvSpPr>
            <p:cNvPr id="45" name="流程图: 联系 44"/>
            <p:cNvSpPr/>
            <p:nvPr/>
          </p:nvSpPr>
          <p:spPr>
            <a:xfrm>
              <a:off x="74009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a:off x="8826500" y="4694700"/>
            <a:ext cx="1651000" cy="855200"/>
            <a:chOff x="8826500" y="4694700"/>
            <a:chExt cx="1651000" cy="855200"/>
          </a:xfrm>
        </p:grpSpPr>
        <p:grpSp>
          <p:nvGrpSpPr>
            <p:cNvPr id="36" name="组合 35"/>
            <p:cNvGrpSpPr/>
            <p:nvPr/>
          </p:nvGrpSpPr>
          <p:grpSpPr>
            <a:xfrm>
              <a:off x="8826500" y="4838700"/>
              <a:ext cx="1651000" cy="711200"/>
              <a:chOff x="1790700" y="2819400"/>
              <a:chExt cx="1651000" cy="711200"/>
            </a:xfrm>
          </p:grpSpPr>
          <p:sp>
            <p:nvSpPr>
              <p:cNvPr id="37" name="圆角矩形 36"/>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文本框 37"/>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沉默型</a:t>
                </a:r>
                <a:r>
                  <a:rPr lang="zh-CN" altLang="en-US" dirty="0">
                    <a:solidFill>
                      <a:schemeClr val="tx1">
                        <a:lumMod val="65000"/>
                        <a:lumOff val="35000"/>
                      </a:schemeClr>
                    </a:solidFill>
                    <a:cs typeface="+mn-ea"/>
                    <a:sym typeface="+mn-lt"/>
                  </a:rPr>
                  <a:t>的</a:t>
                </a:r>
              </a:p>
            </p:txBody>
          </p:sp>
        </p:grpSp>
        <p:sp>
          <p:nvSpPr>
            <p:cNvPr id="46" name="流程图: 联系 45"/>
            <p:cNvSpPr/>
            <p:nvPr/>
          </p:nvSpPr>
          <p:spPr>
            <a:xfrm>
              <a:off x="95896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208382594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16" presetClass="entr" presetSubtype="37"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animEffect transition="in" filter="fade">
                                      <p:cBhvr>
                                        <p:cTn id="30" dur="500"/>
                                        <p:tgtEl>
                                          <p:spTgt spid="39"/>
                                        </p:tgtEl>
                                      </p:cBhvr>
                                    </p:animEffect>
                                  </p:childTnLst>
                                </p:cTn>
                              </p:par>
                              <p:par>
                                <p:cTn id="31" presetID="53" presetClass="entr" presetSubtype="16" fill="hold" nodeType="withEffect">
                                  <p:stCondLst>
                                    <p:cond delay="0"/>
                                  </p:stCondLst>
                                  <p:childTnLst>
                                    <p:set>
                                      <p:cBhvr>
                                        <p:cTn id="32" dur="1" fill="hold">
                                          <p:stCondLst>
                                            <p:cond delay="0"/>
                                          </p:stCondLst>
                                        </p:cTn>
                                        <p:tgtEl>
                                          <p:spTgt spid="47"/>
                                        </p:tgtEl>
                                        <p:attrNameLst>
                                          <p:attrName>style.visibility</p:attrName>
                                        </p:attrNameLst>
                                      </p:cBhvr>
                                      <p:to>
                                        <p:strVal val="visible"/>
                                      </p:to>
                                    </p:set>
                                    <p:anim calcmode="lin" valueType="num">
                                      <p:cBhvr>
                                        <p:cTn id="33" dur="500" fill="hold"/>
                                        <p:tgtEl>
                                          <p:spTgt spid="47"/>
                                        </p:tgtEl>
                                        <p:attrNameLst>
                                          <p:attrName>ppt_w</p:attrName>
                                        </p:attrNameLst>
                                      </p:cBhvr>
                                      <p:tavLst>
                                        <p:tav tm="0">
                                          <p:val>
                                            <p:fltVal val="0"/>
                                          </p:val>
                                        </p:tav>
                                        <p:tav tm="100000">
                                          <p:val>
                                            <p:strVal val="#ppt_w"/>
                                          </p:val>
                                        </p:tav>
                                      </p:tavLst>
                                    </p:anim>
                                    <p:anim calcmode="lin" valueType="num">
                                      <p:cBhvr>
                                        <p:cTn id="34" dur="500" fill="hold"/>
                                        <p:tgtEl>
                                          <p:spTgt spid="47"/>
                                        </p:tgtEl>
                                        <p:attrNameLst>
                                          <p:attrName>ppt_h</p:attrName>
                                        </p:attrNameLst>
                                      </p:cBhvr>
                                      <p:tavLst>
                                        <p:tav tm="0">
                                          <p:val>
                                            <p:fltVal val="0"/>
                                          </p:val>
                                        </p:tav>
                                        <p:tav tm="100000">
                                          <p:val>
                                            <p:strVal val="#ppt_h"/>
                                          </p:val>
                                        </p:tav>
                                      </p:tavLst>
                                    </p:anim>
                                    <p:animEffect transition="in" filter="fade">
                                      <p:cBhvr>
                                        <p:cTn id="35" dur="500"/>
                                        <p:tgtEl>
                                          <p:spTgt spid="47"/>
                                        </p:tgtEl>
                                      </p:cBhvr>
                                    </p:animEffect>
                                  </p:childTnLst>
                                </p:cTn>
                              </p:par>
                              <p:par>
                                <p:cTn id="36" presetID="53" presetClass="entr" presetSubtype="16" fill="hold" nodeType="with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animEffect transition="in" filter="fade">
                                      <p:cBhvr>
                                        <p:cTn id="40" dur="500"/>
                                        <p:tgtEl>
                                          <p:spTgt spid="48"/>
                                        </p:tgtEl>
                                      </p:cBhvr>
                                    </p:animEffect>
                                  </p:childTnLst>
                                </p:cTn>
                              </p:par>
                              <p:par>
                                <p:cTn id="41" presetID="53" presetClass="entr" presetSubtype="16"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p:cTn id="43" dur="500" fill="hold"/>
                                        <p:tgtEl>
                                          <p:spTgt spid="49"/>
                                        </p:tgtEl>
                                        <p:attrNameLst>
                                          <p:attrName>ppt_w</p:attrName>
                                        </p:attrNameLst>
                                      </p:cBhvr>
                                      <p:tavLst>
                                        <p:tav tm="0">
                                          <p:val>
                                            <p:fltVal val="0"/>
                                          </p:val>
                                        </p:tav>
                                        <p:tav tm="100000">
                                          <p:val>
                                            <p:strVal val="#ppt_w"/>
                                          </p:val>
                                        </p:tav>
                                      </p:tavLst>
                                    </p:anim>
                                    <p:anim calcmode="lin" valueType="num">
                                      <p:cBhvr>
                                        <p:cTn id="44" dur="500" fill="hold"/>
                                        <p:tgtEl>
                                          <p:spTgt spid="49"/>
                                        </p:tgtEl>
                                        <p:attrNameLst>
                                          <p:attrName>ppt_h</p:attrName>
                                        </p:attrNameLst>
                                      </p:cBhvr>
                                      <p:tavLst>
                                        <p:tav tm="0">
                                          <p:val>
                                            <p:fltVal val="0"/>
                                          </p:val>
                                        </p:tav>
                                        <p:tav tm="100000">
                                          <p:val>
                                            <p:strVal val="#ppt_h"/>
                                          </p:val>
                                        </p:tav>
                                      </p:tavLst>
                                    </p:anim>
                                    <p:animEffect transition="in" filter="fade">
                                      <p:cBhvr>
                                        <p:cTn id="45" dur="500"/>
                                        <p:tgtEl>
                                          <p:spTgt spid="49"/>
                                        </p:tgtEl>
                                      </p:cBhvr>
                                    </p:animEffect>
                                  </p:childTnLst>
                                </p:cTn>
                              </p:par>
                              <p:par>
                                <p:cTn id="46" presetID="53" presetClass="entr" presetSubtype="16" fill="hold" nodeType="with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animEffect transition="in" filter="fade">
                                      <p:cBhvr>
                                        <p:cTn id="50" dur="500"/>
                                        <p:tgtEl>
                                          <p:spTgt spid="53"/>
                                        </p:tgtEl>
                                      </p:cBhvr>
                                    </p:animEffect>
                                  </p:childTnLst>
                                </p:cTn>
                              </p:par>
                              <p:par>
                                <p:cTn id="51" presetID="53" presetClass="entr" presetSubtype="16" fill="hold" nodeType="with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p:cTn id="53" dur="500" fill="hold"/>
                                        <p:tgtEl>
                                          <p:spTgt spid="52"/>
                                        </p:tgtEl>
                                        <p:attrNameLst>
                                          <p:attrName>ppt_w</p:attrName>
                                        </p:attrNameLst>
                                      </p:cBhvr>
                                      <p:tavLst>
                                        <p:tav tm="0">
                                          <p:val>
                                            <p:fltVal val="0"/>
                                          </p:val>
                                        </p:tav>
                                        <p:tav tm="100000">
                                          <p:val>
                                            <p:strVal val="#ppt_w"/>
                                          </p:val>
                                        </p:tav>
                                      </p:tavLst>
                                    </p:anim>
                                    <p:anim calcmode="lin" valueType="num">
                                      <p:cBhvr>
                                        <p:cTn id="54" dur="500" fill="hold"/>
                                        <p:tgtEl>
                                          <p:spTgt spid="52"/>
                                        </p:tgtEl>
                                        <p:attrNameLst>
                                          <p:attrName>ppt_h</p:attrName>
                                        </p:attrNameLst>
                                      </p:cBhvr>
                                      <p:tavLst>
                                        <p:tav tm="0">
                                          <p:val>
                                            <p:fltVal val="0"/>
                                          </p:val>
                                        </p:tav>
                                        <p:tav tm="100000">
                                          <p:val>
                                            <p:strVal val="#ppt_h"/>
                                          </p:val>
                                        </p:tav>
                                      </p:tavLst>
                                    </p:anim>
                                    <p:animEffect transition="in" filter="fade">
                                      <p:cBhvr>
                                        <p:cTn id="55" dur="500"/>
                                        <p:tgtEl>
                                          <p:spTgt spid="52"/>
                                        </p:tgtEl>
                                      </p:cBhvr>
                                    </p:animEffect>
                                  </p:childTnLst>
                                </p:cTn>
                              </p:par>
                              <p:par>
                                <p:cTn id="56" presetID="53" presetClass="entr" presetSubtype="16"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 calcmode="lin" valueType="num">
                                      <p:cBhvr>
                                        <p:cTn id="58" dur="500" fill="hold"/>
                                        <p:tgtEl>
                                          <p:spTgt spid="51"/>
                                        </p:tgtEl>
                                        <p:attrNameLst>
                                          <p:attrName>ppt_w</p:attrName>
                                        </p:attrNameLst>
                                      </p:cBhvr>
                                      <p:tavLst>
                                        <p:tav tm="0">
                                          <p:val>
                                            <p:fltVal val="0"/>
                                          </p:val>
                                        </p:tav>
                                        <p:tav tm="100000">
                                          <p:val>
                                            <p:strVal val="#ppt_w"/>
                                          </p:val>
                                        </p:tav>
                                      </p:tavLst>
                                    </p:anim>
                                    <p:anim calcmode="lin" valueType="num">
                                      <p:cBhvr>
                                        <p:cTn id="59" dur="500" fill="hold"/>
                                        <p:tgtEl>
                                          <p:spTgt spid="51"/>
                                        </p:tgtEl>
                                        <p:attrNameLst>
                                          <p:attrName>ppt_h</p:attrName>
                                        </p:attrNameLst>
                                      </p:cBhvr>
                                      <p:tavLst>
                                        <p:tav tm="0">
                                          <p:val>
                                            <p:fltVal val="0"/>
                                          </p:val>
                                        </p:tav>
                                        <p:tav tm="100000">
                                          <p:val>
                                            <p:strVal val="#ppt_h"/>
                                          </p:val>
                                        </p:tav>
                                      </p:tavLst>
                                    </p:anim>
                                    <p:animEffect transition="in" filter="fade">
                                      <p:cBhvr>
                                        <p:cTn id="60" dur="500"/>
                                        <p:tgtEl>
                                          <p:spTgt spid="51"/>
                                        </p:tgtEl>
                                      </p:cBhvr>
                                    </p:animEffect>
                                  </p:childTnLst>
                                </p:cTn>
                              </p:par>
                              <p:par>
                                <p:cTn id="61" presetID="53" presetClass="entr" presetSubtype="16" fill="hold" nodeType="with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500" fill="hold"/>
                                        <p:tgtEl>
                                          <p:spTgt spid="50"/>
                                        </p:tgtEl>
                                        <p:attrNameLst>
                                          <p:attrName>ppt_w</p:attrName>
                                        </p:attrNameLst>
                                      </p:cBhvr>
                                      <p:tavLst>
                                        <p:tav tm="0">
                                          <p:val>
                                            <p:fltVal val="0"/>
                                          </p:val>
                                        </p:tav>
                                        <p:tav tm="100000">
                                          <p:val>
                                            <p:strVal val="#ppt_w"/>
                                          </p:val>
                                        </p:tav>
                                      </p:tavLst>
                                    </p:anim>
                                    <p:anim calcmode="lin" valueType="num">
                                      <p:cBhvr>
                                        <p:cTn id="64" dur="500" fill="hold"/>
                                        <p:tgtEl>
                                          <p:spTgt spid="50"/>
                                        </p:tgtEl>
                                        <p:attrNameLst>
                                          <p:attrName>ppt_h</p:attrName>
                                        </p:attrNameLst>
                                      </p:cBhvr>
                                      <p:tavLst>
                                        <p:tav tm="0">
                                          <p:val>
                                            <p:fltVal val="0"/>
                                          </p:val>
                                        </p:tav>
                                        <p:tav tm="100000">
                                          <p:val>
                                            <p:strVal val="#ppt_h"/>
                                          </p:val>
                                        </p:tav>
                                      </p:tavLst>
                                    </p:anim>
                                    <p:animEffect transition="in" filter="fade">
                                      <p:cBhvr>
                                        <p:cTn id="6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18</a:t>
            </a:fld>
            <a:endParaRPr lang="en-US" altLang="zh-CN" sz="2500" dirty="0">
              <a:solidFill>
                <a:srgbClr val="0070C0"/>
              </a:solidFill>
              <a:cs typeface="+mn-ea"/>
              <a:sym typeface="+mn-lt"/>
            </a:endParaRPr>
          </a:p>
        </p:txBody>
      </p:sp>
      <p:sp>
        <p:nvSpPr>
          <p:cNvPr id="5" name="矩形 4"/>
          <p:cNvSpPr/>
          <p:nvPr/>
        </p:nvSpPr>
        <p:spPr>
          <a:xfrm>
            <a:off x="2297423" y="493216"/>
            <a:ext cx="5634876"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之三：</a:t>
            </a:r>
            <a:r>
              <a:rPr lang="zh-CN" altLang="en-US" sz="2500" dirty="0" smtClean="0">
                <a:solidFill>
                  <a:srgbClr val="0070C0"/>
                </a:solidFill>
                <a:cs typeface="+mn-ea"/>
                <a:sym typeface="+mn-lt"/>
              </a:rPr>
              <a:t>一问三不知</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54"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4873972" y="1896144"/>
            <a:ext cx="589825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dirty="0">
                <a:solidFill>
                  <a:srgbClr val="0070C0"/>
                </a:solidFill>
                <a:cs typeface="+mn-ea"/>
                <a:sym typeface="+mn-lt"/>
              </a:rPr>
              <a:t>嫌货才是买货人</a:t>
            </a:r>
            <a:r>
              <a:rPr lang="zh-CN" altLang="en-US" dirty="0">
                <a:solidFill>
                  <a:schemeClr val="tx1">
                    <a:lumMod val="65000"/>
                    <a:lumOff val="35000"/>
                  </a:schemeClr>
                </a:solidFill>
                <a:cs typeface="+mn-ea"/>
                <a:sym typeface="+mn-lt"/>
              </a:rPr>
              <a:t>，会提出问题的客户常常才是对商品具有兴趣的人，满足这些人的</a:t>
            </a:r>
            <a:r>
              <a:rPr lang="zh-CN" altLang="en-US" dirty="0">
                <a:solidFill>
                  <a:srgbClr val="0070C0"/>
                </a:solidFill>
                <a:cs typeface="+mn-ea"/>
                <a:sym typeface="+mn-lt"/>
              </a:rPr>
              <a:t>消费安全感</a:t>
            </a:r>
            <a:r>
              <a:rPr lang="zh-CN" altLang="en-US" dirty="0">
                <a:solidFill>
                  <a:schemeClr val="tx1">
                    <a:lumMod val="65000"/>
                    <a:lumOff val="35000"/>
                  </a:schemeClr>
                </a:solidFill>
                <a:cs typeface="+mn-ea"/>
                <a:sym typeface="+mn-lt"/>
              </a:rPr>
              <a:t>，才能促成保单，你的知识越专业就越能够缩短客户考虑的时间，相反的成交时间就会拖的很长，甚至是花了大把的时间仍然无法完成成交。</a:t>
            </a:r>
          </a:p>
        </p:txBody>
      </p:sp>
      <p:pic>
        <p:nvPicPr>
          <p:cNvPr id="55" name="图片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7666" y="2077554"/>
            <a:ext cx="3256446" cy="3256446"/>
          </a:xfrm>
          <a:prstGeom prst="rect">
            <a:avLst/>
          </a:prstGeom>
        </p:spPr>
      </p:pic>
      <p:sp>
        <p:nvSpPr>
          <p:cNvPr id="56"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4873972" y="4663348"/>
            <a:ext cx="5898250" cy="874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dirty="0">
                <a:solidFill>
                  <a:schemeClr val="tx1">
                    <a:lumMod val="65000"/>
                    <a:lumOff val="35000"/>
                  </a:schemeClr>
                </a:solidFill>
                <a:cs typeface="+mn-ea"/>
                <a:sym typeface="+mn-lt"/>
              </a:rPr>
              <a:t>所以如果你自己没有准备好就不如放一放，等准备好了再去，不要浪费自己的时间和客户的时间。 </a:t>
            </a:r>
          </a:p>
        </p:txBody>
      </p:sp>
    </p:spTree>
    <p:extLst>
      <p:ext uri="{BB962C8B-B14F-4D97-AF65-F5344CB8AC3E}">
        <p14:creationId xmlns:p14="http://schemas.microsoft.com/office/powerpoint/2010/main" val="66039357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8" presetClass="entr" presetSubtype="32" fill="hold" nodeType="after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diamond(out)">
                                      <p:cBhvr>
                                        <p:cTn id="24" dur="1000"/>
                                        <p:tgtEl>
                                          <p:spTgt spid="55"/>
                                        </p:tgtEl>
                                      </p:cBhvr>
                                    </p:animEffect>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additive="base">
                                        <p:cTn id="28" dur="500" fill="hold"/>
                                        <p:tgtEl>
                                          <p:spTgt spid="54"/>
                                        </p:tgtEl>
                                        <p:attrNameLst>
                                          <p:attrName>ppt_x</p:attrName>
                                        </p:attrNameLst>
                                      </p:cBhvr>
                                      <p:tavLst>
                                        <p:tav tm="0">
                                          <p:val>
                                            <p:strVal val="#ppt_x"/>
                                          </p:val>
                                        </p:tav>
                                        <p:tav tm="100000">
                                          <p:val>
                                            <p:strVal val="#ppt_x"/>
                                          </p:val>
                                        </p:tav>
                                      </p:tavLst>
                                    </p:anim>
                                    <p:anim calcmode="lin" valueType="num">
                                      <p:cBhvr additive="base">
                                        <p:cTn id="29" dur="500" fill="hold"/>
                                        <p:tgtEl>
                                          <p:spTgt spid="54"/>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wipe(left)">
                                      <p:cBhvr>
                                        <p:cTn id="3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4" grpId="0"/>
      <p:bldP spid="5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1205" y="1746577"/>
            <a:ext cx="3920950" cy="3920950"/>
          </a:xfrm>
          <a:prstGeom prst="rect">
            <a:avLst/>
          </a:prstGeom>
        </p:spPr>
      </p:pic>
      <p:sp>
        <p:nvSpPr>
          <p:cNvPr id="12294" name="Text Box 6">
            <a:extLst>
              <a:ext uri="{FF2B5EF4-FFF2-40B4-BE49-F238E27FC236}">
                <a16:creationId xmlns="" xmlns:a16="http://schemas.microsoft.com/office/drawing/2014/main" id="{94B3469C-F217-43A4-4498-91579755ECB5}"/>
              </a:ext>
            </a:extLst>
          </p:cNvPr>
          <p:cNvSpPr txBox="1">
            <a:spLocks noChangeArrowheads="1"/>
          </p:cNvSpPr>
          <p:nvPr/>
        </p:nvSpPr>
        <p:spPr bwMode="auto">
          <a:xfrm>
            <a:off x="2133796" y="1998892"/>
            <a:ext cx="444834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zh-CN" altLang="en-US" sz="2400" dirty="0">
                <a:solidFill>
                  <a:schemeClr val="tx1">
                    <a:lumMod val="65000"/>
                    <a:lumOff val="35000"/>
                  </a:schemeClr>
                </a:solidFill>
                <a:cs typeface="+mn-ea"/>
                <a:sym typeface="+mn-lt"/>
              </a:rPr>
              <a:t>一个没有朝气的销售人员每一天都不会有一个好的开始，因为活力与热情是一场愉快的访谈过程中的超级润滑剂，所以一个人是否拥有良好身体会直接影响到一个人的工作效率。 </a:t>
            </a:r>
          </a:p>
        </p:txBody>
      </p:sp>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19</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Tree>
    <p:extLst>
      <p:ext uri="{BB962C8B-B14F-4D97-AF65-F5344CB8AC3E}">
        <p14:creationId xmlns:p14="http://schemas.microsoft.com/office/powerpoint/2010/main" val="174727366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4" presetClass="entr" presetSubtype="3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out)">
                                      <p:cBhvr>
                                        <p:cTn id="24" dur="1000"/>
                                        <p:tgtEl>
                                          <p:spTgt spid="2"/>
                                        </p:tgtEl>
                                      </p:cBhvr>
                                    </p:animEffect>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12294"/>
                                        </p:tgtEl>
                                        <p:attrNameLst>
                                          <p:attrName>style.visibility</p:attrName>
                                        </p:attrNameLst>
                                      </p:cBhvr>
                                      <p:to>
                                        <p:strVal val="visible"/>
                                      </p:to>
                                    </p:set>
                                    <p:anim calcmode="lin" valueType="num">
                                      <p:cBhvr additive="base">
                                        <p:cTn id="28" dur="500" fill="hold"/>
                                        <p:tgtEl>
                                          <p:spTgt spid="12294"/>
                                        </p:tgtEl>
                                        <p:attrNameLst>
                                          <p:attrName>ppt_x</p:attrName>
                                        </p:attrNameLst>
                                      </p:cBhvr>
                                      <p:tavLst>
                                        <p:tav tm="0">
                                          <p:val>
                                            <p:strVal val="#ppt_x"/>
                                          </p:val>
                                        </p:tav>
                                        <p:tav tm="100000">
                                          <p:val>
                                            <p:strVal val="#ppt_x"/>
                                          </p:val>
                                        </p:tav>
                                      </p:tavLst>
                                    </p:anim>
                                    <p:anim calcmode="lin" valueType="num">
                                      <p:cBhvr additive="base">
                                        <p:cTn id="29"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226" y="1792283"/>
            <a:ext cx="4099562" cy="4099562"/>
          </a:xfrm>
          <a:prstGeom prst="rect">
            <a:avLst/>
          </a:prstGeom>
        </p:spPr>
      </p:pic>
      <p:sp>
        <p:nvSpPr>
          <p:cNvPr id="2" name="标题 1">
            <a:extLst>
              <a:ext uri="{FF2B5EF4-FFF2-40B4-BE49-F238E27FC236}">
                <a16:creationId xmlns="" xmlns:a16="http://schemas.microsoft.com/office/drawing/2014/main" id="{42FD3F41-BECB-4D0A-8610-A1BDDF23A98C}"/>
              </a:ext>
            </a:extLst>
          </p:cNvPr>
          <p:cNvSpPr>
            <a:spLocks noGrp="1"/>
          </p:cNvSpPr>
          <p:nvPr>
            <p:ph type="title" idx="4294967295"/>
          </p:nvPr>
        </p:nvSpPr>
        <p:spPr>
          <a:xfrm>
            <a:off x="4858870" y="1159395"/>
            <a:ext cx="2474259" cy="938638"/>
          </a:xfrm>
          <a:prstGeom prst="rect">
            <a:avLst/>
          </a:prstGeom>
        </p:spPr>
        <p:txBody>
          <a:bodyPr/>
          <a:lstStyle/>
          <a:p>
            <a:pPr algn="ctr"/>
            <a:r>
              <a:rPr lang="zh-CN" altLang="en-US" sz="6600" b="1" dirty="0" smtClean="0">
                <a:solidFill>
                  <a:srgbClr val="0070C0"/>
                </a:solidFill>
                <a:latin typeface="+mn-lt"/>
                <a:ea typeface="+mn-ea"/>
                <a:cs typeface="+mn-ea"/>
                <a:sym typeface="+mn-lt"/>
              </a:rPr>
              <a:t>目 录</a:t>
            </a:r>
            <a:endParaRPr lang="zh-CN" altLang="en-US" sz="6600" b="1" dirty="0">
              <a:solidFill>
                <a:srgbClr val="0070C0"/>
              </a:solidFill>
              <a:latin typeface="+mn-lt"/>
              <a:ea typeface="+mn-ea"/>
              <a:cs typeface="+mn-ea"/>
              <a:sym typeface="+mn-lt"/>
            </a:endParaRPr>
          </a:p>
        </p:txBody>
      </p:sp>
      <p:sp>
        <p:nvSpPr>
          <p:cNvPr id="4" name="矩形 3"/>
          <p:cNvSpPr/>
          <p:nvPr/>
        </p:nvSpPr>
        <p:spPr>
          <a:xfrm>
            <a:off x="6105629" y="3325789"/>
            <a:ext cx="3057247" cy="523220"/>
          </a:xfrm>
          <a:prstGeom prst="rect">
            <a:avLst/>
          </a:prstGeom>
        </p:spPr>
        <p:txBody>
          <a:bodyPr wrap="none">
            <a:spAutoFit/>
          </a:bodyPr>
          <a:lstStyle/>
          <a:p>
            <a:r>
              <a:rPr lang="zh-CN" altLang="en-US" sz="2800" dirty="0" smtClean="0">
                <a:solidFill>
                  <a:schemeClr val="tx1">
                    <a:lumMod val="65000"/>
                    <a:lumOff val="35000"/>
                  </a:schemeClr>
                </a:solidFill>
                <a:cs typeface="+mn-ea"/>
                <a:sym typeface="+mn-lt"/>
              </a:rPr>
              <a:t>谁偷走了你的时间</a:t>
            </a:r>
            <a:endParaRPr lang="en-US" altLang="zh-CN" sz="2800" dirty="0">
              <a:solidFill>
                <a:schemeClr val="tx1">
                  <a:lumMod val="65000"/>
                  <a:lumOff val="35000"/>
                </a:schemeClr>
              </a:solidFill>
              <a:cs typeface="+mn-ea"/>
              <a:sym typeface="+mn-lt"/>
            </a:endParaRPr>
          </a:p>
        </p:txBody>
      </p:sp>
      <p:grpSp>
        <p:nvGrpSpPr>
          <p:cNvPr id="9" name="组合 8"/>
          <p:cNvGrpSpPr/>
          <p:nvPr/>
        </p:nvGrpSpPr>
        <p:grpSpPr>
          <a:xfrm>
            <a:off x="5263256" y="3227399"/>
            <a:ext cx="720000" cy="720000"/>
            <a:chOff x="3238575" y="1761226"/>
            <a:chExt cx="720000" cy="720000"/>
          </a:xfrm>
        </p:grpSpPr>
        <p:sp>
          <p:nvSpPr>
            <p:cNvPr id="6" name="椭圆 5"/>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10" name="矩形 9"/>
          <p:cNvSpPr/>
          <p:nvPr/>
        </p:nvSpPr>
        <p:spPr>
          <a:xfrm>
            <a:off x="7183187" y="4658912"/>
            <a:ext cx="3416320" cy="523220"/>
          </a:xfrm>
          <a:prstGeom prst="rect">
            <a:avLst/>
          </a:prstGeom>
        </p:spPr>
        <p:txBody>
          <a:bodyPr wrap="none">
            <a:spAutoFit/>
          </a:bodyPr>
          <a:lstStyle/>
          <a:p>
            <a:r>
              <a:rPr lang="zh-CN" altLang="en-US" sz="2800" dirty="0" smtClean="0">
                <a:solidFill>
                  <a:schemeClr val="tx1">
                    <a:lumMod val="65000"/>
                    <a:lumOff val="35000"/>
                  </a:schemeClr>
                </a:solidFill>
                <a:cs typeface="+mn-ea"/>
                <a:sym typeface="+mn-lt"/>
              </a:rPr>
              <a:t>销售人员的时间窃贼</a:t>
            </a:r>
          </a:p>
        </p:txBody>
      </p:sp>
      <p:grpSp>
        <p:nvGrpSpPr>
          <p:cNvPr id="11" name="组合 10"/>
          <p:cNvGrpSpPr/>
          <p:nvPr/>
        </p:nvGrpSpPr>
        <p:grpSpPr>
          <a:xfrm>
            <a:off x="6340814" y="4560522"/>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7" name="矩形 16"/>
          <p:cNvSpPr/>
          <p:nvPr/>
        </p:nvSpPr>
        <p:spPr>
          <a:xfrm>
            <a:off x="4456461" y="2105487"/>
            <a:ext cx="3279078" cy="45719"/>
          </a:xfrm>
          <a:prstGeom prst="rect">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8" name="图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4854" y="339401"/>
            <a:ext cx="899160" cy="842963"/>
          </a:xfrm>
          <a:prstGeom prst="rect">
            <a:avLst/>
          </a:prstGeom>
        </p:spPr>
      </p:pic>
      <p:sp>
        <p:nvSpPr>
          <p:cNvPr id="3" name="文本框 2"/>
          <p:cNvSpPr txBox="1"/>
          <p:nvPr/>
        </p:nvSpPr>
        <p:spPr>
          <a:xfrm>
            <a:off x="8809022" y="1530036"/>
            <a:ext cx="1790485" cy="261610"/>
          </a:xfrm>
          <a:prstGeom prst="rect">
            <a:avLst/>
          </a:prstGeom>
          <a:noFill/>
        </p:spPr>
        <p:txBody>
          <a:bodyPr wrap="square" rtlCol="0">
            <a:spAutoFit/>
          </a:bodyPr>
          <a:lstStyle/>
          <a:p>
            <a:r>
              <a:rPr lang="en-US" altLang="zh-CN" sz="1100" dirty="0">
                <a:solidFill>
                  <a:srgbClr val="FFFFFF"/>
                </a:solidFill>
              </a:rPr>
              <a:t>https://www.ypppt.com/</a:t>
            </a:r>
            <a:endParaRPr lang="zh-CN" altLang="en-US" sz="1100" dirty="0">
              <a:solidFill>
                <a:srgbClr val="FFFFFF"/>
              </a:solidFill>
            </a:endParaRPr>
          </a:p>
        </p:txBody>
      </p:sp>
    </p:spTree>
    <p:extLst>
      <p:ext uri="{BB962C8B-B14F-4D97-AF65-F5344CB8AC3E}">
        <p14:creationId xmlns:p14="http://schemas.microsoft.com/office/powerpoint/2010/main" val="195225963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down)">
                                      <p:cBhvr>
                                        <p:cTn id="14" dur="500"/>
                                        <p:tgtEl>
                                          <p:spTgt spid="16"/>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arn(outVertical)">
                                      <p:cBhvr>
                                        <p:cTn id="23" dur="500"/>
                                        <p:tgtEl>
                                          <p:spTgt spid="17"/>
                                        </p:tgtEl>
                                      </p:cBhvr>
                                    </p:animEffect>
                                  </p:childTnLst>
                                </p:cTn>
                              </p:par>
                            </p:childTnLst>
                          </p:cTn>
                        </p:par>
                        <p:par>
                          <p:cTn id="24" fill="hold">
                            <p:stCondLst>
                              <p:cond delay="2000"/>
                            </p:stCondLst>
                            <p:childTnLst>
                              <p:par>
                                <p:cTn id="25" presetID="2" presetClass="entr" presetSubtype="6"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par>
                          <p:cTn id="33" fill="hold">
                            <p:stCondLst>
                              <p:cond delay="3000"/>
                            </p:stCondLst>
                            <p:childTnLst>
                              <p:par>
                                <p:cTn id="34" presetID="2" presetClass="entr" presetSubtype="6"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1+#ppt_w/2"/>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0" grpId="0"/>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20</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生理疲惫：</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2121050" y="3262384"/>
            <a:ext cx="4432189"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反应迟钝</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两眼无神</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气色不好</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心不在焉</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注意力不集中</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打哈欠</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口臭 </a:t>
            </a:r>
          </a:p>
        </p:txBody>
      </p:sp>
      <p:sp>
        <p:nvSpPr>
          <p:cNvPr id="16" name="文本框 15">
            <a:extLst>
              <a:ext uri="{FF2B5EF4-FFF2-40B4-BE49-F238E27FC236}">
                <a16:creationId xmlns="" xmlns:a16="http://schemas.microsoft.com/office/drawing/2014/main" id="{B7245DA5-BEBE-5407-9BE5-E54450A4C739}"/>
              </a:ext>
            </a:extLst>
          </p:cNvPr>
          <p:cNvSpPr txBox="1"/>
          <p:nvPr/>
        </p:nvSpPr>
        <p:spPr>
          <a:xfrm>
            <a:off x="2121051" y="2671139"/>
            <a:ext cx="4432189" cy="369332"/>
          </a:xfrm>
          <a:prstGeom prst="rect">
            <a:avLst/>
          </a:prstGeom>
          <a:noFill/>
        </p:spPr>
        <p:txBody>
          <a:bodyPr wrap="square">
            <a:spAutoFit/>
          </a:bodyPr>
          <a:lstStyle/>
          <a:p>
            <a:r>
              <a:rPr lang="zh-CN" altLang="en-US" b="1" dirty="0">
                <a:solidFill>
                  <a:schemeClr val="tx1">
                    <a:lumMod val="65000"/>
                    <a:lumOff val="35000"/>
                  </a:schemeClr>
                </a:solidFill>
                <a:cs typeface="+mn-ea"/>
                <a:sym typeface="+mn-lt"/>
              </a:rPr>
              <a:t>在跟客户交谈的时候，你有没有以下现象？</a:t>
            </a:r>
          </a:p>
        </p:txBody>
      </p:sp>
      <p:grpSp>
        <p:nvGrpSpPr>
          <p:cNvPr id="17" name="组合 16"/>
          <p:cNvGrpSpPr/>
          <p:nvPr/>
        </p:nvGrpSpPr>
        <p:grpSpPr>
          <a:xfrm>
            <a:off x="4916575" y="3863161"/>
            <a:ext cx="3146250" cy="2113593"/>
            <a:chOff x="2429051" y="1714499"/>
            <a:chExt cx="3146250" cy="2113593"/>
          </a:xfrm>
        </p:grpSpPr>
        <p:sp>
          <p:nvSpPr>
            <p:cNvPr id="18" name="云形 17"/>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3140401" y="2494296"/>
              <a:ext cx="1723550"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不在状态</a:t>
              </a:r>
              <a:endParaRPr lang="zh-CN" altLang="en-US" sz="3000" b="1" dirty="0">
                <a:solidFill>
                  <a:srgbClr val="0070C0"/>
                </a:solidFill>
                <a:cs typeface="+mn-ea"/>
                <a:sym typeface="+mn-lt"/>
              </a:endParaRPr>
            </a:p>
          </p:txBody>
        </p:sp>
      </p:gr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7998" y="3439031"/>
            <a:ext cx="2845629" cy="2845629"/>
          </a:xfrm>
          <a:prstGeom prst="rect">
            <a:avLst/>
          </a:prstGeom>
        </p:spPr>
      </p:pic>
    </p:spTree>
    <p:extLst>
      <p:ext uri="{BB962C8B-B14F-4D97-AF65-F5344CB8AC3E}">
        <p14:creationId xmlns:p14="http://schemas.microsoft.com/office/powerpoint/2010/main" val="240771185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800" decel="100000"/>
                                        <p:tgtEl>
                                          <p:spTgt spid="17"/>
                                        </p:tgtEl>
                                      </p:cBhvr>
                                    </p:animEffect>
                                    <p:anim calcmode="lin" valueType="num">
                                      <p:cBhvr>
                                        <p:cTn id="25" dur="800" decel="100000" fill="hold"/>
                                        <p:tgtEl>
                                          <p:spTgt spid="17"/>
                                        </p:tgtEl>
                                        <p:attrNameLst>
                                          <p:attrName>style.rotation</p:attrName>
                                        </p:attrNameLst>
                                      </p:cBhvr>
                                      <p:tavLst>
                                        <p:tav tm="0">
                                          <p:val>
                                            <p:fltVal val="-90"/>
                                          </p:val>
                                        </p:tav>
                                        <p:tav tm="100000">
                                          <p:val>
                                            <p:fltVal val="0"/>
                                          </p:val>
                                        </p:tav>
                                      </p:tavLst>
                                    </p:anim>
                                    <p:anim calcmode="lin" valueType="num">
                                      <p:cBhvr>
                                        <p:cTn id="26" dur="800" decel="100000" fill="hold"/>
                                        <p:tgtEl>
                                          <p:spTgt spid="17"/>
                                        </p:tgtEl>
                                        <p:attrNameLst>
                                          <p:attrName>ppt_x</p:attrName>
                                        </p:attrNameLst>
                                      </p:cBhvr>
                                      <p:tavLst>
                                        <p:tav tm="0">
                                          <p:val>
                                            <p:strVal val="#ppt_x+0.4"/>
                                          </p:val>
                                        </p:tav>
                                        <p:tav tm="100000">
                                          <p:val>
                                            <p:strVal val="#ppt_x-0.05"/>
                                          </p:val>
                                        </p:tav>
                                      </p:tavLst>
                                    </p:anim>
                                    <p:anim calcmode="lin" valueType="num">
                                      <p:cBhvr>
                                        <p:cTn id="27" dur="800" decel="100000" fill="hold"/>
                                        <p:tgtEl>
                                          <p:spTgt spid="17"/>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par>
                          <p:cTn id="34" fill="hold">
                            <p:stCondLst>
                              <p:cond delay="3500"/>
                            </p:stCondLst>
                            <p:childTnLst>
                              <p:par>
                                <p:cTn id="35" presetID="16" presetClass="entr" presetSubtype="37"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outVertical)">
                                      <p:cBhvr>
                                        <p:cTn id="37" dur="500"/>
                                        <p:tgtEl>
                                          <p:spTgt spid="1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up)">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21</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为什么？</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4673750" y="3650913"/>
            <a:ext cx="590535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dirty="0">
                <a:solidFill>
                  <a:schemeClr val="tx1">
                    <a:lumMod val="65000"/>
                    <a:lumOff val="35000"/>
                  </a:schemeClr>
                </a:solidFill>
                <a:cs typeface="+mn-ea"/>
                <a:sym typeface="+mn-lt"/>
              </a:rPr>
              <a:t>有些业务人员很容易仗着自己年轻的本钱，任意挥霍，诸不知很多小小的影响力已经慢慢的开始发挥，在这世界上的任何一个人都是相同的，没有花不完的本钱，当本钱花的差不多时，他已经在你的销售生涯中生成了无可弥补的影响！ </a:t>
            </a:r>
          </a:p>
        </p:txBody>
      </p:sp>
      <p:sp>
        <p:nvSpPr>
          <p:cNvPr id="16" name="文本框 15">
            <a:extLst>
              <a:ext uri="{FF2B5EF4-FFF2-40B4-BE49-F238E27FC236}">
                <a16:creationId xmlns="" xmlns:a16="http://schemas.microsoft.com/office/drawing/2014/main" id="{B7245DA5-BEBE-5407-9BE5-E54450A4C739}"/>
              </a:ext>
            </a:extLst>
          </p:cNvPr>
          <p:cNvSpPr txBox="1"/>
          <p:nvPr/>
        </p:nvSpPr>
        <p:spPr>
          <a:xfrm>
            <a:off x="4673751" y="3059668"/>
            <a:ext cx="5905349" cy="369332"/>
          </a:xfrm>
          <a:prstGeom prst="rect">
            <a:avLst/>
          </a:prstGeom>
          <a:noFill/>
        </p:spPr>
        <p:txBody>
          <a:bodyPr wrap="square">
            <a:spAutoFit/>
          </a:bodyPr>
          <a:lstStyle/>
          <a:p>
            <a:r>
              <a:rPr lang="zh-CN" altLang="en-US" b="1" dirty="0">
                <a:solidFill>
                  <a:schemeClr val="tx1">
                    <a:lumMod val="65000"/>
                    <a:lumOff val="35000"/>
                  </a:schemeClr>
                </a:solidFill>
                <a:cs typeface="+mn-ea"/>
                <a:sym typeface="+mn-lt"/>
              </a:rPr>
              <a:t>没有一个良好的生活习惯，生活不规律，缺乏锻炼等等。</a:t>
            </a: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3059668"/>
            <a:ext cx="2728960" cy="2728960"/>
          </a:xfrm>
          <a:prstGeom prst="rect">
            <a:avLst/>
          </a:prstGeom>
        </p:spPr>
      </p:pic>
    </p:spTree>
    <p:extLst>
      <p:ext uri="{BB962C8B-B14F-4D97-AF65-F5344CB8AC3E}">
        <p14:creationId xmlns:p14="http://schemas.microsoft.com/office/powerpoint/2010/main" val="288363367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16" presetClass="entr" presetSubtype="37"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par>
                          <p:cTn id="29" fill="hold">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22</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心理疲惫：</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2152808" y="2894366"/>
            <a:ext cx="4432189"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生活百无聊赖</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不想讲话</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不想见客户</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觉得做保险很累</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烦躁不安</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没有成就感</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压力很大</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迷茫</a:t>
            </a:r>
          </a:p>
        </p:txBody>
      </p:sp>
      <p:sp>
        <p:nvSpPr>
          <p:cNvPr id="16" name="文本框 15">
            <a:extLst>
              <a:ext uri="{FF2B5EF4-FFF2-40B4-BE49-F238E27FC236}">
                <a16:creationId xmlns="" xmlns:a16="http://schemas.microsoft.com/office/drawing/2014/main" id="{B7245DA5-BEBE-5407-9BE5-E54450A4C739}"/>
              </a:ext>
            </a:extLst>
          </p:cNvPr>
          <p:cNvSpPr txBox="1"/>
          <p:nvPr/>
        </p:nvSpPr>
        <p:spPr>
          <a:xfrm>
            <a:off x="2152808" y="2507928"/>
            <a:ext cx="4432189" cy="369332"/>
          </a:xfrm>
          <a:prstGeom prst="rect">
            <a:avLst/>
          </a:prstGeom>
          <a:noFill/>
        </p:spPr>
        <p:txBody>
          <a:bodyPr wrap="square">
            <a:spAutoFit/>
          </a:bodyPr>
          <a:lstStyle/>
          <a:p>
            <a:r>
              <a:rPr lang="zh-CN" altLang="en-US" b="1" dirty="0">
                <a:solidFill>
                  <a:schemeClr val="tx1">
                    <a:lumMod val="65000"/>
                    <a:lumOff val="35000"/>
                  </a:schemeClr>
                </a:solidFill>
                <a:cs typeface="+mn-ea"/>
                <a:sym typeface="+mn-lt"/>
              </a:rPr>
              <a:t>在跟客户交谈的时候，你有没有以下现象？</a:t>
            </a:r>
          </a:p>
        </p:txBody>
      </p:sp>
      <p:grpSp>
        <p:nvGrpSpPr>
          <p:cNvPr id="17" name="组合 16"/>
          <p:cNvGrpSpPr/>
          <p:nvPr/>
        </p:nvGrpSpPr>
        <p:grpSpPr>
          <a:xfrm>
            <a:off x="4916575" y="3863161"/>
            <a:ext cx="3146250" cy="2113593"/>
            <a:chOff x="2429051" y="1714499"/>
            <a:chExt cx="3146250" cy="2113593"/>
          </a:xfrm>
        </p:grpSpPr>
        <p:sp>
          <p:nvSpPr>
            <p:cNvPr id="18" name="云形 17"/>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3140401" y="2494296"/>
              <a:ext cx="1723550"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没有感觉</a:t>
              </a:r>
              <a:endParaRPr lang="zh-CN" altLang="en-US" sz="3000" b="1" dirty="0">
                <a:solidFill>
                  <a:srgbClr val="0070C0"/>
                </a:solidFill>
                <a:cs typeface="+mn-ea"/>
                <a:sym typeface="+mn-lt"/>
              </a:endParaRPr>
            </a:p>
          </p:txBody>
        </p:sp>
      </p:gr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7998" y="3439031"/>
            <a:ext cx="2845629" cy="2845629"/>
          </a:xfrm>
          <a:prstGeom prst="rect">
            <a:avLst/>
          </a:prstGeom>
        </p:spPr>
      </p:pic>
    </p:spTree>
    <p:extLst>
      <p:ext uri="{BB962C8B-B14F-4D97-AF65-F5344CB8AC3E}">
        <p14:creationId xmlns:p14="http://schemas.microsoft.com/office/powerpoint/2010/main" val="34903152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800" decel="100000"/>
                                        <p:tgtEl>
                                          <p:spTgt spid="17"/>
                                        </p:tgtEl>
                                      </p:cBhvr>
                                    </p:animEffect>
                                    <p:anim calcmode="lin" valueType="num">
                                      <p:cBhvr>
                                        <p:cTn id="25" dur="800" decel="100000" fill="hold"/>
                                        <p:tgtEl>
                                          <p:spTgt spid="17"/>
                                        </p:tgtEl>
                                        <p:attrNameLst>
                                          <p:attrName>style.rotation</p:attrName>
                                        </p:attrNameLst>
                                      </p:cBhvr>
                                      <p:tavLst>
                                        <p:tav tm="0">
                                          <p:val>
                                            <p:fltVal val="-90"/>
                                          </p:val>
                                        </p:tav>
                                        <p:tav tm="100000">
                                          <p:val>
                                            <p:fltVal val="0"/>
                                          </p:val>
                                        </p:tav>
                                      </p:tavLst>
                                    </p:anim>
                                    <p:anim calcmode="lin" valueType="num">
                                      <p:cBhvr>
                                        <p:cTn id="26" dur="800" decel="100000" fill="hold"/>
                                        <p:tgtEl>
                                          <p:spTgt spid="17"/>
                                        </p:tgtEl>
                                        <p:attrNameLst>
                                          <p:attrName>ppt_x</p:attrName>
                                        </p:attrNameLst>
                                      </p:cBhvr>
                                      <p:tavLst>
                                        <p:tav tm="0">
                                          <p:val>
                                            <p:strVal val="#ppt_x+0.4"/>
                                          </p:val>
                                        </p:tav>
                                        <p:tav tm="100000">
                                          <p:val>
                                            <p:strVal val="#ppt_x-0.05"/>
                                          </p:val>
                                        </p:tav>
                                      </p:tavLst>
                                    </p:anim>
                                    <p:anim calcmode="lin" valueType="num">
                                      <p:cBhvr>
                                        <p:cTn id="27" dur="800" decel="100000" fill="hold"/>
                                        <p:tgtEl>
                                          <p:spTgt spid="17"/>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par>
                          <p:cTn id="34" fill="hold">
                            <p:stCondLst>
                              <p:cond delay="3500"/>
                            </p:stCondLst>
                            <p:childTnLst>
                              <p:par>
                                <p:cTn id="35" presetID="16" presetClass="entr" presetSubtype="37"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outVertical)">
                                      <p:cBhvr>
                                        <p:cTn id="37" dur="500"/>
                                        <p:tgtEl>
                                          <p:spTgt spid="1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up)">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23</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1689250" y="2088844"/>
            <a:ext cx="3454195" cy="720000"/>
            <a:chOff x="3328998" y="1563765"/>
            <a:chExt cx="3454195" cy="720000"/>
          </a:xfrm>
        </p:grpSpPr>
        <p:sp>
          <p:nvSpPr>
            <p:cNvPr id="13"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328998"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为什么？</a:t>
              </a:r>
            </a:p>
          </p:txBody>
        </p:sp>
        <p:sp>
          <p:nvSpPr>
            <p:cNvPr id="14" name="圆角矩形 13"/>
            <p:cNvSpPr/>
            <p:nvPr/>
          </p:nvSpPr>
          <p:spPr>
            <a:xfrm>
              <a:off x="3328999" y="1563765"/>
              <a:ext cx="3454194"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1689250" y="3358780"/>
            <a:ext cx="4406750" cy="205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00050" indent="-400050">
              <a:lnSpc>
                <a:spcPct val="250000"/>
              </a:lnSpc>
              <a:buClr>
                <a:srgbClr val="81DEFF"/>
              </a:buClr>
              <a:buFont typeface="+mj-lt"/>
              <a:buAutoNum type="romanUcPeriod"/>
            </a:pPr>
            <a:r>
              <a:rPr lang="zh-CN" altLang="en-US" dirty="0">
                <a:solidFill>
                  <a:schemeClr val="tx1">
                    <a:lumMod val="65000"/>
                    <a:lumOff val="35000"/>
                  </a:schemeClr>
                </a:solidFill>
                <a:cs typeface="+mn-ea"/>
                <a:sym typeface="+mn-lt"/>
              </a:rPr>
              <a:t>人是周期性动物，有心理周期 </a:t>
            </a:r>
          </a:p>
          <a:p>
            <a:pPr marL="400050" indent="-400050">
              <a:lnSpc>
                <a:spcPct val="250000"/>
              </a:lnSpc>
              <a:buClr>
                <a:srgbClr val="81DEFF"/>
              </a:buClr>
              <a:buFont typeface="+mj-lt"/>
              <a:buAutoNum type="romanUcPeriod"/>
            </a:pPr>
            <a:r>
              <a:rPr lang="zh-CN" altLang="en-US" dirty="0">
                <a:solidFill>
                  <a:schemeClr val="tx1">
                    <a:lumMod val="65000"/>
                    <a:lumOff val="35000"/>
                  </a:schemeClr>
                </a:solidFill>
                <a:cs typeface="+mn-ea"/>
                <a:sym typeface="+mn-lt"/>
              </a:rPr>
              <a:t>你的 “逆商” 偏低</a:t>
            </a:r>
          </a:p>
          <a:p>
            <a:pPr marL="400050" indent="-400050">
              <a:lnSpc>
                <a:spcPct val="250000"/>
              </a:lnSpc>
              <a:buClr>
                <a:srgbClr val="81DEFF"/>
              </a:buClr>
              <a:buFont typeface="+mj-lt"/>
              <a:buAutoNum type="romanUcPeriod"/>
            </a:pPr>
            <a:r>
              <a:rPr lang="zh-CN" altLang="en-US" dirty="0">
                <a:solidFill>
                  <a:schemeClr val="tx1">
                    <a:lumMod val="65000"/>
                    <a:lumOff val="35000"/>
                  </a:schemeClr>
                </a:solidFill>
                <a:cs typeface="+mn-ea"/>
                <a:sym typeface="+mn-lt"/>
              </a:rPr>
              <a:t>太累了，需要休息</a:t>
            </a:r>
          </a:p>
        </p:txBody>
      </p:sp>
      <p:grpSp>
        <p:nvGrpSpPr>
          <p:cNvPr id="17" name="组合 16"/>
          <p:cNvGrpSpPr/>
          <p:nvPr/>
        </p:nvGrpSpPr>
        <p:grpSpPr>
          <a:xfrm>
            <a:off x="6304281" y="4083693"/>
            <a:ext cx="3703319" cy="720000"/>
            <a:chOff x="3328998" y="1563765"/>
            <a:chExt cx="3703319" cy="720000"/>
          </a:xfrm>
        </p:grpSpPr>
        <p:sp>
          <p:nvSpPr>
            <p:cNvPr id="18" name="Text Box 4">
              <a:extLst>
                <a:ext uri="{FF2B5EF4-FFF2-40B4-BE49-F238E27FC236}">
                  <a16:creationId xmlns="" xmlns:a16="http://schemas.microsoft.com/office/drawing/2014/main" id="{B36A8CE6-BB6C-56A3-7F8B-CB19516914D5}"/>
                </a:ext>
              </a:extLst>
            </p:cNvPr>
            <p:cNvSpPr txBox="1">
              <a:spLocks noChangeArrowheads="1"/>
            </p:cNvSpPr>
            <p:nvPr/>
          </p:nvSpPr>
          <p:spPr bwMode="auto">
            <a:xfrm>
              <a:off x="3328998"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怎么办？</a:t>
              </a:r>
            </a:p>
          </p:txBody>
        </p:sp>
        <p:sp>
          <p:nvSpPr>
            <p:cNvPr id="19" name="圆角矩形 18"/>
            <p:cNvSpPr/>
            <p:nvPr/>
          </p:nvSpPr>
          <p:spPr>
            <a:xfrm>
              <a:off x="3328998" y="1563765"/>
              <a:ext cx="3703319"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0" name="Text Box 8">
            <a:extLst>
              <a:ext uri="{FF2B5EF4-FFF2-40B4-BE49-F238E27FC236}">
                <a16:creationId xmlns="" xmlns:a16="http://schemas.microsoft.com/office/drawing/2014/main" id="{29AD62FD-A6ED-34CF-8AD4-5D0BD1F84CF1}"/>
              </a:ext>
            </a:extLst>
          </p:cNvPr>
          <p:cNvSpPr txBox="1">
            <a:spLocks noChangeArrowheads="1"/>
          </p:cNvSpPr>
          <p:nvPr/>
        </p:nvSpPr>
        <p:spPr bwMode="auto">
          <a:xfrm>
            <a:off x="6304281" y="5116741"/>
            <a:ext cx="4406750" cy="581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2400" dirty="0" smtClean="0">
                <a:solidFill>
                  <a:schemeClr val="tx1">
                    <a:lumMod val="65000"/>
                    <a:lumOff val="35000"/>
                  </a:schemeClr>
                </a:solidFill>
                <a:cs typeface="+mn-ea"/>
                <a:sym typeface="+mn-lt"/>
              </a:rPr>
              <a:t>让自己快乐起来！</a:t>
            </a:r>
            <a:endParaRPr lang="zh-CN" altLang="en-US" sz="2400" dirty="0">
              <a:solidFill>
                <a:schemeClr val="tx1">
                  <a:lumMod val="65000"/>
                  <a:lumOff val="35000"/>
                </a:schemeClr>
              </a:solidFill>
              <a:cs typeface="+mn-ea"/>
              <a:sym typeface="+mn-l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0497" y="1598606"/>
            <a:ext cx="2552700" cy="2552700"/>
          </a:xfrm>
          <a:prstGeom prst="rect">
            <a:avLst/>
          </a:prstGeom>
        </p:spPr>
      </p:pic>
    </p:spTree>
    <p:extLst>
      <p:ext uri="{BB962C8B-B14F-4D97-AF65-F5344CB8AC3E}">
        <p14:creationId xmlns:p14="http://schemas.microsoft.com/office/powerpoint/2010/main" val="427334921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6" presetClass="entr" presetSubtype="3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out)">
                                      <p:cBhvr>
                                        <p:cTn id="24" dur="1000"/>
                                        <p:tgtEl>
                                          <p:spTgt spid="2"/>
                                        </p:tgtEl>
                                      </p:cBhvr>
                                    </p:animEffect>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2" presetClass="entr" presetSubtype="4"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par>
                          <p:cTn id="36" fill="hold">
                            <p:stCondLst>
                              <p:cond delay="4500"/>
                            </p:stCondLst>
                            <p:childTnLst>
                              <p:par>
                                <p:cTn id="37" presetID="42"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22" presetClass="entr" presetSubtype="8"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left)">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984500" y="2141099"/>
            <a:ext cx="7721600" cy="2583301"/>
          </a:xfrm>
          <a:custGeom>
            <a:avLst/>
            <a:gdLst>
              <a:gd name="connsiteX0" fmla="*/ 0 w 7721600"/>
              <a:gd name="connsiteY0" fmla="*/ 2583301 h 2583301"/>
              <a:gd name="connsiteX1" fmla="*/ 1219200 w 7721600"/>
              <a:gd name="connsiteY1" fmla="*/ 1630801 h 2583301"/>
              <a:gd name="connsiteX2" fmla="*/ 1892300 w 7721600"/>
              <a:gd name="connsiteY2" fmla="*/ 2088001 h 2583301"/>
              <a:gd name="connsiteX3" fmla="*/ 2971800 w 7721600"/>
              <a:gd name="connsiteY3" fmla="*/ 1135501 h 2583301"/>
              <a:gd name="connsiteX4" fmla="*/ 4127500 w 7721600"/>
              <a:gd name="connsiteY4" fmla="*/ 1300601 h 2583301"/>
              <a:gd name="connsiteX5" fmla="*/ 4965700 w 7721600"/>
              <a:gd name="connsiteY5" fmla="*/ 500501 h 2583301"/>
              <a:gd name="connsiteX6" fmla="*/ 5562600 w 7721600"/>
              <a:gd name="connsiteY6" fmla="*/ 1097401 h 2583301"/>
              <a:gd name="connsiteX7" fmla="*/ 6489700 w 7721600"/>
              <a:gd name="connsiteY7" fmla="*/ 17901 h 2583301"/>
              <a:gd name="connsiteX8" fmla="*/ 7721600 w 7721600"/>
              <a:gd name="connsiteY8" fmla="*/ 525901 h 258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21600" h="2583301">
                <a:moveTo>
                  <a:pt x="0" y="2583301"/>
                </a:moveTo>
                <a:cubicBezTo>
                  <a:pt x="451908" y="2148326"/>
                  <a:pt x="903817" y="1713351"/>
                  <a:pt x="1219200" y="1630801"/>
                </a:cubicBezTo>
                <a:cubicBezTo>
                  <a:pt x="1534583" y="1548251"/>
                  <a:pt x="1600200" y="2170551"/>
                  <a:pt x="1892300" y="2088001"/>
                </a:cubicBezTo>
                <a:cubicBezTo>
                  <a:pt x="2184400" y="2005451"/>
                  <a:pt x="2599267" y="1266734"/>
                  <a:pt x="2971800" y="1135501"/>
                </a:cubicBezTo>
                <a:cubicBezTo>
                  <a:pt x="3344333" y="1004268"/>
                  <a:pt x="3795183" y="1406434"/>
                  <a:pt x="4127500" y="1300601"/>
                </a:cubicBezTo>
                <a:cubicBezTo>
                  <a:pt x="4459817" y="1194768"/>
                  <a:pt x="4726517" y="534368"/>
                  <a:pt x="4965700" y="500501"/>
                </a:cubicBezTo>
                <a:cubicBezTo>
                  <a:pt x="5204883" y="466634"/>
                  <a:pt x="5308600" y="1177834"/>
                  <a:pt x="5562600" y="1097401"/>
                </a:cubicBezTo>
                <a:cubicBezTo>
                  <a:pt x="5816600" y="1016968"/>
                  <a:pt x="6129867" y="113151"/>
                  <a:pt x="6489700" y="17901"/>
                </a:cubicBezTo>
                <a:cubicBezTo>
                  <a:pt x="6849533" y="-77349"/>
                  <a:pt x="7285566" y="224276"/>
                  <a:pt x="7721600" y="525901"/>
                </a:cubicBezTo>
              </a:path>
            </a:pathLst>
          </a:custGeom>
          <a:noFill/>
          <a:ln>
            <a:solidFill>
              <a:srgbClr val="81DEFF"/>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605" name="Rectangle 5">
            <a:extLst>
              <a:ext uri="{FF2B5EF4-FFF2-40B4-BE49-F238E27FC236}">
                <a16:creationId xmlns="" xmlns:a16="http://schemas.microsoft.com/office/drawing/2014/main" id="{164E4C21-BE63-CDFA-E984-5AFBD4A401E5}"/>
              </a:ext>
            </a:extLst>
          </p:cNvPr>
          <p:cNvSpPr>
            <a:spLocks noChangeArrowheads="1"/>
          </p:cNvSpPr>
          <p:nvPr/>
        </p:nvSpPr>
        <p:spPr bwMode="auto">
          <a:xfrm>
            <a:off x="1746967" y="1369874"/>
            <a:ext cx="5377733"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50000"/>
              </a:lnSpc>
            </a:pPr>
            <a:r>
              <a:rPr lang="zh-CN" altLang="en-US" dirty="0" smtClean="0">
                <a:solidFill>
                  <a:schemeClr val="tx1">
                    <a:lumMod val="65000"/>
                    <a:lumOff val="35000"/>
                  </a:schemeClr>
                </a:solidFill>
                <a:cs typeface="+mn-ea"/>
                <a:sym typeface="+mn-lt"/>
              </a:rPr>
              <a:t>一个人</a:t>
            </a:r>
            <a:r>
              <a:rPr lang="zh-CN" altLang="en-US" dirty="0">
                <a:solidFill>
                  <a:schemeClr val="tx1">
                    <a:lumMod val="65000"/>
                    <a:lumOff val="35000"/>
                  </a:schemeClr>
                </a:solidFill>
                <a:cs typeface="+mn-ea"/>
                <a:sym typeface="+mn-lt"/>
              </a:rPr>
              <a:t>一天二十四小时的时间如果不是用在赚钱上，那么就是用在花钱上，如何能够提高自己时间使用上的效率去完成自己的目标，千万不要让时间无声无息的从身边流走而且不留痕迹。</a:t>
            </a:r>
            <a:endParaRPr lang="en-US" altLang="zh-CN" dirty="0">
              <a:solidFill>
                <a:schemeClr val="tx1">
                  <a:lumMod val="65000"/>
                  <a:lumOff val="35000"/>
                </a:schemeClr>
              </a:solidFill>
              <a:cs typeface="+mn-ea"/>
              <a:sym typeface="+mn-lt"/>
            </a:endParaRPr>
          </a:p>
        </p:txBody>
      </p:sp>
      <p:sp>
        <p:nvSpPr>
          <p:cNvPr id="4" name="文本框 3">
            <a:extLst>
              <a:ext uri="{FF2B5EF4-FFF2-40B4-BE49-F238E27FC236}">
                <a16:creationId xmlns="" xmlns:a16="http://schemas.microsoft.com/office/drawing/2014/main" id="{2A573007-3171-D27A-7448-3539CBA6CBF8}"/>
              </a:ext>
            </a:extLst>
          </p:cNvPr>
          <p:cNvSpPr txBox="1"/>
          <p:nvPr/>
        </p:nvSpPr>
        <p:spPr>
          <a:xfrm>
            <a:off x="5505785" y="3821983"/>
            <a:ext cx="4819315" cy="1338828"/>
          </a:xfrm>
          <a:prstGeom prst="rect">
            <a:avLst/>
          </a:prstGeom>
          <a:noFill/>
        </p:spPr>
        <p:txBody>
          <a:bodyPr wrap="square">
            <a:spAutoFit/>
          </a:bodyPr>
          <a:lstStyle/>
          <a:p>
            <a:pPr>
              <a:lnSpc>
                <a:spcPct val="150000"/>
              </a:lnSpc>
            </a:pPr>
            <a:r>
              <a:rPr lang="zh-CN" altLang="en-US" dirty="0">
                <a:solidFill>
                  <a:schemeClr val="tx1">
                    <a:lumMod val="65000"/>
                    <a:lumOff val="35000"/>
                  </a:schemeClr>
                </a:solidFill>
                <a:cs typeface="+mn-ea"/>
                <a:sym typeface="+mn-lt"/>
              </a:rPr>
              <a:t>所以马上从现在开始，把这几个偷走我们时间的时间窃贼一一抓住并且好好的给予最严厉的审判，让他终生消失！ </a:t>
            </a:r>
          </a:p>
        </p:txBody>
      </p:sp>
      <p:sp>
        <p:nvSpPr>
          <p:cNvPr id="2" name="椭圆 1"/>
          <p:cNvSpPr/>
          <p:nvPr/>
        </p:nvSpPr>
        <p:spPr>
          <a:xfrm>
            <a:off x="2070100" y="3745783"/>
            <a:ext cx="2019300" cy="20073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8559800" y="991749"/>
            <a:ext cx="2019300" cy="22987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2070100" y="3745783"/>
            <a:ext cx="2019300" cy="2007317"/>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solidFill>
              <a:srgbClr val="69D8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6210276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25605"/>
                                        </p:tgtEl>
                                        <p:attrNameLst>
                                          <p:attrName>style.visibility</p:attrName>
                                        </p:attrNameLst>
                                      </p:cBhvr>
                                      <p:to>
                                        <p:strVal val="visible"/>
                                      </p:to>
                                    </p:set>
                                    <p:animEffect transition="in" filter="dissolve">
                                      <p:cBhvr>
                                        <p:cTn id="24" dur="500"/>
                                        <p:tgtEl>
                                          <p:spTgt spid="25605"/>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605" grpId="0"/>
      <p:bldP spid="4" grpId="0"/>
      <p:bldP spid="5"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88834" y="1598087"/>
            <a:ext cx="6214332" cy="1631216"/>
          </a:xfrm>
          <a:prstGeom prst="rect">
            <a:avLst/>
          </a:prstGeom>
        </p:spPr>
        <p:txBody>
          <a:bodyPr wrap="square" anchor="ctr">
            <a:spAutoFit/>
          </a:bodyPr>
          <a:lstStyle/>
          <a:p>
            <a:pPr algn="dist"/>
            <a:r>
              <a:rPr lang="zh-CN" altLang="en-US" sz="9600" b="1" dirty="0">
                <a:solidFill>
                  <a:srgbClr val="0070C0"/>
                </a:solidFill>
                <a:cs typeface="+mn-ea"/>
                <a:sym typeface="+mn-lt"/>
              </a:rPr>
              <a:t>谢谢观看</a:t>
            </a:r>
          </a:p>
        </p:txBody>
      </p:sp>
      <p:sp>
        <p:nvSpPr>
          <p:cNvPr id="5" name="矩形 4"/>
          <p:cNvSpPr/>
          <p:nvPr/>
        </p:nvSpPr>
        <p:spPr>
          <a:xfrm>
            <a:off x="4065420" y="3243172"/>
            <a:ext cx="4061160" cy="400110"/>
          </a:xfrm>
          <a:prstGeom prst="rect">
            <a:avLst/>
          </a:prstGeom>
        </p:spPr>
        <p:txBody>
          <a:bodyPr wrap="square">
            <a:spAutoFit/>
          </a:bodyPr>
          <a:lstStyle/>
          <a:p>
            <a:pPr algn="dist"/>
            <a:r>
              <a:rPr lang="zh-CN" altLang="en-US" sz="2000" b="1" dirty="0" smtClean="0">
                <a:solidFill>
                  <a:prstClr val="black">
                    <a:lumMod val="65000"/>
                    <a:lumOff val="35000"/>
                  </a:prstClr>
                </a:solidFill>
                <a:cs typeface="+mn-ea"/>
                <a:sym typeface="+mn-lt"/>
              </a:rPr>
              <a:t>公司销售部门早会激励</a:t>
            </a:r>
            <a:r>
              <a:rPr lang="en-US" altLang="zh-CN" sz="2000" b="1" dirty="0" smtClean="0">
                <a:solidFill>
                  <a:prstClr val="black">
                    <a:lumMod val="65000"/>
                    <a:lumOff val="35000"/>
                  </a:prstClr>
                </a:solidFill>
                <a:cs typeface="+mn-ea"/>
                <a:sym typeface="+mn-lt"/>
              </a:rPr>
              <a:t>PPT</a:t>
            </a:r>
            <a:r>
              <a:rPr lang="zh-CN" altLang="en-US" sz="2000" b="1" dirty="0" smtClean="0">
                <a:solidFill>
                  <a:prstClr val="black">
                    <a:lumMod val="65000"/>
                    <a:lumOff val="35000"/>
                  </a:prstClr>
                </a:solidFill>
                <a:cs typeface="+mn-ea"/>
                <a:sym typeface="+mn-lt"/>
              </a:rPr>
              <a:t>模板</a:t>
            </a:r>
            <a:endParaRPr lang="zh-CN" altLang="en-US" sz="2000" b="1" dirty="0">
              <a:solidFill>
                <a:prstClr val="black">
                  <a:lumMod val="65000"/>
                  <a:lumOff val="35000"/>
                </a:prstClr>
              </a:solidFill>
              <a:cs typeface="+mn-ea"/>
              <a:sym typeface="+mn-lt"/>
            </a:endParaRPr>
          </a:p>
        </p:txBody>
      </p:sp>
      <p:sp>
        <p:nvSpPr>
          <p:cNvPr id="6" name="矩形 5"/>
          <p:cNvSpPr/>
          <p:nvPr/>
        </p:nvSpPr>
        <p:spPr>
          <a:xfrm>
            <a:off x="3483747" y="1093472"/>
            <a:ext cx="5224507" cy="523220"/>
          </a:xfrm>
          <a:prstGeom prst="rect">
            <a:avLst/>
          </a:prstGeom>
        </p:spPr>
        <p:txBody>
          <a:bodyPr wrap="none">
            <a:spAutoFit/>
          </a:bodyPr>
          <a:lstStyle/>
          <a:p>
            <a:pPr algn="ctr"/>
            <a:r>
              <a:rPr lang="zh-CN" altLang="en-US" sz="2800" dirty="0" smtClean="0">
                <a:solidFill>
                  <a:srgbClr val="00B0F0"/>
                </a:solidFill>
                <a:cs typeface="+mn-ea"/>
                <a:sym typeface="+mn-lt"/>
              </a:rPr>
              <a:t>心在一起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团结合作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共筑梦想</a:t>
            </a:r>
            <a:endParaRPr lang="zh-CN" altLang="en-US" sz="2800" dirty="0">
              <a:solidFill>
                <a:srgbClr val="00B0F0"/>
              </a:solidFill>
              <a:cs typeface="+mn-ea"/>
              <a:sym typeface="+mn-lt"/>
            </a:endParaRPr>
          </a:p>
        </p:txBody>
      </p:sp>
      <p:grpSp>
        <p:nvGrpSpPr>
          <p:cNvPr id="7" name="组合 6"/>
          <p:cNvGrpSpPr/>
          <p:nvPr/>
        </p:nvGrpSpPr>
        <p:grpSpPr>
          <a:xfrm>
            <a:off x="3797567" y="4397188"/>
            <a:ext cx="2156791" cy="506895"/>
            <a:chOff x="3786809" y="3776870"/>
            <a:chExt cx="2156791" cy="506895"/>
          </a:xfrm>
        </p:grpSpPr>
        <p:sp>
          <p:nvSpPr>
            <p:cNvPr id="8" name="流程图: 终止 7"/>
            <p:cNvSpPr/>
            <p:nvPr/>
          </p:nvSpPr>
          <p:spPr>
            <a:xfrm>
              <a:off x="3786809" y="3776870"/>
              <a:ext cx="2156791" cy="506895"/>
            </a:xfrm>
            <a:prstGeom prst="flowChartTermina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9" name="文本框 8"/>
            <p:cNvSpPr txBox="1"/>
            <p:nvPr/>
          </p:nvSpPr>
          <p:spPr>
            <a:xfrm>
              <a:off x="3855952" y="3845651"/>
              <a:ext cx="2018502" cy="369332"/>
            </a:xfrm>
            <a:prstGeom prst="rect">
              <a:avLst/>
            </a:prstGeom>
            <a:noFill/>
          </p:spPr>
          <p:txBody>
            <a:bodyPr wrap="none" rtlCol="0">
              <a:spAutoFit/>
            </a:bodyPr>
            <a:lstStyle/>
            <a:p>
              <a:pPr algn="ctr"/>
              <a:r>
                <a:rPr lang="zh-CN" altLang="en-US" dirty="0" smtClean="0">
                  <a:solidFill>
                    <a:prstClr val="white"/>
                  </a:solidFill>
                  <a:cs typeface="+mn-ea"/>
                  <a:sym typeface="+mn-lt"/>
                </a:rPr>
                <a:t>演讲人</a:t>
              </a:r>
              <a:r>
                <a:rPr lang="zh-CN" altLang="en-US" dirty="0" smtClean="0">
                  <a:solidFill>
                    <a:prstClr val="white"/>
                  </a:solidFill>
                  <a:cs typeface="+mn-ea"/>
                  <a:sym typeface="+mn-lt"/>
                </a:rPr>
                <a:t>：</a:t>
              </a:r>
              <a:r>
                <a:rPr lang="zh-CN" altLang="en-US" dirty="0">
                  <a:solidFill>
                    <a:prstClr val="white"/>
                  </a:solidFill>
                  <a:cs typeface="+mn-ea"/>
                  <a:sym typeface="+mn-lt"/>
                </a:rPr>
                <a:t>优品</a:t>
              </a:r>
              <a:r>
                <a:rPr lang="en-US" altLang="zh-CN" dirty="0" smtClean="0">
                  <a:solidFill>
                    <a:prstClr val="white"/>
                  </a:solidFill>
                  <a:cs typeface="+mn-ea"/>
                  <a:sym typeface="+mn-lt"/>
                </a:rPr>
                <a:t>PPT</a:t>
              </a:r>
              <a:endParaRPr lang="zh-CN" altLang="en-US" dirty="0">
                <a:solidFill>
                  <a:prstClr val="white"/>
                </a:solidFill>
                <a:cs typeface="+mn-ea"/>
                <a:sym typeface="+mn-lt"/>
              </a:endParaRPr>
            </a:p>
          </p:txBody>
        </p:sp>
      </p:grpSp>
      <p:grpSp>
        <p:nvGrpSpPr>
          <p:cNvPr id="10" name="组合 9"/>
          <p:cNvGrpSpPr/>
          <p:nvPr/>
        </p:nvGrpSpPr>
        <p:grpSpPr>
          <a:xfrm>
            <a:off x="6265785" y="4397188"/>
            <a:ext cx="2156791" cy="506895"/>
            <a:chOff x="3786809" y="3776870"/>
            <a:chExt cx="2156791" cy="506895"/>
          </a:xfrm>
        </p:grpSpPr>
        <p:sp>
          <p:nvSpPr>
            <p:cNvPr id="11" name="流程图: 终止 10"/>
            <p:cNvSpPr/>
            <p:nvPr/>
          </p:nvSpPr>
          <p:spPr>
            <a:xfrm>
              <a:off x="3786809" y="3776870"/>
              <a:ext cx="2156791" cy="506895"/>
            </a:xfrm>
            <a:prstGeom prst="flowChartTerminato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12" name="文本框 11"/>
            <p:cNvSpPr txBox="1"/>
            <p:nvPr/>
          </p:nvSpPr>
          <p:spPr>
            <a:xfrm>
              <a:off x="3977782" y="3845651"/>
              <a:ext cx="1774845" cy="369332"/>
            </a:xfrm>
            <a:prstGeom prst="rect">
              <a:avLst/>
            </a:prstGeom>
            <a:noFill/>
          </p:spPr>
          <p:txBody>
            <a:bodyPr wrap="none" rtlCol="0">
              <a:spAutoFit/>
            </a:bodyPr>
            <a:lstStyle/>
            <a:p>
              <a:pPr algn="ctr"/>
              <a:r>
                <a:rPr lang="zh-CN" altLang="en-US" dirty="0">
                  <a:solidFill>
                    <a:prstClr val="white"/>
                  </a:solidFill>
                  <a:cs typeface="+mn-ea"/>
                  <a:sym typeface="+mn-lt"/>
                </a:rPr>
                <a:t>时间</a:t>
              </a:r>
              <a:r>
                <a:rPr lang="zh-CN" altLang="en-US" dirty="0" smtClean="0">
                  <a:solidFill>
                    <a:prstClr val="white"/>
                  </a:solidFill>
                  <a:cs typeface="+mn-ea"/>
                  <a:sym typeface="+mn-lt"/>
                </a:rPr>
                <a:t>：</a:t>
              </a:r>
              <a:r>
                <a:rPr lang="en-US" altLang="zh-CN" dirty="0" smtClean="0">
                  <a:solidFill>
                    <a:prstClr val="white"/>
                  </a:solidFill>
                  <a:cs typeface="+mn-ea"/>
                  <a:sym typeface="+mn-lt"/>
                </a:rPr>
                <a:t>20XX·08</a:t>
              </a:r>
              <a:endParaRPr lang="zh-CN" altLang="en-US" dirty="0">
                <a:solidFill>
                  <a:prstClr val="white"/>
                </a:solidFill>
                <a:cs typeface="+mn-ea"/>
                <a:sym typeface="+mn-lt"/>
              </a:endParaRPr>
            </a:p>
          </p:txBody>
        </p:sp>
      </p:grpSp>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848" y="3596397"/>
            <a:ext cx="4349152" cy="3261603"/>
          </a:xfrm>
          <a:prstGeom prst="rect">
            <a:avLst/>
          </a:prstGeom>
        </p:spPr>
      </p:pic>
      <p:sp>
        <p:nvSpPr>
          <p:cNvPr id="15" name="矩形 14"/>
          <p:cNvSpPr/>
          <p:nvPr/>
        </p:nvSpPr>
        <p:spPr>
          <a:xfrm>
            <a:off x="3863639" y="3679792"/>
            <a:ext cx="4464722" cy="553998"/>
          </a:xfrm>
          <a:prstGeom prst="rect">
            <a:avLst/>
          </a:prstGeom>
        </p:spPr>
        <p:txBody>
          <a:bodyPr wrap="square">
            <a:spAutoFit/>
          </a:bodyPr>
          <a:lstStyle/>
          <a:p>
            <a:pPr algn="ctr">
              <a:lnSpc>
                <a:spcPct val="150000"/>
              </a:lnSpc>
            </a:pPr>
            <a:r>
              <a:rPr lang="zh-CN" altLang="en-US" sz="1000" dirty="0" smtClean="0">
                <a:solidFill>
                  <a:prstClr val="black">
                    <a:lumMod val="50000"/>
                    <a:lumOff val="50000"/>
                  </a:prstClr>
                </a:solidFill>
                <a:cs typeface="+mn-ea"/>
                <a:sym typeface="+mn-lt"/>
              </a:rPr>
              <a:t>管理者通常会组织团建活动来激励销售员工的积极性，怎样设计实施⽅案。关于团队激励活动⽅案的相关资料，希望对您有所帮助。</a:t>
            </a:r>
            <a:endParaRPr lang="zh-CN" altLang="en-US" sz="1000" dirty="0">
              <a:solidFill>
                <a:prstClr val="black">
                  <a:lumMod val="50000"/>
                  <a:lumOff val="50000"/>
                </a:prstClr>
              </a:solidFill>
              <a:cs typeface="+mn-ea"/>
              <a:sym typeface="+mn-lt"/>
            </a:endParaRPr>
          </a:p>
        </p:txBody>
      </p:sp>
    </p:spTree>
    <p:extLst>
      <p:ext uri="{BB962C8B-B14F-4D97-AF65-F5344CB8AC3E}">
        <p14:creationId xmlns:p14="http://schemas.microsoft.com/office/powerpoint/2010/main" val="18326241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strVal val="(6*min(max(#ppt_w*#ppt_h,.3),1)-7.4)/-.7*#ppt_w"/>
                                          </p:val>
                                        </p:tav>
                                        <p:tav tm="100000">
                                          <p:val>
                                            <p:strVal val="#ppt_w"/>
                                          </p:val>
                                        </p:tav>
                                      </p:tavLst>
                                    </p:anim>
                                    <p:anim calcmode="lin" valueType="num">
                                      <p:cBhvr>
                                        <p:cTn id="12" dur="500" fill="hold"/>
                                        <p:tgtEl>
                                          <p:spTgt spid="4"/>
                                        </p:tgtEl>
                                        <p:attrNameLst>
                                          <p:attrName>ppt_h</p:attrName>
                                        </p:attrNameLst>
                                      </p:cBhvr>
                                      <p:tavLst>
                                        <p:tav tm="0">
                                          <p:val>
                                            <p:strVal val="(6*min(max(#ppt_w*#ppt_h,.3),1)-7.4)/-.7*#ppt_h"/>
                                          </p:val>
                                        </p:tav>
                                        <p:tav tm="100000">
                                          <p:val>
                                            <p:strVal val="#ppt_h"/>
                                          </p:val>
                                        </p:tav>
                                      </p:tavLst>
                                    </p:anim>
                                    <p:anim calcmode="lin" valueType="num">
                                      <p:cBhvr>
                                        <p:cTn id="13" dur="500" fill="hold"/>
                                        <p:tgtEl>
                                          <p:spTgt spid="4"/>
                                        </p:tgtEl>
                                        <p:attrNameLst>
                                          <p:attrName>ppt_x</p:attrName>
                                        </p:attrNameLst>
                                      </p:cBhvr>
                                      <p:tavLst>
                                        <p:tav tm="0">
                                          <p:val>
                                            <p:fltVal val="0.5"/>
                                          </p:val>
                                        </p:tav>
                                        <p:tav tm="100000">
                                          <p:val>
                                            <p:strVal val="#ppt_x"/>
                                          </p:val>
                                        </p:tav>
                                      </p:tavLst>
                                    </p:anim>
                                    <p:anim calcmode="lin" valueType="num">
                                      <p:cBhvr>
                                        <p:cTn id="14"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7141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59600" y="2206758"/>
            <a:ext cx="8672800" cy="1323439"/>
          </a:xfrm>
          <a:prstGeom prst="rect">
            <a:avLst/>
          </a:prstGeom>
        </p:spPr>
        <p:txBody>
          <a:bodyPr wrap="square" anchor="ctr">
            <a:spAutoFit/>
          </a:bodyPr>
          <a:lstStyle/>
          <a:p>
            <a:pPr algn="dist"/>
            <a:r>
              <a:rPr lang="zh-CN" altLang="en-US" sz="8000" b="1" dirty="0" smtClean="0">
                <a:solidFill>
                  <a:srgbClr val="0070C0"/>
                </a:solidFill>
                <a:cs typeface="+mn-ea"/>
                <a:sym typeface="+mn-lt"/>
              </a:rPr>
              <a:t>谁偷走了你的时间</a:t>
            </a:r>
            <a:endParaRPr lang="zh-CN" altLang="en-US" sz="8000" b="1" dirty="0">
              <a:solidFill>
                <a:srgbClr val="0070C0"/>
              </a:solidFill>
              <a:cs typeface="+mn-ea"/>
              <a:sym typeface="+mn-lt"/>
            </a:endParaRPr>
          </a:p>
        </p:txBody>
      </p:sp>
      <p:sp>
        <p:nvSpPr>
          <p:cNvPr id="5" name="矩形 4"/>
          <p:cNvSpPr/>
          <p:nvPr/>
        </p:nvSpPr>
        <p:spPr>
          <a:xfrm>
            <a:off x="2912396" y="3820499"/>
            <a:ext cx="6367209" cy="553998"/>
          </a:xfrm>
          <a:prstGeom prst="rect">
            <a:avLst/>
          </a:prstGeom>
        </p:spPr>
        <p:txBody>
          <a:bodyPr wrap="square">
            <a:spAutoFit/>
          </a:bodyPr>
          <a:lstStyle/>
          <a:p>
            <a:pPr algn="ctr">
              <a:lnSpc>
                <a:spcPct val="150000"/>
              </a:lnSpc>
            </a:pPr>
            <a:r>
              <a:rPr lang="zh-CN" altLang="en-US" sz="1000" dirty="0" smtClean="0">
                <a:solidFill>
                  <a:schemeClr val="tx1">
                    <a:lumMod val="50000"/>
                    <a:lumOff val="50000"/>
                  </a:schemeClr>
                </a:solidFill>
                <a:cs typeface="+mn-ea"/>
                <a:sym typeface="+mn-lt"/>
              </a:rPr>
              <a:t>管理者通常会组织团建活动来激励销售员工的积极性，怎样设计实施⽅案。关于团队激励活动⽅案的相关资料，希望对您有所帮助</a:t>
            </a:r>
            <a:r>
              <a:rPr lang="zh-CN" altLang="en-US" sz="1000" dirty="0">
                <a:solidFill>
                  <a:schemeClr val="tx1">
                    <a:lumMod val="50000"/>
                    <a:lumOff val="50000"/>
                  </a:schemeClr>
                </a:solidFill>
                <a:cs typeface="+mn-ea"/>
                <a:sym typeface="+mn-lt"/>
              </a:rPr>
              <a:t>。关于团队激励活动⽅案的相关资料，希望对您有所帮助。</a:t>
            </a:r>
          </a:p>
        </p:txBody>
      </p:sp>
      <p:grpSp>
        <p:nvGrpSpPr>
          <p:cNvPr id="6" name="组合 5"/>
          <p:cNvGrpSpPr/>
          <p:nvPr/>
        </p:nvGrpSpPr>
        <p:grpSpPr>
          <a:xfrm>
            <a:off x="5376000" y="476456"/>
            <a:ext cx="1440000" cy="1440000"/>
            <a:chOff x="3050661" y="2199355"/>
            <a:chExt cx="1440000" cy="1440000"/>
          </a:xfrm>
        </p:grpSpPr>
        <p:sp>
          <p:nvSpPr>
            <p:cNvPr id="7" name="椭圆 6"/>
            <p:cNvSpPr>
              <a:spLocks noChangeAspect="1"/>
            </p:cNvSpPr>
            <p:nvPr/>
          </p:nvSpPr>
          <p:spPr>
            <a:xfrm>
              <a:off x="3050661" y="2199355"/>
              <a:ext cx="1440000" cy="144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a:spLocks noChangeAspect="1"/>
            </p:cNvSpPr>
            <p:nvPr/>
          </p:nvSpPr>
          <p:spPr>
            <a:xfrm>
              <a:off x="3140661" y="2289355"/>
              <a:ext cx="1260000" cy="12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30661" y="2379355"/>
              <a:ext cx="1080000" cy="1080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3357728" y="2526940"/>
              <a:ext cx="825867" cy="784830"/>
            </a:xfrm>
            <a:prstGeom prst="rect">
              <a:avLst/>
            </a:prstGeom>
            <a:noFill/>
          </p:spPr>
          <p:txBody>
            <a:bodyPr wrap="none" rtlCol="0">
              <a:spAutoFit/>
            </a:bodyPr>
            <a:lstStyle/>
            <a:p>
              <a:pPr algn="ctr"/>
              <a:r>
                <a:rPr lang="en-US" altLang="zh-CN" sz="4500" b="1" dirty="0" smtClean="0">
                  <a:solidFill>
                    <a:schemeClr val="bg1"/>
                  </a:solidFill>
                  <a:cs typeface="+mn-ea"/>
                  <a:sym typeface="+mn-lt"/>
                </a:rPr>
                <a:t>01</a:t>
              </a:r>
              <a:endParaRPr lang="zh-CN" altLang="en-US" sz="4500" b="1" dirty="0">
                <a:solidFill>
                  <a:schemeClr val="bg1"/>
                </a:solidFill>
                <a:cs typeface="+mn-ea"/>
                <a:sym typeface="+mn-lt"/>
              </a:endParaRPr>
            </a:p>
          </p:txBody>
        </p:sp>
      </p:grpSp>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668360"/>
            <a:ext cx="3663972" cy="3663972"/>
          </a:xfrm>
          <a:prstGeom prst="rect">
            <a:avLst/>
          </a:prstGeom>
        </p:spPr>
      </p:pic>
    </p:spTree>
    <p:extLst>
      <p:ext uri="{BB962C8B-B14F-4D97-AF65-F5344CB8AC3E}">
        <p14:creationId xmlns:p14="http://schemas.microsoft.com/office/powerpoint/2010/main" val="3190982224"/>
      </p:ext>
    </p:extLst>
  </p:cSld>
  <p:clrMapOvr>
    <a:masterClrMapping/>
  </p:clrMapOvr>
  <p:transition spd="slow" advClick="0" advTm="5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par>
                          <p:cTn id="15" fill="hold">
                            <p:stCondLst>
                              <p:cond delay="3000"/>
                            </p:stCondLst>
                            <p:childTnLst>
                              <p:par>
                                <p:cTn id="16" presetID="23" presetClass="entr" presetSubtype="3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strVal val="(6*min(max(#ppt_w*#ppt_h,.3),1)-7.4)/-.7*#ppt_w"/>
                                          </p:val>
                                        </p:tav>
                                        <p:tav tm="100000">
                                          <p:val>
                                            <p:strVal val="#ppt_w"/>
                                          </p:val>
                                        </p:tav>
                                      </p:tavLst>
                                    </p:anim>
                                    <p:anim calcmode="lin" valueType="num">
                                      <p:cBhvr>
                                        <p:cTn id="19" dur="500" fill="hold"/>
                                        <p:tgtEl>
                                          <p:spTgt spid="4"/>
                                        </p:tgtEl>
                                        <p:attrNameLst>
                                          <p:attrName>ppt_h</p:attrName>
                                        </p:attrNameLst>
                                      </p:cBhvr>
                                      <p:tavLst>
                                        <p:tav tm="0">
                                          <p:val>
                                            <p:strVal val="(6*min(max(#ppt_w*#ppt_h,.3),1)-7.4)/-.7*#ppt_h"/>
                                          </p:val>
                                        </p:tav>
                                        <p:tav tm="100000">
                                          <p:val>
                                            <p:strVal val="#ppt_h"/>
                                          </p:val>
                                        </p:tav>
                                      </p:tavLst>
                                    </p:anim>
                                    <p:anim calcmode="lin" valueType="num">
                                      <p:cBhvr>
                                        <p:cTn id="20" dur="500" fill="hold"/>
                                        <p:tgtEl>
                                          <p:spTgt spid="4"/>
                                        </p:tgtEl>
                                        <p:attrNameLst>
                                          <p:attrName>ppt_x</p:attrName>
                                        </p:attrNameLst>
                                      </p:cBhvr>
                                      <p:tavLst>
                                        <p:tav tm="0">
                                          <p:val>
                                            <p:fltVal val="0.5"/>
                                          </p:val>
                                        </p:tav>
                                        <p:tav tm="100000">
                                          <p:val>
                                            <p:strVal val="#ppt_x"/>
                                          </p:val>
                                        </p:tav>
                                      </p:tavLst>
                                    </p:anim>
                                    <p:anim calcmode="lin" valueType="num">
                                      <p:cBhvr>
                                        <p:cTn id="21"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3500"/>
                            </p:stCondLst>
                            <p:childTnLst>
                              <p:par>
                                <p:cTn id="23" presetID="16" presetClass="entr" presetSubtype="37"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out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82775" y="1828978"/>
            <a:ext cx="8426450" cy="4103687"/>
            <a:chOff x="1847851" y="1341439"/>
            <a:chExt cx="8426450" cy="4103687"/>
          </a:xfrm>
        </p:grpSpPr>
        <p:sp>
          <p:nvSpPr>
            <p:cNvPr id="3075" name="Rectangle 3">
              <a:extLst>
                <a:ext uri="{FF2B5EF4-FFF2-40B4-BE49-F238E27FC236}">
                  <a16:creationId xmlns="" xmlns:a16="http://schemas.microsoft.com/office/drawing/2014/main" id="{52A537B2-F57B-DD2A-0A1A-3968E5342327}"/>
                </a:ext>
              </a:extLst>
            </p:cNvPr>
            <p:cNvSpPr>
              <a:spLocks noChangeArrowheads="1"/>
            </p:cNvSpPr>
            <p:nvPr/>
          </p:nvSpPr>
          <p:spPr bwMode="auto">
            <a:xfrm>
              <a:off x="1847851" y="3141664"/>
              <a:ext cx="720725" cy="503237"/>
            </a:xfrm>
            <a:prstGeom prst="rect">
              <a:avLst/>
            </a:prstGeom>
            <a:solidFill>
              <a:srgbClr val="00B0F0"/>
            </a:solidFill>
            <a:ln w="9525">
              <a:noFill/>
              <a:miter lim="800000"/>
              <a:headEnd/>
              <a:tailEnd/>
            </a:ln>
            <a:effectLst/>
            <a:extLst/>
          </p:spPr>
          <p:txBody>
            <a:bodyPr wrap="none" anchor="ctr"/>
            <a:lstStyle/>
            <a:p>
              <a:pPr algn="ctr"/>
              <a:r>
                <a:rPr lang="zh-CN" altLang="en-US" sz="2800" dirty="0">
                  <a:solidFill>
                    <a:schemeClr val="bg1"/>
                  </a:solidFill>
                  <a:cs typeface="+mn-ea"/>
                  <a:sym typeface="+mn-lt"/>
                </a:rPr>
                <a:t>人</a:t>
              </a:r>
            </a:p>
          </p:txBody>
        </p:sp>
        <p:sp>
          <p:nvSpPr>
            <p:cNvPr id="3076" name="AutoShape 4">
              <a:extLst>
                <a:ext uri="{FF2B5EF4-FFF2-40B4-BE49-F238E27FC236}">
                  <a16:creationId xmlns="" xmlns:a16="http://schemas.microsoft.com/office/drawing/2014/main" id="{350008E9-71CE-7E7F-6F4C-DCB478670BE8}"/>
                </a:ext>
              </a:extLst>
            </p:cNvPr>
            <p:cNvSpPr>
              <a:spLocks/>
            </p:cNvSpPr>
            <p:nvPr/>
          </p:nvSpPr>
          <p:spPr bwMode="auto">
            <a:xfrm>
              <a:off x="2640014" y="2349501"/>
              <a:ext cx="288925" cy="2087563"/>
            </a:xfrm>
            <a:prstGeom prst="leftBrace">
              <a:avLst>
                <a:gd name="adj1" fmla="val 60211"/>
                <a:gd name="adj2" fmla="val 50000"/>
              </a:avLst>
            </a:prstGeom>
            <a:noFill/>
            <a:ln w="9525">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dirty="0">
                <a:cs typeface="+mn-ea"/>
                <a:sym typeface="+mn-lt"/>
              </a:endParaRPr>
            </a:p>
          </p:txBody>
        </p:sp>
        <p:sp>
          <p:nvSpPr>
            <p:cNvPr id="3077" name="Rectangle 5">
              <a:extLst>
                <a:ext uri="{FF2B5EF4-FFF2-40B4-BE49-F238E27FC236}">
                  <a16:creationId xmlns="" xmlns:a16="http://schemas.microsoft.com/office/drawing/2014/main" id="{E7E0FCB3-88A2-CB89-F9D0-C0E00FDFBB1F}"/>
                </a:ext>
              </a:extLst>
            </p:cNvPr>
            <p:cNvSpPr>
              <a:spLocks noChangeArrowheads="1"/>
            </p:cNvSpPr>
            <p:nvPr/>
          </p:nvSpPr>
          <p:spPr bwMode="auto">
            <a:xfrm>
              <a:off x="3073401" y="2060575"/>
              <a:ext cx="1008063" cy="503238"/>
            </a:xfrm>
            <a:prstGeom prst="rect">
              <a:avLst/>
            </a:prstGeom>
            <a:solidFill>
              <a:srgbClr val="81DEFF"/>
            </a:solidFill>
            <a:ln w="9525">
              <a:noFill/>
              <a:miter lim="800000"/>
              <a:headEnd/>
              <a:tailEnd/>
            </a:ln>
            <a:effectLst/>
            <a:extLst/>
          </p:spPr>
          <p:txBody>
            <a:bodyPr wrap="none" anchor="ctr"/>
            <a:lstStyle/>
            <a:p>
              <a:pPr algn="ctr"/>
              <a:r>
                <a:rPr lang="zh-CN" altLang="en-US" sz="2800" dirty="0">
                  <a:solidFill>
                    <a:schemeClr val="bg1"/>
                  </a:solidFill>
                  <a:cs typeface="+mn-ea"/>
                  <a:sym typeface="+mn-lt"/>
                </a:rPr>
                <a:t>忙人</a:t>
              </a:r>
            </a:p>
          </p:txBody>
        </p:sp>
        <p:sp>
          <p:nvSpPr>
            <p:cNvPr id="3078" name="Rectangle 6">
              <a:extLst>
                <a:ext uri="{FF2B5EF4-FFF2-40B4-BE49-F238E27FC236}">
                  <a16:creationId xmlns="" xmlns:a16="http://schemas.microsoft.com/office/drawing/2014/main" id="{49618752-5FAA-5433-E946-E48A864FD55C}"/>
                </a:ext>
              </a:extLst>
            </p:cNvPr>
            <p:cNvSpPr>
              <a:spLocks noChangeArrowheads="1"/>
            </p:cNvSpPr>
            <p:nvPr/>
          </p:nvSpPr>
          <p:spPr bwMode="auto">
            <a:xfrm>
              <a:off x="3073401" y="4221164"/>
              <a:ext cx="1008063" cy="503237"/>
            </a:xfrm>
            <a:prstGeom prst="rect">
              <a:avLst/>
            </a:prstGeom>
            <a:solidFill>
              <a:srgbClr val="D1F3FF"/>
            </a:solidFill>
            <a:ln w="9525">
              <a:noFill/>
              <a:miter lim="800000"/>
              <a:headEnd/>
              <a:tailEnd/>
            </a:ln>
            <a:effectLst/>
            <a:extLst/>
          </p:spPr>
          <p:txBody>
            <a:bodyPr wrap="none" anchor="ctr"/>
            <a:lstStyle/>
            <a:p>
              <a:pPr algn="ctr"/>
              <a:r>
                <a:rPr lang="zh-CN" altLang="en-US" sz="2800" dirty="0">
                  <a:solidFill>
                    <a:schemeClr val="tx1">
                      <a:lumMod val="65000"/>
                      <a:lumOff val="35000"/>
                    </a:schemeClr>
                  </a:solidFill>
                  <a:cs typeface="+mn-ea"/>
                  <a:sym typeface="+mn-lt"/>
                </a:rPr>
                <a:t>闲人</a:t>
              </a:r>
            </a:p>
          </p:txBody>
        </p:sp>
        <p:sp>
          <p:nvSpPr>
            <p:cNvPr id="3079" name="AutoShape 7">
              <a:extLst>
                <a:ext uri="{FF2B5EF4-FFF2-40B4-BE49-F238E27FC236}">
                  <a16:creationId xmlns="" xmlns:a16="http://schemas.microsoft.com/office/drawing/2014/main" id="{95ADE104-5DC4-9DB9-A25A-282C097B5D0A}"/>
                </a:ext>
              </a:extLst>
            </p:cNvPr>
            <p:cNvSpPr>
              <a:spLocks/>
            </p:cNvSpPr>
            <p:nvPr/>
          </p:nvSpPr>
          <p:spPr bwMode="auto">
            <a:xfrm>
              <a:off x="4224339" y="1628776"/>
              <a:ext cx="288925" cy="1368425"/>
            </a:xfrm>
            <a:prstGeom prst="leftBrace">
              <a:avLst>
                <a:gd name="adj1" fmla="val 39469"/>
                <a:gd name="adj2" fmla="val 50000"/>
              </a:avLst>
            </a:prstGeom>
            <a:noFill/>
            <a:ln w="9525">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dirty="0">
                <a:cs typeface="+mn-ea"/>
                <a:sym typeface="+mn-lt"/>
              </a:endParaRPr>
            </a:p>
          </p:txBody>
        </p:sp>
        <p:sp>
          <p:nvSpPr>
            <p:cNvPr id="3080" name="AutoShape 8">
              <a:extLst>
                <a:ext uri="{FF2B5EF4-FFF2-40B4-BE49-F238E27FC236}">
                  <a16:creationId xmlns="" xmlns:a16="http://schemas.microsoft.com/office/drawing/2014/main" id="{DACD31FF-141F-665A-D75A-4A9CEBDFB512}"/>
                </a:ext>
              </a:extLst>
            </p:cNvPr>
            <p:cNvSpPr>
              <a:spLocks/>
            </p:cNvSpPr>
            <p:nvPr/>
          </p:nvSpPr>
          <p:spPr bwMode="auto">
            <a:xfrm>
              <a:off x="4224339" y="3789364"/>
              <a:ext cx="288925" cy="1368425"/>
            </a:xfrm>
            <a:prstGeom prst="leftBrace">
              <a:avLst>
                <a:gd name="adj1" fmla="val 39469"/>
                <a:gd name="adj2" fmla="val 50000"/>
              </a:avLst>
            </a:prstGeom>
            <a:noFill/>
            <a:ln w="9525">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dirty="0">
                <a:cs typeface="+mn-ea"/>
                <a:sym typeface="+mn-lt"/>
              </a:endParaRPr>
            </a:p>
          </p:txBody>
        </p:sp>
        <p:sp>
          <p:nvSpPr>
            <p:cNvPr id="3081" name="Rectangle 9">
              <a:extLst>
                <a:ext uri="{FF2B5EF4-FFF2-40B4-BE49-F238E27FC236}">
                  <a16:creationId xmlns="" xmlns:a16="http://schemas.microsoft.com/office/drawing/2014/main" id="{09086AB2-84A6-0D17-D825-7DF7D2A15116}"/>
                </a:ext>
              </a:extLst>
            </p:cNvPr>
            <p:cNvSpPr>
              <a:spLocks noChangeArrowheads="1"/>
            </p:cNvSpPr>
            <p:nvPr/>
          </p:nvSpPr>
          <p:spPr bwMode="auto">
            <a:xfrm>
              <a:off x="4657726" y="1341439"/>
              <a:ext cx="1800225" cy="503237"/>
            </a:xfrm>
            <a:prstGeom prst="rect">
              <a:avLst/>
            </a:prstGeom>
            <a:solidFill>
              <a:srgbClr val="81DEFF"/>
            </a:solidFill>
            <a:ln w="9525" algn="ctr">
              <a:noFill/>
              <a:miter lim="800000"/>
              <a:headEnd/>
              <a:tailEnd/>
            </a:ln>
            <a:effectLst/>
            <a:extLst/>
          </p:spPr>
          <p:txBody>
            <a:bodyPr wrap="none" anchor="ctr"/>
            <a:lstStyle/>
            <a:p>
              <a:pPr algn="ctr"/>
              <a:r>
                <a:rPr lang="zh-CN" altLang="en-US" sz="2800" dirty="0">
                  <a:solidFill>
                    <a:schemeClr val="bg1"/>
                  </a:solidFill>
                  <a:cs typeface="+mn-ea"/>
                  <a:sym typeface="+mn-lt"/>
                </a:rPr>
                <a:t>真的忙人</a:t>
              </a:r>
            </a:p>
          </p:txBody>
        </p:sp>
        <p:sp>
          <p:nvSpPr>
            <p:cNvPr id="3082" name="Rectangle 10">
              <a:extLst>
                <a:ext uri="{FF2B5EF4-FFF2-40B4-BE49-F238E27FC236}">
                  <a16:creationId xmlns="" xmlns:a16="http://schemas.microsoft.com/office/drawing/2014/main" id="{B07672C6-6CE1-C398-1F4B-AE5F35797F16}"/>
                </a:ext>
              </a:extLst>
            </p:cNvPr>
            <p:cNvSpPr>
              <a:spLocks noChangeArrowheads="1"/>
            </p:cNvSpPr>
            <p:nvPr/>
          </p:nvSpPr>
          <p:spPr bwMode="auto">
            <a:xfrm>
              <a:off x="4657726" y="2709864"/>
              <a:ext cx="1800225" cy="503237"/>
            </a:xfrm>
            <a:prstGeom prst="rect">
              <a:avLst/>
            </a:prstGeom>
            <a:solidFill>
              <a:srgbClr val="D1F3FF"/>
            </a:solidFill>
            <a:ln w="9525" algn="ctr">
              <a:noFill/>
              <a:miter lim="800000"/>
              <a:headEnd/>
              <a:tailEnd/>
            </a:ln>
            <a:effectLst/>
            <a:extLst/>
          </p:spPr>
          <p:txBody>
            <a:bodyPr wrap="none" anchor="ctr"/>
            <a:lstStyle/>
            <a:p>
              <a:pPr algn="ctr"/>
              <a:r>
                <a:rPr lang="zh-CN" altLang="en-US" sz="2800" dirty="0">
                  <a:solidFill>
                    <a:schemeClr val="tx1">
                      <a:lumMod val="65000"/>
                      <a:lumOff val="35000"/>
                    </a:schemeClr>
                  </a:solidFill>
                  <a:cs typeface="+mn-ea"/>
                  <a:sym typeface="+mn-lt"/>
                </a:rPr>
                <a:t>假的忙人</a:t>
              </a:r>
            </a:p>
          </p:txBody>
        </p:sp>
        <p:sp>
          <p:nvSpPr>
            <p:cNvPr id="3083" name="Rectangle 11">
              <a:extLst>
                <a:ext uri="{FF2B5EF4-FFF2-40B4-BE49-F238E27FC236}">
                  <a16:creationId xmlns="" xmlns:a16="http://schemas.microsoft.com/office/drawing/2014/main" id="{65198293-788E-176F-7E8C-AA32AFDE2E2E}"/>
                </a:ext>
              </a:extLst>
            </p:cNvPr>
            <p:cNvSpPr>
              <a:spLocks noChangeArrowheads="1"/>
            </p:cNvSpPr>
            <p:nvPr/>
          </p:nvSpPr>
          <p:spPr bwMode="auto">
            <a:xfrm>
              <a:off x="4657726" y="3573464"/>
              <a:ext cx="1800225" cy="503237"/>
            </a:xfrm>
            <a:prstGeom prst="rect">
              <a:avLst/>
            </a:prstGeom>
            <a:solidFill>
              <a:srgbClr val="81DEFF"/>
            </a:solidFill>
            <a:ln w="9525" algn="ctr">
              <a:noFill/>
              <a:miter lim="800000"/>
              <a:headEnd/>
              <a:tailEnd/>
            </a:ln>
            <a:effectLst/>
            <a:extLst/>
          </p:spPr>
          <p:txBody>
            <a:bodyPr wrap="none" anchor="ctr"/>
            <a:lstStyle/>
            <a:p>
              <a:pPr algn="ctr"/>
              <a:r>
                <a:rPr lang="zh-CN" altLang="en-US" sz="2800" dirty="0">
                  <a:solidFill>
                    <a:schemeClr val="bg1"/>
                  </a:solidFill>
                  <a:cs typeface="+mn-ea"/>
                  <a:sym typeface="+mn-lt"/>
                </a:rPr>
                <a:t>真的闲人</a:t>
              </a:r>
            </a:p>
          </p:txBody>
        </p:sp>
        <p:sp>
          <p:nvSpPr>
            <p:cNvPr id="3084" name="Rectangle 12">
              <a:extLst>
                <a:ext uri="{FF2B5EF4-FFF2-40B4-BE49-F238E27FC236}">
                  <a16:creationId xmlns="" xmlns:a16="http://schemas.microsoft.com/office/drawing/2014/main" id="{F0143E99-AB3C-CB9E-5824-CFC17EF66838}"/>
                </a:ext>
              </a:extLst>
            </p:cNvPr>
            <p:cNvSpPr>
              <a:spLocks noChangeArrowheads="1"/>
            </p:cNvSpPr>
            <p:nvPr/>
          </p:nvSpPr>
          <p:spPr bwMode="auto">
            <a:xfrm>
              <a:off x="4657726" y="4941889"/>
              <a:ext cx="1800225" cy="503237"/>
            </a:xfrm>
            <a:prstGeom prst="rect">
              <a:avLst/>
            </a:prstGeom>
            <a:solidFill>
              <a:srgbClr val="D1F3FF"/>
            </a:solidFill>
            <a:ln w="9525" algn="ctr">
              <a:noFill/>
              <a:miter lim="800000"/>
              <a:headEnd/>
              <a:tailEnd/>
            </a:ln>
            <a:effectLst/>
            <a:extLst/>
          </p:spPr>
          <p:txBody>
            <a:bodyPr wrap="none" anchor="ctr"/>
            <a:lstStyle/>
            <a:p>
              <a:pPr algn="ctr"/>
              <a:r>
                <a:rPr lang="zh-CN" altLang="en-US" sz="2800" dirty="0">
                  <a:solidFill>
                    <a:schemeClr val="tx1">
                      <a:lumMod val="65000"/>
                      <a:lumOff val="35000"/>
                    </a:schemeClr>
                  </a:solidFill>
                  <a:cs typeface="+mn-ea"/>
                  <a:sym typeface="+mn-lt"/>
                </a:rPr>
                <a:t>假的闲人</a:t>
              </a:r>
            </a:p>
          </p:txBody>
        </p:sp>
        <p:sp>
          <p:nvSpPr>
            <p:cNvPr id="3085" name="AutoShape 13">
              <a:extLst>
                <a:ext uri="{FF2B5EF4-FFF2-40B4-BE49-F238E27FC236}">
                  <a16:creationId xmlns="" xmlns:a16="http://schemas.microsoft.com/office/drawing/2014/main" id="{5247FEA3-DA44-664D-A00C-AFA71DB98F8F}"/>
                </a:ext>
              </a:extLst>
            </p:cNvPr>
            <p:cNvSpPr>
              <a:spLocks noChangeArrowheads="1"/>
            </p:cNvSpPr>
            <p:nvPr/>
          </p:nvSpPr>
          <p:spPr bwMode="auto">
            <a:xfrm>
              <a:off x="6529388" y="1557339"/>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86" name="Rectangle 14">
              <a:extLst>
                <a:ext uri="{FF2B5EF4-FFF2-40B4-BE49-F238E27FC236}">
                  <a16:creationId xmlns="" xmlns:a16="http://schemas.microsoft.com/office/drawing/2014/main" id="{F03A862E-D252-4ABB-36AE-22127F7A7270}"/>
                </a:ext>
              </a:extLst>
            </p:cNvPr>
            <p:cNvSpPr>
              <a:spLocks noChangeArrowheads="1"/>
            </p:cNvSpPr>
            <p:nvPr/>
          </p:nvSpPr>
          <p:spPr bwMode="auto">
            <a:xfrm>
              <a:off x="7032626" y="1341439"/>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事情实在太多，时间实在太少</a:t>
              </a:r>
            </a:p>
          </p:txBody>
        </p:sp>
        <p:sp>
          <p:nvSpPr>
            <p:cNvPr id="3087" name="AutoShape 15">
              <a:extLst>
                <a:ext uri="{FF2B5EF4-FFF2-40B4-BE49-F238E27FC236}">
                  <a16:creationId xmlns="" xmlns:a16="http://schemas.microsoft.com/office/drawing/2014/main" id="{74095A4C-EA94-15A1-5623-C05FFB7831C3}"/>
                </a:ext>
              </a:extLst>
            </p:cNvPr>
            <p:cNvSpPr>
              <a:spLocks noChangeArrowheads="1"/>
            </p:cNvSpPr>
            <p:nvPr/>
          </p:nvSpPr>
          <p:spPr bwMode="auto">
            <a:xfrm>
              <a:off x="6529388" y="2925764"/>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88" name="Rectangle 16">
              <a:extLst>
                <a:ext uri="{FF2B5EF4-FFF2-40B4-BE49-F238E27FC236}">
                  <a16:creationId xmlns="" xmlns:a16="http://schemas.microsoft.com/office/drawing/2014/main" id="{53D272ED-80F8-2A0B-6C21-17FDD51D1530}"/>
                </a:ext>
              </a:extLst>
            </p:cNvPr>
            <p:cNvSpPr>
              <a:spLocks noChangeArrowheads="1"/>
            </p:cNvSpPr>
            <p:nvPr/>
          </p:nvSpPr>
          <p:spPr bwMode="auto">
            <a:xfrm>
              <a:off x="7032626" y="2709864"/>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时间够，工作方法有问题</a:t>
              </a:r>
            </a:p>
          </p:txBody>
        </p:sp>
        <p:sp>
          <p:nvSpPr>
            <p:cNvPr id="3089" name="AutoShape 17">
              <a:extLst>
                <a:ext uri="{FF2B5EF4-FFF2-40B4-BE49-F238E27FC236}">
                  <a16:creationId xmlns="" xmlns:a16="http://schemas.microsoft.com/office/drawing/2014/main" id="{19AE5F76-A8A6-1E5D-A706-9B47CA035DA6}"/>
                </a:ext>
              </a:extLst>
            </p:cNvPr>
            <p:cNvSpPr>
              <a:spLocks noChangeArrowheads="1"/>
            </p:cNvSpPr>
            <p:nvPr/>
          </p:nvSpPr>
          <p:spPr bwMode="auto">
            <a:xfrm>
              <a:off x="6529388" y="3789364"/>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90" name="Rectangle 18">
              <a:extLst>
                <a:ext uri="{FF2B5EF4-FFF2-40B4-BE49-F238E27FC236}">
                  <a16:creationId xmlns="" xmlns:a16="http://schemas.microsoft.com/office/drawing/2014/main" id="{99C5A6C2-4C61-6EA5-C26F-335DD036223C}"/>
                </a:ext>
              </a:extLst>
            </p:cNvPr>
            <p:cNvSpPr>
              <a:spLocks noChangeArrowheads="1"/>
            </p:cNvSpPr>
            <p:nvPr/>
          </p:nvSpPr>
          <p:spPr bwMode="auto">
            <a:xfrm>
              <a:off x="7032626" y="3573464"/>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通过时间管理，提高工作效率</a:t>
              </a:r>
            </a:p>
          </p:txBody>
        </p:sp>
        <p:sp>
          <p:nvSpPr>
            <p:cNvPr id="3091" name="AutoShape 19">
              <a:extLst>
                <a:ext uri="{FF2B5EF4-FFF2-40B4-BE49-F238E27FC236}">
                  <a16:creationId xmlns="" xmlns:a16="http://schemas.microsoft.com/office/drawing/2014/main" id="{93033B50-20BD-A32E-3B58-9BD97E7BFBD9}"/>
                </a:ext>
              </a:extLst>
            </p:cNvPr>
            <p:cNvSpPr>
              <a:spLocks noChangeArrowheads="1"/>
            </p:cNvSpPr>
            <p:nvPr/>
          </p:nvSpPr>
          <p:spPr bwMode="auto">
            <a:xfrm>
              <a:off x="6529388" y="5157789"/>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92" name="Rectangle 20">
              <a:extLst>
                <a:ext uri="{FF2B5EF4-FFF2-40B4-BE49-F238E27FC236}">
                  <a16:creationId xmlns="" xmlns:a16="http://schemas.microsoft.com/office/drawing/2014/main" id="{A9AA71F2-159B-EBDE-0448-BF42D5AEDAAA}"/>
                </a:ext>
              </a:extLst>
            </p:cNvPr>
            <p:cNvSpPr>
              <a:spLocks noChangeArrowheads="1"/>
            </p:cNvSpPr>
            <p:nvPr/>
          </p:nvSpPr>
          <p:spPr bwMode="auto">
            <a:xfrm>
              <a:off x="7032626" y="4941889"/>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没有什么事情做</a:t>
              </a:r>
            </a:p>
          </p:txBody>
        </p:sp>
      </p:grpSp>
      <p:sp>
        <p:nvSpPr>
          <p:cNvPr id="21" name="矩形 20"/>
          <p:cNvSpPr/>
          <p:nvPr/>
        </p:nvSpPr>
        <p:spPr>
          <a:xfrm>
            <a:off x="2297423" y="493216"/>
            <a:ext cx="2749471" cy="477054"/>
          </a:xfrm>
          <a:prstGeom prst="rect">
            <a:avLst/>
          </a:prstGeom>
        </p:spPr>
        <p:txBody>
          <a:bodyPr wrap="none">
            <a:spAutoFit/>
          </a:bodyPr>
          <a:lstStyle/>
          <a:p>
            <a:r>
              <a:rPr lang="zh-CN" altLang="en-US" sz="2500" dirty="0" smtClean="0">
                <a:solidFill>
                  <a:schemeClr val="tx1">
                    <a:lumMod val="65000"/>
                    <a:lumOff val="35000"/>
                  </a:schemeClr>
                </a:solidFill>
                <a:cs typeface="+mn-ea"/>
                <a:sym typeface="+mn-lt"/>
              </a:rPr>
              <a:t>谁偷走了你的时间</a:t>
            </a:r>
            <a:endParaRPr lang="en-US" altLang="zh-CN" sz="2500" dirty="0">
              <a:solidFill>
                <a:schemeClr val="tx1">
                  <a:lumMod val="65000"/>
                  <a:lumOff val="35000"/>
                </a:schemeClr>
              </a:solidFill>
              <a:cs typeface="+mn-ea"/>
              <a:sym typeface="+mn-lt"/>
            </a:endParaRPr>
          </a:p>
        </p:txBody>
      </p:sp>
      <p:grpSp>
        <p:nvGrpSpPr>
          <p:cNvPr id="22" name="组合 21"/>
          <p:cNvGrpSpPr/>
          <p:nvPr/>
        </p:nvGrpSpPr>
        <p:grpSpPr>
          <a:xfrm>
            <a:off x="1455050" y="371743"/>
            <a:ext cx="720000" cy="720000"/>
            <a:chOff x="3238575" y="1761226"/>
            <a:chExt cx="720000" cy="720000"/>
          </a:xfrm>
        </p:grpSpPr>
        <p:sp>
          <p:nvSpPr>
            <p:cNvPr id="23" name="椭圆 22"/>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椭圆 23"/>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27" name="矩形 26"/>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FCCC2EEF-E453-4134-8DFF-FC7435A55C1A}" type="slidenum">
              <a:rPr lang="en-US" altLang="zh-CN" sz="2500" smtClean="0">
                <a:solidFill>
                  <a:srgbClr val="0070C0"/>
                </a:solidFill>
                <a:cs typeface="+mn-ea"/>
                <a:sym typeface="+mn-lt"/>
              </a:rPr>
              <a:t>4</a:t>
            </a:fld>
            <a:endParaRPr lang="en-US" altLang="zh-CN" sz="2500" dirty="0">
              <a:solidFill>
                <a:srgbClr val="0070C0"/>
              </a:solidFill>
              <a:cs typeface="+mn-ea"/>
              <a:sym typeface="+mn-lt"/>
            </a:endParaRPr>
          </a:p>
        </p:txBody>
      </p:sp>
    </p:spTree>
    <p:extLst>
      <p:ext uri="{BB962C8B-B14F-4D97-AF65-F5344CB8AC3E}">
        <p14:creationId xmlns:p14="http://schemas.microsoft.com/office/powerpoint/2010/main" val="402899931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left)">
                                      <p:cBhvr>
                                        <p:cTn id="20" dur="500"/>
                                        <p:tgtEl>
                                          <p:spTgt spid="27"/>
                                        </p:tgtEl>
                                      </p:cBhvr>
                                    </p:animEffect>
                                  </p:childTnLst>
                                </p:cTn>
                              </p:par>
                            </p:childTnLst>
                          </p:cTn>
                        </p:par>
                        <p:par>
                          <p:cTn id="21" fill="hold">
                            <p:stCondLst>
                              <p:cond delay="2000"/>
                            </p:stCondLst>
                            <p:childTnLst>
                              <p:par>
                                <p:cTn id="22" presetID="18" presetClass="entr" presetSubtype="3"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strips(upRight)">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8285" y="2334410"/>
            <a:ext cx="5029200" cy="5029200"/>
          </a:xfrm>
          <a:prstGeom prst="rect">
            <a:avLst/>
          </a:prstGeom>
        </p:spPr>
      </p:pic>
      <p:sp>
        <p:nvSpPr>
          <p:cNvPr id="4116" name="Text Box 20">
            <a:extLst>
              <a:ext uri="{FF2B5EF4-FFF2-40B4-BE49-F238E27FC236}">
                <a16:creationId xmlns="" xmlns:a16="http://schemas.microsoft.com/office/drawing/2014/main" id="{FAA5F620-6D96-AD03-CE3C-817787FF2C57}"/>
              </a:ext>
            </a:extLst>
          </p:cNvPr>
          <p:cNvSpPr txBox="1">
            <a:spLocks noChangeArrowheads="1"/>
          </p:cNvSpPr>
          <p:nvPr/>
        </p:nvSpPr>
        <p:spPr bwMode="auto">
          <a:xfrm>
            <a:off x="1513017" y="1669377"/>
            <a:ext cx="706775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你是不是整天奔走于大街小巷，疲于奔命，却没有拜访几个客户？</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你是不是整天汗流浃背，忙于见客户，却不见有什么单可签？</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你是不是经常觉得忙了一天，却不知道自己都做了哪些事情？</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你是不是经常欢天喜地的出去，垂头丧气的回来？</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你是不是觉得既没有赚到钱，又没有陪好家人？</a:t>
            </a:r>
          </a:p>
          <a:p>
            <a:pPr>
              <a:lnSpc>
                <a:spcPct val="200000"/>
              </a:lnSpc>
              <a:buFontTx/>
              <a:buAutoNum type="arabicPeriod"/>
            </a:pPr>
            <a:r>
              <a:rPr lang="en-US" altLang="zh-CN" dirty="0">
                <a:solidFill>
                  <a:schemeClr val="tx1">
                    <a:lumMod val="65000"/>
                    <a:lumOff val="35000"/>
                  </a:schemeClr>
                </a:solidFill>
                <a:latin typeface="+mn-lt"/>
                <a:ea typeface="+mn-ea"/>
                <a:cs typeface="+mn-ea"/>
                <a:sym typeface="+mn-lt"/>
              </a:rPr>
              <a:t>……</a:t>
            </a:r>
          </a:p>
        </p:txBody>
      </p:sp>
      <p:sp>
        <p:nvSpPr>
          <p:cNvPr id="3" name="矩形 2"/>
          <p:cNvSpPr/>
          <p:nvPr/>
        </p:nvSpPr>
        <p:spPr>
          <a:xfrm>
            <a:off x="2297423" y="493216"/>
            <a:ext cx="2749471" cy="477054"/>
          </a:xfrm>
          <a:prstGeom prst="rect">
            <a:avLst/>
          </a:prstGeom>
        </p:spPr>
        <p:txBody>
          <a:bodyPr wrap="none">
            <a:spAutoFit/>
          </a:bodyPr>
          <a:lstStyle/>
          <a:p>
            <a:r>
              <a:rPr lang="zh-CN" altLang="en-US" sz="2500" dirty="0" smtClean="0">
                <a:solidFill>
                  <a:schemeClr val="tx1">
                    <a:lumMod val="65000"/>
                    <a:lumOff val="35000"/>
                  </a:schemeClr>
                </a:solidFill>
                <a:cs typeface="+mn-ea"/>
                <a:sym typeface="+mn-lt"/>
              </a:rPr>
              <a:t>谁偷走了你的时间</a:t>
            </a:r>
            <a:endParaRPr lang="en-US" altLang="zh-CN" sz="2500" dirty="0">
              <a:solidFill>
                <a:schemeClr val="tx1">
                  <a:lumMod val="65000"/>
                  <a:lumOff val="35000"/>
                </a:schemeClr>
              </a:solidFill>
              <a:cs typeface="+mn-ea"/>
              <a:sym typeface="+mn-lt"/>
            </a:endParaRPr>
          </a:p>
        </p:txBody>
      </p:sp>
      <p:grpSp>
        <p:nvGrpSpPr>
          <p:cNvPr id="4" name="组合 3"/>
          <p:cNvGrpSpPr/>
          <p:nvPr/>
        </p:nvGrpSpPr>
        <p:grpSpPr>
          <a:xfrm>
            <a:off x="1455050" y="371743"/>
            <a:ext cx="720000" cy="720000"/>
            <a:chOff x="3238575" y="1761226"/>
            <a:chExt cx="720000" cy="720000"/>
          </a:xfrm>
        </p:grpSpPr>
        <p:sp>
          <p:nvSpPr>
            <p:cNvPr id="5" name="椭圆 4"/>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E6345326-0558-40F5-8EFC-E6F2D66C6A8C}" type="slidenum">
              <a:rPr lang="en-US" altLang="zh-CN" sz="2500" smtClean="0">
                <a:solidFill>
                  <a:srgbClr val="0070C0"/>
                </a:solidFill>
                <a:cs typeface="+mn-ea"/>
                <a:sym typeface="+mn-lt"/>
              </a:rPr>
              <a:t>5</a:t>
            </a:fld>
            <a:endParaRPr lang="en-US" altLang="zh-CN" sz="2500" dirty="0">
              <a:solidFill>
                <a:srgbClr val="0070C0"/>
              </a:solidFill>
              <a:cs typeface="+mn-ea"/>
              <a:sym typeface="+mn-lt"/>
            </a:endParaRPr>
          </a:p>
        </p:txBody>
      </p:sp>
    </p:spTree>
    <p:extLst>
      <p:ext uri="{BB962C8B-B14F-4D97-AF65-F5344CB8AC3E}">
        <p14:creationId xmlns:p14="http://schemas.microsoft.com/office/powerpoint/2010/main" val="177054686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116"/>
                                        </p:tgtEl>
                                        <p:attrNameLst>
                                          <p:attrName>style.visibility</p:attrName>
                                        </p:attrNameLst>
                                      </p:cBhvr>
                                      <p:to>
                                        <p:strVal val="visible"/>
                                      </p:to>
                                    </p:set>
                                    <p:animEffect transition="in" filter="wipe(up)">
                                      <p:cBhvr>
                                        <p:cTn id="28" dur="500"/>
                                        <p:tgtEl>
                                          <p:spTgt spid="4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 grpId="0"/>
      <p:bldP spid="3"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97423" y="493216"/>
            <a:ext cx="2749471" cy="477054"/>
          </a:xfrm>
          <a:prstGeom prst="rect">
            <a:avLst/>
          </a:prstGeom>
        </p:spPr>
        <p:txBody>
          <a:bodyPr wrap="none">
            <a:spAutoFit/>
          </a:bodyPr>
          <a:lstStyle/>
          <a:p>
            <a:r>
              <a:rPr lang="zh-CN" altLang="en-US" sz="2500" dirty="0" smtClean="0">
                <a:solidFill>
                  <a:schemeClr val="tx1">
                    <a:lumMod val="65000"/>
                    <a:lumOff val="35000"/>
                  </a:schemeClr>
                </a:solidFill>
                <a:cs typeface="+mn-ea"/>
                <a:sym typeface="+mn-lt"/>
              </a:rPr>
              <a:t>谁偷走了你的时间</a:t>
            </a:r>
            <a:endParaRPr lang="en-US" altLang="zh-CN" sz="2500" dirty="0">
              <a:solidFill>
                <a:schemeClr val="tx1">
                  <a:lumMod val="65000"/>
                  <a:lumOff val="35000"/>
                </a:schemeClr>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12" name="矩形 11"/>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A083D942-EAD9-4545-8A51-B51C4A74275A}" type="slidenum">
              <a:rPr lang="en-US" altLang="zh-CN" sz="2500" smtClean="0">
                <a:solidFill>
                  <a:srgbClr val="0070C0"/>
                </a:solidFill>
                <a:cs typeface="+mn-ea"/>
                <a:sym typeface="+mn-lt"/>
              </a:rPr>
              <a:t>6</a:t>
            </a:fld>
            <a:endParaRPr lang="en-US" altLang="zh-CN" sz="2500" dirty="0">
              <a:solidFill>
                <a:srgbClr val="0070C0"/>
              </a:solidFill>
              <a:cs typeface="+mn-ea"/>
              <a:sym typeface="+mn-lt"/>
            </a:endParaRPr>
          </a:p>
        </p:txBody>
      </p:sp>
      <p:grpSp>
        <p:nvGrpSpPr>
          <p:cNvPr id="5" name="组合 4"/>
          <p:cNvGrpSpPr/>
          <p:nvPr/>
        </p:nvGrpSpPr>
        <p:grpSpPr>
          <a:xfrm>
            <a:off x="2094050" y="1538345"/>
            <a:ext cx="2804620" cy="1495313"/>
            <a:chOff x="2093646" y="1645921"/>
            <a:chExt cx="2804620" cy="1495313"/>
          </a:xfrm>
        </p:grpSpPr>
        <p:sp>
          <p:nvSpPr>
            <p:cNvPr id="3" name="文本框 2"/>
            <p:cNvSpPr txBox="1"/>
            <p:nvPr/>
          </p:nvSpPr>
          <p:spPr>
            <a:xfrm>
              <a:off x="2761620" y="2001162"/>
              <a:ext cx="1510350" cy="784830"/>
            </a:xfrm>
            <a:prstGeom prst="rect">
              <a:avLst/>
            </a:prstGeom>
            <a:noFill/>
          </p:spPr>
          <p:txBody>
            <a:bodyPr wrap="none" rtlCol="0">
              <a:spAutoFit/>
            </a:bodyPr>
            <a:lstStyle/>
            <a:p>
              <a:r>
                <a:rPr lang="zh-CN" altLang="en-US" sz="4500" dirty="0" smtClean="0">
                  <a:solidFill>
                    <a:srgbClr val="0070C0"/>
                  </a:solidFill>
                  <a:cs typeface="+mn-ea"/>
                  <a:sym typeface="+mn-lt"/>
                </a:rPr>
                <a:t>拖 延</a:t>
              </a:r>
              <a:endParaRPr lang="zh-CN" altLang="en-US" sz="4500" dirty="0">
                <a:solidFill>
                  <a:srgbClr val="0070C0"/>
                </a:solidFill>
                <a:cs typeface="+mn-ea"/>
                <a:sym typeface="+mn-lt"/>
              </a:endParaRPr>
            </a:p>
          </p:txBody>
        </p:sp>
        <p:sp>
          <p:nvSpPr>
            <p:cNvPr id="4" name="圆角矩形标注 3"/>
            <p:cNvSpPr/>
            <p:nvPr/>
          </p:nvSpPr>
          <p:spPr>
            <a:xfrm>
              <a:off x="2093646" y="1645921"/>
              <a:ext cx="2804620" cy="1495313"/>
            </a:xfrm>
            <a:prstGeom prst="wedgeRoundRectCallout">
              <a:avLst>
                <a:gd name="adj1" fmla="val 38389"/>
                <a:gd name="adj2" fmla="val 74011"/>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7280625" y="1538345"/>
            <a:ext cx="2804620" cy="1495313"/>
            <a:chOff x="2093646" y="1645921"/>
            <a:chExt cx="2804620" cy="1495313"/>
          </a:xfrm>
        </p:grpSpPr>
        <p:sp>
          <p:nvSpPr>
            <p:cNvPr id="15" name="文本框 14"/>
            <p:cNvSpPr txBox="1"/>
            <p:nvPr/>
          </p:nvSpPr>
          <p:spPr>
            <a:xfrm>
              <a:off x="2761620" y="2001162"/>
              <a:ext cx="1510350" cy="784830"/>
            </a:xfrm>
            <a:prstGeom prst="rect">
              <a:avLst/>
            </a:prstGeom>
            <a:noFill/>
          </p:spPr>
          <p:txBody>
            <a:bodyPr wrap="none" rtlCol="0">
              <a:spAutoFit/>
            </a:bodyPr>
            <a:lstStyle/>
            <a:p>
              <a:r>
                <a:rPr lang="zh-CN" altLang="en-US" sz="4500" dirty="0" smtClean="0">
                  <a:solidFill>
                    <a:srgbClr val="0070C0"/>
                  </a:solidFill>
                  <a:cs typeface="+mn-ea"/>
                  <a:sym typeface="+mn-lt"/>
                </a:rPr>
                <a:t>疲 惫</a:t>
              </a:r>
              <a:endParaRPr lang="zh-CN" altLang="en-US" sz="4500" dirty="0">
                <a:solidFill>
                  <a:srgbClr val="0070C0"/>
                </a:solidFill>
                <a:cs typeface="+mn-ea"/>
                <a:sym typeface="+mn-lt"/>
              </a:endParaRPr>
            </a:p>
          </p:txBody>
        </p:sp>
        <p:sp>
          <p:nvSpPr>
            <p:cNvPr id="16" name="圆角矩形标注 15"/>
            <p:cNvSpPr/>
            <p:nvPr/>
          </p:nvSpPr>
          <p:spPr>
            <a:xfrm>
              <a:off x="2093646" y="1645921"/>
              <a:ext cx="2804620" cy="1495313"/>
            </a:xfrm>
            <a:prstGeom prst="wedgeRoundRectCallout">
              <a:avLst>
                <a:gd name="adj1" fmla="val -53284"/>
                <a:gd name="adj2" fmla="val 69695"/>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2094050" y="4552280"/>
            <a:ext cx="2804620" cy="1495313"/>
            <a:chOff x="2093646" y="1645921"/>
            <a:chExt cx="2804620" cy="1495313"/>
          </a:xfrm>
        </p:grpSpPr>
        <p:sp>
          <p:nvSpPr>
            <p:cNvPr id="18" name="文本框 17"/>
            <p:cNvSpPr txBox="1"/>
            <p:nvPr/>
          </p:nvSpPr>
          <p:spPr>
            <a:xfrm>
              <a:off x="2249461" y="2001162"/>
              <a:ext cx="2492990" cy="784830"/>
            </a:xfrm>
            <a:prstGeom prst="rect">
              <a:avLst/>
            </a:prstGeom>
            <a:noFill/>
          </p:spPr>
          <p:txBody>
            <a:bodyPr wrap="none" rtlCol="0">
              <a:spAutoFit/>
            </a:bodyPr>
            <a:lstStyle/>
            <a:p>
              <a:r>
                <a:rPr lang="zh-CN" altLang="en-US" sz="4500" dirty="0" smtClean="0">
                  <a:solidFill>
                    <a:srgbClr val="0070C0"/>
                  </a:solidFill>
                  <a:cs typeface="+mn-ea"/>
                  <a:sym typeface="+mn-lt"/>
                </a:rPr>
                <a:t>无效拜访</a:t>
              </a:r>
              <a:endParaRPr lang="zh-CN" altLang="en-US" sz="4500" dirty="0">
                <a:solidFill>
                  <a:srgbClr val="0070C0"/>
                </a:solidFill>
                <a:cs typeface="+mn-ea"/>
                <a:sym typeface="+mn-lt"/>
              </a:endParaRPr>
            </a:p>
          </p:txBody>
        </p:sp>
        <p:sp>
          <p:nvSpPr>
            <p:cNvPr id="19" name="圆角矩形标注 18"/>
            <p:cNvSpPr/>
            <p:nvPr/>
          </p:nvSpPr>
          <p:spPr>
            <a:xfrm>
              <a:off x="2093646" y="1645921"/>
              <a:ext cx="2804620" cy="1495313"/>
            </a:xfrm>
            <a:prstGeom prst="wedgeRoundRectCallout">
              <a:avLst>
                <a:gd name="adj1" fmla="val 53348"/>
                <a:gd name="adj2" fmla="val -74910"/>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7280625" y="4552280"/>
            <a:ext cx="2804620" cy="1495313"/>
            <a:chOff x="2432519" y="1645921"/>
            <a:chExt cx="2804620" cy="1495313"/>
          </a:xfrm>
        </p:grpSpPr>
        <p:sp>
          <p:nvSpPr>
            <p:cNvPr id="21" name="文本框 20"/>
            <p:cNvSpPr txBox="1"/>
            <p:nvPr/>
          </p:nvSpPr>
          <p:spPr>
            <a:xfrm>
              <a:off x="2460094" y="2039634"/>
              <a:ext cx="2749471" cy="707886"/>
            </a:xfrm>
            <a:prstGeom prst="rect">
              <a:avLst/>
            </a:prstGeom>
            <a:noFill/>
          </p:spPr>
          <p:txBody>
            <a:bodyPr wrap="none" rtlCol="0">
              <a:spAutoFit/>
            </a:bodyPr>
            <a:lstStyle/>
            <a:p>
              <a:r>
                <a:rPr lang="zh-CN" altLang="en-US" sz="4000" dirty="0">
                  <a:solidFill>
                    <a:srgbClr val="0070C0"/>
                  </a:solidFill>
                  <a:cs typeface="+mn-ea"/>
                  <a:sym typeface="+mn-lt"/>
                </a:rPr>
                <a:t>一问三不知</a:t>
              </a:r>
            </a:p>
          </p:txBody>
        </p:sp>
        <p:sp>
          <p:nvSpPr>
            <p:cNvPr id="22" name="圆角矩形标注 21"/>
            <p:cNvSpPr/>
            <p:nvPr/>
          </p:nvSpPr>
          <p:spPr>
            <a:xfrm>
              <a:off x="2432519" y="1645921"/>
              <a:ext cx="2804620" cy="1495313"/>
            </a:xfrm>
            <a:prstGeom prst="wedgeRoundRectCallout">
              <a:avLst>
                <a:gd name="adj1" fmla="val -63257"/>
                <a:gd name="adj2" fmla="val -82824"/>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5" name="组合 24"/>
          <p:cNvGrpSpPr/>
          <p:nvPr/>
        </p:nvGrpSpPr>
        <p:grpSpPr>
          <a:xfrm>
            <a:off x="4256443" y="2385673"/>
            <a:ext cx="3679115" cy="2560320"/>
            <a:chOff x="4156854" y="2589009"/>
            <a:chExt cx="3679115" cy="2560320"/>
          </a:xfrm>
        </p:grpSpPr>
        <p:sp>
          <p:nvSpPr>
            <p:cNvPr id="24" name="云形 23"/>
            <p:cNvSpPr/>
            <p:nvPr/>
          </p:nvSpPr>
          <p:spPr>
            <a:xfrm>
              <a:off x="4156854" y="2589009"/>
              <a:ext cx="3679115" cy="2560320"/>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云形 22"/>
            <p:cNvSpPr/>
            <p:nvPr/>
          </p:nvSpPr>
          <p:spPr>
            <a:xfrm>
              <a:off x="4156854" y="2589009"/>
              <a:ext cx="3679115" cy="2560320"/>
            </a:xfrm>
            <a:prstGeom prst="cloud">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141335173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childTnLst>
                          </p:cTn>
                        </p:par>
                        <p:par>
                          <p:cTn id="35" fill="hold">
                            <p:stCondLst>
                              <p:cond delay="3500"/>
                            </p:stCondLst>
                            <p:childTnLst>
                              <p:par>
                                <p:cTn id="36" presetID="22" presetClass="entr" presetSubtype="1"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par>
                          <p:cTn id="39" fill="hold">
                            <p:stCondLst>
                              <p:cond delay="4000"/>
                            </p:stCondLst>
                            <p:childTnLst>
                              <p:par>
                                <p:cTn id="40" presetID="22" presetClass="entr" presetSubtype="1"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48100" y="2206758"/>
            <a:ext cx="9695800" cy="1323439"/>
          </a:xfrm>
          <a:prstGeom prst="rect">
            <a:avLst/>
          </a:prstGeom>
        </p:spPr>
        <p:txBody>
          <a:bodyPr wrap="square" anchor="ctr">
            <a:spAutoFit/>
          </a:bodyPr>
          <a:lstStyle/>
          <a:p>
            <a:pPr algn="dist"/>
            <a:r>
              <a:rPr lang="zh-CN" altLang="en-US" sz="8000" b="1" dirty="0">
                <a:solidFill>
                  <a:srgbClr val="0070C0"/>
                </a:solidFill>
                <a:cs typeface="+mn-ea"/>
                <a:sym typeface="+mn-lt"/>
              </a:rPr>
              <a:t>销售人员的时间窃贼</a:t>
            </a:r>
          </a:p>
        </p:txBody>
      </p:sp>
      <p:grpSp>
        <p:nvGrpSpPr>
          <p:cNvPr id="6" name="组合 5"/>
          <p:cNvGrpSpPr/>
          <p:nvPr/>
        </p:nvGrpSpPr>
        <p:grpSpPr>
          <a:xfrm>
            <a:off x="5376000" y="476456"/>
            <a:ext cx="1440000" cy="1440000"/>
            <a:chOff x="3050661" y="2199355"/>
            <a:chExt cx="1440000" cy="1440000"/>
          </a:xfrm>
        </p:grpSpPr>
        <p:sp>
          <p:nvSpPr>
            <p:cNvPr id="7" name="椭圆 6"/>
            <p:cNvSpPr>
              <a:spLocks noChangeAspect="1"/>
            </p:cNvSpPr>
            <p:nvPr/>
          </p:nvSpPr>
          <p:spPr>
            <a:xfrm>
              <a:off x="3050661" y="2199355"/>
              <a:ext cx="1440000" cy="144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a:spLocks noChangeAspect="1"/>
            </p:cNvSpPr>
            <p:nvPr/>
          </p:nvSpPr>
          <p:spPr>
            <a:xfrm>
              <a:off x="3140661" y="2289355"/>
              <a:ext cx="1260000" cy="12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30661" y="2379355"/>
              <a:ext cx="1080000" cy="1080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3357727" y="2526940"/>
              <a:ext cx="825867" cy="784830"/>
            </a:xfrm>
            <a:prstGeom prst="rect">
              <a:avLst/>
            </a:prstGeom>
            <a:noFill/>
          </p:spPr>
          <p:txBody>
            <a:bodyPr wrap="none" rtlCol="0">
              <a:spAutoFit/>
            </a:bodyPr>
            <a:lstStyle/>
            <a:p>
              <a:pPr algn="ctr"/>
              <a:r>
                <a:rPr lang="en-US" altLang="zh-CN" sz="4500" b="1" dirty="0" smtClean="0">
                  <a:solidFill>
                    <a:schemeClr val="bg1"/>
                  </a:solidFill>
                  <a:cs typeface="+mn-ea"/>
                  <a:sym typeface="+mn-lt"/>
                </a:rPr>
                <a:t>02</a:t>
              </a:r>
              <a:endParaRPr lang="zh-CN" altLang="en-US" sz="4500" b="1" dirty="0">
                <a:solidFill>
                  <a:schemeClr val="bg1"/>
                </a:solidFill>
                <a:cs typeface="+mn-ea"/>
                <a:sym typeface="+mn-lt"/>
              </a:endParaRPr>
            </a:p>
          </p:txBody>
        </p:sp>
      </p:grpSp>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668360"/>
            <a:ext cx="3663972" cy="3663972"/>
          </a:xfrm>
          <a:prstGeom prst="rect">
            <a:avLst/>
          </a:prstGeom>
        </p:spPr>
      </p:pic>
      <p:sp>
        <p:nvSpPr>
          <p:cNvPr id="12" name="矩形 11"/>
          <p:cNvSpPr/>
          <p:nvPr/>
        </p:nvSpPr>
        <p:spPr>
          <a:xfrm>
            <a:off x="2912396" y="3820499"/>
            <a:ext cx="6367209" cy="553998"/>
          </a:xfrm>
          <a:prstGeom prst="rect">
            <a:avLst/>
          </a:prstGeom>
        </p:spPr>
        <p:txBody>
          <a:bodyPr wrap="square">
            <a:spAutoFit/>
          </a:bodyPr>
          <a:lstStyle/>
          <a:p>
            <a:pPr algn="ctr">
              <a:lnSpc>
                <a:spcPct val="150000"/>
              </a:lnSpc>
            </a:pPr>
            <a:r>
              <a:rPr lang="zh-CN" altLang="en-US" sz="1000" dirty="0" smtClean="0">
                <a:solidFill>
                  <a:schemeClr val="tx1">
                    <a:lumMod val="50000"/>
                    <a:lumOff val="50000"/>
                  </a:schemeClr>
                </a:solidFill>
                <a:cs typeface="+mn-ea"/>
                <a:sym typeface="+mn-lt"/>
              </a:rPr>
              <a:t>管理者通常会组织团建活动来激励销售员工的积极性，怎样设计实施⽅案。关于团队激励活动⽅案的相关资料，希望对您有所帮助</a:t>
            </a:r>
            <a:r>
              <a:rPr lang="zh-CN" altLang="en-US" sz="1000" dirty="0">
                <a:solidFill>
                  <a:schemeClr val="tx1">
                    <a:lumMod val="50000"/>
                    <a:lumOff val="50000"/>
                  </a:schemeClr>
                </a:solidFill>
                <a:cs typeface="+mn-ea"/>
                <a:sym typeface="+mn-lt"/>
              </a:rPr>
              <a:t>。关于团队激励活动⽅案的相关资料，希望对您有所帮助。</a:t>
            </a:r>
          </a:p>
        </p:txBody>
      </p:sp>
    </p:spTree>
    <p:extLst>
      <p:ext uri="{BB962C8B-B14F-4D97-AF65-F5344CB8AC3E}">
        <p14:creationId xmlns:p14="http://schemas.microsoft.com/office/powerpoint/2010/main" val="4173257496"/>
      </p:ext>
    </p:extLst>
  </p:cSld>
  <p:clrMapOvr>
    <a:masterClrMapping/>
  </p:clrMapOvr>
  <p:transition spd="slow" advClick="0" advTm="5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par>
                          <p:cTn id="15" fill="hold">
                            <p:stCondLst>
                              <p:cond delay="3000"/>
                            </p:stCondLst>
                            <p:childTnLst>
                              <p:par>
                                <p:cTn id="16" presetID="23" presetClass="entr" presetSubtype="3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strVal val="(6*min(max(#ppt_w*#ppt_h,.3),1)-7.4)/-.7*#ppt_w"/>
                                          </p:val>
                                        </p:tav>
                                        <p:tav tm="100000">
                                          <p:val>
                                            <p:strVal val="#ppt_w"/>
                                          </p:val>
                                        </p:tav>
                                      </p:tavLst>
                                    </p:anim>
                                    <p:anim calcmode="lin" valueType="num">
                                      <p:cBhvr>
                                        <p:cTn id="19" dur="500" fill="hold"/>
                                        <p:tgtEl>
                                          <p:spTgt spid="4"/>
                                        </p:tgtEl>
                                        <p:attrNameLst>
                                          <p:attrName>ppt_h</p:attrName>
                                        </p:attrNameLst>
                                      </p:cBhvr>
                                      <p:tavLst>
                                        <p:tav tm="0">
                                          <p:val>
                                            <p:strVal val="(6*min(max(#ppt_w*#ppt_h,.3),1)-7.4)/-.7*#ppt_h"/>
                                          </p:val>
                                        </p:tav>
                                        <p:tav tm="100000">
                                          <p:val>
                                            <p:strVal val="#ppt_h"/>
                                          </p:val>
                                        </p:tav>
                                      </p:tavLst>
                                    </p:anim>
                                    <p:anim calcmode="lin" valueType="num">
                                      <p:cBhvr>
                                        <p:cTn id="20" dur="500" fill="hold"/>
                                        <p:tgtEl>
                                          <p:spTgt spid="4"/>
                                        </p:tgtEl>
                                        <p:attrNameLst>
                                          <p:attrName>ppt_x</p:attrName>
                                        </p:attrNameLst>
                                      </p:cBhvr>
                                      <p:tavLst>
                                        <p:tav tm="0">
                                          <p:val>
                                            <p:fltVal val="0.5"/>
                                          </p:val>
                                        </p:tav>
                                        <p:tav tm="100000">
                                          <p:val>
                                            <p:strVal val="#ppt_x"/>
                                          </p:val>
                                        </p:tav>
                                      </p:tavLst>
                                    </p:anim>
                                    <p:anim calcmode="lin" valueType="num">
                                      <p:cBhvr>
                                        <p:cTn id="21"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3500"/>
                            </p:stCondLst>
                            <p:childTnLst>
                              <p:par>
                                <p:cTn id="23" presetID="16" presetClass="entr" presetSubtype="37"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outVertic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WordArt 3">
            <a:extLst>
              <a:ext uri="{FF2B5EF4-FFF2-40B4-BE49-F238E27FC236}">
                <a16:creationId xmlns="" xmlns:a16="http://schemas.microsoft.com/office/drawing/2014/main" id="{9275070E-7276-17F3-711D-F8AD99F77185}"/>
              </a:ext>
            </a:extLst>
          </p:cNvPr>
          <p:cNvSpPr>
            <a:spLocks noChangeArrowheads="1" noChangeShapeType="1" noTextEdit="1"/>
          </p:cNvSpPr>
          <p:nvPr/>
        </p:nvSpPr>
        <p:spPr bwMode="auto">
          <a:xfrm>
            <a:off x="5664201" y="620713"/>
            <a:ext cx="1825625" cy="1028700"/>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7" name="矩形 6"/>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8" name="组合 7"/>
          <p:cNvGrpSpPr/>
          <p:nvPr/>
        </p:nvGrpSpPr>
        <p:grpSpPr>
          <a:xfrm>
            <a:off x="1455050" y="371743"/>
            <a:ext cx="720000" cy="720000"/>
            <a:chOff x="3238575" y="1761226"/>
            <a:chExt cx="720000" cy="720000"/>
          </a:xfrm>
        </p:grpSpPr>
        <p:sp>
          <p:nvSpPr>
            <p:cNvPr id="9" name="椭圆 8"/>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3" name="矩形 12"/>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57F486B3-C050-4407-93B5-6126C5759A6D}" type="slidenum">
              <a:rPr lang="en-US" altLang="zh-CN" sz="2500" smtClean="0">
                <a:solidFill>
                  <a:srgbClr val="0070C0"/>
                </a:solidFill>
                <a:cs typeface="+mn-ea"/>
                <a:sym typeface="+mn-lt"/>
              </a:rPr>
              <a:t>8</a:t>
            </a:fld>
            <a:endParaRPr lang="en-US" altLang="zh-CN" sz="2500" dirty="0">
              <a:solidFill>
                <a:srgbClr val="0070C0"/>
              </a:solidFill>
              <a:cs typeface="+mn-ea"/>
              <a:sym typeface="+mn-lt"/>
            </a:endParaRPr>
          </a:p>
        </p:txBody>
      </p:sp>
      <p:grpSp>
        <p:nvGrpSpPr>
          <p:cNvPr id="14" name="组合 13"/>
          <p:cNvGrpSpPr/>
          <p:nvPr/>
        </p:nvGrpSpPr>
        <p:grpSpPr>
          <a:xfrm>
            <a:off x="7850362" y="1392504"/>
            <a:ext cx="2868437" cy="3395396"/>
            <a:chOff x="7850362" y="1811604"/>
            <a:chExt cx="2868437" cy="3395396"/>
          </a:xfrm>
        </p:grpSpPr>
        <p:sp>
          <p:nvSpPr>
            <p:cNvPr id="15" name="圆角矩形 14"/>
            <p:cNvSpPr/>
            <p:nvPr/>
          </p:nvSpPr>
          <p:spPr>
            <a:xfrm>
              <a:off x="7850362" y="2209800"/>
              <a:ext cx="2868437" cy="2997200"/>
            </a:xfrm>
            <a:prstGeom prst="roundRect">
              <a:avLst/>
            </a:prstGeom>
            <a:noFill/>
            <a:ln>
              <a:solidFill>
                <a:srgbClr val="81DE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8724" y="1811604"/>
              <a:ext cx="751713" cy="704731"/>
            </a:xfrm>
            <a:prstGeom prst="rect">
              <a:avLst/>
            </a:prstGeom>
          </p:spPr>
        </p:pic>
      </p:grpSp>
      <p:grpSp>
        <p:nvGrpSpPr>
          <p:cNvPr id="17" name="组合 16"/>
          <p:cNvGrpSpPr/>
          <p:nvPr/>
        </p:nvGrpSpPr>
        <p:grpSpPr>
          <a:xfrm>
            <a:off x="4661781" y="1392504"/>
            <a:ext cx="2868437" cy="3395396"/>
            <a:chOff x="4661781" y="1811604"/>
            <a:chExt cx="2868437" cy="3395396"/>
          </a:xfrm>
        </p:grpSpPr>
        <p:sp>
          <p:nvSpPr>
            <p:cNvPr id="18" name="圆角矩形 17"/>
            <p:cNvSpPr/>
            <p:nvPr/>
          </p:nvSpPr>
          <p:spPr>
            <a:xfrm>
              <a:off x="4661781" y="2209800"/>
              <a:ext cx="2868437" cy="2997200"/>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9" name="图片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0143" y="1811604"/>
              <a:ext cx="751713" cy="704731"/>
            </a:xfrm>
            <a:prstGeom prst="rect">
              <a:avLst/>
            </a:prstGeom>
          </p:spPr>
        </p:pic>
      </p:grpSp>
      <p:grpSp>
        <p:nvGrpSpPr>
          <p:cNvPr id="20" name="组合 19"/>
          <p:cNvGrpSpPr/>
          <p:nvPr/>
        </p:nvGrpSpPr>
        <p:grpSpPr>
          <a:xfrm>
            <a:off x="1473200" y="1399491"/>
            <a:ext cx="2868437" cy="3388409"/>
            <a:chOff x="1473200" y="1818591"/>
            <a:chExt cx="2868437" cy="3388409"/>
          </a:xfrm>
        </p:grpSpPr>
        <p:sp>
          <p:nvSpPr>
            <p:cNvPr id="21" name="圆角矩形 20"/>
            <p:cNvSpPr/>
            <p:nvPr/>
          </p:nvSpPr>
          <p:spPr>
            <a:xfrm>
              <a:off x="1473200" y="2209800"/>
              <a:ext cx="2868437" cy="2997200"/>
            </a:xfrm>
            <a:prstGeom prst="roundRect">
              <a:avLst/>
            </a:prstGeom>
            <a:noFill/>
            <a:ln>
              <a:solidFill>
                <a:srgbClr val="81DE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2"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1562" y="1818591"/>
              <a:ext cx="751713" cy="704731"/>
            </a:xfrm>
            <a:prstGeom prst="rect">
              <a:avLst/>
            </a:prstGeom>
          </p:spPr>
        </p:pic>
      </p:grpSp>
      <p:sp>
        <p:nvSpPr>
          <p:cNvPr id="24" name="矩形 23"/>
          <p:cNvSpPr/>
          <p:nvPr/>
        </p:nvSpPr>
        <p:spPr>
          <a:xfrm>
            <a:off x="1542168" y="2023903"/>
            <a:ext cx="2730500" cy="2677656"/>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基本上拖延是一种 “不愿意去面对” 的逃避方式，这就像我知道要还钱给别人，但是还是拖到最后一天才还，因为我不想面对钱要从自己口袋里掏出来的事实。暑假作业总是拖到最后一天才完成，因为我不想去面对写作业很烦人的事实。</a:t>
            </a:r>
          </a:p>
        </p:txBody>
      </p:sp>
      <p:sp>
        <p:nvSpPr>
          <p:cNvPr id="26" name="矩形 25"/>
          <p:cNvSpPr/>
          <p:nvPr/>
        </p:nvSpPr>
        <p:spPr>
          <a:xfrm>
            <a:off x="4730749" y="2109814"/>
            <a:ext cx="2730500"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该要给客户的电话拖了又拖，因为我不想去面对可能来的拒绝，或是客户的抱怨，或是客户直接了当的说：我不需要！</a:t>
            </a:r>
          </a:p>
        </p:txBody>
      </p:sp>
      <p:sp>
        <p:nvSpPr>
          <p:cNvPr id="28" name="矩形 27"/>
          <p:cNvSpPr/>
          <p:nvPr/>
        </p:nvSpPr>
        <p:spPr>
          <a:xfrm>
            <a:off x="7919330" y="2109814"/>
            <a:ext cx="2730500" cy="2677656"/>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要打还是不打电话，挣扎的时间浪费了几分钟，到了客户门口，要进去拜访不进去拜访，挣扎的时间又浪费了几分钟，明天再打这通电话吧！明天再去拜访这个客户吧！终于本来只是浪费了几分钟的时间，马上就变成了浪费好几天的时间了！</a:t>
            </a:r>
          </a:p>
        </p:txBody>
      </p:sp>
      <p:sp>
        <p:nvSpPr>
          <p:cNvPr id="29" name="文本框 28">
            <a:extLst>
              <a:ext uri="{FF2B5EF4-FFF2-40B4-BE49-F238E27FC236}">
                <a16:creationId xmlns="" xmlns:a16="http://schemas.microsoft.com/office/drawing/2014/main" id="{3FF3FAD3-A412-B7A9-31C0-0E484AC2999B}"/>
              </a:ext>
            </a:extLst>
          </p:cNvPr>
          <p:cNvSpPr txBox="1"/>
          <p:nvPr/>
        </p:nvSpPr>
        <p:spPr>
          <a:xfrm>
            <a:off x="2698637" y="5023803"/>
            <a:ext cx="6794726" cy="960776"/>
          </a:xfrm>
          <a:prstGeom prst="rect">
            <a:avLst/>
          </a:prstGeom>
          <a:noFill/>
        </p:spPr>
        <p:txBody>
          <a:bodyPr wrap="square">
            <a:spAutoFit/>
          </a:bodyPr>
          <a:lstStyle/>
          <a:p>
            <a:pPr algn="ctr">
              <a:lnSpc>
                <a:spcPct val="150000"/>
              </a:lnSpc>
            </a:pPr>
            <a:r>
              <a:rPr lang="zh-CN" altLang="en-US" sz="2000" dirty="0">
                <a:solidFill>
                  <a:srgbClr val="0070C0"/>
                </a:solidFill>
                <a:cs typeface="+mn-ea"/>
                <a:sym typeface="+mn-lt"/>
              </a:rPr>
              <a:t>犹豫，挣扎，不愿意面对造成了拖延，拖延了时间，财富也就跟随着流逝的时间从你的身边悄悄的离开了！ </a:t>
            </a:r>
          </a:p>
        </p:txBody>
      </p:sp>
    </p:spTree>
    <p:extLst>
      <p:ext uri="{BB962C8B-B14F-4D97-AF65-F5344CB8AC3E}">
        <p14:creationId xmlns:p14="http://schemas.microsoft.com/office/powerpoint/2010/main" val="421074915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2000"/>
                            </p:stCondLst>
                            <p:childTnLst>
                              <p:par>
                                <p:cTn id="22" presetID="16" presetClass="entr" presetSubtype="26"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Horizontal)">
                                      <p:cBhvr>
                                        <p:cTn id="24" dur="500"/>
                                        <p:tgtEl>
                                          <p:spTgt spid="20"/>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down)">
                                      <p:cBhvr>
                                        <p:cTn id="28" dur="500"/>
                                        <p:tgtEl>
                                          <p:spTgt spid="24"/>
                                        </p:tgtEl>
                                      </p:cBhvr>
                                    </p:animEffect>
                                  </p:childTnLst>
                                </p:cTn>
                              </p:par>
                            </p:childTnLst>
                          </p:cTn>
                        </p:par>
                        <p:par>
                          <p:cTn id="29" fill="hold">
                            <p:stCondLst>
                              <p:cond delay="3000"/>
                            </p:stCondLst>
                            <p:childTnLst>
                              <p:par>
                                <p:cTn id="30" presetID="16" presetClass="entr" presetSubtype="26"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Horizontal)">
                                      <p:cBhvr>
                                        <p:cTn id="32" dur="500"/>
                                        <p:tgtEl>
                                          <p:spTgt spid="17"/>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down)">
                                      <p:cBhvr>
                                        <p:cTn id="36" dur="500"/>
                                        <p:tgtEl>
                                          <p:spTgt spid="26"/>
                                        </p:tgtEl>
                                      </p:cBhvr>
                                    </p:animEffect>
                                  </p:childTnLst>
                                </p:cTn>
                              </p:par>
                            </p:childTnLst>
                          </p:cTn>
                        </p:par>
                        <p:par>
                          <p:cTn id="37" fill="hold">
                            <p:stCondLst>
                              <p:cond delay="4000"/>
                            </p:stCondLst>
                            <p:childTnLst>
                              <p:par>
                                <p:cTn id="38" presetID="16" presetClass="entr" presetSubtype="26"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Horizontal)">
                                      <p:cBhvr>
                                        <p:cTn id="40" dur="500"/>
                                        <p:tgtEl>
                                          <p:spTgt spid="14"/>
                                        </p:tgtEl>
                                      </p:cBhvr>
                                    </p:animEffect>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down)">
                                      <p:cBhvr>
                                        <p:cTn id="44" dur="500"/>
                                        <p:tgtEl>
                                          <p:spTgt spid="28"/>
                                        </p:tgtEl>
                                      </p:cBhvr>
                                    </p:animEffect>
                                  </p:childTnLst>
                                </p:cTn>
                              </p:par>
                            </p:childTnLst>
                          </p:cTn>
                        </p:par>
                        <p:par>
                          <p:cTn id="45" fill="hold">
                            <p:stCondLst>
                              <p:cond delay="5000"/>
                            </p:stCondLst>
                            <p:childTnLst>
                              <p:par>
                                <p:cTn id="46" presetID="16" presetClass="entr" presetSubtype="37"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barn(outVertical)">
                                      <p:cBhvr>
                                        <p:cTn id="4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24" grpId="0"/>
      <p:bldP spid="26"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a:extLst>
              <a:ext uri="{FF2B5EF4-FFF2-40B4-BE49-F238E27FC236}">
                <a16:creationId xmlns="" xmlns:a16="http://schemas.microsoft.com/office/drawing/2014/main" id="{C08948BC-5DA4-3EA4-0DB3-320B3912A419}"/>
              </a:ext>
            </a:extLst>
          </p:cNvPr>
          <p:cNvSpPr txBox="1">
            <a:spLocks noChangeArrowheads="1"/>
          </p:cNvSpPr>
          <p:nvPr/>
        </p:nvSpPr>
        <p:spPr bwMode="auto">
          <a:xfrm>
            <a:off x="2963112" y="5152786"/>
            <a:ext cx="6265775" cy="874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zh-CN" altLang="en-US" dirty="0" smtClean="0">
                <a:solidFill>
                  <a:schemeClr val="tx1">
                    <a:lumMod val="65000"/>
                    <a:lumOff val="35000"/>
                  </a:schemeClr>
                </a:solidFill>
                <a:cs typeface="+mn-ea"/>
                <a:sym typeface="+mn-lt"/>
              </a:rPr>
              <a:t>拖延</a:t>
            </a:r>
            <a:r>
              <a:rPr lang="zh-CN" altLang="en-US" dirty="0">
                <a:solidFill>
                  <a:schemeClr val="tx1">
                    <a:lumMod val="65000"/>
                    <a:lumOff val="35000"/>
                  </a:schemeClr>
                </a:solidFill>
                <a:cs typeface="+mn-ea"/>
                <a:sym typeface="+mn-lt"/>
              </a:rPr>
              <a:t>是一种</a:t>
            </a:r>
            <a:r>
              <a:rPr lang="zh-CN" altLang="en-US" b="1" dirty="0">
                <a:solidFill>
                  <a:srgbClr val="0070C0"/>
                </a:solidFill>
                <a:cs typeface="+mn-ea"/>
                <a:sym typeface="+mn-lt"/>
              </a:rPr>
              <a:t>不自信</a:t>
            </a:r>
            <a:r>
              <a:rPr lang="zh-CN" altLang="en-US" dirty="0">
                <a:solidFill>
                  <a:schemeClr val="tx1">
                    <a:lumMod val="65000"/>
                    <a:lumOff val="35000"/>
                  </a:schemeClr>
                </a:solidFill>
                <a:cs typeface="+mn-ea"/>
                <a:sym typeface="+mn-lt"/>
              </a:rPr>
              <a:t>的表现。害怕拒绝，害怕回答不出对方的问题，害怕被别人赶出去等等。</a:t>
            </a:r>
          </a:p>
        </p:txBody>
      </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8D8C1D9F-17A7-4CD3-899B-A9FEC8771876}" type="slidenum">
              <a:rPr lang="en-US" altLang="zh-CN" sz="2500" smtClean="0">
                <a:solidFill>
                  <a:srgbClr val="0070C0"/>
                </a:solidFill>
                <a:cs typeface="+mn-ea"/>
                <a:sym typeface="+mn-lt"/>
              </a:rPr>
              <a:t>9</a:t>
            </a:fld>
            <a:endParaRPr lang="en-US" altLang="zh-CN" sz="2500" dirty="0">
              <a:solidFill>
                <a:srgbClr val="0070C0"/>
              </a:solidFill>
              <a:cs typeface="+mn-ea"/>
              <a:sym typeface="+mn-lt"/>
            </a:endParaRPr>
          </a:p>
        </p:txBody>
      </p:sp>
      <p:sp>
        <p:nvSpPr>
          <p:cNvPr id="12" name="矩形 11"/>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13" name="组合 12"/>
          <p:cNvGrpSpPr/>
          <p:nvPr/>
        </p:nvGrpSpPr>
        <p:grpSpPr>
          <a:xfrm>
            <a:off x="1455050" y="371743"/>
            <a:ext cx="720000" cy="720000"/>
            <a:chOff x="3238575" y="1761226"/>
            <a:chExt cx="720000" cy="720000"/>
          </a:xfrm>
        </p:grpSpPr>
        <p:sp>
          <p:nvSpPr>
            <p:cNvPr id="14" name="椭圆 13"/>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4" name="组合 3"/>
          <p:cNvGrpSpPr/>
          <p:nvPr/>
        </p:nvGrpSpPr>
        <p:grpSpPr>
          <a:xfrm>
            <a:off x="2429051" y="1511299"/>
            <a:ext cx="3146250" cy="2113593"/>
            <a:chOff x="2429051" y="1714499"/>
            <a:chExt cx="3146250" cy="2113593"/>
          </a:xfrm>
        </p:grpSpPr>
        <p:sp>
          <p:nvSpPr>
            <p:cNvPr id="19" name="云形 18"/>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2755681" y="2494296"/>
              <a:ext cx="2492990"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为什么拖延？</a:t>
              </a:r>
              <a:endParaRPr lang="zh-CN" altLang="en-US" sz="3000" b="1" dirty="0">
                <a:solidFill>
                  <a:srgbClr val="0070C0"/>
                </a:solidFill>
                <a:cs typeface="+mn-ea"/>
                <a:sym typeface="+mn-lt"/>
              </a:endParaRPr>
            </a:p>
          </p:txBody>
        </p:sp>
      </p:grpSp>
      <p:grpSp>
        <p:nvGrpSpPr>
          <p:cNvPr id="22" name="组合 21"/>
          <p:cNvGrpSpPr/>
          <p:nvPr/>
        </p:nvGrpSpPr>
        <p:grpSpPr>
          <a:xfrm>
            <a:off x="6594651" y="1511299"/>
            <a:ext cx="3146250" cy="2113593"/>
            <a:chOff x="2429051" y="1714499"/>
            <a:chExt cx="3146250" cy="2113593"/>
          </a:xfrm>
        </p:grpSpPr>
        <p:sp>
          <p:nvSpPr>
            <p:cNvPr id="23" name="云形 22"/>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框 23"/>
            <p:cNvSpPr txBox="1"/>
            <p:nvPr/>
          </p:nvSpPr>
          <p:spPr>
            <a:xfrm>
              <a:off x="2563320" y="2494296"/>
              <a:ext cx="2877712"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为什么不自信？</a:t>
              </a:r>
              <a:endParaRPr lang="zh-CN" altLang="en-US" sz="3000" b="1" dirty="0">
                <a:solidFill>
                  <a:srgbClr val="0070C0"/>
                </a:solidFill>
                <a:cs typeface="+mn-ea"/>
                <a:sym typeface="+mn-lt"/>
              </a:endParaRPr>
            </a:p>
          </p:txBody>
        </p:sp>
      </p:gr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9694" y="3147231"/>
            <a:ext cx="2952613" cy="2215180"/>
          </a:xfrm>
          <a:prstGeom prst="rect">
            <a:avLst/>
          </a:prstGeom>
        </p:spPr>
      </p:pic>
      <p:sp>
        <p:nvSpPr>
          <p:cNvPr id="20" name="TextBox 19"/>
          <p:cNvSpPr txBox="1"/>
          <p:nvPr/>
        </p:nvSpPr>
        <p:spPr>
          <a:xfrm>
            <a:off x="1509050" y="6399669"/>
            <a:ext cx="1800200" cy="123111"/>
          </a:xfrm>
          <a:prstGeom prst="rect">
            <a:avLst/>
          </a:prstGeom>
          <a:noFill/>
        </p:spPr>
        <p:txBody>
          <a:bodyPr wrap="square" rtlCol="0">
            <a:spAutoFit/>
          </a:bodyPr>
          <a:lstStyle/>
          <a:p>
            <a:pPr>
              <a:lnSpc>
                <a:spcPct val="200000"/>
              </a:lnSpc>
            </a:pPr>
            <a:r>
              <a:rPr lang="en-US" altLang="zh-CN" sz="100" dirty="0" smtClean="0">
                <a:solidFill>
                  <a:schemeClr val="bg1"/>
                </a:solidFill>
                <a:latin typeface="微软雅黑" panose="020B0503020204020204" pitchFamily="34" charset="-122"/>
              </a:rPr>
              <a:t>PPT</a:t>
            </a:r>
            <a:r>
              <a:rPr lang="zh-CN" altLang="en-US" sz="100" dirty="0" smtClean="0">
                <a:solidFill>
                  <a:schemeClr val="bg1"/>
                </a:solidFill>
                <a:latin typeface="微软雅黑" panose="020B0503020204020204" pitchFamily="34" charset="-122"/>
              </a:rPr>
              <a:t>模板 </a:t>
            </a:r>
            <a:r>
              <a:rPr lang="en-US" altLang="zh-CN" sz="100" dirty="0">
                <a:solidFill>
                  <a:schemeClr val="bg1"/>
                </a:solidFill>
                <a:latin typeface="微软雅黑" panose="020B0503020204020204" pitchFamily="34" charset="-122"/>
              </a:rPr>
              <a:t>http://www.1ppt.com/moban/</a:t>
            </a:r>
            <a:r>
              <a:rPr lang="zh-CN" altLang="en-US" sz="100" dirty="0" smtClean="0">
                <a:solidFill>
                  <a:schemeClr val="bg1"/>
                </a:solidFill>
                <a:latin typeface="微软雅黑" panose="020B0503020204020204" pitchFamily="34" charset="-122"/>
              </a:rPr>
              <a:t> </a:t>
            </a:r>
            <a:endParaRPr lang="en-US" altLang="zh-CN" sz="100" dirty="0" smtClean="0">
              <a:solidFill>
                <a:schemeClr val="bg1"/>
              </a:solidFill>
              <a:latin typeface="微软雅黑" panose="020B0503020204020204" pitchFamily="34" charset="-122"/>
            </a:endParaRPr>
          </a:p>
        </p:txBody>
      </p:sp>
    </p:spTree>
    <p:extLst>
      <p:ext uri="{BB962C8B-B14F-4D97-AF65-F5344CB8AC3E}">
        <p14:creationId xmlns:p14="http://schemas.microsoft.com/office/powerpoint/2010/main" val="348445687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800" decel="100000"/>
                                        <p:tgtEl>
                                          <p:spTgt spid="4"/>
                                        </p:tgtEl>
                                      </p:cBhvr>
                                    </p:animEffect>
                                    <p:anim calcmode="lin" valueType="num">
                                      <p:cBhvr>
                                        <p:cTn id="25" dur="800" decel="100000" fill="hold"/>
                                        <p:tgtEl>
                                          <p:spTgt spid="4"/>
                                        </p:tgtEl>
                                        <p:attrNameLst>
                                          <p:attrName>style.rotation</p:attrName>
                                        </p:attrNameLst>
                                      </p:cBhvr>
                                      <p:tavLst>
                                        <p:tav tm="0">
                                          <p:val>
                                            <p:fltVal val="-90"/>
                                          </p:val>
                                        </p:tav>
                                        <p:tav tm="100000">
                                          <p:val>
                                            <p:fltVal val="0"/>
                                          </p:val>
                                        </p:tav>
                                      </p:tavLst>
                                    </p:anim>
                                    <p:anim calcmode="lin" valueType="num">
                                      <p:cBhvr>
                                        <p:cTn id="26" dur="800" decel="100000" fill="hold"/>
                                        <p:tgtEl>
                                          <p:spTgt spid="4"/>
                                        </p:tgtEl>
                                        <p:attrNameLst>
                                          <p:attrName>ppt_x</p:attrName>
                                        </p:attrNameLst>
                                      </p:cBhvr>
                                      <p:tavLst>
                                        <p:tav tm="0">
                                          <p:val>
                                            <p:strVal val="#ppt_x+0.4"/>
                                          </p:val>
                                        </p:tav>
                                        <p:tav tm="100000">
                                          <p:val>
                                            <p:strVal val="#ppt_x-0.05"/>
                                          </p:val>
                                        </p:tav>
                                      </p:tavLst>
                                    </p:anim>
                                    <p:anim calcmode="lin" valueType="num">
                                      <p:cBhvr>
                                        <p:cTn id="27" dur="800" decel="100000" fill="hold"/>
                                        <p:tgtEl>
                                          <p:spTgt spid="4"/>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800" decel="100000"/>
                                        <p:tgtEl>
                                          <p:spTgt spid="22"/>
                                        </p:tgtEl>
                                      </p:cBhvr>
                                    </p:animEffect>
                                    <p:anim calcmode="lin" valueType="num">
                                      <p:cBhvr>
                                        <p:cTn id="33" dur="800" decel="100000" fill="hold"/>
                                        <p:tgtEl>
                                          <p:spTgt spid="22"/>
                                        </p:tgtEl>
                                        <p:attrNameLst>
                                          <p:attrName>style.rotation</p:attrName>
                                        </p:attrNameLst>
                                      </p:cBhvr>
                                      <p:tavLst>
                                        <p:tav tm="0">
                                          <p:val>
                                            <p:fltVal val="-90"/>
                                          </p:val>
                                        </p:tav>
                                        <p:tav tm="100000">
                                          <p:val>
                                            <p:fltVal val="0"/>
                                          </p:val>
                                        </p:tav>
                                      </p:tavLst>
                                    </p:anim>
                                    <p:anim calcmode="lin" valueType="num">
                                      <p:cBhvr>
                                        <p:cTn id="34" dur="800" decel="100000" fill="hold"/>
                                        <p:tgtEl>
                                          <p:spTgt spid="22"/>
                                        </p:tgtEl>
                                        <p:attrNameLst>
                                          <p:attrName>ppt_x</p:attrName>
                                        </p:attrNameLst>
                                      </p:cBhvr>
                                      <p:tavLst>
                                        <p:tav tm="0">
                                          <p:val>
                                            <p:strVal val="#ppt_x+0.4"/>
                                          </p:val>
                                        </p:tav>
                                        <p:tav tm="100000">
                                          <p:val>
                                            <p:strVal val="#ppt_x-0.05"/>
                                          </p:val>
                                        </p:tav>
                                      </p:tavLst>
                                    </p:anim>
                                    <p:anim calcmode="lin" valueType="num">
                                      <p:cBhvr>
                                        <p:cTn id="35" dur="800" decel="100000" fill="hold"/>
                                        <p:tgtEl>
                                          <p:spTgt spid="22"/>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2"/>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2"/>
                                        </p:tgtEl>
                                        <p:attrNameLst>
                                          <p:attrName>ppt_y</p:attrName>
                                        </p:attrNameLst>
                                      </p:cBhvr>
                                      <p:tavLst>
                                        <p:tav tm="0">
                                          <p:val>
                                            <p:strVal val="#ppt_y+0.1"/>
                                          </p:val>
                                        </p:tav>
                                        <p:tav tm="100000">
                                          <p:val>
                                            <p:strVal val="#ppt_y"/>
                                          </p:val>
                                        </p:tav>
                                      </p:tavLst>
                                    </p:anim>
                                  </p:childTnLst>
                                </p:cTn>
                              </p:par>
                            </p:childTnLst>
                          </p:cTn>
                        </p:par>
                        <p:par>
                          <p:cTn id="38" fill="hold">
                            <p:stCondLst>
                              <p:cond delay="3000"/>
                            </p:stCondLst>
                            <p:childTnLst>
                              <p:par>
                                <p:cTn id="39" presetID="2" presetClass="entr" presetSubtype="12"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0-#ppt_w/2"/>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16" presetClass="entr" presetSubtype="37" fill="hold" grpId="0" nodeType="afterEffect">
                                  <p:stCondLst>
                                    <p:cond delay="0"/>
                                  </p:stCondLst>
                                  <p:childTnLst>
                                    <p:set>
                                      <p:cBhvr>
                                        <p:cTn id="45" dur="1" fill="hold">
                                          <p:stCondLst>
                                            <p:cond delay="0"/>
                                          </p:stCondLst>
                                        </p:cTn>
                                        <p:tgtEl>
                                          <p:spTgt spid="6150"/>
                                        </p:tgtEl>
                                        <p:attrNameLst>
                                          <p:attrName>style.visibility</p:attrName>
                                        </p:attrNameLst>
                                      </p:cBhvr>
                                      <p:to>
                                        <p:strVal val="visible"/>
                                      </p:to>
                                    </p:set>
                                    <p:animEffect transition="in" filter="barn(outVertical)">
                                      <p:cBhvr>
                                        <p:cTn id="46"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9" grpId="0"/>
      <p:bldP spid="12"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urkyrvx">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1848</Words>
  <Application>Microsoft Office PowerPoint</Application>
  <PresentationFormat>宽屏</PresentationFormat>
  <Paragraphs>192</Paragraphs>
  <Slides>26</Slides>
  <Notes>2</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26</vt:i4>
      </vt:variant>
    </vt:vector>
  </HeadingPairs>
  <TitlesOfParts>
    <vt:vector size="36" baseType="lpstr">
      <vt:lpstr>Meiryo</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目 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84</cp:revision>
  <dcterms:created xsi:type="dcterms:W3CDTF">2022-07-11T02:05:14Z</dcterms:created>
  <dcterms:modified xsi:type="dcterms:W3CDTF">2023-01-07T02:29:47Z</dcterms:modified>
</cp:coreProperties>
</file>