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 id="2147483667" r:id="rId3"/>
  </p:sldMasterIdLst>
  <p:notesMasterIdLst>
    <p:notesMasterId r:id="rId30"/>
  </p:notesMasterIdLst>
  <p:sldIdLst>
    <p:sldId id="256" r:id="rId4"/>
    <p:sldId id="257" r:id="rId5"/>
    <p:sldId id="258" r:id="rId6"/>
    <p:sldId id="259" r:id="rId7"/>
    <p:sldId id="260" r:id="rId8"/>
    <p:sldId id="279" r:id="rId9"/>
    <p:sldId id="280" r:id="rId10"/>
    <p:sldId id="281" r:id="rId11"/>
    <p:sldId id="264" r:id="rId12"/>
    <p:sldId id="283" r:id="rId13"/>
    <p:sldId id="284" r:id="rId14"/>
    <p:sldId id="266" r:id="rId15"/>
    <p:sldId id="285" r:id="rId16"/>
    <p:sldId id="286" r:id="rId17"/>
    <p:sldId id="287" r:id="rId18"/>
    <p:sldId id="289" r:id="rId19"/>
    <p:sldId id="290" r:id="rId20"/>
    <p:sldId id="291" r:id="rId21"/>
    <p:sldId id="292" r:id="rId22"/>
    <p:sldId id="293" r:id="rId23"/>
    <p:sldId id="294" r:id="rId24"/>
    <p:sldId id="295" r:id="rId25"/>
    <p:sldId id="296" r:id="rId26"/>
    <p:sldId id="278" r:id="rId27"/>
    <p:sldId id="300" r:id="rId28"/>
    <p:sldId id="301" r:id="rId2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9D8FF"/>
    <a:srgbClr val="81DEFF"/>
    <a:srgbClr val="D1F3FF"/>
    <a:srgbClr val="9FE6FF"/>
    <a:srgbClr val="E5F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6" d="100"/>
          <a:sy n="106" d="100"/>
        </p:scale>
        <p:origin x="75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A321AF-DA24-486B-824D-11F0D65A79D5}" type="datetimeFigureOut">
              <a:rPr lang="zh-CN" altLang="en-US" smtClean="0"/>
              <a:t>2023/1/7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DE4481-6C5D-4DA0-B32D-4D10E0ABC1DA}" type="slidenum">
              <a:rPr lang="zh-CN" altLang="en-US" smtClean="0"/>
              <a:t>‹#›</a:t>
            </a:fld>
            <a:endParaRPr lang="zh-CN" altLang="en-US"/>
          </a:p>
        </p:txBody>
      </p:sp>
    </p:spTree>
    <p:extLst>
      <p:ext uri="{BB962C8B-B14F-4D97-AF65-F5344CB8AC3E}">
        <p14:creationId xmlns:p14="http://schemas.microsoft.com/office/powerpoint/2010/main" val="108282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46DE4481-6C5D-4DA0-B32D-4D10E0ABC1DA}" type="slidenum">
              <a:rPr lang="zh-CN" altLang="en-US" smtClean="0"/>
              <a:t>12</a:t>
            </a:fld>
            <a:endParaRPr lang="zh-CN" altLang="en-US"/>
          </a:p>
        </p:txBody>
      </p:sp>
    </p:spTree>
    <p:extLst>
      <p:ext uri="{BB962C8B-B14F-4D97-AF65-F5344CB8AC3E}">
        <p14:creationId xmlns:p14="http://schemas.microsoft.com/office/powerpoint/2010/main" val="1086952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786860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gradFill>
            <a:gsLst>
              <a:gs pos="0">
                <a:srgbClr val="D1F3FF"/>
              </a:gs>
              <a:gs pos="3600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组合 32"/>
          <p:cNvGrpSpPr/>
          <p:nvPr userDrawn="1"/>
        </p:nvGrpSpPr>
        <p:grpSpPr>
          <a:xfrm>
            <a:off x="447205" y="4600117"/>
            <a:ext cx="2453448" cy="2094107"/>
            <a:chOff x="1320661" y="2390996"/>
            <a:chExt cx="2453448" cy="2094107"/>
          </a:xfrm>
        </p:grpSpPr>
        <p:grpSp>
          <p:nvGrpSpPr>
            <p:cNvPr id="21" name="组合 20"/>
            <p:cNvGrpSpPr/>
            <p:nvPr userDrawn="1"/>
          </p:nvGrpSpPr>
          <p:grpSpPr>
            <a:xfrm>
              <a:off x="1320661" y="2390996"/>
              <a:ext cx="1270348" cy="2094107"/>
              <a:chOff x="1320661" y="2390996"/>
              <a:chExt cx="1270348" cy="2094107"/>
            </a:xfrm>
          </p:grpSpPr>
          <p:sp>
            <p:nvSpPr>
              <p:cNvPr id="15" name="任意多边形 14"/>
              <p:cNvSpPr/>
              <p:nvPr userDrawn="1"/>
            </p:nvSpPr>
            <p:spPr>
              <a:xfrm>
                <a:off x="1320661" y="2390996"/>
                <a:ext cx="1270348" cy="2094107"/>
              </a:xfrm>
              <a:custGeom>
                <a:avLst/>
                <a:gdLst>
                  <a:gd name="connsiteX0" fmla="*/ 412604 w 1270348"/>
                  <a:gd name="connsiteY0" fmla="*/ 573 h 2094107"/>
                  <a:gd name="connsiteX1" fmla="*/ 30467 w 1270348"/>
                  <a:gd name="connsiteY1" fmla="*/ 860382 h 2094107"/>
                  <a:gd name="connsiteX2" fmla="*/ 1258766 w 1270348"/>
                  <a:gd name="connsiteY2" fmla="*/ 2088680 h 2094107"/>
                  <a:gd name="connsiteX3" fmla="*/ 658264 w 1270348"/>
                  <a:gd name="connsiteY3" fmla="*/ 1297110 h 2094107"/>
                  <a:gd name="connsiteX4" fmla="*/ 849333 w 1270348"/>
                  <a:gd name="connsiteY4" fmla="*/ 983211 h 2094107"/>
                  <a:gd name="connsiteX5" fmla="*/ 412604 w 1270348"/>
                  <a:gd name="connsiteY5" fmla="*/ 573 h 209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0348" h="2094107">
                    <a:moveTo>
                      <a:pt x="412604" y="573"/>
                    </a:moveTo>
                    <a:cubicBezTo>
                      <a:pt x="276126" y="-19898"/>
                      <a:pt x="-110560" y="512364"/>
                      <a:pt x="30467" y="860382"/>
                    </a:cubicBezTo>
                    <a:cubicBezTo>
                      <a:pt x="171494" y="1208400"/>
                      <a:pt x="1154133" y="2015892"/>
                      <a:pt x="1258766" y="2088680"/>
                    </a:cubicBezTo>
                    <a:cubicBezTo>
                      <a:pt x="1363399" y="2161468"/>
                      <a:pt x="726503" y="1481355"/>
                      <a:pt x="658264" y="1297110"/>
                    </a:cubicBezTo>
                    <a:cubicBezTo>
                      <a:pt x="590025" y="1112865"/>
                      <a:pt x="888002" y="1199301"/>
                      <a:pt x="849333" y="983211"/>
                    </a:cubicBezTo>
                    <a:cubicBezTo>
                      <a:pt x="810664" y="767122"/>
                      <a:pt x="549082" y="21044"/>
                      <a:pt x="412604" y="573"/>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 name="组合 19"/>
              <p:cNvGrpSpPr/>
              <p:nvPr userDrawn="1"/>
            </p:nvGrpSpPr>
            <p:grpSpPr>
              <a:xfrm>
                <a:off x="1392645" y="2548882"/>
                <a:ext cx="750048" cy="1487606"/>
                <a:chOff x="3234519" y="1048122"/>
                <a:chExt cx="750048" cy="1487606"/>
              </a:xfrm>
            </p:grpSpPr>
            <p:sp>
              <p:nvSpPr>
                <p:cNvPr id="16" name="任意多边形 15"/>
                <p:cNvSpPr/>
                <p:nvPr userDrawn="1"/>
              </p:nvSpPr>
              <p:spPr>
                <a:xfrm>
                  <a:off x="3424336" y="1048122"/>
                  <a:ext cx="560231" cy="1487606"/>
                </a:xfrm>
                <a:custGeom>
                  <a:avLst/>
                  <a:gdLst>
                    <a:gd name="connsiteX0" fmla="*/ 137151 w 560231"/>
                    <a:gd name="connsiteY0" fmla="*/ 0 h 1487606"/>
                    <a:gd name="connsiteX1" fmla="*/ 109855 w 560231"/>
                    <a:gd name="connsiteY1" fmla="*/ 122830 h 1487606"/>
                    <a:gd name="connsiteX2" fmla="*/ 68912 w 560231"/>
                    <a:gd name="connsiteY2" fmla="*/ 163773 h 1487606"/>
                    <a:gd name="connsiteX3" fmla="*/ 41616 w 560231"/>
                    <a:gd name="connsiteY3" fmla="*/ 204716 h 1487606"/>
                    <a:gd name="connsiteX4" fmla="*/ 27969 w 560231"/>
                    <a:gd name="connsiteY4" fmla="*/ 286603 h 1487606"/>
                    <a:gd name="connsiteX5" fmla="*/ 673 w 560231"/>
                    <a:gd name="connsiteY5" fmla="*/ 327546 h 1487606"/>
                    <a:gd name="connsiteX6" fmla="*/ 14321 w 560231"/>
                    <a:gd name="connsiteY6" fmla="*/ 491319 h 1487606"/>
                    <a:gd name="connsiteX7" fmla="*/ 55264 w 560231"/>
                    <a:gd name="connsiteY7" fmla="*/ 696036 h 1487606"/>
                    <a:gd name="connsiteX8" fmla="*/ 82560 w 560231"/>
                    <a:gd name="connsiteY8" fmla="*/ 736979 h 1487606"/>
                    <a:gd name="connsiteX9" fmla="*/ 123503 w 560231"/>
                    <a:gd name="connsiteY9" fmla="*/ 818866 h 1487606"/>
                    <a:gd name="connsiteX10" fmla="*/ 137151 w 560231"/>
                    <a:gd name="connsiteY10" fmla="*/ 859809 h 1487606"/>
                    <a:gd name="connsiteX11" fmla="*/ 164446 w 560231"/>
                    <a:gd name="connsiteY11" fmla="*/ 900752 h 1487606"/>
                    <a:gd name="connsiteX12" fmla="*/ 178094 w 560231"/>
                    <a:gd name="connsiteY12" fmla="*/ 941696 h 1487606"/>
                    <a:gd name="connsiteX13" fmla="*/ 246333 w 560231"/>
                    <a:gd name="connsiteY13" fmla="*/ 1023582 h 1487606"/>
                    <a:gd name="connsiteX14" fmla="*/ 314572 w 560231"/>
                    <a:gd name="connsiteY14" fmla="*/ 1146412 h 1487606"/>
                    <a:gd name="connsiteX15" fmla="*/ 341867 w 560231"/>
                    <a:gd name="connsiteY15" fmla="*/ 1187355 h 1487606"/>
                    <a:gd name="connsiteX16" fmla="*/ 382810 w 560231"/>
                    <a:gd name="connsiteY16" fmla="*/ 1214651 h 1487606"/>
                    <a:gd name="connsiteX17" fmla="*/ 396458 w 560231"/>
                    <a:gd name="connsiteY17" fmla="*/ 1255594 h 1487606"/>
                    <a:gd name="connsiteX18" fmla="*/ 451049 w 560231"/>
                    <a:gd name="connsiteY18" fmla="*/ 1337481 h 1487606"/>
                    <a:gd name="connsiteX19" fmla="*/ 464697 w 560231"/>
                    <a:gd name="connsiteY19" fmla="*/ 1378424 h 1487606"/>
                    <a:gd name="connsiteX20" fmla="*/ 560231 w 560231"/>
                    <a:gd name="connsiteY20" fmla="*/ 1487606 h 1487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0231" h="1487606">
                      <a:moveTo>
                        <a:pt x="137151" y="0"/>
                      </a:moveTo>
                      <a:cubicBezTo>
                        <a:pt x="136326" y="4124"/>
                        <a:pt x="115786" y="112451"/>
                        <a:pt x="109855" y="122830"/>
                      </a:cubicBezTo>
                      <a:cubicBezTo>
                        <a:pt x="100279" y="139588"/>
                        <a:pt x="81268" y="148946"/>
                        <a:pt x="68912" y="163773"/>
                      </a:cubicBezTo>
                      <a:cubicBezTo>
                        <a:pt x="58411" y="176374"/>
                        <a:pt x="50715" y="191068"/>
                        <a:pt x="41616" y="204716"/>
                      </a:cubicBezTo>
                      <a:cubicBezTo>
                        <a:pt x="37067" y="232012"/>
                        <a:pt x="36720" y="260351"/>
                        <a:pt x="27969" y="286603"/>
                      </a:cubicBezTo>
                      <a:cubicBezTo>
                        <a:pt x="22782" y="302164"/>
                        <a:pt x="1764" y="311180"/>
                        <a:pt x="673" y="327546"/>
                      </a:cubicBezTo>
                      <a:cubicBezTo>
                        <a:pt x="-2971" y="382205"/>
                        <a:pt x="9127" y="436786"/>
                        <a:pt x="14321" y="491319"/>
                      </a:cubicBezTo>
                      <a:cubicBezTo>
                        <a:pt x="18719" y="537501"/>
                        <a:pt x="23622" y="648574"/>
                        <a:pt x="55264" y="696036"/>
                      </a:cubicBezTo>
                      <a:lnTo>
                        <a:pt x="82560" y="736979"/>
                      </a:lnTo>
                      <a:cubicBezTo>
                        <a:pt x="116859" y="839882"/>
                        <a:pt x="70593" y="713048"/>
                        <a:pt x="123503" y="818866"/>
                      </a:cubicBezTo>
                      <a:cubicBezTo>
                        <a:pt x="129937" y="831733"/>
                        <a:pt x="130717" y="846942"/>
                        <a:pt x="137151" y="859809"/>
                      </a:cubicBezTo>
                      <a:cubicBezTo>
                        <a:pt x="144486" y="874480"/>
                        <a:pt x="157111" y="886081"/>
                        <a:pt x="164446" y="900752"/>
                      </a:cubicBezTo>
                      <a:cubicBezTo>
                        <a:pt x="170880" y="913619"/>
                        <a:pt x="171660" y="928829"/>
                        <a:pt x="178094" y="941696"/>
                      </a:cubicBezTo>
                      <a:cubicBezTo>
                        <a:pt x="197095" y="979699"/>
                        <a:pt x="216148" y="993398"/>
                        <a:pt x="246333" y="1023582"/>
                      </a:cubicBezTo>
                      <a:cubicBezTo>
                        <a:pt x="270354" y="1095648"/>
                        <a:pt x="252000" y="1052554"/>
                        <a:pt x="314572" y="1146412"/>
                      </a:cubicBezTo>
                      <a:cubicBezTo>
                        <a:pt x="323670" y="1160060"/>
                        <a:pt x="328219" y="1178256"/>
                        <a:pt x="341867" y="1187355"/>
                      </a:cubicBezTo>
                      <a:lnTo>
                        <a:pt x="382810" y="1214651"/>
                      </a:lnTo>
                      <a:cubicBezTo>
                        <a:pt x="387359" y="1228299"/>
                        <a:pt x="389472" y="1243018"/>
                        <a:pt x="396458" y="1255594"/>
                      </a:cubicBezTo>
                      <a:cubicBezTo>
                        <a:pt x="412390" y="1284271"/>
                        <a:pt x="440675" y="1306359"/>
                        <a:pt x="451049" y="1337481"/>
                      </a:cubicBezTo>
                      <a:cubicBezTo>
                        <a:pt x="455598" y="1351129"/>
                        <a:pt x="455865" y="1367068"/>
                        <a:pt x="464697" y="1378424"/>
                      </a:cubicBezTo>
                      <a:cubicBezTo>
                        <a:pt x="589411" y="1538771"/>
                        <a:pt x="519929" y="1407005"/>
                        <a:pt x="560231" y="1487606"/>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userDrawn="1"/>
              </p:nvSpPr>
              <p:spPr>
                <a:xfrm>
                  <a:off x="3261236" y="1430259"/>
                  <a:ext cx="150125" cy="191069"/>
                </a:xfrm>
                <a:custGeom>
                  <a:avLst/>
                  <a:gdLst>
                    <a:gd name="connsiteX0" fmla="*/ 150125 w 150125"/>
                    <a:gd name="connsiteY0" fmla="*/ 191069 h 191069"/>
                    <a:gd name="connsiteX1" fmla="*/ 0 w 150125"/>
                    <a:gd name="connsiteY1" fmla="*/ 0 h 191069"/>
                  </a:gdLst>
                  <a:ahLst/>
                  <a:cxnLst>
                    <a:cxn ang="0">
                      <a:pos x="connsiteX0" y="connsiteY0"/>
                    </a:cxn>
                    <a:cxn ang="0">
                      <a:pos x="connsiteX1" y="connsiteY1"/>
                    </a:cxn>
                  </a:cxnLst>
                  <a:rect l="l" t="t" r="r" b="b"/>
                  <a:pathLst>
                    <a:path w="150125" h="191069">
                      <a:moveTo>
                        <a:pt x="150125" y="191069"/>
                      </a:moveTo>
                      <a:lnTo>
                        <a:pt x="0" y="0"/>
                      </a:ln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userDrawn="1"/>
              </p:nvSpPr>
              <p:spPr>
                <a:xfrm>
                  <a:off x="3548418" y="1528549"/>
                  <a:ext cx="191069" cy="286603"/>
                </a:xfrm>
                <a:custGeom>
                  <a:avLst/>
                  <a:gdLst>
                    <a:gd name="connsiteX0" fmla="*/ 0 w 191069"/>
                    <a:gd name="connsiteY0" fmla="*/ 286603 h 286603"/>
                    <a:gd name="connsiteX1" fmla="*/ 191069 w 191069"/>
                    <a:gd name="connsiteY1" fmla="*/ 0 h 286603"/>
                  </a:gdLst>
                  <a:ahLst/>
                  <a:cxnLst>
                    <a:cxn ang="0">
                      <a:pos x="connsiteX0" y="connsiteY0"/>
                    </a:cxn>
                    <a:cxn ang="0">
                      <a:pos x="connsiteX1" y="connsiteY1"/>
                    </a:cxn>
                  </a:cxnLst>
                  <a:rect l="l" t="t" r="r" b="b"/>
                  <a:pathLst>
                    <a:path w="191069" h="286603">
                      <a:moveTo>
                        <a:pt x="0" y="286603"/>
                      </a:moveTo>
                      <a:lnTo>
                        <a:pt x="191069" y="0"/>
                      </a:ln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userDrawn="1"/>
              </p:nvSpPr>
              <p:spPr>
                <a:xfrm>
                  <a:off x="3234519" y="1828800"/>
                  <a:ext cx="368490" cy="191069"/>
                </a:xfrm>
                <a:custGeom>
                  <a:avLst/>
                  <a:gdLst>
                    <a:gd name="connsiteX0" fmla="*/ 368490 w 368490"/>
                    <a:gd name="connsiteY0" fmla="*/ 191069 h 191069"/>
                    <a:gd name="connsiteX1" fmla="*/ 0 w 368490"/>
                    <a:gd name="connsiteY1" fmla="*/ 0 h 191069"/>
                  </a:gdLst>
                  <a:ahLst/>
                  <a:cxnLst>
                    <a:cxn ang="0">
                      <a:pos x="connsiteX0" y="connsiteY0"/>
                    </a:cxn>
                    <a:cxn ang="0">
                      <a:pos x="connsiteX1" y="connsiteY1"/>
                    </a:cxn>
                  </a:cxnLst>
                  <a:rect l="l" t="t" r="r" b="b"/>
                  <a:pathLst>
                    <a:path w="368490" h="191069">
                      <a:moveTo>
                        <a:pt x="368490" y="191069"/>
                      </a:moveTo>
                      <a:cubicBezTo>
                        <a:pt x="7893" y="10771"/>
                        <a:pt x="107157" y="107157"/>
                        <a:pt x="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27" name="组合 26"/>
            <p:cNvGrpSpPr/>
            <p:nvPr userDrawn="1"/>
          </p:nvGrpSpPr>
          <p:grpSpPr>
            <a:xfrm>
              <a:off x="2159377" y="2914595"/>
              <a:ext cx="682420" cy="1557775"/>
              <a:chOff x="3098027" y="3069797"/>
              <a:chExt cx="682420" cy="1557775"/>
            </a:xfrm>
          </p:grpSpPr>
          <p:sp>
            <p:nvSpPr>
              <p:cNvPr id="13" name="任意多边形 12"/>
              <p:cNvSpPr/>
              <p:nvPr userDrawn="1"/>
            </p:nvSpPr>
            <p:spPr>
              <a:xfrm>
                <a:off x="3098027" y="3069797"/>
                <a:ext cx="682420" cy="1557775"/>
              </a:xfrm>
              <a:custGeom>
                <a:avLst/>
                <a:gdLst>
                  <a:gd name="connsiteX0" fmla="*/ 354857 w 682420"/>
                  <a:gd name="connsiteY0" fmla="*/ 1556794 h 1557775"/>
                  <a:gd name="connsiteX1" fmla="*/ 15 w 682420"/>
                  <a:gd name="connsiteY1" fmla="*/ 710633 h 1557775"/>
                  <a:gd name="connsiteX2" fmla="*/ 368504 w 682420"/>
                  <a:gd name="connsiteY2" fmla="*/ 949 h 1557775"/>
                  <a:gd name="connsiteX3" fmla="*/ 682403 w 682420"/>
                  <a:gd name="connsiteY3" fmla="*/ 860758 h 1557775"/>
                  <a:gd name="connsiteX4" fmla="*/ 354857 w 682420"/>
                  <a:gd name="connsiteY4" fmla="*/ 1556794 h 1557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2420" h="1557775">
                    <a:moveTo>
                      <a:pt x="354857" y="1556794"/>
                    </a:moveTo>
                    <a:cubicBezTo>
                      <a:pt x="241126" y="1531773"/>
                      <a:pt x="-2260" y="969940"/>
                      <a:pt x="15" y="710633"/>
                    </a:cubicBezTo>
                    <a:cubicBezTo>
                      <a:pt x="2289" y="451325"/>
                      <a:pt x="254773" y="-24072"/>
                      <a:pt x="368504" y="949"/>
                    </a:cubicBezTo>
                    <a:cubicBezTo>
                      <a:pt x="482235" y="25970"/>
                      <a:pt x="680128" y="599176"/>
                      <a:pt x="682403" y="860758"/>
                    </a:cubicBezTo>
                    <a:cubicBezTo>
                      <a:pt x="684678" y="1122340"/>
                      <a:pt x="468588" y="1581815"/>
                      <a:pt x="354857" y="1556794"/>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userDrawn="1"/>
            </p:nvSpPr>
            <p:spPr>
              <a:xfrm flipH="1">
                <a:off x="3377579" y="3290092"/>
                <a:ext cx="123417" cy="1337480"/>
              </a:xfrm>
              <a:custGeom>
                <a:avLst/>
                <a:gdLst>
                  <a:gd name="connsiteX0" fmla="*/ 0 w 123417"/>
                  <a:gd name="connsiteY0" fmla="*/ 1337480 h 1337480"/>
                  <a:gd name="connsiteX1" fmla="*/ 40943 w 123417"/>
                  <a:gd name="connsiteY1" fmla="*/ 1269241 h 1337480"/>
                  <a:gd name="connsiteX2" fmla="*/ 68239 w 123417"/>
                  <a:gd name="connsiteY2" fmla="*/ 1228298 h 1337480"/>
                  <a:gd name="connsiteX3" fmla="*/ 81886 w 123417"/>
                  <a:gd name="connsiteY3" fmla="*/ 1173707 h 1337480"/>
                  <a:gd name="connsiteX4" fmla="*/ 109182 w 123417"/>
                  <a:gd name="connsiteY4" fmla="*/ 1119116 h 1337480"/>
                  <a:gd name="connsiteX5" fmla="*/ 109182 w 123417"/>
                  <a:gd name="connsiteY5" fmla="*/ 136477 h 1337480"/>
                  <a:gd name="connsiteX6" fmla="*/ 54591 w 123417"/>
                  <a:gd name="connsiteY6" fmla="*/ 54591 h 1337480"/>
                  <a:gd name="connsiteX7" fmla="*/ 27295 w 123417"/>
                  <a:gd name="connsiteY7" fmla="*/ 0 h 133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417" h="1337480">
                    <a:moveTo>
                      <a:pt x="0" y="1337480"/>
                    </a:moveTo>
                    <a:cubicBezTo>
                      <a:pt x="13648" y="1314734"/>
                      <a:pt x="26884" y="1291735"/>
                      <a:pt x="40943" y="1269241"/>
                    </a:cubicBezTo>
                    <a:cubicBezTo>
                      <a:pt x="49636" y="1255332"/>
                      <a:pt x="61778" y="1243374"/>
                      <a:pt x="68239" y="1228298"/>
                    </a:cubicBezTo>
                    <a:cubicBezTo>
                      <a:pt x="75628" y="1211058"/>
                      <a:pt x="75300" y="1191270"/>
                      <a:pt x="81886" y="1173707"/>
                    </a:cubicBezTo>
                    <a:cubicBezTo>
                      <a:pt x="89030" y="1154657"/>
                      <a:pt x="100083" y="1137313"/>
                      <a:pt x="109182" y="1119116"/>
                    </a:cubicBezTo>
                    <a:cubicBezTo>
                      <a:pt x="116149" y="763829"/>
                      <a:pt x="137395" y="475022"/>
                      <a:pt x="109182" y="136477"/>
                    </a:cubicBezTo>
                    <a:cubicBezTo>
                      <a:pt x="105591" y="93384"/>
                      <a:pt x="84025" y="84025"/>
                      <a:pt x="54591" y="54591"/>
                    </a:cubicBezTo>
                    <a:cubicBezTo>
                      <a:pt x="38909" y="7544"/>
                      <a:pt x="51116" y="23819"/>
                      <a:pt x="2729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userDrawn="1"/>
            </p:nvSpPr>
            <p:spPr>
              <a:xfrm>
                <a:off x="3234519" y="3521122"/>
                <a:ext cx="109182" cy="177421"/>
              </a:xfrm>
              <a:custGeom>
                <a:avLst/>
                <a:gdLst>
                  <a:gd name="connsiteX0" fmla="*/ 109182 w 109182"/>
                  <a:gd name="connsiteY0" fmla="*/ 177421 h 177421"/>
                  <a:gd name="connsiteX1" fmla="*/ 27296 w 109182"/>
                  <a:gd name="connsiteY1" fmla="*/ 27296 h 177421"/>
                  <a:gd name="connsiteX2" fmla="*/ 0 w 109182"/>
                  <a:gd name="connsiteY2" fmla="*/ 0 h 177421"/>
                </a:gdLst>
                <a:ahLst/>
                <a:cxnLst>
                  <a:cxn ang="0">
                    <a:pos x="connsiteX0" y="connsiteY0"/>
                  </a:cxn>
                  <a:cxn ang="0">
                    <a:pos x="connsiteX1" y="connsiteY1"/>
                  </a:cxn>
                  <a:cxn ang="0">
                    <a:pos x="connsiteX2" y="connsiteY2"/>
                  </a:cxn>
                </a:cxnLst>
                <a:rect l="l" t="t" r="r" b="b"/>
                <a:pathLst>
                  <a:path w="109182" h="177421">
                    <a:moveTo>
                      <a:pt x="109182" y="177421"/>
                    </a:moveTo>
                    <a:cubicBezTo>
                      <a:pt x="88492" y="136041"/>
                      <a:pt x="60539" y="68849"/>
                      <a:pt x="27296" y="27296"/>
                    </a:cubicBezTo>
                    <a:cubicBezTo>
                      <a:pt x="19258" y="17248"/>
                      <a:pt x="9099" y="9099"/>
                      <a:pt x="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userDrawn="1"/>
            </p:nvSpPr>
            <p:spPr>
              <a:xfrm>
                <a:off x="3411940" y="3875964"/>
                <a:ext cx="246452" cy="436729"/>
              </a:xfrm>
              <a:custGeom>
                <a:avLst/>
                <a:gdLst>
                  <a:gd name="connsiteX0" fmla="*/ 0 w 246452"/>
                  <a:gd name="connsiteY0" fmla="*/ 436729 h 436729"/>
                  <a:gd name="connsiteX1" fmla="*/ 204717 w 246452"/>
                  <a:gd name="connsiteY1" fmla="*/ 109182 h 436729"/>
                  <a:gd name="connsiteX2" fmla="*/ 245660 w 246452"/>
                  <a:gd name="connsiteY2" fmla="*/ 27296 h 436729"/>
                  <a:gd name="connsiteX3" fmla="*/ 245660 w 246452"/>
                  <a:gd name="connsiteY3" fmla="*/ 0 h 436729"/>
                </a:gdLst>
                <a:ahLst/>
                <a:cxnLst>
                  <a:cxn ang="0">
                    <a:pos x="connsiteX0" y="connsiteY0"/>
                  </a:cxn>
                  <a:cxn ang="0">
                    <a:pos x="connsiteX1" y="connsiteY1"/>
                  </a:cxn>
                  <a:cxn ang="0">
                    <a:pos x="connsiteX2" y="connsiteY2"/>
                  </a:cxn>
                  <a:cxn ang="0">
                    <a:pos x="connsiteX3" y="connsiteY3"/>
                  </a:cxn>
                </a:cxnLst>
                <a:rect l="l" t="t" r="r" b="b"/>
                <a:pathLst>
                  <a:path w="246452" h="436729">
                    <a:moveTo>
                      <a:pt x="0" y="436729"/>
                    </a:moveTo>
                    <a:lnTo>
                      <a:pt x="204717" y="109182"/>
                    </a:lnTo>
                    <a:cubicBezTo>
                      <a:pt x="228315" y="71703"/>
                      <a:pt x="237066" y="70263"/>
                      <a:pt x="245660" y="27296"/>
                    </a:cubicBezTo>
                    <a:cubicBezTo>
                      <a:pt x="247444" y="18374"/>
                      <a:pt x="245660" y="9099"/>
                      <a:pt x="24566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userDrawn="1"/>
            </p:nvSpPr>
            <p:spPr>
              <a:xfrm>
                <a:off x="3190951" y="3835021"/>
                <a:ext cx="166398" cy="313898"/>
              </a:xfrm>
              <a:custGeom>
                <a:avLst/>
                <a:gdLst>
                  <a:gd name="connsiteX0" fmla="*/ 166398 w 166398"/>
                  <a:gd name="connsiteY0" fmla="*/ 313898 h 313898"/>
                  <a:gd name="connsiteX1" fmla="*/ 70864 w 166398"/>
                  <a:gd name="connsiteY1" fmla="*/ 136478 h 313898"/>
                  <a:gd name="connsiteX2" fmla="*/ 29921 w 166398"/>
                  <a:gd name="connsiteY2" fmla="*/ 122830 h 313898"/>
                  <a:gd name="connsiteX3" fmla="*/ 2625 w 166398"/>
                  <a:gd name="connsiteY3" fmla="*/ 0 h 313898"/>
                </a:gdLst>
                <a:ahLst/>
                <a:cxnLst>
                  <a:cxn ang="0">
                    <a:pos x="connsiteX0" y="connsiteY0"/>
                  </a:cxn>
                  <a:cxn ang="0">
                    <a:pos x="connsiteX1" y="connsiteY1"/>
                  </a:cxn>
                  <a:cxn ang="0">
                    <a:pos x="connsiteX2" y="connsiteY2"/>
                  </a:cxn>
                  <a:cxn ang="0">
                    <a:pos x="connsiteX3" y="connsiteY3"/>
                  </a:cxn>
                </a:cxnLst>
                <a:rect l="l" t="t" r="r" b="b"/>
                <a:pathLst>
                  <a:path w="166398" h="313898">
                    <a:moveTo>
                      <a:pt x="166398" y="313898"/>
                    </a:moveTo>
                    <a:cubicBezTo>
                      <a:pt x="134553" y="254758"/>
                      <a:pt x="109905" y="191135"/>
                      <a:pt x="70864" y="136478"/>
                    </a:cubicBezTo>
                    <a:cubicBezTo>
                      <a:pt x="62502" y="124772"/>
                      <a:pt x="41154" y="131817"/>
                      <a:pt x="29921" y="122830"/>
                    </a:cubicBezTo>
                    <a:cubicBezTo>
                      <a:pt x="-12516" y="88880"/>
                      <a:pt x="2625" y="48858"/>
                      <a:pt x="262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userDrawn="1"/>
            </p:nvSpPr>
            <p:spPr>
              <a:xfrm>
                <a:off x="3384645" y="3575713"/>
                <a:ext cx="178232" cy="382138"/>
              </a:xfrm>
              <a:custGeom>
                <a:avLst/>
                <a:gdLst>
                  <a:gd name="connsiteX0" fmla="*/ 0 w 178232"/>
                  <a:gd name="connsiteY0" fmla="*/ 382138 h 382138"/>
                  <a:gd name="connsiteX1" fmla="*/ 177421 w 178232"/>
                  <a:gd name="connsiteY1" fmla="*/ 0 h 382138"/>
                </a:gdLst>
                <a:ahLst/>
                <a:cxnLst>
                  <a:cxn ang="0">
                    <a:pos x="connsiteX0" y="connsiteY0"/>
                  </a:cxn>
                  <a:cxn ang="0">
                    <a:pos x="connsiteX1" y="connsiteY1"/>
                  </a:cxn>
                </a:cxnLst>
                <a:rect l="l" t="t" r="r" b="b"/>
                <a:pathLst>
                  <a:path w="178232" h="382138">
                    <a:moveTo>
                      <a:pt x="0" y="382138"/>
                    </a:moveTo>
                    <a:cubicBezTo>
                      <a:pt x="200541" y="89039"/>
                      <a:pt x="177421" y="227562"/>
                      <a:pt x="177421"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userDrawn="1"/>
          </p:nvGrpSpPr>
          <p:grpSpPr>
            <a:xfrm>
              <a:off x="2632973" y="2875503"/>
              <a:ext cx="1141136" cy="1596867"/>
              <a:chOff x="4162567" y="2574804"/>
              <a:chExt cx="1141136" cy="1596867"/>
            </a:xfrm>
          </p:grpSpPr>
          <p:sp>
            <p:nvSpPr>
              <p:cNvPr id="14" name="任意多边形 13"/>
              <p:cNvSpPr/>
              <p:nvPr userDrawn="1"/>
            </p:nvSpPr>
            <p:spPr>
              <a:xfrm>
                <a:off x="4166312" y="2574804"/>
                <a:ext cx="1137391" cy="1596867"/>
              </a:xfrm>
              <a:custGeom>
                <a:avLst/>
                <a:gdLst>
                  <a:gd name="connsiteX0" fmla="*/ 1126241 w 1137391"/>
                  <a:gd name="connsiteY0" fmla="*/ 15609 h 1596867"/>
                  <a:gd name="connsiteX1" fmla="*/ 457501 w 1137391"/>
                  <a:gd name="connsiteY1" fmla="*/ 479633 h 1596867"/>
                  <a:gd name="connsiteX2" fmla="*/ 7125 w 1137391"/>
                  <a:gd name="connsiteY2" fmla="*/ 1585102 h 1596867"/>
                  <a:gd name="connsiteX3" fmla="*/ 812343 w 1137391"/>
                  <a:gd name="connsiteY3" fmla="*/ 998248 h 1596867"/>
                  <a:gd name="connsiteX4" fmla="*/ 1126241 w 1137391"/>
                  <a:gd name="connsiteY4" fmla="*/ 15609 h 1596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91" h="1596867">
                    <a:moveTo>
                      <a:pt x="1126241" y="15609"/>
                    </a:moveTo>
                    <a:cubicBezTo>
                      <a:pt x="1067101" y="-70827"/>
                      <a:pt x="644020" y="218051"/>
                      <a:pt x="457501" y="479633"/>
                    </a:cubicBezTo>
                    <a:cubicBezTo>
                      <a:pt x="270982" y="741215"/>
                      <a:pt x="-52015" y="1498666"/>
                      <a:pt x="7125" y="1585102"/>
                    </a:cubicBezTo>
                    <a:cubicBezTo>
                      <a:pt x="66265" y="1671538"/>
                      <a:pt x="625824" y="1262105"/>
                      <a:pt x="812343" y="998248"/>
                    </a:cubicBezTo>
                    <a:cubicBezTo>
                      <a:pt x="998862" y="734391"/>
                      <a:pt x="1185381" y="102045"/>
                      <a:pt x="1126241" y="15609"/>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userDrawn="1"/>
            </p:nvSpPr>
            <p:spPr>
              <a:xfrm>
                <a:off x="4162567" y="2768814"/>
                <a:ext cx="1009934" cy="1380105"/>
              </a:xfrm>
              <a:custGeom>
                <a:avLst/>
                <a:gdLst>
                  <a:gd name="connsiteX0" fmla="*/ 0 w 1009934"/>
                  <a:gd name="connsiteY0" fmla="*/ 1380105 h 1380105"/>
                  <a:gd name="connsiteX1" fmla="*/ 68239 w 1009934"/>
                  <a:gd name="connsiteY1" fmla="*/ 1311867 h 1380105"/>
                  <a:gd name="connsiteX2" fmla="*/ 109182 w 1009934"/>
                  <a:gd name="connsiteY2" fmla="*/ 1284571 h 1380105"/>
                  <a:gd name="connsiteX3" fmla="*/ 122830 w 1009934"/>
                  <a:gd name="connsiteY3" fmla="*/ 1243628 h 1380105"/>
                  <a:gd name="connsiteX4" fmla="*/ 150126 w 1009934"/>
                  <a:gd name="connsiteY4" fmla="*/ 1202685 h 1380105"/>
                  <a:gd name="connsiteX5" fmla="*/ 163773 w 1009934"/>
                  <a:gd name="connsiteY5" fmla="*/ 1161741 h 1380105"/>
                  <a:gd name="connsiteX6" fmla="*/ 232012 w 1009934"/>
                  <a:gd name="connsiteY6" fmla="*/ 1066207 h 1380105"/>
                  <a:gd name="connsiteX7" fmla="*/ 245660 w 1009934"/>
                  <a:gd name="connsiteY7" fmla="*/ 1025264 h 1380105"/>
                  <a:gd name="connsiteX8" fmla="*/ 327546 w 1009934"/>
                  <a:gd name="connsiteY8" fmla="*/ 970673 h 1380105"/>
                  <a:gd name="connsiteX9" fmla="*/ 368490 w 1009934"/>
                  <a:gd name="connsiteY9" fmla="*/ 943377 h 1380105"/>
                  <a:gd name="connsiteX10" fmla="*/ 382137 w 1009934"/>
                  <a:gd name="connsiteY10" fmla="*/ 902434 h 1380105"/>
                  <a:gd name="connsiteX11" fmla="*/ 464024 w 1009934"/>
                  <a:gd name="connsiteY11" fmla="*/ 861490 h 1380105"/>
                  <a:gd name="connsiteX12" fmla="*/ 491320 w 1009934"/>
                  <a:gd name="connsiteY12" fmla="*/ 820547 h 1380105"/>
                  <a:gd name="connsiteX13" fmla="*/ 518615 w 1009934"/>
                  <a:gd name="connsiteY13" fmla="*/ 765956 h 1380105"/>
                  <a:gd name="connsiteX14" fmla="*/ 559558 w 1009934"/>
                  <a:gd name="connsiteY14" fmla="*/ 738661 h 1380105"/>
                  <a:gd name="connsiteX15" fmla="*/ 586854 w 1009934"/>
                  <a:gd name="connsiteY15" fmla="*/ 697717 h 1380105"/>
                  <a:gd name="connsiteX16" fmla="*/ 627797 w 1009934"/>
                  <a:gd name="connsiteY16" fmla="*/ 656774 h 1380105"/>
                  <a:gd name="connsiteX17" fmla="*/ 682388 w 1009934"/>
                  <a:gd name="connsiteY17" fmla="*/ 602183 h 1380105"/>
                  <a:gd name="connsiteX18" fmla="*/ 709684 w 1009934"/>
                  <a:gd name="connsiteY18" fmla="*/ 561240 h 1380105"/>
                  <a:gd name="connsiteX19" fmla="*/ 791570 w 1009934"/>
                  <a:gd name="connsiteY19" fmla="*/ 493001 h 1380105"/>
                  <a:gd name="connsiteX20" fmla="*/ 846161 w 1009934"/>
                  <a:gd name="connsiteY20" fmla="*/ 411114 h 1380105"/>
                  <a:gd name="connsiteX21" fmla="*/ 873457 w 1009934"/>
                  <a:gd name="connsiteY21" fmla="*/ 370171 h 1380105"/>
                  <a:gd name="connsiteX22" fmla="*/ 887105 w 1009934"/>
                  <a:gd name="connsiteY22" fmla="*/ 315580 h 1380105"/>
                  <a:gd name="connsiteX23" fmla="*/ 928048 w 1009934"/>
                  <a:gd name="connsiteY23" fmla="*/ 233693 h 1380105"/>
                  <a:gd name="connsiteX24" fmla="*/ 941696 w 1009934"/>
                  <a:gd name="connsiteY24" fmla="*/ 179102 h 1380105"/>
                  <a:gd name="connsiteX25" fmla="*/ 955343 w 1009934"/>
                  <a:gd name="connsiteY25" fmla="*/ 83568 h 1380105"/>
                  <a:gd name="connsiteX26" fmla="*/ 982639 w 1009934"/>
                  <a:gd name="connsiteY26" fmla="*/ 42625 h 1380105"/>
                  <a:gd name="connsiteX27" fmla="*/ 996287 w 1009934"/>
                  <a:gd name="connsiteY27" fmla="*/ 1682 h 1380105"/>
                  <a:gd name="connsiteX28" fmla="*/ 1009934 w 1009934"/>
                  <a:gd name="connsiteY28" fmla="*/ 1682 h 1380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9934" h="1380105">
                    <a:moveTo>
                      <a:pt x="0" y="1380105"/>
                    </a:moveTo>
                    <a:cubicBezTo>
                      <a:pt x="22746" y="1357359"/>
                      <a:pt x="44030" y="1333050"/>
                      <a:pt x="68239" y="1311867"/>
                    </a:cubicBezTo>
                    <a:cubicBezTo>
                      <a:pt x="80583" y="1301066"/>
                      <a:pt x="98935" y="1297379"/>
                      <a:pt x="109182" y="1284571"/>
                    </a:cubicBezTo>
                    <a:cubicBezTo>
                      <a:pt x="118169" y="1273337"/>
                      <a:pt x="116396" y="1256495"/>
                      <a:pt x="122830" y="1243628"/>
                    </a:cubicBezTo>
                    <a:cubicBezTo>
                      <a:pt x="130166" y="1228957"/>
                      <a:pt x="141027" y="1216333"/>
                      <a:pt x="150126" y="1202685"/>
                    </a:cubicBezTo>
                    <a:cubicBezTo>
                      <a:pt x="154675" y="1189037"/>
                      <a:pt x="156636" y="1174232"/>
                      <a:pt x="163773" y="1161741"/>
                    </a:cubicBezTo>
                    <a:cubicBezTo>
                      <a:pt x="188513" y="1118446"/>
                      <a:pt x="210881" y="1108469"/>
                      <a:pt x="232012" y="1066207"/>
                    </a:cubicBezTo>
                    <a:cubicBezTo>
                      <a:pt x="238446" y="1053340"/>
                      <a:pt x="235488" y="1035436"/>
                      <a:pt x="245660" y="1025264"/>
                    </a:cubicBezTo>
                    <a:cubicBezTo>
                      <a:pt x="268857" y="1002067"/>
                      <a:pt x="300251" y="988870"/>
                      <a:pt x="327546" y="970673"/>
                    </a:cubicBezTo>
                    <a:lnTo>
                      <a:pt x="368490" y="943377"/>
                    </a:lnTo>
                    <a:cubicBezTo>
                      <a:pt x="373039" y="929729"/>
                      <a:pt x="373150" y="913667"/>
                      <a:pt x="382137" y="902434"/>
                    </a:cubicBezTo>
                    <a:cubicBezTo>
                      <a:pt x="401378" y="878383"/>
                      <a:pt x="437052" y="870481"/>
                      <a:pt x="464024" y="861490"/>
                    </a:cubicBezTo>
                    <a:cubicBezTo>
                      <a:pt x="473123" y="847842"/>
                      <a:pt x="483182" y="834788"/>
                      <a:pt x="491320" y="820547"/>
                    </a:cubicBezTo>
                    <a:cubicBezTo>
                      <a:pt x="501414" y="802883"/>
                      <a:pt x="505591" y="781585"/>
                      <a:pt x="518615" y="765956"/>
                    </a:cubicBezTo>
                    <a:cubicBezTo>
                      <a:pt x="529116" y="753355"/>
                      <a:pt x="545910" y="747759"/>
                      <a:pt x="559558" y="738661"/>
                    </a:cubicBezTo>
                    <a:cubicBezTo>
                      <a:pt x="568657" y="725013"/>
                      <a:pt x="576353" y="710318"/>
                      <a:pt x="586854" y="697717"/>
                    </a:cubicBezTo>
                    <a:cubicBezTo>
                      <a:pt x="599210" y="682890"/>
                      <a:pt x="617091" y="672833"/>
                      <a:pt x="627797" y="656774"/>
                    </a:cubicBezTo>
                    <a:cubicBezTo>
                      <a:pt x="669390" y="594385"/>
                      <a:pt x="604401" y="628179"/>
                      <a:pt x="682388" y="602183"/>
                    </a:cubicBezTo>
                    <a:cubicBezTo>
                      <a:pt x="691487" y="588535"/>
                      <a:pt x="698086" y="572838"/>
                      <a:pt x="709684" y="561240"/>
                    </a:cubicBezTo>
                    <a:cubicBezTo>
                      <a:pt x="788532" y="482392"/>
                      <a:pt x="713323" y="593605"/>
                      <a:pt x="791570" y="493001"/>
                    </a:cubicBezTo>
                    <a:cubicBezTo>
                      <a:pt x="811710" y="467106"/>
                      <a:pt x="827964" y="438410"/>
                      <a:pt x="846161" y="411114"/>
                    </a:cubicBezTo>
                    <a:lnTo>
                      <a:pt x="873457" y="370171"/>
                    </a:lnTo>
                    <a:cubicBezTo>
                      <a:pt x="878006" y="351974"/>
                      <a:pt x="879716" y="332820"/>
                      <a:pt x="887105" y="315580"/>
                    </a:cubicBezTo>
                    <a:cubicBezTo>
                      <a:pt x="938374" y="195952"/>
                      <a:pt x="895185" y="348712"/>
                      <a:pt x="928048" y="233693"/>
                    </a:cubicBezTo>
                    <a:cubicBezTo>
                      <a:pt x="933201" y="215658"/>
                      <a:pt x="938341" y="197557"/>
                      <a:pt x="941696" y="179102"/>
                    </a:cubicBezTo>
                    <a:cubicBezTo>
                      <a:pt x="947450" y="147453"/>
                      <a:pt x="946100" y="114379"/>
                      <a:pt x="955343" y="83568"/>
                    </a:cubicBezTo>
                    <a:cubicBezTo>
                      <a:pt x="960056" y="67857"/>
                      <a:pt x="975303" y="57296"/>
                      <a:pt x="982639" y="42625"/>
                    </a:cubicBezTo>
                    <a:cubicBezTo>
                      <a:pt x="989073" y="29758"/>
                      <a:pt x="988307" y="13652"/>
                      <a:pt x="996287" y="1682"/>
                    </a:cubicBezTo>
                    <a:cubicBezTo>
                      <a:pt x="998810" y="-2103"/>
                      <a:pt x="1005385" y="1682"/>
                      <a:pt x="1009934" y="1682"/>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userDrawn="1"/>
            </p:nvSpPr>
            <p:spPr>
              <a:xfrm>
                <a:off x="4858538" y="2947916"/>
                <a:ext cx="13713" cy="382138"/>
              </a:xfrm>
              <a:custGeom>
                <a:avLst/>
                <a:gdLst>
                  <a:gd name="connsiteX0" fmla="*/ 13713 w 13713"/>
                  <a:gd name="connsiteY0" fmla="*/ 382138 h 382138"/>
                  <a:gd name="connsiteX1" fmla="*/ 65 w 13713"/>
                  <a:gd name="connsiteY1" fmla="*/ 0 h 382138"/>
                </a:gdLst>
                <a:ahLst/>
                <a:cxnLst>
                  <a:cxn ang="0">
                    <a:pos x="connsiteX0" y="connsiteY0"/>
                  </a:cxn>
                  <a:cxn ang="0">
                    <a:pos x="connsiteX1" y="connsiteY1"/>
                  </a:cxn>
                </a:cxnLst>
                <a:rect l="l" t="t" r="r" b="b"/>
                <a:pathLst>
                  <a:path w="13713" h="382138">
                    <a:moveTo>
                      <a:pt x="13713" y="382138"/>
                    </a:moveTo>
                    <a:cubicBezTo>
                      <a:pt x="-1752" y="72834"/>
                      <a:pt x="65" y="200282"/>
                      <a:pt x="6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userDrawn="1"/>
            </p:nvSpPr>
            <p:spPr>
              <a:xfrm>
                <a:off x="4503761" y="3234519"/>
                <a:ext cx="110463" cy="504968"/>
              </a:xfrm>
              <a:custGeom>
                <a:avLst/>
                <a:gdLst>
                  <a:gd name="connsiteX0" fmla="*/ 0 w 110463"/>
                  <a:gd name="connsiteY0" fmla="*/ 504968 h 504968"/>
                  <a:gd name="connsiteX1" fmla="*/ 81887 w 110463"/>
                  <a:gd name="connsiteY1" fmla="*/ 272956 h 504968"/>
                  <a:gd name="connsiteX2" fmla="*/ 95535 w 110463"/>
                  <a:gd name="connsiteY2" fmla="*/ 150126 h 504968"/>
                  <a:gd name="connsiteX3" fmla="*/ 109182 w 110463"/>
                  <a:gd name="connsiteY3" fmla="*/ 95535 h 504968"/>
                  <a:gd name="connsiteX4" fmla="*/ 109182 w 110463"/>
                  <a:gd name="connsiteY4" fmla="*/ 0 h 504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63" h="504968">
                    <a:moveTo>
                      <a:pt x="0" y="504968"/>
                    </a:moveTo>
                    <a:cubicBezTo>
                      <a:pt x="27296" y="427631"/>
                      <a:pt x="72830" y="354467"/>
                      <a:pt x="81887" y="272956"/>
                    </a:cubicBezTo>
                    <a:cubicBezTo>
                      <a:pt x="86436" y="232013"/>
                      <a:pt x="89271" y="190842"/>
                      <a:pt x="95535" y="150126"/>
                    </a:cubicBezTo>
                    <a:cubicBezTo>
                      <a:pt x="98387" y="131587"/>
                      <a:pt x="107484" y="114215"/>
                      <a:pt x="109182" y="95535"/>
                    </a:cubicBezTo>
                    <a:cubicBezTo>
                      <a:pt x="112065" y="63821"/>
                      <a:pt x="109182" y="31845"/>
                      <a:pt x="109182"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userDrawn="1"/>
            </p:nvSpPr>
            <p:spPr>
              <a:xfrm>
                <a:off x="4667534" y="3466531"/>
                <a:ext cx="341194" cy="81887"/>
              </a:xfrm>
              <a:custGeom>
                <a:avLst/>
                <a:gdLst>
                  <a:gd name="connsiteX0" fmla="*/ 0 w 341194"/>
                  <a:gd name="connsiteY0" fmla="*/ 81887 h 81887"/>
                  <a:gd name="connsiteX1" fmla="*/ 300251 w 341194"/>
                  <a:gd name="connsiteY1" fmla="*/ 27296 h 81887"/>
                  <a:gd name="connsiteX2" fmla="*/ 341194 w 341194"/>
                  <a:gd name="connsiteY2" fmla="*/ 0 h 81887"/>
                </a:gdLst>
                <a:ahLst/>
                <a:cxnLst>
                  <a:cxn ang="0">
                    <a:pos x="connsiteX0" y="connsiteY0"/>
                  </a:cxn>
                  <a:cxn ang="0">
                    <a:pos x="connsiteX1" y="connsiteY1"/>
                  </a:cxn>
                  <a:cxn ang="0">
                    <a:pos x="connsiteX2" y="connsiteY2"/>
                  </a:cxn>
                </a:cxnLst>
                <a:rect l="l" t="t" r="r" b="b"/>
                <a:pathLst>
                  <a:path w="341194" h="81887">
                    <a:moveTo>
                      <a:pt x="0" y="81887"/>
                    </a:moveTo>
                    <a:cubicBezTo>
                      <a:pt x="100084" y="63690"/>
                      <a:pt x="201335" y="51036"/>
                      <a:pt x="300251" y="27296"/>
                    </a:cubicBezTo>
                    <a:cubicBezTo>
                      <a:pt x="316201" y="23468"/>
                      <a:pt x="341194" y="0"/>
                      <a:pt x="341194"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9" name="任意多边形 8"/>
          <p:cNvSpPr/>
          <p:nvPr userDrawn="1"/>
        </p:nvSpPr>
        <p:spPr>
          <a:xfrm>
            <a:off x="-377313" y="-336549"/>
            <a:ext cx="3757055" cy="3345750"/>
          </a:xfrm>
          <a:custGeom>
            <a:avLst/>
            <a:gdLst>
              <a:gd name="connsiteX0" fmla="*/ 3529946 w 3757055"/>
              <a:gd name="connsiteY0" fmla="*/ 336549 h 3345750"/>
              <a:gd name="connsiteX1" fmla="*/ 2902149 w 3757055"/>
              <a:gd name="connsiteY1" fmla="*/ 937050 h 3345750"/>
              <a:gd name="connsiteX2" fmla="*/ 2383534 w 3757055"/>
              <a:gd name="connsiteY2" fmla="*/ 759630 h 3345750"/>
              <a:gd name="connsiteX3" fmla="*/ 2206113 w 3757055"/>
              <a:gd name="connsiteY3" fmla="*/ 1469313 h 3345750"/>
              <a:gd name="connsiteX4" fmla="*/ 1510077 w 3757055"/>
              <a:gd name="connsiteY4" fmla="*/ 1878746 h 3345750"/>
              <a:gd name="connsiteX5" fmla="*/ 1387247 w 3757055"/>
              <a:gd name="connsiteY5" fmla="*/ 2574782 h 3345750"/>
              <a:gd name="connsiteX6" fmla="*/ 309074 w 3757055"/>
              <a:gd name="connsiteY6" fmla="*/ 3243522 h 3345750"/>
              <a:gd name="connsiteX7" fmla="*/ 268131 w 3757055"/>
              <a:gd name="connsiteY7" fmla="*/ 241015 h 3345750"/>
              <a:gd name="connsiteX8" fmla="*/ 3475355 w 3757055"/>
              <a:gd name="connsiteY8" fmla="*/ 200071 h 3345750"/>
              <a:gd name="connsiteX9" fmla="*/ 3529946 w 3757055"/>
              <a:gd name="connsiteY9" fmla="*/ 336549 h 334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57055" h="3345750">
                <a:moveTo>
                  <a:pt x="3529946" y="336549"/>
                </a:moveTo>
                <a:cubicBezTo>
                  <a:pt x="3434412" y="459379"/>
                  <a:pt x="3093218" y="866537"/>
                  <a:pt x="2902149" y="937050"/>
                </a:cubicBezTo>
                <a:cubicBezTo>
                  <a:pt x="2711080" y="1007563"/>
                  <a:pt x="2499540" y="670920"/>
                  <a:pt x="2383534" y="759630"/>
                </a:cubicBezTo>
                <a:cubicBezTo>
                  <a:pt x="2267528" y="848341"/>
                  <a:pt x="2351689" y="1282794"/>
                  <a:pt x="2206113" y="1469313"/>
                </a:cubicBezTo>
                <a:cubicBezTo>
                  <a:pt x="2060537" y="1655832"/>
                  <a:pt x="1646555" y="1694501"/>
                  <a:pt x="1510077" y="1878746"/>
                </a:cubicBezTo>
                <a:cubicBezTo>
                  <a:pt x="1373599" y="2062991"/>
                  <a:pt x="1587414" y="2347319"/>
                  <a:pt x="1387247" y="2574782"/>
                </a:cubicBezTo>
                <a:cubicBezTo>
                  <a:pt x="1187080" y="2802245"/>
                  <a:pt x="495593" y="3632483"/>
                  <a:pt x="309074" y="3243522"/>
                </a:cubicBezTo>
                <a:cubicBezTo>
                  <a:pt x="122555" y="2854561"/>
                  <a:pt x="-259583" y="748257"/>
                  <a:pt x="268131" y="241015"/>
                </a:cubicBezTo>
                <a:cubicBezTo>
                  <a:pt x="795844" y="-266227"/>
                  <a:pt x="2931719" y="181874"/>
                  <a:pt x="3475355" y="200071"/>
                </a:cubicBezTo>
                <a:cubicBezTo>
                  <a:pt x="4018991" y="218268"/>
                  <a:pt x="3625480" y="213719"/>
                  <a:pt x="3529946" y="336549"/>
                </a:cubicBezTo>
                <a:close/>
              </a:path>
            </a:pathLst>
          </a:cu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userDrawn="1"/>
        </p:nvSpPr>
        <p:spPr>
          <a:xfrm>
            <a:off x="10265836" y="-333084"/>
            <a:ext cx="2120357" cy="1556320"/>
          </a:xfrm>
          <a:custGeom>
            <a:avLst/>
            <a:gdLst>
              <a:gd name="connsiteX0" fmla="*/ 311179 w 2120357"/>
              <a:gd name="connsiteY0" fmla="*/ 142015 h 1556320"/>
              <a:gd name="connsiteX1" fmla="*/ 38224 w 2120357"/>
              <a:gd name="connsiteY1" fmla="*/ 646983 h 1556320"/>
              <a:gd name="connsiteX2" fmla="*/ 802498 w 2120357"/>
              <a:gd name="connsiteY2" fmla="*/ 701574 h 1556320"/>
              <a:gd name="connsiteX3" fmla="*/ 1061806 w 2120357"/>
              <a:gd name="connsiteY3" fmla="*/ 1124654 h 1556320"/>
              <a:gd name="connsiteX4" fmla="*/ 1594068 w 2120357"/>
              <a:gd name="connsiteY4" fmla="*/ 1233836 h 1556320"/>
              <a:gd name="connsiteX5" fmla="*/ 1989854 w 2120357"/>
              <a:gd name="connsiteY5" fmla="*/ 1506791 h 1556320"/>
              <a:gd name="connsiteX6" fmla="*/ 1976206 w 2120357"/>
              <a:gd name="connsiteY6" fmla="*/ 114720 h 1556320"/>
              <a:gd name="connsiteX7" fmla="*/ 311179 w 2120357"/>
              <a:gd name="connsiteY7" fmla="*/ 142015 h 155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0357" h="1556320">
                <a:moveTo>
                  <a:pt x="311179" y="142015"/>
                </a:moveTo>
                <a:cubicBezTo>
                  <a:pt x="-11818" y="230726"/>
                  <a:pt x="-43663" y="553723"/>
                  <a:pt x="38224" y="646983"/>
                </a:cubicBezTo>
                <a:cubicBezTo>
                  <a:pt x="120110" y="740243"/>
                  <a:pt x="631901" y="621962"/>
                  <a:pt x="802498" y="701574"/>
                </a:cubicBezTo>
                <a:cubicBezTo>
                  <a:pt x="973095" y="781186"/>
                  <a:pt x="929878" y="1035944"/>
                  <a:pt x="1061806" y="1124654"/>
                </a:cubicBezTo>
                <a:cubicBezTo>
                  <a:pt x="1193734" y="1213364"/>
                  <a:pt x="1439394" y="1170147"/>
                  <a:pt x="1594068" y="1233836"/>
                </a:cubicBezTo>
                <a:cubicBezTo>
                  <a:pt x="1748742" y="1297525"/>
                  <a:pt x="1926164" y="1693310"/>
                  <a:pt x="1989854" y="1506791"/>
                </a:cubicBezTo>
                <a:cubicBezTo>
                  <a:pt x="2053544" y="1320272"/>
                  <a:pt x="2255985" y="342183"/>
                  <a:pt x="1976206" y="114720"/>
                </a:cubicBezTo>
                <a:cubicBezTo>
                  <a:pt x="1696427" y="-112743"/>
                  <a:pt x="634176" y="53304"/>
                  <a:pt x="311179" y="142015"/>
                </a:cubicBezTo>
                <a:close/>
              </a:path>
            </a:pathLst>
          </a:cu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userDrawn="1"/>
        </p:nvSpPr>
        <p:spPr>
          <a:xfrm>
            <a:off x="-385865" y="5170366"/>
            <a:ext cx="13300287" cy="2381554"/>
          </a:xfrm>
          <a:custGeom>
            <a:avLst/>
            <a:gdLst>
              <a:gd name="connsiteX0" fmla="*/ 153853 w 13300287"/>
              <a:gd name="connsiteY0" fmla="*/ 1789989 h 2381554"/>
              <a:gd name="connsiteX1" fmla="*/ 1013662 w 13300287"/>
              <a:gd name="connsiteY1" fmla="*/ 957476 h 2381554"/>
              <a:gd name="connsiteX2" fmla="*/ 2473972 w 13300287"/>
              <a:gd name="connsiteY2" fmla="*/ 1066658 h 2381554"/>
              <a:gd name="connsiteX3" fmla="*/ 4384659 w 13300287"/>
              <a:gd name="connsiteY3" fmla="*/ 507100 h 2381554"/>
              <a:gd name="connsiteX4" fmla="*/ 5858617 w 13300287"/>
              <a:gd name="connsiteY4" fmla="*/ 1639864 h 2381554"/>
              <a:gd name="connsiteX5" fmla="*/ 6554653 w 13300287"/>
              <a:gd name="connsiteY5" fmla="*/ 1230431 h 2381554"/>
              <a:gd name="connsiteX6" fmla="*/ 7851190 w 13300287"/>
              <a:gd name="connsiteY6" fmla="*/ 2090240 h 2381554"/>
              <a:gd name="connsiteX7" fmla="*/ 9352444 w 13300287"/>
              <a:gd name="connsiteY7" fmla="*/ 425213 h 2381554"/>
              <a:gd name="connsiteX8" fmla="*/ 10498856 w 13300287"/>
              <a:gd name="connsiteY8" fmla="*/ 930180 h 2381554"/>
              <a:gd name="connsiteX9" fmla="*/ 10962880 w 13300287"/>
              <a:gd name="connsiteY9" fmla="*/ 602634 h 2381554"/>
              <a:gd name="connsiteX10" fmla="*/ 11822689 w 13300287"/>
              <a:gd name="connsiteY10" fmla="*/ 425213 h 2381554"/>
              <a:gd name="connsiteX11" fmla="*/ 12682498 w 13300287"/>
              <a:gd name="connsiteY11" fmla="*/ 70371 h 2381554"/>
              <a:gd name="connsiteX12" fmla="*/ 12627907 w 13300287"/>
              <a:gd name="connsiteY12" fmla="*/ 1967410 h 2381554"/>
              <a:gd name="connsiteX13" fmla="*/ 4234534 w 13300287"/>
              <a:gd name="connsiteY13" fmla="*/ 2376843 h 2381554"/>
              <a:gd name="connsiteX14" fmla="*/ 153853 w 13300287"/>
              <a:gd name="connsiteY14" fmla="*/ 1789989 h 2381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300287" h="2381554">
                <a:moveTo>
                  <a:pt x="153853" y="1789989"/>
                </a:moveTo>
                <a:cubicBezTo>
                  <a:pt x="-382959" y="1553428"/>
                  <a:pt x="626975" y="1078031"/>
                  <a:pt x="1013662" y="957476"/>
                </a:cubicBezTo>
                <a:cubicBezTo>
                  <a:pt x="1400349" y="836921"/>
                  <a:pt x="1912139" y="1141721"/>
                  <a:pt x="2473972" y="1066658"/>
                </a:cubicBezTo>
                <a:cubicBezTo>
                  <a:pt x="3035805" y="991595"/>
                  <a:pt x="3820552" y="411566"/>
                  <a:pt x="4384659" y="507100"/>
                </a:cubicBezTo>
                <a:cubicBezTo>
                  <a:pt x="4948766" y="602634"/>
                  <a:pt x="5496951" y="1519309"/>
                  <a:pt x="5858617" y="1639864"/>
                </a:cubicBezTo>
                <a:cubicBezTo>
                  <a:pt x="6220283" y="1760419"/>
                  <a:pt x="6222557" y="1155368"/>
                  <a:pt x="6554653" y="1230431"/>
                </a:cubicBezTo>
                <a:cubicBezTo>
                  <a:pt x="6886749" y="1305494"/>
                  <a:pt x="7384892" y="2224443"/>
                  <a:pt x="7851190" y="2090240"/>
                </a:cubicBezTo>
                <a:cubicBezTo>
                  <a:pt x="8317489" y="1956037"/>
                  <a:pt x="8911166" y="618556"/>
                  <a:pt x="9352444" y="425213"/>
                </a:cubicBezTo>
                <a:cubicBezTo>
                  <a:pt x="9793722" y="231870"/>
                  <a:pt x="10230450" y="900610"/>
                  <a:pt x="10498856" y="930180"/>
                </a:cubicBezTo>
                <a:cubicBezTo>
                  <a:pt x="10767262" y="959750"/>
                  <a:pt x="10742241" y="686795"/>
                  <a:pt x="10962880" y="602634"/>
                </a:cubicBezTo>
                <a:cubicBezTo>
                  <a:pt x="11183519" y="518473"/>
                  <a:pt x="11536086" y="513923"/>
                  <a:pt x="11822689" y="425213"/>
                </a:cubicBezTo>
                <a:cubicBezTo>
                  <a:pt x="12109292" y="336502"/>
                  <a:pt x="12548295" y="-186662"/>
                  <a:pt x="12682498" y="70371"/>
                </a:cubicBezTo>
                <a:cubicBezTo>
                  <a:pt x="12816701" y="327404"/>
                  <a:pt x="14035901" y="1582998"/>
                  <a:pt x="12627907" y="1967410"/>
                </a:cubicBezTo>
                <a:cubicBezTo>
                  <a:pt x="11219913" y="2351822"/>
                  <a:pt x="6308994" y="2399589"/>
                  <a:pt x="4234534" y="2376843"/>
                </a:cubicBezTo>
                <a:cubicBezTo>
                  <a:pt x="2160074" y="2354097"/>
                  <a:pt x="690665" y="2026550"/>
                  <a:pt x="153853" y="1789989"/>
                </a:cubicBezTo>
                <a:close/>
              </a:path>
            </a:pathLst>
          </a:cu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userDrawn="1"/>
        </p:nvSpPr>
        <p:spPr>
          <a:xfrm>
            <a:off x="1281845" y="213064"/>
            <a:ext cx="477672" cy="464024"/>
          </a:xfrm>
          <a:prstGeom prst="ellipse">
            <a:avLst/>
          </a:prstGeom>
          <a:solidFill>
            <a:srgbClr val="E5F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userDrawn="1"/>
        </p:nvSpPr>
        <p:spPr>
          <a:xfrm>
            <a:off x="3495057" y="5976351"/>
            <a:ext cx="477672" cy="464024"/>
          </a:xfrm>
          <a:prstGeom prst="ellipse">
            <a:avLst/>
          </a:prstGeom>
          <a:solidFill>
            <a:srgbClr val="E5F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userDrawn="1"/>
        </p:nvSpPr>
        <p:spPr>
          <a:xfrm>
            <a:off x="307070" y="3527297"/>
            <a:ext cx="477672" cy="464024"/>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userDrawn="1"/>
        </p:nvSpPr>
        <p:spPr>
          <a:xfrm>
            <a:off x="8775510" y="213063"/>
            <a:ext cx="653466" cy="6467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userDrawn="1"/>
        </p:nvSpPr>
        <p:spPr>
          <a:xfrm>
            <a:off x="11323949" y="5916235"/>
            <a:ext cx="360000" cy="36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642460001"/>
      </p:ext>
    </p:extLst>
  </p:cSld>
  <p:clrMapOvr>
    <a:masterClrMapping/>
  </p:clrMapOvr>
  <p:transition spd="slow">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AA19AC48-DFD5-492D-9A23-10C1F6CE706A}" type="datetimeFigureOut">
              <a:rPr lang="zh-CN" altLang="en-US" smtClean="0"/>
              <a:t>2023/1/7</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70532EA0-DDFD-474F-9B1C-9FCC3C1EDF8A}" type="slidenum">
              <a:rPr lang="zh-CN" altLang="en-US" smtClean="0"/>
              <a:t>‹#›</a:t>
            </a:fld>
            <a:endParaRPr lang="zh-CN" altLang="en-US"/>
          </a:p>
        </p:txBody>
      </p:sp>
    </p:spTree>
    <p:extLst>
      <p:ext uri="{BB962C8B-B14F-4D97-AF65-F5344CB8AC3E}">
        <p14:creationId xmlns:p14="http://schemas.microsoft.com/office/powerpoint/2010/main" val="127710110"/>
      </p:ext>
    </p:extLst>
  </p:cSld>
  <p:clrMapOvr>
    <a:masterClrMapping/>
  </p:clrMapOvr>
  <p:transition spd="slow">
    <p:push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AA19AC48-DFD5-492D-9A23-10C1F6CE706A}" type="datetimeFigureOut">
              <a:rPr lang="zh-CN" altLang="en-US" smtClean="0"/>
              <a:t>2023/1/7</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70532EA0-DDFD-474F-9B1C-9FCC3C1EDF8A}" type="slidenum">
              <a:rPr lang="zh-CN" altLang="en-US" smtClean="0"/>
              <a:t>‹#›</a:t>
            </a:fld>
            <a:endParaRPr lang="zh-CN" altLang="en-US"/>
          </a:p>
        </p:txBody>
      </p:sp>
    </p:spTree>
    <p:extLst>
      <p:ext uri="{BB962C8B-B14F-4D97-AF65-F5344CB8AC3E}">
        <p14:creationId xmlns:p14="http://schemas.microsoft.com/office/powerpoint/2010/main" val="426234781"/>
      </p:ext>
    </p:extLst>
  </p:cSld>
  <p:clrMapOvr>
    <a:masterClrMapping/>
  </p:clrMapOvr>
  <p:transition spd="slow">
    <p:push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AA19AC48-DFD5-492D-9A23-10C1F6CE706A}" type="datetimeFigureOut">
              <a:rPr lang="zh-CN" altLang="en-US" smtClean="0"/>
              <a:t>2023/1/7</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70532EA0-DDFD-474F-9B1C-9FCC3C1EDF8A}" type="slidenum">
              <a:rPr lang="zh-CN" altLang="en-US" smtClean="0"/>
              <a:t>‹#›</a:t>
            </a:fld>
            <a:endParaRPr lang="zh-CN" altLang="en-US"/>
          </a:p>
        </p:txBody>
      </p:sp>
    </p:spTree>
    <p:extLst>
      <p:ext uri="{BB962C8B-B14F-4D97-AF65-F5344CB8AC3E}">
        <p14:creationId xmlns:p14="http://schemas.microsoft.com/office/powerpoint/2010/main" val="1572051663"/>
      </p:ext>
    </p:extLst>
  </p:cSld>
  <p:clrMapOvr>
    <a:masterClrMapping/>
  </p:clrMapOvr>
  <p:transition spd="slow">
    <p:push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AA19AC48-DFD5-492D-9A23-10C1F6CE706A}" type="datetimeFigureOut">
              <a:rPr lang="zh-CN" altLang="en-US" smtClean="0"/>
              <a:t>2023/1/7</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70532EA0-DDFD-474F-9B1C-9FCC3C1EDF8A}" type="slidenum">
              <a:rPr lang="zh-CN" altLang="en-US" smtClean="0"/>
              <a:t>‹#›</a:t>
            </a:fld>
            <a:endParaRPr lang="zh-CN" altLang="en-US"/>
          </a:p>
        </p:txBody>
      </p:sp>
    </p:spTree>
    <p:extLst>
      <p:ext uri="{BB962C8B-B14F-4D97-AF65-F5344CB8AC3E}">
        <p14:creationId xmlns:p14="http://schemas.microsoft.com/office/powerpoint/2010/main" val="1342128870"/>
      </p:ext>
    </p:extLst>
  </p:cSld>
  <p:clrMapOvr>
    <a:masterClrMapping/>
  </p:clrMapOvr>
  <p:transition spd="slow">
    <p:push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AA19AC48-DFD5-492D-9A23-10C1F6CE706A}" type="datetimeFigureOut">
              <a:rPr lang="zh-CN" altLang="en-US" smtClean="0"/>
              <a:t>2023/1/7</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70532EA0-DDFD-474F-9B1C-9FCC3C1EDF8A}" type="slidenum">
              <a:rPr lang="zh-CN" altLang="en-US" smtClean="0"/>
              <a:t>‹#›</a:t>
            </a:fld>
            <a:endParaRPr lang="zh-CN" altLang="en-US"/>
          </a:p>
        </p:txBody>
      </p:sp>
    </p:spTree>
    <p:extLst>
      <p:ext uri="{BB962C8B-B14F-4D97-AF65-F5344CB8AC3E}">
        <p14:creationId xmlns:p14="http://schemas.microsoft.com/office/powerpoint/2010/main" val="3314387104"/>
      </p:ext>
    </p:extLst>
  </p:cSld>
  <p:clrMapOvr>
    <a:masterClrMapping/>
  </p:clrMapOvr>
  <p:transition spd="slow">
    <p:push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4041835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819516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3316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455852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367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7" name="矩形 6"/>
          <p:cNvSpPr/>
          <p:nvPr userDrawn="1"/>
        </p:nvSpPr>
        <p:spPr>
          <a:xfrm flipH="1">
            <a:off x="4503" y="-28557"/>
            <a:ext cx="12192000" cy="6858000"/>
          </a:xfrm>
          <a:prstGeom prst="rect">
            <a:avLst/>
          </a:prstGeom>
          <a:gradFill>
            <a:gsLst>
              <a:gs pos="0">
                <a:srgbClr val="D1F3FF"/>
              </a:gs>
              <a:gs pos="3600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组合 32"/>
          <p:cNvGrpSpPr/>
          <p:nvPr userDrawn="1"/>
        </p:nvGrpSpPr>
        <p:grpSpPr>
          <a:xfrm flipH="1">
            <a:off x="9295850" y="4585208"/>
            <a:ext cx="2453448" cy="2094107"/>
            <a:chOff x="1320661" y="2390996"/>
            <a:chExt cx="2453448" cy="2094107"/>
          </a:xfrm>
        </p:grpSpPr>
        <p:grpSp>
          <p:nvGrpSpPr>
            <p:cNvPr id="21" name="组合 20"/>
            <p:cNvGrpSpPr/>
            <p:nvPr userDrawn="1"/>
          </p:nvGrpSpPr>
          <p:grpSpPr>
            <a:xfrm>
              <a:off x="1320661" y="2390996"/>
              <a:ext cx="1270348" cy="2094107"/>
              <a:chOff x="1320661" y="2390996"/>
              <a:chExt cx="1270348" cy="2094107"/>
            </a:xfrm>
          </p:grpSpPr>
          <p:sp>
            <p:nvSpPr>
              <p:cNvPr id="15" name="任意多边形 14"/>
              <p:cNvSpPr/>
              <p:nvPr userDrawn="1"/>
            </p:nvSpPr>
            <p:spPr>
              <a:xfrm>
                <a:off x="1320661" y="2390996"/>
                <a:ext cx="1270348" cy="2094107"/>
              </a:xfrm>
              <a:custGeom>
                <a:avLst/>
                <a:gdLst>
                  <a:gd name="connsiteX0" fmla="*/ 412604 w 1270348"/>
                  <a:gd name="connsiteY0" fmla="*/ 573 h 2094107"/>
                  <a:gd name="connsiteX1" fmla="*/ 30467 w 1270348"/>
                  <a:gd name="connsiteY1" fmla="*/ 860382 h 2094107"/>
                  <a:gd name="connsiteX2" fmla="*/ 1258766 w 1270348"/>
                  <a:gd name="connsiteY2" fmla="*/ 2088680 h 2094107"/>
                  <a:gd name="connsiteX3" fmla="*/ 658264 w 1270348"/>
                  <a:gd name="connsiteY3" fmla="*/ 1297110 h 2094107"/>
                  <a:gd name="connsiteX4" fmla="*/ 849333 w 1270348"/>
                  <a:gd name="connsiteY4" fmla="*/ 983211 h 2094107"/>
                  <a:gd name="connsiteX5" fmla="*/ 412604 w 1270348"/>
                  <a:gd name="connsiteY5" fmla="*/ 573 h 209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0348" h="2094107">
                    <a:moveTo>
                      <a:pt x="412604" y="573"/>
                    </a:moveTo>
                    <a:cubicBezTo>
                      <a:pt x="276126" y="-19898"/>
                      <a:pt x="-110560" y="512364"/>
                      <a:pt x="30467" y="860382"/>
                    </a:cubicBezTo>
                    <a:cubicBezTo>
                      <a:pt x="171494" y="1208400"/>
                      <a:pt x="1154133" y="2015892"/>
                      <a:pt x="1258766" y="2088680"/>
                    </a:cubicBezTo>
                    <a:cubicBezTo>
                      <a:pt x="1363399" y="2161468"/>
                      <a:pt x="726503" y="1481355"/>
                      <a:pt x="658264" y="1297110"/>
                    </a:cubicBezTo>
                    <a:cubicBezTo>
                      <a:pt x="590025" y="1112865"/>
                      <a:pt x="888002" y="1199301"/>
                      <a:pt x="849333" y="983211"/>
                    </a:cubicBezTo>
                    <a:cubicBezTo>
                      <a:pt x="810664" y="767122"/>
                      <a:pt x="549082" y="21044"/>
                      <a:pt x="412604" y="573"/>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 name="组合 19"/>
              <p:cNvGrpSpPr/>
              <p:nvPr userDrawn="1"/>
            </p:nvGrpSpPr>
            <p:grpSpPr>
              <a:xfrm>
                <a:off x="1392645" y="2548882"/>
                <a:ext cx="750048" cy="1487606"/>
                <a:chOff x="3234519" y="1048122"/>
                <a:chExt cx="750048" cy="1487606"/>
              </a:xfrm>
            </p:grpSpPr>
            <p:sp>
              <p:nvSpPr>
                <p:cNvPr id="16" name="任意多边形 15"/>
                <p:cNvSpPr/>
                <p:nvPr userDrawn="1"/>
              </p:nvSpPr>
              <p:spPr>
                <a:xfrm>
                  <a:off x="3424336" y="1048122"/>
                  <a:ext cx="560231" cy="1487606"/>
                </a:xfrm>
                <a:custGeom>
                  <a:avLst/>
                  <a:gdLst>
                    <a:gd name="connsiteX0" fmla="*/ 137151 w 560231"/>
                    <a:gd name="connsiteY0" fmla="*/ 0 h 1487606"/>
                    <a:gd name="connsiteX1" fmla="*/ 109855 w 560231"/>
                    <a:gd name="connsiteY1" fmla="*/ 122830 h 1487606"/>
                    <a:gd name="connsiteX2" fmla="*/ 68912 w 560231"/>
                    <a:gd name="connsiteY2" fmla="*/ 163773 h 1487606"/>
                    <a:gd name="connsiteX3" fmla="*/ 41616 w 560231"/>
                    <a:gd name="connsiteY3" fmla="*/ 204716 h 1487606"/>
                    <a:gd name="connsiteX4" fmla="*/ 27969 w 560231"/>
                    <a:gd name="connsiteY4" fmla="*/ 286603 h 1487606"/>
                    <a:gd name="connsiteX5" fmla="*/ 673 w 560231"/>
                    <a:gd name="connsiteY5" fmla="*/ 327546 h 1487606"/>
                    <a:gd name="connsiteX6" fmla="*/ 14321 w 560231"/>
                    <a:gd name="connsiteY6" fmla="*/ 491319 h 1487606"/>
                    <a:gd name="connsiteX7" fmla="*/ 55264 w 560231"/>
                    <a:gd name="connsiteY7" fmla="*/ 696036 h 1487606"/>
                    <a:gd name="connsiteX8" fmla="*/ 82560 w 560231"/>
                    <a:gd name="connsiteY8" fmla="*/ 736979 h 1487606"/>
                    <a:gd name="connsiteX9" fmla="*/ 123503 w 560231"/>
                    <a:gd name="connsiteY9" fmla="*/ 818866 h 1487606"/>
                    <a:gd name="connsiteX10" fmla="*/ 137151 w 560231"/>
                    <a:gd name="connsiteY10" fmla="*/ 859809 h 1487606"/>
                    <a:gd name="connsiteX11" fmla="*/ 164446 w 560231"/>
                    <a:gd name="connsiteY11" fmla="*/ 900752 h 1487606"/>
                    <a:gd name="connsiteX12" fmla="*/ 178094 w 560231"/>
                    <a:gd name="connsiteY12" fmla="*/ 941696 h 1487606"/>
                    <a:gd name="connsiteX13" fmla="*/ 246333 w 560231"/>
                    <a:gd name="connsiteY13" fmla="*/ 1023582 h 1487606"/>
                    <a:gd name="connsiteX14" fmla="*/ 314572 w 560231"/>
                    <a:gd name="connsiteY14" fmla="*/ 1146412 h 1487606"/>
                    <a:gd name="connsiteX15" fmla="*/ 341867 w 560231"/>
                    <a:gd name="connsiteY15" fmla="*/ 1187355 h 1487606"/>
                    <a:gd name="connsiteX16" fmla="*/ 382810 w 560231"/>
                    <a:gd name="connsiteY16" fmla="*/ 1214651 h 1487606"/>
                    <a:gd name="connsiteX17" fmla="*/ 396458 w 560231"/>
                    <a:gd name="connsiteY17" fmla="*/ 1255594 h 1487606"/>
                    <a:gd name="connsiteX18" fmla="*/ 451049 w 560231"/>
                    <a:gd name="connsiteY18" fmla="*/ 1337481 h 1487606"/>
                    <a:gd name="connsiteX19" fmla="*/ 464697 w 560231"/>
                    <a:gd name="connsiteY19" fmla="*/ 1378424 h 1487606"/>
                    <a:gd name="connsiteX20" fmla="*/ 560231 w 560231"/>
                    <a:gd name="connsiteY20" fmla="*/ 1487606 h 1487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0231" h="1487606">
                      <a:moveTo>
                        <a:pt x="137151" y="0"/>
                      </a:moveTo>
                      <a:cubicBezTo>
                        <a:pt x="136326" y="4124"/>
                        <a:pt x="115786" y="112451"/>
                        <a:pt x="109855" y="122830"/>
                      </a:cubicBezTo>
                      <a:cubicBezTo>
                        <a:pt x="100279" y="139588"/>
                        <a:pt x="81268" y="148946"/>
                        <a:pt x="68912" y="163773"/>
                      </a:cubicBezTo>
                      <a:cubicBezTo>
                        <a:pt x="58411" y="176374"/>
                        <a:pt x="50715" y="191068"/>
                        <a:pt x="41616" y="204716"/>
                      </a:cubicBezTo>
                      <a:cubicBezTo>
                        <a:pt x="37067" y="232012"/>
                        <a:pt x="36720" y="260351"/>
                        <a:pt x="27969" y="286603"/>
                      </a:cubicBezTo>
                      <a:cubicBezTo>
                        <a:pt x="22782" y="302164"/>
                        <a:pt x="1764" y="311180"/>
                        <a:pt x="673" y="327546"/>
                      </a:cubicBezTo>
                      <a:cubicBezTo>
                        <a:pt x="-2971" y="382205"/>
                        <a:pt x="9127" y="436786"/>
                        <a:pt x="14321" y="491319"/>
                      </a:cubicBezTo>
                      <a:cubicBezTo>
                        <a:pt x="18719" y="537501"/>
                        <a:pt x="23622" y="648574"/>
                        <a:pt x="55264" y="696036"/>
                      </a:cubicBezTo>
                      <a:lnTo>
                        <a:pt x="82560" y="736979"/>
                      </a:lnTo>
                      <a:cubicBezTo>
                        <a:pt x="116859" y="839882"/>
                        <a:pt x="70593" y="713048"/>
                        <a:pt x="123503" y="818866"/>
                      </a:cubicBezTo>
                      <a:cubicBezTo>
                        <a:pt x="129937" y="831733"/>
                        <a:pt x="130717" y="846942"/>
                        <a:pt x="137151" y="859809"/>
                      </a:cubicBezTo>
                      <a:cubicBezTo>
                        <a:pt x="144486" y="874480"/>
                        <a:pt x="157111" y="886081"/>
                        <a:pt x="164446" y="900752"/>
                      </a:cubicBezTo>
                      <a:cubicBezTo>
                        <a:pt x="170880" y="913619"/>
                        <a:pt x="171660" y="928829"/>
                        <a:pt x="178094" y="941696"/>
                      </a:cubicBezTo>
                      <a:cubicBezTo>
                        <a:pt x="197095" y="979699"/>
                        <a:pt x="216148" y="993398"/>
                        <a:pt x="246333" y="1023582"/>
                      </a:cubicBezTo>
                      <a:cubicBezTo>
                        <a:pt x="270354" y="1095648"/>
                        <a:pt x="252000" y="1052554"/>
                        <a:pt x="314572" y="1146412"/>
                      </a:cubicBezTo>
                      <a:cubicBezTo>
                        <a:pt x="323670" y="1160060"/>
                        <a:pt x="328219" y="1178256"/>
                        <a:pt x="341867" y="1187355"/>
                      </a:cubicBezTo>
                      <a:lnTo>
                        <a:pt x="382810" y="1214651"/>
                      </a:lnTo>
                      <a:cubicBezTo>
                        <a:pt x="387359" y="1228299"/>
                        <a:pt x="389472" y="1243018"/>
                        <a:pt x="396458" y="1255594"/>
                      </a:cubicBezTo>
                      <a:cubicBezTo>
                        <a:pt x="412390" y="1284271"/>
                        <a:pt x="440675" y="1306359"/>
                        <a:pt x="451049" y="1337481"/>
                      </a:cubicBezTo>
                      <a:cubicBezTo>
                        <a:pt x="455598" y="1351129"/>
                        <a:pt x="455865" y="1367068"/>
                        <a:pt x="464697" y="1378424"/>
                      </a:cubicBezTo>
                      <a:cubicBezTo>
                        <a:pt x="589411" y="1538771"/>
                        <a:pt x="519929" y="1407005"/>
                        <a:pt x="560231" y="1487606"/>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userDrawn="1"/>
              </p:nvSpPr>
              <p:spPr>
                <a:xfrm>
                  <a:off x="3261236" y="1430259"/>
                  <a:ext cx="150125" cy="191069"/>
                </a:xfrm>
                <a:custGeom>
                  <a:avLst/>
                  <a:gdLst>
                    <a:gd name="connsiteX0" fmla="*/ 150125 w 150125"/>
                    <a:gd name="connsiteY0" fmla="*/ 191069 h 191069"/>
                    <a:gd name="connsiteX1" fmla="*/ 0 w 150125"/>
                    <a:gd name="connsiteY1" fmla="*/ 0 h 191069"/>
                  </a:gdLst>
                  <a:ahLst/>
                  <a:cxnLst>
                    <a:cxn ang="0">
                      <a:pos x="connsiteX0" y="connsiteY0"/>
                    </a:cxn>
                    <a:cxn ang="0">
                      <a:pos x="connsiteX1" y="connsiteY1"/>
                    </a:cxn>
                  </a:cxnLst>
                  <a:rect l="l" t="t" r="r" b="b"/>
                  <a:pathLst>
                    <a:path w="150125" h="191069">
                      <a:moveTo>
                        <a:pt x="150125" y="191069"/>
                      </a:moveTo>
                      <a:lnTo>
                        <a:pt x="0" y="0"/>
                      </a:ln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userDrawn="1"/>
              </p:nvSpPr>
              <p:spPr>
                <a:xfrm>
                  <a:off x="3548418" y="1528549"/>
                  <a:ext cx="191069" cy="286603"/>
                </a:xfrm>
                <a:custGeom>
                  <a:avLst/>
                  <a:gdLst>
                    <a:gd name="connsiteX0" fmla="*/ 0 w 191069"/>
                    <a:gd name="connsiteY0" fmla="*/ 286603 h 286603"/>
                    <a:gd name="connsiteX1" fmla="*/ 191069 w 191069"/>
                    <a:gd name="connsiteY1" fmla="*/ 0 h 286603"/>
                  </a:gdLst>
                  <a:ahLst/>
                  <a:cxnLst>
                    <a:cxn ang="0">
                      <a:pos x="connsiteX0" y="connsiteY0"/>
                    </a:cxn>
                    <a:cxn ang="0">
                      <a:pos x="connsiteX1" y="connsiteY1"/>
                    </a:cxn>
                  </a:cxnLst>
                  <a:rect l="l" t="t" r="r" b="b"/>
                  <a:pathLst>
                    <a:path w="191069" h="286603">
                      <a:moveTo>
                        <a:pt x="0" y="286603"/>
                      </a:moveTo>
                      <a:lnTo>
                        <a:pt x="191069" y="0"/>
                      </a:ln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userDrawn="1"/>
              </p:nvSpPr>
              <p:spPr>
                <a:xfrm>
                  <a:off x="3234519" y="1828800"/>
                  <a:ext cx="368490" cy="191069"/>
                </a:xfrm>
                <a:custGeom>
                  <a:avLst/>
                  <a:gdLst>
                    <a:gd name="connsiteX0" fmla="*/ 368490 w 368490"/>
                    <a:gd name="connsiteY0" fmla="*/ 191069 h 191069"/>
                    <a:gd name="connsiteX1" fmla="*/ 0 w 368490"/>
                    <a:gd name="connsiteY1" fmla="*/ 0 h 191069"/>
                  </a:gdLst>
                  <a:ahLst/>
                  <a:cxnLst>
                    <a:cxn ang="0">
                      <a:pos x="connsiteX0" y="connsiteY0"/>
                    </a:cxn>
                    <a:cxn ang="0">
                      <a:pos x="connsiteX1" y="connsiteY1"/>
                    </a:cxn>
                  </a:cxnLst>
                  <a:rect l="l" t="t" r="r" b="b"/>
                  <a:pathLst>
                    <a:path w="368490" h="191069">
                      <a:moveTo>
                        <a:pt x="368490" y="191069"/>
                      </a:moveTo>
                      <a:cubicBezTo>
                        <a:pt x="7893" y="10771"/>
                        <a:pt x="107157" y="107157"/>
                        <a:pt x="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27" name="组合 26"/>
            <p:cNvGrpSpPr/>
            <p:nvPr userDrawn="1"/>
          </p:nvGrpSpPr>
          <p:grpSpPr>
            <a:xfrm>
              <a:off x="2159377" y="2914595"/>
              <a:ext cx="682420" cy="1557775"/>
              <a:chOff x="3098027" y="3069797"/>
              <a:chExt cx="682420" cy="1557775"/>
            </a:xfrm>
          </p:grpSpPr>
          <p:sp>
            <p:nvSpPr>
              <p:cNvPr id="13" name="任意多边形 12"/>
              <p:cNvSpPr/>
              <p:nvPr userDrawn="1"/>
            </p:nvSpPr>
            <p:spPr>
              <a:xfrm>
                <a:off x="3098027" y="3069797"/>
                <a:ext cx="682420" cy="1557775"/>
              </a:xfrm>
              <a:custGeom>
                <a:avLst/>
                <a:gdLst>
                  <a:gd name="connsiteX0" fmla="*/ 354857 w 682420"/>
                  <a:gd name="connsiteY0" fmla="*/ 1556794 h 1557775"/>
                  <a:gd name="connsiteX1" fmla="*/ 15 w 682420"/>
                  <a:gd name="connsiteY1" fmla="*/ 710633 h 1557775"/>
                  <a:gd name="connsiteX2" fmla="*/ 368504 w 682420"/>
                  <a:gd name="connsiteY2" fmla="*/ 949 h 1557775"/>
                  <a:gd name="connsiteX3" fmla="*/ 682403 w 682420"/>
                  <a:gd name="connsiteY3" fmla="*/ 860758 h 1557775"/>
                  <a:gd name="connsiteX4" fmla="*/ 354857 w 682420"/>
                  <a:gd name="connsiteY4" fmla="*/ 1556794 h 1557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2420" h="1557775">
                    <a:moveTo>
                      <a:pt x="354857" y="1556794"/>
                    </a:moveTo>
                    <a:cubicBezTo>
                      <a:pt x="241126" y="1531773"/>
                      <a:pt x="-2260" y="969940"/>
                      <a:pt x="15" y="710633"/>
                    </a:cubicBezTo>
                    <a:cubicBezTo>
                      <a:pt x="2289" y="451325"/>
                      <a:pt x="254773" y="-24072"/>
                      <a:pt x="368504" y="949"/>
                    </a:cubicBezTo>
                    <a:cubicBezTo>
                      <a:pt x="482235" y="25970"/>
                      <a:pt x="680128" y="599176"/>
                      <a:pt x="682403" y="860758"/>
                    </a:cubicBezTo>
                    <a:cubicBezTo>
                      <a:pt x="684678" y="1122340"/>
                      <a:pt x="468588" y="1581815"/>
                      <a:pt x="354857" y="1556794"/>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userDrawn="1"/>
            </p:nvSpPr>
            <p:spPr>
              <a:xfrm flipH="1">
                <a:off x="3377579" y="3290092"/>
                <a:ext cx="123417" cy="1337480"/>
              </a:xfrm>
              <a:custGeom>
                <a:avLst/>
                <a:gdLst>
                  <a:gd name="connsiteX0" fmla="*/ 0 w 123417"/>
                  <a:gd name="connsiteY0" fmla="*/ 1337480 h 1337480"/>
                  <a:gd name="connsiteX1" fmla="*/ 40943 w 123417"/>
                  <a:gd name="connsiteY1" fmla="*/ 1269241 h 1337480"/>
                  <a:gd name="connsiteX2" fmla="*/ 68239 w 123417"/>
                  <a:gd name="connsiteY2" fmla="*/ 1228298 h 1337480"/>
                  <a:gd name="connsiteX3" fmla="*/ 81886 w 123417"/>
                  <a:gd name="connsiteY3" fmla="*/ 1173707 h 1337480"/>
                  <a:gd name="connsiteX4" fmla="*/ 109182 w 123417"/>
                  <a:gd name="connsiteY4" fmla="*/ 1119116 h 1337480"/>
                  <a:gd name="connsiteX5" fmla="*/ 109182 w 123417"/>
                  <a:gd name="connsiteY5" fmla="*/ 136477 h 1337480"/>
                  <a:gd name="connsiteX6" fmla="*/ 54591 w 123417"/>
                  <a:gd name="connsiteY6" fmla="*/ 54591 h 1337480"/>
                  <a:gd name="connsiteX7" fmla="*/ 27295 w 123417"/>
                  <a:gd name="connsiteY7" fmla="*/ 0 h 133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417" h="1337480">
                    <a:moveTo>
                      <a:pt x="0" y="1337480"/>
                    </a:moveTo>
                    <a:cubicBezTo>
                      <a:pt x="13648" y="1314734"/>
                      <a:pt x="26884" y="1291735"/>
                      <a:pt x="40943" y="1269241"/>
                    </a:cubicBezTo>
                    <a:cubicBezTo>
                      <a:pt x="49636" y="1255332"/>
                      <a:pt x="61778" y="1243374"/>
                      <a:pt x="68239" y="1228298"/>
                    </a:cubicBezTo>
                    <a:cubicBezTo>
                      <a:pt x="75628" y="1211058"/>
                      <a:pt x="75300" y="1191270"/>
                      <a:pt x="81886" y="1173707"/>
                    </a:cubicBezTo>
                    <a:cubicBezTo>
                      <a:pt x="89030" y="1154657"/>
                      <a:pt x="100083" y="1137313"/>
                      <a:pt x="109182" y="1119116"/>
                    </a:cubicBezTo>
                    <a:cubicBezTo>
                      <a:pt x="116149" y="763829"/>
                      <a:pt x="137395" y="475022"/>
                      <a:pt x="109182" y="136477"/>
                    </a:cubicBezTo>
                    <a:cubicBezTo>
                      <a:pt x="105591" y="93384"/>
                      <a:pt x="84025" y="84025"/>
                      <a:pt x="54591" y="54591"/>
                    </a:cubicBezTo>
                    <a:cubicBezTo>
                      <a:pt x="38909" y="7544"/>
                      <a:pt x="51116" y="23819"/>
                      <a:pt x="2729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userDrawn="1"/>
            </p:nvSpPr>
            <p:spPr>
              <a:xfrm>
                <a:off x="3234519" y="3521122"/>
                <a:ext cx="109182" cy="177421"/>
              </a:xfrm>
              <a:custGeom>
                <a:avLst/>
                <a:gdLst>
                  <a:gd name="connsiteX0" fmla="*/ 109182 w 109182"/>
                  <a:gd name="connsiteY0" fmla="*/ 177421 h 177421"/>
                  <a:gd name="connsiteX1" fmla="*/ 27296 w 109182"/>
                  <a:gd name="connsiteY1" fmla="*/ 27296 h 177421"/>
                  <a:gd name="connsiteX2" fmla="*/ 0 w 109182"/>
                  <a:gd name="connsiteY2" fmla="*/ 0 h 177421"/>
                </a:gdLst>
                <a:ahLst/>
                <a:cxnLst>
                  <a:cxn ang="0">
                    <a:pos x="connsiteX0" y="connsiteY0"/>
                  </a:cxn>
                  <a:cxn ang="0">
                    <a:pos x="connsiteX1" y="connsiteY1"/>
                  </a:cxn>
                  <a:cxn ang="0">
                    <a:pos x="connsiteX2" y="connsiteY2"/>
                  </a:cxn>
                </a:cxnLst>
                <a:rect l="l" t="t" r="r" b="b"/>
                <a:pathLst>
                  <a:path w="109182" h="177421">
                    <a:moveTo>
                      <a:pt x="109182" y="177421"/>
                    </a:moveTo>
                    <a:cubicBezTo>
                      <a:pt x="88492" y="136041"/>
                      <a:pt x="60539" y="68849"/>
                      <a:pt x="27296" y="27296"/>
                    </a:cubicBezTo>
                    <a:cubicBezTo>
                      <a:pt x="19258" y="17248"/>
                      <a:pt x="9099" y="9099"/>
                      <a:pt x="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userDrawn="1"/>
            </p:nvSpPr>
            <p:spPr>
              <a:xfrm>
                <a:off x="3411940" y="3875964"/>
                <a:ext cx="246452" cy="436729"/>
              </a:xfrm>
              <a:custGeom>
                <a:avLst/>
                <a:gdLst>
                  <a:gd name="connsiteX0" fmla="*/ 0 w 246452"/>
                  <a:gd name="connsiteY0" fmla="*/ 436729 h 436729"/>
                  <a:gd name="connsiteX1" fmla="*/ 204717 w 246452"/>
                  <a:gd name="connsiteY1" fmla="*/ 109182 h 436729"/>
                  <a:gd name="connsiteX2" fmla="*/ 245660 w 246452"/>
                  <a:gd name="connsiteY2" fmla="*/ 27296 h 436729"/>
                  <a:gd name="connsiteX3" fmla="*/ 245660 w 246452"/>
                  <a:gd name="connsiteY3" fmla="*/ 0 h 436729"/>
                </a:gdLst>
                <a:ahLst/>
                <a:cxnLst>
                  <a:cxn ang="0">
                    <a:pos x="connsiteX0" y="connsiteY0"/>
                  </a:cxn>
                  <a:cxn ang="0">
                    <a:pos x="connsiteX1" y="connsiteY1"/>
                  </a:cxn>
                  <a:cxn ang="0">
                    <a:pos x="connsiteX2" y="connsiteY2"/>
                  </a:cxn>
                  <a:cxn ang="0">
                    <a:pos x="connsiteX3" y="connsiteY3"/>
                  </a:cxn>
                </a:cxnLst>
                <a:rect l="l" t="t" r="r" b="b"/>
                <a:pathLst>
                  <a:path w="246452" h="436729">
                    <a:moveTo>
                      <a:pt x="0" y="436729"/>
                    </a:moveTo>
                    <a:lnTo>
                      <a:pt x="204717" y="109182"/>
                    </a:lnTo>
                    <a:cubicBezTo>
                      <a:pt x="228315" y="71703"/>
                      <a:pt x="237066" y="70263"/>
                      <a:pt x="245660" y="27296"/>
                    </a:cubicBezTo>
                    <a:cubicBezTo>
                      <a:pt x="247444" y="18374"/>
                      <a:pt x="245660" y="9099"/>
                      <a:pt x="24566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userDrawn="1"/>
            </p:nvSpPr>
            <p:spPr>
              <a:xfrm>
                <a:off x="3190951" y="3835021"/>
                <a:ext cx="166398" cy="313898"/>
              </a:xfrm>
              <a:custGeom>
                <a:avLst/>
                <a:gdLst>
                  <a:gd name="connsiteX0" fmla="*/ 166398 w 166398"/>
                  <a:gd name="connsiteY0" fmla="*/ 313898 h 313898"/>
                  <a:gd name="connsiteX1" fmla="*/ 70864 w 166398"/>
                  <a:gd name="connsiteY1" fmla="*/ 136478 h 313898"/>
                  <a:gd name="connsiteX2" fmla="*/ 29921 w 166398"/>
                  <a:gd name="connsiteY2" fmla="*/ 122830 h 313898"/>
                  <a:gd name="connsiteX3" fmla="*/ 2625 w 166398"/>
                  <a:gd name="connsiteY3" fmla="*/ 0 h 313898"/>
                </a:gdLst>
                <a:ahLst/>
                <a:cxnLst>
                  <a:cxn ang="0">
                    <a:pos x="connsiteX0" y="connsiteY0"/>
                  </a:cxn>
                  <a:cxn ang="0">
                    <a:pos x="connsiteX1" y="connsiteY1"/>
                  </a:cxn>
                  <a:cxn ang="0">
                    <a:pos x="connsiteX2" y="connsiteY2"/>
                  </a:cxn>
                  <a:cxn ang="0">
                    <a:pos x="connsiteX3" y="connsiteY3"/>
                  </a:cxn>
                </a:cxnLst>
                <a:rect l="l" t="t" r="r" b="b"/>
                <a:pathLst>
                  <a:path w="166398" h="313898">
                    <a:moveTo>
                      <a:pt x="166398" y="313898"/>
                    </a:moveTo>
                    <a:cubicBezTo>
                      <a:pt x="134553" y="254758"/>
                      <a:pt x="109905" y="191135"/>
                      <a:pt x="70864" y="136478"/>
                    </a:cubicBezTo>
                    <a:cubicBezTo>
                      <a:pt x="62502" y="124772"/>
                      <a:pt x="41154" y="131817"/>
                      <a:pt x="29921" y="122830"/>
                    </a:cubicBezTo>
                    <a:cubicBezTo>
                      <a:pt x="-12516" y="88880"/>
                      <a:pt x="2625" y="48858"/>
                      <a:pt x="262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userDrawn="1"/>
            </p:nvSpPr>
            <p:spPr>
              <a:xfrm>
                <a:off x="3384645" y="3575713"/>
                <a:ext cx="178232" cy="382138"/>
              </a:xfrm>
              <a:custGeom>
                <a:avLst/>
                <a:gdLst>
                  <a:gd name="connsiteX0" fmla="*/ 0 w 178232"/>
                  <a:gd name="connsiteY0" fmla="*/ 382138 h 382138"/>
                  <a:gd name="connsiteX1" fmla="*/ 177421 w 178232"/>
                  <a:gd name="connsiteY1" fmla="*/ 0 h 382138"/>
                </a:gdLst>
                <a:ahLst/>
                <a:cxnLst>
                  <a:cxn ang="0">
                    <a:pos x="connsiteX0" y="connsiteY0"/>
                  </a:cxn>
                  <a:cxn ang="0">
                    <a:pos x="connsiteX1" y="connsiteY1"/>
                  </a:cxn>
                </a:cxnLst>
                <a:rect l="l" t="t" r="r" b="b"/>
                <a:pathLst>
                  <a:path w="178232" h="382138">
                    <a:moveTo>
                      <a:pt x="0" y="382138"/>
                    </a:moveTo>
                    <a:cubicBezTo>
                      <a:pt x="200541" y="89039"/>
                      <a:pt x="177421" y="227562"/>
                      <a:pt x="177421"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userDrawn="1"/>
          </p:nvGrpSpPr>
          <p:grpSpPr>
            <a:xfrm>
              <a:off x="2632973" y="2875503"/>
              <a:ext cx="1141136" cy="1596867"/>
              <a:chOff x="4162567" y="2574804"/>
              <a:chExt cx="1141136" cy="1596867"/>
            </a:xfrm>
          </p:grpSpPr>
          <p:sp>
            <p:nvSpPr>
              <p:cNvPr id="14" name="任意多边形 13"/>
              <p:cNvSpPr/>
              <p:nvPr userDrawn="1"/>
            </p:nvSpPr>
            <p:spPr>
              <a:xfrm>
                <a:off x="4166312" y="2574804"/>
                <a:ext cx="1137391" cy="1596867"/>
              </a:xfrm>
              <a:custGeom>
                <a:avLst/>
                <a:gdLst>
                  <a:gd name="connsiteX0" fmla="*/ 1126241 w 1137391"/>
                  <a:gd name="connsiteY0" fmla="*/ 15609 h 1596867"/>
                  <a:gd name="connsiteX1" fmla="*/ 457501 w 1137391"/>
                  <a:gd name="connsiteY1" fmla="*/ 479633 h 1596867"/>
                  <a:gd name="connsiteX2" fmla="*/ 7125 w 1137391"/>
                  <a:gd name="connsiteY2" fmla="*/ 1585102 h 1596867"/>
                  <a:gd name="connsiteX3" fmla="*/ 812343 w 1137391"/>
                  <a:gd name="connsiteY3" fmla="*/ 998248 h 1596867"/>
                  <a:gd name="connsiteX4" fmla="*/ 1126241 w 1137391"/>
                  <a:gd name="connsiteY4" fmla="*/ 15609 h 1596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91" h="1596867">
                    <a:moveTo>
                      <a:pt x="1126241" y="15609"/>
                    </a:moveTo>
                    <a:cubicBezTo>
                      <a:pt x="1067101" y="-70827"/>
                      <a:pt x="644020" y="218051"/>
                      <a:pt x="457501" y="479633"/>
                    </a:cubicBezTo>
                    <a:cubicBezTo>
                      <a:pt x="270982" y="741215"/>
                      <a:pt x="-52015" y="1498666"/>
                      <a:pt x="7125" y="1585102"/>
                    </a:cubicBezTo>
                    <a:cubicBezTo>
                      <a:pt x="66265" y="1671538"/>
                      <a:pt x="625824" y="1262105"/>
                      <a:pt x="812343" y="998248"/>
                    </a:cubicBezTo>
                    <a:cubicBezTo>
                      <a:pt x="998862" y="734391"/>
                      <a:pt x="1185381" y="102045"/>
                      <a:pt x="1126241" y="15609"/>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userDrawn="1"/>
            </p:nvSpPr>
            <p:spPr>
              <a:xfrm>
                <a:off x="4162567" y="2768814"/>
                <a:ext cx="1009934" cy="1380105"/>
              </a:xfrm>
              <a:custGeom>
                <a:avLst/>
                <a:gdLst>
                  <a:gd name="connsiteX0" fmla="*/ 0 w 1009934"/>
                  <a:gd name="connsiteY0" fmla="*/ 1380105 h 1380105"/>
                  <a:gd name="connsiteX1" fmla="*/ 68239 w 1009934"/>
                  <a:gd name="connsiteY1" fmla="*/ 1311867 h 1380105"/>
                  <a:gd name="connsiteX2" fmla="*/ 109182 w 1009934"/>
                  <a:gd name="connsiteY2" fmla="*/ 1284571 h 1380105"/>
                  <a:gd name="connsiteX3" fmla="*/ 122830 w 1009934"/>
                  <a:gd name="connsiteY3" fmla="*/ 1243628 h 1380105"/>
                  <a:gd name="connsiteX4" fmla="*/ 150126 w 1009934"/>
                  <a:gd name="connsiteY4" fmla="*/ 1202685 h 1380105"/>
                  <a:gd name="connsiteX5" fmla="*/ 163773 w 1009934"/>
                  <a:gd name="connsiteY5" fmla="*/ 1161741 h 1380105"/>
                  <a:gd name="connsiteX6" fmla="*/ 232012 w 1009934"/>
                  <a:gd name="connsiteY6" fmla="*/ 1066207 h 1380105"/>
                  <a:gd name="connsiteX7" fmla="*/ 245660 w 1009934"/>
                  <a:gd name="connsiteY7" fmla="*/ 1025264 h 1380105"/>
                  <a:gd name="connsiteX8" fmla="*/ 327546 w 1009934"/>
                  <a:gd name="connsiteY8" fmla="*/ 970673 h 1380105"/>
                  <a:gd name="connsiteX9" fmla="*/ 368490 w 1009934"/>
                  <a:gd name="connsiteY9" fmla="*/ 943377 h 1380105"/>
                  <a:gd name="connsiteX10" fmla="*/ 382137 w 1009934"/>
                  <a:gd name="connsiteY10" fmla="*/ 902434 h 1380105"/>
                  <a:gd name="connsiteX11" fmla="*/ 464024 w 1009934"/>
                  <a:gd name="connsiteY11" fmla="*/ 861490 h 1380105"/>
                  <a:gd name="connsiteX12" fmla="*/ 491320 w 1009934"/>
                  <a:gd name="connsiteY12" fmla="*/ 820547 h 1380105"/>
                  <a:gd name="connsiteX13" fmla="*/ 518615 w 1009934"/>
                  <a:gd name="connsiteY13" fmla="*/ 765956 h 1380105"/>
                  <a:gd name="connsiteX14" fmla="*/ 559558 w 1009934"/>
                  <a:gd name="connsiteY14" fmla="*/ 738661 h 1380105"/>
                  <a:gd name="connsiteX15" fmla="*/ 586854 w 1009934"/>
                  <a:gd name="connsiteY15" fmla="*/ 697717 h 1380105"/>
                  <a:gd name="connsiteX16" fmla="*/ 627797 w 1009934"/>
                  <a:gd name="connsiteY16" fmla="*/ 656774 h 1380105"/>
                  <a:gd name="connsiteX17" fmla="*/ 682388 w 1009934"/>
                  <a:gd name="connsiteY17" fmla="*/ 602183 h 1380105"/>
                  <a:gd name="connsiteX18" fmla="*/ 709684 w 1009934"/>
                  <a:gd name="connsiteY18" fmla="*/ 561240 h 1380105"/>
                  <a:gd name="connsiteX19" fmla="*/ 791570 w 1009934"/>
                  <a:gd name="connsiteY19" fmla="*/ 493001 h 1380105"/>
                  <a:gd name="connsiteX20" fmla="*/ 846161 w 1009934"/>
                  <a:gd name="connsiteY20" fmla="*/ 411114 h 1380105"/>
                  <a:gd name="connsiteX21" fmla="*/ 873457 w 1009934"/>
                  <a:gd name="connsiteY21" fmla="*/ 370171 h 1380105"/>
                  <a:gd name="connsiteX22" fmla="*/ 887105 w 1009934"/>
                  <a:gd name="connsiteY22" fmla="*/ 315580 h 1380105"/>
                  <a:gd name="connsiteX23" fmla="*/ 928048 w 1009934"/>
                  <a:gd name="connsiteY23" fmla="*/ 233693 h 1380105"/>
                  <a:gd name="connsiteX24" fmla="*/ 941696 w 1009934"/>
                  <a:gd name="connsiteY24" fmla="*/ 179102 h 1380105"/>
                  <a:gd name="connsiteX25" fmla="*/ 955343 w 1009934"/>
                  <a:gd name="connsiteY25" fmla="*/ 83568 h 1380105"/>
                  <a:gd name="connsiteX26" fmla="*/ 982639 w 1009934"/>
                  <a:gd name="connsiteY26" fmla="*/ 42625 h 1380105"/>
                  <a:gd name="connsiteX27" fmla="*/ 996287 w 1009934"/>
                  <a:gd name="connsiteY27" fmla="*/ 1682 h 1380105"/>
                  <a:gd name="connsiteX28" fmla="*/ 1009934 w 1009934"/>
                  <a:gd name="connsiteY28" fmla="*/ 1682 h 1380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9934" h="1380105">
                    <a:moveTo>
                      <a:pt x="0" y="1380105"/>
                    </a:moveTo>
                    <a:cubicBezTo>
                      <a:pt x="22746" y="1357359"/>
                      <a:pt x="44030" y="1333050"/>
                      <a:pt x="68239" y="1311867"/>
                    </a:cubicBezTo>
                    <a:cubicBezTo>
                      <a:pt x="80583" y="1301066"/>
                      <a:pt x="98935" y="1297379"/>
                      <a:pt x="109182" y="1284571"/>
                    </a:cubicBezTo>
                    <a:cubicBezTo>
                      <a:pt x="118169" y="1273337"/>
                      <a:pt x="116396" y="1256495"/>
                      <a:pt x="122830" y="1243628"/>
                    </a:cubicBezTo>
                    <a:cubicBezTo>
                      <a:pt x="130166" y="1228957"/>
                      <a:pt x="141027" y="1216333"/>
                      <a:pt x="150126" y="1202685"/>
                    </a:cubicBezTo>
                    <a:cubicBezTo>
                      <a:pt x="154675" y="1189037"/>
                      <a:pt x="156636" y="1174232"/>
                      <a:pt x="163773" y="1161741"/>
                    </a:cubicBezTo>
                    <a:cubicBezTo>
                      <a:pt x="188513" y="1118446"/>
                      <a:pt x="210881" y="1108469"/>
                      <a:pt x="232012" y="1066207"/>
                    </a:cubicBezTo>
                    <a:cubicBezTo>
                      <a:pt x="238446" y="1053340"/>
                      <a:pt x="235488" y="1035436"/>
                      <a:pt x="245660" y="1025264"/>
                    </a:cubicBezTo>
                    <a:cubicBezTo>
                      <a:pt x="268857" y="1002067"/>
                      <a:pt x="300251" y="988870"/>
                      <a:pt x="327546" y="970673"/>
                    </a:cubicBezTo>
                    <a:lnTo>
                      <a:pt x="368490" y="943377"/>
                    </a:lnTo>
                    <a:cubicBezTo>
                      <a:pt x="373039" y="929729"/>
                      <a:pt x="373150" y="913667"/>
                      <a:pt x="382137" y="902434"/>
                    </a:cubicBezTo>
                    <a:cubicBezTo>
                      <a:pt x="401378" y="878383"/>
                      <a:pt x="437052" y="870481"/>
                      <a:pt x="464024" y="861490"/>
                    </a:cubicBezTo>
                    <a:cubicBezTo>
                      <a:pt x="473123" y="847842"/>
                      <a:pt x="483182" y="834788"/>
                      <a:pt x="491320" y="820547"/>
                    </a:cubicBezTo>
                    <a:cubicBezTo>
                      <a:pt x="501414" y="802883"/>
                      <a:pt x="505591" y="781585"/>
                      <a:pt x="518615" y="765956"/>
                    </a:cubicBezTo>
                    <a:cubicBezTo>
                      <a:pt x="529116" y="753355"/>
                      <a:pt x="545910" y="747759"/>
                      <a:pt x="559558" y="738661"/>
                    </a:cubicBezTo>
                    <a:cubicBezTo>
                      <a:pt x="568657" y="725013"/>
                      <a:pt x="576353" y="710318"/>
                      <a:pt x="586854" y="697717"/>
                    </a:cubicBezTo>
                    <a:cubicBezTo>
                      <a:pt x="599210" y="682890"/>
                      <a:pt x="617091" y="672833"/>
                      <a:pt x="627797" y="656774"/>
                    </a:cubicBezTo>
                    <a:cubicBezTo>
                      <a:pt x="669390" y="594385"/>
                      <a:pt x="604401" y="628179"/>
                      <a:pt x="682388" y="602183"/>
                    </a:cubicBezTo>
                    <a:cubicBezTo>
                      <a:pt x="691487" y="588535"/>
                      <a:pt x="698086" y="572838"/>
                      <a:pt x="709684" y="561240"/>
                    </a:cubicBezTo>
                    <a:cubicBezTo>
                      <a:pt x="788532" y="482392"/>
                      <a:pt x="713323" y="593605"/>
                      <a:pt x="791570" y="493001"/>
                    </a:cubicBezTo>
                    <a:cubicBezTo>
                      <a:pt x="811710" y="467106"/>
                      <a:pt x="827964" y="438410"/>
                      <a:pt x="846161" y="411114"/>
                    </a:cubicBezTo>
                    <a:lnTo>
                      <a:pt x="873457" y="370171"/>
                    </a:lnTo>
                    <a:cubicBezTo>
                      <a:pt x="878006" y="351974"/>
                      <a:pt x="879716" y="332820"/>
                      <a:pt x="887105" y="315580"/>
                    </a:cubicBezTo>
                    <a:cubicBezTo>
                      <a:pt x="938374" y="195952"/>
                      <a:pt x="895185" y="348712"/>
                      <a:pt x="928048" y="233693"/>
                    </a:cubicBezTo>
                    <a:cubicBezTo>
                      <a:pt x="933201" y="215658"/>
                      <a:pt x="938341" y="197557"/>
                      <a:pt x="941696" y="179102"/>
                    </a:cubicBezTo>
                    <a:cubicBezTo>
                      <a:pt x="947450" y="147453"/>
                      <a:pt x="946100" y="114379"/>
                      <a:pt x="955343" y="83568"/>
                    </a:cubicBezTo>
                    <a:cubicBezTo>
                      <a:pt x="960056" y="67857"/>
                      <a:pt x="975303" y="57296"/>
                      <a:pt x="982639" y="42625"/>
                    </a:cubicBezTo>
                    <a:cubicBezTo>
                      <a:pt x="989073" y="29758"/>
                      <a:pt x="988307" y="13652"/>
                      <a:pt x="996287" y="1682"/>
                    </a:cubicBezTo>
                    <a:cubicBezTo>
                      <a:pt x="998810" y="-2103"/>
                      <a:pt x="1005385" y="1682"/>
                      <a:pt x="1009934" y="1682"/>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userDrawn="1"/>
            </p:nvSpPr>
            <p:spPr>
              <a:xfrm>
                <a:off x="4858538" y="2947916"/>
                <a:ext cx="13713" cy="382138"/>
              </a:xfrm>
              <a:custGeom>
                <a:avLst/>
                <a:gdLst>
                  <a:gd name="connsiteX0" fmla="*/ 13713 w 13713"/>
                  <a:gd name="connsiteY0" fmla="*/ 382138 h 382138"/>
                  <a:gd name="connsiteX1" fmla="*/ 65 w 13713"/>
                  <a:gd name="connsiteY1" fmla="*/ 0 h 382138"/>
                </a:gdLst>
                <a:ahLst/>
                <a:cxnLst>
                  <a:cxn ang="0">
                    <a:pos x="connsiteX0" y="connsiteY0"/>
                  </a:cxn>
                  <a:cxn ang="0">
                    <a:pos x="connsiteX1" y="connsiteY1"/>
                  </a:cxn>
                </a:cxnLst>
                <a:rect l="l" t="t" r="r" b="b"/>
                <a:pathLst>
                  <a:path w="13713" h="382138">
                    <a:moveTo>
                      <a:pt x="13713" y="382138"/>
                    </a:moveTo>
                    <a:cubicBezTo>
                      <a:pt x="-1752" y="72834"/>
                      <a:pt x="65" y="200282"/>
                      <a:pt x="6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userDrawn="1"/>
            </p:nvSpPr>
            <p:spPr>
              <a:xfrm>
                <a:off x="4503761" y="3234519"/>
                <a:ext cx="110463" cy="504968"/>
              </a:xfrm>
              <a:custGeom>
                <a:avLst/>
                <a:gdLst>
                  <a:gd name="connsiteX0" fmla="*/ 0 w 110463"/>
                  <a:gd name="connsiteY0" fmla="*/ 504968 h 504968"/>
                  <a:gd name="connsiteX1" fmla="*/ 81887 w 110463"/>
                  <a:gd name="connsiteY1" fmla="*/ 272956 h 504968"/>
                  <a:gd name="connsiteX2" fmla="*/ 95535 w 110463"/>
                  <a:gd name="connsiteY2" fmla="*/ 150126 h 504968"/>
                  <a:gd name="connsiteX3" fmla="*/ 109182 w 110463"/>
                  <a:gd name="connsiteY3" fmla="*/ 95535 h 504968"/>
                  <a:gd name="connsiteX4" fmla="*/ 109182 w 110463"/>
                  <a:gd name="connsiteY4" fmla="*/ 0 h 504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63" h="504968">
                    <a:moveTo>
                      <a:pt x="0" y="504968"/>
                    </a:moveTo>
                    <a:cubicBezTo>
                      <a:pt x="27296" y="427631"/>
                      <a:pt x="72830" y="354467"/>
                      <a:pt x="81887" y="272956"/>
                    </a:cubicBezTo>
                    <a:cubicBezTo>
                      <a:pt x="86436" y="232013"/>
                      <a:pt x="89271" y="190842"/>
                      <a:pt x="95535" y="150126"/>
                    </a:cubicBezTo>
                    <a:cubicBezTo>
                      <a:pt x="98387" y="131587"/>
                      <a:pt x="107484" y="114215"/>
                      <a:pt x="109182" y="95535"/>
                    </a:cubicBezTo>
                    <a:cubicBezTo>
                      <a:pt x="112065" y="63821"/>
                      <a:pt x="109182" y="31845"/>
                      <a:pt x="109182"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userDrawn="1"/>
            </p:nvSpPr>
            <p:spPr>
              <a:xfrm>
                <a:off x="4667534" y="3466531"/>
                <a:ext cx="341194" cy="81887"/>
              </a:xfrm>
              <a:custGeom>
                <a:avLst/>
                <a:gdLst>
                  <a:gd name="connsiteX0" fmla="*/ 0 w 341194"/>
                  <a:gd name="connsiteY0" fmla="*/ 81887 h 81887"/>
                  <a:gd name="connsiteX1" fmla="*/ 300251 w 341194"/>
                  <a:gd name="connsiteY1" fmla="*/ 27296 h 81887"/>
                  <a:gd name="connsiteX2" fmla="*/ 341194 w 341194"/>
                  <a:gd name="connsiteY2" fmla="*/ 0 h 81887"/>
                </a:gdLst>
                <a:ahLst/>
                <a:cxnLst>
                  <a:cxn ang="0">
                    <a:pos x="connsiteX0" y="connsiteY0"/>
                  </a:cxn>
                  <a:cxn ang="0">
                    <a:pos x="connsiteX1" y="connsiteY1"/>
                  </a:cxn>
                  <a:cxn ang="0">
                    <a:pos x="connsiteX2" y="connsiteY2"/>
                  </a:cxn>
                </a:cxnLst>
                <a:rect l="l" t="t" r="r" b="b"/>
                <a:pathLst>
                  <a:path w="341194" h="81887">
                    <a:moveTo>
                      <a:pt x="0" y="81887"/>
                    </a:moveTo>
                    <a:cubicBezTo>
                      <a:pt x="100084" y="63690"/>
                      <a:pt x="201335" y="51036"/>
                      <a:pt x="300251" y="27296"/>
                    </a:cubicBezTo>
                    <a:cubicBezTo>
                      <a:pt x="316201" y="23468"/>
                      <a:pt x="341194" y="0"/>
                      <a:pt x="341194"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9" name="任意多边形 8"/>
          <p:cNvSpPr/>
          <p:nvPr userDrawn="1"/>
        </p:nvSpPr>
        <p:spPr>
          <a:xfrm flipH="1">
            <a:off x="8816761" y="-365106"/>
            <a:ext cx="3757055" cy="3345750"/>
          </a:xfrm>
          <a:custGeom>
            <a:avLst/>
            <a:gdLst>
              <a:gd name="connsiteX0" fmla="*/ 3529946 w 3757055"/>
              <a:gd name="connsiteY0" fmla="*/ 336549 h 3345750"/>
              <a:gd name="connsiteX1" fmla="*/ 2902149 w 3757055"/>
              <a:gd name="connsiteY1" fmla="*/ 937050 h 3345750"/>
              <a:gd name="connsiteX2" fmla="*/ 2383534 w 3757055"/>
              <a:gd name="connsiteY2" fmla="*/ 759630 h 3345750"/>
              <a:gd name="connsiteX3" fmla="*/ 2206113 w 3757055"/>
              <a:gd name="connsiteY3" fmla="*/ 1469313 h 3345750"/>
              <a:gd name="connsiteX4" fmla="*/ 1510077 w 3757055"/>
              <a:gd name="connsiteY4" fmla="*/ 1878746 h 3345750"/>
              <a:gd name="connsiteX5" fmla="*/ 1387247 w 3757055"/>
              <a:gd name="connsiteY5" fmla="*/ 2574782 h 3345750"/>
              <a:gd name="connsiteX6" fmla="*/ 309074 w 3757055"/>
              <a:gd name="connsiteY6" fmla="*/ 3243522 h 3345750"/>
              <a:gd name="connsiteX7" fmla="*/ 268131 w 3757055"/>
              <a:gd name="connsiteY7" fmla="*/ 241015 h 3345750"/>
              <a:gd name="connsiteX8" fmla="*/ 3475355 w 3757055"/>
              <a:gd name="connsiteY8" fmla="*/ 200071 h 3345750"/>
              <a:gd name="connsiteX9" fmla="*/ 3529946 w 3757055"/>
              <a:gd name="connsiteY9" fmla="*/ 336549 h 334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57055" h="3345750">
                <a:moveTo>
                  <a:pt x="3529946" y="336549"/>
                </a:moveTo>
                <a:cubicBezTo>
                  <a:pt x="3434412" y="459379"/>
                  <a:pt x="3093218" y="866537"/>
                  <a:pt x="2902149" y="937050"/>
                </a:cubicBezTo>
                <a:cubicBezTo>
                  <a:pt x="2711080" y="1007563"/>
                  <a:pt x="2499540" y="670920"/>
                  <a:pt x="2383534" y="759630"/>
                </a:cubicBezTo>
                <a:cubicBezTo>
                  <a:pt x="2267528" y="848341"/>
                  <a:pt x="2351689" y="1282794"/>
                  <a:pt x="2206113" y="1469313"/>
                </a:cubicBezTo>
                <a:cubicBezTo>
                  <a:pt x="2060537" y="1655832"/>
                  <a:pt x="1646555" y="1694501"/>
                  <a:pt x="1510077" y="1878746"/>
                </a:cubicBezTo>
                <a:cubicBezTo>
                  <a:pt x="1373599" y="2062991"/>
                  <a:pt x="1587414" y="2347319"/>
                  <a:pt x="1387247" y="2574782"/>
                </a:cubicBezTo>
                <a:cubicBezTo>
                  <a:pt x="1187080" y="2802245"/>
                  <a:pt x="495593" y="3632483"/>
                  <a:pt x="309074" y="3243522"/>
                </a:cubicBezTo>
                <a:cubicBezTo>
                  <a:pt x="122555" y="2854561"/>
                  <a:pt x="-259583" y="748257"/>
                  <a:pt x="268131" y="241015"/>
                </a:cubicBezTo>
                <a:cubicBezTo>
                  <a:pt x="795844" y="-266227"/>
                  <a:pt x="2931719" y="181874"/>
                  <a:pt x="3475355" y="200071"/>
                </a:cubicBezTo>
                <a:cubicBezTo>
                  <a:pt x="4018991" y="218268"/>
                  <a:pt x="3625480" y="213719"/>
                  <a:pt x="3529946" y="336549"/>
                </a:cubicBezTo>
                <a:close/>
              </a:path>
            </a:pathLst>
          </a:cu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userDrawn="1"/>
        </p:nvSpPr>
        <p:spPr>
          <a:xfrm flipH="1">
            <a:off x="-189690" y="-361641"/>
            <a:ext cx="2120357" cy="1556320"/>
          </a:xfrm>
          <a:custGeom>
            <a:avLst/>
            <a:gdLst>
              <a:gd name="connsiteX0" fmla="*/ 311179 w 2120357"/>
              <a:gd name="connsiteY0" fmla="*/ 142015 h 1556320"/>
              <a:gd name="connsiteX1" fmla="*/ 38224 w 2120357"/>
              <a:gd name="connsiteY1" fmla="*/ 646983 h 1556320"/>
              <a:gd name="connsiteX2" fmla="*/ 802498 w 2120357"/>
              <a:gd name="connsiteY2" fmla="*/ 701574 h 1556320"/>
              <a:gd name="connsiteX3" fmla="*/ 1061806 w 2120357"/>
              <a:gd name="connsiteY3" fmla="*/ 1124654 h 1556320"/>
              <a:gd name="connsiteX4" fmla="*/ 1594068 w 2120357"/>
              <a:gd name="connsiteY4" fmla="*/ 1233836 h 1556320"/>
              <a:gd name="connsiteX5" fmla="*/ 1989854 w 2120357"/>
              <a:gd name="connsiteY5" fmla="*/ 1506791 h 1556320"/>
              <a:gd name="connsiteX6" fmla="*/ 1976206 w 2120357"/>
              <a:gd name="connsiteY6" fmla="*/ 114720 h 1556320"/>
              <a:gd name="connsiteX7" fmla="*/ 311179 w 2120357"/>
              <a:gd name="connsiteY7" fmla="*/ 142015 h 155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0357" h="1556320">
                <a:moveTo>
                  <a:pt x="311179" y="142015"/>
                </a:moveTo>
                <a:cubicBezTo>
                  <a:pt x="-11818" y="230726"/>
                  <a:pt x="-43663" y="553723"/>
                  <a:pt x="38224" y="646983"/>
                </a:cubicBezTo>
                <a:cubicBezTo>
                  <a:pt x="120110" y="740243"/>
                  <a:pt x="631901" y="621962"/>
                  <a:pt x="802498" y="701574"/>
                </a:cubicBezTo>
                <a:cubicBezTo>
                  <a:pt x="973095" y="781186"/>
                  <a:pt x="929878" y="1035944"/>
                  <a:pt x="1061806" y="1124654"/>
                </a:cubicBezTo>
                <a:cubicBezTo>
                  <a:pt x="1193734" y="1213364"/>
                  <a:pt x="1439394" y="1170147"/>
                  <a:pt x="1594068" y="1233836"/>
                </a:cubicBezTo>
                <a:cubicBezTo>
                  <a:pt x="1748742" y="1297525"/>
                  <a:pt x="1926164" y="1693310"/>
                  <a:pt x="1989854" y="1506791"/>
                </a:cubicBezTo>
                <a:cubicBezTo>
                  <a:pt x="2053544" y="1320272"/>
                  <a:pt x="2255985" y="342183"/>
                  <a:pt x="1976206" y="114720"/>
                </a:cubicBezTo>
                <a:cubicBezTo>
                  <a:pt x="1696427" y="-112743"/>
                  <a:pt x="634176" y="53304"/>
                  <a:pt x="311179" y="142015"/>
                </a:cubicBezTo>
                <a:close/>
              </a:path>
            </a:pathLst>
          </a:cu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userDrawn="1"/>
        </p:nvSpPr>
        <p:spPr>
          <a:xfrm flipH="1">
            <a:off x="-717919" y="5155457"/>
            <a:ext cx="13300287" cy="2381554"/>
          </a:xfrm>
          <a:custGeom>
            <a:avLst/>
            <a:gdLst>
              <a:gd name="connsiteX0" fmla="*/ 153853 w 13300287"/>
              <a:gd name="connsiteY0" fmla="*/ 1789989 h 2381554"/>
              <a:gd name="connsiteX1" fmla="*/ 1013662 w 13300287"/>
              <a:gd name="connsiteY1" fmla="*/ 957476 h 2381554"/>
              <a:gd name="connsiteX2" fmla="*/ 2473972 w 13300287"/>
              <a:gd name="connsiteY2" fmla="*/ 1066658 h 2381554"/>
              <a:gd name="connsiteX3" fmla="*/ 4384659 w 13300287"/>
              <a:gd name="connsiteY3" fmla="*/ 507100 h 2381554"/>
              <a:gd name="connsiteX4" fmla="*/ 5858617 w 13300287"/>
              <a:gd name="connsiteY4" fmla="*/ 1639864 h 2381554"/>
              <a:gd name="connsiteX5" fmla="*/ 6554653 w 13300287"/>
              <a:gd name="connsiteY5" fmla="*/ 1230431 h 2381554"/>
              <a:gd name="connsiteX6" fmla="*/ 7851190 w 13300287"/>
              <a:gd name="connsiteY6" fmla="*/ 2090240 h 2381554"/>
              <a:gd name="connsiteX7" fmla="*/ 9352444 w 13300287"/>
              <a:gd name="connsiteY7" fmla="*/ 425213 h 2381554"/>
              <a:gd name="connsiteX8" fmla="*/ 10498856 w 13300287"/>
              <a:gd name="connsiteY8" fmla="*/ 930180 h 2381554"/>
              <a:gd name="connsiteX9" fmla="*/ 10962880 w 13300287"/>
              <a:gd name="connsiteY9" fmla="*/ 602634 h 2381554"/>
              <a:gd name="connsiteX10" fmla="*/ 11822689 w 13300287"/>
              <a:gd name="connsiteY10" fmla="*/ 425213 h 2381554"/>
              <a:gd name="connsiteX11" fmla="*/ 12682498 w 13300287"/>
              <a:gd name="connsiteY11" fmla="*/ 70371 h 2381554"/>
              <a:gd name="connsiteX12" fmla="*/ 12627907 w 13300287"/>
              <a:gd name="connsiteY12" fmla="*/ 1967410 h 2381554"/>
              <a:gd name="connsiteX13" fmla="*/ 4234534 w 13300287"/>
              <a:gd name="connsiteY13" fmla="*/ 2376843 h 2381554"/>
              <a:gd name="connsiteX14" fmla="*/ 153853 w 13300287"/>
              <a:gd name="connsiteY14" fmla="*/ 1789989 h 2381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300287" h="2381554">
                <a:moveTo>
                  <a:pt x="153853" y="1789989"/>
                </a:moveTo>
                <a:cubicBezTo>
                  <a:pt x="-382959" y="1553428"/>
                  <a:pt x="626975" y="1078031"/>
                  <a:pt x="1013662" y="957476"/>
                </a:cubicBezTo>
                <a:cubicBezTo>
                  <a:pt x="1400349" y="836921"/>
                  <a:pt x="1912139" y="1141721"/>
                  <a:pt x="2473972" y="1066658"/>
                </a:cubicBezTo>
                <a:cubicBezTo>
                  <a:pt x="3035805" y="991595"/>
                  <a:pt x="3820552" y="411566"/>
                  <a:pt x="4384659" y="507100"/>
                </a:cubicBezTo>
                <a:cubicBezTo>
                  <a:pt x="4948766" y="602634"/>
                  <a:pt x="5496951" y="1519309"/>
                  <a:pt x="5858617" y="1639864"/>
                </a:cubicBezTo>
                <a:cubicBezTo>
                  <a:pt x="6220283" y="1760419"/>
                  <a:pt x="6222557" y="1155368"/>
                  <a:pt x="6554653" y="1230431"/>
                </a:cubicBezTo>
                <a:cubicBezTo>
                  <a:pt x="6886749" y="1305494"/>
                  <a:pt x="7384892" y="2224443"/>
                  <a:pt x="7851190" y="2090240"/>
                </a:cubicBezTo>
                <a:cubicBezTo>
                  <a:pt x="8317489" y="1956037"/>
                  <a:pt x="8911166" y="618556"/>
                  <a:pt x="9352444" y="425213"/>
                </a:cubicBezTo>
                <a:cubicBezTo>
                  <a:pt x="9793722" y="231870"/>
                  <a:pt x="10230450" y="900610"/>
                  <a:pt x="10498856" y="930180"/>
                </a:cubicBezTo>
                <a:cubicBezTo>
                  <a:pt x="10767262" y="959750"/>
                  <a:pt x="10742241" y="686795"/>
                  <a:pt x="10962880" y="602634"/>
                </a:cubicBezTo>
                <a:cubicBezTo>
                  <a:pt x="11183519" y="518473"/>
                  <a:pt x="11536086" y="513923"/>
                  <a:pt x="11822689" y="425213"/>
                </a:cubicBezTo>
                <a:cubicBezTo>
                  <a:pt x="12109292" y="336502"/>
                  <a:pt x="12548295" y="-186662"/>
                  <a:pt x="12682498" y="70371"/>
                </a:cubicBezTo>
                <a:cubicBezTo>
                  <a:pt x="12816701" y="327404"/>
                  <a:pt x="14035901" y="1582998"/>
                  <a:pt x="12627907" y="1967410"/>
                </a:cubicBezTo>
                <a:cubicBezTo>
                  <a:pt x="11219913" y="2351822"/>
                  <a:pt x="6308994" y="2399589"/>
                  <a:pt x="4234534" y="2376843"/>
                </a:cubicBezTo>
                <a:cubicBezTo>
                  <a:pt x="2160074" y="2354097"/>
                  <a:pt x="690665" y="2026550"/>
                  <a:pt x="153853" y="1789989"/>
                </a:cubicBezTo>
                <a:close/>
              </a:path>
            </a:pathLst>
          </a:cu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userDrawn="1"/>
        </p:nvSpPr>
        <p:spPr>
          <a:xfrm flipH="1">
            <a:off x="10436986" y="184507"/>
            <a:ext cx="477672" cy="464024"/>
          </a:xfrm>
          <a:prstGeom prst="ellipse">
            <a:avLst/>
          </a:prstGeom>
          <a:solidFill>
            <a:srgbClr val="E5F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userDrawn="1"/>
        </p:nvSpPr>
        <p:spPr>
          <a:xfrm flipH="1">
            <a:off x="8223774" y="5961442"/>
            <a:ext cx="477672" cy="464024"/>
          </a:xfrm>
          <a:prstGeom prst="ellipse">
            <a:avLst/>
          </a:prstGeom>
          <a:solidFill>
            <a:srgbClr val="E5F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userDrawn="1"/>
        </p:nvSpPr>
        <p:spPr>
          <a:xfrm flipH="1">
            <a:off x="11411761" y="3498740"/>
            <a:ext cx="477672" cy="464024"/>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userDrawn="1"/>
        </p:nvSpPr>
        <p:spPr>
          <a:xfrm flipH="1">
            <a:off x="2767527" y="184506"/>
            <a:ext cx="653466" cy="6467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userDrawn="1"/>
        </p:nvSpPr>
        <p:spPr>
          <a:xfrm flipH="1">
            <a:off x="512554" y="5901326"/>
            <a:ext cx="360000" cy="36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35921618"/>
      </p:ext>
    </p:extLst>
  </p:cSld>
  <p:clrMapOvr>
    <a:masterClrMapping/>
  </p:clrMapOvr>
  <p:transition spd="slow">
    <p:push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800470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653023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987637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79592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680388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007933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714540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123646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70409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solidFill>
            <a:srgbClr val="E5F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userDrawn="1"/>
        </p:nvSpPr>
        <p:spPr>
          <a:xfrm>
            <a:off x="519189" y="213063"/>
            <a:ext cx="11164760" cy="6445676"/>
          </a:xfrm>
          <a:prstGeom prst="roundRect">
            <a:avLst/>
          </a:prstGeom>
          <a:solidFill>
            <a:schemeClr val="bg1"/>
          </a:solidFill>
          <a:ln>
            <a:solidFill>
              <a:srgbClr val="D1F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userDrawn="1"/>
        </p:nvGrpSpPr>
        <p:grpSpPr>
          <a:xfrm>
            <a:off x="249930" y="5838628"/>
            <a:ext cx="1069623" cy="809791"/>
            <a:chOff x="1320661" y="2390996"/>
            <a:chExt cx="2453448" cy="2094107"/>
          </a:xfrm>
        </p:grpSpPr>
        <p:grpSp>
          <p:nvGrpSpPr>
            <p:cNvPr id="9" name="组合 8"/>
            <p:cNvGrpSpPr/>
            <p:nvPr userDrawn="1"/>
          </p:nvGrpSpPr>
          <p:grpSpPr>
            <a:xfrm>
              <a:off x="1320661" y="2390996"/>
              <a:ext cx="1270348" cy="2094107"/>
              <a:chOff x="1320661" y="2390996"/>
              <a:chExt cx="1270348" cy="2094107"/>
            </a:xfrm>
          </p:grpSpPr>
          <p:sp>
            <p:nvSpPr>
              <p:cNvPr id="23" name="任意多边形 22"/>
              <p:cNvSpPr/>
              <p:nvPr userDrawn="1"/>
            </p:nvSpPr>
            <p:spPr>
              <a:xfrm>
                <a:off x="1320661" y="2390996"/>
                <a:ext cx="1270348" cy="2094107"/>
              </a:xfrm>
              <a:custGeom>
                <a:avLst/>
                <a:gdLst>
                  <a:gd name="connsiteX0" fmla="*/ 412604 w 1270348"/>
                  <a:gd name="connsiteY0" fmla="*/ 573 h 2094107"/>
                  <a:gd name="connsiteX1" fmla="*/ 30467 w 1270348"/>
                  <a:gd name="connsiteY1" fmla="*/ 860382 h 2094107"/>
                  <a:gd name="connsiteX2" fmla="*/ 1258766 w 1270348"/>
                  <a:gd name="connsiteY2" fmla="*/ 2088680 h 2094107"/>
                  <a:gd name="connsiteX3" fmla="*/ 658264 w 1270348"/>
                  <a:gd name="connsiteY3" fmla="*/ 1297110 h 2094107"/>
                  <a:gd name="connsiteX4" fmla="*/ 849333 w 1270348"/>
                  <a:gd name="connsiteY4" fmla="*/ 983211 h 2094107"/>
                  <a:gd name="connsiteX5" fmla="*/ 412604 w 1270348"/>
                  <a:gd name="connsiteY5" fmla="*/ 573 h 209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0348" h="2094107">
                    <a:moveTo>
                      <a:pt x="412604" y="573"/>
                    </a:moveTo>
                    <a:cubicBezTo>
                      <a:pt x="276126" y="-19898"/>
                      <a:pt x="-110560" y="512364"/>
                      <a:pt x="30467" y="860382"/>
                    </a:cubicBezTo>
                    <a:cubicBezTo>
                      <a:pt x="171494" y="1208400"/>
                      <a:pt x="1154133" y="2015892"/>
                      <a:pt x="1258766" y="2088680"/>
                    </a:cubicBezTo>
                    <a:cubicBezTo>
                      <a:pt x="1363399" y="2161468"/>
                      <a:pt x="726503" y="1481355"/>
                      <a:pt x="658264" y="1297110"/>
                    </a:cubicBezTo>
                    <a:cubicBezTo>
                      <a:pt x="590025" y="1112865"/>
                      <a:pt x="888002" y="1199301"/>
                      <a:pt x="849333" y="983211"/>
                    </a:cubicBezTo>
                    <a:cubicBezTo>
                      <a:pt x="810664" y="767122"/>
                      <a:pt x="549082" y="21044"/>
                      <a:pt x="412604" y="573"/>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4" name="组合 23"/>
              <p:cNvGrpSpPr/>
              <p:nvPr userDrawn="1"/>
            </p:nvGrpSpPr>
            <p:grpSpPr>
              <a:xfrm>
                <a:off x="1392645" y="2548882"/>
                <a:ext cx="750048" cy="1487606"/>
                <a:chOff x="3234519" y="1048122"/>
                <a:chExt cx="750048" cy="1487606"/>
              </a:xfrm>
            </p:grpSpPr>
            <p:sp>
              <p:nvSpPr>
                <p:cNvPr id="25" name="任意多边形 24"/>
                <p:cNvSpPr/>
                <p:nvPr userDrawn="1"/>
              </p:nvSpPr>
              <p:spPr>
                <a:xfrm>
                  <a:off x="3424336" y="1048122"/>
                  <a:ext cx="560231" cy="1487606"/>
                </a:xfrm>
                <a:custGeom>
                  <a:avLst/>
                  <a:gdLst>
                    <a:gd name="connsiteX0" fmla="*/ 137151 w 560231"/>
                    <a:gd name="connsiteY0" fmla="*/ 0 h 1487606"/>
                    <a:gd name="connsiteX1" fmla="*/ 109855 w 560231"/>
                    <a:gd name="connsiteY1" fmla="*/ 122830 h 1487606"/>
                    <a:gd name="connsiteX2" fmla="*/ 68912 w 560231"/>
                    <a:gd name="connsiteY2" fmla="*/ 163773 h 1487606"/>
                    <a:gd name="connsiteX3" fmla="*/ 41616 w 560231"/>
                    <a:gd name="connsiteY3" fmla="*/ 204716 h 1487606"/>
                    <a:gd name="connsiteX4" fmla="*/ 27969 w 560231"/>
                    <a:gd name="connsiteY4" fmla="*/ 286603 h 1487606"/>
                    <a:gd name="connsiteX5" fmla="*/ 673 w 560231"/>
                    <a:gd name="connsiteY5" fmla="*/ 327546 h 1487606"/>
                    <a:gd name="connsiteX6" fmla="*/ 14321 w 560231"/>
                    <a:gd name="connsiteY6" fmla="*/ 491319 h 1487606"/>
                    <a:gd name="connsiteX7" fmla="*/ 55264 w 560231"/>
                    <a:gd name="connsiteY7" fmla="*/ 696036 h 1487606"/>
                    <a:gd name="connsiteX8" fmla="*/ 82560 w 560231"/>
                    <a:gd name="connsiteY8" fmla="*/ 736979 h 1487606"/>
                    <a:gd name="connsiteX9" fmla="*/ 123503 w 560231"/>
                    <a:gd name="connsiteY9" fmla="*/ 818866 h 1487606"/>
                    <a:gd name="connsiteX10" fmla="*/ 137151 w 560231"/>
                    <a:gd name="connsiteY10" fmla="*/ 859809 h 1487606"/>
                    <a:gd name="connsiteX11" fmla="*/ 164446 w 560231"/>
                    <a:gd name="connsiteY11" fmla="*/ 900752 h 1487606"/>
                    <a:gd name="connsiteX12" fmla="*/ 178094 w 560231"/>
                    <a:gd name="connsiteY12" fmla="*/ 941696 h 1487606"/>
                    <a:gd name="connsiteX13" fmla="*/ 246333 w 560231"/>
                    <a:gd name="connsiteY13" fmla="*/ 1023582 h 1487606"/>
                    <a:gd name="connsiteX14" fmla="*/ 314572 w 560231"/>
                    <a:gd name="connsiteY14" fmla="*/ 1146412 h 1487606"/>
                    <a:gd name="connsiteX15" fmla="*/ 341867 w 560231"/>
                    <a:gd name="connsiteY15" fmla="*/ 1187355 h 1487606"/>
                    <a:gd name="connsiteX16" fmla="*/ 382810 w 560231"/>
                    <a:gd name="connsiteY16" fmla="*/ 1214651 h 1487606"/>
                    <a:gd name="connsiteX17" fmla="*/ 396458 w 560231"/>
                    <a:gd name="connsiteY17" fmla="*/ 1255594 h 1487606"/>
                    <a:gd name="connsiteX18" fmla="*/ 451049 w 560231"/>
                    <a:gd name="connsiteY18" fmla="*/ 1337481 h 1487606"/>
                    <a:gd name="connsiteX19" fmla="*/ 464697 w 560231"/>
                    <a:gd name="connsiteY19" fmla="*/ 1378424 h 1487606"/>
                    <a:gd name="connsiteX20" fmla="*/ 560231 w 560231"/>
                    <a:gd name="connsiteY20" fmla="*/ 1487606 h 1487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0231" h="1487606">
                      <a:moveTo>
                        <a:pt x="137151" y="0"/>
                      </a:moveTo>
                      <a:cubicBezTo>
                        <a:pt x="136326" y="4124"/>
                        <a:pt x="115786" y="112451"/>
                        <a:pt x="109855" y="122830"/>
                      </a:cubicBezTo>
                      <a:cubicBezTo>
                        <a:pt x="100279" y="139588"/>
                        <a:pt x="81268" y="148946"/>
                        <a:pt x="68912" y="163773"/>
                      </a:cubicBezTo>
                      <a:cubicBezTo>
                        <a:pt x="58411" y="176374"/>
                        <a:pt x="50715" y="191068"/>
                        <a:pt x="41616" y="204716"/>
                      </a:cubicBezTo>
                      <a:cubicBezTo>
                        <a:pt x="37067" y="232012"/>
                        <a:pt x="36720" y="260351"/>
                        <a:pt x="27969" y="286603"/>
                      </a:cubicBezTo>
                      <a:cubicBezTo>
                        <a:pt x="22782" y="302164"/>
                        <a:pt x="1764" y="311180"/>
                        <a:pt x="673" y="327546"/>
                      </a:cubicBezTo>
                      <a:cubicBezTo>
                        <a:pt x="-2971" y="382205"/>
                        <a:pt x="9127" y="436786"/>
                        <a:pt x="14321" y="491319"/>
                      </a:cubicBezTo>
                      <a:cubicBezTo>
                        <a:pt x="18719" y="537501"/>
                        <a:pt x="23622" y="648574"/>
                        <a:pt x="55264" y="696036"/>
                      </a:cubicBezTo>
                      <a:lnTo>
                        <a:pt x="82560" y="736979"/>
                      </a:lnTo>
                      <a:cubicBezTo>
                        <a:pt x="116859" y="839882"/>
                        <a:pt x="70593" y="713048"/>
                        <a:pt x="123503" y="818866"/>
                      </a:cubicBezTo>
                      <a:cubicBezTo>
                        <a:pt x="129937" y="831733"/>
                        <a:pt x="130717" y="846942"/>
                        <a:pt x="137151" y="859809"/>
                      </a:cubicBezTo>
                      <a:cubicBezTo>
                        <a:pt x="144486" y="874480"/>
                        <a:pt x="157111" y="886081"/>
                        <a:pt x="164446" y="900752"/>
                      </a:cubicBezTo>
                      <a:cubicBezTo>
                        <a:pt x="170880" y="913619"/>
                        <a:pt x="171660" y="928829"/>
                        <a:pt x="178094" y="941696"/>
                      </a:cubicBezTo>
                      <a:cubicBezTo>
                        <a:pt x="197095" y="979699"/>
                        <a:pt x="216148" y="993398"/>
                        <a:pt x="246333" y="1023582"/>
                      </a:cubicBezTo>
                      <a:cubicBezTo>
                        <a:pt x="270354" y="1095648"/>
                        <a:pt x="252000" y="1052554"/>
                        <a:pt x="314572" y="1146412"/>
                      </a:cubicBezTo>
                      <a:cubicBezTo>
                        <a:pt x="323670" y="1160060"/>
                        <a:pt x="328219" y="1178256"/>
                        <a:pt x="341867" y="1187355"/>
                      </a:cubicBezTo>
                      <a:lnTo>
                        <a:pt x="382810" y="1214651"/>
                      </a:lnTo>
                      <a:cubicBezTo>
                        <a:pt x="387359" y="1228299"/>
                        <a:pt x="389472" y="1243018"/>
                        <a:pt x="396458" y="1255594"/>
                      </a:cubicBezTo>
                      <a:cubicBezTo>
                        <a:pt x="412390" y="1284271"/>
                        <a:pt x="440675" y="1306359"/>
                        <a:pt x="451049" y="1337481"/>
                      </a:cubicBezTo>
                      <a:cubicBezTo>
                        <a:pt x="455598" y="1351129"/>
                        <a:pt x="455865" y="1367068"/>
                        <a:pt x="464697" y="1378424"/>
                      </a:cubicBezTo>
                      <a:cubicBezTo>
                        <a:pt x="589411" y="1538771"/>
                        <a:pt x="519929" y="1407005"/>
                        <a:pt x="560231" y="1487606"/>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userDrawn="1"/>
              </p:nvSpPr>
              <p:spPr>
                <a:xfrm>
                  <a:off x="3261236" y="1430259"/>
                  <a:ext cx="150125" cy="191069"/>
                </a:xfrm>
                <a:custGeom>
                  <a:avLst/>
                  <a:gdLst>
                    <a:gd name="connsiteX0" fmla="*/ 150125 w 150125"/>
                    <a:gd name="connsiteY0" fmla="*/ 191069 h 191069"/>
                    <a:gd name="connsiteX1" fmla="*/ 0 w 150125"/>
                    <a:gd name="connsiteY1" fmla="*/ 0 h 191069"/>
                  </a:gdLst>
                  <a:ahLst/>
                  <a:cxnLst>
                    <a:cxn ang="0">
                      <a:pos x="connsiteX0" y="connsiteY0"/>
                    </a:cxn>
                    <a:cxn ang="0">
                      <a:pos x="connsiteX1" y="connsiteY1"/>
                    </a:cxn>
                  </a:cxnLst>
                  <a:rect l="l" t="t" r="r" b="b"/>
                  <a:pathLst>
                    <a:path w="150125" h="191069">
                      <a:moveTo>
                        <a:pt x="150125" y="191069"/>
                      </a:moveTo>
                      <a:lnTo>
                        <a:pt x="0" y="0"/>
                      </a:ln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userDrawn="1"/>
              </p:nvSpPr>
              <p:spPr>
                <a:xfrm>
                  <a:off x="3548418" y="1528549"/>
                  <a:ext cx="191069" cy="286603"/>
                </a:xfrm>
                <a:custGeom>
                  <a:avLst/>
                  <a:gdLst>
                    <a:gd name="connsiteX0" fmla="*/ 0 w 191069"/>
                    <a:gd name="connsiteY0" fmla="*/ 286603 h 286603"/>
                    <a:gd name="connsiteX1" fmla="*/ 191069 w 191069"/>
                    <a:gd name="connsiteY1" fmla="*/ 0 h 286603"/>
                  </a:gdLst>
                  <a:ahLst/>
                  <a:cxnLst>
                    <a:cxn ang="0">
                      <a:pos x="connsiteX0" y="connsiteY0"/>
                    </a:cxn>
                    <a:cxn ang="0">
                      <a:pos x="connsiteX1" y="connsiteY1"/>
                    </a:cxn>
                  </a:cxnLst>
                  <a:rect l="l" t="t" r="r" b="b"/>
                  <a:pathLst>
                    <a:path w="191069" h="286603">
                      <a:moveTo>
                        <a:pt x="0" y="286603"/>
                      </a:moveTo>
                      <a:lnTo>
                        <a:pt x="191069" y="0"/>
                      </a:ln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userDrawn="1"/>
              </p:nvSpPr>
              <p:spPr>
                <a:xfrm>
                  <a:off x="3234519" y="1828800"/>
                  <a:ext cx="368490" cy="191069"/>
                </a:xfrm>
                <a:custGeom>
                  <a:avLst/>
                  <a:gdLst>
                    <a:gd name="connsiteX0" fmla="*/ 368490 w 368490"/>
                    <a:gd name="connsiteY0" fmla="*/ 191069 h 191069"/>
                    <a:gd name="connsiteX1" fmla="*/ 0 w 368490"/>
                    <a:gd name="connsiteY1" fmla="*/ 0 h 191069"/>
                  </a:gdLst>
                  <a:ahLst/>
                  <a:cxnLst>
                    <a:cxn ang="0">
                      <a:pos x="connsiteX0" y="connsiteY0"/>
                    </a:cxn>
                    <a:cxn ang="0">
                      <a:pos x="connsiteX1" y="connsiteY1"/>
                    </a:cxn>
                  </a:cxnLst>
                  <a:rect l="l" t="t" r="r" b="b"/>
                  <a:pathLst>
                    <a:path w="368490" h="191069">
                      <a:moveTo>
                        <a:pt x="368490" y="191069"/>
                      </a:moveTo>
                      <a:cubicBezTo>
                        <a:pt x="7893" y="10771"/>
                        <a:pt x="107157" y="107157"/>
                        <a:pt x="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0" name="组合 9"/>
            <p:cNvGrpSpPr/>
            <p:nvPr userDrawn="1"/>
          </p:nvGrpSpPr>
          <p:grpSpPr>
            <a:xfrm>
              <a:off x="2159377" y="2914595"/>
              <a:ext cx="682420" cy="1557775"/>
              <a:chOff x="3098027" y="3069797"/>
              <a:chExt cx="682420" cy="1557775"/>
            </a:xfrm>
          </p:grpSpPr>
          <p:sp>
            <p:nvSpPr>
              <p:cNvPr id="17" name="任意多边形 16"/>
              <p:cNvSpPr/>
              <p:nvPr userDrawn="1"/>
            </p:nvSpPr>
            <p:spPr>
              <a:xfrm>
                <a:off x="3098027" y="3069797"/>
                <a:ext cx="682420" cy="1557775"/>
              </a:xfrm>
              <a:custGeom>
                <a:avLst/>
                <a:gdLst>
                  <a:gd name="connsiteX0" fmla="*/ 354857 w 682420"/>
                  <a:gd name="connsiteY0" fmla="*/ 1556794 h 1557775"/>
                  <a:gd name="connsiteX1" fmla="*/ 15 w 682420"/>
                  <a:gd name="connsiteY1" fmla="*/ 710633 h 1557775"/>
                  <a:gd name="connsiteX2" fmla="*/ 368504 w 682420"/>
                  <a:gd name="connsiteY2" fmla="*/ 949 h 1557775"/>
                  <a:gd name="connsiteX3" fmla="*/ 682403 w 682420"/>
                  <a:gd name="connsiteY3" fmla="*/ 860758 h 1557775"/>
                  <a:gd name="connsiteX4" fmla="*/ 354857 w 682420"/>
                  <a:gd name="connsiteY4" fmla="*/ 1556794 h 1557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2420" h="1557775">
                    <a:moveTo>
                      <a:pt x="354857" y="1556794"/>
                    </a:moveTo>
                    <a:cubicBezTo>
                      <a:pt x="241126" y="1531773"/>
                      <a:pt x="-2260" y="969940"/>
                      <a:pt x="15" y="710633"/>
                    </a:cubicBezTo>
                    <a:cubicBezTo>
                      <a:pt x="2289" y="451325"/>
                      <a:pt x="254773" y="-24072"/>
                      <a:pt x="368504" y="949"/>
                    </a:cubicBezTo>
                    <a:cubicBezTo>
                      <a:pt x="482235" y="25970"/>
                      <a:pt x="680128" y="599176"/>
                      <a:pt x="682403" y="860758"/>
                    </a:cubicBezTo>
                    <a:cubicBezTo>
                      <a:pt x="684678" y="1122340"/>
                      <a:pt x="468588" y="1581815"/>
                      <a:pt x="354857" y="1556794"/>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userDrawn="1"/>
            </p:nvSpPr>
            <p:spPr>
              <a:xfrm flipH="1">
                <a:off x="3377579" y="3290092"/>
                <a:ext cx="123417" cy="1337480"/>
              </a:xfrm>
              <a:custGeom>
                <a:avLst/>
                <a:gdLst>
                  <a:gd name="connsiteX0" fmla="*/ 0 w 123417"/>
                  <a:gd name="connsiteY0" fmla="*/ 1337480 h 1337480"/>
                  <a:gd name="connsiteX1" fmla="*/ 40943 w 123417"/>
                  <a:gd name="connsiteY1" fmla="*/ 1269241 h 1337480"/>
                  <a:gd name="connsiteX2" fmla="*/ 68239 w 123417"/>
                  <a:gd name="connsiteY2" fmla="*/ 1228298 h 1337480"/>
                  <a:gd name="connsiteX3" fmla="*/ 81886 w 123417"/>
                  <a:gd name="connsiteY3" fmla="*/ 1173707 h 1337480"/>
                  <a:gd name="connsiteX4" fmla="*/ 109182 w 123417"/>
                  <a:gd name="connsiteY4" fmla="*/ 1119116 h 1337480"/>
                  <a:gd name="connsiteX5" fmla="*/ 109182 w 123417"/>
                  <a:gd name="connsiteY5" fmla="*/ 136477 h 1337480"/>
                  <a:gd name="connsiteX6" fmla="*/ 54591 w 123417"/>
                  <a:gd name="connsiteY6" fmla="*/ 54591 h 1337480"/>
                  <a:gd name="connsiteX7" fmla="*/ 27295 w 123417"/>
                  <a:gd name="connsiteY7" fmla="*/ 0 h 133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417" h="1337480">
                    <a:moveTo>
                      <a:pt x="0" y="1337480"/>
                    </a:moveTo>
                    <a:cubicBezTo>
                      <a:pt x="13648" y="1314734"/>
                      <a:pt x="26884" y="1291735"/>
                      <a:pt x="40943" y="1269241"/>
                    </a:cubicBezTo>
                    <a:cubicBezTo>
                      <a:pt x="49636" y="1255332"/>
                      <a:pt x="61778" y="1243374"/>
                      <a:pt x="68239" y="1228298"/>
                    </a:cubicBezTo>
                    <a:cubicBezTo>
                      <a:pt x="75628" y="1211058"/>
                      <a:pt x="75300" y="1191270"/>
                      <a:pt x="81886" y="1173707"/>
                    </a:cubicBezTo>
                    <a:cubicBezTo>
                      <a:pt x="89030" y="1154657"/>
                      <a:pt x="100083" y="1137313"/>
                      <a:pt x="109182" y="1119116"/>
                    </a:cubicBezTo>
                    <a:cubicBezTo>
                      <a:pt x="116149" y="763829"/>
                      <a:pt x="137395" y="475022"/>
                      <a:pt x="109182" y="136477"/>
                    </a:cubicBezTo>
                    <a:cubicBezTo>
                      <a:pt x="105591" y="93384"/>
                      <a:pt x="84025" y="84025"/>
                      <a:pt x="54591" y="54591"/>
                    </a:cubicBezTo>
                    <a:cubicBezTo>
                      <a:pt x="38909" y="7544"/>
                      <a:pt x="51116" y="23819"/>
                      <a:pt x="2729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userDrawn="1"/>
            </p:nvSpPr>
            <p:spPr>
              <a:xfrm>
                <a:off x="3234519" y="3521122"/>
                <a:ext cx="109182" cy="177421"/>
              </a:xfrm>
              <a:custGeom>
                <a:avLst/>
                <a:gdLst>
                  <a:gd name="connsiteX0" fmla="*/ 109182 w 109182"/>
                  <a:gd name="connsiteY0" fmla="*/ 177421 h 177421"/>
                  <a:gd name="connsiteX1" fmla="*/ 27296 w 109182"/>
                  <a:gd name="connsiteY1" fmla="*/ 27296 h 177421"/>
                  <a:gd name="connsiteX2" fmla="*/ 0 w 109182"/>
                  <a:gd name="connsiteY2" fmla="*/ 0 h 177421"/>
                </a:gdLst>
                <a:ahLst/>
                <a:cxnLst>
                  <a:cxn ang="0">
                    <a:pos x="connsiteX0" y="connsiteY0"/>
                  </a:cxn>
                  <a:cxn ang="0">
                    <a:pos x="connsiteX1" y="connsiteY1"/>
                  </a:cxn>
                  <a:cxn ang="0">
                    <a:pos x="connsiteX2" y="connsiteY2"/>
                  </a:cxn>
                </a:cxnLst>
                <a:rect l="l" t="t" r="r" b="b"/>
                <a:pathLst>
                  <a:path w="109182" h="177421">
                    <a:moveTo>
                      <a:pt x="109182" y="177421"/>
                    </a:moveTo>
                    <a:cubicBezTo>
                      <a:pt x="88492" y="136041"/>
                      <a:pt x="60539" y="68849"/>
                      <a:pt x="27296" y="27296"/>
                    </a:cubicBezTo>
                    <a:cubicBezTo>
                      <a:pt x="19258" y="17248"/>
                      <a:pt x="9099" y="9099"/>
                      <a:pt x="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userDrawn="1"/>
            </p:nvSpPr>
            <p:spPr>
              <a:xfrm>
                <a:off x="3411940" y="3875964"/>
                <a:ext cx="246452" cy="436729"/>
              </a:xfrm>
              <a:custGeom>
                <a:avLst/>
                <a:gdLst>
                  <a:gd name="connsiteX0" fmla="*/ 0 w 246452"/>
                  <a:gd name="connsiteY0" fmla="*/ 436729 h 436729"/>
                  <a:gd name="connsiteX1" fmla="*/ 204717 w 246452"/>
                  <a:gd name="connsiteY1" fmla="*/ 109182 h 436729"/>
                  <a:gd name="connsiteX2" fmla="*/ 245660 w 246452"/>
                  <a:gd name="connsiteY2" fmla="*/ 27296 h 436729"/>
                  <a:gd name="connsiteX3" fmla="*/ 245660 w 246452"/>
                  <a:gd name="connsiteY3" fmla="*/ 0 h 436729"/>
                </a:gdLst>
                <a:ahLst/>
                <a:cxnLst>
                  <a:cxn ang="0">
                    <a:pos x="connsiteX0" y="connsiteY0"/>
                  </a:cxn>
                  <a:cxn ang="0">
                    <a:pos x="connsiteX1" y="connsiteY1"/>
                  </a:cxn>
                  <a:cxn ang="0">
                    <a:pos x="connsiteX2" y="connsiteY2"/>
                  </a:cxn>
                  <a:cxn ang="0">
                    <a:pos x="connsiteX3" y="connsiteY3"/>
                  </a:cxn>
                </a:cxnLst>
                <a:rect l="l" t="t" r="r" b="b"/>
                <a:pathLst>
                  <a:path w="246452" h="436729">
                    <a:moveTo>
                      <a:pt x="0" y="436729"/>
                    </a:moveTo>
                    <a:lnTo>
                      <a:pt x="204717" y="109182"/>
                    </a:lnTo>
                    <a:cubicBezTo>
                      <a:pt x="228315" y="71703"/>
                      <a:pt x="237066" y="70263"/>
                      <a:pt x="245660" y="27296"/>
                    </a:cubicBezTo>
                    <a:cubicBezTo>
                      <a:pt x="247444" y="18374"/>
                      <a:pt x="245660" y="9099"/>
                      <a:pt x="24566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userDrawn="1"/>
            </p:nvSpPr>
            <p:spPr>
              <a:xfrm>
                <a:off x="3190951" y="3835021"/>
                <a:ext cx="166398" cy="313898"/>
              </a:xfrm>
              <a:custGeom>
                <a:avLst/>
                <a:gdLst>
                  <a:gd name="connsiteX0" fmla="*/ 166398 w 166398"/>
                  <a:gd name="connsiteY0" fmla="*/ 313898 h 313898"/>
                  <a:gd name="connsiteX1" fmla="*/ 70864 w 166398"/>
                  <a:gd name="connsiteY1" fmla="*/ 136478 h 313898"/>
                  <a:gd name="connsiteX2" fmla="*/ 29921 w 166398"/>
                  <a:gd name="connsiteY2" fmla="*/ 122830 h 313898"/>
                  <a:gd name="connsiteX3" fmla="*/ 2625 w 166398"/>
                  <a:gd name="connsiteY3" fmla="*/ 0 h 313898"/>
                </a:gdLst>
                <a:ahLst/>
                <a:cxnLst>
                  <a:cxn ang="0">
                    <a:pos x="connsiteX0" y="connsiteY0"/>
                  </a:cxn>
                  <a:cxn ang="0">
                    <a:pos x="connsiteX1" y="connsiteY1"/>
                  </a:cxn>
                  <a:cxn ang="0">
                    <a:pos x="connsiteX2" y="connsiteY2"/>
                  </a:cxn>
                  <a:cxn ang="0">
                    <a:pos x="connsiteX3" y="connsiteY3"/>
                  </a:cxn>
                </a:cxnLst>
                <a:rect l="l" t="t" r="r" b="b"/>
                <a:pathLst>
                  <a:path w="166398" h="313898">
                    <a:moveTo>
                      <a:pt x="166398" y="313898"/>
                    </a:moveTo>
                    <a:cubicBezTo>
                      <a:pt x="134553" y="254758"/>
                      <a:pt x="109905" y="191135"/>
                      <a:pt x="70864" y="136478"/>
                    </a:cubicBezTo>
                    <a:cubicBezTo>
                      <a:pt x="62502" y="124772"/>
                      <a:pt x="41154" y="131817"/>
                      <a:pt x="29921" y="122830"/>
                    </a:cubicBezTo>
                    <a:cubicBezTo>
                      <a:pt x="-12516" y="88880"/>
                      <a:pt x="2625" y="48858"/>
                      <a:pt x="262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userDrawn="1"/>
            </p:nvSpPr>
            <p:spPr>
              <a:xfrm>
                <a:off x="3384645" y="3575713"/>
                <a:ext cx="178232" cy="382138"/>
              </a:xfrm>
              <a:custGeom>
                <a:avLst/>
                <a:gdLst>
                  <a:gd name="connsiteX0" fmla="*/ 0 w 178232"/>
                  <a:gd name="connsiteY0" fmla="*/ 382138 h 382138"/>
                  <a:gd name="connsiteX1" fmla="*/ 177421 w 178232"/>
                  <a:gd name="connsiteY1" fmla="*/ 0 h 382138"/>
                </a:gdLst>
                <a:ahLst/>
                <a:cxnLst>
                  <a:cxn ang="0">
                    <a:pos x="connsiteX0" y="connsiteY0"/>
                  </a:cxn>
                  <a:cxn ang="0">
                    <a:pos x="connsiteX1" y="connsiteY1"/>
                  </a:cxn>
                </a:cxnLst>
                <a:rect l="l" t="t" r="r" b="b"/>
                <a:pathLst>
                  <a:path w="178232" h="382138">
                    <a:moveTo>
                      <a:pt x="0" y="382138"/>
                    </a:moveTo>
                    <a:cubicBezTo>
                      <a:pt x="200541" y="89039"/>
                      <a:pt x="177421" y="227562"/>
                      <a:pt x="177421"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userDrawn="1"/>
          </p:nvGrpSpPr>
          <p:grpSpPr>
            <a:xfrm>
              <a:off x="2632973" y="2875503"/>
              <a:ext cx="1141136" cy="1596867"/>
              <a:chOff x="4162567" y="2574804"/>
              <a:chExt cx="1141136" cy="1596867"/>
            </a:xfrm>
          </p:grpSpPr>
          <p:sp>
            <p:nvSpPr>
              <p:cNvPr id="12" name="任意多边形 11"/>
              <p:cNvSpPr/>
              <p:nvPr userDrawn="1"/>
            </p:nvSpPr>
            <p:spPr>
              <a:xfrm>
                <a:off x="4166312" y="2574804"/>
                <a:ext cx="1137391" cy="1596867"/>
              </a:xfrm>
              <a:custGeom>
                <a:avLst/>
                <a:gdLst>
                  <a:gd name="connsiteX0" fmla="*/ 1126241 w 1137391"/>
                  <a:gd name="connsiteY0" fmla="*/ 15609 h 1596867"/>
                  <a:gd name="connsiteX1" fmla="*/ 457501 w 1137391"/>
                  <a:gd name="connsiteY1" fmla="*/ 479633 h 1596867"/>
                  <a:gd name="connsiteX2" fmla="*/ 7125 w 1137391"/>
                  <a:gd name="connsiteY2" fmla="*/ 1585102 h 1596867"/>
                  <a:gd name="connsiteX3" fmla="*/ 812343 w 1137391"/>
                  <a:gd name="connsiteY3" fmla="*/ 998248 h 1596867"/>
                  <a:gd name="connsiteX4" fmla="*/ 1126241 w 1137391"/>
                  <a:gd name="connsiteY4" fmla="*/ 15609 h 1596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91" h="1596867">
                    <a:moveTo>
                      <a:pt x="1126241" y="15609"/>
                    </a:moveTo>
                    <a:cubicBezTo>
                      <a:pt x="1067101" y="-70827"/>
                      <a:pt x="644020" y="218051"/>
                      <a:pt x="457501" y="479633"/>
                    </a:cubicBezTo>
                    <a:cubicBezTo>
                      <a:pt x="270982" y="741215"/>
                      <a:pt x="-52015" y="1498666"/>
                      <a:pt x="7125" y="1585102"/>
                    </a:cubicBezTo>
                    <a:cubicBezTo>
                      <a:pt x="66265" y="1671538"/>
                      <a:pt x="625824" y="1262105"/>
                      <a:pt x="812343" y="998248"/>
                    </a:cubicBezTo>
                    <a:cubicBezTo>
                      <a:pt x="998862" y="734391"/>
                      <a:pt x="1185381" y="102045"/>
                      <a:pt x="1126241" y="15609"/>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userDrawn="1"/>
            </p:nvSpPr>
            <p:spPr>
              <a:xfrm>
                <a:off x="4162567" y="2768814"/>
                <a:ext cx="1009934" cy="1380105"/>
              </a:xfrm>
              <a:custGeom>
                <a:avLst/>
                <a:gdLst>
                  <a:gd name="connsiteX0" fmla="*/ 0 w 1009934"/>
                  <a:gd name="connsiteY0" fmla="*/ 1380105 h 1380105"/>
                  <a:gd name="connsiteX1" fmla="*/ 68239 w 1009934"/>
                  <a:gd name="connsiteY1" fmla="*/ 1311867 h 1380105"/>
                  <a:gd name="connsiteX2" fmla="*/ 109182 w 1009934"/>
                  <a:gd name="connsiteY2" fmla="*/ 1284571 h 1380105"/>
                  <a:gd name="connsiteX3" fmla="*/ 122830 w 1009934"/>
                  <a:gd name="connsiteY3" fmla="*/ 1243628 h 1380105"/>
                  <a:gd name="connsiteX4" fmla="*/ 150126 w 1009934"/>
                  <a:gd name="connsiteY4" fmla="*/ 1202685 h 1380105"/>
                  <a:gd name="connsiteX5" fmla="*/ 163773 w 1009934"/>
                  <a:gd name="connsiteY5" fmla="*/ 1161741 h 1380105"/>
                  <a:gd name="connsiteX6" fmla="*/ 232012 w 1009934"/>
                  <a:gd name="connsiteY6" fmla="*/ 1066207 h 1380105"/>
                  <a:gd name="connsiteX7" fmla="*/ 245660 w 1009934"/>
                  <a:gd name="connsiteY7" fmla="*/ 1025264 h 1380105"/>
                  <a:gd name="connsiteX8" fmla="*/ 327546 w 1009934"/>
                  <a:gd name="connsiteY8" fmla="*/ 970673 h 1380105"/>
                  <a:gd name="connsiteX9" fmla="*/ 368490 w 1009934"/>
                  <a:gd name="connsiteY9" fmla="*/ 943377 h 1380105"/>
                  <a:gd name="connsiteX10" fmla="*/ 382137 w 1009934"/>
                  <a:gd name="connsiteY10" fmla="*/ 902434 h 1380105"/>
                  <a:gd name="connsiteX11" fmla="*/ 464024 w 1009934"/>
                  <a:gd name="connsiteY11" fmla="*/ 861490 h 1380105"/>
                  <a:gd name="connsiteX12" fmla="*/ 491320 w 1009934"/>
                  <a:gd name="connsiteY12" fmla="*/ 820547 h 1380105"/>
                  <a:gd name="connsiteX13" fmla="*/ 518615 w 1009934"/>
                  <a:gd name="connsiteY13" fmla="*/ 765956 h 1380105"/>
                  <a:gd name="connsiteX14" fmla="*/ 559558 w 1009934"/>
                  <a:gd name="connsiteY14" fmla="*/ 738661 h 1380105"/>
                  <a:gd name="connsiteX15" fmla="*/ 586854 w 1009934"/>
                  <a:gd name="connsiteY15" fmla="*/ 697717 h 1380105"/>
                  <a:gd name="connsiteX16" fmla="*/ 627797 w 1009934"/>
                  <a:gd name="connsiteY16" fmla="*/ 656774 h 1380105"/>
                  <a:gd name="connsiteX17" fmla="*/ 682388 w 1009934"/>
                  <a:gd name="connsiteY17" fmla="*/ 602183 h 1380105"/>
                  <a:gd name="connsiteX18" fmla="*/ 709684 w 1009934"/>
                  <a:gd name="connsiteY18" fmla="*/ 561240 h 1380105"/>
                  <a:gd name="connsiteX19" fmla="*/ 791570 w 1009934"/>
                  <a:gd name="connsiteY19" fmla="*/ 493001 h 1380105"/>
                  <a:gd name="connsiteX20" fmla="*/ 846161 w 1009934"/>
                  <a:gd name="connsiteY20" fmla="*/ 411114 h 1380105"/>
                  <a:gd name="connsiteX21" fmla="*/ 873457 w 1009934"/>
                  <a:gd name="connsiteY21" fmla="*/ 370171 h 1380105"/>
                  <a:gd name="connsiteX22" fmla="*/ 887105 w 1009934"/>
                  <a:gd name="connsiteY22" fmla="*/ 315580 h 1380105"/>
                  <a:gd name="connsiteX23" fmla="*/ 928048 w 1009934"/>
                  <a:gd name="connsiteY23" fmla="*/ 233693 h 1380105"/>
                  <a:gd name="connsiteX24" fmla="*/ 941696 w 1009934"/>
                  <a:gd name="connsiteY24" fmla="*/ 179102 h 1380105"/>
                  <a:gd name="connsiteX25" fmla="*/ 955343 w 1009934"/>
                  <a:gd name="connsiteY25" fmla="*/ 83568 h 1380105"/>
                  <a:gd name="connsiteX26" fmla="*/ 982639 w 1009934"/>
                  <a:gd name="connsiteY26" fmla="*/ 42625 h 1380105"/>
                  <a:gd name="connsiteX27" fmla="*/ 996287 w 1009934"/>
                  <a:gd name="connsiteY27" fmla="*/ 1682 h 1380105"/>
                  <a:gd name="connsiteX28" fmla="*/ 1009934 w 1009934"/>
                  <a:gd name="connsiteY28" fmla="*/ 1682 h 1380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9934" h="1380105">
                    <a:moveTo>
                      <a:pt x="0" y="1380105"/>
                    </a:moveTo>
                    <a:cubicBezTo>
                      <a:pt x="22746" y="1357359"/>
                      <a:pt x="44030" y="1333050"/>
                      <a:pt x="68239" y="1311867"/>
                    </a:cubicBezTo>
                    <a:cubicBezTo>
                      <a:pt x="80583" y="1301066"/>
                      <a:pt x="98935" y="1297379"/>
                      <a:pt x="109182" y="1284571"/>
                    </a:cubicBezTo>
                    <a:cubicBezTo>
                      <a:pt x="118169" y="1273337"/>
                      <a:pt x="116396" y="1256495"/>
                      <a:pt x="122830" y="1243628"/>
                    </a:cubicBezTo>
                    <a:cubicBezTo>
                      <a:pt x="130166" y="1228957"/>
                      <a:pt x="141027" y="1216333"/>
                      <a:pt x="150126" y="1202685"/>
                    </a:cubicBezTo>
                    <a:cubicBezTo>
                      <a:pt x="154675" y="1189037"/>
                      <a:pt x="156636" y="1174232"/>
                      <a:pt x="163773" y="1161741"/>
                    </a:cubicBezTo>
                    <a:cubicBezTo>
                      <a:pt x="188513" y="1118446"/>
                      <a:pt x="210881" y="1108469"/>
                      <a:pt x="232012" y="1066207"/>
                    </a:cubicBezTo>
                    <a:cubicBezTo>
                      <a:pt x="238446" y="1053340"/>
                      <a:pt x="235488" y="1035436"/>
                      <a:pt x="245660" y="1025264"/>
                    </a:cubicBezTo>
                    <a:cubicBezTo>
                      <a:pt x="268857" y="1002067"/>
                      <a:pt x="300251" y="988870"/>
                      <a:pt x="327546" y="970673"/>
                    </a:cubicBezTo>
                    <a:lnTo>
                      <a:pt x="368490" y="943377"/>
                    </a:lnTo>
                    <a:cubicBezTo>
                      <a:pt x="373039" y="929729"/>
                      <a:pt x="373150" y="913667"/>
                      <a:pt x="382137" y="902434"/>
                    </a:cubicBezTo>
                    <a:cubicBezTo>
                      <a:pt x="401378" y="878383"/>
                      <a:pt x="437052" y="870481"/>
                      <a:pt x="464024" y="861490"/>
                    </a:cubicBezTo>
                    <a:cubicBezTo>
                      <a:pt x="473123" y="847842"/>
                      <a:pt x="483182" y="834788"/>
                      <a:pt x="491320" y="820547"/>
                    </a:cubicBezTo>
                    <a:cubicBezTo>
                      <a:pt x="501414" y="802883"/>
                      <a:pt x="505591" y="781585"/>
                      <a:pt x="518615" y="765956"/>
                    </a:cubicBezTo>
                    <a:cubicBezTo>
                      <a:pt x="529116" y="753355"/>
                      <a:pt x="545910" y="747759"/>
                      <a:pt x="559558" y="738661"/>
                    </a:cubicBezTo>
                    <a:cubicBezTo>
                      <a:pt x="568657" y="725013"/>
                      <a:pt x="576353" y="710318"/>
                      <a:pt x="586854" y="697717"/>
                    </a:cubicBezTo>
                    <a:cubicBezTo>
                      <a:pt x="599210" y="682890"/>
                      <a:pt x="617091" y="672833"/>
                      <a:pt x="627797" y="656774"/>
                    </a:cubicBezTo>
                    <a:cubicBezTo>
                      <a:pt x="669390" y="594385"/>
                      <a:pt x="604401" y="628179"/>
                      <a:pt x="682388" y="602183"/>
                    </a:cubicBezTo>
                    <a:cubicBezTo>
                      <a:pt x="691487" y="588535"/>
                      <a:pt x="698086" y="572838"/>
                      <a:pt x="709684" y="561240"/>
                    </a:cubicBezTo>
                    <a:cubicBezTo>
                      <a:pt x="788532" y="482392"/>
                      <a:pt x="713323" y="593605"/>
                      <a:pt x="791570" y="493001"/>
                    </a:cubicBezTo>
                    <a:cubicBezTo>
                      <a:pt x="811710" y="467106"/>
                      <a:pt x="827964" y="438410"/>
                      <a:pt x="846161" y="411114"/>
                    </a:cubicBezTo>
                    <a:lnTo>
                      <a:pt x="873457" y="370171"/>
                    </a:lnTo>
                    <a:cubicBezTo>
                      <a:pt x="878006" y="351974"/>
                      <a:pt x="879716" y="332820"/>
                      <a:pt x="887105" y="315580"/>
                    </a:cubicBezTo>
                    <a:cubicBezTo>
                      <a:pt x="938374" y="195952"/>
                      <a:pt x="895185" y="348712"/>
                      <a:pt x="928048" y="233693"/>
                    </a:cubicBezTo>
                    <a:cubicBezTo>
                      <a:pt x="933201" y="215658"/>
                      <a:pt x="938341" y="197557"/>
                      <a:pt x="941696" y="179102"/>
                    </a:cubicBezTo>
                    <a:cubicBezTo>
                      <a:pt x="947450" y="147453"/>
                      <a:pt x="946100" y="114379"/>
                      <a:pt x="955343" y="83568"/>
                    </a:cubicBezTo>
                    <a:cubicBezTo>
                      <a:pt x="960056" y="67857"/>
                      <a:pt x="975303" y="57296"/>
                      <a:pt x="982639" y="42625"/>
                    </a:cubicBezTo>
                    <a:cubicBezTo>
                      <a:pt x="989073" y="29758"/>
                      <a:pt x="988307" y="13652"/>
                      <a:pt x="996287" y="1682"/>
                    </a:cubicBezTo>
                    <a:cubicBezTo>
                      <a:pt x="998810" y="-2103"/>
                      <a:pt x="1005385" y="1682"/>
                      <a:pt x="1009934" y="1682"/>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a:off x="4858538" y="2947916"/>
                <a:ext cx="13713" cy="382138"/>
              </a:xfrm>
              <a:custGeom>
                <a:avLst/>
                <a:gdLst>
                  <a:gd name="connsiteX0" fmla="*/ 13713 w 13713"/>
                  <a:gd name="connsiteY0" fmla="*/ 382138 h 382138"/>
                  <a:gd name="connsiteX1" fmla="*/ 65 w 13713"/>
                  <a:gd name="connsiteY1" fmla="*/ 0 h 382138"/>
                </a:gdLst>
                <a:ahLst/>
                <a:cxnLst>
                  <a:cxn ang="0">
                    <a:pos x="connsiteX0" y="connsiteY0"/>
                  </a:cxn>
                  <a:cxn ang="0">
                    <a:pos x="connsiteX1" y="connsiteY1"/>
                  </a:cxn>
                </a:cxnLst>
                <a:rect l="l" t="t" r="r" b="b"/>
                <a:pathLst>
                  <a:path w="13713" h="382138">
                    <a:moveTo>
                      <a:pt x="13713" y="382138"/>
                    </a:moveTo>
                    <a:cubicBezTo>
                      <a:pt x="-1752" y="72834"/>
                      <a:pt x="65" y="200282"/>
                      <a:pt x="6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userDrawn="1"/>
            </p:nvSpPr>
            <p:spPr>
              <a:xfrm>
                <a:off x="4503761" y="3234519"/>
                <a:ext cx="110463" cy="504968"/>
              </a:xfrm>
              <a:custGeom>
                <a:avLst/>
                <a:gdLst>
                  <a:gd name="connsiteX0" fmla="*/ 0 w 110463"/>
                  <a:gd name="connsiteY0" fmla="*/ 504968 h 504968"/>
                  <a:gd name="connsiteX1" fmla="*/ 81887 w 110463"/>
                  <a:gd name="connsiteY1" fmla="*/ 272956 h 504968"/>
                  <a:gd name="connsiteX2" fmla="*/ 95535 w 110463"/>
                  <a:gd name="connsiteY2" fmla="*/ 150126 h 504968"/>
                  <a:gd name="connsiteX3" fmla="*/ 109182 w 110463"/>
                  <a:gd name="connsiteY3" fmla="*/ 95535 h 504968"/>
                  <a:gd name="connsiteX4" fmla="*/ 109182 w 110463"/>
                  <a:gd name="connsiteY4" fmla="*/ 0 h 504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63" h="504968">
                    <a:moveTo>
                      <a:pt x="0" y="504968"/>
                    </a:moveTo>
                    <a:cubicBezTo>
                      <a:pt x="27296" y="427631"/>
                      <a:pt x="72830" y="354467"/>
                      <a:pt x="81887" y="272956"/>
                    </a:cubicBezTo>
                    <a:cubicBezTo>
                      <a:pt x="86436" y="232013"/>
                      <a:pt x="89271" y="190842"/>
                      <a:pt x="95535" y="150126"/>
                    </a:cubicBezTo>
                    <a:cubicBezTo>
                      <a:pt x="98387" y="131587"/>
                      <a:pt x="107484" y="114215"/>
                      <a:pt x="109182" y="95535"/>
                    </a:cubicBezTo>
                    <a:cubicBezTo>
                      <a:pt x="112065" y="63821"/>
                      <a:pt x="109182" y="31845"/>
                      <a:pt x="109182"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a:off x="4667534" y="3466531"/>
                <a:ext cx="341194" cy="81887"/>
              </a:xfrm>
              <a:custGeom>
                <a:avLst/>
                <a:gdLst>
                  <a:gd name="connsiteX0" fmla="*/ 0 w 341194"/>
                  <a:gd name="connsiteY0" fmla="*/ 81887 h 81887"/>
                  <a:gd name="connsiteX1" fmla="*/ 300251 w 341194"/>
                  <a:gd name="connsiteY1" fmla="*/ 27296 h 81887"/>
                  <a:gd name="connsiteX2" fmla="*/ 341194 w 341194"/>
                  <a:gd name="connsiteY2" fmla="*/ 0 h 81887"/>
                </a:gdLst>
                <a:ahLst/>
                <a:cxnLst>
                  <a:cxn ang="0">
                    <a:pos x="connsiteX0" y="connsiteY0"/>
                  </a:cxn>
                  <a:cxn ang="0">
                    <a:pos x="connsiteX1" y="connsiteY1"/>
                  </a:cxn>
                  <a:cxn ang="0">
                    <a:pos x="connsiteX2" y="connsiteY2"/>
                  </a:cxn>
                </a:cxnLst>
                <a:rect l="l" t="t" r="r" b="b"/>
                <a:pathLst>
                  <a:path w="341194" h="81887">
                    <a:moveTo>
                      <a:pt x="0" y="81887"/>
                    </a:moveTo>
                    <a:cubicBezTo>
                      <a:pt x="100084" y="63690"/>
                      <a:pt x="201335" y="51036"/>
                      <a:pt x="300251" y="27296"/>
                    </a:cubicBezTo>
                    <a:cubicBezTo>
                      <a:pt x="316201" y="23468"/>
                      <a:pt x="341194" y="0"/>
                      <a:pt x="341194"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任意多边形 28"/>
          <p:cNvSpPr/>
          <p:nvPr userDrawn="1"/>
        </p:nvSpPr>
        <p:spPr>
          <a:xfrm>
            <a:off x="-377313" y="-336549"/>
            <a:ext cx="2641797" cy="2240653"/>
          </a:xfrm>
          <a:custGeom>
            <a:avLst/>
            <a:gdLst>
              <a:gd name="connsiteX0" fmla="*/ 3529946 w 3757055"/>
              <a:gd name="connsiteY0" fmla="*/ 336549 h 3345750"/>
              <a:gd name="connsiteX1" fmla="*/ 2902149 w 3757055"/>
              <a:gd name="connsiteY1" fmla="*/ 937050 h 3345750"/>
              <a:gd name="connsiteX2" fmla="*/ 2383534 w 3757055"/>
              <a:gd name="connsiteY2" fmla="*/ 759630 h 3345750"/>
              <a:gd name="connsiteX3" fmla="*/ 2206113 w 3757055"/>
              <a:gd name="connsiteY3" fmla="*/ 1469313 h 3345750"/>
              <a:gd name="connsiteX4" fmla="*/ 1510077 w 3757055"/>
              <a:gd name="connsiteY4" fmla="*/ 1878746 h 3345750"/>
              <a:gd name="connsiteX5" fmla="*/ 1387247 w 3757055"/>
              <a:gd name="connsiteY5" fmla="*/ 2574782 h 3345750"/>
              <a:gd name="connsiteX6" fmla="*/ 309074 w 3757055"/>
              <a:gd name="connsiteY6" fmla="*/ 3243522 h 3345750"/>
              <a:gd name="connsiteX7" fmla="*/ 268131 w 3757055"/>
              <a:gd name="connsiteY7" fmla="*/ 241015 h 3345750"/>
              <a:gd name="connsiteX8" fmla="*/ 3475355 w 3757055"/>
              <a:gd name="connsiteY8" fmla="*/ 200071 h 3345750"/>
              <a:gd name="connsiteX9" fmla="*/ 3529946 w 3757055"/>
              <a:gd name="connsiteY9" fmla="*/ 336549 h 334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57055" h="3345750">
                <a:moveTo>
                  <a:pt x="3529946" y="336549"/>
                </a:moveTo>
                <a:cubicBezTo>
                  <a:pt x="3434412" y="459379"/>
                  <a:pt x="3093218" y="866537"/>
                  <a:pt x="2902149" y="937050"/>
                </a:cubicBezTo>
                <a:cubicBezTo>
                  <a:pt x="2711080" y="1007563"/>
                  <a:pt x="2499540" y="670920"/>
                  <a:pt x="2383534" y="759630"/>
                </a:cubicBezTo>
                <a:cubicBezTo>
                  <a:pt x="2267528" y="848341"/>
                  <a:pt x="2351689" y="1282794"/>
                  <a:pt x="2206113" y="1469313"/>
                </a:cubicBezTo>
                <a:cubicBezTo>
                  <a:pt x="2060537" y="1655832"/>
                  <a:pt x="1646555" y="1694501"/>
                  <a:pt x="1510077" y="1878746"/>
                </a:cubicBezTo>
                <a:cubicBezTo>
                  <a:pt x="1373599" y="2062991"/>
                  <a:pt x="1587414" y="2347319"/>
                  <a:pt x="1387247" y="2574782"/>
                </a:cubicBezTo>
                <a:cubicBezTo>
                  <a:pt x="1187080" y="2802245"/>
                  <a:pt x="495593" y="3632483"/>
                  <a:pt x="309074" y="3243522"/>
                </a:cubicBezTo>
                <a:cubicBezTo>
                  <a:pt x="122555" y="2854561"/>
                  <a:pt x="-259583" y="748257"/>
                  <a:pt x="268131" y="241015"/>
                </a:cubicBezTo>
                <a:cubicBezTo>
                  <a:pt x="795844" y="-266227"/>
                  <a:pt x="2931719" y="181874"/>
                  <a:pt x="3475355" y="200071"/>
                </a:cubicBezTo>
                <a:cubicBezTo>
                  <a:pt x="4018991" y="218268"/>
                  <a:pt x="3625480" y="213719"/>
                  <a:pt x="3529946" y="336549"/>
                </a:cubicBezTo>
                <a:close/>
              </a:path>
            </a:pathLst>
          </a:cu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userDrawn="1"/>
        </p:nvSpPr>
        <p:spPr>
          <a:xfrm>
            <a:off x="10265836" y="-333084"/>
            <a:ext cx="2120357" cy="1556320"/>
          </a:xfrm>
          <a:custGeom>
            <a:avLst/>
            <a:gdLst>
              <a:gd name="connsiteX0" fmla="*/ 311179 w 2120357"/>
              <a:gd name="connsiteY0" fmla="*/ 142015 h 1556320"/>
              <a:gd name="connsiteX1" fmla="*/ 38224 w 2120357"/>
              <a:gd name="connsiteY1" fmla="*/ 646983 h 1556320"/>
              <a:gd name="connsiteX2" fmla="*/ 802498 w 2120357"/>
              <a:gd name="connsiteY2" fmla="*/ 701574 h 1556320"/>
              <a:gd name="connsiteX3" fmla="*/ 1061806 w 2120357"/>
              <a:gd name="connsiteY3" fmla="*/ 1124654 h 1556320"/>
              <a:gd name="connsiteX4" fmla="*/ 1594068 w 2120357"/>
              <a:gd name="connsiteY4" fmla="*/ 1233836 h 1556320"/>
              <a:gd name="connsiteX5" fmla="*/ 1989854 w 2120357"/>
              <a:gd name="connsiteY5" fmla="*/ 1506791 h 1556320"/>
              <a:gd name="connsiteX6" fmla="*/ 1976206 w 2120357"/>
              <a:gd name="connsiteY6" fmla="*/ 114720 h 1556320"/>
              <a:gd name="connsiteX7" fmla="*/ 311179 w 2120357"/>
              <a:gd name="connsiteY7" fmla="*/ 142015 h 155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0357" h="1556320">
                <a:moveTo>
                  <a:pt x="311179" y="142015"/>
                </a:moveTo>
                <a:cubicBezTo>
                  <a:pt x="-11818" y="230726"/>
                  <a:pt x="-43663" y="553723"/>
                  <a:pt x="38224" y="646983"/>
                </a:cubicBezTo>
                <a:cubicBezTo>
                  <a:pt x="120110" y="740243"/>
                  <a:pt x="631901" y="621962"/>
                  <a:pt x="802498" y="701574"/>
                </a:cubicBezTo>
                <a:cubicBezTo>
                  <a:pt x="973095" y="781186"/>
                  <a:pt x="929878" y="1035944"/>
                  <a:pt x="1061806" y="1124654"/>
                </a:cubicBezTo>
                <a:cubicBezTo>
                  <a:pt x="1193734" y="1213364"/>
                  <a:pt x="1439394" y="1170147"/>
                  <a:pt x="1594068" y="1233836"/>
                </a:cubicBezTo>
                <a:cubicBezTo>
                  <a:pt x="1748742" y="1297525"/>
                  <a:pt x="1926164" y="1693310"/>
                  <a:pt x="1989854" y="1506791"/>
                </a:cubicBezTo>
                <a:cubicBezTo>
                  <a:pt x="2053544" y="1320272"/>
                  <a:pt x="2255985" y="342183"/>
                  <a:pt x="1976206" y="114720"/>
                </a:cubicBezTo>
                <a:cubicBezTo>
                  <a:pt x="1696427" y="-112743"/>
                  <a:pt x="634176" y="53304"/>
                  <a:pt x="311179" y="142015"/>
                </a:cubicBezTo>
                <a:close/>
              </a:path>
            </a:pathLst>
          </a:cu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userDrawn="1"/>
        </p:nvSpPr>
        <p:spPr>
          <a:xfrm>
            <a:off x="-385865" y="5665984"/>
            <a:ext cx="13300287" cy="1575569"/>
          </a:xfrm>
          <a:custGeom>
            <a:avLst/>
            <a:gdLst>
              <a:gd name="connsiteX0" fmla="*/ 153853 w 13300287"/>
              <a:gd name="connsiteY0" fmla="*/ 1789989 h 2381554"/>
              <a:gd name="connsiteX1" fmla="*/ 1013662 w 13300287"/>
              <a:gd name="connsiteY1" fmla="*/ 957476 h 2381554"/>
              <a:gd name="connsiteX2" fmla="*/ 2473972 w 13300287"/>
              <a:gd name="connsiteY2" fmla="*/ 1066658 h 2381554"/>
              <a:gd name="connsiteX3" fmla="*/ 4384659 w 13300287"/>
              <a:gd name="connsiteY3" fmla="*/ 507100 h 2381554"/>
              <a:gd name="connsiteX4" fmla="*/ 5858617 w 13300287"/>
              <a:gd name="connsiteY4" fmla="*/ 1639864 h 2381554"/>
              <a:gd name="connsiteX5" fmla="*/ 6554653 w 13300287"/>
              <a:gd name="connsiteY5" fmla="*/ 1230431 h 2381554"/>
              <a:gd name="connsiteX6" fmla="*/ 7851190 w 13300287"/>
              <a:gd name="connsiteY6" fmla="*/ 2090240 h 2381554"/>
              <a:gd name="connsiteX7" fmla="*/ 9352444 w 13300287"/>
              <a:gd name="connsiteY7" fmla="*/ 425213 h 2381554"/>
              <a:gd name="connsiteX8" fmla="*/ 10498856 w 13300287"/>
              <a:gd name="connsiteY8" fmla="*/ 930180 h 2381554"/>
              <a:gd name="connsiteX9" fmla="*/ 10962880 w 13300287"/>
              <a:gd name="connsiteY9" fmla="*/ 602634 h 2381554"/>
              <a:gd name="connsiteX10" fmla="*/ 11822689 w 13300287"/>
              <a:gd name="connsiteY10" fmla="*/ 425213 h 2381554"/>
              <a:gd name="connsiteX11" fmla="*/ 12682498 w 13300287"/>
              <a:gd name="connsiteY11" fmla="*/ 70371 h 2381554"/>
              <a:gd name="connsiteX12" fmla="*/ 12627907 w 13300287"/>
              <a:gd name="connsiteY12" fmla="*/ 1967410 h 2381554"/>
              <a:gd name="connsiteX13" fmla="*/ 4234534 w 13300287"/>
              <a:gd name="connsiteY13" fmla="*/ 2376843 h 2381554"/>
              <a:gd name="connsiteX14" fmla="*/ 153853 w 13300287"/>
              <a:gd name="connsiteY14" fmla="*/ 1789989 h 2381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300287" h="2381554">
                <a:moveTo>
                  <a:pt x="153853" y="1789989"/>
                </a:moveTo>
                <a:cubicBezTo>
                  <a:pt x="-382959" y="1553428"/>
                  <a:pt x="626975" y="1078031"/>
                  <a:pt x="1013662" y="957476"/>
                </a:cubicBezTo>
                <a:cubicBezTo>
                  <a:pt x="1400349" y="836921"/>
                  <a:pt x="1912139" y="1141721"/>
                  <a:pt x="2473972" y="1066658"/>
                </a:cubicBezTo>
                <a:cubicBezTo>
                  <a:pt x="3035805" y="991595"/>
                  <a:pt x="3820552" y="411566"/>
                  <a:pt x="4384659" y="507100"/>
                </a:cubicBezTo>
                <a:cubicBezTo>
                  <a:pt x="4948766" y="602634"/>
                  <a:pt x="5496951" y="1519309"/>
                  <a:pt x="5858617" y="1639864"/>
                </a:cubicBezTo>
                <a:cubicBezTo>
                  <a:pt x="6220283" y="1760419"/>
                  <a:pt x="6222557" y="1155368"/>
                  <a:pt x="6554653" y="1230431"/>
                </a:cubicBezTo>
                <a:cubicBezTo>
                  <a:pt x="6886749" y="1305494"/>
                  <a:pt x="7384892" y="2224443"/>
                  <a:pt x="7851190" y="2090240"/>
                </a:cubicBezTo>
                <a:cubicBezTo>
                  <a:pt x="8317489" y="1956037"/>
                  <a:pt x="8911166" y="618556"/>
                  <a:pt x="9352444" y="425213"/>
                </a:cubicBezTo>
                <a:cubicBezTo>
                  <a:pt x="9793722" y="231870"/>
                  <a:pt x="10230450" y="900610"/>
                  <a:pt x="10498856" y="930180"/>
                </a:cubicBezTo>
                <a:cubicBezTo>
                  <a:pt x="10767262" y="959750"/>
                  <a:pt x="10742241" y="686795"/>
                  <a:pt x="10962880" y="602634"/>
                </a:cubicBezTo>
                <a:cubicBezTo>
                  <a:pt x="11183519" y="518473"/>
                  <a:pt x="11536086" y="513923"/>
                  <a:pt x="11822689" y="425213"/>
                </a:cubicBezTo>
                <a:cubicBezTo>
                  <a:pt x="12109292" y="336502"/>
                  <a:pt x="12548295" y="-186662"/>
                  <a:pt x="12682498" y="70371"/>
                </a:cubicBezTo>
                <a:cubicBezTo>
                  <a:pt x="12816701" y="327404"/>
                  <a:pt x="14035901" y="1582998"/>
                  <a:pt x="12627907" y="1967410"/>
                </a:cubicBezTo>
                <a:cubicBezTo>
                  <a:pt x="11219913" y="2351822"/>
                  <a:pt x="6308994" y="2399589"/>
                  <a:pt x="4234534" y="2376843"/>
                </a:cubicBezTo>
                <a:cubicBezTo>
                  <a:pt x="2160074" y="2354097"/>
                  <a:pt x="690665" y="2026550"/>
                  <a:pt x="153853" y="1789989"/>
                </a:cubicBezTo>
                <a:close/>
              </a:path>
            </a:pathLst>
          </a:cu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userDrawn="1"/>
        </p:nvSpPr>
        <p:spPr>
          <a:xfrm>
            <a:off x="8775510" y="213063"/>
            <a:ext cx="653466" cy="6467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351997930"/>
      </p:ext>
    </p:extLst>
  </p:cSld>
  <p:clrMapOvr>
    <a:masterClrMapping/>
  </p:clrMapOvr>
  <p:transition spd="slow">
    <p:push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solidFill>
            <a:srgbClr val="E5F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userDrawn="1"/>
        </p:nvSpPr>
        <p:spPr>
          <a:xfrm>
            <a:off x="519189" y="213063"/>
            <a:ext cx="11164760" cy="6445676"/>
          </a:xfrm>
          <a:prstGeom prst="round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userDrawn="1"/>
        </p:nvGrpSpPr>
        <p:grpSpPr>
          <a:xfrm>
            <a:off x="249930" y="5948979"/>
            <a:ext cx="1148564" cy="860805"/>
            <a:chOff x="1320661" y="2390996"/>
            <a:chExt cx="2453448" cy="2094107"/>
          </a:xfrm>
        </p:grpSpPr>
        <p:grpSp>
          <p:nvGrpSpPr>
            <p:cNvPr id="9" name="组合 8"/>
            <p:cNvGrpSpPr/>
            <p:nvPr userDrawn="1"/>
          </p:nvGrpSpPr>
          <p:grpSpPr>
            <a:xfrm>
              <a:off x="1320661" y="2390996"/>
              <a:ext cx="1270348" cy="2094107"/>
              <a:chOff x="1320661" y="2390996"/>
              <a:chExt cx="1270348" cy="2094107"/>
            </a:xfrm>
          </p:grpSpPr>
          <p:sp>
            <p:nvSpPr>
              <p:cNvPr id="23" name="任意多边形 22"/>
              <p:cNvSpPr/>
              <p:nvPr userDrawn="1"/>
            </p:nvSpPr>
            <p:spPr>
              <a:xfrm>
                <a:off x="1320661" y="2390996"/>
                <a:ext cx="1270348" cy="2094107"/>
              </a:xfrm>
              <a:custGeom>
                <a:avLst/>
                <a:gdLst>
                  <a:gd name="connsiteX0" fmla="*/ 412604 w 1270348"/>
                  <a:gd name="connsiteY0" fmla="*/ 573 h 2094107"/>
                  <a:gd name="connsiteX1" fmla="*/ 30467 w 1270348"/>
                  <a:gd name="connsiteY1" fmla="*/ 860382 h 2094107"/>
                  <a:gd name="connsiteX2" fmla="*/ 1258766 w 1270348"/>
                  <a:gd name="connsiteY2" fmla="*/ 2088680 h 2094107"/>
                  <a:gd name="connsiteX3" fmla="*/ 658264 w 1270348"/>
                  <a:gd name="connsiteY3" fmla="*/ 1297110 h 2094107"/>
                  <a:gd name="connsiteX4" fmla="*/ 849333 w 1270348"/>
                  <a:gd name="connsiteY4" fmla="*/ 983211 h 2094107"/>
                  <a:gd name="connsiteX5" fmla="*/ 412604 w 1270348"/>
                  <a:gd name="connsiteY5" fmla="*/ 573 h 209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0348" h="2094107">
                    <a:moveTo>
                      <a:pt x="412604" y="573"/>
                    </a:moveTo>
                    <a:cubicBezTo>
                      <a:pt x="276126" y="-19898"/>
                      <a:pt x="-110560" y="512364"/>
                      <a:pt x="30467" y="860382"/>
                    </a:cubicBezTo>
                    <a:cubicBezTo>
                      <a:pt x="171494" y="1208400"/>
                      <a:pt x="1154133" y="2015892"/>
                      <a:pt x="1258766" y="2088680"/>
                    </a:cubicBezTo>
                    <a:cubicBezTo>
                      <a:pt x="1363399" y="2161468"/>
                      <a:pt x="726503" y="1481355"/>
                      <a:pt x="658264" y="1297110"/>
                    </a:cubicBezTo>
                    <a:cubicBezTo>
                      <a:pt x="590025" y="1112865"/>
                      <a:pt x="888002" y="1199301"/>
                      <a:pt x="849333" y="983211"/>
                    </a:cubicBezTo>
                    <a:cubicBezTo>
                      <a:pt x="810664" y="767122"/>
                      <a:pt x="549082" y="21044"/>
                      <a:pt x="412604" y="573"/>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4" name="组合 23"/>
              <p:cNvGrpSpPr/>
              <p:nvPr userDrawn="1"/>
            </p:nvGrpSpPr>
            <p:grpSpPr>
              <a:xfrm>
                <a:off x="1392645" y="2548882"/>
                <a:ext cx="750048" cy="1487606"/>
                <a:chOff x="3234519" y="1048122"/>
                <a:chExt cx="750048" cy="1487606"/>
              </a:xfrm>
            </p:grpSpPr>
            <p:sp>
              <p:nvSpPr>
                <p:cNvPr id="25" name="任意多边形 24"/>
                <p:cNvSpPr/>
                <p:nvPr userDrawn="1"/>
              </p:nvSpPr>
              <p:spPr>
                <a:xfrm>
                  <a:off x="3424336" y="1048122"/>
                  <a:ext cx="560231" cy="1487606"/>
                </a:xfrm>
                <a:custGeom>
                  <a:avLst/>
                  <a:gdLst>
                    <a:gd name="connsiteX0" fmla="*/ 137151 w 560231"/>
                    <a:gd name="connsiteY0" fmla="*/ 0 h 1487606"/>
                    <a:gd name="connsiteX1" fmla="*/ 109855 w 560231"/>
                    <a:gd name="connsiteY1" fmla="*/ 122830 h 1487606"/>
                    <a:gd name="connsiteX2" fmla="*/ 68912 w 560231"/>
                    <a:gd name="connsiteY2" fmla="*/ 163773 h 1487606"/>
                    <a:gd name="connsiteX3" fmla="*/ 41616 w 560231"/>
                    <a:gd name="connsiteY3" fmla="*/ 204716 h 1487606"/>
                    <a:gd name="connsiteX4" fmla="*/ 27969 w 560231"/>
                    <a:gd name="connsiteY4" fmla="*/ 286603 h 1487606"/>
                    <a:gd name="connsiteX5" fmla="*/ 673 w 560231"/>
                    <a:gd name="connsiteY5" fmla="*/ 327546 h 1487606"/>
                    <a:gd name="connsiteX6" fmla="*/ 14321 w 560231"/>
                    <a:gd name="connsiteY6" fmla="*/ 491319 h 1487606"/>
                    <a:gd name="connsiteX7" fmla="*/ 55264 w 560231"/>
                    <a:gd name="connsiteY7" fmla="*/ 696036 h 1487606"/>
                    <a:gd name="connsiteX8" fmla="*/ 82560 w 560231"/>
                    <a:gd name="connsiteY8" fmla="*/ 736979 h 1487606"/>
                    <a:gd name="connsiteX9" fmla="*/ 123503 w 560231"/>
                    <a:gd name="connsiteY9" fmla="*/ 818866 h 1487606"/>
                    <a:gd name="connsiteX10" fmla="*/ 137151 w 560231"/>
                    <a:gd name="connsiteY10" fmla="*/ 859809 h 1487606"/>
                    <a:gd name="connsiteX11" fmla="*/ 164446 w 560231"/>
                    <a:gd name="connsiteY11" fmla="*/ 900752 h 1487606"/>
                    <a:gd name="connsiteX12" fmla="*/ 178094 w 560231"/>
                    <a:gd name="connsiteY12" fmla="*/ 941696 h 1487606"/>
                    <a:gd name="connsiteX13" fmla="*/ 246333 w 560231"/>
                    <a:gd name="connsiteY13" fmla="*/ 1023582 h 1487606"/>
                    <a:gd name="connsiteX14" fmla="*/ 314572 w 560231"/>
                    <a:gd name="connsiteY14" fmla="*/ 1146412 h 1487606"/>
                    <a:gd name="connsiteX15" fmla="*/ 341867 w 560231"/>
                    <a:gd name="connsiteY15" fmla="*/ 1187355 h 1487606"/>
                    <a:gd name="connsiteX16" fmla="*/ 382810 w 560231"/>
                    <a:gd name="connsiteY16" fmla="*/ 1214651 h 1487606"/>
                    <a:gd name="connsiteX17" fmla="*/ 396458 w 560231"/>
                    <a:gd name="connsiteY17" fmla="*/ 1255594 h 1487606"/>
                    <a:gd name="connsiteX18" fmla="*/ 451049 w 560231"/>
                    <a:gd name="connsiteY18" fmla="*/ 1337481 h 1487606"/>
                    <a:gd name="connsiteX19" fmla="*/ 464697 w 560231"/>
                    <a:gd name="connsiteY19" fmla="*/ 1378424 h 1487606"/>
                    <a:gd name="connsiteX20" fmla="*/ 560231 w 560231"/>
                    <a:gd name="connsiteY20" fmla="*/ 1487606 h 1487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0231" h="1487606">
                      <a:moveTo>
                        <a:pt x="137151" y="0"/>
                      </a:moveTo>
                      <a:cubicBezTo>
                        <a:pt x="136326" y="4124"/>
                        <a:pt x="115786" y="112451"/>
                        <a:pt x="109855" y="122830"/>
                      </a:cubicBezTo>
                      <a:cubicBezTo>
                        <a:pt x="100279" y="139588"/>
                        <a:pt x="81268" y="148946"/>
                        <a:pt x="68912" y="163773"/>
                      </a:cubicBezTo>
                      <a:cubicBezTo>
                        <a:pt x="58411" y="176374"/>
                        <a:pt x="50715" y="191068"/>
                        <a:pt x="41616" y="204716"/>
                      </a:cubicBezTo>
                      <a:cubicBezTo>
                        <a:pt x="37067" y="232012"/>
                        <a:pt x="36720" y="260351"/>
                        <a:pt x="27969" y="286603"/>
                      </a:cubicBezTo>
                      <a:cubicBezTo>
                        <a:pt x="22782" y="302164"/>
                        <a:pt x="1764" y="311180"/>
                        <a:pt x="673" y="327546"/>
                      </a:cubicBezTo>
                      <a:cubicBezTo>
                        <a:pt x="-2971" y="382205"/>
                        <a:pt x="9127" y="436786"/>
                        <a:pt x="14321" y="491319"/>
                      </a:cubicBezTo>
                      <a:cubicBezTo>
                        <a:pt x="18719" y="537501"/>
                        <a:pt x="23622" y="648574"/>
                        <a:pt x="55264" y="696036"/>
                      </a:cubicBezTo>
                      <a:lnTo>
                        <a:pt x="82560" y="736979"/>
                      </a:lnTo>
                      <a:cubicBezTo>
                        <a:pt x="116859" y="839882"/>
                        <a:pt x="70593" y="713048"/>
                        <a:pt x="123503" y="818866"/>
                      </a:cubicBezTo>
                      <a:cubicBezTo>
                        <a:pt x="129937" y="831733"/>
                        <a:pt x="130717" y="846942"/>
                        <a:pt x="137151" y="859809"/>
                      </a:cubicBezTo>
                      <a:cubicBezTo>
                        <a:pt x="144486" y="874480"/>
                        <a:pt x="157111" y="886081"/>
                        <a:pt x="164446" y="900752"/>
                      </a:cubicBezTo>
                      <a:cubicBezTo>
                        <a:pt x="170880" y="913619"/>
                        <a:pt x="171660" y="928829"/>
                        <a:pt x="178094" y="941696"/>
                      </a:cubicBezTo>
                      <a:cubicBezTo>
                        <a:pt x="197095" y="979699"/>
                        <a:pt x="216148" y="993398"/>
                        <a:pt x="246333" y="1023582"/>
                      </a:cubicBezTo>
                      <a:cubicBezTo>
                        <a:pt x="270354" y="1095648"/>
                        <a:pt x="252000" y="1052554"/>
                        <a:pt x="314572" y="1146412"/>
                      </a:cubicBezTo>
                      <a:cubicBezTo>
                        <a:pt x="323670" y="1160060"/>
                        <a:pt x="328219" y="1178256"/>
                        <a:pt x="341867" y="1187355"/>
                      </a:cubicBezTo>
                      <a:lnTo>
                        <a:pt x="382810" y="1214651"/>
                      </a:lnTo>
                      <a:cubicBezTo>
                        <a:pt x="387359" y="1228299"/>
                        <a:pt x="389472" y="1243018"/>
                        <a:pt x="396458" y="1255594"/>
                      </a:cubicBezTo>
                      <a:cubicBezTo>
                        <a:pt x="412390" y="1284271"/>
                        <a:pt x="440675" y="1306359"/>
                        <a:pt x="451049" y="1337481"/>
                      </a:cubicBezTo>
                      <a:cubicBezTo>
                        <a:pt x="455598" y="1351129"/>
                        <a:pt x="455865" y="1367068"/>
                        <a:pt x="464697" y="1378424"/>
                      </a:cubicBezTo>
                      <a:cubicBezTo>
                        <a:pt x="589411" y="1538771"/>
                        <a:pt x="519929" y="1407005"/>
                        <a:pt x="560231" y="1487606"/>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userDrawn="1"/>
              </p:nvSpPr>
              <p:spPr>
                <a:xfrm>
                  <a:off x="3261236" y="1430259"/>
                  <a:ext cx="150125" cy="191069"/>
                </a:xfrm>
                <a:custGeom>
                  <a:avLst/>
                  <a:gdLst>
                    <a:gd name="connsiteX0" fmla="*/ 150125 w 150125"/>
                    <a:gd name="connsiteY0" fmla="*/ 191069 h 191069"/>
                    <a:gd name="connsiteX1" fmla="*/ 0 w 150125"/>
                    <a:gd name="connsiteY1" fmla="*/ 0 h 191069"/>
                  </a:gdLst>
                  <a:ahLst/>
                  <a:cxnLst>
                    <a:cxn ang="0">
                      <a:pos x="connsiteX0" y="connsiteY0"/>
                    </a:cxn>
                    <a:cxn ang="0">
                      <a:pos x="connsiteX1" y="connsiteY1"/>
                    </a:cxn>
                  </a:cxnLst>
                  <a:rect l="l" t="t" r="r" b="b"/>
                  <a:pathLst>
                    <a:path w="150125" h="191069">
                      <a:moveTo>
                        <a:pt x="150125" y="191069"/>
                      </a:moveTo>
                      <a:lnTo>
                        <a:pt x="0" y="0"/>
                      </a:ln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userDrawn="1"/>
              </p:nvSpPr>
              <p:spPr>
                <a:xfrm>
                  <a:off x="3548418" y="1528549"/>
                  <a:ext cx="191069" cy="286603"/>
                </a:xfrm>
                <a:custGeom>
                  <a:avLst/>
                  <a:gdLst>
                    <a:gd name="connsiteX0" fmla="*/ 0 w 191069"/>
                    <a:gd name="connsiteY0" fmla="*/ 286603 h 286603"/>
                    <a:gd name="connsiteX1" fmla="*/ 191069 w 191069"/>
                    <a:gd name="connsiteY1" fmla="*/ 0 h 286603"/>
                  </a:gdLst>
                  <a:ahLst/>
                  <a:cxnLst>
                    <a:cxn ang="0">
                      <a:pos x="connsiteX0" y="connsiteY0"/>
                    </a:cxn>
                    <a:cxn ang="0">
                      <a:pos x="connsiteX1" y="connsiteY1"/>
                    </a:cxn>
                  </a:cxnLst>
                  <a:rect l="l" t="t" r="r" b="b"/>
                  <a:pathLst>
                    <a:path w="191069" h="286603">
                      <a:moveTo>
                        <a:pt x="0" y="286603"/>
                      </a:moveTo>
                      <a:lnTo>
                        <a:pt x="191069" y="0"/>
                      </a:ln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userDrawn="1"/>
              </p:nvSpPr>
              <p:spPr>
                <a:xfrm>
                  <a:off x="3234519" y="1828800"/>
                  <a:ext cx="368490" cy="191069"/>
                </a:xfrm>
                <a:custGeom>
                  <a:avLst/>
                  <a:gdLst>
                    <a:gd name="connsiteX0" fmla="*/ 368490 w 368490"/>
                    <a:gd name="connsiteY0" fmla="*/ 191069 h 191069"/>
                    <a:gd name="connsiteX1" fmla="*/ 0 w 368490"/>
                    <a:gd name="connsiteY1" fmla="*/ 0 h 191069"/>
                  </a:gdLst>
                  <a:ahLst/>
                  <a:cxnLst>
                    <a:cxn ang="0">
                      <a:pos x="connsiteX0" y="connsiteY0"/>
                    </a:cxn>
                    <a:cxn ang="0">
                      <a:pos x="connsiteX1" y="connsiteY1"/>
                    </a:cxn>
                  </a:cxnLst>
                  <a:rect l="l" t="t" r="r" b="b"/>
                  <a:pathLst>
                    <a:path w="368490" h="191069">
                      <a:moveTo>
                        <a:pt x="368490" y="191069"/>
                      </a:moveTo>
                      <a:cubicBezTo>
                        <a:pt x="7893" y="10771"/>
                        <a:pt x="107157" y="107157"/>
                        <a:pt x="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0" name="组合 9"/>
            <p:cNvGrpSpPr/>
            <p:nvPr userDrawn="1"/>
          </p:nvGrpSpPr>
          <p:grpSpPr>
            <a:xfrm>
              <a:off x="2159377" y="2914595"/>
              <a:ext cx="682420" cy="1557775"/>
              <a:chOff x="3098027" y="3069797"/>
              <a:chExt cx="682420" cy="1557775"/>
            </a:xfrm>
          </p:grpSpPr>
          <p:sp>
            <p:nvSpPr>
              <p:cNvPr id="17" name="任意多边形 16"/>
              <p:cNvSpPr/>
              <p:nvPr userDrawn="1"/>
            </p:nvSpPr>
            <p:spPr>
              <a:xfrm>
                <a:off x="3098027" y="3069797"/>
                <a:ext cx="682420" cy="1557775"/>
              </a:xfrm>
              <a:custGeom>
                <a:avLst/>
                <a:gdLst>
                  <a:gd name="connsiteX0" fmla="*/ 354857 w 682420"/>
                  <a:gd name="connsiteY0" fmla="*/ 1556794 h 1557775"/>
                  <a:gd name="connsiteX1" fmla="*/ 15 w 682420"/>
                  <a:gd name="connsiteY1" fmla="*/ 710633 h 1557775"/>
                  <a:gd name="connsiteX2" fmla="*/ 368504 w 682420"/>
                  <a:gd name="connsiteY2" fmla="*/ 949 h 1557775"/>
                  <a:gd name="connsiteX3" fmla="*/ 682403 w 682420"/>
                  <a:gd name="connsiteY3" fmla="*/ 860758 h 1557775"/>
                  <a:gd name="connsiteX4" fmla="*/ 354857 w 682420"/>
                  <a:gd name="connsiteY4" fmla="*/ 1556794 h 1557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2420" h="1557775">
                    <a:moveTo>
                      <a:pt x="354857" y="1556794"/>
                    </a:moveTo>
                    <a:cubicBezTo>
                      <a:pt x="241126" y="1531773"/>
                      <a:pt x="-2260" y="969940"/>
                      <a:pt x="15" y="710633"/>
                    </a:cubicBezTo>
                    <a:cubicBezTo>
                      <a:pt x="2289" y="451325"/>
                      <a:pt x="254773" y="-24072"/>
                      <a:pt x="368504" y="949"/>
                    </a:cubicBezTo>
                    <a:cubicBezTo>
                      <a:pt x="482235" y="25970"/>
                      <a:pt x="680128" y="599176"/>
                      <a:pt x="682403" y="860758"/>
                    </a:cubicBezTo>
                    <a:cubicBezTo>
                      <a:pt x="684678" y="1122340"/>
                      <a:pt x="468588" y="1581815"/>
                      <a:pt x="354857" y="1556794"/>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userDrawn="1"/>
            </p:nvSpPr>
            <p:spPr>
              <a:xfrm flipH="1">
                <a:off x="3377579" y="3290092"/>
                <a:ext cx="123417" cy="1337480"/>
              </a:xfrm>
              <a:custGeom>
                <a:avLst/>
                <a:gdLst>
                  <a:gd name="connsiteX0" fmla="*/ 0 w 123417"/>
                  <a:gd name="connsiteY0" fmla="*/ 1337480 h 1337480"/>
                  <a:gd name="connsiteX1" fmla="*/ 40943 w 123417"/>
                  <a:gd name="connsiteY1" fmla="*/ 1269241 h 1337480"/>
                  <a:gd name="connsiteX2" fmla="*/ 68239 w 123417"/>
                  <a:gd name="connsiteY2" fmla="*/ 1228298 h 1337480"/>
                  <a:gd name="connsiteX3" fmla="*/ 81886 w 123417"/>
                  <a:gd name="connsiteY3" fmla="*/ 1173707 h 1337480"/>
                  <a:gd name="connsiteX4" fmla="*/ 109182 w 123417"/>
                  <a:gd name="connsiteY4" fmla="*/ 1119116 h 1337480"/>
                  <a:gd name="connsiteX5" fmla="*/ 109182 w 123417"/>
                  <a:gd name="connsiteY5" fmla="*/ 136477 h 1337480"/>
                  <a:gd name="connsiteX6" fmla="*/ 54591 w 123417"/>
                  <a:gd name="connsiteY6" fmla="*/ 54591 h 1337480"/>
                  <a:gd name="connsiteX7" fmla="*/ 27295 w 123417"/>
                  <a:gd name="connsiteY7" fmla="*/ 0 h 133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417" h="1337480">
                    <a:moveTo>
                      <a:pt x="0" y="1337480"/>
                    </a:moveTo>
                    <a:cubicBezTo>
                      <a:pt x="13648" y="1314734"/>
                      <a:pt x="26884" y="1291735"/>
                      <a:pt x="40943" y="1269241"/>
                    </a:cubicBezTo>
                    <a:cubicBezTo>
                      <a:pt x="49636" y="1255332"/>
                      <a:pt x="61778" y="1243374"/>
                      <a:pt x="68239" y="1228298"/>
                    </a:cubicBezTo>
                    <a:cubicBezTo>
                      <a:pt x="75628" y="1211058"/>
                      <a:pt x="75300" y="1191270"/>
                      <a:pt x="81886" y="1173707"/>
                    </a:cubicBezTo>
                    <a:cubicBezTo>
                      <a:pt x="89030" y="1154657"/>
                      <a:pt x="100083" y="1137313"/>
                      <a:pt x="109182" y="1119116"/>
                    </a:cubicBezTo>
                    <a:cubicBezTo>
                      <a:pt x="116149" y="763829"/>
                      <a:pt x="137395" y="475022"/>
                      <a:pt x="109182" y="136477"/>
                    </a:cubicBezTo>
                    <a:cubicBezTo>
                      <a:pt x="105591" y="93384"/>
                      <a:pt x="84025" y="84025"/>
                      <a:pt x="54591" y="54591"/>
                    </a:cubicBezTo>
                    <a:cubicBezTo>
                      <a:pt x="38909" y="7544"/>
                      <a:pt x="51116" y="23819"/>
                      <a:pt x="2729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userDrawn="1"/>
            </p:nvSpPr>
            <p:spPr>
              <a:xfrm>
                <a:off x="3234519" y="3521122"/>
                <a:ext cx="109182" cy="177421"/>
              </a:xfrm>
              <a:custGeom>
                <a:avLst/>
                <a:gdLst>
                  <a:gd name="connsiteX0" fmla="*/ 109182 w 109182"/>
                  <a:gd name="connsiteY0" fmla="*/ 177421 h 177421"/>
                  <a:gd name="connsiteX1" fmla="*/ 27296 w 109182"/>
                  <a:gd name="connsiteY1" fmla="*/ 27296 h 177421"/>
                  <a:gd name="connsiteX2" fmla="*/ 0 w 109182"/>
                  <a:gd name="connsiteY2" fmla="*/ 0 h 177421"/>
                </a:gdLst>
                <a:ahLst/>
                <a:cxnLst>
                  <a:cxn ang="0">
                    <a:pos x="connsiteX0" y="connsiteY0"/>
                  </a:cxn>
                  <a:cxn ang="0">
                    <a:pos x="connsiteX1" y="connsiteY1"/>
                  </a:cxn>
                  <a:cxn ang="0">
                    <a:pos x="connsiteX2" y="connsiteY2"/>
                  </a:cxn>
                </a:cxnLst>
                <a:rect l="l" t="t" r="r" b="b"/>
                <a:pathLst>
                  <a:path w="109182" h="177421">
                    <a:moveTo>
                      <a:pt x="109182" y="177421"/>
                    </a:moveTo>
                    <a:cubicBezTo>
                      <a:pt x="88492" y="136041"/>
                      <a:pt x="60539" y="68849"/>
                      <a:pt x="27296" y="27296"/>
                    </a:cubicBezTo>
                    <a:cubicBezTo>
                      <a:pt x="19258" y="17248"/>
                      <a:pt x="9099" y="9099"/>
                      <a:pt x="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userDrawn="1"/>
            </p:nvSpPr>
            <p:spPr>
              <a:xfrm>
                <a:off x="3411940" y="3875964"/>
                <a:ext cx="246452" cy="436729"/>
              </a:xfrm>
              <a:custGeom>
                <a:avLst/>
                <a:gdLst>
                  <a:gd name="connsiteX0" fmla="*/ 0 w 246452"/>
                  <a:gd name="connsiteY0" fmla="*/ 436729 h 436729"/>
                  <a:gd name="connsiteX1" fmla="*/ 204717 w 246452"/>
                  <a:gd name="connsiteY1" fmla="*/ 109182 h 436729"/>
                  <a:gd name="connsiteX2" fmla="*/ 245660 w 246452"/>
                  <a:gd name="connsiteY2" fmla="*/ 27296 h 436729"/>
                  <a:gd name="connsiteX3" fmla="*/ 245660 w 246452"/>
                  <a:gd name="connsiteY3" fmla="*/ 0 h 436729"/>
                </a:gdLst>
                <a:ahLst/>
                <a:cxnLst>
                  <a:cxn ang="0">
                    <a:pos x="connsiteX0" y="connsiteY0"/>
                  </a:cxn>
                  <a:cxn ang="0">
                    <a:pos x="connsiteX1" y="connsiteY1"/>
                  </a:cxn>
                  <a:cxn ang="0">
                    <a:pos x="connsiteX2" y="connsiteY2"/>
                  </a:cxn>
                  <a:cxn ang="0">
                    <a:pos x="connsiteX3" y="connsiteY3"/>
                  </a:cxn>
                </a:cxnLst>
                <a:rect l="l" t="t" r="r" b="b"/>
                <a:pathLst>
                  <a:path w="246452" h="436729">
                    <a:moveTo>
                      <a:pt x="0" y="436729"/>
                    </a:moveTo>
                    <a:lnTo>
                      <a:pt x="204717" y="109182"/>
                    </a:lnTo>
                    <a:cubicBezTo>
                      <a:pt x="228315" y="71703"/>
                      <a:pt x="237066" y="70263"/>
                      <a:pt x="245660" y="27296"/>
                    </a:cubicBezTo>
                    <a:cubicBezTo>
                      <a:pt x="247444" y="18374"/>
                      <a:pt x="245660" y="9099"/>
                      <a:pt x="245660"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userDrawn="1"/>
            </p:nvSpPr>
            <p:spPr>
              <a:xfrm>
                <a:off x="3190951" y="3835021"/>
                <a:ext cx="166398" cy="313898"/>
              </a:xfrm>
              <a:custGeom>
                <a:avLst/>
                <a:gdLst>
                  <a:gd name="connsiteX0" fmla="*/ 166398 w 166398"/>
                  <a:gd name="connsiteY0" fmla="*/ 313898 h 313898"/>
                  <a:gd name="connsiteX1" fmla="*/ 70864 w 166398"/>
                  <a:gd name="connsiteY1" fmla="*/ 136478 h 313898"/>
                  <a:gd name="connsiteX2" fmla="*/ 29921 w 166398"/>
                  <a:gd name="connsiteY2" fmla="*/ 122830 h 313898"/>
                  <a:gd name="connsiteX3" fmla="*/ 2625 w 166398"/>
                  <a:gd name="connsiteY3" fmla="*/ 0 h 313898"/>
                </a:gdLst>
                <a:ahLst/>
                <a:cxnLst>
                  <a:cxn ang="0">
                    <a:pos x="connsiteX0" y="connsiteY0"/>
                  </a:cxn>
                  <a:cxn ang="0">
                    <a:pos x="connsiteX1" y="connsiteY1"/>
                  </a:cxn>
                  <a:cxn ang="0">
                    <a:pos x="connsiteX2" y="connsiteY2"/>
                  </a:cxn>
                  <a:cxn ang="0">
                    <a:pos x="connsiteX3" y="connsiteY3"/>
                  </a:cxn>
                </a:cxnLst>
                <a:rect l="l" t="t" r="r" b="b"/>
                <a:pathLst>
                  <a:path w="166398" h="313898">
                    <a:moveTo>
                      <a:pt x="166398" y="313898"/>
                    </a:moveTo>
                    <a:cubicBezTo>
                      <a:pt x="134553" y="254758"/>
                      <a:pt x="109905" y="191135"/>
                      <a:pt x="70864" y="136478"/>
                    </a:cubicBezTo>
                    <a:cubicBezTo>
                      <a:pt x="62502" y="124772"/>
                      <a:pt x="41154" y="131817"/>
                      <a:pt x="29921" y="122830"/>
                    </a:cubicBezTo>
                    <a:cubicBezTo>
                      <a:pt x="-12516" y="88880"/>
                      <a:pt x="2625" y="48858"/>
                      <a:pt x="262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userDrawn="1"/>
            </p:nvSpPr>
            <p:spPr>
              <a:xfrm>
                <a:off x="3384645" y="3575713"/>
                <a:ext cx="178232" cy="382138"/>
              </a:xfrm>
              <a:custGeom>
                <a:avLst/>
                <a:gdLst>
                  <a:gd name="connsiteX0" fmla="*/ 0 w 178232"/>
                  <a:gd name="connsiteY0" fmla="*/ 382138 h 382138"/>
                  <a:gd name="connsiteX1" fmla="*/ 177421 w 178232"/>
                  <a:gd name="connsiteY1" fmla="*/ 0 h 382138"/>
                </a:gdLst>
                <a:ahLst/>
                <a:cxnLst>
                  <a:cxn ang="0">
                    <a:pos x="connsiteX0" y="connsiteY0"/>
                  </a:cxn>
                  <a:cxn ang="0">
                    <a:pos x="connsiteX1" y="connsiteY1"/>
                  </a:cxn>
                </a:cxnLst>
                <a:rect l="l" t="t" r="r" b="b"/>
                <a:pathLst>
                  <a:path w="178232" h="382138">
                    <a:moveTo>
                      <a:pt x="0" y="382138"/>
                    </a:moveTo>
                    <a:cubicBezTo>
                      <a:pt x="200541" y="89039"/>
                      <a:pt x="177421" y="227562"/>
                      <a:pt x="177421"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userDrawn="1"/>
          </p:nvGrpSpPr>
          <p:grpSpPr>
            <a:xfrm>
              <a:off x="2632973" y="2875503"/>
              <a:ext cx="1141136" cy="1596867"/>
              <a:chOff x="4162567" y="2574804"/>
              <a:chExt cx="1141136" cy="1596867"/>
            </a:xfrm>
          </p:grpSpPr>
          <p:sp>
            <p:nvSpPr>
              <p:cNvPr id="12" name="任意多边形 11"/>
              <p:cNvSpPr/>
              <p:nvPr userDrawn="1"/>
            </p:nvSpPr>
            <p:spPr>
              <a:xfrm>
                <a:off x="4166312" y="2574804"/>
                <a:ext cx="1137391" cy="1596867"/>
              </a:xfrm>
              <a:custGeom>
                <a:avLst/>
                <a:gdLst>
                  <a:gd name="connsiteX0" fmla="*/ 1126241 w 1137391"/>
                  <a:gd name="connsiteY0" fmla="*/ 15609 h 1596867"/>
                  <a:gd name="connsiteX1" fmla="*/ 457501 w 1137391"/>
                  <a:gd name="connsiteY1" fmla="*/ 479633 h 1596867"/>
                  <a:gd name="connsiteX2" fmla="*/ 7125 w 1137391"/>
                  <a:gd name="connsiteY2" fmla="*/ 1585102 h 1596867"/>
                  <a:gd name="connsiteX3" fmla="*/ 812343 w 1137391"/>
                  <a:gd name="connsiteY3" fmla="*/ 998248 h 1596867"/>
                  <a:gd name="connsiteX4" fmla="*/ 1126241 w 1137391"/>
                  <a:gd name="connsiteY4" fmla="*/ 15609 h 1596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391" h="1596867">
                    <a:moveTo>
                      <a:pt x="1126241" y="15609"/>
                    </a:moveTo>
                    <a:cubicBezTo>
                      <a:pt x="1067101" y="-70827"/>
                      <a:pt x="644020" y="218051"/>
                      <a:pt x="457501" y="479633"/>
                    </a:cubicBezTo>
                    <a:cubicBezTo>
                      <a:pt x="270982" y="741215"/>
                      <a:pt x="-52015" y="1498666"/>
                      <a:pt x="7125" y="1585102"/>
                    </a:cubicBezTo>
                    <a:cubicBezTo>
                      <a:pt x="66265" y="1671538"/>
                      <a:pt x="625824" y="1262105"/>
                      <a:pt x="812343" y="998248"/>
                    </a:cubicBezTo>
                    <a:cubicBezTo>
                      <a:pt x="998862" y="734391"/>
                      <a:pt x="1185381" y="102045"/>
                      <a:pt x="1126241" y="15609"/>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userDrawn="1"/>
            </p:nvSpPr>
            <p:spPr>
              <a:xfrm>
                <a:off x="4162567" y="2768814"/>
                <a:ext cx="1009934" cy="1380105"/>
              </a:xfrm>
              <a:custGeom>
                <a:avLst/>
                <a:gdLst>
                  <a:gd name="connsiteX0" fmla="*/ 0 w 1009934"/>
                  <a:gd name="connsiteY0" fmla="*/ 1380105 h 1380105"/>
                  <a:gd name="connsiteX1" fmla="*/ 68239 w 1009934"/>
                  <a:gd name="connsiteY1" fmla="*/ 1311867 h 1380105"/>
                  <a:gd name="connsiteX2" fmla="*/ 109182 w 1009934"/>
                  <a:gd name="connsiteY2" fmla="*/ 1284571 h 1380105"/>
                  <a:gd name="connsiteX3" fmla="*/ 122830 w 1009934"/>
                  <a:gd name="connsiteY3" fmla="*/ 1243628 h 1380105"/>
                  <a:gd name="connsiteX4" fmla="*/ 150126 w 1009934"/>
                  <a:gd name="connsiteY4" fmla="*/ 1202685 h 1380105"/>
                  <a:gd name="connsiteX5" fmla="*/ 163773 w 1009934"/>
                  <a:gd name="connsiteY5" fmla="*/ 1161741 h 1380105"/>
                  <a:gd name="connsiteX6" fmla="*/ 232012 w 1009934"/>
                  <a:gd name="connsiteY6" fmla="*/ 1066207 h 1380105"/>
                  <a:gd name="connsiteX7" fmla="*/ 245660 w 1009934"/>
                  <a:gd name="connsiteY7" fmla="*/ 1025264 h 1380105"/>
                  <a:gd name="connsiteX8" fmla="*/ 327546 w 1009934"/>
                  <a:gd name="connsiteY8" fmla="*/ 970673 h 1380105"/>
                  <a:gd name="connsiteX9" fmla="*/ 368490 w 1009934"/>
                  <a:gd name="connsiteY9" fmla="*/ 943377 h 1380105"/>
                  <a:gd name="connsiteX10" fmla="*/ 382137 w 1009934"/>
                  <a:gd name="connsiteY10" fmla="*/ 902434 h 1380105"/>
                  <a:gd name="connsiteX11" fmla="*/ 464024 w 1009934"/>
                  <a:gd name="connsiteY11" fmla="*/ 861490 h 1380105"/>
                  <a:gd name="connsiteX12" fmla="*/ 491320 w 1009934"/>
                  <a:gd name="connsiteY12" fmla="*/ 820547 h 1380105"/>
                  <a:gd name="connsiteX13" fmla="*/ 518615 w 1009934"/>
                  <a:gd name="connsiteY13" fmla="*/ 765956 h 1380105"/>
                  <a:gd name="connsiteX14" fmla="*/ 559558 w 1009934"/>
                  <a:gd name="connsiteY14" fmla="*/ 738661 h 1380105"/>
                  <a:gd name="connsiteX15" fmla="*/ 586854 w 1009934"/>
                  <a:gd name="connsiteY15" fmla="*/ 697717 h 1380105"/>
                  <a:gd name="connsiteX16" fmla="*/ 627797 w 1009934"/>
                  <a:gd name="connsiteY16" fmla="*/ 656774 h 1380105"/>
                  <a:gd name="connsiteX17" fmla="*/ 682388 w 1009934"/>
                  <a:gd name="connsiteY17" fmla="*/ 602183 h 1380105"/>
                  <a:gd name="connsiteX18" fmla="*/ 709684 w 1009934"/>
                  <a:gd name="connsiteY18" fmla="*/ 561240 h 1380105"/>
                  <a:gd name="connsiteX19" fmla="*/ 791570 w 1009934"/>
                  <a:gd name="connsiteY19" fmla="*/ 493001 h 1380105"/>
                  <a:gd name="connsiteX20" fmla="*/ 846161 w 1009934"/>
                  <a:gd name="connsiteY20" fmla="*/ 411114 h 1380105"/>
                  <a:gd name="connsiteX21" fmla="*/ 873457 w 1009934"/>
                  <a:gd name="connsiteY21" fmla="*/ 370171 h 1380105"/>
                  <a:gd name="connsiteX22" fmla="*/ 887105 w 1009934"/>
                  <a:gd name="connsiteY22" fmla="*/ 315580 h 1380105"/>
                  <a:gd name="connsiteX23" fmla="*/ 928048 w 1009934"/>
                  <a:gd name="connsiteY23" fmla="*/ 233693 h 1380105"/>
                  <a:gd name="connsiteX24" fmla="*/ 941696 w 1009934"/>
                  <a:gd name="connsiteY24" fmla="*/ 179102 h 1380105"/>
                  <a:gd name="connsiteX25" fmla="*/ 955343 w 1009934"/>
                  <a:gd name="connsiteY25" fmla="*/ 83568 h 1380105"/>
                  <a:gd name="connsiteX26" fmla="*/ 982639 w 1009934"/>
                  <a:gd name="connsiteY26" fmla="*/ 42625 h 1380105"/>
                  <a:gd name="connsiteX27" fmla="*/ 996287 w 1009934"/>
                  <a:gd name="connsiteY27" fmla="*/ 1682 h 1380105"/>
                  <a:gd name="connsiteX28" fmla="*/ 1009934 w 1009934"/>
                  <a:gd name="connsiteY28" fmla="*/ 1682 h 1380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9934" h="1380105">
                    <a:moveTo>
                      <a:pt x="0" y="1380105"/>
                    </a:moveTo>
                    <a:cubicBezTo>
                      <a:pt x="22746" y="1357359"/>
                      <a:pt x="44030" y="1333050"/>
                      <a:pt x="68239" y="1311867"/>
                    </a:cubicBezTo>
                    <a:cubicBezTo>
                      <a:pt x="80583" y="1301066"/>
                      <a:pt x="98935" y="1297379"/>
                      <a:pt x="109182" y="1284571"/>
                    </a:cubicBezTo>
                    <a:cubicBezTo>
                      <a:pt x="118169" y="1273337"/>
                      <a:pt x="116396" y="1256495"/>
                      <a:pt x="122830" y="1243628"/>
                    </a:cubicBezTo>
                    <a:cubicBezTo>
                      <a:pt x="130166" y="1228957"/>
                      <a:pt x="141027" y="1216333"/>
                      <a:pt x="150126" y="1202685"/>
                    </a:cubicBezTo>
                    <a:cubicBezTo>
                      <a:pt x="154675" y="1189037"/>
                      <a:pt x="156636" y="1174232"/>
                      <a:pt x="163773" y="1161741"/>
                    </a:cubicBezTo>
                    <a:cubicBezTo>
                      <a:pt x="188513" y="1118446"/>
                      <a:pt x="210881" y="1108469"/>
                      <a:pt x="232012" y="1066207"/>
                    </a:cubicBezTo>
                    <a:cubicBezTo>
                      <a:pt x="238446" y="1053340"/>
                      <a:pt x="235488" y="1035436"/>
                      <a:pt x="245660" y="1025264"/>
                    </a:cubicBezTo>
                    <a:cubicBezTo>
                      <a:pt x="268857" y="1002067"/>
                      <a:pt x="300251" y="988870"/>
                      <a:pt x="327546" y="970673"/>
                    </a:cubicBezTo>
                    <a:lnTo>
                      <a:pt x="368490" y="943377"/>
                    </a:lnTo>
                    <a:cubicBezTo>
                      <a:pt x="373039" y="929729"/>
                      <a:pt x="373150" y="913667"/>
                      <a:pt x="382137" y="902434"/>
                    </a:cubicBezTo>
                    <a:cubicBezTo>
                      <a:pt x="401378" y="878383"/>
                      <a:pt x="437052" y="870481"/>
                      <a:pt x="464024" y="861490"/>
                    </a:cubicBezTo>
                    <a:cubicBezTo>
                      <a:pt x="473123" y="847842"/>
                      <a:pt x="483182" y="834788"/>
                      <a:pt x="491320" y="820547"/>
                    </a:cubicBezTo>
                    <a:cubicBezTo>
                      <a:pt x="501414" y="802883"/>
                      <a:pt x="505591" y="781585"/>
                      <a:pt x="518615" y="765956"/>
                    </a:cubicBezTo>
                    <a:cubicBezTo>
                      <a:pt x="529116" y="753355"/>
                      <a:pt x="545910" y="747759"/>
                      <a:pt x="559558" y="738661"/>
                    </a:cubicBezTo>
                    <a:cubicBezTo>
                      <a:pt x="568657" y="725013"/>
                      <a:pt x="576353" y="710318"/>
                      <a:pt x="586854" y="697717"/>
                    </a:cubicBezTo>
                    <a:cubicBezTo>
                      <a:pt x="599210" y="682890"/>
                      <a:pt x="617091" y="672833"/>
                      <a:pt x="627797" y="656774"/>
                    </a:cubicBezTo>
                    <a:cubicBezTo>
                      <a:pt x="669390" y="594385"/>
                      <a:pt x="604401" y="628179"/>
                      <a:pt x="682388" y="602183"/>
                    </a:cubicBezTo>
                    <a:cubicBezTo>
                      <a:pt x="691487" y="588535"/>
                      <a:pt x="698086" y="572838"/>
                      <a:pt x="709684" y="561240"/>
                    </a:cubicBezTo>
                    <a:cubicBezTo>
                      <a:pt x="788532" y="482392"/>
                      <a:pt x="713323" y="593605"/>
                      <a:pt x="791570" y="493001"/>
                    </a:cubicBezTo>
                    <a:cubicBezTo>
                      <a:pt x="811710" y="467106"/>
                      <a:pt x="827964" y="438410"/>
                      <a:pt x="846161" y="411114"/>
                    </a:cubicBezTo>
                    <a:lnTo>
                      <a:pt x="873457" y="370171"/>
                    </a:lnTo>
                    <a:cubicBezTo>
                      <a:pt x="878006" y="351974"/>
                      <a:pt x="879716" y="332820"/>
                      <a:pt x="887105" y="315580"/>
                    </a:cubicBezTo>
                    <a:cubicBezTo>
                      <a:pt x="938374" y="195952"/>
                      <a:pt x="895185" y="348712"/>
                      <a:pt x="928048" y="233693"/>
                    </a:cubicBezTo>
                    <a:cubicBezTo>
                      <a:pt x="933201" y="215658"/>
                      <a:pt x="938341" y="197557"/>
                      <a:pt x="941696" y="179102"/>
                    </a:cubicBezTo>
                    <a:cubicBezTo>
                      <a:pt x="947450" y="147453"/>
                      <a:pt x="946100" y="114379"/>
                      <a:pt x="955343" y="83568"/>
                    </a:cubicBezTo>
                    <a:cubicBezTo>
                      <a:pt x="960056" y="67857"/>
                      <a:pt x="975303" y="57296"/>
                      <a:pt x="982639" y="42625"/>
                    </a:cubicBezTo>
                    <a:cubicBezTo>
                      <a:pt x="989073" y="29758"/>
                      <a:pt x="988307" y="13652"/>
                      <a:pt x="996287" y="1682"/>
                    </a:cubicBezTo>
                    <a:cubicBezTo>
                      <a:pt x="998810" y="-2103"/>
                      <a:pt x="1005385" y="1682"/>
                      <a:pt x="1009934" y="1682"/>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a:off x="4858538" y="2947916"/>
                <a:ext cx="13713" cy="382138"/>
              </a:xfrm>
              <a:custGeom>
                <a:avLst/>
                <a:gdLst>
                  <a:gd name="connsiteX0" fmla="*/ 13713 w 13713"/>
                  <a:gd name="connsiteY0" fmla="*/ 382138 h 382138"/>
                  <a:gd name="connsiteX1" fmla="*/ 65 w 13713"/>
                  <a:gd name="connsiteY1" fmla="*/ 0 h 382138"/>
                </a:gdLst>
                <a:ahLst/>
                <a:cxnLst>
                  <a:cxn ang="0">
                    <a:pos x="connsiteX0" y="connsiteY0"/>
                  </a:cxn>
                  <a:cxn ang="0">
                    <a:pos x="connsiteX1" y="connsiteY1"/>
                  </a:cxn>
                </a:cxnLst>
                <a:rect l="l" t="t" r="r" b="b"/>
                <a:pathLst>
                  <a:path w="13713" h="382138">
                    <a:moveTo>
                      <a:pt x="13713" y="382138"/>
                    </a:moveTo>
                    <a:cubicBezTo>
                      <a:pt x="-1752" y="72834"/>
                      <a:pt x="65" y="200282"/>
                      <a:pt x="65"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userDrawn="1"/>
            </p:nvSpPr>
            <p:spPr>
              <a:xfrm>
                <a:off x="4503761" y="3234519"/>
                <a:ext cx="110463" cy="504968"/>
              </a:xfrm>
              <a:custGeom>
                <a:avLst/>
                <a:gdLst>
                  <a:gd name="connsiteX0" fmla="*/ 0 w 110463"/>
                  <a:gd name="connsiteY0" fmla="*/ 504968 h 504968"/>
                  <a:gd name="connsiteX1" fmla="*/ 81887 w 110463"/>
                  <a:gd name="connsiteY1" fmla="*/ 272956 h 504968"/>
                  <a:gd name="connsiteX2" fmla="*/ 95535 w 110463"/>
                  <a:gd name="connsiteY2" fmla="*/ 150126 h 504968"/>
                  <a:gd name="connsiteX3" fmla="*/ 109182 w 110463"/>
                  <a:gd name="connsiteY3" fmla="*/ 95535 h 504968"/>
                  <a:gd name="connsiteX4" fmla="*/ 109182 w 110463"/>
                  <a:gd name="connsiteY4" fmla="*/ 0 h 504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63" h="504968">
                    <a:moveTo>
                      <a:pt x="0" y="504968"/>
                    </a:moveTo>
                    <a:cubicBezTo>
                      <a:pt x="27296" y="427631"/>
                      <a:pt x="72830" y="354467"/>
                      <a:pt x="81887" y="272956"/>
                    </a:cubicBezTo>
                    <a:cubicBezTo>
                      <a:pt x="86436" y="232013"/>
                      <a:pt x="89271" y="190842"/>
                      <a:pt x="95535" y="150126"/>
                    </a:cubicBezTo>
                    <a:cubicBezTo>
                      <a:pt x="98387" y="131587"/>
                      <a:pt x="107484" y="114215"/>
                      <a:pt x="109182" y="95535"/>
                    </a:cubicBezTo>
                    <a:cubicBezTo>
                      <a:pt x="112065" y="63821"/>
                      <a:pt x="109182" y="31845"/>
                      <a:pt x="109182"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a:off x="4667534" y="3466531"/>
                <a:ext cx="341194" cy="81887"/>
              </a:xfrm>
              <a:custGeom>
                <a:avLst/>
                <a:gdLst>
                  <a:gd name="connsiteX0" fmla="*/ 0 w 341194"/>
                  <a:gd name="connsiteY0" fmla="*/ 81887 h 81887"/>
                  <a:gd name="connsiteX1" fmla="*/ 300251 w 341194"/>
                  <a:gd name="connsiteY1" fmla="*/ 27296 h 81887"/>
                  <a:gd name="connsiteX2" fmla="*/ 341194 w 341194"/>
                  <a:gd name="connsiteY2" fmla="*/ 0 h 81887"/>
                </a:gdLst>
                <a:ahLst/>
                <a:cxnLst>
                  <a:cxn ang="0">
                    <a:pos x="connsiteX0" y="connsiteY0"/>
                  </a:cxn>
                  <a:cxn ang="0">
                    <a:pos x="connsiteX1" y="connsiteY1"/>
                  </a:cxn>
                  <a:cxn ang="0">
                    <a:pos x="connsiteX2" y="connsiteY2"/>
                  </a:cxn>
                </a:cxnLst>
                <a:rect l="l" t="t" r="r" b="b"/>
                <a:pathLst>
                  <a:path w="341194" h="81887">
                    <a:moveTo>
                      <a:pt x="0" y="81887"/>
                    </a:moveTo>
                    <a:cubicBezTo>
                      <a:pt x="100084" y="63690"/>
                      <a:pt x="201335" y="51036"/>
                      <a:pt x="300251" y="27296"/>
                    </a:cubicBezTo>
                    <a:cubicBezTo>
                      <a:pt x="316201" y="23468"/>
                      <a:pt x="341194" y="0"/>
                      <a:pt x="341194" y="0"/>
                    </a:cubicBezTo>
                  </a:path>
                </a:pathLst>
              </a:cu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9" name="任意多边形 28"/>
          <p:cNvSpPr/>
          <p:nvPr userDrawn="1"/>
        </p:nvSpPr>
        <p:spPr>
          <a:xfrm>
            <a:off x="-377313" y="-336549"/>
            <a:ext cx="2641797" cy="2240653"/>
          </a:xfrm>
          <a:custGeom>
            <a:avLst/>
            <a:gdLst>
              <a:gd name="connsiteX0" fmla="*/ 3529946 w 3757055"/>
              <a:gd name="connsiteY0" fmla="*/ 336549 h 3345750"/>
              <a:gd name="connsiteX1" fmla="*/ 2902149 w 3757055"/>
              <a:gd name="connsiteY1" fmla="*/ 937050 h 3345750"/>
              <a:gd name="connsiteX2" fmla="*/ 2383534 w 3757055"/>
              <a:gd name="connsiteY2" fmla="*/ 759630 h 3345750"/>
              <a:gd name="connsiteX3" fmla="*/ 2206113 w 3757055"/>
              <a:gd name="connsiteY3" fmla="*/ 1469313 h 3345750"/>
              <a:gd name="connsiteX4" fmla="*/ 1510077 w 3757055"/>
              <a:gd name="connsiteY4" fmla="*/ 1878746 h 3345750"/>
              <a:gd name="connsiteX5" fmla="*/ 1387247 w 3757055"/>
              <a:gd name="connsiteY5" fmla="*/ 2574782 h 3345750"/>
              <a:gd name="connsiteX6" fmla="*/ 309074 w 3757055"/>
              <a:gd name="connsiteY6" fmla="*/ 3243522 h 3345750"/>
              <a:gd name="connsiteX7" fmla="*/ 268131 w 3757055"/>
              <a:gd name="connsiteY7" fmla="*/ 241015 h 3345750"/>
              <a:gd name="connsiteX8" fmla="*/ 3475355 w 3757055"/>
              <a:gd name="connsiteY8" fmla="*/ 200071 h 3345750"/>
              <a:gd name="connsiteX9" fmla="*/ 3529946 w 3757055"/>
              <a:gd name="connsiteY9" fmla="*/ 336549 h 334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57055" h="3345750">
                <a:moveTo>
                  <a:pt x="3529946" y="336549"/>
                </a:moveTo>
                <a:cubicBezTo>
                  <a:pt x="3434412" y="459379"/>
                  <a:pt x="3093218" y="866537"/>
                  <a:pt x="2902149" y="937050"/>
                </a:cubicBezTo>
                <a:cubicBezTo>
                  <a:pt x="2711080" y="1007563"/>
                  <a:pt x="2499540" y="670920"/>
                  <a:pt x="2383534" y="759630"/>
                </a:cubicBezTo>
                <a:cubicBezTo>
                  <a:pt x="2267528" y="848341"/>
                  <a:pt x="2351689" y="1282794"/>
                  <a:pt x="2206113" y="1469313"/>
                </a:cubicBezTo>
                <a:cubicBezTo>
                  <a:pt x="2060537" y="1655832"/>
                  <a:pt x="1646555" y="1694501"/>
                  <a:pt x="1510077" y="1878746"/>
                </a:cubicBezTo>
                <a:cubicBezTo>
                  <a:pt x="1373599" y="2062991"/>
                  <a:pt x="1587414" y="2347319"/>
                  <a:pt x="1387247" y="2574782"/>
                </a:cubicBezTo>
                <a:cubicBezTo>
                  <a:pt x="1187080" y="2802245"/>
                  <a:pt x="495593" y="3632483"/>
                  <a:pt x="309074" y="3243522"/>
                </a:cubicBezTo>
                <a:cubicBezTo>
                  <a:pt x="122555" y="2854561"/>
                  <a:pt x="-259583" y="748257"/>
                  <a:pt x="268131" y="241015"/>
                </a:cubicBezTo>
                <a:cubicBezTo>
                  <a:pt x="795844" y="-266227"/>
                  <a:pt x="2931719" y="181874"/>
                  <a:pt x="3475355" y="200071"/>
                </a:cubicBezTo>
                <a:cubicBezTo>
                  <a:pt x="4018991" y="218268"/>
                  <a:pt x="3625480" y="213719"/>
                  <a:pt x="3529946" y="336549"/>
                </a:cubicBezTo>
                <a:close/>
              </a:path>
            </a:pathLst>
          </a:custGeom>
          <a:solidFill>
            <a:srgbClr val="9F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userDrawn="1"/>
        </p:nvSpPr>
        <p:spPr>
          <a:xfrm>
            <a:off x="10265836" y="-333084"/>
            <a:ext cx="2120357" cy="1556320"/>
          </a:xfrm>
          <a:custGeom>
            <a:avLst/>
            <a:gdLst>
              <a:gd name="connsiteX0" fmla="*/ 311179 w 2120357"/>
              <a:gd name="connsiteY0" fmla="*/ 142015 h 1556320"/>
              <a:gd name="connsiteX1" fmla="*/ 38224 w 2120357"/>
              <a:gd name="connsiteY1" fmla="*/ 646983 h 1556320"/>
              <a:gd name="connsiteX2" fmla="*/ 802498 w 2120357"/>
              <a:gd name="connsiteY2" fmla="*/ 701574 h 1556320"/>
              <a:gd name="connsiteX3" fmla="*/ 1061806 w 2120357"/>
              <a:gd name="connsiteY3" fmla="*/ 1124654 h 1556320"/>
              <a:gd name="connsiteX4" fmla="*/ 1594068 w 2120357"/>
              <a:gd name="connsiteY4" fmla="*/ 1233836 h 1556320"/>
              <a:gd name="connsiteX5" fmla="*/ 1989854 w 2120357"/>
              <a:gd name="connsiteY5" fmla="*/ 1506791 h 1556320"/>
              <a:gd name="connsiteX6" fmla="*/ 1976206 w 2120357"/>
              <a:gd name="connsiteY6" fmla="*/ 114720 h 1556320"/>
              <a:gd name="connsiteX7" fmla="*/ 311179 w 2120357"/>
              <a:gd name="connsiteY7" fmla="*/ 142015 h 155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20357" h="1556320">
                <a:moveTo>
                  <a:pt x="311179" y="142015"/>
                </a:moveTo>
                <a:cubicBezTo>
                  <a:pt x="-11818" y="230726"/>
                  <a:pt x="-43663" y="553723"/>
                  <a:pt x="38224" y="646983"/>
                </a:cubicBezTo>
                <a:cubicBezTo>
                  <a:pt x="120110" y="740243"/>
                  <a:pt x="631901" y="621962"/>
                  <a:pt x="802498" y="701574"/>
                </a:cubicBezTo>
                <a:cubicBezTo>
                  <a:pt x="973095" y="781186"/>
                  <a:pt x="929878" y="1035944"/>
                  <a:pt x="1061806" y="1124654"/>
                </a:cubicBezTo>
                <a:cubicBezTo>
                  <a:pt x="1193734" y="1213364"/>
                  <a:pt x="1439394" y="1170147"/>
                  <a:pt x="1594068" y="1233836"/>
                </a:cubicBezTo>
                <a:cubicBezTo>
                  <a:pt x="1748742" y="1297525"/>
                  <a:pt x="1926164" y="1693310"/>
                  <a:pt x="1989854" y="1506791"/>
                </a:cubicBezTo>
                <a:cubicBezTo>
                  <a:pt x="2053544" y="1320272"/>
                  <a:pt x="2255985" y="342183"/>
                  <a:pt x="1976206" y="114720"/>
                </a:cubicBezTo>
                <a:cubicBezTo>
                  <a:pt x="1696427" y="-112743"/>
                  <a:pt x="634176" y="53304"/>
                  <a:pt x="311179" y="142015"/>
                </a:cubicBezTo>
                <a:close/>
              </a:path>
            </a:pathLst>
          </a:custGeom>
          <a:solidFill>
            <a:srgbClr val="9F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userDrawn="1"/>
        </p:nvSpPr>
        <p:spPr>
          <a:xfrm>
            <a:off x="-385865" y="6085534"/>
            <a:ext cx="13300287" cy="1575569"/>
          </a:xfrm>
          <a:custGeom>
            <a:avLst/>
            <a:gdLst>
              <a:gd name="connsiteX0" fmla="*/ 153853 w 13300287"/>
              <a:gd name="connsiteY0" fmla="*/ 1789989 h 2381554"/>
              <a:gd name="connsiteX1" fmla="*/ 1013662 w 13300287"/>
              <a:gd name="connsiteY1" fmla="*/ 957476 h 2381554"/>
              <a:gd name="connsiteX2" fmla="*/ 2473972 w 13300287"/>
              <a:gd name="connsiteY2" fmla="*/ 1066658 h 2381554"/>
              <a:gd name="connsiteX3" fmla="*/ 4384659 w 13300287"/>
              <a:gd name="connsiteY3" fmla="*/ 507100 h 2381554"/>
              <a:gd name="connsiteX4" fmla="*/ 5858617 w 13300287"/>
              <a:gd name="connsiteY4" fmla="*/ 1639864 h 2381554"/>
              <a:gd name="connsiteX5" fmla="*/ 6554653 w 13300287"/>
              <a:gd name="connsiteY5" fmla="*/ 1230431 h 2381554"/>
              <a:gd name="connsiteX6" fmla="*/ 7851190 w 13300287"/>
              <a:gd name="connsiteY6" fmla="*/ 2090240 h 2381554"/>
              <a:gd name="connsiteX7" fmla="*/ 9352444 w 13300287"/>
              <a:gd name="connsiteY7" fmla="*/ 425213 h 2381554"/>
              <a:gd name="connsiteX8" fmla="*/ 10498856 w 13300287"/>
              <a:gd name="connsiteY8" fmla="*/ 930180 h 2381554"/>
              <a:gd name="connsiteX9" fmla="*/ 10962880 w 13300287"/>
              <a:gd name="connsiteY9" fmla="*/ 602634 h 2381554"/>
              <a:gd name="connsiteX10" fmla="*/ 11822689 w 13300287"/>
              <a:gd name="connsiteY10" fmla="*/ 425213 h 2381554"/>
              <a:gd name="connsiteX11" fmla="*/ 12682498 w 13300287"/>
              <a:gd name="connsiteY11" fmla="*/ 70371 h 2381554"/>
              <a:gd name="connsiteX12" fmla="*/ 12627907 w 13300287"/>
              <a:gd name="connsiteY12" fmla="*/ 1967410 h 2381554"/>
              <a:gd name="connsiteX13" fmla="*/ 4234534 w 13300287"/>
              <a:gd name="connsiteY13" fmla="*/ 2376843 h 2381554"/>
              <a:gd name="connsiteX14" fmla="*/ 153853 w 13300287"/>
              <a:gd name="connsiteY14" fmla="*/ 1789989 h 2381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300287" h="2381554">
                <a:moveTo>
                  <a:pt x="153853" y="1789989"/>
                </a:moveTo>
                <a:cubicBezTo>
                  <a:pt x="-382959" y="1553428"/>
                  <a:pt x="626975" y="1078031"/>
                  <a:pt x="1013662" y="957476"/>
                </a:cubicBezTo>
                <a:cubicBezTo>
                  <a:pt x="1400349" y="836921"/>
                  <a:pt x="1912139" y="1141721"/>
                  <a:pt x="2473972" y="1066658"/>
                </a:cubicBezTo>
                <a:cubicBezTo>
                  <a:pt x="3035805" y="991595"/>
                  <a:pt x="3820552" y="411566"/>
                  <a:pt x="4384659" y="507100"/>
                </a:cubicBezTo>
                <a:cubicBezTo>
                  <a:pt x="4948766" y="602634"/>
                  <a:pt x="5496951" y="1519309"/>
                  <a:pt x="5858617" y="1639864"/>
                </a:cubicBezTo>
                <a:cubicBezTo>
                  <a:pt x="6220283" y="1760419"/>
                  <a:pt x="6222557" y="1155368"/>
                  <a:pt x="6554653" y="1230431"/>
                </a:cubicBezTo>
                <a:cubicBezTo>
                  <a:pt x="6886749" y="1305494"/>
                  <a:pt x="7384892" y="2224443"/>
                  <a:pt x="7851190" y="2090240"/>
                </a:cubicBezTo>
                <a:cubicBezTo>
                  <a:pt x="8317489" y="1956037"/>
                  <a:pt x="8911166" y="618556"/>
                  <a:pt x="9352444" y="425213"/>
                </a:cubicBezTo>
                <a:cubicBezTo>
                  <a:pt x="9793722" y="231870"/>
                  <a:pt x="10230450" y="900610"/>
                  <a:pt x="10498856" y="930180"/>
                </a:cubicBezTo>
                <a:cubicBezTo>
                  <a:pt x="10767262" y="959750"/>
                  <a:pt x="10742241" y="686795"/>
                  <a:pt x="10962880" y="602634"/>
                </a:cubicBezTo>
                <a:cubicBezTo>
                  <a:pt x="11183519" y="518473"/>
                  <a:pt x="11536086" y="513923"/>
                  <a:pt x="11822689" y="425213"/>
                </a:cubicBezTo>
                <a:cubicBezTo>
                  <a:pt x="12109292" y="336502"/>
                  <a:pt x="12548295" y="-186662"/>
                  <a:pt x="12682498" y="70371"/>
                </a:cubicBezTo>
                <a:cubicBezTo>
                  <a:pt x="12816701" y="327404"/>
                  <a:pt x="14035901" y="1582998"/>
                  <a:pt x="12627907" y="1967410"/>
                </a:cubicBezTo>
                <a:cubicBezTo>
                  <a:pt x="11219913" y="2351822"/>
                  <a:pt x="6308994" y="2399589"/>
                  <a:pt x="4234534" y="2376843"/>
                </a:cubicBezTo>
                <a:cubicBezTo>
                  <a:pt x="2160074" y="2354097"/>
                  <a:pt x="690665" y="2026550"/>
                  <a:pt x="153853" y="1789989"/>
                </a:cubicBezTo>
                <a:close/>
              </a:path>
            </a:pathLst>
          </a:custGeom>
          <a:solidFill>
            <a:srgbClr val="9F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userDrawn="1"/>
        </p:nvSpPr>
        <p:spPr>
          <a:xfrm>
            <a:off x="8775510" y="213063"/>
            <a:ext cx="653466" cy="6467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677677530"/>
      </p:ext>
    </p:extLst>
  </p:cSld>
  <p:clrMapOvr>
    <a:masterClrMapping/>
  </p:clrMapOvr>
  <p:transition spd="slow">
    <p:push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7245452"/>
      </p:ext>
    </p:extLst>
  </p:cSld>
  <p:clrMapOvr>
    <a:masterClrMapping/>
  </p:clrMapOvr>
  <p:transition spd="slow">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AA19AC48-DFD5-492D-9A23-10C1F6CE706A}" type="datetimeFigureOut">
              <a:rPr lang="zh-CN" altLang="en-US" smtClean="0"/>
              <a:t>2023/1/7</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70532EA0-DDFD-474F-9B1C-9FCC3C1EDF8A}" type="slidenum">
              <a:rPr lang="zh-CN" altLang="en-US" smtClean="0"/>
              <a:t>‹#›</a:t>
            </a:fld>
            <a:endParaRPr lang="zh-CN" altLang="en-US"/>
          </a:p>
        </p:txBody>
      </p:sp>
    </p:spTree>
    <p:extLst>
      <p:ext uri="{BB962C8B-B14F-4D97-AF65-F5344CB8AC3E}">
        <p14:creationId xmlns:p14="http://schemas.microsoft.com/office/powerpoint/2010/main" val="1879137767"/>
      </p:ext>
    </p:extLst>
  </p:cSld>
  <p:clrMapOvr>
    <a:masterClrMapping/>
  </p:clrMapOvr>
  <p:transition spd="slow">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AA19AC48-DFD5-492D-9A23-10C1F6CE706A}" type="datetimeFigureOut">
              <a:rPr lang="zh-CN" altLang="en-US" smtClean="0"/>
              <a:t>2023/1/7</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70532EA0-DDFD-474F-9B1C-9FCC3C1EDF8A}" type="slidenum">
              <a:rPr lang="zh-CN" altLang="en-US" smtClean="0"/>
              <a:t>‹#›</a:t>
            </a:fld>
            <a:endParaRPr lang="zh-CN" altLang="en-US"/>
          </a:p>
        </p:txBody>
      </p:sp>
    </p:spTree>
    <p:extLst>
      <p:ext uri="{BB962C8B-B14F-4D97-AF65-F5344CB8AC3E}">
        <p14:creationId xmlns:p14="http://schemas.microsoft.com/office/powerpoint/2010/main" val="277643649"/>
      </p:ext>
    </p:extLst>
  </p:cSld>
  <p:clrMapOvr>
    <a:masterClrMapping/>
  </p:clrMapOvr>
  <p:transition spd="slow">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AA19AC48-DFD5-492D-9A23-10C1F6CE706A}" type="datetimeFigureOut">
              <a:rPr lang="zh-CN" altLang="en-US" smtClean="0"/>
              <a:t>2023/1/7</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70532EA0-DDFD-474F-9B1C-9FCC3C1EDF8A}" type="slidenum">
              <a:rPr lang="zh-CN" altLang="en-US" smtClean="0"/>
              <a:t>‹#›</a:t>
            </a:fld>
            <a:endParaRPr lang="zh-CN" altLang="en-US"/>
          </a:p>
        </p:txBody>
      </p:sp>
      <p:sp>
        <p:nvSpPr>
          <p:cNvPr id="11" name="TextBox 10"/>
          <p:cNvSpPr txBox="1"/>
          <p:nvPr userDrawn="1"/>
        </p:nvSpPr>
        <p:spPr>
          <a:xfrm>
            <a:off x="790105" y="6739570"/>
            <a:ext cx="1800200" cy="118430"/>
          </a:xfrm>
          <a:prstGeom prst="rect">
            <a:avLst/>
          </a:prstGeom>
          <a:noFill/>
        </p:spPr>
        <p:txBody>
          <a:bodyPr wrap="square" rtlCol="0">
            <a:spAutoFit/>
          </a:bodyPr>
          <a:lstStyle/>
          <a:p>
            <a:pPr>
              <a:lnSpc>
                <a:spcPct val="200000"/>
              </a:lnSpc>
            </a:pPr>
            <a:r>
              <a:rPr lang="en-US" altLang="zh-CN" sz="100" dirty="0" smtClean="0">
                <a:solidFill>
                  <a:prstClr val="black"/>
                </a:solidFill>
                <a:latin typeface="微软雅黑" panose="020B0503020204020204" pitchFamily="34" charset="-122"/>
                <a:hlinkClick r:id="rId2"/>
              </a:rPr>
              <a:t>PPT</a:t>
            </a:r>
            <a:r>
              <a:rPr lang="zh-CN" altLang="en-US" sz="100" dirty="0" smtClean="0">
                <a:solidFill>
                  <a:prstClr val="black"/>
                </a:solidFill>
                <a:latin typeface="微软雅黑" panose="020B0503020204020204" pitchFamily="34" charset="-122"/>
                <a:hlinkClick r:id="rId2"/>
              </a:rPr>
              <a:t>模板</a:t>
            </a:r>
            <a:r>
              <a:rPr lang="zh-CN" altLang="en-US" sz="100" dirty="0" smtClean="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http://www.1ppt.com/moban/</a:t>
            </a:r>
            <a:r>
              <a:rPr lang="zh-CN" altLang="en-US" sz="100" dirty="0" smtClean="0">
                <a:solidFill>
                  <a:prstClr val="black"/>
                </a:solidFill>
                <a:latin typeface="微软雅黑" panose="020B0503020204020204" pitchFamily="34" charset="-122"/>
              </a:rPr>
              <a:t> </a:t>
            </a:r>
            <a:endParaRPr lang="en-US" altLang="zh-CN" sz="100" dirty="0" smtClean="0">
              <a:solidFill>
                <a:prstClr val="black"/>
              </a:solidFill>
              <a:latin typeface="微软雅黑" panose="020B0503020204020204" pitchFamily="34" charset="-122"/>
            </a:endParaRPr>
          </a:p>
        </p:txBody>
      </p:sp>
    </p:spTree>
    <p:extLst>
      <p:ext uri="{BB962C8B-B14F-4D97-AF65-F5344CB8AC3E}">
        <p14:creationId xmlns:p14="http://schemas.microsoft.com/office/powerpoint/2010/main" val="96306115"/>
      </p:ext>
    </p:extLst>
  </p:cSld>
  <p:clrMapOvr>
    <a:masterClrMapping/>
  </p:clrMapOvr>
  <p:transition spd="slow">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AA19AC48-DFD5-492D-9A23-10C1F6CE706A}" type="datetimeFigureOut">
              <a:rPr lang="zh-CN" altLang="en-US" smtClean="0"/>
              <a:t>2023/1/7</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70532EA0-DDFD-474F-9B1C-9FCC3C1EDF8A}" type="slidenum">
              <a:rPr lang="zh-CN" altLang="en-US" smtClean="0"/>
              <a:t>‹#›</a:t>
            </a:fld>
            <a:endParaRPr lang="zh-CN" altLang="en-US"/>
          </a:p>
        </p:txBody>
      </p:sp>
    </p:spTree>
    <p:extLst>
      <p:ext uri="{BB962C8B-B14F-4D97-AF65-F5344CB8AC3E}">
        <p14:creationId xmlns:p14="http://schemas.microsoft.com/office/powerpoint/2010/main" val="1843233157"/>
      </p:ext>
    </p:extLst>
  </p:cSld>
  <p:clrMapOvr>
    <a:masterClrMapping/>
  </p:clrMapOvr>
  <p:transition spd="slow">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64292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1" r:id="rId5"/>
    <p:sldLayoutId id="2147483652" r:id="rId6"/>
    <p:sldLayoutId id="2147483653" r:id="rId7"/>
    <p:sldLayoutId id="2147483662" r:id="rId8"/>
    <p:sldLayoutId id="2147483654" r:id="rId9"/>
    <p:sldLayoutId id="2147483655" r:id="rId10"/>
    <p:sldLayoutId id="2147483656" r:id="rId11"/>
    <p:sldLayoutId id="2147483657" r:id="rId12"/>
    <p:sldLayoutId id="2147483658" r:id="rId13"/>
    <p:sldLayoutId id="2147483659" r:id="rId14"/>
  </p:sldLayoutIdLst>
  <p:transition spd="slow">
    <p:push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9131016"/>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766528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988834" y="1623487"/>
            <a:ext cx="6214332" cy="1631216"/>
          </a:xfrm>
          <a:prstGeom prst="rect">
            <a:avLst/>
          </a:prstGeom>
        </p:spPr>
        <p:txBody>
          <a:bodyPr wrap="square" anchor="ctr">
            <a:spAutoFit/>
          </a:bodyPr>
          <a:lstStyle/>
          <a:p>
            <a:pPr algn="dist"/>
            <a:r>
              <a:rPr lang="zh-CN" altLang="en-US" sz="9600" b="1" dirty="0" smtClean="0">
                <a:solidFill>
                  <a:srgbClr val="0070C0"/>
                </a:solidFill>
                <a:cs typeface="+mn-ea"/>
                <a:sym typeface="+mn-lt"/>
              </a:rPr>
              <a:t>早会激励</a:t>
            </a:r>
            <a:endParaRPr lang="zh-CN" altLang="en-US" sz="9600" b="1" dirty="0">
              <a:solidFill>
                <a:srgbClr val="0070C0"/>
              </a:solidFill>
              <a:cs typeface="+mn-ea"/>
              <a:sym typeface="+mn-lt"/>
            </a:endParaRPr>
          </a:p>
        </p:txBody>
      </p:sp>
      <p:sp>
        <p:nvSpPr>
          <p:cNvPr id="5" name="矩形 4"/>
          <p:cNvSpPr/>
          <p:nvPr/>
        </p:nvSpPr>
        <p:spPr>
          <a:xfrm>
            <a:off x="4065420" y="3243172"/>
            <a:ext cx="4061160" cy="400110"/>
          </a:xfrm>
          <a:prstGeom prst="rect">
            <a:avLst/>
          </a:prstGeom>
        </p:spPr>
        <p:txBody>
          <a:bodyPr wrap="square">
            <a:spAutoFit/>
          </a:bodyPr>
          <a:lstStyle/>
          <a:p>
            <a:pPr algn="dist"/>
            <a:r>
              <a:rPr lang="zh-CN" altLang="en-US" sz="2000" b="1" dirty="0" smtClean="0">
                <a:solidFill>
                  <a:schemeClr val="tx1">
                    <a:lumMod val="65000"/>
                    <a:lumOff val="35000"/>
                  </a:schemeClr>
                </a:solidFill>
                <a:cs typeface="+mn-ea"/>
                <a:sym typeface="+mn-lt"/>
              </a:rPr>
              <a:t>公司销售部门早会激励</a:t>
            </a:r>
            <a:r>
              <a:rPr lang="en-US" altLang="zh-CN" sz="2000" b="1" dirty="0" smtClean="0">
                <a:solidFill>
                  <a:schemeClr val="tx1">
                    <a:lumMod val="65000"/>
                    <a:lumOff val="35000"/>
                  </a:schemeClr>
                </a:solidFill>
                <a:cs typeface="+mn-ea"/>
                <a:sym typeface="+mn-lt"/>
              </a:rPr>
              <a:t>PPT</a:t>
            </a:r>
            <a:r>
              <a:rPr lang="zh-CN" altLang="en-US" sz="2000" b="1" dirty="0" smtClean="0">
                <a:solidFill>
                  <a:schemeClr val="tx1">
                    <a:lumMod val="65000"/>
                    <a:lumOff val="35000"/>
                  </a:schemeClr>
                </a:solidFill>
                <a:cs typeface="+mn-ea"/>
                <a:sym typeface="+mn-lt"/>
              </a:rPr>
              <a:t>模板</a:t>
            </a:r>
            <a:endParaRPr lang="zh-CN" altLang="en-US" sz="2000" b="1" dirty="0">
              <a:solidFill>
                <a:schemeClr val="tx1">
                  <a:lumMod val="65000"/>
                  <a:lumOff val="35000"/>
                </a:schemeClr>
              </a:solidFill>
              <a:cs typeface="+mn-ea"/>
              <a:sym typeface="+mn-lt"/>
            </a:endParaRPr>
          </a:p>
        </p:txBody>
      </p:sp>
      <p:sp>
        <p:nvSpPr>
          <p:cNvPr id="6" name="矩形 5"/>
          <p:cNvSpPr/>
          <p:nvPr/>
        </p:nvSpPr>
        <p:spPr>
          <a:xfrm>
            <a:off x="3483747" y="1093472"/>
            <a:ext cx="5224507" cy="523220"/>
          </a:xfrm>
          <a:prstGeom prst="rect">
            <a:avLst/>
          </a:prstGeom>
        </p:spPr>
        <p:txBody>
          <a:bodyPr wrap="none">
            <a:spAutoFit/>
          </a:bodyPr>
          <a:lstStyle/>
          <a:p>
            <a:pPr algn="ctr"/>
            <a:r>
              <a:rPr lang="zh-CN" altLang="en-US" sz="2800" dirty="0" smtClean="0">
                <a:solidFill>
                  <a:srgbClr val="00B0F0"/>
                </a:solidFill>
                <a:cs typeface="+mn-ea"/>
                <a:sym typeface="+mn-lt"/>
              </a:rPr>
              <a:t>心在一起 </a:t>
            </a:r>
            <a:r>
              <a:rPr lang="en-US" altLang="zh-CN" sz="2800" dirty="0" smtClean="0">
                <a:solidFill>
                  <a:srgbClr val="00B0F0"/>
                </a:solidFill>
                <a:cs typeface="+mn-ea"/>
                <a:sym typeface="+mn-lt"/>
              </a:rPr>
              <a:t>/ </a:t>
            </a:r>
            <a:r>
              <a:rPr lang="zh-CN" altLang="en-US" sz="2800" dirty="0" smtClean="0">
                <a:solidFill>
                  <a:srgbClr val="00B0F0"/>
                </a:solidFill>
                <a:cs typeface="+mn-ea"/>
                <a:sym typeface="+mn-lt"/>
              </a:rPr>
              <a:t>团结合作 </a:t>
            </a:r>
            <a:r>
              <a:rPr lang="en-US" altLang="zh-CN" sz="2800" dirty="0" smtClean="0">
                <a:solidFill>
                  <a:srgbClr val="00B0F0"/>
                </a:solidFill>
                <a:cs typeface="+mn-ea"/>
                <a:sym typeface="+mn-lt"/>
              </a:rPr>
              <a:t>/ </a:t>
            </a:r>
            <a:r>
              <a:rPr lang="zh-CN" altLang="en-US" sz="2800" dirty="0" smtClean="0">
                <a:solidFill>
                  <a:srgbClr val="00B0F0"/>
                </a:solidFill>
                <a:cs typeface="+mn-ea"/>
                <a:sym typeface="+mn-lt"/>
              </a:rPr>
              <a:t>共筑梦想</a:t>
            </a:r>
            <a:endParaRPr lang="zh-CN" altLang="en-US" sz="2800" dirty="0">
              <a:solidFill>
                <a:srgbClr val="00B0F0"/>
              </a:solidFill>
              <a:cs typeface="+mn-ea"/>
              <a:sym typeface="+mn-lt"/>
            </a:endParaRPr>
          </a:p>
        </p:txBody>
      </p:sp>
      <p:grpSp>
        <p:nvGrpSpPr>
          <p:cNvPr id="7" name="组合 6"/>
          <p:cNvGrpSpPr/>
          <p:nvPr/>
        </p:nvGrpSpPr>
        <p:grpSpPr>
          <a:xfrm>
            <a:off x="3797567" y="4397188"/>
            <a:ext cx="2156791" cy="506895"/>
            <a:chOff x="3786809" y="3776870"/>
            <a:chExt cx="2156791" cy="506895"/>
          </a:xfrm>
        </p:grpSpPr>
        <p:sp>
          <p:nvSpPr>
            <p:cNvPr id="8" name="流程图: 终止 7"/>
            <p:cNvSpPr/>
            <p:nvPr/>
          </p:nvSpPr>
          <p:spPr>
            <a:xfrm>
              <a:off x="3786809" y="3776870"/>
              <a:ext cx="2156791" cy="506895"/>
            </a:xfrm>
            <a:prstGeom prst="flowChartTermina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00B0F0"/>
                </a:solidFill>
                <a:cs typeface="+mn-ea"/>
                <a:sym typeface="+mn-lt"/>
              </a:endParaRPr>
            </a:p>
          </p:txBody>
        </p:sp>
        <p:sp>
          <p:nvSpPr>
            <p:cNvPr id="9" name="文本框 8"/>
            <p:cNvSpPr txBox="1"/>
            <p:nvPr/>
          </p:nvSpPr>
          <p:spPr>
            <a:xfrm>
              <a:off x="3855952" y="3845651"/>
              <a:ext cx="2018502" cy="369332"/>
            </a:xfrm>
            <a:prstGeom prst="rect">
              <a:avLst/>
            </a:prstGeom>
            <a:noFill/>
          </p:spPr>
          <p:txBody>
            <a:bodyPr wrap="none" rtlCol="0">
              <a:spAutoFit/>
            </a:bodyPr>
            <a:lstStyle/>
            <a:p>
              <a:pPr algn="ctr"/>
              <a:r>
                <a:rPr lang="zh-CN" altLang="en-US" dirty="0" smtClean="0">
                  <a:solidFill>
                    <a:schemeClr val="bg1"/>
                  </a:solidFill>
                  <a:cs typeface="+mn-ea"/>
                  <a:sym typeface="+mn-lt"/>
                </a:rPr>
                <a:t>演讲人</a:t>
              </a:r>
              <a:r>
                <a:rPr lang="zh-CN" altLang="en-US" dirty="0" smtClean="0">
                  <a:solidFill>
                    <a:schemeClr val="bg1"/>
                  </a:solidFill>
                  <a:cs typeface="+mn-ea"/>
                  <a:sym typeface="+mn-lt"/>
                </a:rPr>
                <a:t>：</a:t>
              </a:r>
              <a:r>
                <a:rPr lang="zh-CN" altLang="en-US" dirty="0">
                  <a:solidFill>
                    <a:schemeClr val="bg1"/>
                  </a:solidFill>
                  <a:cs typeface="+mn-ea"/>
                  <a:sym typeface="+mn-lt"/>
                </a:rPr>
                <a:t>优品</a:t>
              </a:r>
              <a:r>
                <a:rPr lang="en-US" altLang="zh-CN" dirty="0" smtClean="0">
                  <a:solidFill>
                    <a:schemeClr val="bg1"/>
                  </a:solidFill>
                  <a:cs typeface="+mn-ea"/>
                  <a:sym typeface="+mn-lt"/>
                </a:rPr>
                <a:t>PPT</a:t>
              </a:r>
              <a:endParaRPr lang="zh-CN" altLang="en-US" dirty="0">
                <a:solidFill>
                  <a:schemeClr val="bg1"/>
                </a:solidFill>
                <a:cs typeface="+mn-ea"/>
                <a:sym typeface="+mn-lt"/>
              </a:endParaRPr>
            </a:p>
          </p:txBody>
        </p:sp>
      </p:grpSp>
      <p:grpSp>
        <p:nvGrpSpPr>
          <p:cNvPr id="10" name="组合 9"/>
          <p:cNvGrpSpPr/>
          <p:nvPr/>
        </p:nvGrpSpPr>
        <p:grpSpPr>
          <a:xfrm>
            <a:off x="6265785" y="4397188"/>
            <a:ext cx="2156791" cy="506895"/>
            <a:chOff x="3786809" y="3776870"/>
            <a:chExt cx="2156791" cy="506895"/>
          </a:xfrm>
        </p:grpSpPr>
        <p:sp>
          <p:nvSpPr>
            <p:cNvPr id="11" name="流程图: 终止 10"/>
            <p:cNvSpPr/>
            <p:nvPr/>
          </p:nvSpPr>
          <p:spPr>
            <a:xfrm>
              <a:off x="3786809" y="3776870"/>
              <a:ext cx="2156791" cy="506895"/>
            </a:xfrm>
            <a:prstGeom prst="flowChartTerminator">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00B0F0"/>
                </a:solidFill>
                <a:cs typeface="+mn-ea"/>
                <a:sym typeface="+mn-lt"/>
              </a:endParaRPr>
            </a:p>
          </p:txBody>
        </p:sp>
        <p:sp>
          <p:nvSpPr>
            <p:cNvPr id="12" name="文本框 11"/>
            <p:cNvSpPr txBox="1"/>
            <p:nvPr/>
          </p:nvSpPr>
          <p:spPr>
            <a:xfrm>
              <a:off x="3977782" y="3845651"/>
              <a:ext cx="1774845" cy="369332"/>
            </a:xfrm>
            <a:prstGeom prst="rect">
              <a:avLst/>
            </a:prstGeom>
            <a:noFill/>
          </p:spPr>
          <p:txBody>
            <a:bodyPr wrap="none" rtlCol="0">
              <a:spAutoFit/>
            </a:bodyPr>
            <a:lstStyle/>
            <a:p>
              <a:pPr algn="ctr"/>
              <a:r>
                <a:rPr lang="zh-CN" altLang="en-US" dirty="0">
                  <a:solidFill>
                    <a:schemeClr val="bg1"/>
                  </a:solidFill>
                  <a:cs typeface="+mn-ea"/>
                  <a:sym typeface="+mn-lt"/>
                </a:rPr>
                <a:t>时间</a:t>
              </a:r>
              <a:r>
                <a:rPr lang="zh-CN" altLang="en-US" dirty="0" smtClean="0">
                  <a:solidFill>
                    <a:schemeClr val="bg1"/>
                  </a:solidFill>
                  <a:cs typeface="+mn-ea"/>
                  <a:sym typeface="+mn-lt"/>
                </a:rPr>
                <a:t>：</a:t>
              </a:r>
              <a:r>
                <a:rPr lang="en-US" altLang="zh-CN" dirty="0" smtClean="0">
                  <a:solidFill>
                    <a:schemeClr val="bg1"/>
                  </a:solidFill>
                  <a:cs typeface="+mn-ea"/>
                  <a:sym typeface="+mn-lt"/>
                </a:rPr>
                <a:t>20XX·08</a:t>
              </a:r>
              <a:endParaRPr lang="zh-CN" altLang="en-US" dirty="0">
                <a:solidFill>
                  <a:schemeClr val="bg1"/>
                </a:solidFill>
                <a:cs typeface="+mn-ea"/>
                <a:sym typeface="+mn-lt"/>
              </a:endParaRPr>
            </a:p>
          </p:txBody>
        </p:sp>
      </p:grpSp>
      <p:pic>
        <p:nvPicPr>
          <p:cNvPr id="13" name="图片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2848" y="3596397"/>
            <a:ext cx="4349152" cy="3261603"/>
          </a:xfrm>
          <a:prstGeom prst="rect">
            <a:avLst/>
          </a:prstGeom>
        </p:spPr>
      </p:pic>
      <p:sp>
        <p:nvSpPr>
          <p:cNvPr id="15" name="矩形 14"/>
          <p:cNvSpPr/>
          <p:nvPr/>
        </p:nvSpPr>
        <p:spPr>
          <a:xfrm>
            <a:off x="3863639" y="3679792"/>
            <a:ext cx="4464722" cy="553998"/>
          </a:xfrm>
          <a:prstGeom prst="rect">
            <a:avLst/>
          </a:prstGeom>
        </p:spPr>
        <p:txBody>
          <a:bodyPr wrap="square">
            <a:spAutoFit/>
          </a:bodyPr>
          <a:lstStyle/>
          <a:p>
            <a:pPr algn="ctr">
              <a:lnSpc>
                <a:spcPct val="150000"/>
              </a:lnSpc>
            </a:pPr>
            <a:r>
              <a:rPr lang="zh-CN" altLang="en-US" sz="1000" dirty="0" smtClean="0">
                <a:solidFill>
                  <a:schemeClr val="tx1">
                    <a:lumMod val="50000"/>
                    <a:lumOff val="50000"/>
                  </a:schemeClr>
                </a:solidFill>
                <a:cs typeface="+mn-ea"/>
                <a:sym typeface="+mn-lt"/>
              </a:rPr>
              <a:t>管理者通常会组织团建活动来激励销售员工的积极性，怎样设计实施⽅案。关于团队激励活动⽅案的相关资料，希望对您有所帮助。</a:t>
            </a:r>
            <a:endParaRPr lang="zh-CN" altLang="en-US" sz="1000" dirty="0">
              <a:solidFill>
                <a:schemeClr val="tx1">
                  <a:lumMod val="50000"/>
                  <a:lumOff val="50000"/>
                </a:schemeClr>
              </a:solidFill>
              <a:cs typeface="+mn-ea"/>
              <a:sym typeface="+mn-lt"/>
            </a:endParaRPr>
          </a:p>
        </p:txBody>
      </p:sp>
    </p:spTree>
    <p:extLst>
      <p:ext uri="{BB962C8B-B14F-4D97-AF65-F5344CB8AC3E}">
        <p14:creationId xmlns:p14="http://schemas.microsoft.com/office/powerpoint/2010/main" val="1287896858"/>
      </p:ext>
    </p:extLst>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p:stCondLst>
                              <p:cond delay="500"/>
                            </p:stCondLst>
                            <p:childTnLst>
                              <p:par>
                                <p:cTn id="9" presetID="23" presetClass="entr" presetSubtype="3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strVal val="(6*min(max(#ppt_w*#ppt_h,.3),1)-7.4)/-.7*#ppt_w"/>
                                          </p:val>
                                        </p:tav>
                                        <p:tav tm="100000">
                                          <p:val>
                                            <p:strVal val="#ppt_w"/>
                                          </p:val>
                                        </p:tav>
                                      </p:tavLst>
                                    </p:anim>
                                    <p:anim calcmode="lin" valueType="num">
                                      <p:cBhvr>
                                        <p:cTn id="12" dur="500" fill="hold"/>
                                        <p:tgtEl>
                                          <p:spTgt spid="4"/>
                                        </p:tgtEl>
                                        <p:attrNameLst>
                                          <p:attrName>ppt_h</p:attrName>
                                        </p:attrNameLst>
                                      </p:cBhvr>
                                      <p:tavLst>
                                        <p:tav tm="0">
                                          <p:val>
                                            <p:strVal val="(6*min(max(#ppt_w*#ppt_h,.3),1)-7.4)/-.7*#ppt_h"/>
                                          </p:val>
                                        </p:tav>
                                        <p:tav tm="100000">
                                          <p:val>
                                            <p:strVal val="#ppt_h"/>
                                          </p:val>
                                        </p:tav>
                                      </p:tavLst>
                                    </p:anim>
                                    <p:anim calcmode="lin" valueType="num">
                                      <p:cBhvr>
                                        <p:cTn id="13" dur="500" fill="hold"/>
                                        <p:tgtEl>
                                          <p:spTgt spid="4"/>
                                        </p:tgtEl>
                                        <p:attrNameLst>
                                          <p:attrName>ppt_x</p:attrName>
                                        </p:attrNameLst>
                                      </p:cBhvr>
                                      <p:tavLst>
                                        <p:tav tm="0">
                                          <p:val>
                                            <p:fltVal val="0.5"/>
                                          </p:val>
                                        </p:tav>
                                        <p:tav tm="100000">
                                          <p:val>
                                            <p:strVal val="#ppt_x"/>
                                          </p:val>
                                        </p:tav>
                                      </p:tavLst>
                                    </p:anim>
                                    <p:anim calcmode="lin" valueType="num">
                                      <p:cBhvr>
                                        <p:cTn id="14" dur="500" fill="hold"/>
                                        <p:tgtEl>
                                          <p:spTgt spid="4"/>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000"/>
                            </p:stCondLst>
                            <p:childTnLst>
                              <p:par>
                                <p:cTn id="16" presetID="16" presetClass="entr" presetSubtype="21"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par>
                          <p:cTn id="19" fill="hold">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par>
                          <p:cTn id="23" fill="hold">
                            <p:stCondLst>
                              <p:cond delay="2000"/>
                            </p:stCondLst>
                            <p:childTnLst>
                              <p:par>
                                <p:cTn id="24" presetID="16" presetClass="entr" presetSubtype="37"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outVertical)">
                                      <p:cBhvr>
                                        <p:cTn id="26" dur="500"/>
                                        <p:tgtEl>
                                          <p:spTgt spid="15"/>
                                        </p:tgtEl>
                                      </p:cBhvr>
                                    </p:animEffect>
                                  </p:childTnLst>
                                </p:cTn>
                              </p:par>
                            </p:childTnLst>
                          </p:cTn>
                        </p:par>
                        <p:par>
                          <p:cTn id="27" fill="hold">
                            <p:stCondLst>
                              <p:cond delay="2500"/>
                            </p:stCondLst>
                            <p:childTnLst>
                              <p:par>
                                <p:cTn id="28" presetID="42" presetClass="entr" presetSubtype="0"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505" y="1700067"/>
            <a:ext cx="4279900" cy="4279900"/>
          </a:xfrm>
          <a:prstGeom prst="rect">
            <a:avLst/>
          </a:prstGeom>
        </p:spPr>
      </p:pic>
      <p:sp>
        <p:nvSpPr>
          <p:cNvPr id="6152"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4551405" y="2755105"/>
            <a:ext cx="5766850" cy="2051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250000"/>
              </a:lnSpc>
            </a:pPr>
            <a:r>
              <a:rPr lang="en-US" altLang="zh-CN" dirty="0" smtClean="0">
                <a:solidFill>
                  <a:schemeClr val="tx1">
                    <a:lumMod val="65000"/>
                    <a:lumOff val="35000"/>
                  </a:schemeClr>
                </a:solidFill>
                <a:cs typeface="+mn-ea"/>
                <a:sym typeface="+mn-lt"/>
              </a:rPr>
              <a:t>1</a:t>
            </a:r>
            <a:r>
              <a:rPr lang="en-US" altLang="zh-CN" dirty="0">
                <a:solidFill>
                  <a:schemeClr val="tx1">
                    <a:lumMod val="65000"/>
                    <a:lumOff val="35000"/>
                  </a:schemeClr>
                </a:solidFill>
                <a:cs typeface="+mn-ea"/>
                <a:sym typeface="+mn-lt"/>
              </a:rPr>
              <a:t>.</a:t>
            </a:r>
            <a:r>
              <a:rPr lang="zh-CN" altLang="en-US" dirty="0">
                <a:solidFill>
                  <a:schemeClr val="tx1">
                    <a:lumMod val="65000"/>
                    <a:lumOff val="35000"/>
                  </a:schemeClr>
                </a:solidFill>
                <a:cs typeface="+mn-ea"/>
                <a:sym typeface="+mn-lt"/>
              </a:rPr>
              <a:t>自己确实不行。没有那个金刚钻，揽不了那个瓷器活；</a:t>
            </a:r>
          </a:p>
          <a:p>
            <a:pPr>
              <a:lnSpc>
                <a:spcPct val="250000"/>
              </a:lnSpc>
            </a:pPr>
            <a:r>
              <a:rPr lang="en-US" altLang="zh-CN" dirty="0" smtClean="0">
                <a:solidFill>
                  <a:schemeClr val="tx1">
                    <a:lumMod val="65000"/>
                    <a:lumOff val="35000"/>
                  </a:schemeClr>
                </a:solidFill>
                <a:cs typeface="+mn-ea"/>
                <a:sym typeface="+mn-lt"/>
              </a:rPr>
              <a:t>2</a:t>
            </a:r>
            <a:r>
              <a:rPr lang="en-US" altLang="zh-CN" dirty="0">
                <a:solidFill>
                  <a:schemeClr val="tx1">
                    <a:lumMod val="65000"/>
                    <a:lumOff val="35000"/>
                  </a:schemeClr>
                </a:solidFill>
                <a:cs typeface="+mn-ea"/>
                <a:sym typeface="+mn-lt"/>
              </a:rPr>
              <a:t>.</a:t>
            </a:r>
            <a:r>
              <a:rPr lang="zh-CN" altLang="en-US" dirty="0">
                <a:solidFill>
                  <a:schemeClr val="tx1">
                    <a:lumMod val="65000"/>
                    <a:lumOff val="35000"/>
                  </a:schemeClr>
                </a:solidFill>
                <a:cs typeface="+mn-ea"/>
                <a:sym typeface="+mn-lt"/>
              </a:rPr>
              <a:t>太看重了。心态不好，患得患失；</a:t>
            </a:r>
          </a:p>
          <a:p>
            <a:pPr>
              <a:lnSpc>
                <a:spcPct val="250000"/>
              </a:lnSpc>
            </a:pPr>
            <a:r>
              <a:rPr lang="en-US" altLang="zh-CN" dirty="0" smtClean="0">
                <a:solidFill>
                  <a:schemeClr val="tx1">
                    <a:lumMod val="65000"/>
                    <a:lumOff val="35000"/>
                  </a:schemeClr>
                </a:solidFill>
                <a:cs typeface="+mn-ea"/>
                <a:sym typeface="+mn-lt"/>
              </a:rPr>
              <a:t>3</a:t>
            </a:r>
            <a:r>
              <a:rPr lang="en-US" altLang="zh-CN" dirty="0">
                <a:solidFill>
                  <a:schemeClr val="tx1">
                    <a:lumMod val="65000"/>
                    <a:lumOff val="35000"/>
                  </a:schemeClr>
                </a:solidFill>
                <a:cs typeface="+mn-ea"/>
                <a:sym typeface="+mn-lt"/>
              </a:rPr>
              <a:t>.</a:t>
            </a:r>
            <a:r>
              <a:rPr lang="zh-CN" altLang="en-US" dirty="0">
                <a:solidFill>
                  <a:schemeClr val="tx1">
                    <a:lumMod val="65000"/>
                    <a:lumOff val="35000"/>
                  </a:schemeClr>
                </a:solidFill>
                <a:cs typeface="+mn-ea"/>
                <a:sym typeface="+mn-lt"/>
              </a:rPr>
              <a:t>不确定性。不了解对方，对结果没有把握。</a:t>
            </a:r>
          </a:p>
        </p:txBody>
      </p:sp>
      <p:sp>
        <p:nvSpPr>
          <p:cNvPr id="10" name="文本框 9">
            <a:extLst>
              <a:ext uri="{FF2B5EF4-FFF2-40B4-BE49-F238E27FC236}">
                <a16:creationId xmlns="" xmlns:a16="http://schemas.microsoft.com/office/drawing/2014/main" id="{B7245DA5-BEBE-5407-9BE5-E54450A4C739}"/>
              </a:ext>
            </a:extLst>
          </p:cNvPr>
          <p:cNvSpPr txBox="1"/>
          <p:nvPr/>
        </p:nvSpPr>
        <p:spPr>
          <a:xfrm>
            <a:off x="4551405" y="2120828"/>
            <a:ext cx="5766850" cy="461665"/>
          </a:xfrm>
          <a:prstGeom prst="rect">
            <a:avLst/>
          </a:prstGeom>
          <a:noFill/>
        </p:spPr>
        <p:txBody>
          <a:bodyPr wrap="square">
            <a:spAutoFit/>
          </a:bodyPr>
          <a:lstStyle/>
          <a:p>
            <a:r>
              <a:rPr lang="en-US" altLang="zh-CN" sz="2400" dirty="0">
                <a:solidFill>
                  <a:srgbClr val="0070C0"/>
                </a:solidFill>
                <a:cs typeface="+mn-ea"/>
                <a:sym typeface="+mn-lt"/>
              </a:rPr>
              <a:t> </a:t>
            </a:r>
            <a:r>
              <a:rPr lang="zh-CN" altLang="en-US" sz="2400" dirty="0">
                <a:solidFill>
                  <a:srgbClr val="0070C0"/>
                </a:solidFill>
                <a:cs typeface="+mn-ea"/>
                <a:sym typeface="+mn-lt"/>
              </a:rPr>
              <a:t>不自信一般有三个主要原因：</a:t>
            </a:r>
          </a:p>
        </p:txBody>
      </p:sp>
      <p:sp>
        <p:nvSpPr>
          <p:cNvPr id="9" name="矩形 8"/>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8D8C1D9F-17A7-4CD3-899B-A9FEC8771876}" type="slidenum">
              <a:rPr lang="en-US" altLang="zh-CN" sz="2500" smtClean="0">
                <a:solidFill>
                  <a:srgbClr val="0070C0"/>
                </a:solidFill>
                <a:cs typeface="+mn-ea"/>
                <a:sym typeface="+mn-lt"/>
              </a:rPr>
              <a:t>10</a:t>
            </a:fld>
            <a:endParaRPr lang="en-US" altLang="zh-CN" sz="2500" dirty="0">
              <a:solidFill>
                <a:srgbClr val="0070C0"/>
              </a:solidFill>
              <a:cs typeface="+mn-ea"/>
              <a:sym typeface="+mn-lt"/>
            </a:endParaRPr>
          </a:p>
        </p:txBody>
      </p:sp>
      <p:sp>
        <p:nvSpPr>
          <p:cNvPr id="12" name="矩形 11"/>
          <p:cNvSpPr/>
          <p:nvPr/>
        </p:nvSpPr>
        <p:spPr>
          <a:xfrm>
            <a:off x="2297423" y="493216"/>
            <a:ext cx="4673074"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之一：</a:t>
            </a:r>
            <a:r>
              <a:rPr lang="zh-CN" altLang="en-US" sz="2500" dirty="0" smtClean="0">
                <a:solidFill>
                  <a:srgbClr val="0070C0"/>
                </a:solidFill>
                <a:cs typeface="+mn-ea"/>
                <a:sym typeface="+mn-lt"/>
              </a:rPr>
              <a:t>拖延</a:t>
            </a:r>
            <a:endParaRPr lang="zh-CN" altLang="en-US" sz="2500" dirty="0">
              <a:solidFill>
                <a:srgbClr val="0070C0"/>
              </a:solidFill>
              <a:cs typeface="+mn-ea"/>
              <a:sym typeface="+mn-lt"/>
            </a:endParaRPr>
          </a:p>
        </p:txBody>
      </p:sp>
      <p:grpSp>
        <p:nvGrpSpPr>
          <p:cNvPr id="13" name="组合 12"/>
          <p:cNvGrpSpPr/>
          <p:nvPr/>
        </p:nvGrpSpPr>
        <p:grpSpPr>
          <a:xfrm>
            <a:off x="1455050" y="371743"/>
            <a:ext cx="720000" cy="720000"/>
            <a:chOff x="3238575" y="1761226"/>
            <a:chExt cx="720000" cy="720000"/>
          </a:xfrm>
        </p:grpSpPr>
        <p:sp>
          <p:nvSpPr>
            <p:cNvPr id="14" name="椭圆 13"/>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14"/>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spTree>
    <p:extLst>
      <p:ext uri="{BB962C8B-B14F-4D97-AF65-F5344CB8AC3E}">
        <p14:creationId xmlns:p14="http://schemas.microsoft.com/office/powerpoint/2010/main" val="2958244224"/>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nodeType="withGroup">
                            <p:stCondLst>
                              <p:cond delay="2000"/>
                            </p:stCondLst>
                            <p:childTnLst>
                              <p:par>
                                <p:cTn id="22" presetID="22" presetClass="entr" presetSubtype="4"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down)">
                                      <p:cBhvr>
                                        <p:cTn id="24" dur="500"/>
                                        <p:tgtEl>
                                          <p:spTgt spid="2"/>
                                        </p:tgtEl>
                                      </p:cBhvr>
                                    </p:animEffect>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6152"/>
                                        </p:tgtEl>
                                        <p:attrNameLst>
                                          <p:attrName>style.visibility</p:attrName>
                                        </p:attrNameLst>
                                      </p:cBhvr>
                                      <p:to>
                                        <p:strVal val="visible"/>
                                      </p:to>
                                    </p:set>
                                    <p:animEffect transition="in" filter="wipe(left)">
                                      <p:cBhvr>
                                        <p:cTn id="33" dur="500"/>
                                        <p:tgtEl>
                                          <p:spTgt spid="6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p:bldP spid="10" grpId="0"/>
      <p:bldP spid="9"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72299" y="2063561"/>
            <a:ext cx="3916405" cy="3916405"/>
          </a:xfrm>
          <a:prstGeom prst="rect">
            <a:avLst/>
          </a:prstGeom>
        </p:spPr>
      </p:pic>
      <p:sp>
        <p:nvSpPr>
          <p:cNvPr id="6152"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1389105" y="2755105"/>
            <a:ext cx="5766850" cy="2744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250000"/>
              </a:lnSpc>
            </a:pPr>
            <a:r>
              <a:rPr lang="en-US" altLang="zh-CN" dirty="0">
                <a:solidFill>
                  <a:schemeClr val="tx1">
                    <a:lumMod val="65000"/>
                    <a:lumOff val="35000"/>
                  </a:schemeClr>
                </a:solidFill>
                <a:cs typeface="+mn-ea"/>
                <a:sym typeface="+mn-lt"/>
              </a:rPr>
              <a:t>1.</a:t>
            </a:r>
            <a:r>
              <a:rPr lang="zh-CN" altLang="en-US" dirty="0">
                <a:solidFill>
                  <a:schemeClr val="tx1">
                    <a:lumMod val="65000"/>
                    <a:lumOff val="35000"/>
                  </a:schemeClr>
                </a:solidFill>
                <a:cs typeface="+mn-ea"/>
                <a:sym typeface="+mn-lt"/>
              </a:rPr>
              <a:t>学习，磨炼，增强自己的实力；</a:t>
            </a:r>
          </a:p>
          <a:p>
            <a:pPr>
              <a:lnSpc>
                <a:spcPct val="250000"/>
              </a:lnSpc>
            </a:pPr>
            <a:r>
              <a:rPr lang="en-US" altLang="zh-CN" dirty="0">
                <a:solidFill>
                  <a:schemeClr val="tx1">
                    <a:lumMod val="65000"/>
                    <a:lumOff val="35000"/>
                  </a:schemeClr>
                </a:solidFill>
                <a:cs typeface="+mn-ea"/>
                <a:sym typeface="+mn-lt"/>
              </a:rPr>
              <a:t>2.</a:t>
            </a:r>
            <a:r>
              <a:rPr lang="zh-CN" altLang="en-US" dirty="0">
                <a:solidFill>
                  <a:schemeClr val="tx1">
                    <a:lumMod val="65000"/>
                    <a:lumOff val="35000"/>
                  </a:schemeClr>
                </a:solidFill>
                <a:cs typeface="+mn-ea"/>
                <a:sym typeface="+mn-lt"/>
              </a:rPr>
              <a:t>心态放平稳，</a:t>
            </a:r>
            <a:r>
              <a:rPr lang="zh-CN" altLang="en-US" dirty="0">
                <a:solidFill>
                  <a:srgbClr val="0070C0"/>
                </a:solidFill>
                <a:cs typeface="+mn-ea"/>
                <a:sym typeface="+mn-lt"/>
              </a:rPr>
              <a:t>加强主顾开拓</a:t>
            </a:r>
            <a:r>
              <a:rPr lang="zh-CN" altLang="en-US" dirty="0">
                <a:solidFill>
                  <a:schemeClr val="tx1">
                    <a:lumMod val="65000"/>
                    <a:lumOff val="35000"/>
                  </a:schemeClr>
                </a:solidFill>
                <a:cs typeface="+mn-ea"/>
                <a:sym typeface="+mn-lt"/>
              </a:rPr>
              <a:t>，你不跟我签，有的是人跟我签单，不做理财规划是你的损失，不是我的损失；</a:t>
            </a:r>
          </a:p>
          <a:p>
            <a:pPr>
              <a:lnSpc>
                <a:spcPct val="250000"/>
              </a:lnSpc>
            </a:pPr>
            <a:r>
              <a:rPr lang="en-US" altLang="zh-CN" dirty="0">
                <a:solidFill>
                  <a:schemeClr val="tx1">
                    <a:lumMod val="65000"/>
                    <a:lumOff val="35000"/>
                  </a:schemeClr>
                </a:solidFill>
                <a:cs typeface="+mn-ea"/>
                <a:sym typeface="+mn-lt"/>
              </a:rPr>
              <a:t>3.</a:t>
            </a:r>
            <a:r>
              <a:rPr lang="zh-CN" altLang="en-US" dirty="0">
                <a:solidFill>
                  <a:schemeClr val="tx1">
                    <a:lumMod val="65000"/>
                    <a:lumOff val="35000"/>
                  </a:schemeClr>
                </a:solidFill>
                <a:cs typeface="+mn-ea"/>
                <a:sym typeface="+mn-lt"/>
              </a:rPr>
              <a:t>多方面了解、收集对方的信息，做个</a:t>
            </a:r>
            <a:r>
              <a:rPr lang="zh-CN" altLang="en-US" dirty="0">
                <a:solidFill>
                  <a:srgbClr val="0070C0"/>
                </a:solidFill>
                <a:cs typeface="+mn-ea"/>
                <a:sym typeface="+mn-lt"/>
              </a:rPr>
              <a:t>有心人</a:t>
            </a:r>
            <a:r>
              <a:rPr lang="zh-CN" altLang="en-US" dirty="0">
                <a:solidFill>
                  <a:schemeClr val="tx1">
                    <a:lumMod val="65000"/>
                    <a:lumOff val="35000"/>
                  </a:schemeClr>
                </a:solidFill>
                <a:cs typeface="+mn-ea"/>
                <a:sym typeface="+mn-lt"/>
              </a:rPr>
              <a:t>。</a:t>
            </a:r>
          </a:p>
        </p:txBody>
      </p:sp>
      <p:sp>
        <p:nvSpPr>
          <p:cNvPr id="10" name="文本框 9">
            <a:extLst>
              <a:ext uri="{FF2B5EF4-FFF2-40B4-BE49-F238E27FC236}">
                <a16:creationId xmlns="" xmlns:a16="http://schemas.microsoft.com/office/drawing/2014/main" id="{B7245DA5-BEBE-5407-9BE5-E54450A4C739}"/>
              </a:ext>
            </a:extLst>
          </p:cNvPr>
          <p:cNvSpPr txBox="1"/>
          <p:nvPr/>
        </p:nvSpPr>
        <p:spPr>
          <a:xfrm>
            <a:off x="1389105" y="2120828"/>
            <a:ext cx="5766850" cy="461665"/>
          </a:xfrm>
          <a:prstGeom prst="rect">
            <a:avLst/>
          </a:prstGeom>
          <a:noFill/>
        </p:spPr>
        <p:txBody>
          <a:bodyPr wrap="square">
            <a:spAutoFit/>
          </a:bodyPr>
          <a:lstStyle/>
          <a:p>
            <a:r>
              <a:rPr lang="zh-CN" altLang="en-US" sz="2400" dirty="0">
                <a:solidFill>
                  <a:srgbClr val="0070C0"/>
                </a:solidFill>
                <a:cs typeface="+mn-ea"/>
                <a:sym typeface="+mn-lt"/>
              </a:rPr>
              <a:t>怎么办？</a:t>
            </a:r>
          </a:p>
        </p:txBody>
      </p:sp>
      <p:sp>
        <p:nvSpPr>
          <p:cNvPr id="9" name="矩形 8"/>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8D8C1D9F-17A7-4CD3-899B-A9FEC8771876}" type="slidenum">
              <a:rPr lang="en-US" altLang="zh-CN" sz="2500" smtClean="0">
                <a:solidFill>
                  <a:srgbClr val="0070C0"/>
                </a:solidFill>
                <a:cs typeface="+mn-ea"/>
                <a:sym typeface="+mn-lt"/>
              </a:rPr>
              <a:t>11</a:t>
            </a:fld>
            <a:endParaRPr lang="en-US" altLang="zh-CN" sz="2500" dirty="0">
              <a:solidFill>
                <a:srgbClr val="0070C0"/>
              </a:solidFill>
              <a:cs typeface="+mn-ea"/>
              <a:sym typeface="+mn-lt"/>
            </a:endParaRPr>
          </a:p>
        </p:txBody>
      </p:sp>
      <p:sp>
        <p:nvSpPr>
          <p:cNvPr id="12" name="矩形 11"/>
          <p:cNvSpPr/>
          <p:nvPr/>
        </p:nvSpPr>
        <p:spPr>
          <a:xfrm>
            <a:off x="2297423" y="493216"/>
            <a:ext cx="4673074"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之一</a:t>
            </a:r>
            <a:r>
              <a:rPr lang="zh-CN" altLang="en-US" sz="2500" dirty="0">
                <a:solidFill>
                  <a:schemeClr val="tx1">
                    <a:lumMod val="65000"/>
                    <a:lumOff val="35000"/>
                  </a:schemeClr>
                </a:solidFill>
                <a:cs typeface="+mn-ea"/>
                <a:sym typeface="+mn-lt"/>
              </a:rPr>
              <a:t>：</a:t>
            </a:r>
            <a:r>
              <a:rPr lang="zh-CN" altLang="en-US" sz="2500" dirty="0" smtClean="0">
                <a:solidFill>
                  <a:srgbClr val="0070C0"/>
                </a:solidFill>
                <a:cs typeface="+mn-ea"/>
                <a:sym typeface="+mn-lt"/>
              </a:rPr>
              <a:t>拖延</a:t>
            </a:r>
            <a:endParaRPr lang="zh-CN" altLang="en-US" sz="2500" dirty="0">
              <a:solidFill>
                <a:srgbClr val="0070C0"/>
              </a:solidFill>
              <a:cs typeface="+mn-ea"/>
              <a:sym typeface="+mn-lt"/>
            </a:endParaRPr>
          </a:p>
        </p:txBody>
      </p:sp>
      <p:grpSp>
        <p:nvGrpSpPr>
          <p:cNvPr id="13" name="组合 12"/>
          <p:cNvGrpSpPr/>
          <p:nvPr/>
        </p:nvGrpSpPr>
        <p:grpSpPr>
          <a:xfrm>
            <a:off x="1455050" y="371743"/>
            <a:ext cx="720000" cy="720000"/>
            <a:chOff x="3238575" y="1761226"/>
            <a:chExt cx="720000" cy="720000"/>
          </a:xfrm>
        </p:grpSpPr>
        <p:sp>
          <p:nvSpPr>
            <p:cNvPr id="14" name="椭圆 13"/>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14"/>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spTree>
    <p:extLst>
      <p:ext uri="{BB962C8B-B14F-4D97-AF65-F5344CB8AC3E}">
        <p14:creationId xmlns:p14="http://schemas.microsoft.com/office/powerpoint/2010/main" val="3477699527"/>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2000"/>
                            </p:stCondLst>
                            <p:childTnLst>
                              <p:par>
                                <p:cTn id="22" presetID="8" presetClass="entr" presetSubtype="16"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diamond(in)">
                                      <p:cBhvr>
                                        <p:cTn id="24" dur="1000"/>
                                        <p:tgtEl>
                                          <p:spTgt spid="2"/>
                                        </p:tgtEl>
                                      </p:cBhvr>
                                    </p:animEffect>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6152"/>
                                        </p:tgtEl>
                                        <p:attrNameLst>
                                          <p:attrName>style.visibility</p:attrName>
                                        </p:attrNameLst>
                                      </p:cBhvr>
                                      <p:to>
                                        <p:strVal val="visible"/>
                                      </p:to>
                                    </p:set>
                                    <p:animEffect transition="in" filter="wipe(down)">
                                      <p:cBhvr>
                                        <p:cTn id="33" dur="500"/>
                                        <p:tgtEl>
                                          <p:spTgt spid="6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p:bldP spid="10" grpId="0"/>
      <p:bldP spid="9"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WordArt 5">
            <a:extLst>
              <a:ext uri="{FF2B5EF4-FFF2-40B4-BE49-F238E27FC236}">
                <a16:creationId xmlns="" xmlns:a16="http://schemas.microsoft.com/office/drawing/2014/main" id="{89F94228-999B-A53F-EF88-6D14E0A68D85}"/>
              </a:ext>
            </a:extLst>
          </p:cNvPr>
          <p:cNvSpPr>
            <a:spLocks noChangeArrowheads="1" noChangeShapeType="1" noTextEdit="1"/>
          </p:cNvSpPr>
          <p:nvPr/>
        </p:nvSpPr>
        <p:spPr bwMode="auto">
          <a:xfrm>
            <a:off x="4079876" y="908051"/>
            <a:ext cx="3527425" cy="936625"/>
          </a:xfrm>
          <a:prstGeom prst="rect">
            <a:avLst/>
          </a:prstGeom>
        </p:spPr>
        <p:txBody>
          <a:bodyPr wrap="none" fromWordArt="1">
            <a:prstTxWarp prst="textSlantUp">
              <a:avLst>
                <a:gd name="adj" fmla="val 32056"/>
              </a:avLst>
            </a:prstTxWarp>
          </a:bodyPr>
          <a:lstStyle/>
          <a:p>
            <a:pPr algn="ctr"/>
            <a:endParaRPr lang="zh-CN" alt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cs typeface="+mn-ea"/>
              <a:sym typeface="+mn-lt"/>
            </a:endParaRPr>
          </a:p>
        </p:txBody>
      </p:sp>
      <p:sp>
        <p:nvSpPr>
          <p:cNvPr id="8" name="矩形 7"/>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12</a:t>
            </a:fld>
            <a:endParaRPr lang="en-US" altLang="zh-CN" sz="2500" dirty="0">
              <a:solidFill>
                <a:srgbClr val="0070C0"/>
              </a:solidFill>
              <a:cs typeface="+mn-ea"/>
              <a:sym typeface="+mn-lt"/>
            </a:endParaRPr>
          </a:p>
        </p:txBody>
      </p:sp>
      <p:sp>
        <p:nvSpPr>
          <p:cNvPr id="10" name="矩形 9"/>
          <p:cNvSpPr/>
          <p:nvPr/>
        </p:nvSpPr>
        <p:spPr>
          <a:xfrm>
            <a:off x="2297423" y="493216"/>
            <a:ext cx="5314275"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之二：</a:t>
            </a:r>
            <a:r>
              <a:rPr lang="zh-CN" altLang="en-US" sz="2500" dirty="0" smtClean="0">
                <a:solidFill>
                  <a:srgbClr val="0070C0"/>
                </a:solidFill>
                <a:cs typeface="+mn-ea"/>
                <a:sym typeface="+mn-lt"/>
              </a:rPr>
              <a:t>无效拜访</a:t>
            </a:r>
            <a:endParaRPr lang="zh-CN" altLang="en-US" sz="2500" dirty="0">
              <a:solidFill>
                <a:srgbClr val="0070C0"/>
              </a:solidFill>
              <a:cs typeface="+mn-ea"/>
              <a:sym typeface="+mn-lt"/>
            </a:endParaRPr>
          </a:p>
        </p:txBody>
      </p:sp>
      <p:grpSp>
        <p:nvGrpSpPr>
          <p:cNvPr id="11" name="组合 10"/>
          <p:cNvGrpSpPr/>
          <p:nvPr/>
        </p:nvGrpSpPr>
        <p:grpSpPr>
          <a:xfrm>
            <a:off x="1455050" y="371743"/>
            <a:ext cx="720000" cy="720000"/>
            <a:chOff x="3238575" y="1761226"/>
            <a:chExt cx="720000" cy="720000"/>
          </a:xfrm>
        </p:grpSpPr>
        <p:sp>
          <p:nvSpPr>
            <p:cNvPr id="12" name="椭圆 11"/>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sp>
        <p:nvSpPr>
          <p:cNvPr id="16"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6351538" y="3663167"/>
            <a:ext cx="4432189"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nSpc>
                <a:spcPct val="150000"/>
              </a:lnSpc>
              <a:buClr>
                <a:srgbClr val="81DEFF"/>
              </a:buClr>
              <a:buFont typeface="Wingdings" panose="05000000000000000000" pitchFamily="2" charset="2"/>
              <a:buChar char="l"/>
            </a:pPr>
            <a:r>
              <a:rPr lang="zh-CN" altLang="en-US" dirty="0">
                <a:solidFill>
                  <a:schemeClr val="tx1">
                    <a:lumMod val="65000"/>
                    <a:lumOff val="35000"/>
                  </a:schemeClr>
                </a:solidFill>
                <a:cs typeface="+mn-ea"/>
                <a:sym typeface="+mn-lt"/>
              </a:rPr>
              <a:t>从讨厌你改变为愿意听你说话</a:t>
            </a:r>
          </a:p>
          <a:p>
            <a:pPr marL="342900" indent="-342900">
              <a:lnSpc>
                <a:spcPct val="150000"/>
              </a:lnSpc>
              <a:buClr>
                <a:srgbClr val="81DEFF"/>
              </a:buClr>
              <a:buFont typeface="Wingdings" panose="05000000000000000000" pitchFamily="2" charset="2"/>
              <a:buChar char="l"/>
            </a:pPr>
            <a:r>
              <a:rPr lang="zh-CN" altLang="en-US" dirty="0">
                <a:solidFill>
                  <a:schemeClr val="tx1">
                    <a:lumMod val="65000"/>
                    <a:lumOff val="35000"/>
                  </a:schemeClr>
                </a:solidFill>
                <a:cs typeface="+mn-ea"/>
                <a:sym typeface="+mn-lt"/>
              </a:rPr>
              <a:t>从讨厌保险改变为考虑考虑</a:t>
            </a:r>
          </a:p>
          <a:p>
            <a:pPr marL="342900" indent="-342900">
              <a:lnSpc>
                <a:spcPct val="150000"/>
              </a:lnSpc>
              <a:buClr>
                <a:srgbClr val="81DEFF"/>
              </a:buClr>
              <a:buFont typeface="Wingdings" panose="05000000000000000000" pitchFamily="2" charset="2"/>
              <a:buChar char="l"/>
            </a:pPr>
            <a:r>
              <a:rPr lang="zh-CN" altLang="en-US" dirty="0">
                <a:solidFill>
                  <a:schemeClr val="tx1">
                    <a:lumMod val="65000"/>
                    <a:lumOff val="35000"/>
                  </a:schemeClr>
                </a:solidFill>
                <a:cs typeface="+mn-ea"/>
                <a:sym typeface="+mn-lt"/>
              </a:rPr>
              <a:t>从过两天再说到同意签单</a:t>
            </a:r>
          </a:p>
          <a:p>
            <a:pPr marL="342900" indent="-342900">
              <a:lnSpc>
                <a:spcPct val="150000"/>
              </a:lnSpc>
              <a:buClr>
                <a:srgbClr val="81DEFF"/>
              </a:buClr>
              <a:buFont typeface="Wingdings" panose="05000000000000000000" pitchFamily="2" charset="2"/>
              <a:buChar char="l"/>
            </a:pPr>
            <a:r>
              <a:rPr lang="zh-CN" altLang="en-US" dirty="0">
                <a:solidFill>
                  <a:schemeClr val="tx1">
                    <a:lumMod val="65000"/>
                    <a:lumOff val="35000"/>
                  </a:schemeClr>
                </a:solidFill>
                <a:cs typeface="+mn-ea"/>
                <a:sym typeface="+mn-lt"/>
              </a:rPr>
              <a:t>从资金不足到存钱到帐户上</a:t>
            </a:r>
          </a:p>
        </p:txBody>
      </p:sp>
      <p:sp>
        <p:nvSpPr>
          <p:cNvPr id="17" name="文本框 16">
            <a:extLst>
              <a:ext uri="{FF2B5EF4-FFF2-40B4-BE49-F238E27FC236}">
                <a16:creationId xmlns="" xmlns:a16="http://schemas.microsoft.com/office/drawing/2014/main" id="{B7245DA5-BEBE-5407-9BE5-E54450A4C739}"/>
              </a:ext>
            </a:extLst>
          </p:cNvPr>
          <p:cNvSpPr txBox="1"/>
          <p:nvPr/>
        </p:nvSpPr>
        <p:spPr>
          <a:xfrm>
            <a:off x="6351538" y="3028890"/>
            <a:ext cx="4432189" cy="400110"/>
          </a:xfrm>
          <a:prstGeom prst="rect">
            <a:avLst/>
          </a:prstGeom>
          <a:noFill/>
        </p:spPr>
        <p:txBody>
          <a:bodyPr wrap="square">
            <a:spAutoFit/>
          </a:bodyPr>
          <a:lstStyle/>
          <a:p>
            <a:r>
              <a:rPr lang="zh-CN" altLang="en-US" sz="2000" dirty="0">
                <a:solidFill>
                  <a:schemeClr val="tx1">
                    <a:lumMod val="65000"/>
                    <a:lumOff val="35000"/>
                  </a:schemeClr>
                </a:solidFill>
                <a:cs typeface="+mn-ea"/>
                <a:sym typeface="+mn-lt"/>
              </a:rPr>
              <a:t>改变了对方的思想或者行为！</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6950" y="2430709"/>
            <a:ext cx="3709060" cy="3709060"/>
          </a:xfrm>
          <a:prstGeom prst="rect">
            <a:avLst/>
          </a:prstGeom>
        </p:spPr>
      </p:pic>
      <p:grpSp>
        <p:nvGrpSpPr>
          <p:cNvPr id="4" name="组合 3"/>
          <p:cNvGrpSpPr/>
          <p:nvPr/>
        </p:nvGrpSpPr>
        <p:grpSpPr>
          <a:xfrm>
            <a:off x="3788485" y="1563765"/>
            <a:ext cx="4615031" cy="720000"/>
            <a:chOff x="3328998" y="1563765"/>
            <a:chExt cx="4615031" cy="720000"/>
          </a:xfrm>
        </p:grpSpPr>
        <p:sp>
          <p:nvSpPr>
            <p:cNvPr id="8196"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909416" y="1631378"/>
              <a:ext cx="34541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3200" b="1" dirty="0">
                  <a:solidFill>
                    <a:srgbClr val="0070C0"/>
                  </a:solidFill>
                  <a:cs typeface="+mn-ea"/>
                  <a:sym typeface="+mn-lt"/>
                </a:rPr>
                <a:t>什么叫有效拜访？</a:t>
              </a:r>
            </a:p>
          </p:txBody>
        </p:sp>
        <p:sp>
          <p:nvSpPr>
            <p:cNvPr id="3" name="圆角矩形 2"/>
            <p:cNvSpPr/>
            <p:nvPr/>
          </p:nvSpPr>
          <p:spPr>
            <a:xfrm>
              <a:off x="3328998" y="1563765"/>
              <a:ext cx="4615031"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2053790569"/>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par>
                          <p:cTn id="21" fill="hold">
                            <p:stCondLst>
                              <p:cond delay="2000"/>
                            </p:stCondLst>
                            <p:childTnLst>
                              <p:par>
                                <p:cTn id="22" presetID="13" presetClass="entr" presetSubtype="16"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plus(in)">
                                      <p:cBhvr>
                                        <p:cTn id="24" dur="1000"/>
                                        <p:tgtEl>
                                          <p:spTgt spid="2"/>
                                        </p:tgtEl>
                                      </p:cBhvr>
                                    </p:animEffect>
                                  </p:childTnLst>
                                </p:cTn>
                              </p:par>
                            </p:childTnLst>
                          </p:cTn>
                        </p:par>
                        <p:par>
                          <p:cTn id="25" fill="hold">
                            <p:stCondLst>
                              <p:cond delay="3000"/>
                            </p:stCondLst>
                            <p:childTnLst>
                              <p:par>
                                <p:cTn id="26" presetID="16" presetClass="entr" presetSubtype="37"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outVertical)">
                                      <p:cBhvr>
                                        <p:cTn id="28" dur="500"/>
                                        <p:tgtEl>
                                          <p:spTgt spid="4"/>
                                        </p:tgtEl>
                                      </p:cBhvr>
                                    </p:animEffect>
                                  </p:childTnLst>
                                </p:cTn>
                              </p:par>
                            </p:childTnLst>
                          </p:cTn>
                        </p:par>
                        <p:par>
                          <p:cTn id="29" fill="hold">
                            <p:stCondLst>
                              <p:cond delay="3500"/>
                            </p:stCondLst>
                            <p:childTnLst>
                              <p:par>
                                <p:cTn id="30" presetID="2" presetClass="entr" presetSubtype="4"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ppt_x"/>
                                          </p:val>
                                        </p:tav>
                                        <p:tav tm="100000">
                                          <p:val>
                                            <p:strVal val="#ppt_x"/>
                                          </p:val>
                                        </p:tav>
                                      </p:tavLst>
                                    </p:anim>
                                    <p:anim calcmode="lin" valueType="num">
                                      <p:cBhvr additive="base">
                                        <p:cTn id="33" dur="500" fill="hold"/>
                                        <p:tgtEl>
                                          <p:spTgt spid="17"/>
                                        </p:tgtEl>
                                        <p:attrNameLst>
                                          <p:attrName>ppt_y</p:attrName>
                                        </p:attrNameLst>
                                      </p:cBhvr>
                                      <p:tavLst>
                                        <p:tav tm="0">
                                          <p:val>
                                            <p:strVal val="1+#ppt_h/2"/>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up)">
                                      <p:cBhvr>
                                        <p:cTn id="3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WordArt 5">
            <a:extLst>
              <a:ext uri="{FF2B5EF4-FFF2-40B4-BE49-F238E27FC236}">
                <a16:creationId xmlns="" xmlns:a16="http://schemas.microsoft.com/office/drawing/2014/main" id="{89F94228-999B-A53F-EF88-6D14E0A68D85}"/>
              </a:ext>
            </a:extLst>
          </p:cNvPr>
          <p:cNvSpPr>
            <a:spLocks noChangeArrowheads="1" noChangeShapeType="1" noTextEdit="1"/>
          </p:cNvSpPr>
          <p:nvPr/>
        </p:nvSpPr>
        <p:spPr bwMode="auto">
          <a:xfrm>
            <a:off x="4079876" y="908051"/>
            <a:ext cx="3527425" cy="936625"/>
          </a:xfrm>
          <a:prstGeom prst="rect">
            <a:avLst/>
          </a:prstGeom>
        </p:spPr>
        <p:txBody>
          <a:bodyPr wrap="none" fromWordArt="1">
            <a:prstTxWarp prst="textSlantUp">
              <a:avLst>
                <a:gd name="adj" fmla="val 32056"/>
              </a:avLst>
            </a:prstTxWarp>
          </a:bodyPr>
          <a:lstStyle/>
          <a:p>
            <a:pPr algn="ctr"/>
            <a:endParaRPr lang="zh-CN" alt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cs typeface="+mn-ea"/>
              <a:sym typeface="+mn-lt"/>
            </a:endParaRPr>
          </a:p>
        </p:txBody>
      </p:sp>
      <p:sp>
        <p:nvSpPr>
          <p:cNvPr id="8" name="矩形 7"/>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13</a:t>
            </a:fld>
            <a:endParaRPr lang="en-US" altLang="zh-CN" sz="2500" dirty="0">
              <a:solidFill>
                <a:srgbClr val="0070C0"/>
              </a:solidFill>
              <a:cs typeface="+mn-ea"/>
              <a:sym typeface="+mn-lt"/>
            </a:endParaRPr>
          </a:p>
        </p:txBody>
      </p:sp>
      <p:sp>
        <p:nvSpPr>
          <p:cNvPr id="10" name="矩形 9"/>
          <p:cNvSpPr/>
          <p:nvPr/>
        </p:nvSpPr>
        <p:spPr>
          <a:xfrm>
            <a:off x="2297423" y="493216"/>
            <a:ext cx="5314275"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之二：</a:t>
            </a:r>
            <a:r>
              <a:rPr lang="zh-CN" altLang="en-US" sz="2500" dirty="0" smtClean="0">
                <a:solidFill>
                  <a:srgbClr val="0070C0"/>
                </a:solidFill>
                <a:cs typeface="+mn-ea"/>
                <a:sym typeface="+mn-lt"/>
              </a:rPr>
              <a:t>无效拜访</a:t>
            </a:r>
            <a:endParaRPr lang="zh-CN" altLang="en-US" sz="2500" dirty="0">
              <a:solidFill>
                <a:srgbClr val="0070C0"/>
              </a:solidFill>
              <a:cs typeface="+mn-ea"/>
              <a:sym typeface="+mn-lt"/>
            </a:endParaRPr>
          </a:p>
        </p:txBody>
      </p:sp>
      <p:grpSp>
        <p:nvGrpSpPr>
          <p:cNvPr id="11" name="组合 10"/>
          <p:cNvGrpSpPr/>
          <p:nvPr/>
        </p:nvGrpSpPr>
        <p:grpSpPr>
          <a:xfrm>
            <a:off x="1455050" y="371743"/>
            <a:ext cx="720000" cy="720000"/>
            <a:chOff x="3238575" y="1761226"/>
            <a:chExt cx="720000" cy="720000"/>
          </a:xfrm>
        </p:grpSpPr>
        <p:sp>
          <p:nvSpPr>
            <p:cNvPr id="12" name="椭圆 11"/>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59554" y="2447297"/>
            <a:ext cx="3709060" cy="3709060"/>
          </a:xfrm>
          <a:prstGeom prst="rect">
            <a:avLst/>
          </a:prstGeom>
        </p:spPr>
      </p:pic>
      <p:grpSp>
        <p:nvGrpSpPr>
          <p:cNvPr id="4" name="组合 3"/>
          <p:cNvGrpSpPr/>
          <p:nvPr/>
        </p:nvGrpSpPr>
        <p:grpSpPr>
          <a:xfrm>
            <a:off x="3788485" y="1563765"/>
            <a:ext cx="4615031" cy="720000"/>
            <a:chOff x="3328998" y="1563765"/>
            <a:chExt cx="4615031" cy="720000"/>
          </a:xfrm>
        </p:grpSpPr>
        <p:sp>
          <p:nvSpPr>
            <p:cNvPr id="8196"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909416" y="1631378"/>
              <a:ext cx="34541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3200" b="1" smtClean="0">
                  <a:solidFill>
                    <a:srgbClr val="0070C0"/>
                  </a:solidFill>
                  <a:cs typeface="+mn-ea"/>
                  <a:sym typeface="+mn-lt"/>
                </a:rPr>
                <a:t>为什么？</a:t>
              </a:r>
              <a:endParaRPr lang="zh-CN" altLang="en-US" sz="3200" b="1" dirty="0">
                <a:solidFill>
                  <a:srgbClr val="0070C0"/>
                </a:solidFill>
                <a:cs typeface="+mn-ea"/>
                <a:sym typeface="+mn-lt"/>
              </a:endParaRPr>
            </a:p>
          </p:txBody>
        </p:sp>
        <p:sp>
          <p:nvSpPr>
            <p:cNvPr id="3" name="圆角矩形 2"/>
            <p:cNvSpPr/>
            <p:nvPr/>
          </p:nvSpPr>
          <p:spPr>
            <a:xfrm>
              <a:off x="3328998" y="1563765"/>
              <a:ext cx="4615031"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WordArt 6">
            <a:extLst>
              <a:ext uri="{FF2B5EF4-FFF2-40B4-BE49-F238E27FC236}">
                <a16:creationId xmlns="" xmlns:a16="http://schemas.microsoft.com/office/drawing/2014/main" id="{9E01CA62-158A-E7F9-A3D1-AEA92AFDB9FF}"/>
              </a:ext>
            </a:extLst>
          </p:cNvPr>
          <p:cNvSpPr>
            <a:spLocks noChangeArrowheads="1" noChangeShapeType="1" noTextEdit="1"/>
          </p:cNvSpPr>
          <p:nvPr/>
        </p:nvSpPr>
        <p:spPr bwMode="auto">
          <a:xfrm>
            <a:off x="2593394" y="3736555"/>
            <a:ext cx="3879103" cy="1130544"/>
          </a:xfrm>
          <a:prstGeom prst="rect">
            <a:avLst/>
          </a:prstGeom>
        </p:spPr>
        <p:txBody>
          <a:bodyPr wrap="none" fromWordArt="1">
            <a:prstTxWarp prst="textPlain">
              <a:avLst>
                <a:gd name="adj" fmla="val 50000"/>
              </a:avLst>
            </a:prstTxWarp>
          </a:bodyPr>
          <a:lstStyle/>
          <a:p>
            <a:pPr algn="ctr"/>
            <a:r>
              <a:rPr lang="zh-CN" altLang="en-US" sz="3600" b="1" kern="10" dirty="0">
                <a:ln w="12700">
                  <a:solidFill>
                    <a:srgbClr val="EAEAEA"/>
                  </a:solidFill>
                  <a:round/>
                  <a:headEnd/>
                  <a:tailEnd/>
                </a:ln>
                <a:solidFill>
                  <a:srgbClr val="0070C0"/>
                </a:solidFill>
                <a:effectLst>
                  <a:outerShdw dist="35921" dir="2700000" sy="50000" kx="2115830" algn="bl" rotWithShape="0">
                    <a:srgbClr val="C0C0C0">
                      <a:alpha val="80000"/>
                    </a:srgbClr>
                  </a:outerShdw>
                </a:effectLst>
                <a:cs typeface="+mn-ea"/>
                <a:sym typeface="+mn-lt"/>
              </a:rPr>
              <a:t>没有计划</a:t>
            </a:r>
          </a:p>
        </p:txBody>
      </p:sp>
    </p:spTree>
    <p:extLst>
      <p:ext uri="{BB962C8B-B14F-4D97-AF65-F5344CB8AC3E}">
        <p14:creationId xmlns:p14="http://schemas.microsoft.com/office/powerpoint/2010/main" val="577624311"/>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par>
                          <p:cTn id="21" fill="hold">
                            <p:stCondLst>
                              <p:cond delay="2000"/>
                            </p:stCondLst>
                            <p:childTnLst>
                              <p:par>
                                <p:cTn id="22" presetID="4" presetClass="entr" presetSubtype="16"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ox(in)">
                                      <p:cBhvr>
                                        <p:cTn id="24" dur="1000"/>
                                        <p:tgtEl>
                                          <p:spTgt spid="2"/>
                                        </p:tgtEl>
                                      </p:cBhvr>
                                    </p:animEffect>
                                  </p:childTnLst>
                                </p:cTn>
                              </p:par>
                            </p:childTnLst>
                          </p:cTn>
                        </p:par>
                        <p:par>
                          <p:cTn id="25" fill="hold">
                            <p:stCondLst>
                              <p:cond delay="3000"/>
                            </p:stCondLst>
                            <p:childTnLst>
                              <p:par>
                                <p:cTn id="26" presetID="16" presetClass="entr" presetSubtype="37"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outVertical)">
                                      <p:cBhvr>
                                        <p:cTn id="28" dur="500"/>
                                        <p:tgtEl>
                                          <p:spTgt spid="4"/>
                                        </p:tgtEl>
                                      </p:cBhvr>
                                    </p:animEffect>
                                  </p:childTnLst>
                                </p:cTn>
                              </p:par>
                            </p:childTnLst>
                          </p:cTn>
                        </p:par>
                        <p:par>
                          <p:cTn id="29" fill="hold">
                            <p:stCondLst>
                              <p:cond delay="3500"/>
                            </p:stCondLst>
                            <p:childTnLst>
                              <p:par>
                                <p:cTn id="30" presetID="20" presetClass="entr" presetSubtype="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edge">
                                      <p:cBhvr>
                                        <p:cTn id="32"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WordArt 5">
            <a:extLst>
              <a:ext uri="{FF2B5EF4-FFF2-40B4-BE49-F238E27FC236}">
                <a16:creationId xmlns="" xmlns:a16="http://schemas.microsoft.com/office/drawing/2014/main" id="{89F94228-999B-A53F-EF88-6D14E0A68D85}"/>
              </a:ext>
            </a:extLst>
          </p:cNvPr>
          <p:cNvSpPr>
            <a:spLocks noChangeArrowheads="1" noChangeShapeType="1" noTextEdit="1"/>
          </p:cNvSpPr>
          <p:nvPr/>
        </p:nvSpPr>
        <p:spPr bwMode="auto">
          <a:xfrm>
            <a:off x="4079876" y="908051"/>
            <a:ext cx="3527425" cy="936625"/>
          </a:xfrm>
          <a:prstGeom prst="rect">
            <a:avLst/>
          </a:prstGeom>
        </p:spPr>
        <p:txBody>
          <a:bodyPr wrap="none" fromWordArt="1">
            <a:prstTxWarp prst="textSlantUp">
              <a:avLst>
                <a:gd name="adj" fmla="val 32056"/>
              </a:avLst>
            </a:prstTxWarp>
          </a:bodyPr>
          <a:lstStyle/>
          <a:p>
            <a:pPr algn="ctr"/>
            <a:endParaRPr lang="zh-CN" alt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cs typeface="+mn-ea"/>
              <a:sym typeface="+mn-lt"/>
            </a:endParaRPr>
          </a:p>
        </p:txBody>
      </p:sp>
      <p:sp>
        <p:nvSpPr>
          <p:cNvPr id="8" name="矩形 7"/>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14</a:t>
            </a:fld>
            <a:endParaRPr lang="en-US" altLang="zh-CN" sz="2500" dirty="0">
              <a:solidFill>
                <a:srgbClr val="0070C0"/>
              </a:solidFill>
              <a:cs typeface="+mn-ea"/>
              <a:sym typeface="+mn-lt"/>
            </a:endParaRPr>
          </a:p>
        </p:txBody>
      </p:sp>
      <p:sp>
        <p:nvSpPr>
          <p:cNvPr id="10" name="矩形 9"/>
          <p:cNvSpPr/>
          <p:nvPr/>
        </p:nvSpPr>
        <p:spPr>
          <a:xfrm>
            <a:off x="2297423" y="493216"/>
            <a:ext cx="5314275"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之二：</a:t>
            </a:r>
            <a:r>
              <a:rPr lang="zh-CN" altLang="en-US" sz="2500" dirty="0" smtClean="0">
                <a:solidFill>
                  <a:srgbClr val="0070C0"/>
                </a:solidFill>
                <a:cs typeface="+mn-ea"/>
                <a:sym typeface="+mn-lt"/>
              </a:rPr>
              <a:t>无效拜访</a:t>
            </a:r>
            <a:endParaRPr lang="zh-CN" altLang="en-US" sz="2500" dirty="0">
              <a:solidFill>
                <a:srgbClr val="0070C0"/>
              </a:solidFill>
              <a:cs typeface="+mn-ea"/>
              <a:sym typeface="+mn-lt"/>
            </a:endParaRPr>
          </a:p>
        </p:txBody>
      </p:sp>
      <p:grpSp>
        <p:nvGrpSpPr>
          <p:cNvPr id="11" name="组合 10"/>
          <p:cNvGrpSpPr/>
          <p:nvPr/>
        </p:nvGrpSpPr>
        <p:grpSpPr>
          <a:xfrm>
            <a:off x="1455050" y="371743"/>
            <a:ext cx="720000" cy="720000"/>
            <a:chOff x="3238575" y="1761226"/>
            <a:chExt cx="720000" cy="720000"/>
          </a:xfrm>
        </p:grpSpPr>
        <p:sp>
          <p:nvSpPr>
            <p:cNvPr id="12" name="椭圆 11"/>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sp>
        <p:nvSpPr>
          <p:cNvPr id="16"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4478903" y="2740898"/>
            <a:ext cx="643501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buClr>
                <a:srgbClr val="81DEFF"/>
              </a:buClr>
            </a:pPr>
            <a:r>
              <a:rPr lang="zh-CN" altLang="en-US" sz="1600" dirty="0" smtClean="0">
                <a:solidFill>
                  <a:schemeClr val="tx1">
                    <a:lumMod val="65000"/>
                    <a:lumOff val="35000"/>
                  </a:schemeClr>
                </a:solidFill>
                <a:cs typeface="+mn-ea"/>
                <a:sym typeface="+mn-lt"/>
              </a:rPr>
              <a:t>每</a:t>
            </a:r>
            <a:r>
              <a:rPr lang="zh-CN" altLang="en-US" sz="1600" dirty="0">
                <a:solidFill>
                  <a:schemeClr val="tx1">
                    <a:lumMod val="65000"/>
                    <a:lumOff val="35000"/>
                  </a:schemeClr>
                </a:solidFill>
                <a:cs typeface="+mn-ea"/>
                <a:sym typeface="+mn-lt"/>
              </a:rPr>
              <a:t>一次客户的拜访都要做计划，要为销售成功做准备，不是只要有拜访就会有机会，这样的拜访只会增加挫折的机会，在这种状态下你的挫折就会常常来自于自己的准备失当，而不是来自于客户了！</a:t>
            </a: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2153" y="2753133"/>
            <a:ext cx="3336750" cy="2502362"/>
          </a:xfrm>
          <a:prstGeom prst="rect">
            <a:avLst/>
          </a:prstGeom>
        </p:spPr>
      </p:pic>
      <p:grpSp>
        <p:nvGrpSpPr>
          <p:cNvPr id="4" name="组合 3"/>
          <p:cNvGrpSpPr/>
          <p:nvPr/>
        </p:nvGrpSpPr>
        <p:grpSpPr>
          <a:xfrm>
            <a:off x="3788485" y="1563765"/>
            <a:ext cx="4615031" cy="720000"/>
            <a:chOff x="3328998" y="1563765"/>
            <a:chExt cx="4615031" cy="720000"/>
          </a:xfrm>
        </p:grpSpPr>
        <p:sp>
          <p:nvSpPr>
            <p:cNvPr id="8196"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909416" y="1631378"/>
              <a:ext cx="34541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3200" b="1" dirty="0">
                  <a:solidFill>
                    <a:srgbClr val="0070C0"/>
                  </a:solidFill>
                  <a:cs typeface="+mn-ea"/>
                  <a:sym typeface="+mn-lt"/>
                </a:rPr>
                <a:t>怎么办？</a:t>
              </a:r>
            </a:p>
          </p:txBody>
        </p:sp>
        <p:sp>
          <p:nvSpPr>
            <p:cNvPr id="3" name="圆角矩形 2"/>
            <p:cNvSpPr/>
            <p:nvPr/>
          </p:nvSpPr>
          <p:spPr>
            <a:xfrm>
              <a:off x="3328998" y="1563765"/>
              <a:ext cx="4615031"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4478903" y="4201337"/>
            <a:ext cx="643501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buClr>
                <a:srgbClr val="81DEFF"/>
              </a:buClr>
            </a:pPr>
            <a:r>
              <a:rPr lang="zh-CN" altLang="en-US" sz="1600" dirty="0">
                <a:solidFill>
                  <a:schemeClr val="tx1">
                    <a:lumMod val="65000"/>
                    <a:lumOff val="35000"/>
                  </a:schemeClr>
                </a:solidFill>
                <a:cs typeface="+mn-ea"/>
                <a:sym typeface="+mn-lt"/>
              </a:rPr>
              <a:t>要问自己每一次的客户拜访是接近了客户一步还是远离了客户一步，如果你自己都没有准备好，客户也感受不到你的用心，不了解你此次拜访的主题，客户为什么要花时间与你会话呢？</a:t>
            </a:r>
          </a:p>
        </p:txBody>
      </p:sp>
      <p:sp>
        <p:nvSpPr>
          <p:cNvPr id="19" name="文本框 18">
            <a:extLst>
              <a:ext uri="{FF2B5EF4-FFF2-40B4-BE49-F238E27FC236}">
                <a16:creationId xmlns="" xmlns:a16="http://schemas.microsoft.com/office/drawing/2014/main" id="{0B70F80B-DF36-40DC-C371-5BF68CBE7745}"/>
              </a:ext>
            </a:extLst>
          </p:cNvPr>
          <p:cNvSpPr txBox="1"/>
          <p:nvPr/>
        </p:nvSpPr>
        <p:spPr>
          <a:xfrm>
            <a:off x="2226129" y="5661776"/>
            <a:ext cx="7739742" cy="369332"/>
          </a:xfrm>
          <a:prstGeom prst="rect">
            <a:avLst/>
          </a:prstGeom>
          <a:noFill/>
        </p:spPr>
        <p:txBody>
          <a:bodyPr wrap="square">
            <a:spAutoFit/>
          </a:bodyPr>
          <a:lstStyle/>
          <a:p>
            <a:r>
              <a:rPr lang="zh-CN" altLang="en-US" dirty="0">
                <a:solidFill>
                  <a:srgbClr val="00B0F0"/>
                </a:solidFill>
                <a:cs typeface="+mn-ea"/>
                <a:sym typeface="+mn-lt"/>
              </a:rPr>
              <a:t>所以检查一下自己在我们每天的工作内容中有多少是属于这些无意义的拜访。</a:t>
            </a:r>
          </a:p>
        </p:txBody>
      </p:sp>
    </p:spTree>
    <p:extLst>
      <p:ext uri="{BB962C8B-B14F-4D97-AF65-F5344CB8AC3E}">
        <p14:creationId xmlns:p14="http://schemas.microsoft.com/office/powerpoint/2010/main" val="993751263"/>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par>
                          <p:cTn id="21" fill="hold">
                            <p:stCondLst>
                              <p:cond delay="2000"/>
                            </p:stCondLst>
                            <p:childTnLst>
                              <p:par>
                                <p:cTn id="22" presetID="8" presetClass="entr" presetSubtype="16"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diamond(in)">
                                      <p:cBhvr>
                                        <p:cTn id="24" dur="1000"/>
                                        <p:tgtEl>
                                          <p:spTgt spid="2"/>
                                        </p:tgtEl>
                                      </p:cBhvr>
                                    </p:animEffect>
                                  </p:childTnLst>
                                </p:cTn>
                              </p:par>
                            </p:childTnLst>
                          </p:cTn>
                        </p:par>
                        <p:par>
                          <p:cTn id="25" fill="hold">
                            <p:stCondLst>
                              <p:cond delay="3000"/>
                            </p:stCondLst>
                            <p:childTnLst>
                              <p:par>
                                <p:cTn id="26" presetID="16" presetClass="entr" presetSubtype="37"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outVertical)">
                                      <p:cBhvr>
                                        <p:cTn id="28" dur="500"/>
                                        <p:tgtEl>
                                          <p:spTgt spid="4"/>
                                        </p:tgtEl>
                                      </p:cBhvr>
                                    </p:animEffect>
                                  </p:childTnLst>
                                </p:cTn>
                              </p:par>
                            </p:childTnLst>
                          </p:cTn>
                        </p:par>
                        <p:par>
                          <p:cTn id="29" fill="hold">
                            <p:stCondLst>
                              <p:cond delay="3500"/>
                            </p:stCondLst>
                            <p:childTnLst>
                              <p:par>
                                <p:cTn id="30" presetID="2" presetClass="entr" presetSubtype="4"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ppt_x"/>
                                          </p:val>
                                        </p:tav>
                                        <p:tav tm="100000">
                                          <p:val>
                                            <p:strVal val="#ppt_x"/>
                                          </p:val>
                                        </p:tav>
                                      </p:tavLst>
                                    </p:anim>
                                    <p:anim calcmode="lin" valueType="num">
                                      <p:cBhvr additive="base">
                                        <p:cTn id="33" dur="500" fill="hold"/>
                                        <p:tgtEl>
                                          <p:spTgt spid="1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500" fill="hold"/>
                                        <p:tgtEl>
                                          <p:spTgt spid="18"/>
                                        </p:tgtEl>
                                        <p:attrNameLst>
                                          <p:attrName>ppt_x</p:attrName>
                                        </p:attrNameLst>
                                      </p:cBhvr>
                                      <p:tavLst>
                                        <p:tav tm="0">
                                          <p:val>
                                            <p:strVal val="#ppt_x"/>
                                          </p:val>
                                        </p:tav>
                                        <p:tav tm="100000">
                                          <p:val>
                                            <p:strVal val="#ppt_x"/>
                                          </p:val>
                                        </p:tav>
                                      </p:tavLst>
                                    </p:anim>
                                    <p:anim calcmode="lin" valueType="num">
                                      <p:cBhvr additive="base">
                                        <p:cTn id="37" dur="500" fill="hold"/>
                                        <p:tgtEl>
                                          <p:spTgt spid="18"/>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6" grpId="0"/>
      <p:bldP spid="18"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WordArt 5">
            <a:extLst>
              <a:ext uri="{FF2B5EF4-FFF2-40B4-BE49-F238E27FC236}">
                <a16:creationId xmlns="" xmlns:a16="http://schemas.microsoft.com/office/drawing/2014/main" id="{89F94228-999B-A53F-EF88-6D14E0A68D85}"/>
              </a:ext>
            </a:extLst>
          </p:cNvPr>
          <p:cNvSpPr>
            <a:spLocks noChangeArrowheads="1" noChangeShapeType="1" noTextEdit="1"/>
          </p:cNvSpPr>
          <p:nvPr/>
        </p:nvSpPr>
        <p:spPr bwMode="auto">
          <a:xfrm>
            <a:off x="4079876" y="908051"/>
            <a:ext cx="3527425" cy="936625"/>
          </a:xfrm>
          <a:prstGeom prst="rect">
            <a:avLst/>
          </a:prstGeom>
        </p:spPr>
        <p:txBody>
          <a:bodyPr wrap="none" fromWordArt="1">
            <a:prstTxWarp prst="textSlantUp">
              <a:avLst>
                <a:gd name="adj" fmla="val 32056"/>
              </a:avLst>
            </a:prstTxWarp>
          </a:bodyPr>
          <a:lstStyle/>
          <a:p>
            <a:pPr algn="ctr"/>
            <a:endParaRPr lang="zh-CN" alt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cs typeface="+mn-ea"/>
              <a:sym typeface="+mn-lt"/>
            </a:endParaRPr>
          </a:p>
        </p:txBody>
      </p:sp>
      <p:sp>
        <p:nvSpPr>
          <p:cNvPr id="8" name="矩形 7"/>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15</a:t>
            </a:fld>
            <a:endParaRPr lang="en-US" altLang="zh-CN" sz="2500" dirty="0">
              <a:solidFill>
                <a:srgbClr val="0070C0"/>
              </a:solidFill>
              <a:cs typeface="+mn-ea"/>
              <a:sym typeface="+mn-lt"/>
            </a:endParaRPr>
          </a:p>
        </p:txBody>
      </p:sp>
      <p:sp>
        <p:nvSpPr>
          <p:cNvPr id="10" name="矩形 9"/>
          <p:cNvSpPr/>
          <p:nvPr/>
        </p:nvSpPr>
        <p:spPr>
          <a:xfrm>
            <a:off x="2297423" y="493216"/>
            <a:ext cx="5314275"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之二：</a:t>
            </a:r>
            <a:r>
              <a:rPr lang="zh-CN" altLang="en-US" sz="2500" dirty="0" smtClean="0">
                <a:solidFill>
                  <a:srgbClr val="0070C0"/>
                </a:solidFill>
                <a:cs typeface="+mn-ea"/>
                <a:sym typeface="+mn-lt"/>
              </a:rPr>
              <a:t>无效拜访</a:t>
            </a:r>
            <a:endParaRPr lang="zh-CN" altLang="en-US" sz="2500" dirty="0">
              <a:solidFill>
                <a:srgbClr val="0070C0"/>
              </a:solidFill>
              <a:cs typeface="+mn-ea"/>
              <a:sym typeface="+mn-lt"/>
            </a:endParaRPr>
          </a:p>
        </p:txBody>
      </p:sp>
      <p:grpSp>
        <p:nvGrpSpPr>
          <p:cNvPr id="11" name="组合 10"/>
          <p:cNvGrpSpPr/>
          <p:nvPr/>
        </p:nvGrpSpPr>
        <p:grpSpPr>
          <a:xfrm>
            <a:off x="1455050" y="371743"/>
            <a:ext cx="720000" cy="720000"/>
            <a:chOff x="3238575" y="1761226"/>
            <a:chExt cx="720000" cy="720000"/>
          </a:xfrm>
        </p:grpSpPr>
        <p:sp>
          <p:nvSpPr>
            <p:cNvPr id="12" name="椭圆 11"/>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sp>
        <p:nvSpPr>
          <p:cNvPr id="16"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1455050" y="2874105"/>
            <a:ext cx="681139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buClr>
                <a:srgbClr val="81DEFF"/>
              </a:buClr>
              <a:buFont typeface="+mj-lt"/>
              <a:buAutoNum type="alphaLcParenR"/>
            </a:pPr>
            <a:r>
              <a:rPr lang="zh-CN" altLang="en-US" sz="1600" dirty="0" smtClean="0">
                <a:solidFill>
                  <a:schemeClr val="tx1">
                    <a:lumMod val="65000"/>
                    <a:lumOff val="35000"/>
                  </a:schemeClr>
                </a:solidFill>
                <a:cs typeface="+mn-ea"/>
                <a:sym typeface="+mn-lt"/>
              </a:rPr>
              <a:t>客户时间是否预约了，出门拜访前是否再次确认时间？</a:t>
            </a:r>
            <a:endParaRPr lang="en-US" altLang="zh-CN" sz="1600" dirty="0" smtClean="0">
              <a:solidFill>
                <a:schemeClr val="tx1">
                  <a:lumMod val="65000"/>
                  <a:lumOff val="35000"/>
                </a:schemeClr>
              </a:solidFill>
              <a:cs typeface="+mn-ea"/>
              <a:sym typeface="+mn-lt"/>
            </a:endParaRPr>
          </a:p>
          <a:p>
            <a:pPr>
              <a:lnSpc>
                <a:spcPct val="150000"/>
              </a:lnSpc>
              <a:buClr>
                <a:srgbClr val="81DEFF"/>
              </a:buClr>
              <a:buFont typeface="+mj-lt"/>
              <a:buAutoNum type="alphaLcParenR"/>
            </a:pPr>
            <a:r>
              <a:rPr lang="zh-CN" altLang="en-US" sz="1600" dirty="0" smtClean="0">
                <a:solidFill>
                  <a:schemeClr val="tx1">
                    <a:lumMod val="65000"/>
                    <a:lumOff val="35000"/>
                  </a:schemeClr>
                </a:solidFill>
                <a:cs typeface="+mn-ea"/>
                <a:sym typeface="+mn-lt"/>
              </a:rPr>
              <a:t>工具</a:t>
            </a:r>
            <a:r>
              <a:rPr lang="zh-CN" altLang="en-US" sz="1600" dirty="0">
                <a:solidFill>
                  <a:schemeClr val="tx1">
                    <a:lumMod val="65000"/>
                    <a:lumOff val="35000"/>
                  </a:schemeClr>
                </a:solidFill>
                <a:cs typeface="+mn-ea"/>
                <a:sym typeface="+mn-lt"/>
              </a:rPr>
              <a:t>是否备齐，要什么没什么只会浪费你和客户的时间</a:t>
            </a:r>
            <a:r>
              <a:rPr lang="zh-CN" altLang="en-US" sz="1600" dirty="0" smtClean="0">
                <a:solidFill>
                  <a:schemeClr val="tx1">
                    <a:lumMod val="65000"/>
                    <a:lumOff val="35000"/>
                  </a:schemeClr>
                </a:solidFill>
                <a:cs typeface="+mn-ea"/>
                <a:sym typeface="+mn-lt"/>
              </a:rPr>
              <a:t>？</a:t>
            </a:r>
            <a:endParaRPr lang="en-US" altLang="zh-CN" sz="1600" dirty="0" smtClean="0">
              <a:solidFill>
                <a:schemeClr val="tx1">
                  <a:lumMod val="65000"/>
                  <a:lumOff val="35000"/>
                </a:schemeClr>
              </a:solidFill>
              <a:cs typeface="+mn-ea"/>
              <a:sym typeface="+mn-lt"/>
            </a:endParaRPr>
          </a:p>
          <a:p>
            <a:pPr>
              <a:lnSpc>
                <a:spcPct val="150000"/>
              </a:lnSpc>
              <a:buClr>
                <a:srgbClr val="81DEFF"/>
              </a:buClr>
              <a:buFont typeface="+mj-lt"/>
              <a:buAutoNum type="alphaLcParenR"/>
            </a:pPr>
            <a:r>
              <a:rPr lang="zh-CN" altLang="en-US" sz="1600" dirty="0" smtClean="0">
                <a:solidFill>
                  <a:schemeClr val="tx1">
                    <a:lumMod val="65000"/>
                    <a:lumOff val="35000"/>
                  </a:schemeClr>
                </a:solidFill>
                <a:cs typeface="+mn-ea"/>
                <a:sym typeface="+mn-lt"/>
              </a:rPr>
              <a:t>此次</a:t>
            </a:r>
            <a:r>
              <a:rPr lang="zh-CN" altLang="en-US" sz="1600" dirty="0">
                <a:solidFill>
                  <a:schemeClr val="tx1">
                    <a:lumMod val="65000"/>
                    <a:lumOff val="35000"/>
                  </a:schemeClr>
                </a:solidFill>
                <a:cs typeface="+mn-ea"/>
                <a:sym typeface="+mn-lt"/>
              </a:rPr>
              <a:t>拜访的目的是什么？要收集的客户信息有哪些？主目标是</a:t>
            </a:r>
            <a:r>
              <a:rPr lang="zh-CN" altLang="en-US" sz="1600" dirty="0" smtClean="0">
                <a:solidFill>
                  <a:schemeClr val="tx1">
                    <a:lumMod val="65000"/>
                    <a:lumOff val="35000"/>
                  </a:schemeClr>
                </a:solidFill>
                <a:cs typeface="+mn-ea"/>
                <a:sym typeface="+mn-lt"/>
              </a:rPr>
              <a:t>谁</a:t>
            </a:r>
            <a:endParaRPr lang="en-US" altLang="zh-CN" sz="1600" dirty="0">
              <a:solidFill>
                <a:schemeClr val="tx1">
                  <a:lumMod val="65000"/>
                  <a:lumOff val="35000"/>
                </a:schemeClr>
              </a:solidFill>
              <a:cs typeface="+mn-ea"/>
              <a:sym typeface="+mn-lt"/>
            </a:endParaRPr>
          </a:p>
          <a:p>
            <a:pPr>
              <a:lnSpc>
                <a:spcPct val="150000"/>
              </a:lnSpc>
              <a:buClr>
                <a:srgbClr val="81DEFF"/>
              </a:buClr>
              <a:buFont typeface="+mj-lt"/>
              <a:buAutoNum type="alphaLcParenR"/>
            </a:pPr>
            <a:r>
              <a:rPr lang="zh-CN" altLang="en-US" sz="1600" dirty="0" smtClean="0">
                <a:solidFill>
                  <a:schemeClr val="tx1">
                    <a:lumMod val="65000"/>
                    <a:lumOff val="35000"/>
                  </a:schemeClr>
                </a:solidFill>
                <a:cs typeface="+mn-ea"/>
                <a:sym typeface="+mn-lt"/>
              </a:rPr>
              <a:t>拜访</a:t>
            </a:r>
            <a:r>
              <a:rPr lang="zh-CN" altLang="en-US" sz="1600" dirty="0">
                <a:solidFill>
                  <a:schemeClr val="tx1">
                    <a:lumMod val="65000"/>
                    <a:lumOff val="35000"/>
                  </a:schemeClr>
                </a:solidFill>
                <a:cs typeface="+mn-ea"/>
                <a:sym typeface="+mn-lt"/>
              </a:rPr>
              <a:t>的区域是否规划好，时间要花在与客户沟通上而不是花在交通上？</a:t>
            </a: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3097" y="2407754"/>
            <a:ext cx="2502362" cy="2502362"/>
          </a:xfrm>
          <a:prstGeom prst="rect">
            <a:avLst/>
          </a:prstGeom>
        </p:spPr>
      </p:pic>
      <p:grpSp>
        <p:nvGrpSpPr>
          <p:cNvPr id="4" name="组合 3"/>
          <p:cNvGrpSpPr/>
          <p:nvPr/>
        </p:nvGrpSpPr>
        <p:grpSpPr>
          <a:xfrm>
            <a:off x="3788485" y="1563765"/>
            <a:ext cx="4615031" cy="720000"/>
            <a:chOff x="3328998" y="1563765"/>
            <a:chExt cx="4615031" cy="720000"/>
          </a:xfrm>
        </p:grpSpPr>
        <p:sp>
          <p:nvSpPr>
            <p:cNvPr id="8196"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909416" y="1631378"/>
              <a:ext cx="34541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3200" b="1" dirty="0">
                  <a:solidFill>
                    <a:srgbClr val="0070C0"/>
                  </a:solidFill>
                  <a:cs typeface="+mn-ea"/>
                  <a:sym typeface="+mn-lt"/>
                </a:rPr>
                <a:t>怎么办？</a:t>
              </a:r>
            </a:p>
          </p:txBody>
        </p:sp>
        <p:sp>
          <p:nvSpPr>
            <p:cNvPr id="3" name="圆角矩形 2"/>
            <p:cNvSpPr/>
            <p:nvPr/>
          </p:nvSpPr>
          <p:spPr>
            <a:xfrm>
              <a:off x="3328998" y="1563765"/>
              <a:ext cx="4615031"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2032001" y="4776302"/>
            <a:ext cx="812799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buClr>
                <a:srgbClr val="81DEFF"/>
              </a:buClr>
            </a:pPr>
            <a:r>
              <a:rPr lang="zh-CN" altLang="en-US" sz="1600" dirty="0" smtClean="0">
                <a:solidFill>
                  <a:schemeClr val="tx1">
                    <a:lumMod val="65000"/>
                    <a:lumOff val="35000"/>
                  </a:schemeClr>
                </a:solidFill>
                <a:cs typeface="+mn-ea"/>
                <a:sym typeface="+mn-lt"/>
              </a:rPr>
              <a:t>         记得</a:t>
            </a:r>
            <a:r>
              <a:rPr lang="zh-CN" altLang="en-US" sz="1600" dirty="0">
                <a:solidFill>
                  <a:schemeClr val="tx1">
                    <a:lumMod val="65000"/>
                    <a:lumOff val="35000"/>
                  </a:schemeClr>
                </a:solidFill>
                <a:cs typeface="+mn-ea"/>
                <a:sym typeface="+mn-lt"/>
              </a:rPr>
              <a:t>，不是只要有工作就会有效果，蒙着头蒙着眼睛也是工作，清清楚楚，明明白白的工作也是工作，无意义的拜访越多任务作的效率就会越差，成功销售来自于每一个小关键的掌握，你掌握好了吗？ </a:t>
            </a:r>
          </a:p>
        </p:txBody>
      </p:sp>
    </p:spTree>
    <p:extLst>
      <p:ext uri="{BB962C8B-B14F-4D97-AF65-F5344CB8AC3E}">
        <p14:creationId xmlns:p14="http://schemas.microsoft.com/office/powerpoint/2010/main" val="3390377921"/>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par>
                          <p:cTn id="21" fill="hold">
                            <p:stCondLst>
                              <p:cond delay="2000"/>
                            </p:stCondLst>
                            <p:childTnLst>
                              <p:par>
                                <p:cTn id="22" presetID="6" presetClass="entr" presetSubtype="16"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circle(in)">
                                      <p:cBhvr>
                                        <p:cTn id="24" dur="1000"/>
                                        <p:tgtEl>
                                          <p:spTgt spid="2"/>
                                        </p:tgtEl>
                                      </p:cBhvr>
                                    </p:animEffect>
                                  </p:childTnLst>
                                </p:cTn>
                              </p:par>
                            </p:childTnLst>
                          </p:cTn>
                        </p:par>
                        <p:par>
                          <p:cTn id="25" fill="hold">
                            <p:stCondLst>
                              <p:cond delay="3000"/>
                            </p:stCondLst>
                            <p:childTnLst>
                              <p:par>
                                <p:cTn id="26" presetID="16" presetClass="entr" presetSubtype="37"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outVertical)">
                                      <p:cBhvr>
                                        <p:cTn id="28" dur="500"/>
                                        <p:tgtEl>
                                          <p:spTgt spid="4"/>
                                        </p:tgtEl>
                                      </p:cBhvr>
                                    </p:animEffect>
                                  </p:childTnLst>
                                </p:cTn>
                              </p:par>
                            </p:childTnLst>
                          </p:cTn>
                        </p:par>
                        <p:par>
                          <p:cTn id="29" fill="hold">
                            <p:stCondLst>
                              <p:cond delay="3500"/>
                            </p:stCondLst>
                            <p:childTnLst>
                              <p:par>
                                <p:cTn id="30" presetID="22" presetClass="entr" presetSubtype="4"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down)">
                                      <p:cBhvr>
                                        <p:cTn id="32" dur="500"/>
                                        <p:tgtEl>
                                          <p:spTgt spid="16"/>
                                        </p:tgtEl>
                                      </p:cBhvr>
                                    </p:animEffect>
                                  </p:childTnLst>
                                </p:cTn>
                              </p:par>
                            </p:childTnLst>
                          </p:cTn>
                        </p:par>
                        <p:par>
                          <p:cTn id="33" fill="hold">
                            <p:stCondLst>
                              <p:cond delay="4000"/>
                            </p:stCondLst>
                            <p:childTnLst>
                              <p:par>
                                <p:cTn id="34" presetID="16" presetClass="entr" presetSubtype="21"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barn(inVertical)">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6" grpId="0"/>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Text Box 6">
            <a:extLst>
              <a:ext uri="{FF2B5EF4-FFF2-40B4-BE49-F238E27FC236}">
                <a16:creationId xmlns="" xmlns:a16="http://schemas.microsoft.com/office/drawing/2014/main" id="{94B3469C-F217-43A4-4498-91579755ECB5}"/>
              </a:ext>
            </a:extLst>
          </p:cNvPr>
          <p:cNvSpPr txBox="1">
            <a:spLocks noChangeArrowheads="1"/>
          </p:cNvSpPr>
          <p:nvPr/>
        </p:nvSpPr>
        <p:spPr bwMode="auto">
          <a:xfrm>
            <a:off x="6059441" y="2014539"/>
            <a:ext cx="444834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200000"/>
              </a:lnSpc>
            </a:pPr>
            <a:r>
              <a:rPr lang="zh-CN" altLang="en-US" sz="2400" dirty="0" smtClean="0">
                <a:solidFill>
                  <a:schemeClr val="tx1">
                    <a:lumMod val="65000"/>
                    <a:lumOff val="35000"/>
                  </a:schemeClr>
                </a:solidFill>
                <a:cs typeface="+mn-ea"/>
                <a:sym typeface="+mn-lt"/>
              </a:rPr>
              <a:t>专业</a:t>
            </a:r>
            <a:r>
              <a:rPr lang="zh-CN" altLang="en-US" sz="2400" dirty="0">
                <a:solidFill>
                  <a:schemeClr val="tx1">
                    <a:lumMod val="65000"/>
                    <a:lumOff val="35000"/>
                  </a:schemeClr>
                </a:solidFill>
                <a:cs typeface="+mn-ea"/>
                <a:sym typeface="+mn-lt"/>
              </a:rPr>
              <a:t>的商品知识和市场知识是创建客户与你之间信赖感的桥梁，而这信赖感则是发挥工作效率、节省时间的最佳武器。 </a:t>
            </a:r>
          </a:p>
        </p:txBody>
      </p:sp>
      <p:sp>
        <p:nvSpPr>
          <p:cNvPr id="4" name="矩形 3"/>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16</a:t>
            </a:fld>
            <a:endParaRPr lang="en-US" altLang="zh-CN" sz="2500" dirty="0">
              <a:solidFill>
                <a:srgbClr val="0070C0"/>
              </a:solidFill>
              <a:cs typeface="+mn-ea"/>
              <a:sym typeface="+mn-lt"/>
            </a:endParaRPr>
          </a:p>
        </p:txBody>
      </p:sp>
      <p:sp>
        <p:nvSpPr>
          <p:cNvPr id="5" name="矩形 4"/>
          <p:cNvSpPr/>
          <p:nvPr/>
        </p:nvSpPr>
        <p:spPr>
          <a:xfrm>
            <a:off x="2297423" y="493216"/>
            <a:ext cx="5634876"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之三：</a:t>
            </a:r>
            <a:r>
              <a:rPr lang="zh-CN" altLang="en-US" sz="2500" dirty="0" smtClean="0">
                <a:solidFill>
                  <a:srgbClr val="0070C0"/>
                </a:solidFill>
                <a:cs typeface="+mn-ea"/>
                <a:sym typeface="+mn-lt"/>
              </a:rPr>
              <a:t>一问三不知</a:t>
            </a:r>
            <a:endParaRPr lang="zh-CN" altLang="en-US" sz="2500" dirty="0">
              <a:solidFill>
                <a:srgbClr val="0070C0"/>
              </a:solidFill>
              <a:cs typeface="+mn-ea"/>
              <a:sym typeface="+mn-lt"/>
            </a:endParaRPr>
          </a:p>
        </p:txBody>
      </p:sp>
      <p:grpSp>
        <p:nvGrpSpPr>
          <p:cNvPr id="7" name="组合 6"/>
          <p:cNvGrpSpPr/>
          <p:nvPr/>
        </p:nvGrpSpPr>
        <p:grpSpPr>
          <a:xfrm>
            <a:off x="1455050" y="371743"/>
            <a:ext cx="720000" cy="720000"/>
            <a:chOff x="3238575" y="1761226"/>
            <a:chExt cx="720000" cy="720000"/>
          </a:xfrm>
        </p:grpSpPr>
        <p:sp>
          <p:nvSpPr>
            <p:cNvPr id="8" name="椭圆 7"/>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5050" y="2514600"/>
            <a:ext cx="4572366" cy="3429000"/>
          </a:xfrm>
          <a:prstGeom prst="rect">
            <a:avLst/>
          </a:prstGeom>
        </p:spPr>
      </p:pic>
    </p:spTree>
    <p:extLst>
      <p:ext uri="{BB962C8B-B14F-4D97-AF65-F5344CB8AC3E}">
        <p14:creationId xmlns:p14="http://schemas.microsoft.com/office/powerpoint/2010/main" val="1505183960"/>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down)">
                                      <p:cBhvr>
                                        <p:cTn id="24" dur="500"/>
                                        <p:tgtEl>
                                          <p:spTgt spid="2"/>
                                        </p:tgtEl>
                                      </p:cBhvr>
                                    </p:animEffect>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12294"/>
                                        </p:tgtEl>
                                        <p:attrNameLst>
                                          <p:attrName>style.visibility</p:attrName>
                                        </p:attrNameLst>
                                      </p:cBhvr>
                                      <p:to>
                                        <p:strVal val="visible"/>
                                      </p:to>
                                    </p:set>
                                    <p:animEffect transition="in" filter="fade">
                                      <p:cBhvr>
                                        <p:cTn id="28" dur="1000"/>
                                        <p:tgtEl>
                                          <p:spTgt spid="12294"/>
                                        </p:tgtEl>
                                      </p:cBhvr>
                                    </p:animEffect>
                                    <p:anim calcmode="lin" valueType="num">
                                      <p:cBhvr>
                                        <p:cTn id="29" dur="1000" fill="hold"/>
                                        <p:tgtEl>
                                          <p:spTgt spid="12294"/>
                                        </p:tgtEl>
                                        <p:attrNameLst>
                                          <p:attrName>ppt_x</p:attrName>
                                        </p:attrNameLst>
                                      </p:cBhvr>
                                      <p:tavLst>
                                        <p:tav tm="0">
                                          <p:val>
                                            <p:strVal val="#ppt_x"/>
                                          </p:val>
                                        </p:tav>
                                        <p:tav tm="100000">
                                          <p:val>
                                            <p:strVal val="#ppt_x"/>
                                          </p:val>
                                        </p:tav>
                                      </p:tavLst>
                                    </p:anim>
                                    <p:anim calcmode="lin" valueType="num">
                                      <p:cBhvr>
                                        <p:cTn id="30" dur="1000" fill="hold"/>
                                        <p:tgtEl>
                                          <p:spTgt spid="122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17</a:t>
            </a:fld>
            <a:endParaRPr lang="en-US" altLang="zh-CN" sz="2500" dirty="0">
              <a:solidFill>
                <a:srgbClr val="0070C0"/>
              </a:solidFill>
              <a:cs typeface="+mn-ea"/>
              <a:sym typeface="+mn-lt"/>
            </a:endParaRPr>
          </a:p>
        </p:txBody>
      </p:sp>
      <p:sp>
        <p:nvSpPr>
          <p:cNvPr id="5" name="矩形 4"/>
          <p:cNvSpPr/>
          <p:nvPr/>
        </p:nvSpPr>
        <p:spPr>
          <a:xfrm>
            <a:off x="2297423" y="493216"/>
            <a:ext cx="5634876"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之三：</a:t>
            </a:r>
            <a:r>
              <a:rPr lang="zh-CN" altLang="en-US" sz="2500" dirty="0" smtClean="0">
                <a:solidFill>
                  <a:srgbClr val="0070C0"/>
                </a:solidFill>
                <a:cs typeface="+mn-ea"/>
                <a:sym typeface="+mn-lt"/>
              </a:rPr>
              <a:t>一问三不知</a:t>
            </a:r>
            <a:endParaRPr lang="zh-CN" altLang="en-US" sz="2500" dirty="0">
              <a:solidFill>
                <a:srgbClr val="0070C0"/>
              </a:solidFill>
              <a:cs typeface="+mn-ea"/>
              <a:sym typeface="+mn-lt"/>
            </a:endParaRPr>
          </a:p>
        </p:txBody>
      </p:sp>
      <p:grpSp>
        <p:nvGrpSpPr>
          <p:cNvPr id="7" name="组合 6"/>
          <p:cNvGrpSpPr/>
          <p:nvPr/>
        </p:nvGrpSpPr>
        <p:grpSpPr>
          <a:xfrm>
            <a:off x="1455050" y="371743"/>
            <a:ext cx="720000" cy="720000"/>
            <a:chOff x="3238575" y="1761226"/>
            <a:chExt cx="720000" cy="720000"/>
          </a:xfrm>
        </p:grpSpPr>
        <p:sp>
          <p:nvSpPr>
            <p:cNvPr id="8" name="椭圆 7"/>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grpSp>
        <p:nvGrpSpPr>
          <p:cNvPr id="12" name="组合 11"/>
          <p:cNvGrpSpPr/>
          <p:nvPr/>
        </p:nvGrpSpPr>
        <p:grpSpPr>
          <a:xfrm>
            <a:off x="3788485" y="1563765"/>
            <a:ext cx="4615031" cy="720000"/>
            <a:chOff x="3328998" y="1563765"/>
            <a:chExt cx="4615031" cy="720000"/>
          </a:xfrm>
        </p:grpSpPr>
        <p:sp>
          <p:nvSpPr>
            <p:cNvPr id="13"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731565" y="1692933"/>
              <a:ext cx="38098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2400" b="1" dirty="0">
                  <a:solidFill>
                    <a:srgbClr val="0070C0"/>
                  </a:solidFill>
                  <a:cs typeface="+mn-ea"/>
                  <a:sym typeface="+mn-lt"/>
                </a:rPr>
                <a:t>最难对付的客户是那一种？</a:t>
              </a:r>
            </a:p>
          </p:txBody>
        </p:sp>
        <p:sp>
          <p:nvSpPr>
            <p:cNvPr id="14" name="圆角矩形 13"/>
            <p:cNvSpPr/>
            <p:nvPr/>
          </p:nvSpPr>
          <p:spPr>
            <a:xfrm>
              <a:off x="3328998" y="1563765"/>
              <a:ext cx="4615031"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39" name="组合 38"/>
          <p:cNvGrpSpPr/>
          <p:nvPr/>
        </p:nvGrpSpPr>
        <p:grpSpPr>
          <a:xfrm>
            <a:off x="1727200" y="3078927"/>
            <a:ext cx="1651000" cy="858073"/>
            <a:chOff x="1727200" y="3078927"/>
            <a:chExt cx="1651000" cy="858073"/>
          </a:xfrm>
        </p:grpSpPr>
        <p:grpSp>
          <p:nvGrpSpPr>
            <p:cNvPr id="16" name="组合 15"/>
            <p:cNvGrpSpPr/>
            <p:nvPr/>
          </p:nvGrpSpPr>
          <p:grpSpPr>
            <a:xfrm>
              <a:off x="1727200" y="3225800"/>
              <a:ext cx="1651000" cy="711200"/>
              <a:chOff x="1790700" y="2819400"/>
              <a:chExt cx="1651000" cy="711200"/>
            </a:xfrm>
          </p:grpSpPr>
          <p:sp>
            <p:nvSpPr>
              <p:cNvPr id="6" name="圆角矩形 5"/>
              <p:cNvSpPr/>
              <p:nvPr/>
            </p:nvSpPr>
            <p:spPr>
              <a:xfrm>
                <a:off x="1790700" y="2819400"/>
                <a:ext cx="1651000" cy="711200"/>
              </a:xfrm>
              <a:prstGeom prst="roundRect">
                <a:avLst/>
              </a:prstGeom>
              <a:no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2062202" y="2990334"/>
                <a:ext cx="1107996" cy="369332"/>
              </a:xfrm>
              <a:prstGeom prst="rect">
                <a:avLst/>
              </a:prstGeom>
              <a:noFill/>
            </p:spPr>
            <p:txBody>
              <a:bodyPr wrap="none" rtlCol="0">
                <a:spAutoFit/>
              </a:bodyPr>
              <a:lstStyle/>
              <a:p>
                <a:pPr algn="ctr"/>
                <a:r>
                  <a:rPr lang="zh-CN" altLang="en-US" dirty="0">
                    <a:solidFill>
                      <a:schemeClr val="tx1">
                        <a:lumMod val="65000"/>
                        <a:lumOff val="35000"/>
                      </a:schemeClr>
                    </a:solidFill>
                    <a:cs typeface="+mn-ea"/>
                    <a:sym typeface="+mn-lt"/>
                  </a:rPr>
                  <a:t>倾听型的</a:t>
                </a:r>
              </a:p>
            </p:txBody>
          </p:sp>
        </p:grpSp>
        <p:sp>
          <p:nvSpPr>
            <p:cNvPr id="17" name="流程图: 联系 16"/>
            <p:cNvSpPr/>
            <p:nvPr/>
          </p:nvSpPr>
          <p:spPr>
            <a:xfrm>
              <a:off x="2480700" y="3078927"/>
              <a:ext cx="144000" cy="144000"/>
            </a:xfrm>
            <a:prstGeom prst="flowChartConnector">
              <a:avLst/>
            </a:prstGeom>
            <a:solidFill>
              <a:srgbClr val="00B0F0"/>
            </a:solid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47" name="组合 46"/>
          <p:cNvGrpSpPr/>
          <p:nvPr/>
        </p:nvGrpSpPr>
        <p:grpSpPr>
          <a:xfrm>
            <a:off x="3911600" y="3078927"/>
            <a:ext cx="1651000" cy="858073"/>
            <a:chOff x="3911600" y="3078927"/>
            <a:chExt cx="1651000" cy="858073"/>
          </a:xfrm>
        </p:grpSpPr>
        <p:grpSp>
          <p:nvGrpSpPr>
            <p:cNvPr id="18" name="组合 17"/>
            <p:cNvGrpSpPr/>
            <p:nvPr/>
          </p:nvGrpSpPr>
          <p:grpSpPr>
            <a:xfrm>
              <a:off x="3911600" y="3225800"/>
              <a:ext cx="1651000" cy="711200"/>
              <a:chOff x="1790700" y="2819400"/>
              <a:chExt cx="1651000" cy="711200"/>
            </a:xfrm>
          </p:grpSpPr>
          <p:sp>
            <p:nvSpPr>
              <p:cNvPr id="19" name="圆角矩形 18"/>
              <p:cNvSpPr/>
              <p:nvPr/>
            </p:nvSpPr>
            <p:spPr>
              <a:xfrm>
                <a:off x="1790700" y="2819400"/>
                <a:ext cx="1651000" cy="711200"/>
              </a:xfrm>
              <a:prstGeom prst="roundRect">
                <a:avLst/>
              </a:prstGeom>
              <a:no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文本框 19"/>
              <p:cNvSpPr txBox="1"/>
              <p:nvPr/>
            </p:nvSpPr>
            <p:spPr>
              <a:xfrm>
                <a:off x="2062202" y="2990334"/>
                <a:ext cx="1107996" cy="369332"/>
              </a:xfrm>
              <a:prstGeom prst="rect">
                <a:avLst/>
              </a:prstGeom>
              <a:noFill/>
            </p:spPr>
            <p:txBody>
              <a:bodyPr wrap="none" rtlCol="0">
                <a:spAutoFit/>
              </a:bodyPr>
              <a:lstStyle/>
              <a:p>
                <a:pPr algn="ctr"/>
                <a:r>
                  <a:rPr lang="zh-CN" altLang="en-US" dirty="0" smtClean="0">
                    <a:solidFill>
                      <a:schemeClr val="tx1">
                        <a:lumMod val="65000"/>
                        <a:lumOff val="35000"/>
                      </a:schemeClr>
                    </a:solidFill>
                    <a:cs typeface="+mn-ea"/>
                    <a:sym typeface="+mn-lt"/>
                  </a:rPr>
                  <a:t>倾诉型</a:t>
                </a:r>
                <a:r>
                  <a:rPr lang="zh-CN" altLang="en-US" dirty="0">
                    <a:solidFill>
                      <a:schemeClr val="tx1">
                        <a:lumMod val="65000"/>
                        <a:lumOff val="35000"/>
                      </a:schemeClr>
                    </a:solidFill>
                    <a:cs typeface="+mn-ea"/>
                    <a:sym typeface="+mn-lt"/>
                  </a:rPr>
                  <a:t>的</a:t>
                </a:r>
              </a:p>
            </p:txBody>
          </p:sp>
        </p:grpSp>
        <p:sp>
          <p:nvSpPr>
            <p:cNvPr id="40" name="流程图: 联系 39"/>
            <p:cNvSpPr/>
            <p:nvPr/>
          </p:nvSpPr>
          <p:spPr>
            <a:xfrm>
              <a:off x="4665100" y="3078927"/>
              <a:ext cx="144000" cy="144000"/>
            </a:xfrm>
            <a:prstGeom prst="flowChartConnector">
              <a:avLst/>
            </a:prstGeom>
            <a:solidFill>
              <a:srgbClr val="00B0F0"/>
            </a:solid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48" name="组合 47"/>
          <p:cNvGrpSpPr/>
          <p:nvPr/>
        </p:nvGrpSpPr>
        <p:grpSpPr>
          <a:xfrm>
            <a:off x="6642100" y="3078927"/>
            <a:ext cx="1651000" cy="858073"/>
            <a:chOff x="6642100" y="3078927"/>
            <a:chExt cx="1651000" cy="858073"/>
          </a:xfrm>
        </p:grpSpPr>
        <p:grpSp>
          <p:nvGrpSpPr>
            <p:cNvPr id="21" name="组合 20"/>
            <p:cNvGrpSpPr/>
            <p:nvPr/>
          </p:nvGrpSpPr>
          <p:grpSpPr>
            <a:xfrm>
              <a:off x="6642100" y="3225800"/>
              <a:ext cx="1651000" cy="711200"/>
              <a:chOff x="1790700" y="2819400"/>
              <a:chExt cx="1651000" cy="711200"/>
            </a:xfrm>
          </p:grpSpPr>
          <p:sp>
            <p:nvSpPr>
              <p:cNvPr id="22" name="圆角矩形 21"/>
              <p:cNvSpPr/>
              <p:nvPr/>
            </p:nvSpPr>
            <p:spPr>
              <a:xfrm>
                <a:off x="1790700" y="2819400"/>
                <a:ext cx="1651000" cy="711200"/>
              </a:xfrm>
              <a:prstGeom prst="roundRect">
                <a:avLst/>
              </a:prstGeom>
              <a:no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文本框 22"/>
              <p:cNvSpPr txBox="1"/>
              <p:nvPr/>
            </p:nvSpPr>
            <p:spPr>
              <a:xfrm>
                <a:off x="2062202" y="2990334"/>
                <a:ext cx="1107996" cy="369332"/>
              </a:xfrm>
              <a:prstGeom prst="rect">
                <a:avLst/>
              </a:prstGeom>
              <a:noFill/>
            </p:spPr>
            <p:txBody>
              <a:bodyPr wrap="none" rtlCol="0">
                <a:spAutoFit/>
              </a:bodyPr>
              <a:lstStyle/>
              <a:p>
                <a:pPr algn="ctr"/>
                <a:r>
                  <a:rPr lang="zh-CN" altLang="en-US" dirty="0" smtClean="0">
                    <a:solidFill>
                      <a:schemeClr val="tx1">
                        <a:lumMod val="65000"/>
                        <a:lumOff val="35000"/>
                      </a:schemeClr>
                    </a:solidFill>
                    <a:cs typeface="+mn-ea"/>
                    <a:sym typeface="+mn-lt"/>
                  </a:rPr>
                  <a:t>默认型</a:t>
                </a:r>
                <a:r>
                  <a:rPr lang="zh-CN" altLang="en-US" dirty="0">
                    <a:solidFill>
                      <a:schemeClr val="tx1">
                        <a:lumMod val="65000"/>
                        <a:lumOff val="35000"/>
                      </a:schemeClr>
                    </a:solidFill>
                    <a:cs typeface="+mn-ea"/>
                    <a:sym typeface="+mn-lt"/>
                  </a:rPr>
                  <a:t>的</a:t>
                </a:r>
              </a:p>
            </p:txBody>
          </p:sp>
        </p:grpSp>
        <p:sp>
          <p:nvSpPr>
            <p:cNvPr id="41" name="流程图: 联系 40"/>
            <p:cNvSpPr/>
            <p:nvPr/>
          </p:nvSpPr>
          <p:spPr>
            <a:xfrm>
              <a:off x="7395600" y="3078927"/>
              <a:ext cx="144000" cy="144000"/>
            </a:xfrm>
            <a:prstGeom prst="flowChartConnector">
              <a:avLst/>
            </a:prstGeom>
            <a:solidFill>
              <a:srgbClr val="00B0F0"/>
            </a:solid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49" name="组合 48"/>
          <p:cNvGrpSpPr/>
          <p:nvPr/>
        </p:nvGrpSpPr>
        <p:grpSpPr>
          <a:xfrm>
            <a:off x="8826500" y="3078927"/>
            <a:ext cx="1651000" cy="858073"/>
            <a:chOff x="8826500" y="3078927"/>
            <a:chExt cx="1651000" cy="858073"/>
          </a:xfrm>
        </p:grpSpPr>
        <p:grpSp>
          <p:nvGrpSpPr>
            <p:cNvPr id="24" name="组合 23"/>
            <p:cNvGrpSpPr/>
            <p:nvPr/>
          </p:nvGrpSpPr>
          <p:grpSpPr>
            <a:xfrm>
              <a:off x="8826500" y="3225800"/>
              <a:ext cx="1651000" cy="711200"/>
              <a:chOff x="1790700" y="2819400"/>
              <a:chExt cx="1651000" cy="711200"/>
            </a:xfrm>
          </p:grpSpPr>
          <p:sp>
            <p:nvSpPr>
              <p:cNvPr id="25" name="圆角矩形 24"/>
              <p:cNvSpPr/>
              <p:nvPr/>
            </p:nvSpPr>
            <p:spPr>
              <a:xfrm>
                <a:off x="1790700" y="2819400"/>
                <a:ext cx="1651000" cy="711200"/>
              </a:xfrm>
              <a:prstGeom prst="roundRect">
                <a:avLst/>
              </a:prstGeom>
              <a:no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文本框 25"/>
              <p:cNvSpPr txBox="1"/>
              <p:nvPr/>
            </p:nvSpPr>
            <p:spPr>
              <a:xfrm>
                <a:off x="2062202" y="2990334"/>
                <a:ext cx="1107996" cy="369332"/>
              </a:xfrm>
              <a:prstGeom prst="rect">
                <a:avLst/>
              </a:prstGeom>
              <a:noFill/>
            </p:spPr>
            <p:txBody>
              <a:bodyPr wrap="none" rtlCol="0">
                <a:spAutoFit/>
              </a:bodyPr>
              <a:lstStyle/>
              <a:p>
                <a:pPr algn="ctr"/>
                <a:r>
                  <a:rPr lang="zh-CN" altLang="en-US" dirty="0" smtClean="0">
                    <a:solidFill>
                      <a:schemeClr val="tx1">
                        <a:lumMod val="65000"/>
                        <a:lumOff val="35000"/>
                      </a:schemeClr>
                    </a:solidFill>
                    <a:cs typeface="+mn-ea"/>
                    <a:sym typeface="+mn-lt"/>
                  </a:rPr>
                  <a:t>认可型</a:t>
                </a:r>
                <a:r>
                  <a:rPr lang="zh-CN" altLang="en-US" dirty="0">
                    <a:solidFill>
                      <a:schemeClr val="tx1">
                        <a:lumMod val="65000"/>
                        <a:lumOff val="35000"/>
                      </a:schemeClr>
                    </a:solidFill>
                    <a:cs typeface="+mn-ea"/>
                    <a:sym typeface="+mn-lt"/>
                  </a:rPr>
                  <a:t>的</a:t>
                </a:r>
              </a:p>
            </p:txBody>
          </p:sp>
        </p:grpSp>
        <p:sp>
          <p:nvSpPr>
            <p:cNvPr id="42" name="流程图: 联系 41"/>
            <p:cNvSpPr/>
            <p:nvPr/>
          </p:nvSpPr>
          <p:spPr>
            <a:xfrm>
              <a:off x="9584300" y="3078927"/>
              <a:ext cx="144000" cy="144000"/>
            </a:xfrm>
            <a:prstGeom prst="flowChartConnector">
              <a:avLst/>
            </a:prstGeom>
            <a:solidFill>
              <a:srgbClr val="00B0F0"/>
            </a:solid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3" name="组合 52"/>
          <p:cNvGrpSpPr/>
          <p:nvPr/>
        </p:nvGrpSpPr>
        <p:grpSpPr>
          <a:xfrm>
            <a:off x="1727200" y="4694700"/>
            <a:ext cx="1651000" cy="855200"/>
            <a:chOff x="1727200" y="4694700"/>
            <a:chExt cx="1651000" cy="855200"/>
          </a:xfrm>
        </p:grpSpPr>
        <p:grpSp>
          <p:nvGrpSpPr>
            <p:cNvPr id="27" name="组合 26"/>
            <p:cNvGrpSpPr/>
            <p:nvPr/>
          </p:nvGrpSpPr>
          <p:grpSpPr>
            <a:xfrm>
              <a:off x="1727200" y="4838700"/>
              <a:ext cx="1651000" cy="711200"/>
              <a:chOff x="1790700" y="2819400"/>
              <a:chExt cx="1651000" cy="711200"/>
            </a:xfrm>
          </p:grpSpPr>
          <p:sp>
            <p:nvSpPr>
              <p:cNvPr id="28" name="圆角矩形 27"/>
              <p:cNvSpPr/>
              <p:nvPr/>
            </p:nvSpPr>
            <p:spPr>
              <a:xfrm>
                <a:off x="1790700" y="2819400"/>
                <a:ext cx="1651000" cy="711200"/>
              </a:xfrm>
              <a:prstGeom prst="roundRect">
                <a:avLst/>
              </a:prstGeom>
              <a:no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文本框 28"/>
              <p:cNvSpPr txBox="1"/>
              <p:nvPr/>
            </p:nvSpPr>
            <p:spPr>
              <a:xfrm>
                <a:off x="2062202" y="2990334"/>
                <a:ext cx="1107996" cy="369332"/>
              </a:xfrm>
              <a:prstGeom prst="rect">
                <a:avLst/>
              </a:prstGeom>
              <a:noFill/>
            </p:spPr>
            <p:txBody>
              <a:bodyPr wrap="none" rtlCol="0">
                <a:spAutoFit/>
              </a:bodyPr>
              <a:lstStyle/>
              <a:p>
                <a:pPr algn="ctr"/>
                <a:r>
                  <a:rPr lang="zh-CN" altLang="en-US" dirty="0" smtClean="0">
                    <a:solidFill>
                      <a:schemeClr val="tx1">
                        <a:lumMod val="65000"/>
                        <a:lumOff val="35000"/>
                      </a:schemeClr>
                    </a:solidFill>
                    <a:cs typeface="+mn-ea"/>
                    <a:sym typeface="+mn-lt"/>
                  </a:rPr>
                  <a:t>多问型</a:t>
                </a:r>
                <a:r>
                  <a:rPr lang="zh-CN" altLang="en-US" dirty="0">
                    <a:solidFill>
                      <a:schemeClr val="tx1">
                        <a:lumMod val="65000"/>
                        <a:lumOff val="35000"/>
                      </a:schemeClr>
                    </a:solidFill>
                    <a:cs typeface="+mn-ea"/>
                    <a:sym typeface="+mn-lt"/>
                  </a:rPr>
                  <a:t>的</a:t>
                </a:r>
              </a:p>
            </p:txBody>
          </p:sp>
        </p:grpSp>
        <p:sp>
          <p:nvSpPr>
            <p:cNvPr id="43" name="流程图: 联系 42"/>
            <p:cNvSpPr/>
            <p:nvPr/>
          </p:nvSpPr>
          <p:spPr>
            <a:xfrm>
              <a:off x="2486027" y="4694700"/>
              <a:ext cx="144000" cy="144000"/>
            </a:xfrm>
            <a:prstGeom prst="flowChartConnector">
              <a:avLst/>
            </a:prstGeom>
            <a:solidFill>
              <a:srgbClr val="00B0F0"/>
            </a:solid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2" name="组合 51"/>
          <p:cNvGrpSpPr/>
          <p:nvPr/>
        </p:nvGrpSpPr>
        <p:grpSpPr>
          <a:xfrm>
            <a:off x="3911600" y="4694700"/>
            <a:ext cx="1651000" cy="855200"/>
            <a:chOff x="3911600" y="4694700"/>
            <a:chExt cx="1651000" cy="855200"/>
          </a:xfrm>
        </p:grpSpPr>
        <p:grpSp>
          <p:nvGrpSpPr>
            <p:cNvPr id="30" name="组合 29"/>
            <p:cNvGrpSpPr/>
            <p:nvPr/>
          </p:nvGrpSpPr>
          <p:grpSpPr>
            <a:xfrm>
              <a:off x="3911600" y="4838700"/>
              <a:ext cx="1651000" cy="711200"/>
              <a:chOff x="1790700" y="2819400"/>
              <a:chExt cx="1651000" cy="711200"/>
            </a:xfrm>
          </p:grpSpPr>
          <p:sp>
            <p:nvSpPr>
              <p:cNvPr id="31" name="圆角矩形 30"/>
              <p:cNvSpPr/>
              <p:nvPr/>
            </p:nvSpPr>
            <p:spPr>
              <a:xfrm>
                <a:off x="1790700" y="2819400"/>
                <a:ext cx="1651000" cy="711200"/>
              </a:xfrm>
              <a:prstGeom prst="roundRect">
                <a:avLst/>
              </a:prstGeom>
              <a:no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文本框 31"/>
              <p:cNvSpPr txBox="1"/>
              <p:nvPr/>
            </p:nvSpPr>
            <p:spPr>
              <a:xfrm>
                <a:off x="2062202" y="2990334"/>
                <a:ext cx="1107996" cy="369332"/>
              </a:xfrm>
              <a:prstGeom prst="rect">
                <a:avLst/>
              </a:prstGeom>
              <a:noFill/>
            </p:spPr>
            <p:txBody>
              <a:bodyPr wrap="none" rtlCol="0">
                <a:spAutoFit/>
              </a:bodyPr>
              <a:lstStyle/>
              <a:p>
                <a:pPr algn="ctr"/>
                <a:r>
                  <a:rPr lang="zh-CN" altLang="en-US" dirty="0" smtClean="0">
                    <a:solidFill>
                      <a:schemeClr val="tx1">
                        <a:lumMod val="65000"/>
                        <a:lumOff val="35000"/>
                      </a:schemeClr>
                    </a:solidFill>
                    <a:cs typeface="+mn-ea"/>
                    <a:sym typeface="+mn-lt"/>
                  </a:rPr>
                  <a:t>反对型</a:t>
                </a:r>
                <a:r>
                  <a:rPr lang="zh-CN" altLang="en-US" dirty="0">
                    <a:solidFill>
                      <a:schemeClr val="tx1">
                        <a:lumMod val="65000"/>
                        <a:lumOff val="35000"/>
                      </a:schemeClr>
                    </a:solidFill>
                    <a:cs typeface="+mn-ea"/>
                    <a:sym typeface="+mn-lt"/>
                  </a:rPr>
                  <a:t>的</a:t>
                </a:r>
              </a:p>
            </p:txBody>
          </p:sp>
        </p:grpSp>
        <p:sp>
          <p:nvSpPr>
            <p:cNvPr id="44" name="流程图: 联系 43"/>
            <p:cNvSpPr/>
            <p:nvPr/>
          </p:nvSpPr>
          <p:spPr>
            <a:xfrm>
              <a:off x="4670427" y="4694700"/>
              <a:ext cx="144000" cy="144000"/>
            </a:xfrm>
            <a:prstGeom prst="flowChartConnector">
              <a:avLst/>
            </a:prstGeom>
            <a:solidFill>
              <a:srgbClr val="00B0F0"/>
            </a:solid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1" name="组合 50"/>
          <p:cNvGrpSpPr/>
          <p:nvPr/>
        </p:nvGrpSpPr>
        <p:grpSpPr>
          <a:xfrm>
            <a:off x="6642100" y="4694700"/>
            <a:ext cx="1651000" cy="855200"/>
            <a:chOff x="6642100" y="4694700"/>
            <a:chExt cx="1651000" cy="855200"/>
          </a:xfrm>
        </p:grpSpPr>
        <p:grpSp>
          <p:nvGrpSpPr>
            <p:cNvPr id="33" name="组合 32"/>
            <p:cNvGrpSpPr/>
            <p:nvPr/>
          </p:nvGrpSpPr>
          <p:grpSpPr>
            <a:xfrm>
              <a:off x="6642100" y="4838700"/>
              <a:ext cx="1651000" cy="711200"/>
              <a:chOff x="1790700" y="2819400"/>
              <a:chExt cx="1651000" cy="711200"/>
            </a:xfrm>
          </p:grpSpPr>
          <p:sp>
            <p:nvSpPr>
              <p:cNvPr id="34" name="圆角矩形 33"/>
              <p:cNvSpPr/>
              <p:nvPr/>
            </p:nvSpPr>
            <p:spPr>
              <a:xfrm>
                <a:off x="1790700" y="2819400"/>
                <a:ext cx="1651000" cy="711200"/>
              </a:xfrm>
              <a:prstGeom prst="roundRect">
                <a:avLst/>
              </a:prstGeom>
              <a:no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文本框 34"/>
              <p:cNvSpPr txBox="1"/>
              <p:nvPr/>
            </p:nvSpPr>
            <p:spPr>
              <a:xfrm>
                <a:off x="2062202" y="2990334"/>
                <a:ext cx="1107996" cy="369332"/>
              </a:xfrm>
              <a:prstGeom prst="rect">
                <a:avLst/>
              </a:prstGeom>
              <a:noFill/>
            </p:spPr>
            <p:txBody>
              <a:bodyPr wrap="none" rtlCol="0">
                <a:spAutoFit/>
              </a:bodyPr>
              <a:lstStyle/>
              <a:p>
                <a:pPr algn="ctr"/>
                <a:r>
                  <a:rPr lang="zh-CN" altLang="en-US" dirty="0" smtClean="0">
                    <a:solidFill>
                      <a:schemeClr val="tx1">
                        <a:lumMod val="65000"/>
                        <a:lumOff val="35000"/>
                      </a:schemeClr>
                    </a:solidFill>
                    <a:cs typeface="+mn-ea"/>
                    <a:sym typeface="+mn-lt"/>
                  </a:rPr>
                  <a:t>自负型</a:t>
                </a:r>
                <a:r>
                  <a:rPr lang="zh-CN" altLang="en-US" dirty="0">
                    <a:solidFill>
                      <a:schemeClr val="tx1">
                        <a:lumMod val="65000"/>
                        <a:lumOff val="35000"/>
                      </a:schemeClr>
                    </a:solidFill>
                    <a:cs typeface="+mn-ea"/>
                    <a:sym typeface="+mn-lt"/>
                  </a:rPr>
                  <a:t>的</a:t>
                </a:r>
              </a:p>
            </p:txBody>
          </p:sp>
        </p:grpSp>
        <p:sp>
          <p:nvSpPr>
            <p:cNvPr id="45" name="流程图: 联系 44"/>
            <p:cNvSpPr/>
            <p:nvPr/>
          </p:nvSpPr>
          <p:spPr>
            <a:xfrm>
              <a:off x="7400927" y="4694700"/>
              <a:ext cx="144000" cy="144000"/>
            </a:xfrm>
            <a:prstGeom prst="flowChartConnector">
              <a:avLst/>
            </a:prstGeom>
            <a:solidFill>
              <a:srgbClr val="00B0F0"/>
            </a:solid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0" name="组合 49"/>
          <p:cNvGrpSpPr/>
          <p:nvPr/>
        </p:nvGrpSpPr>
        <p:grpSpPr>
          <a:xfrm>
            <a:off x="8826500" y="4694700"/>
            <a:ext cx="1651000" cy="855200"/>
            <a:chOff x="8826500" y="4694700"/>
            <a:chExt cx="1651000" cy="855200"/>
          </a:xfrm>
        </p:grpSpPr>
        <p:grpSp>
          <p:nvGrpSpPr>
            <p:cNvPr id="36" name="组合 35"/>
            <p:cNvGrpSpPr/>
            <p:nvPr/>
          </p:nvGrpSpPr>
          <p:grpSpPr>
            <a:xfrm>
              <a:off x="8826500" y="4838700"/>
              <a:ext cx="1651000" cy="711200"/>
              <a:chOff x="1790700" y="2819400"/>
              <a:chExt cx="1651000" cy="711200"/>
            </a:xfrm>
          </p:grpSpPr>
          <p:sp>
            <p:nvSpPr>
              <p:cNvPr id="37" name="圆角矩形 36"/>
              <p:cNvSpPr/>
              <p:nvPr/>
            </p:nvSpPr>
            <p:spPr>
              <a:xfrm>
                <a:off x="1790700" y="2819400"/>
                <a:ext cx="1651000" cy="711200"/>
              </a:xfrm>
              <a:prstGeom prst="roundRect">
                <a:avLst/>
              </a:prstGeom>
              <a:no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文本框 37"/>
              <p:cNvSpPr txBox="1"/>
              <p:nvPr/>
            </p:nvSpPr>
            <p:spPr>
              <a:xfrm>
                <a:off x="2062202" y="2990334"/>
                <a:ext cx="1107996" cy="369332"/>
              </a:xfrm>
              <a:prstGeom prst="rect">
                <a:avLst/>
              </a:prstGeom>
              <a:noFill/>
            </p:spPr>
            <p:txBody>
              <a:bodyPr wrap="none" rtlCol="0">
                <a:spAutoFit/>
              </a:bodyPr>
              <a:lstStyle/>
              <a:p>
                <a:pPr algn="ctr"/>
                <a:r>
                  <a:rPr lang="zh-CN" altLang="en-US" dirty="0" smtClean="0">
                    <a:solidFill>
                      <a:schemeClr val="tx1">
                        <a:lumMod val="65000"/>
                        <a:lumOff val="35000"/>
                      </a:schemeClr>
                    </a:solidFill>
                    <a:cs typeface="+mn-ea"/>
                    <a:sym typeface="+mn-lt"/>
                  </a:rPr>
                  <a:t>沉默型</a:t>
                </a:r>
                <a:r>
                  <a:rPr lang="zh-CN" altLang="en-US" dirty="0">
                    <a:solidFill>
                      <a:schemeClr val="tx1">
                        <a:lumMod val="65000"/>
                        <a:lumOff val="35000"/>
                      </a:schemeClr>
                    </a:solidFill>
                    <a:cs typeface="+mn-ea"/>
                    <a:sym typeface="+mn-lt"/>
                  </a:rPr>
                  <a:t>的</a:t>
                </a:r>
              </a:p>
            </p:txBody>
          </p:sp>
        </p:grpSp>
        <p:sp>
          <p:nvSpPr>
            <p:cNvPr id="46" name="流程图: 联系 45"/>
            <p:cNvSpPr/>
            <p:nvPr/>
          </p:nvSpPr>
          <p:spPr>
            <a:xfrm>
              <a:off x="9589627" y="4694700"/>
              <a:ext cx="144000" cy="144000"/>
            </a:xfrm>
            <a:prstGeom prst="flowChartConnector">
              <a:avLst/>
            </a:prstGeom>
            <a:solidFill>
              <a:srgbClr val="00B0F0"/>
            </a:solidFill>
            <a:ln>
              <a:solidFill>
                <a:srgbClr val="81D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2083825946"/>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2000"/>
                            </p:stCondLst>
                            <p:childTnLst>
                              <p:par>
                                <p:cTn id="22" presetID="16" presetClass="entr" presetSubtype="37"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outVertical)">
                                      <p:cBhvr>
                                        <p:cTn id="24" dur="500"/>
                                        <p:tgtEl>
                                          <p:spTgt spid="12"/>
                                        </p:tgtEl>
                                      </p:cBhvr>
                                    </p:animEffect>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500" fill="hold"/>
                                        <p:tgtEl>
                                          <p:spTgt spid="39"/>
                                        </p:tgtEl>
                                        <p:attrNameLst>
                                          <p:attrName>ppt_w</p:attrName>
                                        </p:attrNameLst>
                                      </p:cBhvr>
                                      <p:tavLst>
                                        <p:tav tm="0">
                                          <p:val>
                                            <p:fltVal val="0"/>
                                          </p:val>
                                        </p:tav>
                                        <p:tav tm="100000">
                                          <p:val>
                                            <p:strVal val="#ppt_w"/>
                                          </p:val>
                                        </p:tav>
                                      </p:tavLst>
                                    </p:anim>
                                    <p:anim calcmode="lin" valueType="num">
                                      <p:cBhvr>
                                        <p:cTn id="29" dur="500" fill="hold"/>
                                        <p:tgtEl>
                                          <p:spTgt spid="39"/>
                                        </p:tgtEl>
                                        <p:attrNameLst>
                                          <p:attrName>ppt_h</p:attrName>
                                        </p:attrNameLst>
                                      </p:cBhvr>
                                      <p:tavLst>
                                        <p:tav tm="0">
                                          <p:val>
                                            <p:fltVal val="0"/>
                                          </p:val>
                                        </p:tav>
                                        <p:tav tm="100000">
                                          <p:val>
                                            <p:strVal val="#ppt_h"/>
                                          </p:val>
                                        </p:tav>
                                      </p:tavLst>
                                    </p:anim>
                                    <p:animEffect transition="in" filter="fade">
                                      <p:cBhvr>
                                        <p:cTn id="30" dur="500"/>
                                        <p:tgtEl>
                                          <p:spTgt spid="39"/>
                                        </p:tgtEl>
                                      </p:cBhvr>
                                    </p:animEffect>
                                  </p:childTnLst>
                                </p:cTn>
                              </p:par>
                              <p:par>
                                <p:cTn id="31" presetID="53" presetClass="entr" presetSubtype="16" fill="hold" nodeType="withEffect">
                                  <p:stCondLst>
                                    <p:cond delay="0"/>
                                  </p:stCondLst>
                                  <p:childTnLst>
                                    <p:set>
                                      <p:cBhvr>
                                        <p:cTn id="32" dur="1" fill="hold">
                                          <p:stCondLst>
                                            <p:cond delay="0"/>
                                          </p:stCondLst>
                                        </p:cTn>
                                        <p:tgtEl>
                                          <p:spTgt spid="47"/>
                                        </p:tgtEl>
                                        <p:attrNameLst>
                                          <p:attrName>style.visibility</p:attrName>
                                        </p:attrNameLst>
                                      </p:cBhvr>
                                      <p:to>
                                        <p:strVal val="visible"/>
                                      </p:to>
                                    </p:set>
                                    <p:anim calcmode="lin" valueType="num">
                                      <p:cBhvr>
                                        <p:cTn id="33" dur="500" fill="hold"/>
                                        <p:tgtEl>
                                          <p:spTgt spid="47"/>
                                        </p:tgtEl>
                                        <p:attrNameLst>
                                          <p:attrName>ppt_w</p:attrName>
                                        </p:attrNameLst>
                                      </p:cBhvr>
                                      <p:tavLst>
                                        <p:tav tm="0">
                                          <p:val>
                                            <p:fltVal val="0"/>
                                          </p:val>
                                        </p:tav>
                                        <p:tav tm="100000">
                                          <p:val>
                                            <p:strVal val="#ppt_w"/>
                                          </p:val>
                                        </p:tav>
                                      </p:tavLst>
                                    </p:anim>
                                    <p:anim calcmode="lin" valueType="num">
                                      <p:cBhvr>
                                        <p:cTn id="34" dur="500" fill="hold"/>
                                        <p:tgtEl>
                                          <p:spTgt spid="47"/>
                                        </p:tgtEl>
                                        <p:attrNameLst>
                                          <p:attrName>ppt_h</p:attrName>
                                        </p:attrNameLst>
                                      </p:cBhvr>
                                      <p:tavLst>
                                        <p:tav tm="0">
                                          <p:val>
                                            <p:fltVal val="0"/>
                                          </p:val>
                                        </p:tav>
                                        <p:tav tm="100000">
                                          <p:val>
                                            <p:strVal val="#ppt_h"/>
                                          </p:val>
                                        </p:tav>
                                      </p:tavLst>
                                    </p:anim>
                                    <p:animEffect transition="in" filter="fade">
                                      <p:cBhvr>
                                        <p:cTn id="35" dur="500"/>
                                        <p:tgtEl>
                                          <p:spTgt spid="47"/>
                                        </p:tgtEl>
                                      </p:cBhvr>
                                    </p:animEffect>
                                  </p:childTnLst>
                                </p:cTn>
                              </p:par>
                              <p:par>
                                <p:cTn id="36" presetID="53" presetClass="entr" presetSubtype="16" fill="hold" nodeType="with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p:cTn id="38" dur="500" fill="hold"/>
                                        <p:tgtEl>
                                          <p:spTgt spid="48"/>
                                        </p:tgtEl>
                                        <p:attrNameLst>
                                          <p:attrName>ppt_w</p:attrName>
                                        </p:attrNameLst>
                                      </p:cBhvr>
                                      <p:tavLst>
                                        <p:tav tm="0">
                                          <p:val>
                                            <p:fltVal val="0"/>
                                          </p:val>
                                        </p:tav>
                                        <p:tav tm="100000">
                                          <p:val>
                                            <p:strVal val="#ppt_w"/>
                                          </p:val>
                                        </p:tav>
                                      </p:tavLst>
                                    </p:anim>
                                    <p:anim calcmode="lin" valueType="num">
                                      <p:cBhvr>
                                        <p:cTn id="39" dur="500" fill="hold"/>
                                        <p:tgtEl>
                                          <p:spTgt spid="48"/>
                                        </p:tgtEl>
                                        <p:attrNameLst>
                                          <p:attrName>ppt_h</p:attrName>
                                        </p:attrNameLst>
                                      </p:cBhvr>
                                      <p:tavLst>
                                        <p:tav tm="0">
                                          <p:val>
                                            <p:fltVal val="0"/>
                                          </p:val>
                                        </p:tav>
                                        <p:tav tm="100000">
                                          <p:val>
                                            <p:strVal val="#ppt_h"/>
                                          </p:val>
                                        </p:tav>
                                      </p:tavLst>
                                    </p:anim>
                                    <p:animEffect transition="in" filter="fade">
                                      <p:cBhvr>
                                        <p:cTn id="40" dur="500"/>
                                        <p:tgtEl>
                                          <p:spTgt spid="48"/>
                                        </p:tgtEl>
                                      </p:cBhvr>
                                    </p:animEffect>
                                  </p:childTnLst>
                                </p:cTn>
                              </p:par>
                              <p:par>
                                <p:cTn id="41" presetID="53" presetClass="entr" presetSubtype="16" fill="hold" nodeType="withEffect">
                                  <p:stCondLst>
                                    <p:cond delay="0"/>
                                  </p:stCondLst>
                                  <p:childTnLst>
                                    <p:set>
                                      <p:cBhvr>
                                        <p:cTn id="42" dur="1" fill="hold">
                                          <p:stCondLst>
                                            <p:cond delay="0"/>
                                          </p:stCondLst>
                                        </p:cTn>
                                        <p:tgtEl>
                                          <p:spTgt spid="49"/>
                                        </p:tgtEl>
                                        <p:attrNameLst>
                                          <p:attrName>style.visibility</p:attrName>
                                        </p:attrNameLst>
                                      </p:cBhvr>
                                      <p:to>
                                        <p:strVal val="visible"/>
                                      </p:to>
                                    </p:set>
                                    <p:anim calcmode="lin" valueType="num">
                                      <p:cBhvr>
                                        <p:cTn id="43" dur="500" fill="hold"/>
                                        <p:tgtEl>
                                          <p:spTgt spid="49"/>
                                        </p:tgtEl>
                                        <p:attrNameLst>
                                          <p:attrName>ppt_w</p:attrName>
                                        </p:attrNameLst>
                                      </p:cBhvr>
                                      <p:tavLst>
                                        <p:tav tm="0">
                                          <p:val>
                                            <p:fltVal val="0"/>
                                          </p:val>
                                        </p:tav>
                                        <p:tav tm="100000">
                                          <p:val>
                                            <p:strVal val="#ppt_w"/>
                                          </p:val>
                                        </p:tav>
                                      </p:tavLst>
                                    </p:anim>
                                    <p:anim calcmode="lin" valueType="num">
                                      <p:cBhvr>
                                        <p:cTn id="44" dur="500" fill="hold"/>
                                        <p:tgtEl>
                                          <p:spTgt spid="49"/>
                                        </p:tgtEl>
                                        <p:attrNameLst>
                                          <p:attrName>ppt_h</p:attrName>
                                        </p:attrNameLst>
                                      </p:cBhvr>
                                      <p:tavLst>
                                        <p:tav tm="0">
                                          <p:val>
                                            <p:fltVal val="0"/>
                                          </p:val>
                                        </p:tav>
                                        <p:tav tm="100000">
                                          <p:val>
                                            <p:strVal val="#ppt_h"/>
                                          </p:val>
                                        </p:tav>
                                      </p:tavLst>
                                    </p:anim>
                                    <p:animEffect transition="in" filter="fade">
                                      <p:cBhvr>
                                        <p:cTn id="45" dur="500"/>
                                        <p:tgtEl>
                                          <p:spTgt spid="49"/>
                                        </p:tgtEl>
                                      </p:cBhvr>
                                    </p:animEffect>
                                  </p:childTnLst>
                                </p:cTn>
                              </p:par>
                              <p:par>
                                <p:cTn id="46" presetID="53" presetClass="entr" presetSubtype="16" fill="hold" nodeType="withEffect">
                                  <p:stCondLst>
                                    <p:cond delay="0"/>
                                  </p:stCondLst>
                                  <p:childTnLst>
                                    <p:set>
                                      <p:cBhvr>
                                        <p:cTn id="47" dur="1" fill="hold">
                                          <p:stCondLst>
                                            <p:cond delay="0"/>
                                          </p:stCondLst>
                                        </p:cTn>
                                        <p:tgtEl>
                                          <p:spTgt spid="53"/>
                                        </p:tgtEl>
                                        <p:attrNameLst>
                                          <p:attrName>style.visibility</p:attrName>
                                        </p:attrNameLst>
                                      </p:cBhvr>
                                      <p:to>
                                        <p:strVal val="visible"/>
                                      </p:to>
                                    </p:set>
                                    <p:anim calcmode="lin" valueType="num">
                                      <p:cBhvr>
                                        <p:cTn id="48" dur="500" fill="hold"/>
                                        <p:tgtEl>
                                          <p:spTgt spid="53"/>
                                        </p:tgtEl>
                                        <p:attrNameLst>
                                          <p:attrName>ppt_w</p:attrName>
                                        </p:attrNameLst>
                                      </p:cBhvr>
                                      <p:tavLst>
                                        <p:tav tm="0">
                                          <p:val>
                                            <p:fltVal val="0"/>
                                          </p:val>
                                        </p:tav>
                                        <p:tav tm="100000">
                                          <p:val>
                                            <p:strVal val="#ppt_w"/>
                                          </p:val>
                                        </p:tav>
                                      </p:tavLst>
                                    </p:anim>
                                    <p:anim calcmode="lin" valueType="num">
                                      <p:cBhvr>
                                        <p:cTn id="49" dur="500" fill="hold"/>
                                        <p:tgtEl>
                                          <p:spTgt spid="53"/>
                                        </p:tgtEl>
                                        <p:attrNameLst>
                                          <p:attrName>ppt_h</p:attrName>
                                        </p:attrNameLst>
                                      </p:cBhvr>
                                      <p:tavLst>
                                        <p:tav tm="0">
                                          <p:val>
                                            <p:fltVal val="0"/>
                                          </p:val>
                                        </p:tav>
                                        <p:tav tm="100000">
                                          <p:val>
                                            <p:strVal val="#ppt_h"/>
                                          </p:val>
                                        </p:tav>
                                      </p:tavLst>
                                    </p:anim>
                                    <p:animEffect transition="in" filter="fade">
                                      <p:cBhvr>
                                        <p:cTn id="50" dur="500"/>
                                        <p:tgtEl>
                                          <p:spTgt spid="53"/>
                                        </p:tgtEl>
                                      </p:cBhvr>
                                    </p:animEffect>
                                  </p:childTnLst>
                                </p:cTn>
                              </p:par>
                              <p:par>
                                <p:cTn id="51" presetID="53" presetClass="entr" presetSubtype="16" fill="hold" nodeType="withEffect">
                                  <p:stCondLst>
                                    <p:cond delay="0"/>
                                  </p:stCondLst>
                                  <p:childTnLst>
                                    <p:set>
                                      <p:cBhvr>
                                        <p:cTn id="52" dur="1" fill="hold">
                                          <p:stCondLst>
                                            <p:cond delay="0"/>
                                          </p:stCondLst>
                                        </p:cTn>
                                        <p:tgtEl>
                                          <p:spTgt spid="52"/>
                                        </p:tgtEl>
                                        <p:attrNameLst>
                                          <p:attrName>style.visibility</p:attrName>
                                        </p:attrNameLst>
                                      </p:cBhvr>
                                      <p:to>
                                        <p:strVal val="visible"/>
                                      </p:to>
                                    </p:set>
                                    <p:anim calcmode="lin" valueType="num">
                                      <p:cBhvr>
                                        <p:cTn id="53" dur="500" fill="hold"/>
                                        <p:tgtEl>
                                          <p:spTgt spid="52"/>
                                        </p:tgtEl>
                                        <p:attrNameLst>
                                          <p:attrName>ppt_w</p:attrName>
                                        </p:attrNameLst>
                                      </p:cBhvr>
                                      <p:tavLst>
                                        <p:tav tm="0">
                                          <p:val>
                                            <p:fltVal val="0"/>
                                          </p:val>
                                        </p:tav>
                                        <p:tav tm="100000">
                                          <p:val>
                                            <p:strVal val="#ppt_w"/>
                                          </p:val>
                                        </p:tav>
                                      </p:tavLst>
                                    </p:anim>
                                    <p:anim calcmode="lin" valueType="num">
                                      <p:cBhvr>
                                        <p:cTn id="54" dur="500" fill="hold"/>
                                        <p:tgtEl>
                                          <p:spTgt spid="52"/>
                                        </p:tgtEl>
                                        <p:attrNameLst>
                                          <p:attrName>ppt_h</p:attrName>
                                        </p:attrNameLst>
                                      </p:cBhvr>
                                      <p:tavLst>
                                        <p:tav tm="0">
                                          <p:val>
                                            <p:fltVal val="0"/>
                                          </p:val>
                                        </p:tav>
                                        <p:tav tm="100000">
                                          <p:val>
                                            <p:strVal val="#ppt_h"/>
                                          </p:val>
                                        </p:tav>
                                      </p:tavLst>
                                    </p:anim>
                                    <p:animEffect transition="in" filter="fade">
                                      <p:cBhvr>
                                        <p:cTn id="55" dur="500"/>
                                        <p:tgtEl>
                                          <p:spTgt spid="52"/>
                                        </p:tgtEl>
                                      </p:cBhvr>
                                    </p:animEffect>
                                  </p:childTnLst>
                                </p:cTn>
                              </p:par>
                              <p:par>
                                <p:cTn id="56" presetID="53" presetClass="entr" presetSubtype="16" fill="hold" nodeType="withEffect">
                                  <p:stCondLst>
                                    <p:cond delay="0"/>
                                  </p:stCondLst>
                                  <p:childTnLst>
                                    <p:set>
                                      <p:cBhvr>
                                        <p:cTn id="57" dur="1" fill="hold">
                                          <p:stCondLst>
                                            <p:cond delay="0"/>
                                          </p:stCondLst>
                                        </p:cTn>
                                        <p:tgtEl>
                                          <p:spTgt spid="51"/>
                                        </p:tgtEl>
                                        <p:attrNameLst>
                                          <p:attrName>style.visibility</p:attrName>
                                        </p:attrNameLst>
                                      </p:cBhvr>
                                      <p:to>
                                        <p:strVal val="visible"/>
                                      </p:to>
                                    </p:set>
                                    <p:anim calcmode="lin" valueType="num">
                                      <p:cBhvr>
                                        <p:cTn id="58" dur="500" fill="hold"/>
                                        <p:tgtEl>
                                          <p:spTgt spid="51"/>
                                        </p:tgtEl>
                                        <p:attrNameLst>
                                          <p:attrName>ppt_w</p:attrName>
                                        </p:attrNameLst>
                                      </p:cBhvr>
                                      <p:tavLst>
                                        <p:tav tm="0">
                                          <p:val>
                                            <p:fltVal val="0"/>
                                          </p:val>
                                        </p:tav>
                                        <p:tav tm="100000">
                                          <p:val>
                                            <p:strVal val="#ppt_w"/>
                                          </p:val>
                                        </p:tav>
                                      </p:tavLst>
                                    </p:anim>
                                    <p:anim calcmode="lin" valueType="num">
                                      <p:cBhvr>
                                        <p:cTn id="59" dur="500" fill="hold"/>
                                        <p:tgtEl>
                                          <p:spTgt spid="51"/>
                                        </p:tgtEl>
                                        <p:attrNameLst>
                                          <p:attrName>ppt_h</p:attrName>
                                        </p:attrNameLst>
                                      </p:cBhvr>
                                      <p:tavLst>
                                        <p:tav tm="0">
                                          <p:val>
                                            <p:fltVal val="0"/>
                                          </p:val>
                                        </p:tav>
                                        <p:tav tm="100000">
                                          <p:val>
                                            <p:strVal val="#ppt_h"/>
                                          </p:val>
                                        </p:tav>
                                      </p:tavLst>
                                    </p:anim>
                                    <p:animEffect transition="in" filter="fade">
                                      <p:cBhvr>
                                        <p:cTn id="60" dur="500"/>
                                        <p:tgtEl>
                                          <p:spTgt spid="51"/>
                                        </p:tgtEl>
                                      </p:cBhvr>
                                    </p:animEffect>
                                  </p:childTnLst>
                                </p:cTn>
                              </p:par>
                              <p:par>
                                <p:cTn id="61" presetID="53" presetClass="entr" presetSubtype="16" fill="hold" nodeType="withEffect">
                                  <p:stCondLst>
                                    <p:cond delay="0"/>
                                  </p:stCondLst>
                                  <p:childTnLst>
                                    <p:set>
                                      <p:cBhvr>
                                        <p:cTn id="62" dur="1" fill="hold">
                                          <p:stCondLst>
                                            <p:cond delay="0"/>
                                          </p:stCondLst>
                                        </p:cTn>
                                        <p:tgtEl>
                                          <p:spTgt spid="50"/>
                                        </p:tgtEl>
                                        <p:attrNameLst>
                                          <p:attrName>style.visibility</p:attrName>
                                        </p:attrNameLst>
                                      </p:cBhvr>
                                      <p:to>
                                        <p:strVal val="visible"/>
                                      </p:to>
                                    </p:set>
                                    <p:anim calcmode="lin" valueType="num">
                                      <p:cBhvr>
                                        <p:cTn id="63" dur="500" fill="hold"/>
                                        <p:tgtEl>
                                          <p:spTgt spid="50"/>
                                        </p:tgtEl>
                                        <p:attrNameLst>
                                          <p:attrName>ppt_w</p:attrName>
                                        </p:attrNameLst>
                                      </p:cBhvr>
                                      <p:tavLst>
                                        <p:tav tm="0">
                                          <p:val>
                                            <p:fltVal val="0"/>
                                          </p:val>
                                        </p:tav>
                                        <p:tav tm="100000">
                                          <p:val>
                                            <p:strVal val="#ppt_w"/>
                                          </p:val>
                                        </p:tav>
                                      </p:tavLst>
                                    </p:anim>
                                    <p:anim calcmode="lin" valueType="num">
                                      <p:cBhvr>
                                        <p:cTn id="64" dur="500" fill="hold"/>
                                        <p:tgtEl>
                                          <p:spTgt spid="50"/>
                                        </p:tgtEl>
                                        <p:attrNameLst>
                                          <p:attrName>ppt_h</p:attrName>
                                        </p:attrNameLst>
                                      </p:cBhvr>
                                      <p:tavLst>
                                        <p:tav tm="0">
                                          <p:val>
                                            <p:fltVal val="0"/>
                                          </p:val>
                                        </p:tav>
                                        <p:tav tm="100000">
                                          <p:val>
                                            <p:strVal val="#ppt_h"/>
                                          </p:val>
                                        </p:tav>
                                      </p:tavLst>
                                    </p:anim>
                                    <p:animEffect transition="in" filter="fade">
                                      <p:cBhvr>
                                        <p:cTn id="6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18</a:t>
            </a:fld>
            <a:endParaRPr lang="en-US" altLang="zh-CN" sz="2500" dirty="0">
              <a:solidFill>
                <a:srgbClr val="0070C0"/>
              </a:solidFill>
              <a:cs typeface="+mn-ea"/>
              <a:sym typeface="+mn-lt"/>
            </a:endParaRPr>
          </a:p>
        </p:txBody>
      </p:sp>
      <p:sp>
        <p:nvSpPr>
          <p:cNvPr id="5" name="矩形 4"/>
          <p:cNvSpPr/>
          <p:nvPr/>
        </p:nvSpPr>
        <p:spPr>
          <a:xfrm>
            <a:off x="2297423" y="493216"/>
            <a:ext cx="5634876"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之三：</a:t>
            </a:r>
            <a:r>
              <a:rPr lang="zh-CN" altLang="en-US" sz="2500" dirty="0" smtClean="0">
                <a:solidFill>
                  <a:srgbClr val="0070C0"/>
                </a:solidFill>
                <a:cs typeface="+mn-ea"/>
                <a:sym typeface="+mn-lt"/>
              </a:rPr>
              <a:t>一问三不知</a:t>
            </a:r>
            <a:endParaRPr lang="zh-CN" altLang="en-US" sz="2500" dirty="0">
              <a:solidFill>
                <a:srgbClr val="0070C0"/>
              </a:solidFill>
              <a:cs typeface="+mn-ea"/>
              <a:sym typeface="+mn-lt"/>
            </a:endParaRPr>
          </a:p>
        </p:txBody>
      </p:sp>
      <p:grpSp>
        <p:nvGrpSpPr>
          <p:cNvPr id="7" name="组合 6"/>
          <p:cNvGrpSpPr/>
          <p:nvPr/>
        </p:nvGrpSpPr>
        <p:grpSpPr>
          <a:xfrm>
            <a:off x="1455050" y="371743"/>
            <a:ext cx="720000" cy="720000"/>
            <a:chOff x="3238575" y="1761226"/>
            <a:chExt cx="720000" cy="720000"/>
          </a:xfrm>
        </p:grpSpPr>
        <p:sp>
          <p:nvSpPr>
            <p:cNvPr id="8" name="椭圆 7"/>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sp>
        <p:nvSpPr>
          <p:cNvPr id="54"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4873972" y="1896144"/>
            <a:ext cx="589825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buClr>
                <a:srgbClr val="81DEFF"/>
              </a:buClr>
            </a:pPr>
            <a:r>
              <a:rPr lang="zh-CN" altLang="en-US" dirty="0">
                <a:solidFill>
                  <a:srgbClr val="0070C0"/>
                </a:solidFill>
                <a:cs typeface="+mn-ea"/>
                <a:sym typeface="+mn-lt"/>
              </a:rPr>
              <a:t>嫌货才是买货人</a:t>
            </a:r>
            <a:r>
              <a:rPr lang="zh-CN" altLang="en-US" dirty="0">
                <a:solidFill>
                  <a:schemeClr val="tx1">
                    <a:lumMod val="65000"/>
                    <a:lumOff val="35000"/>
                  </a:schemeClr>
                </a:solidFill>
                <a:cs typeface="+mn-ea"/>
                <a:sym typeface="+mn-lt"/>
              </a:rPr>
              <a:t>，会提出问题的客户常常才是对商品具有兴趣的人，满足这些人的</a:t>
            </a:r>
            <a:r>
              <a:rPr lang="zh-CN" altLang="en-US" dirty="0">
                <a:solidFill>
                  <a:srgbClr val="0070C0"/>
                </a:solidFill>
                <a:cs typeface="+mn-ea"/>
                <a:sym typeface="+mn-lt"/>
              </a:rPr>
              <a:t>消费安全感</a:t>
            </a:r>
            <a:r>
              <a:rPr lang="zh-CN" altLang="en-US" dirty="0">
                <a:solidFill>
                  <a:schemeClr val="tx1">
                    <a:lumMod val="65000"/>
                    <a:lumOff val="35000"/>
                  </a:schemeClr>
                </a:solidFill>
                <a:cs typeface="+mn-ea"/>
                <a:sym typeface="+mn-lt"/>
              </a:rPr>
              <a:t>，才能促成保单，你的知识越专业就越能够缩短客户考虑的时间，相反的成交时间就会拖的很长，甚至是花了大把的时间仍然无法完成成交。</a:t>
            </a:r>
          </a:p>
        </p:txBody>
      </p:sp>
      <p:pic>
        <p:nvPicPr>
          <p:cNvPr id="55" name="图片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7666" y="2077554"/>
            <a:ext cx="3256446" cy="3256446"/>
          </a:xfrm>
          <a:prstGeom prst="rect">
            <a:avLst/>
          </a:prstGeom>
        </p:spPr>
      </p:pic>
      <p:sp>
        <p:nvSpPr>
          <p:cNvPr id="56"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4873972" y="4663348"/>
            <a:ext cx="5898250" cy="874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buClr>
                <a:srgbClr val="81DEFF"/>
              </a:buClr>
            </a:pPr>
            <a:r>
              <a:rPr lang="zh-CN" altLang="en-US" dirty="0">
                <a:solidFill>
                  <a:schemeClr val="tx1">
                    <a:lumMod val="65000"/>
                    <a:lumOff val="35000"/>
                  </a:schemeClr>
                </a:solidFill>
                <a:cs typeface="+mn-ea"/>
                <a:sym typeface="+mn-lt"/>
              </a:rPr>
              <a:t>所以如果你自己没有准备好就不如放一放，等准备好了再去，不要浪费自己的时间和客户的时间。 </a:t>
            </a:r>
          </a:p>
        </p:txBody>
      </p:sp>
    </p:spTree>
    <p:extLst>
      <p:ext uri="{BB962C8B-B14F-4D97-AF65-F5344CB8AC3E}">
        <p14:creationId xmlns:p14="http://schemas.microsoft.com/office/powerpoint/2010/main" val="660393577"/>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2000"/>
                            </p:stCondLst>
                            <p:childTnLst>
                              <p:par>
                                <p:cTn id="22" presetID="8" presetClass="entr" presetSubtype="32" fill="hold" nodeType="afterEffect">
                                  <p:stCondLst>
                                    <p:cond delay="0"/>
                                  </p:stCondLst>
                                  <p:childTnLst>
                                    <p:set>
                                      <p:cBhvr>
                                        <p:cTn id="23" dur="1" fill="hold">
                                          <p:stCondLst>
                                            <p:cond delay="0"/>
                                          </p:stCondLst>
                                        </p:cTn>
                                        <p:tgtEl>
                                          <p:spTgt spid="55"/>
                                        </p:tgtEl>
                                        <p:attrNameLst>
                                          <p:attrName>style.visibility</p:attrName>
                                        </p:attrNameLst>
                                      </p:cBhvr>
                                      <p:to>
                                        <p:strVal val="visible"/>
                                      </p:to>
                                    </p:set>
                                    <p:animEffect transition="in" filter="diamond(out)">
                                      <p:cBhvr>
                                        <p:cTn id="24" dur="1000"/>
                                        <p:tgtEl>
                                          <p:spTgt spid="55"/>
                                        </p:tgtEl>
                                      </p:cBhvr>
                                    </p:animEffect>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54"/>
                                        </p:tgtEl>
                                        <p:attrNameLst>
                                          <p:attrName>style.visibility</p:attrName>
                                        </p:attrNameLst>
                                      </p:cBhvr>
                                      <p:to>
                                        <p:strVal val="visible"/>
                                      </p:to>
                                    </p:set>
                                    <p:anim calcmode="lin" valueType="num">
                                      <p:cBhvr additive="base">
                                        <p:cTn id="28" dur="500" fill="hold"/>
                                        <p:tgtEl>
                                          <p:spTgt spid="54"/>
                                        </p:tgtEl>
                                        <p:attrNameLst>
                                          <p:attrName>ppt_x</p:attrName>
                                        </p:attrNameLst>
                                      </p:cBhvr>
                                      <p:tavLst>
                                        <p:tav tm="0">
                                          <p:val>
                                            <p:strVal val="#ppt_x"/>
                                          </p:val>
                                        </p:tav>
                                        <p:tav tm="100000">
                                          <p:val>
                                            <p:strVal val="#ppt_x"/>
                                          </p:val>
                                        </p:tav>
                                      </p:tavLst>
                                    </p:anim>
                                    <p:anim calcmode="lin" valueType="num">
                                      <p:cBhvr additive="base">
                                        <p:cTn id="29" dur="500" fill="hold"/>
                                        <p:tgtEl>
                                          <p:spTgt spid="54"/>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Effect transition="in" filter="wipe(left)">
                                      <p:cBhvr>
                                        <p:cTn id="33"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4" grpId="0"/>
      <p:bldP spid="5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1205" y="1746577"/>
            <a:ext cx="3920950" cy="3920950"/>
          </a:xfrm>
          <a:prstGeom prst="rect">
            <a:avLst/>
          </a:prstGeom>
        </p:spPr>
      </p:pic>
      <p:sp>
        <p:nvSpPr>
          <p:cNvPr id="12294" name="Text Box 6">
            <a:extLst>
              <a:ext uri="{FF2B5EF4-FFF2-40B4-BE49-F238E27FC236}">
                <a16:creationId xmlns="" xmlns:a16="http://schemas.microsoft.com/office/drawing/2014/main" id="{94B3469C-F217-43A4-4498-91579755ECB5}"/>
              </a:ext>
            </a:extLst>
          </p:cNvPr>
          <p:cNvSpPr txBox="1">
            <a:spLocks noChangeArrowheads="1"/>
          </p:cNvSpPr>
          <p:nvPr/>
        </p:nvSpPr>
        <p:spPr bwMode="auto">
          <a:xfrm>
            <a:off x="2133796" y="1998892"/>
            <a:ext cx="4448343"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pPr>
            <a:r>
              <a:rPr lang="zh-CN" altLang="en-US" sz="2400" dirty="0">
                <a:solidFill>
                  <a:schemeClr val="tx1">
                    <a:lumMod val="65000"/>
                    <a:lumOff val="35000"/>
                  </a:schemeClr>
                </a:solidFill>
                <a:cs typeface="+mn-ea"/>
                <a:sym typeface="+mn-lt"/>
              </a:rPr>
              <a:t>一个没有朝气的销售人员每一天都不会有一个好的开始，因为活力与热情是一场愉快的访谈过程中的超级润滑剂，所以一个人是否拥有良好身体会直接影响到一个人的工作效率。 </a:t>
            </a:r>
          </a:p>
        </p:txBody>
      </p:sp>
      <p:sp>
        <p:nvSpPr>
          <p:cNvPr id="4" name="矩形 3"/>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19</a:t>
            </a:fld>
            <a:endParaRPr lang="en-US" altLang="zh-CN" sz="2500" dirty="0">
              <a:solidFill>
                <a:srgbClr val="0070C0"/>
              </a:solidFill>
              <a:cs typeface="+mn-ea"/>
              <a:sym typeface="+mn-lt"/>
            </a:endParaRPr>
          </a:p>
        </p:txBody>
      </p:sp>
      <p:sp>
        <p:nvSpPr>
          <p:cNvPr id="5" name="矩形 4"/>
          <p:cNvSpPr/>
          <p:nvPr/>
        </p:nvSpPr>
        <p:spPr>
          <a:xfrm>
            <a:off x="2297423" y="493216"/>
            <a:ext cx="4673074"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之四：</a:t>
            </a:r>
            <a:r>
              <a:rPr lang="zh-CN" altLang="en-US" sz="2500" dirty="0" smtClean="0">
                <a:solidFill>
                  <a:srgbClr val="0070C0"/>
                </a:solidFill>
                <a:cs typeface="+mn-ea"/>
                <a:sym typeface="+mn-lt"/>
              </a:rPr>
              <a:t>疲惫</a:t>
            </a:r>
            <a:endParaRPr lang="zh-CN" altLang="en-US" sz="2500" dirty="0">
              <a:solidFill>
                <a:srgbClr val="0070C0"/>
              </a:solidFill>
              <a:cs typeface="+mn-ea"/>
              <a:sym typeface="+mn-lt"/>
            </a:endParaRPr>
          </a:p>
        </p:txBody>
      </p:sp>
      <p:grpSp>
        <p:nvGrpSpPr>
          <p:cNvPr id="7" name="组合 6"/>
          <p:cNvGrpSpPr/>
          <p:nvPr/>
        </p:nvGrpSpPr>
        <p:grpSpPr>
          <a:xfrm>
            <a:off x="1455050" y="371743"/>
            <a:ext cx="720000" cy="720000"/>
            <a:chOff x="3238575" y="1761226"/>
            <a:chExt cx="720000" cy="720000"/>
          </a:xfrm>
        </p:grpSpPr>
        <p:sp>
          <p:nvSpPr>
            <p:cNvPr id="8" name="椭圆 7"/>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spTree>
    <p:extLst>
      <p:ext uri="{BB962C8B-B14F-4D97-AF65-F5344CB8AC3E}">
        <p14:creationId xmlns:p14="http://schemas.microsoft.com/office/powerpoint/2010/main" val="1747273660"/>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2000"/>
                            </p:stCondLst>
                            <p:childTnLst>
                              <p:par>
                                <p:cTn id="22" presetID="4" presetClass="entr" presetSubtype="32"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ox(out)">
                                      <p:cBhvr>
                                        <p:cTn id="24" dur="1000"/>
                                        <p:tgtEl>
                                          <p:spTgt spid="2"/>
                                        </p:tgtEl>
                                      </p:cBhvr>
                                    </p:animEffect>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12294"/>
                                        </p:tgtEl>
                                        <p:attrNameLst>
                                          <p:attrName>style.visibility</p:attrName>
                                        </p:attrNameLst>
                                      </p:cBhvr>
                                      <p:to>
                                        <p:strVal val="visible"/>
                                      </p:to>
                                    </p:set>
                                    <p:anim calcmode="lin" valueType="num">
                                      <p:cBhvr additive="base">
                                        <p:cTn id="28" dur="500" fill="hold"/>
                                        <p:tgtEl>
                                          <p:spTgt spid="12294"/>
                                        </p:tgtEl>
                                        <p:attrNameLst>
                                          <p:attrName>ppt_x</p:attrName>
                                        </p:attrNameLst>
                                      </p:cBhvr>
                                      <p:tavLst>
                                        <p:tav tm="0">
                                          <p:val>
                                            <p:strVal val="#ppt_x"/>
                                          </p:val>
                                        </p:tav>
                                        <p:tav tm="100000">
                                          <p:val>
                                            <p:strVal val="#ppt_x"/>
                                          </p:val>
                                        </p:tav>
                                      </p:tavLst>
                                    </p:anim>
                                    <p:anim calcmode="lin" valueType="num">
                                      <p:cBhvr additive="base">
                                        <p:cTn id="29" dur="500" fill="hold"/>
                                        <p:tgtEl>
                                          <p:spTgt spid="122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6226" y="1792283"/>
            <a:ext cx="4099562" cy="4099562"/>
          </a:xfrm>
          <a:prstGeom prst="rect">
            <a:avLst/>
          </a:prstGeom>
        </p:spPr>
      </p:pic>
      <p:sp>
        <p:nvSpPr>
          <p:cNvPr id="2" name="标题 1">
            <a:extLst>
              <a:ext uri="{FF2B5EF4-FFF2-40B4-BE49-F238E27FC236}">
                <a16:creationId xmlns="" xmlns:a16="http://schemas.microsoft.com/office/drawing/2014/main" id="{42FD3F41-BECB-4D0A-8610-A1BDDF23A98C}"/>
              </a:ext>
            </a:extLst>
          </p:cNvPr>
          <p:cNvSpPr>
            <a:spLocks noGrp="1"/>
          </p:cNvSpPr>
          <p:nvPr>
            <p:ph type="title" idx="4294967295"/>
          </p:nvPr>
        </p:nvSpPr>
        <p:spPr>
          <a:xfrm>
            <a:off x="4858870" y="1159395"/>
            <a:ext cx="2474259" cy="938638"/>
          </a:xfrm>
          <a:prstGeom prst="rect">
            <a:avLst/>
          </a:prstGeom>
        </p:spPr>
        <p:txBody>
          <a:bodyPr/>
          <a:lstStyle/>
          <a:p>
            <a:pPr algn="ctr"/>
            <a:r>
              <a:rPr lang="zh-CN" altLang="en-US" sz="6600" b="1" dirty="0" smtClean="0">
                <a:solidFill>
                  <a:srgbClr val="0070C0"/>
                </a:solidFill>
                <a:latin typeface="+mn-lt"/>
                <a:ea typeface="+mn-ea"/>
                <a:cs typeface="+mn-ea"/>
                <a:sym typeface="+mn-lt"/>
              </a:rPr>
              <a:t>目 录</a:t>
            </a:r>
            <a:endParaRPr lang="zh-CN" altLang="en-US" sz="6600" b="1" dirty="0">
              <a:solidFill>
                <a:srgbClr val="0070C0"/>
              </a:solidFill>
              <a:latin typeface="+mn-lt"/>
              <a:ea typeface="+mn-ea"/>
              <a:cs typeface="+mn-ea"/>
              <a:sym typeface="+mn-lt"/>
            </a:endParaRPr>
          </a:p>
        </p:txBody>
      </p:sp>
      <p:sp>
        <p:nvSpPr>
          <p:cNvPr id="4" name="矩形 3"/>
          <p:cNvSpPr/>
          <p:nvPr/>
        </p:nvSpPr>
        <p:spPr>
          <a:xfrm>
            <a:off x="6105629" y="3325789"/>
            <a:ext cx="3057247" cy="523220"/>
          </a:xfrm>
          <a:prstGeom prst="rect">
            <a:avLst/>
          </a:prstGeom>
        </p:spPr>
        <p:txBody>
          <a:bodyPr wrap="none">
            <a:spAutoFit/>
          </a:bodyPr>
          <a:lstStyle/>
          <a:p>
            <a:r>
              <a:rPr lang="zh-CN" altLang="en-US" sz="2800" dirty="0" smtClean="0">
                <a:solidFill>
                  <a:schemeClr val="tx1">
                    <a:lumMod val="65000"/>
                    <a:lumOff val="35000"/>
                  </a:schemeClr>
                </a:solidFill>
                <a:cs typeface="+mn-ea"/>
                <a:sym typeface="+mn-lt"/>
              </a:rPr>
              <a:t>谁偷走了你的时间</a:t>
            </a:r>
            <a:endParaRPr lang="en-US" altLang="zh-CN" sz="2800" dirty="0">
              <a:solidFill>
                <a:schemeClr val="tx1">
                  <a:lumMod val="65000"/>
                  <a:lumOff val="35000"/>
                </a:schemeClr>
              </a:solidFill>
              <a:cs typeface="+mn-ea"/>
              <a:sym typeface="+mn-lt"/>
            </a:endParaRPr>
          </a:p>
        </p:txBody>
      </p:sp>
      <p:grpSp>
        <p:nvGrpSpPr>
          <p:cNvPr id="9" name="组合 8"/>
          <p:cNvGrpSpPr/>
          <p:nvPr/>
        </p:nvGrpSpPr>
        <p:grpSpPr>
          <a:xfrm>
            <a:off x="5263256" y="3227399"/>
            <a:ext cx="720000" cy="720000"/>
            <a:chOff x="3238575" y="1761226"/>
            <a:chExt cx="720000" cy="720000"/>
          </a:xfrm>
        </p:grpSpPr>
        <p:sp>
          <p:nvSpPr>
            <p:cNvPr id="6" name="椭圆 5"/>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椭圆 4"/>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6"/>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文本框 7"/>
            <p:cNvSpPr txBox="1"/>
            <p:nvPr/>
          </p:nvSpPr>
          <p:spPr>
            <a:xfrm>
              <a:off x="3328309"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01</a:t>
              </a:r>
              <a:endParaRPr lang="zh-CN" altLang="en-US" sz="2500" b="1" dirty="0">
                <a:solidFill>
                  <a:schemeClr val="bg1"/>
                </a:solidFill>
                <a:cs typeface="+mn-ea"/>
                <a:sym typeface="+mn-lt"/>
              </a:endParaRPr>
            </a:p>
          </p:txBody>
        </p:sp>
      </p:grpSp>
      <p:sp>
        <p:nvSpPr>
          <p:cNvPr id="10" name="矩形 9"/>
          <p:cNvSpPr/>
          <p:nvPr/>
        </p:nvSpPr>
        <p:spPr>
          <a:xfrm>
            <a:off x="7183187" y="4658912"/>
            <a:ext cx="3416320" cy="523220"/>
          </a:xfrm>
          <a:prstGeom prst="rect">
            <a:avLst/>
          </a:prstGeom>
        </p:spPr>
        <p:txBody>
          <a:bodyPr wrap="none">
            <a:spAutoFit/>
          </a:bodyPr>
          <a:lstStyle/>
          <a:p>
            <a:r>
              <a:rPr lang="zh-CN" altLang="en-US" sz="2800" dirty="0" smtClean="0">
                <a:solidFill>
                  <a:schemeClr val="tx1">
                    <a:lumMod val="65000"/>
                    <a:lumOff val="35000"/>
                  </a:schemeClr>
                </a:solidFill>
                <a:cs typeface="+mn-ea"/>
                <a:sym typeface="+mn-lt"/>
              </a:rPr>
              <a:t>销售人员的时间窃贼</a:t>
            </a:r>
          </a:p>
        </p:txBody>
      </p:sp>
      <p:grpSp>
        <p:nvGrpSpPr>
          <p:cNvPr id="11" name="组合 10"/>
          <p:cNvGrpSpPr/>
          <p:nvPr/>
        </p:nvGrpSpPr>
        <p:grpSpPr>
          <a:xfrm>
            <a:off x="6340814" y="4560522"/>
            <a:ext cx="720000" cy="720000"/>
            <a:chOff x="3238575" y="1761226"/>
            <a:chExt cx="720000" cy="720000"/>
          </a:xfrm>
        </p:grpSpPr>
        <p:sp>
          <p:nvSpPr>
            <p:cNvPr id="12" name="椭圆 11"/>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sp>
        <p:nvSpPr>
          <p:cNvPr id="17" name="矩形 16"/>
          <p:cNvSpPr/>
          <p:nvPr/>
        </p:nvSpPr>
        <p:spPr>
          <a:xfrm>
            <a:off x="4456461" y="2105487"/>
            <a:ext cx="3279078" cy="45719"/>
          </a:xfrm>
          <a:prstGeom prst="rect">
            <a:avLst/>
          </a:prstGeom>
          <a:solidFill>
            <a:srgbClr val="E5F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8" name="图片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4854" y="339401"/>
            <a:ext cx="899160" cy="842963"/>
          </a:xfrm>
          <a:prstGeom prst="rect">
            <a:avLst/>
          </a:prstGeom>
        </p:spPr>
      </p:pic>
      <p:sp>
        <p:nvSpPr>
          <p:cNvPr id="3" name="文本框 2"/>
          <p:cNvSpPr txBox="1"/>
          <p:nvPr/>
        </p:nvSpPr>
        <p:spPr>
          <a:xfrm>
            <a:off x="8809022" y="1530036"/>
            <a:ext cx="1790485" cy="261610"/>
          </a:xfrm>
          <a:prstGeom prst="rect">
            <a:avLst/>
          </a:prstGeom>
          <a:noFill/>
        </p:spPr>
        <p:txBody>
          <a:bodyPr wrap="square" rtlCol="0">
            <a:spAutoFit/>
          </a:bodyPr>
          <a:lstStyle/>
          <a:p>
            <a:r>
              <a:rPr lang="en-US" altLang="zh-CN" sz="1100" dirty="0">
                <a:solidFill>
                  <a:srgbClr val="FFFFFF"/>
                </a:solidFill>
              </a:rPr>
              <a:t>https://www.ypppt.com/</a:t>
            </a:r>
            <a:endParaRPr lang="zh-CN" altLang="en-US" sz="1100" dirty="0">
              <a:solidFill>
                <a:srgbClr val="FFFFFF"/>
              </a:solidFill>
            </a:endParaRPr>
          </a:p>
        </p:txBody>
      </p:sp>
    </p:spTree>
    <p:extLst>
      <p:ext uri="{BB962C8B-B14F-4D97-AF65-F5344CB8AC3E}">
        <p14:creationId xmlns:p14="http://schemas.microsoft.com/office/powerpoint/2010/main" val="1952259633"/>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style.rotation</p:attrName>
                                        </p:attrNameLst>
                                      </p:cBhvr>
                                      <p:tavLst>
                                        <p:tav tm="0">
                                          <p:val>
                                            <p:fltVal val="90"/>
                                          </p:val>
                                        </p:tav>
                                        <p:tav tm="100000">
                                          <p:val>
                                            <p:fltVal val="0"/>
                                          </p:val>
                                        </p:tav>
                                      </p:tavLst>
                                    </p:anim>
                                    <p:animEffect transition="in" filter="fade">
                                      <p:cBhvr>
                                        <p:cTn id="10" dur="1000"/>
                                        <p:tgtEl>
                                          <p:spTgt spid="18"/>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down)">
                                      <p:cBhvr>
                                        <p:cTn id="14" dur="500"/>
                                        <p:tgtEl>
                                          <p:spTgt spid="16"/>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arn(outVertical)">
                                      <p:cBhvr>
                                        <p:cTn id="23" dur="500"/>
                                        <p:tgtEl>
                                          <p:spTgt spid="17"/>
                                        </p:tgtEl>
                                      </p:cBhvr>
                                    </p:animEffect>
                                  </p:childTnLst>
                                </p:cTn>
                              </p:par>
                            </p:childTnLst>
                          </p:cTn>
                        </p:par>
                        <p:par>
                          <p:cTn id="24" fill="hold">
                            <p:stCondLst>
                              <p:cond delay="2000"/>
                            </p:stCondLst>
                            <p:childTnLst>
                              <p:par>
                                <p:cTn id="25" presetID="2" presetClass="entr" presetSubtype="6"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1+#ppt_w/2"/>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par>
                          <p:cTn id="33" fill="hold">
                            <p:stCondLst>
                              <p:cond delay="3000"/>
                            </p:stCondLst>
                            <p:childTnLst>
                              <p:par>
                                <p:cTn id="34" presetID="2" presetClass="entr" presetSubtype="6"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1+#ppt_w/2"/>
                                          </p:val>
                                        </p:tav>
                                        <p:tav tm="100000">
                                          <p:val>
                                            <p:strVal val="#ppt_x"/>
                                          </p:val>
                                        </p:tav>
                                      </p:tavLst>
                                    </p:anim>
                                    <p:anim calcmode="lin" valueType="num">
                                      <p:cBhvr additive="base">
                                        <p:cTn id="37" dur="500" fill="hold"/>
                                        <p:tgtEl>
                                          <p:spTgt spid="11"/>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0" grpId="0"/>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20</a:t>
            </a:fld>
            <a:endParaRPr lang="en-US" altLang="zh-CN" sz="2500" dirty="0">
              <a:solidFill>
                <a:srgbClr val="0070C0"/>
              </a:solidFill>
              <a:cs typeface="+mn-ea"/>
              <a:sym typeface="+mn-lt"/>
            </a:endParaRPr>
          </a:p>
        </p:txBody>
      </p:sp>
      <p:sp>
        <p:nvSpPr>
          <p:cNvPr id="5" name="矩形 4"/>
          <p:cNvSpPr/>
          <p:nvPr/>
        </p:nvSpPr>
        <p:spPr>
          <a:xfrm>
            <a:off x="2297423" y="493216"/>
            <a:ext cx="4673074"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之四：</a:t>
            </a:r>
            <a:r>
              <a:rPr lang="zh-CN" altLang="en-US" sz="2500" dirty="0" smtClean="0">
                <a:solidFill>
                  <a:srgbClr val="0070C0"/>
                </a:solidFill>
                <a:cs typeface="+mn-ea"/>
                <a:sym typeface="+mn-lt"/>
              </a:rPr>
              <a:t>疲惫</a:t>
            </a:r>
            <a:endParaRPr lang="zh-CN" altLang="en-US" sz="2500" dirty="0">
              <a:solidFill>
                <a:srgbClr val="0070C0"/>
              </a:solidFill>
              <a:cs typeface="+mn-ea"/>
              <a:sym typeface="+mn-lt"/>
            </a:endParaRPr>
          </a:p>
        </p:txBody>
      </p:sp>
      <p:grpSp>
        <p:nvGrpSpPr>
          <p:cNvPr id="7" name="组合 6"/>
          <p:cNvGrpSpPr/>
          <p:nvPr/>
        </p:nvGrpSpPr>
        <p:grpSpPr>
          <a:xfrm>
            <a:off x="1455050" y="371743"/>
            <a:ext cx="720000" cy="720000"/>
            <a:chOff x="3238575" y="1761226"/>
            <a:chExt cx="720000" cy="720000"/>
          </a:xfrm>
        </p:grpSpPr>
        <p:sp>
          <p:nvSpPr>
            <p:cNvPr id="8" name="椭圆 7"/>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grpSp>
        <p:nvGrpSpPr>
          <p:cNvPr id="12" name="组合 11"/>
          <p:cNvGrpSpPr/>
          <p:nvPr/>
        </p:nvGrpSpPr>
        <p:grpSpPr>
          <a:xfrm>
            <a:off x="3788485" y="1563765"/>
            <a:ext cx="4615031" cy="720000"/>
            <a:chOff x="3328998" y="1563765"/>
            <a:chExt cx="4615031" cy="720000"/>
          </a:xfrm>
        </p:grpSpPr>
        <p:sp>
          <p:nvSpPr>
            <p:cNvPr id="13"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909416" y="1631378"/>
              <a:ext cx="34541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3200" b="1" dirty="0">
                  <a:solidFill>
                    <a:srgbClr val="0070C0"/>
                  </a:solidFill>
                  <a:cs typeface="+mn-ea"/>
                  <a:sym typeface="+mn-lt"/>
                </a:rPr>
                <a:t>生理疲惫：</a:t>
              </a:r>
            </a:p>
          </p:txBody>
        </p:sp>
        <p:sp>
          <p:nvSpPr>
            <p:cNvPr id="14" name="圆角矩形 13"/>
            <p:cNvSpPr/>
            <p:nvPr/>
          </p:nvSpPr>
          <p:spPr>
            <a:xfrm>
              <a:off x="3328998" y="1563765"/>
              <a:ext cx="4615031"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5"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2121050" y="3262384"/>
            <a:ext cx="4432189" cy="3000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反应迟钝</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两眼无神</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气色不好</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心不在焉</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注意力不集中</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打哈欠</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口臭 </a:t>
            </a:r>
          </a:p>
        </p:txBody>
      </p:sp>
      <p:sp>
        <p:nvSpPr>
          <p:cNvPr id="16" name="文本框 15">
            <a:extLst>
              <a:ext uri="{FF2B5EF4-FFF2-40B4-BE49-F238E27FC236}">
                <a16:creationId xmlns="" xmlns:a16="http://schemas.microsoft.com/office/drawing/2014/main" id="{B7245DA5-BEBE-5407-9BE5-E54450A4C739}"/>
              </a:ext>
            </a:extLst>
          </p:cNvPr>
          <p:cNvSpPr txBox="1"/>
          <p:nvPr/>
        </p:nvSpPr>
        <p:spPr>
          <a:xfrm>
            <a:off x="2121051" y="2671139"/>
            <a:ext cx="4432189" cy="369332"/>
          </a:xfrm>
          <a:prstGeom prst="rect">
            <a:avLst/>
          </a:prstGeom>
          <a:noFill/>
        </p:spPr>
        <p:txBody>
          <a:bodyPr wrap="square">
            <a:spAutoFit/>
          </a:bodyPr>
          <a:lstStyle/>
          <a:p>
            <a:r>
              <a:rPr lang="zh-CN" altLang="en-US" b="1" dirty="0">
                <a:solidFill>
                  <a:schemeClr val="tx1">
                    <a:lumMod val="65000"/>
                    <a:lumOff val="35000"/>
                  </a:schemeClr>
                </a:solidFill>
                <a:cs typeface="+mn-ea"/>
                <a:sym typeface="+mn-lt"/>
              </a:rPr>
              <a:t>在跟客户交谈的时候，你有没有以下现象？</a:t>
            </a:r>
          </a:p>
        </p:txBody>
      </p:sp>
      <p:grpSp>
        <p:nvGrpSpPr>
          <p:cNvPr id="17" name="组合 16"/>
          <p:cNvGrpSpPr/>
          <p:nvPr/>
        </p:nvGrpSpPr>
        <p:grpSpPr>
          <a:xfrm>
            <a:off x="4916575" y="3863161"/>
            <a:ext cx="3146250" cy="2113593"/>
            <a:chOff x="2429051" y="1714499"/>
            <a:chExt cx="3146250" cy="2113593"/>
          </a:xfrm>
        </p:grpSpPr>
        <p:sp>
          <p:nvSpPr>
            <p:cNvPr id="18" name="云形 17"/>
            <p:cNvSpPr/>
            <p:nvPr/>
          </p:nvSpPr>
          <p:spPr>
            <a:xfrm>
              <a:off x="2429051" y="1714499"/>
              <a:ext cx="3146250" cy="2113593"/>
            </a:xfrm>
            <a:prstGeom prst="cloud">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文本框 18"/>
            <p:cNvSpPr txBox="1"/>
            <p:nvPr/>
          </p:nvSpPr>
          <p:spPr>
            <a:xfrm>
              <a:off x="3140401" y="2494296"/>
              <a:ext cx="1723550" cy="553998"/>
            </a:xfrm>
            <a:prstGeom prst="rect">
              <a:avLst/>
            </a:prstGeom>
            <a:noFill/>
          </p:spPr>
          <p:txBody>
            <a:bodyPr wrap="none" rtlCol="0">
              <a:spAutoFit/>
            </a:bodyPr>
            <a:lstStyle/>
            <a:p>
              <a:pPr algn="ctr"/>
              <a:r>
                <a:rPr lang="zh-CN" altLang="en-US" sz="3000" b="1" dirty="0" smtClean="0">
                  <a:solidFill>
                    <a:srgbClr val="0070C0"/>
                  </a:solidFill>
                  <a:cs typeface="+mn-ea"/>
                  <a:sym typeface="+mn-lt"/>
                </a:rPr>
                <a:t>不在状态</a:t>
              </a:r>
              <a:endParaRPr lang="zh-CN" altLang="en-US" sz="3000" b="1" dirty="0">
                <a:solidFill>
                  <a:srgbClr val="0070C0"/>
                </a:solidFill>
                <a:cs typeface="+mn-ea"/>
                <a:sym typeface="+mn-lt"/>
              </a:endParaRPr>
            </a:p>
          </p:txBody>
        </p:sp>
      </p:gr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87998" y="3439031"/>
            <a:ext cx="2845629" cy="2845629"/>
          </a:xfrm>
          <a:prstGeom prst="rect">
            <a:avLst/>
          </a:prstGeom>
        </p:spPr>
      </p:pic>
    </p:spTree>
    <p:extLst>
      <p:ext uri="{BB962C8B-B14F-4D97-AF65-F5344CB8AC3E}">
        <p14:creationId xmlns:p14="http://schemas.microsoft.com/office/powerpoint/2010/main" val="2407711858"/>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2000"/>
                            </p:stCondLst>
                            <p:childTnLst>
                              <p:par>
                                <p:cTn id="22" presetID="30" presetClass="entr" presetSubtype="0" fill="hold"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800" decel="100000"/>
                                        <p:tgtEl>
                                          <p:spTgt spid="17"/>
                                        </p:tgtEl>
                                      </p:cBhvr>
                                    </p:animEffect>
                                    <p:anim calcmode="lin" valueType="num">
                                      <p:cBhvr>
                                        <p:cTn id="25" dur="800" decel="100000" fill="hold"/>
                                        <p:tgtEl>
                                          <p:spTgt spid="17"/>
                                        </p:tgtEl>
                                        <p:attrNameLst>
                                          <p:attrName>style.rotation</p:attrName>
                                        </p:attrNameLst>
                                      </p:cBhvr>
                                      <p:tavLst>
                                        <p:tav tm="0">
                                          <p:val>
                                            <p:fltVal val="-90"/>
                                          </p:val>
                                        </p:tav>
                                        <p:tav tm="100000">
                                          <p:val>
                                            <p:fltVal val="0"/>
                                          </p:val>
                                        </p:tav>
                                      </p:tavLst>
                                    </p:anim>
                                    <p:anim calcmode="lin" valueType="num">
                                      <p:cBhvr>
                                        <p:cTn id="26" dur="800" decel="100000" fill="hold"/>
                                        <p:tgtEl>
                                          <p:spTgt spid="17"/>
                                        </p:tgtEl>
                                        <p:attrNameLst>
                                          <p:attrName>ppt_x</p:attrName>
                                        </p:attrNameLst>
                                      </p:cBhvr>
                                      <p:tavLst>
                                        <p:tav tm="0">
                                          <p:val>
                                            <p:strVal val="#ppt_x+0.4"/>
                                          </p:val>
                                        </p:tav>
                                        <p:tav tm="100000">
                                          <p:val>
                                            <p:strVal val="#ppt_x-0.05"/>
                                          </p:val>
                                        </p:tav>
                                      </p:tavLst>
                                    </p:anim>
                                    <p:anim calcmode="lin" valueType="num">
                                      <p:cBhvr>
                                        <p:cTn id="27" dur="800" decel="100000" fill="hold"/>
                                        <p:tgtEl>
                                          <p:spTgt spid="17"/>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par>
                          <p:cTn id="30" fill="hold">
                            <p:stCondLst>
                              <p:cond delay="3000"/>
                            </p:stCondLst>
                            <p:childTnLst>
                              <p:par>
                                <p:cTn id="31" presetID="22" presetClass="entr" presetSubtype="4" fill="hold"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down)">
                                      <p:cBhvr>
                                        <p:cTn id="33" dur="500"/>
                                        <p:tgtEl>
                                          <p:spTgt spid="3"/>
                                        </p:tgtEl>
                                      </p:cBhvr>
                                    </p:animEffect>
                                  </p:childTnLst>
                                </p:cTn>
                              </p:par>
                            </p:childTnLst>
                          </p:cTn>
                        </p:par>
                        <p:par>
                          <p:cTn id="34" fill="hold">
                            <p:stCondLst>
                              <p:cond delay="3500"/>
                            </p:stCondLst>
                            <p:childTnLst>
                              <p:par>
                                <p:cTn id="35" presetID="16" presetClass="entr" presetSubtype="37" fill="hold"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outVertical)">
                                      <p:cBhvr>
                                        <p:cTn id="37" dur="500"/>
                                        <p:tgtEl>
                                          <p:spTgt spid="12"/>
                                        </p:tgtEl>
                                      </p:cBhvr>
                                    </p:animEffect>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par>
                          <p:cTn id="43" fill="hold">
                            <p:stCondLst>
                              <p:cond delay="4500"/>
                            </p:stCondLst>
                            <p:childTnLst>
                              <p:par>
                                <p:cTn id="44" presetID="22" presetClass="entr" presetSubtype="1"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up)">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5" grpId="0"/>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21</a:t>
            </a:fld>
            <a:endParaRPr lang="en-US" altLang="zh-CN" sz="2500" dirty="0">
              <a:solidFill>
                <a:srgbClr val="0070C0"/>
              </a:solidFill>
              <a:cs typeface="+mn-ea"/>
              <a:sym typeface="+mn-lt"/>
            </a:endParaRPr>
          </a:p>
        </p:txBody>
      </p:sp>
      <p:sp>
        <p:nvSpPr>
          <p:cNvPr id="5" name="矩形 4"/>
          <p:cNvSpPr/>
          <p:nvPr/>
        </p:nvSpPr>
        <p:spPr>
          <a:xfrm>
            <a:off x="2297423" y="493216"/>
            <a:ext cx="4673074"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之四：</a:t>
            </a:r>
            <a:r>
              <a:rPr lang="zh-CN" altLang="en-US" sz="2500" dirty="0" smtClean="0">
                <a:solidFill>
                  <a:srgbClr val="0070C0"/>
                </a:solidFill>
                <a:cs typeface="+mn-ea"/>
                <a:sym typeface="+mn-lt"/>
              </a:rPr>
              <a:t>疲惫</a:t>
            </a:r>
            <a:endParaRPr lang="zh-CN" altLang="en-US" sz="2500" dirty="0">
              <a:solidFill>
                <a:srgbClr val="0070C0"/>
              </a:solidFill>
              <a:cs typeface="+mn-ea"/>
              <a:sym typeface="+mn-lt"/>
            </a:endParaRPr>
          </a:p>
        </p:txBody>
      </p:sp>
      <p:grpSp>
        <p:nvGrpSpPr>
          <p:cNvPr id="7" name="组合 6"/>
          <p:cNvGrpSpPr/>
          <p:nvPr/>
        </p:nvGrpSpPr>
        <p:grpSpPr>
          <a:xfrm>
            <a:off x="1455050" y="371743"/>
            <a:ext cx="720000" cy="720000"/>
            <a:chOff x="3238575" y="1761226"/>
            <a:chExt cx="720000" cy="720000"/>
          </a:xfrm>
        </p:grpSpPr>
        <p:sp>
          <p:nvSpPr>
            <p:cNvPr id="8" name="椭圆 7"/>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grpSp>
        <p:nvGrpSpPr>
          <p:cNvPr id="12" name="组合 11"/>
          <p:cNvGrpSpPr/>
          <p:nvPr/>
        </p:nvGrpSpPr>
        <p:grpSpPr>
          <a:xfrm>
            <a:off x="3788485" y="1563765"/>
            <a:ext cx="4615031" cy="720000"/>
            <a:chOff x="3328998" y="1563765"/>
            <a:chExt cx="4615031" cy="720000"/>
          </a:xfrm>
        </p:grpSpPr>
        <p:sp>
          <p:nvSpPr>
            <p:cNvPr id="13"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909416" y="1631378"/>
              <a:ext cx="34541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3200" b="1" dirty="0">
                  <a:solidFill>
                    <a:srgbClr val="0070C0"/>
                  </a:solidFill>
                  <a:cs typeface="+mn-ea"/>
                  <a:sym typeface="+mn-lt"/>
                </a:rPr>
                <a:t>为什么？</a:t>
              </a:r>
            </a:p>
          </p:txBody>
        </p:sp>
        <p:sp>
          <p:nvSpPr>
            <p:cNvPr id="14" name="圆角矩形 13"/>
            <p:cNvSpPr/>
            <p:nvPr/>
          </p:nvSpPr>
          <p:spPr>
            <a:xfrm>
              <a:off x="3328998" y="1563765"/>
              <a:ext cx="4615031"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5"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4673750" y="3650913"/>
            <a:ext cx="590535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buClr>
                <a:srgbClr val="81DEFF"/>
              </a:buClr>
            </a:pPr>
            <a:r>
              <a:rPr lang="zh-CN" altLang="en-US" dirty="0">
                <a:solidFill>
                  <a:schemeClr val="tx1">
                    <a:lumMod val="65000"/>
                    <a:lumOff val="35000"/>
                  </a:schemeClr>
                </a:solidFill>
                <a:cs typeface="+mn-ea"/>
                <a:sym typeface="+mn-lt"/>
              </a:rPr>
              <a:t>有些业务人员很容易仗着自己年轻的本钱，任意挥霍，诸不知很多小小的影响力已经慢慢的开始发挥，在这世界上的任何一个人都是相同的，没有花不完的本钱，当本钱花的差不多时，他已经在你的销售生涯中生成了无可弥补的影响！ </a:t>
            </a:r>
          </a:p>
        </p:txBody>
      </p:sp>
      <p:sp>
        <p:nvSpPr>
          <p:cNvPr id="16" name="文本框 15">
            <a:extLst>
              <a:ext uri="{FF2B5EF4-FFF2-40B4-BE49-F238E27FC236}">
                <a16:creationId xmlns="" xmlns:a16="http://schemas.microsoft.com/office/drawing/2014/main" id="{B7245DA5-BEBE-5407-9BE5-E54450A4C739}"/>
              </a:ext>
            </a:extLst>
          </p:cNvPr>
          <p:cNvSpPr txBox="1"/>
          <p:nvPr/>
        </p:nvSpPr>
        <p:spPr>
          <a:xfrm>
            <a:off x="4673751" y="3059668"/>
            <a:ext cx="5905349" cy="369332"/>
          </a:xfrm>
          <a:prstGeom prst="rect">
            <a:avLst/>
          </a:prstGeom>
          <a:noFill/>
        </p:spPr>
        <p:txBody>
          <a:bodyPr wrap="square">
            <a:spAutoFit/>
          </a:bodyPr>
          <a:lstStyle/>
          <a:p>
            <a:r>
              <a:rPr lang="zh-CN" altLang="en-US" b="1" dirty="0">
                <a:solidFill>
                  <a:schemeClr val="tx1">
                    <a:lumMod val="65000"/>
                    <a:lumOff val="35000"/>
                  </a:schemeClr>
                </a:solidFill>
                <a:cs typeface="+mn-ea"/>
                <a:sym typeface="+mn-lt"/>
              </a:rPr>
              <a:t>没有一个良好的生活习惯，生活不规律，缺乏锻炼等等。</a:t>
            </a:r>
          </a:p>
        </p:txBody>
      </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76400" y="3059668"/>
            <a:ext cx="2728960" cy="2728960"/>
          </a:xfrm>
          <a:prstGeom prst="rect">
            <a:avLst/>
          </a:prstGeom>
        </p:spPr>
      </p:pic>
    </p:spTree>
    <p:extLst>
      <p:ext uri="{BB962C8B-B14F-4D97-AF65-F5344CB8AC3E}">
        <p14:creationId xmlns:p14="http://schemas.microsoft.com/office/powerpoint/2010/main" val="2883633679"/>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2000"/>
                            </p:stCondLst>
                            <p:childTnLst>
                              <p:par>
                                <p:cTn id="22" presetID="16" presetClass="entr" presetSubtype="37"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outVertical)">
                                      <p:cBhvr>
                                        <p:cTn id="24" dur="500"/>
                                        <p:tgtEl>
                                          <p:spTgt spid="12"/>
                                        </p:tgtEl>
                                      </p:cBhvr>
                                    </p:animEffect>
                                  </p:childTnLst>
                                </p:cTn>
                              </p:par>
                            </p:childTnLst>
                          </p:cTn>
                        </p:par>
                        <p:par>
                          <p:cTn id="25" fill="hold">
                            <p:stCondLst>
                              <p:cond delay="2500"/>
                            </p:stCondLst>
                            <p:childTnLst>
                              <p:par>
                                <p:cTn id="26" presetID="22" presetClass="entr" presetSubtype="4"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childTnLst>
                          </p:cTn>
                        </p:par>
                        <p:par>
                          <p:cTn id="29" fill="hold">
                            <p:stCondLst>
                              <p:cond delay="3000"/>
                            </p:stCondLst>
                            <p:childTnLst>
                              <p:par>
                                <p:cTn id="30" presetID="2" presetClass="entr" presetSubtype="4"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ppt_x"/>
                                          </p:val>
                                        </p:tav>
                                        <p:tav tm="100000">
                                          <p:val>
                                            <p:strVal val="#ppt_x"/>
                                          </p:val>
                                        </p:tav>
                                      </p:tavLst>
                                    </p:anim>
                                    <p:anim calcmode="lin" valueType="num">
                                      <p:cBhvr additive="base">
                                        <p:cTn id="33" dur="500" fill="hold"/>
                                        <p:tgtEl>
                                          <p:spTgt spid="16"/>
                                        </p:tgtEl>
                                        <p:attrNameLst>
                                          <p:attrName>ppt_y</p:attrName>
                                        </p:attrNameLst>
                                      </p:cBhvr>
                                      <p:tavLst>
                                        <p:tav tm="0">
                                          <p:val>
                                            <p:strVal val="1+#ppt_h/2"/>
                                          </p:val>
                                        </p:tav>
                                        <p:tav tm="100000">
                                          <p:val>
                                            <p:strVal val="#ppt_y"/>
                                          </p:val>
                                        </p:tav>
                                      </p:tavLst>
                                    </p:anim>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5"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22</a:t>
            </a:fld>
            <a:endParaRPr lang="en-US" altLang="zh-CN" sz="2500" dirty="0">
              <a:solidFill>
                <a:srgbClr val="0070C0"/>
              </a:solidFill>
              <a:cs typeface="+mn-ea"/>
              <a:sym typeface="+mn-lt"/>
            </a:endParaRPr>
          </a:p>
        </p:txBody>
      </p:sp>
      <p:sp>
        <p:nvSpPr>
          <p:cNvPr id="5" name="矩形 4"/>
          <p:cNvSpPr/>
          <p:nvPr/>
        </p:nvSpPr>
        <p:spPr>
          <a:xfrm>
            <a:off x="2297423" y="493216"/>
            <a:ext cx="4673074"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之四：</a:t>
            </a:r>
            <a:r>
              <a:rPr lang="zh-CN" altLang="en-US" sz="2500" dirty="0" smtClean="0">
                <a:solidFill>
                  <a:srgbClr val="0070C0"/>
                </a:solidFill>
                <a:cs typeface="+mn-ea"/>
                <a:sym typeface="+mn-lt"/>
              </a:rPr>
              <a:t>疲惫</a:t>
            </a:r>
            <a:endParaRPr lang="zh-CN" altLang="en-US" sz="2500" dirty="0">
              <a:solidFill>
                <a:srgbClr val="0070C0"/>
              </a:solidFill>
              <a:cs typeface="+mn-ea"/>
              <a:sym typeface="+mn-lt"/>
            </a:endParaRPr>
          </a:p>
        </p:txBody>
      </p:sp>
      <p:grpSp>
        <p:nvGrpSpPr>
          <p:cNvPr id="7" name="组合 6"/>
          <p:cNvGrpSpPr/>
          <p:nvPr/>
        </p:nvGrpSpPr>
        <p:grpSpPr>
          <a:xfrm>
            <a:off x="1455050" y="371743"/>
            <a:ext cx="720000" cy="720000"/>
            <a:chOff x="3238575" y="1761226"/>
            <a:chExt cx="720000" cy="720000"/>
          </a:xfrm>
        </p:grpSpPr>
        <p:sp>
          <p:nvSpPr>
            <p:cNvPr id="8" name="椭圆 7"/>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grpSp>
        <p:nvGrpSpPr>
          <p:cNvPr id="12" name="组合 11"/>
          <p:cNvGrpSpPr/>
          <p:nvPr/>
        </p:nvGrpSpPr>
        <p:grpSpPr>
          <a:xfrm>
            <a:off x="3788485" y="1563765"/>
            <a:ext cx="4615031" cy="720000"/>
            <a:chOff x="3328998" y="1563765"/>
            <a:chExt cx="4615031" cy="720000"/>
          </a:xfrm>
        </p:grpSpPr>
        <p:sp>
          <p:nvSpPr>
            <p:cNvPr id="13"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909416" y="1631378"/>
              <a:ext cx="34541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3200" b="1" dirty="0">
                  <a:solidFill>
                    <a:srgbClr val="0070C0"/>
                  </a:solidFill>
                  <a:cs typeface="+mn-ea"/>
                  <a:sym typeface="+mn-lt"/>
                </a:rPr>
                <a:t>心理疲惫：</a:t>
              </a:r>
            </a:p>
          </p:txBody>
        </p:sp>
        <p:sp>
          <p:nvSpPr>
            <p:cNvPr id="14" name="圆角矩形 13"/>
            <p:cNvSpPr/>
            <p:nvPr/>
          </p:nvSpPr>
          <p:spPr>
            <a:xfrm>
              <a:off x="3328998" y="1563765"/>
              <a:ext cx="4615031"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5"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2152808" y="2894366"/>
            <a:ext cx="4432189"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生活百无聊赖</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不想讲话</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不想见客户</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觉得做保险很累</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烦躁不安</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没有成就感</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压力很大</a:t>
            </a:r>
          </a:p>
          <a:p>
            <a:pPr marL="342900" indent="-342900">
              <a:lnSpc>
                <a:spcPct val="150000"/>
              </a:lnSpc>
              <a:buClr>
                <a:srgbClr val="81DEFF"/>
              </a:buClr>
              <a:buFont typeface="Wingdings" panose="05000000000000000000" pitchFamily="2" charset="2"/>
              <a:buChar char="Ø"/>
            </a:pPr>
            <a:r>
              <a:rPr lang="zh-CN" altLang="en-US" dirty="0">
                <a:solidFill>
                  <a:schemeClr val="tx1">
                    <a:lumMod val="65000"/>
                    <a:lumOff val="35000"/>
                  </a:schemeClr>
                </a:solidFill>
                <a:cs typeface="+mn-ea"/>
                <a:sym typeface="+mn-lt"/>
              </a:rPr>
              <a:t>迷茫</a:t>
            </a:r>
          </a:p>
        </p:txBody>
      </p:sp>
      <p:sp>
        <p:nvSpPr>
          <p:cNvPr id="16" name="文本框 15">
            <a:extLst>
              <a:ext uri="{FF2B5EF4-FFF2-40B4-BE49-F238E27FC236}">
                <a16:creationId xmlns="" xmlns:a16="http://schemas.microsoft.com/office/drawing/2014/main" id="{B7245DA5-BEBE-5407-9BE5-E54450A4C739}"/>
              </a:ext>
            </a:extLst>
          </p:cNvPr>
          <p:cNvSpPr txBox="1"/>
          <p:nvPr/>
        </p:nvSpPr>
        <p:spPr>
          <a:xfrm>
            <a:off x="2152808" y="2507928"/>
            <a:ext cx="4432189" cy="369332"/>
          </a:xfrm>
          <a:prstGeom prst="rect">
            <a:avLst/>
          </a:prstGeom>
          <a:noFill/>
        </p:spPr>
        <p:txBody>
          <a:bodyPr wrap="square">
            <a:spAutoFit/>
          </a:bodyPr>
          <a:lstStyle/>
          <a:p>
            <a:r>
              <a:rPr lang="zh-CN" altLang="en-US" b="1" dirty="0">
                <a:solidFill>
                  <a:schemeClr val="tx1">
                    <a:lumMod val="65000"/>
                    <a:lumOff val="35000"/>
                  </a:schemeClr>
                </a:solidFill>
                <a:cs typeface="+mn-ea"/>
                <a:sym typeface="+mn-lt"/>
              </a:rPr>
              <a:t>在跟客户交谈的时候，你有没有以下现象？</a:t>
            </a:r>
          </a:p>
        </p:txBody>
      </p:sp>
      <p:grpSp>
        <p:nvGrpSpPr>
          <p:cNvPr id="17" name="组合 16"/>
          <p:cNvGrpSpPr/>
          <p:nvPr/>
        </p:nvGrpSpPr>
        <p:grpSpPr>
          <a:xfrm>
            <a:off x="4916575" y="3863161"/>
            <a:ext cx="3146250" cy="2113593"/>
            <a:chOff x="2429051" y="1714499"/>
            <a:chExt cx="3146250" cy="2113593"/>
          </a:xfrm>
        </p:grpSpPr>
        <p:sp>
          <p:nvSpPr>
            <p:cNvPr id="18" name="云形 17"/>
            <p:cNvSpPr/>
            <p:nvPr/>
          </p:nvSpPr>
          <p:spPr>
            <a:xfrm>
              <a:off x="2429051" y="1714499"/>
              <a:ext cx="3146250" cy="2113593"/>
            </a:xfrm>
            <a:prstGeom prst="cloud">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文本框 18"/>
            <p:cNvSpPr txBox="1"/>
            <p:nvPr/>
          </p:nvSpPr>
          <p:spPr>
            <a:xfrm>
              <a:off x="3140401" y="2494296"/>
              <a:ext cx="1723550" cy="553998"/>
            </a:xfrm>
            <a:prstGeom prst="rect">
              <a:avLst/>
            </a:prstGeom>
            <a:noFill/>
          </p:spPr>
          <p:txBody>
            <a:bodyPr wrap="none" rtlCol="0">
              <a:spAutoFit/>
            </a:bodyPr>
            <a:lstStyle/>
            <a:p>
              <a:pPr algn="ctr"/>
              <a:r>
                <a:rPr lang="zh-CN" altLang="en-US" sz="3000" b="1" dirty="0" smtClean="0">
                  <a:solidFill>
                    <a:srgbClr val="0070C0"/>
                  </a:solidFill>
                  <a:cs typeface="+mn-ea"/>
                  <a:sym typeface="+mn-lt"/>
                </a:rPr>
                <a:t>没有感觉</a:t>
              </a:r>
              <a:endParaRPr lang="zh-CN" altLang="en-US" sz="3000" b="1" dirty="0">
                <a:solidFill>
                  <a:srgbClr val="0070C0"/>
                </a:solidFill>
                <a:cs typeface="+mn-ea"/>
                <a:sym typeface="+mn-lt"/>
              </a:endParaRPr>
            </a:p>
          </p:txBody>
        </p:sp>
      </p:gr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87998" y="3439031"/>
            <a:ext cx="2845629" cy="2845629"/>
          </a:xfrm>
          <a:prstGeom prst="rect">
            <a:avLst/>
          </a:prstGeom>
        </p:spPr>
      </p:pic>
    </p:spTree>
    <p:extLst>
      <p:ext uri="{BB962C8B-B14F-4D97-AF65-F5344CB8AC3E}">
        <p14:creationId xmlns:p14="http://schemas.microsoft.com/office/powerpoint/2010/main" val="3490315221"/>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2000"/>
                            </p:stCondLst>
                            <p:childTnLst>
                              <p:par>
                                <p:cTn id="22" presetID="30" presetClass="entr" presetSubtype="0" fill="hold"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800" decel="100000"/>
                                        <p:tgtEl>
                                          <p:spTgt spid="17"/>
                                        </p:tgtEl>
                                      </p:cBhvr>
                                    </p:animEffect>
                                    <p:anim calcmode="lin" valueType="num">
                                      <p:cBhvr>
                                        <p:cTn id="25" dur="800" decel="100000" fill="hold"/>
                                        <p:tgtEl>
                                          <p:spTgt spid="17"/>
                                        </p:tgtEl>
                                        <p:attrNameLst>
                                          <p:attrName>style.rotation</p:attrName>
                                        </p:attrNameLst>
                                      </p:cBhvr>
                                      <p:tavLst>
                                        <p:tav tm="0">
                                          <p:val>
                                            <p:fltVal val="-90"/>
                                          </p:val>
                                        </p:tav>
                                        <p:tav tm="100000">
                                          <p:val>
                                            <p:fltVal val="0"/>
                                          </p:val>
                                        </p:tav>
                                      </p:tavLst>
                                    </p:anim>
                                    <p:anim calcmode="lin" valueType="num">
                                      <p:cBhvr>
                                        <p:cTn id="26" dur="800" decel="100000" fill="hold"/>
                                        <p:tgtEl>
                                          <p:spTgt spid="17"/>
                                        </p:tgtEl>
                                        <p:attrNameLst>
                                          <p:attrName>ppt_x</p:attrName>
                                        </p:attrNameLst>
                                      </p:cBhvr>
                                      <p:tavLst>
                                        <p:tav tm="0">
                                          <p:val>
                                            <p:strVal val="#ppt_x+0.4"/>
                                          </p:val>
                                        </p:tav>
                                        <p:tav tm="100000">
                                          <p:val>
                                            <p:strVal val="#ppt_x-0.05"/>
                                          </p:val>
                                        </p:tav>
                                      </p:tavLst>
                                    </p:anim>
                                    <p:anim calcmode="lin" valueType="num">
                                      <p:cBhvr>
                                        <p:cTn id="27" dur="800" decel="100000" fill="hold"/>
                                        <p:tgtEl>
                                          <p:spTgt spid="17"/>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par>
                          <p:cTn id="30" fill="hold">
                            <p:stCondLst>
                              <p:cond delay="3000"/>
                            </p:stCondLst>
                            <p:childTnLst>
                              <p:par>
                                <p:cTn id="31" presetID="22" presetClass="entr" presetSubtype="4" fill="hold"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down)">
                                      <p:cBhvr>
                                        <p:cTn id="33" dur="500"/>
                                        <p:tgtEl>
                                          <p:spTgt spid="3"/>
                                        </p:tgtEl>
                                      </p:cBhvr>
                                    </p:animEffect>
                                  </p:childTnLst>
                                </p:cTn>
                              </p:par>
                            </p:childTnLst>
                          </p:cTn>
                        </p:par>
                        <p:par>
                          <p:cTn id="34" fill="hold">
                            <p:stCondLst>
                              <p:cond delay="3500"/>
                            </p:stCondLst>
                            <p:childTnLst>
                              <p:par>
                                <p:cTn id="35" presetID="16" presetClass="entr" presetSubtype="37" fill="hold"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outVertical)">
                                      <p:cBhvr>
                                        <p:cTn id="37" dur="500"/>
                                        <p:tgtEl>
                                          <p:spTgt spid="12"/>
                                        </p:tgtEl>
                                      </p:cBhvr>
                                    </p:animEffect>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par>
                          <p:cTn id="43" fill="hold">
                            <p:stCondLst>
                              <p:cond delay="4500"/>
                            </p:stCondLst>
                            <p:childTnLst>
                              <p:par>
                                <p:cTn id="44" presetID="22" presetClass="entr" presetSubtype="1"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up)">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5" grpId="0"/>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fld id="{96EF6293-D972-481B-82C7-C53D0C5FCEEB}" type="slidenum">
              <a:rPr lang="en-US" altLang="zh-CN" sz="2500" smtClean="0">
                <a:solidFill>
                  <a:srgbClr val="0070C0"/>
                </a:solidFill>
                <a:cs typeface="+mn-ea"/>
                <a:sym typeface="+mn-lt"/>
              </a:rPr>
              <a:t>23</a:t>
            </a:fld>
            <a:endParaRPr lang="en-US" altLang="zh-CN" sz="2500" dirty="0">
              <a:solidFill>
                <a:srgbClr val="0070C0"/>
              </a:solidFill>
              <a:cs typeface="+mn-ea"/>
              <a:sym typeface="+mn-lt"/>
            </a:endParaRPr>
          </a:p>
        </p:txBody>
      </p:sp>
      <p:sp>
        <p:nvSpPr>
          <p:cNvPr id="5" name="矩形 4"/>
          <p:cNvSpPr/>
          <p:nvPr/>
        </p:nvSpPr>
        <p:spPr>
          <a:xfrm>
            <a:off x="2297423" y="493216"/>
            <a:ext cx="4673074"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之四：</a:t>
            </a:r>
            <a:r>
              <a:rPr lang="zh-CN" altLang="en-US" sz="2500" dirty="0" smtClean="0">
                <a:solidFill>
                  <a:srgbClr val="0070C0"/>
                </a:solidFill>
                <a:cs typeface="+mn-ea"/>
                <a:sym typeface="+mn-lt"/>
              </a:rPr>
              <a:t>疲惫</a:t>
            </a:r>
            <a:endParaRPr lang="zh-CN" altLang="en-US" sz="2500" dirty="0">
              <a:solidFill>
                <a:srgbClr val="0070C0"/>
              </a:solidFill>
              <a:cs typeface="+mn-ea"/>
              <a:sym typeface="+mn-lt"/>
            </a:endParaRPr>
          </a:p>
        </p:txBody>
      </p:sp>
      <p:grpSp>
        <p:nvGrpSpPr>
          <p:cNvPr id="7" name="组合 6"/>
          <p:cNvGrpSpPr/>
          <p:nvPr/>
        </p:nvGrpSpPr>
        <p:grpSpPr>
          <a:xfrm>
            <a:off x="1455050" y="371743"/>
            <a:ext cx="720000" cy="720000"/>
            <a:chOff x="3238575" y="1761226"/>
            <a:chExt cx="720000" cy="720000"/>
          </a:xfrm>
        </p:grpSpPr>
        <p:sp>
          <p:nvSpPr>
            <p:cNvPr id="8" name="椭圆 7"/>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grpSp>
        <p:nvGrpSpPr>
          <p:cNvPr id="12" name="组合 11"/>
          <p:cNvGrpSpPr/>
          <p:nvPr/>
        </p:nvGrpSpPr>
        <p:grpSpPr>
          <a:xfrm>
            <a:off x="1689250" y="2088844"/>
            <a:ext cx="3454195" cy="720000"/>
            <a:chOff x="3328998" y="1563765"/>
            <a:chExt cx="3454195" cy="720000"/>
          </a:xfrm>
        </p:grpSpPr>
        <p:sp>
          <p:nvSpPr>
            <p:cNvPr id="13"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328998" y="1631378"/>
              <a:ext cx="34541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3200" b="1" dirty="0">
                  <a:solidFill>
                    <a:srgbClr val="0070C0"/>
                  </a:solidFill>
                  <a:cs typeface="+mn-ea"/>
                  <a:sym typeface="+mn-lt"/>
                </a:rPr>
                <a:t>为什么？</a:t>
              </a:r>
            </a:p>
          </p:txBody>
        </p:sp>
        <p:sp>
          <p:nvSpPr>
            <p:cNvPr id="14" name="圆角矩形 13"/>
            <p:cNvSpPr/>
            <p:nvPr/>
          </p:nvSpPr>
          <p:spPr>
            <a:xfrm>
              <a:off x="3328999" y="1563765"/>
              <a:ext cx="3454194"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5"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1689250" y="3358780"/>
            <a:ext cx="4406750" cy="2051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400050" indent="-400050">
              <a:lnSpc>
                <a:spcPct val="250000"/>
              </a:lnSpc>
              <a:buClr>
                <a:srgbClr val="81DEFF"/>
              </a:buClr>
              <a:buFont typeface="+mj-lt"/>
              <a:buAutoNum type="romanUcPeriod"/>
            </a:pPr>
            <a:r>
              <a:rPr lang="zh-CN" altLang="en-US" dirty="0">
                <a:solidFill>
                  <a:schemeClr val="tx1">
                    <a:lumMod val="65000"/>
                    <a:lumOff val="35000"/>
                  </a:schemeClr>
                </a:solidFill>
                <a:cs typeface="+mn-ea"/>
                <a:sym typeface="+mn-lt"/>
              </a:rPr>
              <a:t>人是周期性动物，有心理周期 </a:t>
            </a:r>
          </a:p>
          <a:p>
            <a:pPr marL="400050" indent="-400050">
              <a:lnSpc>
                <a:spcPct val="250000"/>
              </a:lnSpc>
              <a:buClr>
                <a:srgbClr val="81DEFF"/>
              </a:buClr>
              <a:buFont typeface="+mj-lt"/>
              <a:buAutoNum type="romanUcPeriod"/>
            </a:pPr>
            <a:r>
              <a:rPr lang="zh-CN" altLang="en-US" dirty="0">
                <a:solidFill>
                  <a:schemeClr val="tx1">
                    <a:lumMod val="65000"/>
                    <a:lumOff val="35000"/>
                  </a:schemeClr>
                </a:solidFill>
                <a:cs typeface="+mn-ea"/>
                <a:sym typeface="+mn-lt"/>
              </a:rPr>
              <a:t>你的 “逆商” 偏低</a:t>
            </a:r>
          </a:p>
          <a:p>
            <a:pPr marL="400050" indent="-400050">
              <a:lnSpc>
                <a:spcPct val="250000"/>
              </a:lnSpc>
              <a:buClr>
                <a:srgbClr val="81DEFF"/>
              </a:buClr>
              <a:buFont typeface="+mj-lt"/>
              <a:buAutoNum type="romanUcPeriod"/>
            </a:pPr>
            <a:r>
              <a:rPr lang="zh-CN" altLang="en-US" dirty="0">
                <a:solidFill>
                  <a:schemeClr val="tx1">
                    <a:lumMod val="65000"/>
                    <a:lumOff val="35000"/>
                  </a:schemeClr>
                </a:solidFill>
                <a:cs typeface="+mn-ea"/>
                <a:sym typeface="+mn-lt"/>
              </a:rPr>
              <a:t>太累了，需要休息</a:t>
            </a:r>
          </a:p>
        </p:txBody>
      </p:sp>
      <p:grpSp>
        <p:nvGrpSpPr>
          <p:cNvPr id="17" name="组合 16"/>
          <p:cNvGrpSpPr/>
          <p:nvPr/>
        </p:nvGrpSpPr>
        <p:grpSpPr>
          <a:xfrm>
            <a:off x="6304281" y="4083693"/>
            <a:ext cx="3703319" cy="720000"/>
            <a:chOff x="3328998" y="1563765"/>
            <a:chExt cx="3703319" cy="720000"/>
          </a:xfrm>
        </p:grpSpPr>
        <p:sp>
          <p:nvSpPr>
            <p:cNvPr id="18" name="Text Box 4">
              <a:extLst>
                <a:ext uri="{FF2B5EF4-FFF2-40B4-BE49-F238E27FC236}">
                  <a16:creationId xmlns="" xmlns:a16="http://schemas.microsoft.com/office/drawing/2014/main" id="{B36A8CE6-BB6C-56A3-7F8B-CB19516914D5}"/>
                </a:ext>
              </a:extLst>
            </p:cNvPr>
            <p:cNvSpPr txBox="1">
              <a:spLocks noChangeArrowheads="1"/>
            </p:cNvSpPr>
            <p:nvPr/>
          </p:nvSpPr>
          <p:spPr bwMode="auto">
            <a:xfrm>
              <a:off x="3328998" y="1631378"/>
              <a:ext cx="345419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3200" b="1" dirty="0">
                  <a:solidFill>
                    <a:srgbClr val="0070C0"/>
                  </a:solidFill>
                  <a:cs typeface="+mn-ea"/>
                  <a:sym typeface="+mn-lt"/>
                </a:rPr>
                <a:t>怎么办？</a:t>
              </a:r>
            </a:p>
          </p:txBody>
        </p:sp>
        <p:sp>
          <p:nvSpPr>
            <p:cNvPr id="19" name="圆角矩形 18"/>
            <p:cNvSpPr/>
            <p:nvPr/>
          </p:nvSpPr>
          <p:spPr>
            <a:xfrm>
              <a:off x="3328998" y="1563765"/>
              <a:ext cx="3703319" cy="720000"/>
            </a:xfrm>
            <a:prstGeom prst="roundRect">
              <a:avLst/>
            </a:prstGeom>
            <a:noFill/>
            <a:ln>
              <a:solidFill>
                <a:srgbClr val="81DE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0" name="Text Box 8">
            <a:extLst>
              <a:ext uri="{FF2B5EF4-FFF2-40B4-BE49-F238E27FC236}">
                <a16:creationId xmlns="" xmlns:a16="http://schemas.microsoft.com/office/drawing/2014/main" id="{29AD62FD-A6ED-34CF-8AD4-5D0BD1F84CF1}"/>
              </a:ext>
            </a:extLst>
          </p:cNvPr>
          <p:cNvSpPr txBox="1">
            <a:spLocks noChangeArrowheads="1"/>
          </p:cNvSpPr>
          <p:nvPr/>
        </p:nvSpPr>
        <p:spPr bwMode="auto">
          <a:xfrm>
            <a:off x="6304281" y="5116741"/>
            <a:ext cx="4406750" cy="581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buClr>
                <a:srgbClr val="81DEFF"/>
              </a:buClr>
            </a:pPr>
            <a:r>
              <a:rPr lang="zh-CN" altLang="en-US" sz="2400" dirty="0" smtClean="0">
                <a:solidFill>
                  <a:schemeClr val="tx1">
                    <a:lumMod val="65000"/>
                    <a:lumOff val="35000"/>
                  </a:schemeClr>
                </a:solidFill>
                <a:cs typeface="+mn-ea"/>
                <a:sym typeface="+mn-lt"/>
              </a:rPr>
              <a:t>让自己快乐起来！</a:t>
            </a:r>
            <a:endParaRPr lang="zh-CN" altLang="en-US" sz="2400" dirty="0">
              <a:solidFill>
                <a:schemeClr val="tx1">
                  <a:lumMod val="65000"/>
                  <a:lumOff val="35000"/>
                </a:schemeClr>
              </a:solidFill>
              <a:cs typeface="+mn-ea"/>
              <a:sym typeface="+mn-lt"/>
            </a:endParaRP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70497" y="1598606"/>
            <a:ext cx="2552700" cy="2552700"/>
          </a:xfrm>
          <a:prstGeom prst="rect">
            <a:avLst/>
          </a:prstGeom>
        </p:spPr>
      </p:pic>
    </p:spTree>
    <p:extLst>
      <p:ext uri="{BB962C8B-B14F-4D97-AF65-F5344CB8AC3E}">
        <p14:creationId xmlns:p14="http://schemas.microsoft.com/office/powerpoint/2010/main" val="4273349210"/>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2000"/>
                            </p:stCondLst>
                            <p:childTnLst>
                              <p:par>
                                <p:cTn id="22" presetID="6" presetClass="entr" presetSubtype="32"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circle(out)">
                                      <p:cBhvr>
                                        <p:cTn id="24" dur="1000"/>
                                        <p:tgtEl>
                                          <p:spTgt spid="2"/>
                                        </p:tgtEl>
                                      </p:cBhvr>
                                    </p:animEffect>
                                  </p:childTnLst>
                                </p:cTn>
                              </p:par>
                            </p:childTnLst>
                          </p:cTn>
                        </p:par>
                        <p:par>
                          <p:cTn id="25" fill="hold">
                            <p:stCondLst>
                              <p:cond delay="3000"/>
                            </p:stCondLst>
                            <p:childTnLst>
                              <p:par>
                                <p:cTn id="26" presetID="42" presetClass="entr" presetSubtype="0"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2" presetClass="entr" presetSubtype="4"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ppt_x"/>
                                          </p:val>
                                        </p:tav>
                                        <p:tav tm="100000">
                                          <p:val>
                                            <p:strVal val="#ppt_x"/>
                                          </p:val>
                                        </p:tav>
                                      </p:tavLst>
                                    </p:anim>
                                    <p:anim calcmode="lin" valueType="num">
                                      <p:cBhvr additive="base">
                                        <p:cTn id="35" dur="500" fill="hold"/>
                                        <p:tgtEl>
                                          <p:spTgt spid="15"/>
                                        </p:tgtEl>
                                        <p:attrNameLst>
                                          <p:attrName>ppt_y</p:attrName>
                                        </p:attrNameLst>
                                      </p:cBhvr>
                                      <p:tavLst>
                                        <p:tav tm="0">
                                          <p:val>
                                            <p:strVal val="1+#ppt_h/2"/>
                                          </p:val>
                                        </p:tav>
                                        <p:tav tm="100000">
                                          <p:val>
                                            <p:strVal val="#ppt_y"/>
                                          </p:val>
                                        </p:tav>
                                      </p:tavLst>
                                    </p:anim>
                                  </p:childTnLst>
                                </p:cTn>
                              </p:par>
                            </p:childTnLst>
                          </p:cTn>
                        </p:par>
                        <p:par>
                          <p:cTn id="36" fill="hold">
                            <p:stCondLst>
                              <p:cond delay="4500"/>
                            </p:stCondLst>
                            <p:childTnLst>
                              <p:par>
                                <p:cTn id="37" presetID="42"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ppt_x</p:attrName>
                                        </p:attrNameLst>
                                      </p:cBhvr>
                                      <p:tavLst>
                                        <p:tav tm="0">
                                          <p:val>
                                            <p:strVal val="#ppt_x"/>
                                          </p:val>
                                        </p:tav>
                                        <p:tav tm="100000">
                                          <p:val>
                                            <p:strVal val="#ppt_x"/>
                                          </p:val>
                                        </p:tav>
                                      </p:tavLst>
                                    </p:anim>
                                    <p:anim calcmode="lin" valueType="num">
                                      <p:cBhvr>
                                        <p:cTn id="41" dur="1000" fill="hold"/>
                                        <p:tgtEl>
                                          <p:spTgt spid="17"/>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22" presetClass="entr" presetSubtype="8"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left)">
                                      <p:cBhvr>
                                        <p:cTn id="4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5" grpId="0"/>
      <p:bldP spid="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2"/>
          <p:cNvSpPr/>
          <p:nvPr/>
        </p:nvSpPr>
        <p:spPr>
          <a:xfrm>
            <a:off x="2984500" y="2141099"/>
            <a:ext cx="7721600" cy="2583301"/>
          </a:xfrm>
          <a:custGeom>
            <a:avLst/>
            <a:gdLst>
              <a:gd name="connsiteX0" fmla="*/ 0 w 7721600"/>
              <a:gd name="connsiteY0" fmla="*/ 2583301 h 2583301"/>
              <a:gd name="connsiteX1" fmla="*/ 1219200 w 7721600"/>
              <a:gd name="connsiteY1" fmla="*/ 1630801 h 2583301"/>
              <a:gd name="connsiteX2" fmla="*/ 1892300 w 7721600"/>
              <a:gd name="connsiteY2" fmla="*/ 2088001 h 2583301"/>
              <a:gd name="connsiteX3" fmla="*/ 2971800 w 7721600"/>
              <a:gd name="connsiteY3" fmla="*/ 1135501 h 2583301"/>
              <a:gd name="connsiteX4" fmla="*/ 4127500 w 7721600"/>
              <a:gd name="connsiteY4" fmla="*/ 1300601 h 2583301"/>
              <a:gd name="connsiteX5" fmla="*/ 4965700 w 7721600"/>
              <a:gd name="connsiteY5" fmla="*/ 500501 h 2583301"/>
              <a:gd name="connsiteX6" fmla="*/ 5562600 w 7721600"/>
              <a:gd name="connsiteY6" fmla="*/ 1097401 h 2583301"/>
              <a:gd name="connsiteX7" fmla="*/ 6489700 w 7721600"/>
              <a:gd name="connsiteY7" fmla="*/ 17901 h 2583301"/>
              <a:gd name="connsiteX8" fmla="*/ 7721600 w 7721600"/>
              <a:gd name="connsiteY8" fmla="*/ 525901 h 258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21600" h="2583301">
                <a:moveTo>
                  <a:pt x="0" y="2583301"/>
                </a:moveTo>
                <a:cubicBezTo>
                  <a:pt x="451908" y="2148326"/>
                  <a:pt x="903817" y="1713351"/>
                  <a:pt x="1219200" y="1630801"/>
                </a:cubicBezTo>
                <a:cubicBezTo>
                  <a:pt x="1534583" y="1548251"/>
                  <a:pt x="1600200" y="2170551"/>
                  <a:pt x="1892300" y="2088001"/>
                </a:cubicBezTo>
                <a:cubicBezTo>
                  <a:pt x="2184400" y="2005451"/>
                  <a:pt x="2599267" y="1266734"/>
                  <a:pt x="2971800" y="1135501"/>
                </a:cubicBezTo>
                <a:cubicBezTo>
                  <a:pt x="3344333" y="1004268"/>
                  <a:pt x="3795183" y="1406434"/>
                  <a:pt x="4127500" y="1300601"/>
                </a:cubicBezTo>
                <a:cubicBezTo>
                  <a:pt x="4459817" y="1194768"/>
                  <a:pt x="4726517" y="534368"/>
                  <a:pt x="4965700" y="500501"/>
                </a:cubicBezTo>
                <a:cubicBezTo>
                  <a:pt x="5204883" y="466634"/>
                  <a:pt x="5308600" y="1177834"/>
                  <a:pt x="5562600" y="1097401"/>
                </a:cubicBezTo>
                <a:cubicBezTo>
                  <a:pt x="5816600" y="1016968"/>
                  <a:pt x="6129867" y="113151"/>
                  <a:pt x="6489700" y="17901"/>
                </a:cubicBezTo>
                <a:cubicBezTo>
                  <a:pt x="6849533" y="-77349"/>
                  <a:pt x="7285566" y="224276"/>
                  <a:pt x="7721600" y="525901"/>
                </a:cubicBezTo>
              </a:path>
            </a:pathLst>
          </a:custGeom>
          <a:noFill/>
          <a:ln>
            <a:solidFill>
              <a:srgbClr val="81DEFF"/>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605" name="Rectangle 5">
            <a:extLst>
              <a:ext uri="{FF2B5EF4-FFF2-40B4-BE49-F238E27FC236}">
                <a16:creationId xmlns="" xmlns:a16="http://schemas.microsoft.com/office/drawing/2014/main" id="{164E4C21-BE63-CDFA-E984-5AFBD4A401E5}"/>
              </a:ext>
            </a:extLst>
          </p:cNvPr>
          <p:cNvSpPr>
            <a:spLocks noChangeArrowheads="1"/>
          </p:cNvSpPr>
          <p:nvPr/>
        </p:nvSpPr>
        <p:spPr bwMode="auto">
          <a:xfrm>
            <a:off x="1746967" y="1369874"/>
            <a:ext cx="5377733"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nSpc>
                <a:spcPct val="150000"/>
              </a:lnSpc>
            </a:pPr>
            <a:r>
              <a:rPr lang="zh-CN" altLang="en-US" dirty="0" smtClean="0">
                <a:solidFill>
                  <a:schemeClr val="tx1">
                    <a:lumMod val="65000"/>
                    <a:lumOff val="35000"/>
                  </a:schemeClr>
                </a:solidFill>
                <a:cs typeface="+mn-ea"/>
                <a:sym typeface="+mn-lt"/>
              </a:rPr>
              <a:t>一个人</a:t>
            </a:r>
            <a:r>
              <a:rPr lang="zh-CN" altLang="en-US" dirty="0">
                <a:solidFill>
                  <a:schemeClr val="tx1">
                    <a:lumMod val="65000"/>
                    <a:lumOff val="35000"/>
                  </a:schemeClr>
                </a:solidFill>
                <a:cs typeface="+mn-ea"/>
                <a:sym typeface="+mn-lt"/>
              </a:rPr>
              <a:t>一天二十四小时的时间如果不是用在赚钱上，那么就是用在花钱上，如何能够提高自己时间使用上的效率去完成自己的目标，千万不要让时间无声无息的从身边流走而且不留痕迹。</a:t>
            </a:r>
            <a:endParaRPr lang="en-US" altLang="zh-CN" dirty="0">
              <a:solidFill>
                <a:schemeClr val="tx1">
                  <a:lumMod val="65000"/>
                  <a:lumOff val="35000"/>
                </a:schemeClr>
              </a:solidFill>
              <a:cs typeface="+mn-ea"/>
              <a:sym typeface="+mn-lt"/>
            </a:endParaRPr>
          </a:p>
        </p:txBody>
      </p:sp>
      <p:sp>
        <p:nvSpPr>
          <p:cNvPr id="4" name="文本框 3">
            <a:extLst>
              <a:ext uri="{FF2B5EF4-FFF2-40B4-BE49-F238E27FC236}">
                <a16:creationId xmlns="" xmlns:a16="http://schemas.microsoft.com/office/drawing/2014/main" id="{2A573007-3171-D27A-7448-3539CBA6CBF8}"/>
              </a:ext>
            </a:extLst>
          </p:cNvPr>
          <p:cNvSpPr txBox="1"/>
          <p:nvPr/>
        </p:nvSpPr>
        <p:spPr>
          <a:xfrm>
            <a:off x="5505785" y="3821983"/>
            <a:ext cx="4819315" cy="1338828"/>
          </a:xfrm>
          <a:prstGeom prst="rect">
            <a:avLst/>
          </a:prstGeom>
          <a:noFill/>
        </p:spPr>
        <p:txBody>
          <a:bodyPr wrap="square">
            <a:spAutoFit/>
          </a:bodyPr>
          <a:lstStyle/>
          <a:p>
            <a:pPr>
              <a:lnSpc>
                <a:spcPct val="150000"/>
              </a:lnSpc>
            </a:pPr>
            <a:r>
              <a:rPr lang="zh-CN" altLang="en-US" dirty="0">
                <a:solidFill>
                  <a:schemeClr val="tx1">
                    <a:lumMod val="65000"/>
                    <a:lumOff val="35000"/>
                  </a:schemeClr>
                </a:solidFill>
                <a:cs typeface="+mn-ea"/>
                <a:sym typeface="+mn-lt"/>
              </a:rPr>
              <a:t>所以马上从现在开始，把这几个偷走我们时间的时间窃贼一一抓住并且好好的给予最严厉的审判，让他终生消失！ </a:t>
            </a:r>
          </a:p>
        </p:txBody>
      </p:sp>
      <p:sp>
        <p:nvSpPr>
          <p:cNvPr id="2" name="椭圆 1"/>
          <p:cNvSpPr/>
          <p:nvPr/>
        </p:nvSpPr>
        <p:spPr>
          <a:xfrm>
            <a:off x="2070100" y="3745783"/>
            <a:ext cx="2019300" cy="20073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椭圆 4"/>
          <p:cNvSpPr/>
          <p:nvPr/>
        </p:nvSpPr>
        <p:spPr>
          <a:xfrm>
            <a:off x="8559800" y="991749"/>
            <a:ext cx="2019300" cy="2298700"/>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6"/>
          <p:cNvSpPr/>
          <p:nvPr/>
        </p:nvSpPr>
        <p:spPr>
          <a:xfrm>
            <a:off x="2070100" y="3745783"/>
            <a:ext cx="2019300" cy="2007317"/>
          </a:xfrm>
          <a:prstGeom prst="ellipse">
            <a:avLst/>
          </a:prstGeom>
          <a:blipFill dpi="0" rotWithShape="1">
            <a:blip r:embed="rId3" cstate="print">
              <a:extLst>
                <a:ext uri="{28A0092B-C50C-407E-A947-70E740481C1C}">
                  <a14:useLocalDpi xmlns:a14="http://schemas.microsoft.com/office/drawing/2010/main" val="0"/>
                </a:ext>
              </a:extLst>
            </a:blip>
            <a:srcRect/>
            <a:stretch>
              <a:fillRect/>
            </a:stretch>
          </a:blipFill>
          <a:ln>
            <a:solidFill>
              <a:srgbClr val="69D8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2621027621"/>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22" presetClass="entr" presetSubtype="4"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par>
                          <p:cTn id="21" fill="hold">
                            <p:stCondLst>
                              <p:cond delay="2000"/>
                            </p:stCondLst>
                            <p:childTnLst>
                              <p:par>
                                <p:cTn id="22" presetID="9" presetClass="entr" presetSubtype="0" fill="hold" grpId="0" nodeType="afterEffect">
                                  <p:stCondLst>
                                    <p:cond delay="0"/>
                                  </p:stCondLst>
                                  <p:childTnLst>
                                    <p:set>
                                      <p:cBhvr>
                                        <p:cTn id="23" dur="1" fill="hold">
                                          <p:stCondLst>
                                            <p:cond delay="0"/>
                                          </p:stCondLst>
                                        </p:cTn>
                                        <p:tgtEl>
                                          <p:spTgt spid="25605"/>
                                        </p:tgtEl>
                                        <p:attrNameLst>
                                          <p:attrName>style.visibility</p:attrName>
                                        </p:attrNameLst>
                                      </p:cBhvr>
                                      <p:to>
                                        <p:strVal val="visible"/>
                                      </p:to>
                                    </p:set>
                                    <p:animEffect transition="in" filter="dissolve">
                                      <p:cBhvr>
                                        <p:cTn id="24" dur="500"/>
                                        <p:tgtEl>
                                          <p:spTgt spid="25605"/>
                                        </p:tgtEl>
                                      </p:cBhvr>
                                    </p:animEffect>
                                  </p:childTnLst>
                                </p:cTn>
                              </p:par>
                            </p:childTnLst>
                          </p:cTn>
                        </p:par>
                        <p:par>
                          <p:cTn id="25" fill="hold">
                            <p:stCondLst>
                              <p:cond delay="2500"/>
                            </p:stCondLst>
                            <p:childTnLst>
                              <p:par>
                                <p:cTn id="26" presetID="14" presetClass="entr" presetSubtype="1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randombar(horizontal)">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605" grpId="0"/>
      <p:bldP spid="4" grpId="0"/>
      <p:bldP spid="5"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988834" y="1598087"/>
            <a:ext cx="6214332" cy="1631216"/>
          </a:xfrm>
          <a:prstGeom prst="rect">
            <a:avLst/>
          </a:prstGeom>
        </p:spPr>
        <p:txBody>
          <a:bodyPr wrap="square" anchor="ctr">
            <a:spAutoFit/>
          </a:bodyPr>
          <a:lstStyle/>
          <a:p>
            <a:pPr algn="dist"/>
            <a:r>
              <a:rPr lang="zh-CN" altLang="en-US" sz="9600" b="1" dirty="0">
                <a:solidFill>
                  <a:srgbClr val="0070C0"/>
                </a:solidFill>
                <a:cs typeface="+mn-ea"/>
                <a:sym typeface="+mn-lt"/>
              </a:rPr>
              <a:t>谢谢观看</a:t>
            </a:r>
          </a:p>
        </p:txBody>
      </p:sp>
      <p:sp>
        <p:nvSpPr>
          <p:cNvPr id="5" name="矩形 4"/>
          <p:cNvSpPr/>
          <p:nvPr/>
        </p:nvSpPr>
        <p:spPr>
          <a:xfrm>
            <a:off x="4065420" y="3243172"/>
            <a:ext cx="4061160" cy="400110"/>
          </a:xfrm>
          <a:prstGeom prst="rect">
            <a:avLst/>
          </a:prstGeom>
        </p:spPr>
        <p:txBody>
          <a:bodyPr wrap="square">
            <a:spAutoFit/>
          </a:bodyPr>
          <a:lstStyle/>
          <a:p>
            <a:pPr algn="dist"/>
            <a:r>
              <a:rPr lang="zh-CN" altLang="en-US" sz="2000" b="1" dirty="0" smtClean="0">
                <a:solidFill>
                  <a:prstClr val="black">
                    <a:lumMod val="65000"/>
                    <a:lumOff val="35000"/>
                  </a:prstClr>
                </a:solidFill>
                <a:cs typeface="+mn-ea"/>
                <a:sym typeface="+mn-lt"/>
              </a:rPr>
              <a:t>公司销售部门早会激励</a:t>
            </a:r>
            <a:r>
              <a:rPr lang="en-US" altLang="zh-CN" sz="2000" b="1" dirty="0" smtClean="0">
                <a:solidFill>
                  <a:prstClr val="black">
                    <a:lumMod val="65000"/>
                    <a:lumOff val="35000"/>
                  </a:prstClr>
                </a:solidFill>
                <a:cs typeface="+mn-ea"/>
                <a:sym typeface="+mn-lt"/>
              </a:rPr>
              <a:t>PPT</a:t>
            </a:r>
            <a:r>
              <a:rPr lang="zh-CN" altLang="en-US" sz="2000" b="1" dirty="0" smtClean="0">
                <a:solidFill>
                  <a:prstClr val="black">
                    <a:lumMod val="65000"/>
                    <a:lumOff val="35000"/>
                  </a:prstClr>
                </a:solidFill>
                <a:cs typeface="+mn-ea"/>
                <a:sym typeface="+mn-lt"/>
              </a:rPr>
              <a:t>模板</a:t>
            </a:r>
            <a:endParaRPr lang="zh-CN" altLang="en-US" sz="2000" b="1" dirty="0">
              <a:solidFill>
                <a:prstClr val="black">
                  <a:lumMod val="65000"/>
                  <a:lumOff val="35000"/>
                </a:prstClr>
              </a:solidFill>
              <a:cs typeface="+mn-ea"/>
              <a:sym typeface="+mn-lt"/>
            </a:endParaRPr>
          </a:p>
        </p:txBody>
      </p:sp>
      <p:sp>
        <p:nvSpPr>
          <p:cNvPr id="6" name="矩形 5"/>
          <p:cNvSpPr/>
          <p:nvPr/>
        </p:nvSpPr>
        <p:spPr>
          <a:xfrm>
            <a:off x="3483747" y="1093472"/>
            <a:ext cx="5224507" cy="523220"/>
          </a:xfrm>
          <a:prstGeom prst="rect">
            <a:avLst/>
          </a:prstGeom>
        </p:spPr>
        <p:txBody>
          <a:bodyPr wrap="none">
            <a:spAutoFit/>
          </a:bodyPr>
          <a:lstStyle/>
          <a:p>
            <a:pPr algn="ctr"/>
            <a:r>
              <a:rPr lang="zh-CN" altLang="en-US" sz="2800" dirty="0" smtClean="0">
                <a:solidFill>
                  <a:srgbClr val="00B0F0"/>
                </a:solidFill>
                <a:cs typeface="+mn-ea"/>
                <a:sym typeface="+mn-lt"/>
              </a:rPr>
              <a:t>心在一起 </a:t>
            </a:r>
            <a:r>
              <a:rPr lang="en-US" altLang="zh-CN" sz="2800" dirty="0" smtClean="0">
                <a:solidFill>
                  <a:srgbClr val="00B0F0"/>
                </a:solidFill>
                <a:cs typeface="+mn-ea"/>
                <a:sym typeface="+mn-lt"/>
              </a:rPr>
              <a:t>/ </a:t>
            </a:r>
            <a:r>
              <a:rPr lang="zh-CN" altLang="en-US" sz="2800" dirty="0" smtClean="0">
                <a:solidFill>
                  <a:srgbClr val="00B0F0"/>
                </a:solidFill>
                <a:cs typeface="+mn-ea"/>
                <a:sym typeface="+mn-lt"/>
              </a:rPr>
              <a:t>团结合作 </a:t>
            </a:r>
            <a:r>
              <a:rPr lang="en-US" altLang="zh-CN" sz="2800" dirty="0" smtClean="0">
                <a:solidFill>
                  <a:srgbClr val="00B0F0"/>
                </a:solidFill>
                <a:cs typeface="+mn-ea"/>
                <a:sym typeface="+mn-lt"/>
              </a:rPr>
              <a:t>/ </a:t>
            </a:r>
            <a:r>
              <a:rPr lang="zh-CN" altLang="en-US" sz="2800" dirty="0" smtClean="0">
                <a:solidFill>
                  <a:srgbClr val="00B0F0"/>
                </a:solidFill>
                <a:cs typeface="+mn-ea"/>
                <a:sym typeface="+mn-lt"/>
              </a:rPr>
              <a:t>共筑梦想</a:t>
            </a:r>
            <a:endParaRPr lang="zh-CN" altLang="en-US" sz="2800" dirty="0">
              <a:solidFill>
                <a:srgbClr val="00B0F0"/>
              </a:solidFill>
              <a:cs typeface="+mn-ea"/>
              <a:sym typeface="+mn-lt"/>
            </a:endParaRPr>
          </a:p>
        </p:txBody>
      </p:sp>
      <p:grpSp>
        <p:nvGrpSpPr>
          <p:cNvPr id="7" name="组合 6"/>
          <p:cNvGrpSpPr/>
          <p:nvPr/>
        </p:nvGrpSpPr>
        <p:grpSpPr>
          <a:xfrm>
            <a:off x="3797567" y="4397188"/>
            <a:ext cx="2156791" cy="506895"/>
            <a:chOff x="3786809" y="3776870"/>
            <a:chExt cx="2156791" cy="506895"/>
          </a:xfrm>
        </p:grpSpPr>
        <p:sp>
          <p:nvSpPr>
            <p:cNvPr id="8" name="流程图: 终止 7"/>
            <p:cNvSpPr/>
            <p:nvPr/>
          </p:nvSpPr>
          <p:spPr>
            <a:xfrm>
              <a:off x="3786809" y="3776870"/>
              <a:ext cx="2156791" cy="506895"/>
            </a:xfrm>
            <a:prstGeom prst="flowChartTerminator">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00B0F0"/>
                </a:solidFill>
                <a:cs typeface="+mn-ea"/>
                <a:sym typeface="+mn-lt"/>
              </a:endParaRPr>
            </a:p>
          </p:txBody>
        </p:sp>
        <p:sp>
          <p:nvSpPr>
            <p:cNvPr id="9" name="文本框 8"/>
            <p:cNvSpPr txBox="1"/>
            <p:nvPr/>
          </p:nvSpPr>
          <p:spPr>
            <a:xfrm>
              <a:off x="3855952" y="3845651"/>
              <a:ext cx="2018502" cy="369332"/>
            </a:xfrm>
            <a:prstGeom prst="rect">
              <a:avLst/>
            </a:prstGeom>
            <a:noFill/>
          </p:spPr>
          <p:txBody>
            <a:bodyPr wrap="none" rtlCol="0">
              <a:spAutoFit/>
            </a:bodyPr>
            <a:lstStyle/>
            <a:p>
              <a:pPr algn="ctr"/>
              <a:r>
                <a:rPr lang="zh-CN" altLang="en-US" dirty="0" smtClean="0">
                  <a:solidFill>
                    <a:prstClr val="white"/>
                  </a:solidFill>
                  <a:cs typeface="+mn-ea"/>
                  <a:sym typeface="+mn-lt"/>
                </a:rPr>
                <a:t>演讲人</a:t>
              </a:r>
              <a:r>
                <a:rPr lang="zh-CN" altLang="en-US" dirty="0" smtClean="0">
                  <a:solidFill>
                    <a:prstClr val="white"/>
                  </a:solidFill>
                  <a:cs typeface="+mn-ea"/>
                  <a:sym typeface="+mn-lt"/>
                </a:rPr>
                <a:t>：</a:t>
              </a:r>
              <a:r>
                <a:rPr lang="zh-CN" altLang="en-US" dirty="0">
                  <a:solidFill>
                    <a:prstClr val="white"/>
                  </a:solidFill>
                  <a:cs typeface="+mn-ea"/>
                  <a:sym typeface="+mn-lt"/>
                </a:rPr>
                <a:t>优品</a:t>
              </a:r>
              <a:r>
                <a:rPr lang="en-US" altLang="zh-CN" dirty="0" smtClean="0">
                  <a:solidFill>
                    <a:prstClr val="white"/>
                  </a:solidFill>
                  <a:cs typeface="+mn-ea"/>
                  <a:sym typeface="+mn-lt"/>
                </a:rPr>
                <a:t>PPT</a:t>
              </a:r>
              <a:endParaRPr lang="zh-CN" altLang="en-US" dirty="0">
                <a:solidFill>
                  <a:prstClr val="white"/>
                </a:solidFill>
                <a:cs typeface="+mn-ea"/>
                <a:sym typeface="+mn-lt"/>
              </a:endParaRPr>
            </a:p>
          </p:txBody>
        </p:sp>
      </p:grpSp>
      <p:grpSp>
        <p:nvGrpSpPr>
          <p:cNvPr id="10" name="组合 9"/>
          <p:cNvGrpSpPr/>
          <p:nvPr/>
        </p:nvGrpSpPr>
        <p:grpSpPr>
          <a:xfrm>
            <a:off x="6265785" y="4397188"/>
            <a:ext cx="2156791" cy="506895"/>
            <a:chOff x="3786809" y="3776870"/>
            <a:chExt cx="2156791" cy="506895"/>
          </a:xfrm>
        </p:grpSpPr>
        <p:sp>
          <p:nvSpPr>
            <p:cNvPr id="11" name="流程图: 终止 10"/>
            <p:cNvSpPr/>
            <p:nvPr/>
          </p:nvSpPr>
          <p:spPr>
            <a:xfrm>
              <a:off x="3786809" y="3776870"/>
              <a:ext cx="2156791" cy="506895"/>
            </a:xfrm>
            <a:prstGeom prst="flowChartTerminator">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00B0F0"/>
                </a:solidFill>
                <a:cs typeface="+mn-ea"/>
                <a:sym typeface="+mn-lt"/>
              </a:endParaRPr>
            </a:p>
          </p:txBody>
        </p:sp>
        <p:sp>
          <p:nvSpPr>
            <p:cNvPr id="12" name="文本框 11"/>
            <p:cNvSpPr txBox="1"/>
            <p:nvPr/>
          </p:nvSpPr>
          <p:spPr>
            <a:xfrm>
              <a:off x="3977782" y="3845651"/>
              <a:ext cx="1774845" cy="369332"/>
            </a:xfrm>
            <a:prstGeom prst="rect">
              <a:avLst/>
            </a:prstGeom>
            <a:noFill/>
          </p:spPr>
          <p:txBody>
            <a:bodyPr wrap="none" rtlCol="0">
              <a:spAutoFit/>
            </a:bodyPr>
            <a:lstStyle/>
            <a:p>
              <a:pPr algn="ctr"/>
              <a:r>
                <a:rPr lang="zh-CN" altLang="en-US" dirty="0">
                  <a:solidFill>
                    <a:prstClr val="white"/>
                  </a:solidFill>
                  <a:cs typeface="+mn-ea"/>
                  <a:sym typeface="+mn-lt"/>
                </a:rPr>
                <a:t>时间</a:t>
              </a:r>
              <a:r>
                <a:rPr lang="zh-CN" altLang="en-US" dirty="0" smtClean="0">
                  <a:solidFill>
                    <a:prstClr val="white"/>
                  </a:solidFill>
                  <a:cs typeface="+mn-ea"/>
                  <a:sym typeface="+mn-lt"/>
                </a:rPr>
                <a:t>：</a:t>
              </a:r>
              <a:r>
                <a:rPr lang="en-US" altLang="zh-CN" dirty="0" smtClean="0">
                  <a:solidFill>
                    <a:prstClr val="white"/>
                  </a:solidFill>
                  <a:cs typeface="+mn-ea"/>
                  <a:sym typeface="+mn-lt"/>
                </a:rPr>
                <a:t>20XX·08</a:t>
              </a:r>
              <a:endParaRPr lang="zh-CN" altLang="en-US" dirty="0">
                <a:solidFill>
                  <a:prstClr val="white"/>
                </a:solidFill>
                <a:cs typeface="+mn-ea"/>
                <a:sym typeface="+mn-lt"/>
              </a:endParaRPr>
            </a:p>
          </p:txBody>
        </p:sp>
      </p:grpSp>
      <p:pic>
        <p:nvPicPr>
          <p:cNvPr id="13" name="图片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2848" y="3596397"/>
            <a:ext cx="4349152" cy="3261603"/>
          </a:xfrm>
          <a:prstGeom prst="rect">
            <a:avLst/>
          </a:prstGeom>
        </p:spPr>
      </p:pic>
      <p:sp>
        <p:nvSpPr>
          <p:cNvPr id="15" name="矩形 14"/>
          <p:cNvSpPr/>
          <p:nvPr/>
        </p:nvSpPr>
        <p:spPr>
          <a:xfrm>
            <a:off x="3863639" y="3679792"/>
            <a:ext cx="4464722" cy="553998"/>
          </a:xfrm>
          <a:prstGeom prst="rect">
            <a:avLst/>
          </a:prstGeom>
        </p:spPr>
        <p:txBody>
          <a:bodyPr wrap="square">
            <a:spAutoFit/>
          </a:bodyPr>
          <a:lstStyle/>
          <a:p>
            <a:pPr algn="ctr">
              <a:lnSpc>
                <a:spcPct val="150000"/>
              </a:lnSpc>
            </a:pPr>
            <a:r>
              <a:rPr lang="zh-CN" altLang="en-US" sz="1000" dirty="0" smtClean="0">
                <a:solidFill>
                  <a:prstClr val="black">
                    <a:lumMod val="50000"/>
                    <a:lumOff val="50000"/>
                  </a:prstClr>
                </a:solidFill>
                <a:cs typeface="+mn-ea"/>
                <a:sym typeface="+mn-lt"/>
              </a:rPr>
              <a:t>管理者通常会组织团建活动来激励销售员工的积极性，怎样设计实施⽅案。关于团队激励活动⽅案的相关资料，希望对您有所帮助。</a:t>
            </a:r>
            <a:endParaRPr lang="zh-CN" altLang="en-US" sz="1000" dirty="0">
              <a:solidFill>
                <a:prstClr val="black">
                  <a:lumMod val="50000"/>
                  <a:lumOff val="50000"/>
                </a:prstClr>
              </a:solidFill>
              <a:cs typeface="+mn-ea"/>
              <a:sym typeface="+mn-lt"/>
            </a:endParaRPr>
          </a:p>
        </p:txBody>
      </p:sp>
    </p:spTree>
    <p:extLst>
      <p:ext uri="{BB962C8B-B14F-4D97-AF65-F5344CB8AC3E}">
        <p14:creationId xmlns:p14="http://schemas.microsoft.com/office/powerpoint/2010/main" val="183262419"/>
      </p:ext>
    </p:extLst>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p:stCondLst>
                              <p:cond delay="500"/>
                            </p:stCondLst>
                            <p:childTnLst>
                              <p:par>
                                <p:cTn id="9" presetID="23" presetClass="entr" presetSubtype="3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strVal val="(6*min(max(#ppt_w*#ppt_h,.3),1)-7.4)/-.7*#ppt_w"/>
                                          </p:val>
                                        </p:tav>
                                        <p:tav tm="100000">
                                          <p:val>
                                            <p:strVal val="#ppt_w"/>
                                          </p:val>
                                        </p:tav>
                                      </p:tavLst>
                                    </p:anim>
                                    <p:anim calcmode="lin" valueType="num">
                                      <p:cBhvr>
                                        <p:cTn id="12" dur="500" fill="hold"/>
                                        <p:tgtEl>
                                          <p:spTgt spid="4"/>
                                        </p:tgtEl>
                                        <p:attrNameLst>
                                          <p:attrName>ppt_h</p:attrName>
                                        </p:attrNameLst>
                                      </p:cBhvr>
                                      <p:tavLst>
                                        <p:tav tm="0">
                                          <p:val>
                                            <p:strVal val="(6*min(max(#ppt_w*#ppt_h,.3),1)-7.4)/-.7*#ppt_h"/>
                                          </p:val>
                                        </p:tav>
                                        <p:tav tm="100000">
                                          <p:val>
                                            <p:strVal val="#ppt_h"/>
                                          </p:val>
                                        </p:tav>
                                      </p:tavLst>
                                    </p:anim>
                                    <p:anim calcmode="lin" valueType="num">
                                      <p:cBhvr>
                                        <p:cTn id="13" dur="500" fill="hold"/>
                                        <p:tgtEl>
                                          <p:spTgt spid="4"/>
                                        </p:tgtEl>
                                        <p:attrNameLst>
                                          <p:attrName>ppt_x</p:attrName>
                                        </p:attrNameLst>
                                      </p:cBhvr>
                                      <p:tavLst>
                                        <p:tav tm="0">
                                          <p:val>
                                            <p:fltVal val="0.5"/>
                                          </p:val>
                                        </p:tav>
                                        <p:tav tm="100000">
                                          <p:val>
                                            <p:strVal val="#ppt_x"/>
                                          </p:val>
                                        </p:tav>
                                      </p:tavLst>
                                    </p:anim>
                                    <p:anim calcmode="lin" valueType="num">
                                      <p:cBhvr>
                                        <p:cTn id="14" dur="500" fill="hold"/>
                                        <p:tgtEl>
                                          <p:spTgt spid="4"/>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000"/>
                            </p:stCondLst>
                            <p:childTnLst>
                              <p:par>
                                <p:cTn id="16" presetID="16" presetClass="entr" presetSubtype="21"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par>
                          <p:cTn id="19" fill="hold">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par>
                          <p:cTn id="23" fill="hold">
                            <p:stCondLst>
                              <p:cond delay="2000"/>
                            </p:stCondLst>
                            <p:childTnLst>
                              <p:par>
                                <p:cTn id="24" presetID="16" presetClass="entr" presetSubtype="37"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outVertical)">
                                      <p:cBhvr>
                                        <p:cTn id="26" dur="500"/>
                                        <p:tgtEl>
                                          <p:spTgt spid="15"/>
                                        </p:tgtEl>
                                      </p:cBhvr>
                                    </p:animEffect>
                                  </p:childTnLst>
                                </p:cTn>
                              </p:par>
                            </p:childTnLst>
                          </p:cTn>
                        </p:par>
                        <p:par>
                          <p:cTn id="27" fill="hold">
                            <p:stCondLst>
                              <p:cond delay="2500"/>
                            </p:stCondLst>
                            <p:childTnLst>
                              <p:par>
                                <p:cTn id="28" presetID="42" presetClass="entr" presetSubtype="0"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7141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759600" y="2206758"/>
            <a:ext cx="8672800" cy="1323439"/>
          </a:xfrm>
          <a:prstGeom prst="rect">
            <a:avLst/>
          </a:prstGeom>
        </p:spPr>
        <p:txBody>
          <a:bodyPr wrap="square" anchor="ctr">
            <a:spAutoFit/>
          </a:bodyPr>
          <a:lstStyle/>
          <a:p>
            <a:pPr algn="dist"/>
            <a:r>
              <a:rPr lang="zh-CN" altLang="en-US" sz="8000" b="1" dirty="0" smtClean="0">
                <a:solidFill>
                  <a:srgbClr val="0070C0"/>
                </a:solidFill>
                <a:cs typeface="+mn-ea"/>
                <a:sym typeface="+mn-lt"/>
              </a:rPr>
              <a:t>谁偷走了你的时间</a:t>
            </a:r>
            <a:endParaRPr lang="zh-CN" altLang="en-US" sz="8000" b="1" dirty="0">
              <a:solidFill>
                <a:srgbClr val="0070C0"/>
              </a:solidFill>
              <a:cs typeface="+mn-ea"/>
              <a:sym typeface="+mn-lt"/>
            </a:endParaRPr>
          </a:p>
        </p:txBody>
      </p:sp>
      <p:sp>
        <p:nvSpPr>
          <p:cNvPr id="5" name="矩形 4"/>
          <p:cNvSpPr/>
          <p:nvPr/>
        </p:nvSpPr>
        <p:spPr>
          <a:xfrm>
            <a:off x="2912396" y="3820499"/>
            <a:ext cx="6367209" cy="553998"/>
          </a:xfrm>
          <a:prstGeom prst="rect">
            <a:avLst/>
          </a:prstGeom>
        </p:spPr>
        <p:txBody>
          <a:bodyPr wrap="square">
            <a:spAutoFit/>
          </a:bodyPr>
          <a:lstStyle/>
          <a:p>
            <a:pPr algn="ctr">
              <a:lnSpc>
                <a:spcPct val="150000"/>
              </a:lnSpc>
            </a:pPr>
            <a:r>
              <a:rPr lang="zh-CN" altLang="en-US" sz="1000" dirty="0" smtClean="0">
                <a:solidFill>
                  <a:schemeClr val="tx1">
                    <a:lumMod val="50000"/>
                    <a:lumOff val="50000"/>
                  </a:schemeClr>
                </a:solidFill>
                <a:cs typeface="+mn-ea"/>
                <a:sym typeface="+mn-lt"/>
              </a:rPr>
              <a:t>管理者通常会组织团建活动来激励销售员工的积极性，怎样设计实施⽅案。关于团队激励活动⽅案的相关资料，希望对您有所帮助</a:t>
            </a:r>
            <a:r>
              <a:rPr lang="zh-CN" altLang="en-US" sz="1000" dirty="0">
                <a:solidFill>
                  <a:schemeClr val="tx1">
                    <a:lumMod val="50000"/>
                    <a:lumOff val="50000"/>
                  </a:schemeClr>
                </a:solidFill>
                <a:cs typeface="+mn-ea"/>
                <a:sym typeface="+mn-lt"/>
              </a:rPr>
              <a:t>。关于团队激励活动⽅案的相关资料，希望对您有所帮助。</a:t>
            </a:r>
          </a:p>
        </p:txBody>
      </p:sp>
      <p:grpSp>
        <p:nvGrpSpPr>
          <p:cNvPr id="6" name="组合 5"/>
          <p:cNvGrpSpPr/>
          <p:nvPr/>
        </p:nvGrpSpPr>
        <p:grpSpPr>
          <a:xfrm>
            <a:off x="5376000" y="476456"/>
            <a:ext cx="1440000" cy="1440000"/>
            <a:chOff x="3050661" y="2199355"/>
            <a:chExt cx="1440000" cy="1440000"/>
          </a:xfrm>
        </p:grpSpPr>
        <p:sp>
          <p:nvSpPr>
            <p:cNvPr id="7" name="椭圆 6"/>
            <p:cNvSpPr>
              <a:spLocks noChangeAspect="1"/>
            </p:cNvSpPr>
            <p:nvPr/>
          </p:nvSpPr>
          <p:spPr>
            <a:xfrm>
              <a:off x="3050661" y="2199355"/>
              <a:ext cx="1440000" cy="144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a:spLocks noChangeAspect="1"/>
            </p:cNvSpPr>
            <p:nvPr/>
          </p:nvSpPr>
          <p:spPr>
            <a:xfrm>
              <a:off x="3140661" y="2289355"/>
              <a:ext cx="1260000" cy="126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30661" y="2379355"/>
              <a:ext cx="1080000" cy="1080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文本框 9"/>
            <p:cNvSpPr txBox="1"/>
            <p:nvPr/>
          </p:nvSpPr>
          <p:spPr>
            <a:xfrm>
              <a:off x="3357728" y="2526940"/>
              <a:ext cx="825867" cy="784830"/>
            </a:xfrm>
            <a:prstGeom prst="rect">
              <a:avLst/>
            </a:prstGeom>
            <a:noFill/>
          </p:spPr>
          <p:txBody>
            <a:bodyPr wrap="none" rtlCol="0">
              <a:spAutoFit/>
            </a:bodyPr>
            <a:lstStyle/>
            <a:p>
              <a:pPr algn="ctr"/>
              <a:r>
                <a:rPr lang="en-US" altLang="zh-CN" sz="4500" b="1" dirty="0" smtClean="0">
                  <a:solidFill>
                    <a:schemeClr val="bg1"/>
                  </a:solidFill>
                  <a:cs typeface="+mn-ea"/>
                  <a:sym typeface="+mn-lt"/>
                </a:rPr>
                <a:t>01</a:t>
              </a:r>
              <a:endParaRPr lang="zh-CN" altLang="en-US" sz="4500" b="1" dirty="0">
                <a:solidFill>
                  <a:schemeClr val="bg1"/>
                </a:solidFill>
                <a:cs typeface="+mn-ea"/>
                <a:sym typeface="+mn-lt"/>
              </a:endParaRPr>
            </a:p>
          </p:txBody>
        </p:sp>
      </p:grpSp>
      <p:pic>
        <p:nvPicPr>
          <p:cNvPr id="11" name="图片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668360"/>
            <a:ext cx="3663972" cy="3663972"/>
          </a:xfrm>
          <a:prstGeom prst="rect">
            <a:avLst/>
          </a:prstGeom>
        </p:spPr>
      </p:pic>
    </p:spTree>
    <p:extLst>
      <p:ext uri="{BB962C8B-B14F-4D97-AF65-F5344CB8AC3E}">
        <p14:creationId xmlns:p14="http://schemas.microsoft.com/office/powerpoint/2010/main" val="3190982224"/>
      </p:ext>
    </p:extLst>
  </p:cSld>
  <p:clrMapOvr>
    <a:masterClrMapping/>
  </p:clrMapOvr>
  <p:transition spd="slow" advClick="0" advTm="5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par>
                          <p:cTn id="8" fill="hold">
                            <p:stCondLst>
                              <p:cond delay="2000"/>
                            </p:stCondLst>
                            <p:childTnLst>
                              <p:par>
                                <p:cTn id="9" presetID="31"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1000" fill="hold"/>
                                        <p:tgtEl>
                                          <p:spTgt spid="6"/>
                                        </p:tgtEl>
                                        <p:attrNameLst>
                                          <p:attrName>ppt_w</p:attrName>
                                        </p:attrNameLst>
                                      </p:cBhvr>
                                      <p:tavLst>
                                        <p:tav tm="0">
                                          <p:val>
                                            <p:fltVal val="0"/>
                                          </p:val>
                                        </p:tav>
                                        <p:tav tm="100000">
                                          <p:val>
                                            <p:strVal val="#ppt_w"/>
                                          </p:val>
                                        </p:tav>
                                      </p:tavLst>
                                    </p:anim>
                                    <p:anim calcmode="lin" valueType="num">
                                      <p:cBhvr>
                                        <p:cTn id="12" dur="1000" fill="hold"/>
                                        <p:tgtEl>
                                          <p:spTgt spid="6"/>
                                        </p:tgtEl>
                                        <p:attrNameLst>
                                          <p:attrName>ppt_h</p:attrName>
                                        </p:attrNameLst>
                                      </p:cBhvr>
                                      <p:tavLst>
                                        <p:tav tm="0">
                                          <p:val>
                                            <p:fltVal val="0"/>
                                          </p:val>
                                        </p:tav>
                                        <p:tav tm="100000">
                                          <p:val>
                                            <p:strVal val="#ppt_h"/>
                                          </p:val>
                                        </p:tav>
                                      </p:tavLst>
                                    </p:anim>
                                    <p:anim calcmode="lin" valueType="num">
                                      <p:cBhvr>
                                        <p:cTn id="13" dur="1000" fill="hold"/>
                                        <p:tgtEl>
                                          <p:spTgt spid="6"/>
                                        </p:tgtEl>
                                        <p:attrNameLst>
                                          <p:attrName>style.rotation</p:attrName>
                                        </p:attrNameLst>
                                      </p:cBhvr>
                                      <p:tavLst>
                                        <p:tav tm="0">
                                          <p:val>
                                            <p:fltVal val="90"/>
                                          </p:val>
                                        </p:tav>
                                        <p:tav tm="100000">
                                          <p:val>
                                            <p:fltVal val="0"/>
                                          </p:val>
                                        </p:tav>
                                      </p:tavLst>
                                    </p:anim>
                                    <p:animEffect transition="in" filter="fade">
                                      <p:cBhvr>
                                        <p:cTn id="14" dur="1000"/>
                                        <p:tgtEl>
                                          <p:spTgt spid="6"/>
                                        </p:tgtEl>
                                      </p:cBhvr>
                                    </p:animEffect>
                                  </p:childTnLst>
                                </p:cTn>
                              </p:par>
                            </p:childTnLst>
                          </p:cTn>
                        </p:par>
                        <p:par>
                          <p:cTn id="15" fill="hold">
                            <p:stCondLst>
                              <p:cond delay="3000"/>
                            </p:stCondLst>
                            <p:childTnLst>
                              <p:par>
                                <p:cTn id="16" presetID="23" presetClass="entr" presetSubtype="36"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strVal val="(6*min(max(#ppt_w*#ppt_h,.3),1)-7.4)/-.7*#ppt_w"/>
                                          </p:val>
                                        </p:tav>
                                        <p:tav tm="100000">
                                          <p:val>
                                            <p:strVal val="#ppt_w"/>
                                          </p:val>
                                        </p:tav>
                                      </p:tavLst>
                                    </p:anim>
                                    <p:anim calcmode="lin" valueType="num">
                                      <p:cBhvr>
                                        <p:cTn id="19" dur="500" fill="hold"/>
                                        <p:tgtEl>
                                          <p:spTgt spid="4"/>
                                        </p:tgtEl>
                                        <p:attrNameLst>
                                          <p:attrName>ppt_h</p:attrName>
                                        </p:attrNameLst>
                                      </p:cBhvr>
                                      <p:tavLst>
                                        <p:tav tm="0">
                                          <p:val>
                                            <p:strVal val="(6*min(max(#ppt_w*#ppt_h,.3),1)-7.4)/-.7*#ppt_h"/>
                                          </p:val>
                                        </p:tav>
                                        <p:tav tm="100000">
                                          <p:val>
                                            <p:strVal val="#ppt_h"/>
                                          </p:val>
                                        </p:tav>
                                      </p:tavLst>
                                    </p:anim>
                                    <p:anim calcmode="lin" valueType="num">
                                      <p:cBhvr>
                                        <p:cTn id="20" dur="500" fill="hold"/>
                                        <p:tgtEl>
                                          <p:spTgt spid="4"/>
                                        </p:tgtEl>
                                        <p:attrNameLst>
                                          <p:attrName>ppt_x</p:attrName>
                                        </p:attrNameLst>
                                      </p:cBhvr>
                                      <p:tavLst>
                                        <p:tav tm="0">
                                          <p:val>
                                            <p:fltVal val="0.5"/>
                                          </p:val>
                                        </p:tav>
                                        <p:tav tm="100000">
                                          <p:val>
                                            <p:strVal val="#ppt_x"/>
                                          </p:val>
                                        </p:tav>
                                      </p:tavLst>
                                    </p:anim>
                                    <p:anim calcmode="lin" valueType="num">
                                      <p:cBhvr>
                                        <p:cTn id="21" dur="500" fill="hold"/>
                                        <p:tgtEl>
                                          <p:spTgt spid="4"/>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3500"/>
                            </p:stCondLst>
                            <p:childTnLst>
                              <p:par>
                                <p:cTn id="23" presetID="16" presetClass="entr" presetSubtype="37"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outVertical)">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82775" y="1828978"/>
            <a:ext cx="8426450" cy="4103687"/>
            <a:chOff x="1847851" y="1341439"/>
            <a:chExt cx="8426450" cy="4103687"/>
          </a:xfrm>
        </p:grpSpPr>
        <p:sp>
          <p:nvSpPr>
            <p:cNvPr id="3075" name="Rectangle 3">
              <a:extLst>
                <a:ext uri="{FF2B5EF4-FFF2-40B4-BE49-F238E27FC236}">
                  <a16:creationId xmlns="" xmlns:a16="http://schemas.microsoft.com/office/drawing/2014/main" id="{52A537B2-F57B-DD2A-0A1A-3968E5342327}"/>
                </a:ext>
              </a:extLst>
            </p:cNvPr>
            <p:cNvSpPr>
              <a:spLocks noChangeArrowheads="1"/>
            </p:cNvSpPr>
            <p:nvPr/>
          </p:nvSpPr>
          <p:spPr bwMode="auto">
            <a:xfrm>
              <a:off x="1847851" y="3141664"/>
              <a:ext cx="720725" cy="503237"/>
            </a:xfrm>
            <a:prstGeom prst="rect">
              <a:avLst/>
            </a:prstGeom>
            <a:solidFill>
              <a:srgbClr val="00B0F0"/>
            </a:solidFill>
            <a:ln w="9525">
              <a:noFill/>
              <a:miter lim="800000"/>
              <a:headEnd/>
              <a:tailEnd/>
            </a:ln>
            <a:effectLst/>
            <a:extLst/>
          </p:spPr>
          <p:txBody>
            <a:bodyPr wrap="none" anchor="ctr"/>
            <a:lstStyle/>
            <a:p>
              <a:pPr algn="ctr"/>
              <a:r>
                <a:rPr lang="zh-CN" altLang="en-US" sz="2800" dirty="0">
                  <a:solidFill>
                    <a:schemeClr val="bg1"/>
                  </a:solidFill>
                  <a:cs typeface="+mn-ea"/>
                  <a:sym typeface="+mn-lt"/>
                </a:rPr>
                <a:t>人</a:t>
              </a:r>
            </a:p>
          </p:txBody>
        </p:sp>
        <p:sp>
          <p:nvSpPr>
            <p:cNvPr id="3076" name="AutoShape 4">
              <a:extLst>
                <a:ext uri="{FF2B5EF4-FFF2-40B4-BE49-F238E27FC236}">
                  <a16:creationId xmlns="" xmlns:a16="http://schemas.microsoft.com/office/drawing/2014/main" id="{350008E9-71CE-7E7F-6F4C-DCB478670BE8}"/>
                </a:ext>
              </a:extLst>
            </p:cNvPr>
            <p:cNvSpPr>
              <a:spLocks/>
            </p:cNvSpPr>
            <p:nvPr/>
          </p:nvSpPr>
          <p:spPr bwMode="auto">
            <a:xfrm>
              <a:off x="2640014" y="2349501"/>
              <a:ext cx="288925" cy="2087563"/>
            </a:xfrm>
            <a:prstGeom prst="leftBrace">
              <a:avLst>
                <a:gd name="adj1" fmla="val 60211"/>
                <a:gd name="adj2" fmla="val 50000"/>
              </a:avLst>
            </a:prstGeom>
            <a:noFill/>
            <a:ln w="9525">
              <a:solidFill>
                <a:srgbClr val="00B0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dirty="0">
                <a:cs typeface="+mn-ea"/>
                <a:sym typeface="+mn-lt"/>
              </a:endParaRPr>
            </a:p>
          </p:txBody>
        </p:sp>
        <p:sp>
          <p:nvSpPr>
            <p:cNvPr id="3077" name="Rectangle 5">
              <a:extLst>
                <a:ext uri="{FF2B5EF4-FFF2-40B4-BE49-F238E27FC236}">
                  <a16:creationId xmlns="" xmlns:a16="http://schemas.microsoft.com/office/drawing/2014/main" id="{E7E0FCB3-88A2-CB89-F9D0-C0E00FDFBB1F}"/>
                </a:ext>
              </a:extLst>
            </p:cNvPr>
            <p:cNvSpPr>
              <a:spLocks noChangeArrowheads="1"/>
            </p:cNvSpPr>
            <p:nvPr/>
          </p:nvSpPr>
          <p:spPr bwMode="auto">
            <a:xfrm>
              <a:off x="3073401" y="2060575"/>
              <a:ext cx="1008063" cy="503238"/>
            </a:xfrm>
            <a:prstGeom prst="rect">
              <a:avLst/>
            </a:prstGeom>
            <a:solidFill>
              <a:srgbClr val="81DEFF"/>
            </a:solidFill>
            <a:ln w="9525">
              <a:noFill/>
              <a:miter lim="800000"/>
              <a:headEnd/>
              <a:tailEnd/>
            </a:ln>
            <a:effectLst/>
            <a:extLst/>
          </p:spPr>
          <p:txBody>
            <a:bodyPr wrap="none" anchor="ctr"/>
            <a:lstStyle/>
            <a:p>
              <a:pPr algn="ctr"/>
              <a:r>
                <a:rPr lang="zh-CN" altLang="en-US" sz="2800" dirty="0">
                  <a:solidFill>
                    <a:schemeClr val="bg1"/>
                  </a:solidFill>
                  <a:cs typeface="+mn-ea"/>
                  <a:sym typeface="+mn-lt"/>
                </a:rPr>
                <a:t>忙人</a:t>
              </a:r>
            </a:p>
          </p:txBody>
        </p:sp>
        <p:sp>
          <p:nvSpPr>
            <p:cNvPr id="3078" name="Rectangle 6">
              <a:extLst>
                <a:ext uri="{FF2B5EF4-FFF2-40B4-BE49-F238E27FC236}">
                  <a16:creationId xmlns="" xmlns:a16="http://schemas.microsoft.com/office/drawing/2014/main" id="{49618752-5FAA-5433-E946-E48A864FD55C}"/>
                </a:ext>
              </a:extLst>
            </p:cNvPr>
            <p:cNvSpPr>
              <a:spLocks noChangeArrowheads="1"/>
            </p:cNvSpPr>
            <p:nvPr/>
          </p:nvSpPr>
          <p:spPr bwMode="auto">
            <a:xfrm>
              <a:off x="3073401" y="4221164"/>
              <a:ext cx="1008063" cy="503237"/>
            </a:xfrm>
            <a:prstGeom prst="rect">
              <a:avLst/>
            </a:prstGeom>
            <a:solidFill>
              <a:srgbClr val="D1F3FF"/>
            </a:solidFill>
            <a:ln w="9525">
              <a:noFill/>
              <a:miter lim="800000"/>
              <a:headEnd/>
              <a:tailEnd/>
            </a:ln>
            <a:effectLst/>
            <a:extLst/>
          </p:spPr>
          <p:txBody>
            <a:bodyPr wrap="none" anchor="ctr"/>
            <a:lstStyle/>
            <a:p>
              <a:pPr algn="ctr"/>
              <a:r>
                <a:rPr lang="zh-CN" altLang="en-US" sz="2800" dirty="0">
                  <a:solidFill>
                    <a:schemeClr val="tx1">
                      <a:lumMod val="65000"/>
                      <a:lumOff val="35000"/>
                    </a:schemeClr>
                  </a:solidFill>
                  <a:cs typeface="+mn-ea"/>
                  <a:sym typeface="+mn-lt"/>
                </a:rPr>
                <a:t>闲人</a:t>
              </a:r>
            </a:p>
          </p:txBody>
        </p:sp>
        <p:sp>
          <p:nvSpPr>
            <p:cNvPr id="3079" name="AutoShape 7">
              <a:extLst>
                <a:ext uri="{FF2B5EF4-FFF2-40B4-BE49-F238E27FC236}">
                  <a16:creationId xmlns="" xmlns:a16="http://schemas.microsoft.com/office/drawing/2014/main" id="{95ADE104-5DC4-9DB9-A25A-282C097B5D0A}"/>
                </a:ext>
              </a:extLst>
            </p:cNvPr>
            <p:cNvSpPr>
              <a:spLocks/>
            </p:cNvSpPr>
            <p:nvPr/>
          </p:nvSpPr>
          <p:spPr bwMode="auto">
            <a:xfrm>
              <a:off x="4224339" y="1628776"/>
              <a:ext cx="288925" cy="1368425"/>
            </a:xfrm>
            <a:prstGeom prst="leftBrace">
              <a:avLst>
                <a:gd name="adj1" fmla="val 39469"/>
                <a:gd name="adj2" fmla="val 50000"/>
              </a:avLst>
            </a:prstGeom>
            <a:noFill/>
            <a:ln w="9525">
              <a:solidFill>
                <a:srgbClr val="00B0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dirty="0">
                <a:cs typeface="+mn-ea"/>
                <a:sym typeface="+mn-lt"/>
              </a:endParaRPr>
            </a:p>
          </p:txBody>
        </p:sp>
        <p:sp>
          <p:nvSpPr>
            <p:cNvPr id="3080" name="AutoShape 8">
              <a:extLst>
                <a:ext uri="{FF2B5EF4-FFF2-40B4-BE49-F238E27FC236}">
                  <a16:creationId xmlns="" xmlns:a16="http://schemas.microsoft.com/office/drawing/2014/main" id="{DACD31FF-141F-665A-D75A-4A9CEBDFB512}"/>
                </a:ext>
              </a:extLst>
            </p:cNvPr>
            <p:cNvSpPr>
              <a:spLocks/>
            </p:cNvSpPr>
            <p:nvPr/>
          </p:nvSpPr>
          <p:spPr bwMode="auto">
            <a:xfrm>
              <a:off x="4224339" y="3789364"/>
              <a:ext cx="288925" cy="1368425"/>
            </a:xfrm>
            <a:prstGeom prst="leftBrace">
              <a:avLst>
                <a:gd name="adj1" fmla="val 39469"/>
                <a:gd name="adj2" fmla="val 50000"/>
              </a:avLst>
            </a:prstGeom>
            <a:noFill/>
            <a:ln w="9525">
              <a:solidFill>
                <a:srgbClr val="00B0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dirty="0">
                <a:cs typeface="+mn-ea"/>
                <a:sym typeface="+mn-lt"/>
              </a:endParaRPr>
            </a:p>
          </p:txBody>
        </p:sp>
        <p:sp>
          <p:nvSpPr>
            <p:cNvPr id="3081" name="Rectangle 9">
              <a:extLst>
                <a:ext uri="{FF2B5EF4-FFF2-40B4-BE49-F238E27FC236}">
                  <a16:creationId xmlns="" xmlns:a16="http://schemas.microsoft.com/office/drawing/2014/main" id="{09086AB2-84A6-0D17-D825-7DF7D2A15116}"/>
                </a:ext>
              </a:extLst>
            </p:cNvPr>
            <p:cNvSpPr>
              <a:spLocks noChangeArrowheads="1"/>
            </p:cNvSpPr>
            <p:nvPr/>
          </p:nvSpPr>
          <p:spPr bwMode="auto">
            <a:xfrm>
              <a:off x="4657726" y="1341439"/>
              <a:ext cx="1800225" cy="503237"/>
            </a:xfrm>
            <a:prstGeom prst="rect">
              <a:avLst/>
            </a:prstGeom>
            <a:solidFill>
              <a:srgbClr val="81DEFF"/>
            </a:solidFill>
            <a:ln w="9525" algn="ctr">
              <a:noFill/>
              <a:miter lim="800000"/>
              <a:headEnd/>
              <a:tailEnd/>
            </a:ln>
            <a:effectLst/>
            <a:extLst/>
          </p:spPr>
          <p:txBody>
            <a:bodyPr wrap="none" anchor="ctr"/>
            <a:lstStyle/>
            <a:p>
              <a:pPr algn="ctr"/>
              <a:r>
                <a:rPr lang="zh-CN" altLang="en-US" sz="2800" dirty="0">
                  <a:solidFill>
                    <a:schemeClr val="bg1"/>
                  </a:solidFill>
                  <a:cs typeface="+mn-ea"/>
                  <a:sym typeface="+mn-lt"/>
                </a:rPr>
                <a:t>真的忙人</a:t>
              </a:r>
            </a:p>
          </p:txBody>
        </p:sp>
        <p:sp>
          <p:nvSpPr>
            <p:cNvPr id="3082" name="Rectangle 10">
              <a:extLst>
                <a:ext uri="{FF2B5EF4-FFF2-40B4-BE49-F238E27FC236}">
                  <a16:creationId xmlns="" xmlns:a16="http://schemas.microsoft.com/office/drawing/2014/main" id="{B07672C6-6CE1-C398-1F4B-AE5F35797F16}"/>
                </a:ext>
              </a:extLst>
            </p:cNvPr>
            <p:cNvSpPr>
              <a:spLocks noChangeArrowheads="1"/>
            </p:cNvSpPr>
            <p:nvPr/>
          </p:nvSpPr>
          <p:spPr bwMode="auto">
            <a:xfrm>
              <a:off x="4657726" y="2709864"/>
              <a:ext cx="1800225" cy="503237"/>
            </a:xfrm>
            <a:prstGeom prst="rect">
              <a:avLst/>
            </a:prstGeom>
            <a:solidFill>
              <a:srgbClr val="D1F3FF"/>
            </a:solidFill>
            <a:ln w="9525" algn="ctr">
              <a:noFill/>
              <a:miter lim="800000"/>
              <a:headEnd/>
              <a:tailEnd/>
            </a:ln>
            <a:effectLst/>
            <a:extLst/>
          </p:spPr>
          <p:txBody>
            <a:bodyPr wrap="none" anchor="ctr"/>
            <a:lstStyle/>
            <a:p>
              <a:pPr algn="ctr"/>
              <a:r>
                <a:rPr lang="zh-CN" altLang="en-US" sz="2800" dirty="0">
                  <a:solidFill>
                    <a:schemeClr val="tx1">
                      <a:lumMod val="65000"/>
                      <a:lumOff val="35000"/>
                    </a:schemeClr>
                  </a:solidFill>
                  <a:cs typeface="+mn-ea"/>
                  <a:sym typeface="+mn-lt"/>
                </a:rPr>
                <a:t>假的忙人</a:t>
              </a:r>
            </a:p>
          </p:txBody>
        </p:sp>
        <p:sp>
          <p:nvSpPr>
            <p:cNvPr id="3083" name="Rectangle 11">
              <a:extLst>
                <a:ext uri="{FF2B5EF4-FFF2-40B4-BE49-F238E27FC236}">
                  <a16:creationId xmlns="" xmlns:a16="http://schemas.microsoft.com/office/drawing/2014/main" id="{65198293-788E-176F-7E8C-AA32AFDE2E2E}"/>
                </a:ext>
              </a:extLst>
            </p:cNvPr>
            <p:cNvSpPr>
              <a:spLocks noChangeArrowheads="1"/>
            </p:cNvSpPr>
            <p:nvPr/>
          </p:nvSpPr>
          <p:spPr bwMode="auto">
            <a:xfrm>
              <a:off x="4657726" y="3573464"/>
              <a:ext cx="1800225" cy="503237"/>
            </a:xfrm>
            <a:prstGeom prst="rect">
              <a:avLst/>
            </a:prstGeom>
            <a:solidFill>
              <a:srgbClr val="81DEFF"/>
            </a:solidFill>
            <a:ln w="9525" algn="ctr">
              <a:noFill/>
              <a:miter lim="800000"/>
              <a:headEnd/>
              <a:tailEnd/>
            </a:ln>
            <a:effectLst/>
            <a:extLst/>
          </p:spPr>
          <p:txBody>
            <a:bodyPr wrap="none" anchor="ctr"/>
            <a:lstStyle/>
            <a:p>
              <a:pPr algn="ctr"/>
              <a:r>
                <a:rPr lang="zh-CN" altLang="en-US" sz="2800" dirty="0">
                  <a:solidFill>
                    <a:schemeClr val="bg1"/>
                  </a:solidFill>
                  <a:cs typeface="+mn-ea"/>
                  <a:sym typeface="+mn-lt"/>
                </a:rPr>
                <a:t>真的闲人</a:t>
              </a:r>
            </a:p>
          </p:txBody>
        </p:sp>
        <p:sp>
          <p:nvSpPr>
            <p:cNvPr id="3084" name="Rectangle 12">
              <a:extLst>
                <a:ext uri="{FF2B5EF4-FFF2-40B4-BE49-F238E27FC236}">
                  <a16:creationId xmlns="" xmlns:a16="http://schemas.microsoft.com/office/drawing/2014/main" id="{F0143E99-AB3C-CB9E-5824-CFC17EF66838}"/>
                </a:ext>
              </a:extLst>
            </p:cNvPr>
            <p:cNvSpPr>
              <a:spLocks noChangeArrowheads="1"/>
            </p:cNvSpPr>
            <p:nvPr/>
          </p:nvSpPr>
          <p:spPr bwMode="auto">
            <a:xfrm>
              <a:off x="4657726" y="4941889"/>
              <a:ext cx="1800225" cy="503237"/>
            </a:xfrm>
            <a:prstGeom prst="rect">
              <a:avLst/>
            </a:prstGeom>
            <a:solidFill>
              <a:srgbClr val="D1F3FF"/>
            </a:solidFill>
            <a:ln w="9525" algn="ctr">
              <a:noFill/>
              <a:miter lim="800000"/>
              <a:headEnd/>
              <a:tailEnd/>
            </a:ln>
            <a:effectLst/>
            <a:extLst/>
          </p:spPr>
          <p:txBody>
            <a:bodyPr wrap="none" anchor="ctr"/>
            <a:lstStyle/>
            <a:p>
              <a:pPr algn="ctr"/>
              <a:r>
                <a:rPr lang="zh-CN" altLang="en-US" sz="2800" dirty="0">
                  <a:solidFill>
                    <a:schemeClr val="tx1">
                      <a:lumMod val="65000"/>
                      <a:lumOff val="35000"/>
                    </a:schemeClr>
                  </a:solidFill>
                  <a:cs typeface="+mn-ea"/>
                  <a:sym typeface="+mn-lt"/>
                </a:rPr>
                <a:t>假的闲人</a:t>
              </a:r>
            </a:p>
          </p:txBody>
        </p:sp>
        <p:sp>
          <p:nvSpPr>
            <p:cNvPr id="3085" name="AutoShape 13">
              <a:extLst>
                <a:ext uri="{FF2B5EF4-FFF2-40B4-BE49-F238E27FC236}">
                  <a16:creationId xmlns="" xmlns:a16="http://schemas.microsoft.com/office/drawing/2014/main" id="{5247FEA3-DA44-664D-A00C-AFA71DB98F8F}"/>
                </a:ext>
              </a:extLst>
            </p:cNvPr>
            <p:cNvSpPr>
              <a:spLocks noChangeArrowheads="1"/>
            </p:cNvSpPr>
            <p:nvPr/>
          </p:nvSpPr>
          <p:spPr bwMode="auto">
            <a:xfrm>
              <a:off x="6529388" y="1557339"/>
              <a:ext cx="360362" cy="71437"/>
            </a:xfrm>
            <a:prstGeom prst="rightArrow">
              <a:avLst>
                <a:gd name="adj1" fmla="val 50000"/>
                <a:gd name="adj2" fmla="val 126112"/>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3500000" scaled="1"/>
              <a:tileRect/>
            </a:gradFill>
            <a:ln w="9525">
              <a:noFill/>
              <a:miter lim="800000"/>
              <a:headEnd/>
              <a:tailEnd/>
            </a:ln>
            <a:effectLst/>
            <a:extLst/>
          </p:spPr>
          <p:txBody>
            <a:bodyPr wrap="none" anchor="ctr"/>
            <a:lstStyle/>
            <a:p>
              <a:endParaRPr lang="zh-CN" altLang="en-US" dirty="0">
                <a:cs typeface="+mn-ea"/>
                <a:sym typeface="+mn-lt"/>
              </a:endParaRPr>
            </a:p>
          </p:txBody>
        </p:sp>
        <p:sp>
          <p:nvSpPr>
            <p:cNvPr id="3086" name="Rectangle 14">
              <a:extLst>
                <a:ext uri="{FF2B5EF4-FFF2-40B4-BE49-F238E27FC236}">
                  <a16:creationId xmlns="" xmlns:a16="http://schemas.microsoft.com/office/drawing/2014/main" id="{F03A862E-D252-4ABB-36AE-22127F7A7270}"/>
                </a:ext>
              </a:extLst>
            </p:cNvPr>
            <p:cNvSpPr>
              <a:spLocks noChangeArrowheads="1"/>
            </p:cNvSpPr>
            <p:nvPr/>
          </p:nvSpPr>
          <p:spPr bwMode="auto">
            <a:xfrm>
              <a:off x="7032626" y="1341439"/>
              <a:ext cx="3241675" cy="503237"/>
            </a:xfrm>
            <a:prstGeom prst="rect">
              <a:avLst/>
            </a:prstGeom>
            <a:noFill/>
            <a:ln w="12700" algn="ctr">
              <a:solidFill>
                <a:srgbClr val="81DEFF"/>
              </a:solidFill>
              <a:prstDash val="dashDot"/>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dirty="0">
                  <a:solidFill>
                    <a:schemeClr val="tx1">
                      <a:lumMod val="65000"/>
                      <a:lumOff val="35000"/>
                    </a:schemeClr>
                  </a:solidFill>
                  <a:cs typeface="+mn-ea"/>
                  <a:sym typeface="+mn-lt"/>
                </a:rPr>
                <a:t>事情实在太多，时间实在太少</a:t>
              </a:r>
            </a:p>
          </p:txBody>
        </p:sp>
        <p:sp>
          <p:nvSpPr>
            <p:cNvPr id="3087" name="AutoShape 15">
              <a:extLst>
                <a:ext uri="{FF2B5EF4-FFF2-40B4-BE49-F238E27FC236}">
                  <a16:creationId xmlns="" xmlns:a16="http://schemas.microsoft.com/office/drawing/2014/main" id="{74095A4C-EA94-15A1-5623-C05FFB7831C3}"/>
                </a:ext>
              </a:extLst>
            </p:cNvPr>
            <p:cNvSpPr>
              <a:spLocks noChangeArrowheads="1"/>
            </p:cNvSpPr>
            <p:nvPr/>
          </p:nvSpPr>
          <p:spPr bwMode="auto">
            <a:xfrm>
              <a:off x="6529388" y="2925764"/>
              <a:ext cx="360362" cy="71437"/>
            </a:xfrm>
            <a:prstGeom prst="rightArrow">
              <a:avLst>
                <a:gd name="adj1" fmla="val 50000"/>
                <a:gd name="adj2" fmla="val 126112"/>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3500000" scaled="1"/>
              <a:tileRect/>
            </a:gradFill>
            <a:ln w="9525">
              <a:noFill/>
              <a:miter lim="800000"/>
              <a:headEnd/>
              <a:tailEnd/>
            </a:ln>
            <a:effectLst/>
            <a:extLst/>
          </p:spPr>
          <p:txBody>
            <a:bodyPr wrap="none" anchor="ctr"/>
            <a:lstStyle/>
            <a:p>
              <a:endParaRPr lang="zh-CN" altLang="en-US" dirty="0">
                <a:cs typeface="+mn-ea"/>
                <a:sym typeface="+mn-lt"/>
              </a:endParaRPr>
            </a:p>
          </p:txBody>
        </p:sp>
        <p:sp>
          <p:nvSpPr>
            <p:cNvPr id="3088" name="Rectangle 16">
              <a:extLst>
                <a:ext uri="{FF2B5EF4-FFF2-40B4-BE49-F238E27FC236}">
                  <a16:creationId xmlns="" xmlns:a16="http://schemas.microsoft.com/office/drawing/2014/main" id="{53D272ED-80F8-2A0B-6C21-17FDD51D1530}"/>
                </a:ext>
              </a:extLst>
            </p:cNvPr>
            <p:cNvSpPr>
              <a:spLocks noChangeArrowheads="1"/>
            </p:cNvSpPr>
            <p:nvPr/>
          </p:nvSpPr>
          <p:spPr bwMode="auto">
            <a:xfrm>
              <a:off x="7032626" y="2709864"/>
              <a:ext cx="3241675" cy="503237"/>
            </a:xfrm>
            <a:prstGeom prst="rect">
              <a:avLst/>
            </a:prstGeom>
            <a:noFill/>
            <a:ln w="12700" algn="ctr">
              <a:solidFill>
                <a:srgbClr val="81DEFF"/>
              </a:solidFill>
              <a:prstDash val="dashDot"/>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dirty="0">
                  <a:solidFill>
                    <a:schemeClr val="tx1">
                      <a:lumMod val="65000"/>
                      <a:lumOff val="35000"/>
                    </a:schemeClr>
                  </a:solidFill>
                  <a:cs typeface="+mn-ea"/>
                  <a:sym typeface="+mn-lt"/>
                </a:rPr>
                <a:t>时间够，工作方法有问题</a:t>
              </a:r>
            </a:p>
          </p:txBody>
        </p:sp>
        <p:sp>
          <p:nvSpPr>
            <p:cNvPr id="3089" name="AutoShape 17">
              <a:extLst>
                <a:ext uri="{FF2B5EF4-FFF2-40B4-BE49-F238E27FC236}">
                  <a16:creationId xmlns="" xmlns:a16="http://schemas.microsoft.com/office/drawing/2014/main" id="{19AE5F76-A8A6-1E5D-A706-9B47CA035DA6}"/>
                </a:ext>
              </a:extLst>
            </p:cNvPr>
            <p:cNvSpPr>
              <a:spLocks noChangeArrowheads="1"/>
            </p:cNvSpPr>
            <p:nvPr/>
          </p:nvSpPr>
          <p:spPr bwMode="auto">
            <a:xfrm>
              <a:off x="6529388" y="3789364"/>
              <a:ext cx="360362" cy="71437"/>
            </a:xfrm>
            <a:prstGeom prst="rightArrow">
              <a:avLst>
                <a:gd name="adj1" fmla="val 50000"/>
                <a:gd name="adj2" fmla="val 126112"/>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3500000" scaled="1"/>
              <a:tileRect/>
            </a:gradFill>
            <a:ln w="9525">
              <a:noFill/>
              <a:miter lim="800000"/>
              <a:headEnd/>
              <a:tailEnd/>
            </a:ln>
            <a:effectLst/>
            <a:extLst/>
          </p:spPr>
          <p:txBody>
            <a:bodyPr wrap="none" anchor="ctr"/>
            <a:lstStyle/>
            <a:p>
              <a:endParaRPr lang="zh-CN" altLang="en-US" dirty="0">
                <a:cs typeface="+mn-ea"/>
                <a:sym typeface="+mn-lt"/>
              </a:endParaRPr>
            </a:p>
          </p:txBody>
        </p:sp>
        <p:sp>
          <p:nvSpPr>
            <p:cNvPr id="3090" name="Rectangle 18">
              <a:extLst>
                <a:ext uri="{FF2B5EF4-FFF2-40B4-BE49-F238E27FC236}">
                  <a16:creationId xmlns="" xmlns:a16="http://schemas.microsoft.com/office/drawing/2014/main" id="{99C5A6C2-4C61-6EA5-C26F-335DD036223C}"/>
                </a:ext>
              </a:extLst>
            </p:cNvPr>
            <p:cNvSpPr>
              <a:spLocks noChangeArrowheads="1"/>
            </p:cNvSpPr>
            <p:nvPr/>
          </p:nvSpPr>
          <p:spPr bwMode="auto">
            <a:xfrm>
              <a:off x="7032626" y="3573464"/>
              <a:ext cx="3241675" cy="503237"/>
            </a:xfrm>
            <a:prstGeom prst="rect">
              <a:avLst/>
            </a:prstGeom>
            <a:noFill/>
            <a:ln w="12700" algn="ctr">
              <a:solidFill>
                <a:srgbClr val="81DEFF"/>
              </a:solidFill>
              <a:prstDash val="dashDot"/>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dirty="0">
                  <a:solidFill>
                    <a:schemeClr val="tx1">
                      <a:lumMod val="65000"/>
                      <a:lumOff val="35000"/>
                    </a:schemeClr>
                  </a:solidFill>
                  <a:cs typeface="+mn-ea"/>
                  <a:sym typeface="+mn-lt"/>
                </a:rPr>
                <a:t>通过时间管理，提高工作效率</a:t>
              </a:r>
            </a:p>
          </p:txBody>
        </p:sp>
        <p:sp>
          <p:nvSpPr>
            <p:cNvPr id="3091" name="AutoShape 19">
              <a:extLst>
                <a:ext uri="{FF2B5EF4-FFF2-40B4-BE49-F238E27FC236}">
                  <a16:creationId xmlns="" xmlns:a16="http://schemas.microsoft.com/office/drawing/2014/main" id="{93033B50-20BD-A32E-3B58-9BD97E7BFBD9}"/>
                </a:ext>
              </a:extLst>
            </p:cNvPr>
            <p:cNvSpPr>
              <a:spLocks noChangeArrowheads="1"/>
            </p:cNvSpPr>
            <p:nvPr/>
          </p:nvSpPr>
          <p:spPr bwMode="auto">
            <a:xfrm>
              <a:off x="6529388" y="5157789"/>
              <a:ext cx="360362" cy="71437"/>
            </a:xfrm>
            <a:prstGeom prst="rightArrow">
              <a:avLst>
                <a:gd name="adj1" fmla="val 50000"/>
                <a:gd name="adj2" fmla="val 126112"/>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3500000" scaled="1"/>
              <a:tileRect/>
            </a:gradFill>
            <a:ln w="9525">
              <a:noFill/>
              <a:miter lim="800000"/>
              <a:headEnd/>
              <a:tailEnd/>
            </a:ln>
            <a:effectLst/>
            <a:extLst/>
          </p:spPr>
          <p:txBody>
            <a:bodyPr wrap="none" anchor="ctr"/>
            <a:lstStyle/>
            <a:p>
              <a:endParaRPr lang="zh-CN" altLang="en-US" dirty="0">
                <a:cs typeface="+mn-ea"/>
                <a:sym typeface="+mn-lt"/>
              </a:endParaRPr>
            </a:p>
          </p:txBody>
        </p:sp>
        <p:sp>
          <p:nvSpPr>
            <p:cNvPr id="3092" name="Rectangle 20">
              <a:extLst>
                <a:ext uri="{FF2B5EF4-FFF2-40B4-BE49-F238E27FC236}">
                  <a16:creationId xmlns="" xmlns:a16="http://schemas.microsoft.com/office/drawing/2014/main" id="{A9AA71F2-159B-EBDE-0448-BF42D5AEDAAA}"/>
                </a:ext>
              </a:extLst>
            </p:cNvPr>
            <p:cNvSpPr>
              <a:spLocks noChangeArrowheads="1"/>
            </p:cNvSpPr>
            <p:nvPr/>
          </p:nvSpPr>
          <p:spPr bwMode="auto">
            <a:xfrm>
              <a:off x="7032626" y="4941889"/>
              <a:ext cx="3241675" cy="503237"/>
            </a:xfrm>
            <a:prstGeom prst="rect">
              <a:avLst/>
            </a:prstGeom>
            <a:noFill/>
            <a:ln w="12700" algn="ctr">
              <a:solidFill>
                <a:srgbClr val="81DEFF"/>
              </a:solidFill>
              <a:prstDash val="dashDot"/>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dirty="0">
                  <a:solidFill>
                    <a:schemeClr val="tx1">
                      <a:lumMod val="65000"/>
                      <a:lumOff val="35000"/>
                    </a:schemeClr>
                  </a:solidFill>
                  <a:cs typeface="+mn-ea"/>
                  <a:sym typeface="+mn-lt"/>
                </a:rPr>
                <a:t>没有什么事情做</a:t>
              </a:r>
            </a:p>
          </p:txBody>
        </p:sp>
      </p:grpSp>
      <p:sp>
        <p:nvSpPr>
          <p:cNvPr id="21" name="矩形 20"/>
          <p:cNvSpPr/>
          <p:nvPr/>
        </p:nvSpPr>
        <p:spPr>
          <a:xfrm>
            <a:off x="2297423" y="493216"/>
            <a:ext cx="2749471" cy="477054"/>
          </a:xfrm>
          <a:prstGeom prst="rect">
            <a:avLst/>
          </a:prstGeom>
        </p:spPr>
        <p:txBody>
          <a:bodyPr wrap="none">
            <a:spAutoFit/>
          </a:bodyPr>
          <a:lstStyle/>
          <a:p>
            <a:r>
              <a:rPr lang="zh-CN" altLang="en-US" sz="2500" dirty="0" smtClean="0">
                <a:solidFill>
                  <a:schemeClr val="tx1">
                    <a:lumMod val="65000"/>
                    <a:lumOff val="35000"/>
                  </a:schemeClr>
                </a:solidFill>
                <a:cs typeface="+mn-ea"/>
                <a:sym typeface="+mn-lt"/>
              </a:rPr>
              <a:t>谁偷走了你的时间</a:t>
            </a:r>
            <a:endParaRPr lang="en-US" altLang="zh-CN" sz="2500" dirty="0">
              <a:solidFill>
                <a:schemeClr val="tx1">
                  <a:lumMod val="65000"/>
                  <a:lumOff val="35000"/>
                </a:schemeClr>
              </a:solidFill>
              <a:cs typeface="+mn-ea"/>
              <a:sym typeface="+mn-lt"/>
            </a:endParaRPr>
          </a:p>
        </p:txBody>
      </p:sp>
      <p:grpSp>
        <p:nvGrpSpPr>
          <p:cNvPr id="22" name="组合 21"/>
          <p:cNvGrpSpPr/>
          <p:nvPr/>
        </p:nvGrpSpPr>
        <p:grpSpPr>
          <a:xfrm>
            <a:off x="1455050" y="371743"/>
            <a:ext cx="720000" cy="720000"/>
            <a:chOff x="3238575" y="1761226"/>
            <a:chExt cx="720000" cy="720000"/>
          </a:xfrm>
        </p:grpSpPr>
        <p:sp>
          <p:nvSpPr>
            <p:cNvPr id="23" name="椭圆 22"/>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椭圆 23"/>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椭圆 24"/>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文本框 25"/>
            <p:cNvSpPr txBox="1"/>
            <p:nvPr/>
          </p:nvSpPr>
          <p:spPr>
            <a:xfrm>
              <a:off x="3328309"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01</a:t>
              </a:r>
              <a:endParaRPr lang="zh-CN" altLang="en-US" sz="2500" b="1" dirty="0">
                <a:solidFill>
                  <a:schemeClr val="bg1"/>
                </a:solidFill>
                <a:cs typeface="+mn-ea"/>
                <a:sym typeface="+mn-lt"/>
              </a:endParaRPr>
            </a:p>
          </p:txBody>
        </p:sp>
      </p:grpSp>
      <p:sp>
        <p:nvSpPr>
          <p:cNvPr id="27" name="矩形 26"/>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r>
              <a:rPr lang="en-US" altLang="zh-CN" sz="2500" dirty="0" smtClean="0">
                <a:solidFill>
                  <a:srgbClr val="0070C0"/>
                </a:solidFill>
                <a:cs typeface="+mn-ea"/>
                <a:sym typeface="+mn-lt"/>
              </a:rPr>
              <a:t>0</a:t>
            </a:r>
            <a:fld id="{FCCC2EEF-E453-4134-8DFF-FC7435A55C1A}" type="slidenum">
              <a:rPr lang="en-US" altLang="zh-CN" sz="2500" smtClean="0">
                <a:solidFill>
                  <a:srgbClr val="0070C0"/>
                </a:solidFill>
                <a:cs typeface="+mn-ea"/>
                <a:sym typeface="+mn-lt"/>
              </a:rPr>
              <a:t>4</a:t>
            </a:fld>
            <a:endParaRPr lang="en-US" altLang="zh-CN" sz="2500" dirty="0">
              <a:solidFill>
                <a:srgbClr val="0070C0"/>
              </a:solidFill>
              <a:cs typeface="+mn-ea"/>
              <a:sym typeface="+mn-lt"/>
            </a:endParaRPr>
          </a:p>
        </p:txBody>
      </p:sp>
    </p:spTree>
    <p:extLst>
      <p:ext uri="{BB962C8B-B14F-4D97-AF65-F5344CB8AC3E}">
        <p14:creationId xmlns:p14="http://schemas.microsoft.com/office/powerpoint/2010/main" val="4028999317"/>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wipe(left)">
                                      <p:cBhvr>
                                        <p:cTn id="20" dur="500"/>
                                        <p:tgtEl>
                                          <p:spTgt spid="27"/>
                                        </p:tgtEl>
                                      </p:cBhvr>
                                    </p:animEffect>
                                  </p:childTnLst>
                                </p:cTn>
                              </p:par>
                            </p:childTnLst>
                          </p:cTn>
                        </p:par>
                        <p:par>
                          <p:cTn id="21" fill="hold">
                            <p:stCondLst>
                              <p:cond delay="2000"/>
                            </p:stCondLst>
                            <p:childTnLst>
                              <p:par>
                                <p:cTn id="22" presetID="18" presetClass="entr" presetSubtype="3"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strips(upRight)">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8285" y="2334410"/>
            <a:ext cx="5029200" cy="5029200"/>
          </a:xfrm>
          <a:prstGeom prst="rect">
            <a:avLst/>
          </a:prstGeom>
        </p:spPr>
      </p:pic>
      <p:sp>
        <p:nvSpPr>
          <p:cNvPr id="4116" name="Text Box 20">
            <a:extLst>
              <a:ext uri="{FF2B5EF4-FFF2-40B4-BE49-F238E27FC236}">
                <a16:creationId xmlns="" xmlns:a16="http://schemas.microsoft.com/office/drawing/2014/main" id="{FAA5F620-6D96-AD03-CE3C-817787FF2C57}"/>
              </a:ext>
            </a:extLst>
          </p:cNvPr>
          <p:cNvSpPr txBox="1">
            <a:spLocks noChangeArrowheads="1"/>
          </p:cNvSpPr>
          <p:nvPr/>
        </p:nvSpPr>
        <p:spPr bwMode="auto">
          <a:xfrm>
            <a:off x="1513017" y="1669377"/>
            <a:ext cx="706775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800100" indent="-342900">
              <a:defRPr>
                <a:solidFill>
                  <a:schemeClr val="tx1"/>
                </a:solidFill>
                <a:latin typeface="Arial" panose="020B0604020202020204" pitchFamily="34" charset="0"/>
                <a:ea typeface="宋体" panose="02010600030101010101" pitchFamily="2" charset="-122"/>
              </a:defRPr>
            </a:lvl2pPr>
            <a:lvl3pPr marL="1257300" indent="-342900">
              <a:defRPr>
                <a:solidFill>
                  <a:schemeClr val="tx1"/>
                </a:solidFill>
                <a:latin typeface="Arial" panose="020B0604020202020204" pitchFamily="34" charset="0"/>
                <a:ea typeface="宋体" panose="02010600030101010101" pitchFamily="2" charset="-122"/>
              </a:defRPr>
            </a:lvl3pPr>
            <a:lvl4pPr marL="1714500" indent="-342900">
              <a:defRPr>
                <a:solidFill>
                  <a:schemeClr val="tx1"/>
                </a:solidFill>
                <a:latin typeface="Arial" panose="020B0604020202020204" pitchFamily="34" charset="0"/>
                <a:ea typeface="宋体" panose="02010600030101010101" pitchFamily="2" charset="-122"/>
              </a:defRPr>
            </a:lvl4pPr>
            <a:lvl5pPr marL="2171700" indent="-342900">
              <a:defRPr>
                <a:solidFill>
                  <a:schemeClr val="tx1"/>
                </a:solidFill>
                <a:latin typeface="Arial" panose="020B0604020202020204" pitchFamily="34" charset="0"/>
                <a:ea typeface="宋体" panose="02010600030101010101" pitchFamily="2" charset="-122"/>
              </a:defRPr>
            </a:lvl5pPr>
            <a:lvl6pPr marL="2628900" indent="-3429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3086100" indent="-3429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543300" indent="-3429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4000500" indent="-3429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200000"/>
              </a:lnSpc>
              <a:buFontTx/>
              <a:buAutoNum type="arabicPeriod"/>
            </a:pPr>
            <a:r>
              <a:rPr lang="zh-CN" altLang="en-US" dirty="0">
                <a:solidFill>
                  <a:schemeClr val="tx1">
                    <a:lumMod val="65000"/>
                    <a:lumOff val="35000"/>
                  </a:schemeClr>
                </a:solidFill>
                <a:latin typeface="+mn-lt"/>
                <a:ea typeface="+mn-ea"/>
                <a:cs typeface="+mn-ea"/>
                <a:sym typeface="+mn-lt"/>
              </a:rPr>
              <a:t>你是不是整天奔走于大街小巷，疲于奔命，却没有拜访几个客户？</a:t>
            </a:r>
          </a:p>
          <a:p>
            <a:pPr>
              <a:lnSpc>
                <a:spcPct val="200000"/>
              </a:lnSpc>
              <a:buFontTx/>
              <a:buAutoNum type="arabicPeriod"/>
            </a:pPr>
            <a:r>
              <a:rPr lang="zh-CN" altLang="en-US" dirty="0">
                <a:solidFill>
                  <a:schemeClr val="tx1">
                    <a:lumMod val="65000"/>
                    <a:lumOff val="35000"/>
                  </a:schemeClr>
                </a:solidFill>
                <a:latin typeface="+mn-lt"/>
                <a:ea typeface="+mn-ea"/>
                <a:cs typeface="+mn-ea"/>
                <a:sym typeface="+mn-lt"/>
              </a:rPr>
              <a:t>你是不是整天汗流浃背，忙于见客户，却不见有什么单可签？</a:t>
            </a:r>
          </a:p>
          <a:p>
            <a:pPr>
              <a:lnSpc>
                <a:spcPct val="200000"/>
              </a:lnSpc>
              <a:buFontTx/>
              <a:buAutoNum type="arabicPeriod"/>
            </a:pPr>
            <a:r>
              <a:rPr lang="zh-CN" altLang="en-US" dirty="0">
                <a:solidFill>
                  <a:schemeClr val="tx1">
                    <a:lumMod val="65000"/>
                    <a:lumOff val="35000"/>
                  </a:schemeClr>
                </a:solidFill>
                <a:latin typeface="+mn-lt"/>
                <a:ea typeface="+mn-ea"/>
                <a:cs typeface="+mn-ea"/>
                <a:sym typeface="+mn-lt"/>
              </a:rPr>
              <a:t>你是不是经常觉得忙了一天，却不知道自己都做了哪些事情？</a:t>
            </a:r>
          </a:p>
          <a:p>
            <a:pPr>
              <a:lnSpc>
                <a:spcPct val="200000"/>
              </a:lnSpc>
              <a:buFontTx/>
              <a:buAutoNum type="arabicPeriod"/>
            </a:pPr>
            <a:r>
              <a:rPr lang="zh-CN" altLang="en-US" dirty="0">
                <a:solidFill>
                  <a:schemeClr val="tx1">
                    <a:lumMod val="65000"/>
                    <a:lumOff val="35000"/>
                  </a:schemeClr>
                </a:solidFill>
                <a:latin typeface="+mn-lt"/>
                <a:ea typeface="+mn-ea"/>
                <a:cs typeface="+mn-ea"/>
                <a:sym typeface="+mn-lt"/>
              </a:rPr>
              <a:t>你是不是经常欢天喜地的出去，垂头丧气的回来？</a:t>
            </a:r>
          </a:p>
          <a:p>
            <a:pPr>
              <a:lnSpc>
                <a:spcPct val="200000"/>
              </a:lnSpc>
              <a:buFontTx/>
              <a:buAutoNum type="arabicPeriod"/>
            </a:pPr>
            <a:r>
              <a:rPr lang="zh-CN" altLang="en-US" dirty="0">
                <a:solidFill>
                  <a:schemeClr val="tx1">
                    <a:lumMod val="65000"/>
                    <a:lumOff val="35000"/>
                  </a:schemeClr>
                </a:solidFill>
                <a:latin typeface="+mn-lt"/>
                <a:ea typeface="+mn-ea"/>
                <a:cs typeface="+mn-ea"/>
                <a:sym typeface="+mn-lt"/>
              </a:rPr>
              <a:t>你是不是觉得既没有赚到钱，又没有陪好家人？</a:t>
            </a:r>
          </a:p>
          <a:p>
            <a:pPr>
              <a:lnSpc>
                <a:spcPct val="200000"/>
              </a:lnSpc>
              <a:buFontTx/>
              <a:buAutoNum type="arabicPeriod"/>
            </a:pPr>
            <a:r>
              <a:rPr lang="en-US" altLang="zh-CN" dirty="0">
                <a:solidFill>
                  <a:schemeClr val="tx1">
                    <a:lumMod val="65000"/>
                    <a:lumOff val="35000"/>
                  </a:schemeClr>
                </a:solidFill>
                <a:latin typeface="+mn-lt"/>
                <a:ea typeface="+mn-ea"/>
                <a:cs typeface="+mn-ea"/>
                <a:sym typeface="+mn-lt"/>
              </a:rPr>
              <a:t>……</a:t>
            </a:r>
          </a:p>
        </p:txBody>
      </p:sp>
      <p:sp>
        <p:nvSpPr>
          <p:cNvPr id="3" name="矩形 2"/>
          <p:cNvSpPr/>
          <p:nvPr/>
        </p:nvSpPr>
        <p:spPr>
          <a:xfrm>
            <a:off x="2297423" y="493216"/>
            <a:ext cx="2749471" cy="477054"/>
          </a:xfrm>
          <a:prstGeom prst="rect">
            <a:avLst/>
          </a:prstGeom>
        </p:spPr>
        <p:txBody>
          <a:bodyPr wrap="none">
            <a:spAutoFit/>
          </a:bodyPr>
          <a:lstStyle/>
          <a:p>
            <a:r>
              <a:rPr lang="zh-CN" altLang="en-US" sz="2500" dirty="0" smtClean="0">
                <a:solidFill>
                  <a:schemeClr val="tx1">
                    <a:lumMod val="65000"/>
                    <a:lumOff val="35000"/>
                  </a:schemeClr>
                </a:solidFill>
                <a:cs typeface="+mn-ea"/>
                <a:sym typeface="+mn-lt"/>
              </a:rPr>
              <a:t>谁偷走了你的时间</a:t>
            </a:r>
            <a:endParaRPr lang="en-US" altLang="zh-CN" sz="2500" dirty="0">
              <a:solidFill>
                <a:schemeClr val="tx1">
                  <a:lumMod val="65000"/>
                  <a:lumOff val="35000"/>
                </a:schemeClr>
              </a:solidFill>
              <a:cs typeface="+mn-ea"/>
              <a:sym typeface="+mn-lt"/>
            </a:endParaRPr>
          </a:p>
        </p:txBody>
      </p:sp>
      <p:grpSp>
        <p:nvGrpSpPr>
          <p:cNvPr id="4" name="组合 3"/>
          <p:cNvGrpSpPr/>
          <p:nvPr/>
        </p:nvGrpSpPr>
        <p:grpSpPr>
          <a:xfrm>
            <a:off x="1455050" y="371743"/>
            <a:ext cx="720000" cy="720000"/>
            <a:chOff x="3238575" y="1761226"/>
            <a:chExt cx="720000" cy="720000"/>
          </a:xfrm>
        </p:grpSpPr>
        <p:sp>
          <p:nvSpPr>
            <p:cNvPr id="5" name="椭圆 4"/>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椭圆 5"/>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6"/>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文本框 7"/>
            <p:cNvSpPr txBox="1"/>
            <p:nvPr/>
          </p:nvSpPr>
          <p:spPr>
            <a:xfrm>
              <a:off x="3328309"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01</a:t>
              </a:r>
              <a:endParaRPr lang="zh-CN" altLang="en-US" sz="2500" b="1" dirty="0">
                <a:solidFill>
                  <a:schemeClr val="bg1"/>
                </a:solidFill>
                <a:cs typeface="+mn-ea"/>
                <a:sym typeface="+mn-lt"/>
              </a:endParaRPr>
            </a:p>
          </p:txBody>
        </p:sp>
      </p:grpSp>
      <p:sp>
        <p:nvSpPr>
          <p:cNvPr id="9" name="矩形 8"/>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r>
              <a:rPr lang="en-US" altLang="zh-CN" sz="2500" dirty="0" smtClean="0">
                <a:solidFill>
                  <a:srgbClr val="0070C0"/>
                </a:solidFill>
                <a:cs typeface="+mn-ea"/>
                <a:sym typeface="+mn-lt"/>
              </a:rPr>
              <a:t>0</a:t>
            </a:r>
            <a:fld id="{E6345326-0558-40F5-8EFC-E6F2D66C6A8C}" type="slidenum">
              <a:rPr lang="en-US" altLang="zh-CN" sz="2500" smtClean="0">
                <a:solidFill>
                  <a:srgbClr val="0070C0"/>
                </a:solidFill>
                <a:cs typeface="+mn-ea"/>
                <a:sym typeface="+mn-lt"/>
              </a:rPr>
              <a:t>5</a:t>
            </a:fld>
            <a:endParaRPr lang="en-US" altLang="zh-CN" sz="2500" dirty="0">
              <a:solidFill>
                <a:srgbClr val="0070C0"/>
              </a:solidFill>
              <a:cs typeface="+mn-ea"/>
              <a:sym typeface="+mn-lt"/>
            </a:endParaRPr>
          </a:p>
        </p:txBody>
      </p:sp>
    </p:spTree>
    <p:extLst>
      <p:ext uri="{BB962C8B-B14F-4D97-AF65-F5344CB8AC3E}">
        <p14:creationId xmlns:p14="http://schemas.microsoft.com/office/powerpoint/2010/main" val="1770546867"/>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down)">
                                      <p:cBhvr>
                                        <p:cTn id="24" dur="500"/>
                                        <p:tgtEl>
                                          <p:spTgt spid="2"/>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4116"/>
                                        </p:tgtEl>
                                        <p:attrNameLst>
                                          <p:attrName>style.visibility</p:attrName>
                                        </p:attrNameLst>
                                      </p:cBhvr>
                                      <p:to>
                                        <p:strVal val="visible"/>
                                      </p:to>
                                    </p:set>
                                    <p:animEffect transition="in" filter="wipe(up)">
                                      <p:cBhvr>
                                        <p:cTn id="28" dur="500"/>
                                        <p:tgtEl>
                                          <p:spTgt spid="4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6" grpId="0"/>
      <p:bldP spid="3"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297423" y="493216"/>
            <a:ext cx="2749471" cy="477054"/>
          </a:xfrm>
          <a:prstGeom prst="rect">
            <a:avLst/>
          </a:prstGeom>
        </p:spPr>
        <p:txBody>
          <a:bodyPr wrap="none">
            <a:spAutoFit/>
          </a:bodyPr>
          <a:lstStyle/>
          <a:p>
            <a:r>
              <a:rPr lang="zh-CN" altLang="en-US" sz="2500" dirty="0" smtClean="0">
                <a:solidFill>
                  <a:schemeClr val="tx1">
                    <a:lumMod val="65000"/>
                    <a:lumOff val="35000"/>
                  </a:schemeClr>
                </a:solidFill>
                <a:cs typeface="+mn-ea"/>
                <a:sym typeface="+mn-lt"/>
              </a:rPr>
              <a:t>谁偷走了你的时间</a:t>
            </a:r>
            <a:endParaRPr lang="en-US" altLang="zh-CN" sz="2500" dirty="0">
              <a:solidFill>
                <a:schemeClr val="tx1">
                  <a:lumMod val="65000"/>
                  <a:lumOff val="35000"/>
                </a:schemeClr>
              </a:solidFill>
              <a:cs typeface="+mn-ea"/>
              <a:sym typeface="+mn-lt"/>
            </a:endParaRPr>
          </a:p>
        </p:txBody>
      </p:sp>
      <p:grpSp>
        <p:nvGrpSpPr>
          <p:cNvPr id="7" name="组合 6"/>
          <p:cNvGrpSpPr/>
          <p:nvPr/>
        </p:nvGrpSpPr>
        <p:grpSpPr>
          <a:xfrm>
            <a:off x="1455050" y="371743"/>
            <a:ext cx="720000" cy="720000"/>
            <a:chOff x="3238575" y="1761226"/>
            <a:chExt cx="720000" cy="720000"/>
          </a:xfrm>
        </p:grpSpPr>
        <p:sp>
          <p:nvSpPr>
            <p:cNvPr id="8" name="椭圆 7"/>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3328309"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01</a:t>
              </a:r>
              <a:endParaRPr lang="zh-CN" altLang="en-US" sz="2500" b="1" dirty="0">
                <a:solidFill>
                  <a:schemeClr val="bg1"/>
                </a:solidFill>
                <a:cs typeface="+mn-ea"/>
                <a:sym typeface="+mn-lt"/>
              </a:endParaRPr>
            </a:p>
          </p:txBody>
        </p:sp>
      </p:grpSp>
      <p:sp>
        <p:nvSpPr>
          <p:cNvPr id="12" name="矩形 11"/>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r>
              <a:rPr lang="en-US" altLang="zh-CN" sz="2500" dirty="0" smtClean="0">
                <a:solidFill>
                  <a:srgbClr val="0070C0"/>
                </a:solidFill>
                <a:cs typeface="+mn-ea"/>
                <a:sym typeface="+mn-lt"/>
              </a:rPr>
              <a:t>0</a:t>
            </a:r>
            <a:fld id="{A083D942-EAD9-4545-8A51-B51C4A74275A}" type="slidenum">
              <a:rPr lang="en-US" altLang="zh-CN" sz="2500" smtClean="0">
                <a:solidFill>
                  <a:srgbClr val="0070C0"/>
                </a:solidFill>
                <a:cs typeface="+mn-ea"/>
                <a:sym typeface="+mn-lt"/>
              </a:rPr>
              <a:t>6</a:t>
            </a:fld>
            <a:endParaRPr lang="en-US" altLang="zh-CN" sz="2500" dirty="0">
              <a:solidFill>
                <a:srgbClr val="0070C0"/>
              </a:solidFill>
              <a:cs typeface="+mn-ea"/>
              <a:sym typeface="+mn-lt"/>
            </a:endParaRPr>
          </a:p>
        </p:txBody>
      </p:sp>
      <p:grpSp>
        <p:nvGrpSpPr>
          <p:cNvPr id="5" name="组合 4"/>
          <p:cNvGrpSpPr/>
          <p:nvPr/>
        </p:nvGrpSpPr>
        <p:grpSpPr>
          <a:xfrm>
            <a:off x="2094050" y="1538345"/>
            <a:ext cx="2804620" cy="1495313"/>
            <a:chOff x="2093646" y="1645921"/>
            <a:chExt cx="2804620" cy="1495313"/>
          </a:xfrm>
        </p:grpSpPr>
        <p:sp>
          <p:nvSpPr>
            <p:cNvPr id="3" name="文本框 2"/>
            <p:cNvSpPr txBox="1"/>
            <p:nvPr/>
          </p:nvSpPr>
          <p:spPr>
            <a:xfrm>
              <a:off x="2761620" y="2001162"/>
              <a:ext cx="1510350" cy="784830"/>
            </a:xfrm>
            <a:prstGeom prst="rect">
              <a:avLst/>
            </a:prstGeom>
            <a:noFill/>
          </p:spPr>
          <p:txBody>
            <a:bodyPr wrap="none" rtlCol="0">
              <a:spAutoFit/>
            </a:bodyPr>
            <a:lstStyle/>
            <a:p>
              <a:r>
                <a:rPr lang="zh-CN" altLang="en-US" sz="4500" dirty="0" smtClean="0">
                  <a:solidFill>
                    <a:srgbClr val="0070C0"/>
                  </a:solidFill>
                  <a:cs typeface="+mn-ea"/>
                  <a:sym typeface="+mn-lt"/>
                </a:rPr>
                <a:t>拖 延</a:t>
              </a:r>
              <a:endParaRPr lang="zh-CN" altLang="en-US" sz="4500" dirty="0">
                <a:solidFill>
                  <a:srgbClr val="0070C0"/>
                </a:solidFill>
                <a:cs typeface="+mn-ea"/>
                <a:sym typeface="+mn-lt"/>
              </a:endParaRPr>
            </a:p>
          </p:txBody>
        </p:sp>
        <p:sp>
          <p:nvSpPr>
            <p:cNvPr id="4" name="圆角矩形标注 3"/>
            <p:cNvSpPr/>
            <p:nvPr/>
          </p:nvSpPr>
          <p:spPr>
            <a:xfrm>
              <a:off x="2093646" y="1645921"/>
              <a:ext cx="2804620" cy="1495313"/>
            </a:xfrm>
            <a:prstGeom prst="wedgeRoundRectCallout">
              <a:avLst>
                <a:gd name="adj1" fmla="val 38389"/>
                <a:gd name="adj2" fmla="val 74011"/>
                <a:gd name="adj3" fmla="val 16667"/>
              </a:avLst>
            </a:prstGeom>
            <a:no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7280625" y="1538345"/>
            <a:ext cx="2804620" cy="1495313"/>
            <a:chOff x="2093646" y="1645921"/>
            <a:chExt cx="2804620" cy="1495313"/>
          </a:xfrm>
        </p:grpSpPr>
        <p:sp>
          <p:nvSpPr>
            <p:cNvPr id="15" name="文本框 14"/>
            <p:cNvSpPr txBox="1"/>
            <p:nvPr/>
          </p:nvSpPr>
          <p:spPr>
            <a:xfrm>
              <a:off x="2761620" y="2001162"/>
              <a:ext cx="1510350" cy="784830"/>
            </a:xfrm>
            <a:prstGeom prst="rect">
              <a:avLst/>
            </a:prstGeom>
            <a:noFill/>
          </p:spPr>
          <p:txBody>
            <a:bodyPr wrap="none" rtlCol="0">
              <a:spAutoFit/>
            </a:bodyPr>
            <a:lstStyle/>
            <a:p>
              <a:r>
                <a:rPr lang="zh-CN" altLang="en-US" sz="4500" dirty="0" smtClean="0">
                  <a:solidFill>
                    <a:srgbClr val="0070C0"/>
                  </a:solidFill>
                  <a:cs typeface="+mn-ea"/>
                  <a:sym typeface="+mn-lt"/>
                </a:rPr>
                <a:t>疲 惫</a:t>
              </a:r>
              <a:endParaRPr lang="zh-CN" altLang="en-US" sz="4500" dirty="0">
                <a:solidFill>
                  <a:srgbClr val="0070C0"/>
                </a:solidFill>
                <a:cs typeface="+mn-ea"/>
                <a:sym typeface="+mn-lt"/>
              </a:endParaRPr>
            </a:p>
          </p:txBody>
        </p:sp>
        <p:sp>
          <p:nvSpPr>
            <p:cNvPr id="16" name="圆角矩形标注 15"/>
            <p:cNvSpPr/>
            <p:nvPr/>
          </p:nvSpPr>
          <p:spPr>
            <a:xfrm>
              <a:off x="2093646" y="1645921"/>
              <a:ext cx="2804620" cy="1495313"/>
            </a:xfrm>
            <a:prstGeom prst="wedgeRoundRectCallout">
              <a:avLst>
                <a:gd name="adj1" fmla="val -53284"/>
                <a:gd name="adj2" fmla="val 69695"/>
                <a:gd name="adj3" fmla="val 16667"/>
              </a:avLst>
            </a:prstGeom>
            <a:no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7" name="组合 16"/>
          <p:cNvGrpSpPr/>
          <p:nvPr/>
        </p:nvGrpSpPr>
        <p:grpSpPr>
          <a:xfrm>
            <a:off x="2094050" y="4552280"/>
            <a:ext cx="2804620" cy="1495313"/>
            <a:chOff x="2093646" y="1645921"/>
            <a:chExt cx="2804620" cy="1495313"/>
          </a:xfrm>
        </p:grpSpPr>
        <p:sp>
          <p:nvSpPr>
            <p:cNvPr id="18" name="文本框 17"/>
            <p:cNvSpPr txBox="1"/>
            <p:nvPr/>
          </p:nvSpPr>
          <p:spPr>
            <a:xfrm>
              <a:off x="2249461" y="2001162"/>
              <a:ext cx="2492990" cy="784830"/>
            </a:xfrm>
            <a:prstGeom prst="rect">
              <a:avLst/>
            </a:prstGeom>
            <a:noFill/>
          </p:spPr>
          <p:txBody>
            <a:bodyPr wrap="none" rtlCol="0">
              <a:spAutoFit/>
            </a:bodyPr>
            <a:lstStyle/>
            <a:p>
              <a:r>
                <a:rPr lang="zh-CN" altLang="en-US" sz="4500" dirty="0" smtClean="0">
                  <a:solidFill>
                    <a:srgbClr val="0070C0"/>
                  </a:solidFill>
                  <a:cs typeface="+mn-ea"/>
                  <a:sym typeface="+mn-lt"/>
                </a:rPr>
                <a:t>无效拜访</a:t>
              </a:r>
              <a:endParaRPr lang="zh-CN" altLang="en-US" sz="4500" dirty="0">
                <a:solidFill>
                  <a:srgbClr val="0070C0"/>
                </a:solidFill>
                <a:cs typeface="+mn-ea"/>
                <a:sym typeface="+mn-lt"/>
              </a:endParaRPr>
            </a:p>
          </p:txBody>
        </p:sp>
        <p:sp>
          <p:nvSpPr>
            <p:cNvPr id="19" name="圆角矩形标注 18"/>
            <p:cNvSpPr/>
            <p:nvPr/>
          </p:nvSpPr>
          <p:spPr>
            <a:xfrm>
              <a:off x="2093646" y="1645921"/>
              <a:ext cx="2804620" cy="1495313"/>
            </a:xfrm>
            <a:prstGeom prst="wedgeRoundRectCallout">
              <a:avLst>
                <a:gd name="adj1" fmla="val 53348"/>
                <a:gd name="adj2" fmla="val -74910"/>
                <a:gd name="adj3" fmla="val 16667"/>
              </a:avLst>
            </a:prstGeom>
            <a:no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0" name="组合 19"/>
          <p:cNvGrpSpPr/>
          <p:nvPr/>
        </p:nvGrpSpPr>
        <p:grpSpPr>
          <a:xfrm>
            <a:off x="7280625" y="4552280"/>
            <a:ext cx="2804620" cy="1495313"/>
            <a:chOff x="2432519" y="1645921"/>
            <a:chExt cx="2804620" cy="1495313"/>
          </a:xfrm>
        </p:grpSpPr>
        <p:sp>
          <p:nvSpPr>
            <p:cNvPr id="21" name="文本框 20"/>
            <p:cNvSpPr txBox="1"/>
            <p:nvPr/>
          </p:nvSpPr>
          <p:spPr>
            <a:xfrm>
              <a:off x="2460094" y="2039634"/>
              <a:ext cx="2749471" cy="707886"/>
            </a:xfrm>
            <a:prstGeom prst="rect">
              <a:avLst/>
            </a:prstGeom>
            <a:noFill/>
          </p:spPr>
          <p:txBody>
            <a:bodyPr wrap="none" rtlCol="0">
              <a:spAutoFit/>
            </a:bodyPr>
            <a:lstStyle/>
            <a:p>
              <a:r>
                <a:rPr lang="zh-CN" altLang="en-US" sz="4000" dirty="0">
                  <a:solidFill>
                    <a:srgbClr val="0070C0"/>
                  </a:solidFill>
                  <a:cs typeface="+mn-ea"/>
                  <a:sym typeface="+mn-lt"/>
                </a:rPr>
                <a:t>一问三不知</a:t>
              </a:r>
            </a:p>
          </p:txBody>
        </p:sp>
        <p:sp>
          <p:nvSpPr>
            <p:cNvPr id="22" name="圆角矩形标注 21"/>
            <p:cNvSpPr/>
            <p:nvPr/>
          </p:nvSpPr>
          <p:spPr>
            <a:xfrm>
              <a:off x="2432519" y="1645921"/>
              <a:ext cx="2804620" cy="1495313"/>
            </a:xfrm>
            <a:prstGeom prst="wedgeRoundRectCallout">
              <a:avLst>
                <a:gd name="adj1" fmla="val -63257"/>
                <a:gd name="adj2" fmla="val -82824"/>
                <a:gd name="adj3" fmla="val 16667"/>
              </a:avLst>
            </a:prstGeom>
            <a:noFill/>
            <a:ln>
              <a:solidFill>
                <a:schemeClr val="bg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5" name="组合 24"/>
          <p:cNvGrpSpPr/>
          <p:nvPr/>
        </p:nvGrpSpPr>
        <p:grpSpPr>
          <a:xfrm>
            <a:off x="4256443" y="2385673"/>
            <a:ext cx="3679115" cy="2560320"/>
            <a:chOff x="4156854" y="2589009"/>
            <a:chExt cx="3679115" cy="2560320"/>
          </a:xfrm>
        </p:grpSpPr>
        <p:sp>
          <p:nvSpPr>
            <p:cNvPr id="24" name="云形 23"/>
            <p:cNvSpPr/>
            <p:nvPr/>
          </p:nvSpPr>
          <p:spPr>
            <a:xfrm>
              <a:off x="4156854" y="2589009"/>
              <a:ext cx="3679115" cy="2560320"/>
            </a:xfrm>
            <a:prstGeom prst="cloud">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云形 22"/>
            <p:cNvSpPr/>
            <p:nvPr/>
          </p:nvSpPr>
          <p:spPr>
            <a:xfrm>
              <a:off x="4156854" y="2589009"/>
              <a:ext cx="3679115" cy="2560320"/>
            </a:xfrm>
            <a:prstGeom prst="cloud">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1413351730"/>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500"/>
                            </p:stCondLst>
                            <p:childTnLst>
                              <p:par>
                                <p:cTn id="28" presetID="22" presetClass="entr" presetSubtype="4"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00"/>
                                        <p:tgtEl>
                                          <p:spTgt spid="5"/>
                                        </p:tgtEl>
                                      </p:cBhvr>
                                    </p:animEffect>
                                  </p:childTnLst>
                                </p:cTn>
                              </p:par>
                            </p:childTnLst>
                          </p:cTn>
                        </p:par>
                        <p:par>
                          <p:cTn id="31" fill="hold">
                            <p:stCondLst>
                              <p:cond delay="3000"/>
                            </p:stCondLst>
                            <p:childTnLst>
                              <p:par>
                                <p:cTn id="32" presetID="22" presetClass="entr" presetSubtype="4"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down)">
                                      <p:cBhvr>
                                        <p:cTn id="34" dur="500"/>
                                        <p:tgtEl>
                                          <p:spTgt spid="14"/>
                                        </p:tgtEl>
                                      </p:cBhvr>
                                    </p:animEffect>
                                  </p:childTnLst>
                                </p:cTn>
                              </p:par>
                            </p:childTnLst>
                          </p:cTn>
                        </p:par>
                        <p:par>
                          <p:cTn id="35" fill="hold">
                            <p:stCondLst>
                              <p:cond delay="3500"/>
                            </p:stCondLst>
                            <p:childTnLst>
                              <p:par>
                                <p:cTn id="36" presetID="22" presetClass="entr" presetSubtype="1" fill="hold"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up)">
                                      <p:cBhvr>
                                        <p:cTn id="38" dur="500"/>
                                        <p:tgtEl>
                                          <p:spTgt spid="17"/>
                                        </p:tgtEl>
                                      </p:cBhvr>
                                    </p:animEffect>
                                  </p:childTnLst>
                                </p:cTn>
                              </p:par>
                            </p:childTnLst>
                          </p:cTn>
                        </p:par>
                        <p:par>
                          <p:cTn id="39" fill="hold">
                            <p:stCondLst>
                              <p:cond delay="4000"/>
                            </p:stCondLst>
                            <p:childTnLst>
                              <p:par>
                                <p:cTn id="40" presetID="22" presetClass="entr" presetSubtype="1" fill="hold" nodeType="after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up)">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248100" y="2206758"/>
            <a:ext cx="9695800" cy="1323439"/>
          </a:xfrm>
          <a:prstGeom prst="rect">
            <a:avLst/>
          </a:prstGeom>
        </p:spPr>
        <p:txBody>
          <a:bodyPr wrap="square" anchor="ctr">
            <a:spAutoFit/>
          </a:bodyPr>
          <a:lstStyle/>
          <a:p>
            <a:pPr algn="dist"/>
            <a:r>
              <a:rPr lang="zh-CN" altLang="en-US" sz="8000" b="1" dirty="0">
                <a:solidFill>
                  <a:srgbClr val="0070C0"/>
                </a:solidFill>
                <a:cs typeface="+mn-ea"/>
                <a:sym typeface="+mn-lt"/>
              </a:rPr>
              <a:t>销售人员的时间窃贼</a:t>
            </a:r>
          </a:p>
        </p:txBody>
      </p:sp>
      <p:grpSp>
        <p:nvGrpSpPr>
          <p:cNvPr id="6" name="组合 5"/>
          <p:cNvGrpSpPr/>
          <p:nvPr/>
        </p:nvGrpSpPr>
        <p:grpSpPr>
          <a:xfrm>
            <a:off x="5376000" y="476456"/>
            <a:ext cx="1440000" cy="1440000"/>
            <a:chOff x="3050661" y="2199355"/>
            <a:chExt cx="1440000" cy="1440000"/>
          </a:xfrm>
        </p:grpSpPr>
        <p:sp>
          <p:nvSpPr>
            <p:cNvPr id="7" name="椭圆 6"/>
            <p:cNvSpPr>
              <a:spLocks noChangeAspect="1"/>
            </p:cNvSpPr>
            <p:nvPr/>
          </p:nvSpPr>
          <p:spPr>
            <a:xfrm>
              <a:off x="3050661" y="2199355"/>
              <a:ext cx="1440000" cy="144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a:spLocks noChangeAspect="1"/>
            </p:cNvSpPr>
            <p:nvPr/>
          </p:nvSpPr>
          <p:spPr>
            <a:xfrm>
              <a:off x="3140661" y="2289355"/>
              <a:ext cx="1260000" cy="126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a:spLocks noChangeAspect="1"/>
            </p:cNvSpPr>
            <p:nvPr/>
          </p:nvSpPr>
          <p:spPr>
            <a:xfrm>
              <a:off x="3230661" y="2379355"/>
              <a:ext cx="1080000" cy="1080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文本框 9"/>
            <p:cNvSpPr txBox="1"/>
            <p:nvPr/>
          </p:nvSpPr>
          <p:spPr>
            <a:xfrm>
              <a:off x="3357727" y="2526940"/>
              <a:ext cx="825867" cy="784830"/>
            </a:xfrm>
            <a:prstGeom prst="rect">
              <a:avLst/>
            </a:prstGeom>
            <a:noFill/>
          </p:spPr>
          <p:txBody>
            <a:bodyPr wrap="none" rtlCol="0">
              <a:spAutoFit/>
            </a:bodyPr>
            <a:lstStyle/>
            <a:p>
              <a:pPr algn="ctr"/>
              <a:r>
                <a:rPr lang="en-US" altLang="zh-CN" sz="4500" b="1" dirty="0" smtClean="0">
                  <a:solidFill>
                    <a:schemeClr val="bg1"/>
                  </a:solidFill>
                  <a:cs typeface="+mn-ea"/>
                  <a:sym typeface="+mn-lt"/>
                </a:rPr>
                <a:t>02</a:t>
              </a:r>
              <a:endParaRPr lang="zh-CN" altLang="en-US" sz="4500" b="1" dirty="0">
                <a:solidFill>
                  <a:schemeClr val="bg1"/>
                </a:solidFill>
                <a:cs typeface="+mn-ea"/>
                <a:sym typeface="+mn-lt"/>
              </a:endParaRPr>
            </a:p>
          </p:txBody>
        </p:sp>
      </p:grpSp>
      <p:pic>
        <p:nvPicPr>
          <p:cNvPr id="11" name="图片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668360"/>
            <a:ext cx="3663972" cy="3663972"/>
          </a:xfrm>
          <a:prstGeom prst="rect">
            <a:avLst/>
          </a:prstGeom>
        </p:spPr>
      </p:pic>
      <p:sp>
        <p:nvSpPr>
          <p:cNvPr id="12" name="矩形 11"/>
          <p:cNvSpPr/>
          <p:nvPr/>
        </p:nvSpPr>
        <p:spPr>
          <a:xfrm>
            <a:off x="2912396" y="3820499"/>
            <a:ext cx="6367209" cy="553998"/>
          </a:xfrm>
          <a:prstGeom prst="rect">
            <a:avLst/>
          </a:prstGeom>
        </p:spPr>
        <p:txBody>
          <a:bodyPr wrap="square">
            <a:spAutoFit/>
          </a:bodyPr>
          <a:lstStyle/>
          <a:p>
            <a:pPr algn="ctr">
              <a:lnSpc>
                <a:spcPct val="150000"/>
              </a:lnSpc>
            </a:pPr>
            <a:r>
              <a:rPr lang="zh-CN" altLang="en-US" sz="1000" dirty="0" smtClean="0">
                <a:solidFill>
                  <a:schemeClr val="tx1">
                    <a:lumMod val="50000"/>
                    <a:lumOff val="50000"/>
                  </a:schemeClr>
                </a:solidFill>
                <a:cs typeface="+mn-ea"/>
                <a:sym typeface="+mn-lt"/>
              </a:rPr>
              <a:t>管理者通常会组织团建活动来激励销售员工的积极性，怎样设计实施⽅案。关于团队激励活动⽅案的相关资料，希望对您有所帮助</a:t>
            </a:r>
            <a:r>
              <a:rPr lang="zh-CN" altLang="en-US" sz="1000" dirty="0">
                <a:solidFill>
                  <a:schemeClr val="tx1">
                    <a:lumMod val="50000"/>
                    <a:lumOff val="50000"/>
                  </a:schemeClr>
                </a:solidFill>
                <a:cs typeface="+mn-ea"/>
                <a:sym typeface="+mn-lt"/>
              </a:rPr>
              <a:t>。关于团队激励活动⽅案的相关资料，希望对您有所帮助。</a:t>
            </a:r>
          </a:p>
        </p:txBody>
      </p:sp>
    </p:spTree>
    <p:extLst>
      <p:ext uri="{BB962C8B-B14F-4D97-AF65-F5344CB8AC3E}">
        <p14:creationId xmlns:p14="http://schemas.microsoft.com/office/powerpoint/2010/main" val="4173257496"/>
      </p:ext>
    </p:extLst>
  </p:cSld>
  <p:clrMapOvr>
    <a:masterClrMapping/>
  </p:clrMapOvr>
  <p:transition spd="slow" advClick="0" advTm="5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par>
                          <p:cTn id="8" fill="hold">
                            <p:stCondLst>
                              <p:cond delay="2000"/>
                            </p:stCondLst>
                            <p:childTnLst>
                              <p:par>
                                <p:cTn id="9" presetID="31"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1000" fill="hold"/>
                                        <p:tgtEl>
                                          <p:spTgt spid="6"/>
                                        </p:tgtEl>
                                        <p:attrNameLst>
                                          <p:attrName>ppt_w</p:attrName>
                                        </p:attrNameLst>
                                      </p:cBhvr>
                                      <p:tavLst>
                                        <p:tav tm="0">
                                          <p:val>
                                            <p:fltVal val="0"/>
                                          </p:val>
                                        </p:tav>
                                        <p:tav tm="100000">
                                          <p:val>
                                            <p:strVal val="#ppt_w"/>
                                          </p:val>
                                        </p:tav>
                                      </p:tavLst>
                                    </p:anim>
                                    <p:anim calcmode="lin" valueType="num">
                                      <p:cBhvr>
                                        <p:cTn id="12" dur="1000" fill="hold"/>
                                        <p:tgtEl>
                                          <p:spTgt spid="6"/>
                                        </p:tgtEl>
                                        <p:attrNameLst>
                                          <p:attrName>ppt_h</p:attrName>
                                        </p:attrNameLst>
                                      </p:cBhvr>
                                      <p:tavLst>
                                        <p:tav tm="0">
                                          <p:val>
                                            <p:fltVal val="0"/>
                                          </p:val>
                                        </p:tav>
                                        <p:tav tm="100000">
                                          <p:val>
                                            <p:strVal val="#ppt_h"/>
                                          </p:val>
                                        </p:tav>
                                      </p:tavLst>
                                    </p:anim>
                                    <p:anim calcmode="lin" valueType="num">
                                      <p:cBhvr>
                                        <p:cTn id="13" dur="1000" fill="hold"/>
                                        <p:tgtEl>
                                          <p:spTgt spid="6"/>
                                        </p:tgtEl>
                                        <p:attrNameLst>
                                          <p:attrName>style.rotation</p:attrName>
                                        </p:attrNameLst>
                                      </p:cBhvr>
                                      <p:tavLst>
                                        <p:tav tm="0">
                                          <p:val>
                                            <p:fltVal val="90"/>
                                          </p:val>
                                        </p:tav>
                                        <p:tav tm="100000">
                                          <p:val>
                                            <p:fltVal val="0"/>
                                          </p:val>
                                        </p:tav>
                                      </p:tavLst>
                                    </p:anim>
                                    <p:animEffect transition="in" filter="fade">
                                      <p:cBhvr>
                                        <p:cTn id="14" dur="1000"/>
                                        <p:tgtEl>
                                          <p:spTgt spid="6"/>
                                        </p:tgtEl>
                                      </p:cBhvr>
                                    </p:animEffect>
                                  </p:childTnLst>
                                </p:cTn>
                              </p:par>
                            </p:childTnLst>
                          </p:cTn>
                        </p:par>
                        <p:par>
                          <p:cTn id="15" fill="hold">
                            <p:stCondLst>
                              <p:cond delay="3000"/>
                            </p:stCondLst>
                            <p:childTnLst>
                              <p:par>
                                <p:cTn id="16" presetID="23" presetClass="entr" presetSubtype="36"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strVal val="(6*min(max(#ppt_w*#ppt_h,.3),1)-7.4)/-.7*#ppt_w"/>
                                          </p:val>
                                        </p:tav>
                                        <p:tav tm="100000">
                                          <p:val>
                                            <p:strVal val="#ppt_w"/>
                                          </p:val>
                                        </p:tav>
                                      </p:tavLst>
                                    </p:anim>
                                    <p:anim calcmode="lin" valueType="num">
                                      <p:cBhvr>
                                        <p:cTn id="19" dur="500" fill="hold"/>
                                        <p:tgtEl>
                                          <p:spTgt spid="4"/>
                                        </p:tgtEl>
                                        <p:attrNameLst>
                                          <p:attrName>ppt_h</p:attrName>
                                        </p:attrNameLst>
                                      </p:cBhvr>
                                      <p:tavLst>
                                        <p:tav tm="0">
                                          <p:val>
                                            <p:strVal val="(6*min(max(#ppt_w*#ppt_h,.3),1)-7.4)/-.7*#ppt_h"/>
                                          </p:val>
                                        </p:tav>
                                        <p:tav tm="100000">
                                          <p:val>
                                            <p:strVal val="#ppt_h"/>
                                          </p:val>
                                        </p:tav>
                                      </p:tavLst>
                                    </p:anim>
                                    <p:anim calcmode="lin" valueType="num">
                                      <p:cBhvr>
                                        <p:cTn id="20" dur="500" fill="hold"/>
                                        <p:tgtEl>
                                          <p:spTgt spid="4"/>
                                        </p:tgtEl>
                                        <p:attrNameLst>
                                          <p:attrName>ppt_x</p:attrName>
                                        </p:attrNameLst>
                                      </p:cBhvr>
                                      <p:tavLst>
                                        <p:tav tm="0">
                                          <p:val>
                                            <p:fltVal val="0.5"/>
                                          </p:val>
                                        </p:tav>
                                        <p:tav tm="100000">
                                          <p:val>
                                            <p:strVal val="#ppt_x"/>
                                          </p:val>
                                        </p:tav>
                                      </p:tavLst>
                                    </p:anim>
                                    <p:anim calcmode="lin" valueType="num">
                                      <p:cBhvr>
                                        <p:cTn id="21" dur="500" fill="hold"/>
                                        <p:tgtEl>
                                          <p:spTgt spid="4"/>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3500"/>
                            </p:stCondLst>
                            <p:childTnLst>
                              <p:par>
                                <p:cTn id="23" presetID="16" presetClass="entr" presetSubtype="37"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arn(outVertical)">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WordArt 3">
            <a:extLst>
              <a:ext uri="{FF2B5EF4-FFF2-40B4-BE49-F238E27FC236}">
                <a16:creationId xmlns="" xmlns:a16="http://schemas.microsoft.com/office/drawing/2014/main" id="{9275070E-7276-17F3-711D-F8AD99F77185}"/>
              </a:ext>
            </a:extLst>
          </p:cNvPr>
          <p:cNvSpPr>
            <a:spLocks noChangeArrowheads="1" noChangeShapeType="1" noTextEdit="1"/>
          </p:cNvSpPr>
          <p:nvPr/>
        </p:nvSpPr>
        <p:spPr bwMode="auto">
          <a:xfrm>
            <a:off x="5664201" y="620713"/>
            <a:ext cx="1825625" cy="1028700"/>
          </a:xfrm>
          <a:prstGeom prst="rect">
            <a:avLst/>
          </a:prstGeom>
        </p:spPr>
        <p:txBody>
          <a:bodyPr wrap="none" fromWordArt="1">
            <a:prstTxWarp prst="textSlantUp">
              <a:avLst>
                <a:gd name="adj" fmla="val 32056"/>
              </a:avLst>
            </a:prstTxWarp>
          </a:bodyPr>
          <a:lstStyle/>
          <a:p>
            <a:pPr algn="ctr"/>
            <a:endParaRPr lang="zh-CN" alt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cs typeface="+mn-ea"/>
              <a:sym typeface="+mn-lt"/>
            </a:endParaRPr>
          </a:p>
        </p:txBody>
      </p:sp>
      <p:sp>
        <p:nvSpPr>
          <p:cNvPr id="7" name="矩形 6"/>
          <p:cNvSpPr/>
          <p:nvPr/>
        </p:nvSpPr>
        <p:spPr>
          <a:xfrm>
            <a:off x="2297423" y="493216"/>
            <a:ext cx="4673074"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之一：</a:t>
            </a:r>
            <a:r>
              <a:rPr lang="zh-CN" altLang="en-US" sz="2500" dirty="0" smtClean="0">
                <a:solidFill>
                  <a:srgbClr val="0070C0"/>
                </a:solidFill>
                <a:cs typeface="+mn-ea"/>
                <a:sym typeface="+mn-lt"/>
              </a:rPr>
              <a:t>拖延</a:t>
            </a:r>
            <a:endParaRPr lang="zh-CN" altLang="en-US" sz="2500" dirty="0">
              <a:solidFill>
                <a:srgbClr val="0070C0"/>
              </a:solidFill>
              <a:cs typeface="+mn-ea"/>
              <a:sym typeface="+mn-lt"/>
            </a:endParaRPr>
          </a:p>
        </p:txBody>
      </p:sp>
      <p:grpSp>
        <p:nvGrpSpPr>
          <p:cNvPr id="8" name="组合 7"/>
          <p:cNvGrpSpPr/>
          <p:nvPr/>
        </p:nvGrpSpPr>
        <p:grpSpPr>
          <a:xfrm>
            <a:off x="1455050" y="371743"/>
            <a:ext cx="720000" cy="720000"/>
            <a:chOff x="3238575" y="1761226"/>
            <a:chExt cx="720000" cy="720000"/>
          </a:xfrm>
        </p:grpSpPr>
        <p:sp>
          <p:nvSpPr>
            <p:cNvPr id="9" name="椭圆 8"/>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文本框 11"/>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sp>
        <p:nvSpPr>
          <p:cNvPr id="13" name="矩形 12"/>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r>
              <a:rPr lang="en-US" altLang="zh-CN" sz="2500" dirty="0" smtClean="0">
                <a:solidFill>
                  <a:srgbClr val="0070C0"/>
                </a:solidFill>
                <a:cs typeface="+mn-ea"/>
                <a:sym typeface="+mn-lt"/>
              </a:rPr>
              <a:t>0</a:t>
            </a:r>
            <a:fld id="{57F486B3-C050-4407-93B5-6126C5759A6D}" type="slidenum">
              <a:rPr lang="en-US" altLang="zh-CN" sz="2500" smtClean="0">
                <a:solidFill>
                  <a:srgbClr val="0070C0"/>
                </a:solidFill>
                <a:cs typeface="+mn-ea"/>
                <a:sym typeface="+mn-lt"/>
              </a:rPr>
              <a:t>8</a:t>
            </a:fld>
            <a:endParaRPr lang="en-US" altLang="zh-CN" sz="2500" dirty="0">
              <a:solidFill>
                <a:srgbClr val="0070C0"/>
              </a:solidFill>
              <a:cs typeface="+mn-ea"/>
              <a:sym typeface="+mn-lt"/>
            </a:endParaRPr>
          </a:p>
        </p:txBody>
      </p:sp>
      <p:grpSp>
        <p:nvGrpSpPr>
          <p:cNvPr id="14" name="组合 13"/>
          <p:cNvGrpSpPr/>
          <p:nvPr/>
        </p:nvGrpSpPr>
        <p:grpSpPr>
          <a:xfrm>
            <a:off x="7850362" y="1392504"/>
            <a:ext cx="2868437" cy="3395396"/>
            <a:chOff x="7850362" y="1811604"/>
            <a:chExt cx="2868437" cy="3395396"/>
          </a:xfrm>
        </p:grpSpPr>
        <p:sp>
          <p:nvSpPr>
            <p:cNvPr id="15" name="圆角矩形 14"/>
            <p:cNvSpPr/>
            <p:nvPr/>
          </p:nvSpPr>
          <p:spPr>
            <a:xfrm>
              <a:off x="7850362" y="2209800"/>
              <a:ext cx="2868437" cy="2997200"/>
            </a:xfrm>
            <a:prstGeom prst="roundRect">
              <a:avLst/>
            </a:prstGeom>
            <a:noFill/>
            <a:ln>
              <a:solidFill>
                <a:srgbClr val="81DE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6" name="图片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08724" y="1811604"/>
              <a:ext cx="751713" cy="704731"/>
            </a:xfrm>
            <a:prstGeom prst="rect">
              <a:avLst/>
            </a:prstGeom>
          </p:spPr>
        </p:pic>
      </p:grpSp>
      <p:grpSp>
        <p:nvGrpSpPr>
          <p:cNvPr id="17" name="组合 16"/>
          <p:cNvGrpSpPr/>
          <p:nvPr/>
        </p:nvGrpSpPr>
        <p:grpSpPr>
          <a:xfrm>
            <a:off x="4661781" y="1392504"/>
            <a:ext cx="2868437" cy="3395396"/>
            <a:chOff x="4661781" y="1811604"/>
            <a:chExt cx="2868437" cy="3395396"/>
          </a:xfrm>
        </p:grpSpPr>
        <p:sp>
          <p:nvSpPr>
            <p:cNvPr id="18" name="圆角矩形 17"/>
            <p:cNvSpPr/>
            <p:nvPr/>
          </p:nvSpPr>
          <p:spPr>
            <a:xfrm>
              <a:off x="4661781" y="2209800"/>
              <a:ext cx="2868437" cy="2997200"/>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9" name="图片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0143" y="1811604"/>
              <a:ext cx="751713" cy="704731"/>
            </a:xfrm>
            <a:prstGeom prst="rect">
              <a:avLst/>
            </a:prstGeom>
          </p:spPr>
        </p:pic>
      </p:grpSp>
      <p:grpSp>
        <p:nvGrpSpPr>
          <p:cNvPr id="20" name="组合 19"/>
          <p:cNvGrpSpPr/>
          <p:nvPr/>
        </p:nvGrpSpPr>
        <p:grpSpPr>
          <a:xfrm>
            <a:off x="1473200" y="1399491"/>
            <a:ext cx="2868437" cy="3388409"/>
            <a:chOff x="1473200" y="1818591"/>
            <a:chExt cx="2868437" cy="3388409"/>
          </a:xfrm>
        </p:grpSpPr>
        <p:sp>
          <p:nvSpPr>
            <p:cNvPr id="21" name="圆角矩形 20"/>
            <p:cNvSpPr/>
            <p:nvPr/>
          </p:nvSpPr>
          <p:spPr>
            <a:xfrm>
              <a:off x="1473200" y="2209800"/>
              <a:ext cx="2868437" cy="2997200"/>
            </a:xfrm>
            <a:prstGeom prst="roundRect">
              <a:avLst/>
            </a:prstGeom>
            <a:noFill/>
            <a:ln>
              <a:solidFill>
                <a:srgbClr val="81DE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2" name="图片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31562" y="1818591"/>
              <a:ext cx="751713" cy="704731"/>
            </a:xfrm>
            <a:prstGeom prst="rect">
              <a:avLst/>
            </a:prstGeom>
          </p:spPr>
        </p:pic>
      </p:grpSp>
      <p:sp>
        <p:nvSpPr>
          <p:cNvPr id="24" name="矩形 23"/>
          <p:cNvSpPr/>
          <p:nvPr/>
        </p:nvSpPr>
        <p:spPr>
          <a:xfrm>
            <a:off x="1542168" y="2023903"/>
            <a:ext cx="2730500" cy="2677656"/>
          </a:xfrm>
          <a:prstGeom prst="rect">
            <a:avLst/>
          </a:prstGeom>
        </p:spPr>
        <p:txBody>
          <a:bodyPr wrap="square">
            <a:spAutoFit/>
          </a:bodyPr>
          <a:lstStyle/>
          <a:p>
            <a:pPr>
              <a:lnSpc>
                <a:spcPct val="150000"/>
              </a:lnSpc>
            </a:pPr>
            <a:r>
              <a:rPr lang="zh-CN" altLang="en-US" sz="1400" dirty="0">
                <a:solidFill>
                  <a:schemeClr val="tx1">
                    <a:lumMod val="65000"/>
                    <a:lumOff val="35000"/>
                  </a:schemeClr>
                </a:solidFill>
                <a:cs typeface="+mn-ea"/>
                <a:sym typeface="+mn-lt"/>
              </a:rPr>
              <a:t>基本上拖延是一种 “不愿意去面对” 的逃避方式，这就像我知道要还钱给别人，但是还是拖到最后一天才还，因为我不想面对钱要从自己口袋里掏出来的事实。暑假作业总是拖到最后一天才完成，因为我不想去面对写作业很烦人的事实。</a:t>
            </a:r>
          </a:p>
        </p:txBody>
      </p:sp>
      <p:sp>
        <p:nvSpPr>
          <p:cNvPr id="26" name="矩形 25"/>
          <p:cNvSpPr/>
          <p:nvPr/>
        </p:nvSpPr>
        <p:spPr>
          <a:xfrm>
            <a:off x="4730749" y="2109814"/>
            <a:ext cx="2730500" cy="1384995"/>
          </a:xfrm>
          <a:prstGeom prst="rect">
            <a:avLst/>
          </a:prstGeom>
        </p:spPr>
        <p:txBody>
          <a:bodyPr wrap="square">
            <a:spAutoFit/>
          </a:bodyPr>
          <a:lstStyle/>
          <a:p>
            <a:pPr>
              <a:lnSpc>
                <a:spcPct val="150000"/>
              </a:lnSpc>
            </a:pPr>
            <a:r>
              <a:rPr lang="zh-CN" altLang="en-US" sz="1400" dirty="0">
                <a:solidFill>
                  <a:schemeClr val="tx1">
                    <a:lumMod val="65000"/>
                    <a:lumOff val="35000"/>
                  </a:schemeClr>
                </a:solidFill>
                <a:cs typeface="+mn-ea"/>
                <a:sym typeface="+mn-lt"/>
              </a:rPr>
              <a:t>该要给客户的电话拖了又拖，因为我不想去面对可能来的拒绝，或是客户的抱怨，或是客户直接了当的说：我不需要！</a:t>
            </a:r>
          </a:p>
        </p:txBody>
      </p:sp>
      <p:sp>
        <p:nvSpPr>
          <p:cNvPr id="28" name="矩形 27"/>
          <p:cNvSpPr/>
          <p:nvPr/>
        </p:nvSpPr>
        <p:spPr>
          <a:xfrm>
            <a:off x="7919330" y="2109814"/>
            <a:ext cx="2730500" cy="2677656"/>
          </a:xfrm>
          <a:prstGeom prst="rect">
            <a:avLst/>
          </a:prstGeom>
        </p:spPr>
        <p:txBody>
          <a:bodyPr wrap="square">
            <a:spAutoFit/>
          </a:bodyPr>
          <a:lstStyle/>
          <a:p>
            <a:pPr>
              <a:lnSpc>
                <a:spcPct val="150000"/>
              </a:lnSpc>
            </a:pPr>
            <a:r>
              <a:rPr lang="zh-CN" altLang="en-US" sz="1400" dirty="0">
                <a:solidFill>
                  <a:schemeClr val="tx1">
                    <a:lumMod val="65000"/>
                    <a:lumOff val="35000"/>
                  </a:schemeClr>
                </a:solidFill>
                <a:cs typeface="+mn-ea"/>
                <a:sym typeface="+mn-lt"/>
              </a:rPr>
              <a:t>要打还是不打电话，挣扎的时间浪费了几分钟，到了客户门口，要进去拜访不进去拜访，挣扎的时间又浪费了几分钟，明天再打这通电话吧！明天再去拜访这个客户吧！终于本来只是浪费了几分钟的时间，马上就变成了浪费好几天的时间了！</a:t>
            </a:r>
          </a:p>
        </p:txBody>
      </p:sp>
      <p:sp>
        <p:nvSpPr>
          <p:cNvPr id="29" name="文本框 28">
            <a:extLst>
              <a:ext uri="{FF2B5EF4-FFF2-40B4-BE49-F238E27FC236}">
                <a16:creationId xmlns="" xmlns:a16="http://schemas.microsoft.com/office/drawing/2014/main" id="{3FF3FAD3-A412-B7A9-31C0-0E484AC2999B}"/>
              </a:ext>
            </a:extLst>
          </p:cNvPr>
          <p:cNvSpPr txBox="1"/>
          <p:nvPr/>
        </p:nvSpPr>
        <p:spPr>
          <a:xfrm>
            <a:off x="2698637" y="5023803"/>
            <a:ext cx="6794726" cy="960776"/>
          </a:xfrm>
          <a:prstGeom prst="rect">
            <a:avLst/>
          </a:prstGeom>
          <a:noFill/>
        </p:spPr>
        <p:txBody>
          <a:bodyPr wrap="square">
            <a:spAutoFit/>
          </a:bodyPr>
          <a:lstStyle/>
          <a:p>
            <a:pPr algn="ctr">
              <a:lnSpc>
                <a:spcPct val="150000"/>
              </a:lnSpc>
            </a:pPr>
            <a:r>
              <a:rPr lang="zh-CN" altLang="en-US" sz="2000" dirty="0">
                <a:solidFill>
                  <a:srgbClr val="0070C0"/>
                </a:solidFill>
                <a:cs typeface="+mn-ea"/>
                <a:sym typeface="+mn-lt"/>
              </a:rPr>
              <a:t>犹豫，挣扎，不愿意面对造成了拖延，拖延了时间，财富也就跟随着流逝的时间从你的身边悄悄的离开了！ </a:t>
            </a:r>
          </a:p>
        </p:txBody>
      </p:sp>
    </p:spTree>
    <p:extLst>
      <p:ext uri="{BB962C8B-B14F-4D97-AF65-F5344CB8AC3E}">
        <p14:creationId xmlns:p14="http://schemas.microsoft.com/office/powerpoint/2010/main" val="4210749156"/>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500"/>
                                        <p:tgtEl>
                                          <p:spTgt spid="13"/>
                                        </p:tgtEl>
                                      </p:cBhvr>
                                    </p:animEffect>
                                  </p:childTnLst>
                                </p:cTn>
                              </p:par>
                            </p:childTnLst>
                          </p:cTn>
                        </p:par>
                        <p:par>
                          <p:cTn id="21" fill="hold">
                            <p:stCondLst>
                              <p:cond delay="2000"/>
                            </p:stCondLst>
                            <p:childTnLst>
                              <p:par>
                                <p:cTn id="22" presetID="16" presetClass="entr" presetSubtype="26"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Horizontal)">
                                      <p:cBhvr>
                                        <p:cTn id="24" dur="500"/>
                                        <p:tgtEl>
                                          <p:spTgt spid="20"/>
                                        </p:tgtEl>
                                      </p:cBhvr>
                                    </p:animEffect>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ipe(down)">
                                      <p:cBhvr>
                                        <p:cTn id="28" dur="500"/>
                                        <p:tgtEl>
                                          <p:spTgt spid="24"/>
                                        </p:tgtEl>
                                      </p:cBhvr>
                                    </p:animEffect>
                                  </p:childTnLst>
                                </p:cTn>
                              </p:par>
                            </p:childTnLst>
                          </p:cTn>
                        </p:par>
                        <p:par>
                          <p:cTn id="29" fill="hold">
                            <p:stCondLst>
                              <p:cond delay="3000"/>
                            </p:stCondLst>
                            <p:childTnLst>
                              <p:par>
                                <p:cTn id="30" presetID="16" presetClass="entr" presetSubtype="26" fill="hold"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arn(inHorizontal)">
                                      <p:cBhvr>
                                        <p:cTn id="32" dur="500"/>
                                        <p:tgtEl>
                                          <p:spTgt spid="17"/>
                                        </p:tgtEl>
                                      </p:cBhvr>
                                    </p:animEffect>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wipe(down)">
                                      <p:cBhvr>
                                        <p:cTn id="36" dur="500"/>
                                        <p:tgtEl>
                                          <p:spTgt spid="26"/>
                                        </p:tgtEl>
                                      </p:cBhvr>
                                    </p:animEffect>
                                  </p:childTnLst>
                                </p:cTn>
                              </p:par>
                            </p:childTnLst>
                          </p:cTn>
                        </p:par>
                        <p:par>
                          <p:cTn id="37" fill="hold">
                            <p:stCondLst>
                              <p:cond delay="4000"/>
                            </p:stCondLst>
                            <p:childTnLst>
                              <p:par>
                                <p:cTn id="38" presetID="16" presetClass="entr" presetSubtype="26"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barn(inHorizontal)">
                                      <p:cBhvr>
                                        <p:cTn id="40" dur="500"/>
                                        <p:tgtEl>
                                          <p:spTgt spid="14"/>
                                        </p:tgtEl>
                                      </p:cBhvr>
                                    </p:animEffect>
                                  </p:childTnLst>
                                </p:cTn>
                              </p:par>
                            </p:childTnLst>
                          </p:cTn>
                        </p:par>
                        <p:par>
                          <p:cTn id="41" fill="hold">
                            <p:stCondLst>
                              <p:cond delay="4500"/>
                            </p:stCondLst>
                            <p:childTnLst>
                              <p:par>
                                <p:cTn id="42" presetID="22" presetClass="entr" presetSubtype="4" fill="hold" grpId="0" nodeType="after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wipe(down)">
                                      <p:cBhvr>
                                        <p:cTn id="44" dur="500"/>
                                        <p:tgtEl>
                                          <p:spTgt spid="28"/>
                                        </p:tgtEl>
                                      </p:cBhvr>
                                    </p:animEffect>
                                  </p:childTnLst>
                                </p:cTn>
                              </p:par>
                            </p:childTnLst>
                          </p:cTn>
                        </p:par>
                        <p:par>
                          <p:cTn id="45" fill="hold">
                            <p:stCondLst>
                              <p:cond delay="5000"/>
                            </p:stCondLst>
                            <p:childTnLst>
                              <p:par>
                                <p:cTn id="46" presetID="16" presetClass="entr" presetSubtype="37" fill="hold" grpId="0"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barn(outVertical)">
                                      <p:cBhvr>
                                        <p:cTn id="4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24" grpId="0"/>
      <p:bldP spid="26" grpId="0"/>
      <p:bldP spid="28"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6">
            <a:extLst>
              <a:ext uri="{FF2B5EF4-FFF2-40B4-BE49-F238E27FC236}">
                <a16:creationId xmlns="" xmlns:a16="http://schemas.microsoft.com/office/drawing/2014/main" id="{C08948BC-5DA4-3EA4-0DB3-320B3912A419}"/>
              </a:ext>
            </a:extLst>
          </p:cNvPr>
          <p:cNvSpPr txBox="1">
            <a:spLocks noChangeArrowheads="1"/>
          </p:cNvSpPr>
          <p:nvPr/>
        </p:nvSpPr>
        <p:spPr bwMode="auto">
          <a:xfrm>
            <a:off x="2963112" y="5152786"/>
            <a:ext cx="6265775" cy="874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pPr>
            <a:r>
              <a:rPr lang="zh-CN" altLang="en-US" dirty="0" smtClean="0">
                <a:solidFill>
                  <a:schemeClr val="tx1">
                    <a:lumMod val="65000"/>
                    <a:lumOff val="35000"/>
                  </a:schemeClr>
                </a:solidFill>
                <a:cs typeface="+mn-ea"/>
                <a:sym typeface="+mn-lt"/>
              </a:rPr>
              <a:t>拖延</a:t>
            </a:r>
            <a:r>
              <a:rPr lang="zh-CN" altLang="en-US" dirty="0">
                <a:solidFill>
                  <a:schemeClr val="tx1">
                    <a:lumMod val="65000"/>
                    <a:lumOff val="35000"/>
                  </a:schemeClr>
                </a:solidFill>
                <a:cs typeface="+mn-ea"/>
                <a:sym typeface="+mn-lt"/>
              </a:rPr>
              <a:t>是一种</a:t>
            </a:r>
            <a:r>
              <a:rPr lang="zh-CN" altLang="en-US" b="1" dirty="0">
                <a:solidFill>
                  <a:srgbClr val="0070C0"/>
                </a:solidFill>
                <a:cs typeface="+mn-ea"/>
                <a:sym typeface="+mn-lt"/>
              </a:rPr>
              <a:t>不自信</a:t>
            </a:r>
            <a:r>
              <a:rPr lang="zh-CN" altLang="en-US" dirty="0">
                <a:solidFill>
                  <a:schemeClr val="tx1">
                    <a:lumMod val="65000"/>
                    <a:lumOff val="35000"/>
                  </a:schemeClr>
                </a:solidFill>
                <a:cs typeface="+mn-ea"/>
                <a:sym typeface="+mn-lt"/>
              </a:rPr>
              <a:t>的表现。害怕拒绝，害怕回答不出对方的问题，害怕被别人赶出去等等。</a:t>
            </a:r>
          </a:p>
        </p:txBody>
      </p:sp>
      <p:sp>
        <p:nvSpPr>
          <p:cNvPr id="9" name="矩形 8"/>
          <p:cNvSpPr/>
          <p:nvPr/>
        </p:nvSpPr>
        <p:spPr>
          <a:xfrm>
            <a:off x="9766712" y="493216"/>
            <a:ext cx="1403076" cy="477054"/>
          </a:xfrm>
          <a:prstGeom prst="rect">
            <a:avLst/>
          </a:prstGeom>
        </p:spPr>
        <p:txBody>
          <a:bodyPr wrap="none">
            <a:spAutoFit/>
          </a:bodyPr>
          <a:lstStyle/>
          <a:p>
            <a:pPr algn="r"/>
            <a:r>
              <a:rPr lang="en-US" altLang="zh-CN" sz="2500" dirty="0" smtClean="0">
                <a:solidFill>
                  <a:schemeClr val="tx1">
                    <a:lumMod val="50000"/>
                    <a:lumOff val="50000"/>
                  </a:schemeClr>
                </a:solidFill>
                <a:cs typeface="+mn-ea"/>
                <a:sym typeface="+mn-lt"/>
              </a:rPr>
              <a:t>Page </a:t>
            </a:r>
            <a:r>
              <a:rPr lang="en-US" altLang="zh-CN" sz="2500" dirty="0" smtClean="0">
                <a:solidFill>
                  <a:srgbClr val="0070C0"/>
                </a:solidFill>
                <a:cs typeface="+mn-ea"/>
                <a:sym typeface="+mn-lt"/>
              </a:rPr>
              <a:t>0</a:t>
            </a:r>
            <a:fld id="{8D8C1D9F-17A7-4CD3-899B-A9FEC8771876}" type="slidenum">
              <a:rPr lang="en-US" altLang="zh-CN" sz="2500" smtClean="0">
                <a:solidFill>
                  <a:srgbClr val="0070C0"/>
                </a:solidFill>
                <a:cs typeface="+mn-ea"/>
                <a:sym typeface="+mn-lt"/>
              </a:rPr>
              <a:t>9</a:t>
            </a:fld>
            <a:endParaRPr lang="en-US" altLang="zh-CN" sz="2500" dirty="0">
              <a:solidFill>
                <a:srgbClr val="0070C0"/>
              </a:solidFill>
              <a:cs typeface="+mn-ea"/>
              <a:sym typeface="+mn-lt"/>
            </a:endParaRPr>
          </a:p>
        </p:txBody>
      </p:sp>
      <p:sp>
        <p:nvSpPr>
          <p:cNvPr id="12" name="矩形 11"/>
          <p:cNvSpPr/>
          <p:nvPr/>
        </p:nvSpPr>
        <p:spPr>
          <a:xfrm>
            <a:off x="2297423" y="493216"/>
            <a:ext cx="4673074" cy="477054"/>
          </a:xfrm>
          <a:prstGeom prst="rect">
            <a:avLst/>
          </a:prstGeom>
        </p:spPr>
        <p:txBody>
          <a:bodyPr wrap="none">
            <a:spAutoFit/>
          </a:bodyPr>
          <a:lstStyle/>
          <a:p>
            <a:r>
              <a:rPr lang="zh-CN" altLang="en-US" sz="2500" dirty="0">
                <a:solidFill>
                  <a:schemeClr val="tx1">
                    <a:lumMod val="65000"/>
                    <a:lumOff val="35000"/>
                  </a:schemeClr>
                </a:solidFill>
                <a:cs typeface="+mn-ea"/>
                <a:sym typeface="+mn-lt"/>
              </a:rPr>
              <a:t>销售人员的时间窃贼</a:t>
            </a:r>
            <a:r>
              <a:rPr lang="zh-CN" altLang="en-US" sz="2500" dirty="0" smtClean="0">
                <a:solidFill>
                  <a:schemeClr val="tx1">
                    <a:lumMod val="65000"/>
                    <a:lumOff val="35000"/>
                  </a:schemeClr>
                </a:solidFill>
                <a:cs typeface="+mn-ea"/>
                <a:sym typeface="+mn-lt"/>
              </a:rPr>
              <a:t>之一：</a:t>
            </a:r>
            <a:r>
              <a:rPr lang="zh-CN" altLang="en-US" sz="2500" dirty="0" smtClean="0">
                <a:solidFill>
                  <a:srgbClr val="0070C0"/>
                </a:solidFill>
                <a:cs typeface="+mn-ea"/>
                <a:sym typeface="+mn-lt"/>
              </a:rPr>
              <a:t>拖延</a:t>
            </a:r>
            <a:endParaRPr lang="zh-CN" altLang="en-US" sz="2500" dirty="0">
              <a:solidFill>
                <a:srgbClr val="0070C0"/>
              </a:solidFill>
              <a:cs typeface="+mn-ea"/>
              <a:sym typeface="+mn-lt"/>
            </a:endParaRPr>
          </a:p>
        </p:txBody>
      </p:sp>
      <p:grpSp>
        <p:nvGrpSpPr>
          <p:cNvPr id="13" name="组合 12"/>
          <p:cNvGrpSpPr/>
          <p:nvPr/>
        </p:nvGrpSpPr>
        <p:grpSpPr>
          <a:xfrm>
            <a:off x="1455050" y="371743"/>
            <a:ext cx="720000" cy="720000"/>
            <a:chOff x="3238575" y="1761226"/>
            <a:chExt cx="720000" cy="720000"/>
          </a:xfrm>
        </p:grpSpPr>
        <p:sp>
          <p:nvSpPr>
            <p:cNvPr id="14" name="椭圆 13"/>
            <p:cNvSpPr>
              <a:spLocks noChangeAspect="1"/>
            </p:cNvSpPr>
            <p:nvPr/>
          </p:nvSpPr>
          <p:spPr>
            <a:xfrm>
              <a:off x="3238575" y="1761226"/>
              <a:ext cx="720000" cy="720000"/>
            </a:xfrm>
            <a:prstGeom prst="ellipse">
              <a:avLst/>
            </a:prstGeom>
            <a:solidFill>
              <a:srgbClr val="81D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14"/>
            <p:cNvSpPr>
              <a:spLocks noChangeAspect="1"/>
            </p:cNvSpPr>
            <p:nvPr/>
          </p:nvSpPr>
          <p:spPr>
            <a:xfrm>
              <a:off x="3292575" y="1815226"/>
              <a:ext cx="612000" cy="61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a:spLocks noChangeAspect="1"/>
            </p:cNvSpPr>
            <p:nvPr/>
          </p:nvSpPr>
          <p:spPr>
            <a:xfrm>
              <a:off x="3319575" y="1842226"/>
              <a:ext cx="558000" cy="558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3328308" y="1882699"/>
              <a:ext cx="540533" cy="477054"/>
            </a:xfrm>
            <a:prstGeom prst="rect">
              <a:avLst/>
            </a:prstGeom>
            <a:noFill/>
          </p:spPr>
          <p:txBody>
            <a:bodyPr wrap="none" rtlCol="0">
              <a:spAutoFit/>
            </a:bodyPr>
            <a:lstStyle/>
            <a:p>
              <a:pPr algn="ctr"/>
              <a:r>
                <a:rPr lang="en-US" altLang="zh-CN" sz="2500" b="1" dirty="0" smtClean="0">
                  <a:solidFill>
                    <a:schemeClr val="bg1"/>
                  </a:solidFill>
                  <a:cs typeface="+mn-ea"/>
                  <a:sym typeface="+mn-lt"/>
                </a:rPr>
                <a:t>02</a:t>
              </a:r>
              <a:endParaRPr lang="zh-CN" altLang="en-US" sz="2500" b="1" dirty="0">
                <a:solidFill>
                  <a:schemeClr val="bg1"/>
                </a:solidFill>
                <a:cs typeface="+mn-ea"/>
                <a:sym typeface="+mn-lt"/>
              </a:endParaRPr>
            </a:p>
          </p:txBody>
        </p:sp>
      </p:grpSp>
      <p:grpSp>
        <p:nvGrpSpPr>
          <p:cNvPr id="4" name="组合 3"/>
          <p:cNvGrpSpPr/>
          <p:nvPr/>
        </p:nvGrpSpPr>
        <p:grpSpPr>
          <a:xfrm>
            <a:off x="2429051" y="1511299"/>
            <a:ext cx="3146250" cy="2113593"/>
            <a:chOff x="2429051" y="1714499"/>
            <a:chExt cx="3146250" cy="2113593"/>
          </a:xfrm>
        </p:grpSpPr>
        <p:sp>
          <p:nvSpPr>
            <p:cNvPr id="19" name="云形 18"/>
            <p:cNvSpPr/>
            <p:nvPr/>
          </p:nvSpPr>
          <p:spPr>
            <a:xfrm>
              <a:off x="2429051" y="1714499"/>
              <a:ext cx="3146250" cy="2113593"/>
            </a:xfrm>
            <a:prstGeom prst="cloud">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文本框 2"/>
            <p:cNvSpPr txBox="1"/>
            <p:nvPr/>
          </p:nvSpPr>
          <p:spPr>
            <a:xfrm>
              <a:off x="2755681" y="2494296"/>
              <a:ext cx="2492990" cy="553998"/>
            </a:xfrm>
            <a:prstGeom prst="rect">
              <a:avLst/>
            </a:prstGeom>
            <a:noFill/>
          </p:spPr>
          <p:txBody>
            <a:bodyPr wrap="none" rtlCol="0">
              <a:spAutoFit/>
            </a:bodyPr>
            <a:lstStyle/>
            <a:p>
              <a:pPr algn="ctr"/>
              <a:r>
                <a:rPr lang="zh-CN" altLang="en-US" sz="3000" b="1" dirty="0" smtClean="0">
                  <a:solidFill>
                    <a:srgbClr val="0070C0"/>
                  </a:solidFill>
                  <a:cs typeface="+mn-ea"/>
                  <a:sym typeface="+mn-lt"/>
                </a:rPr>
                <a:t>为什么拖延？</a:t>
              </a:r>
              <a:endParaRPr lang="zh-CN" altLang="en-US" sz="3000" b="1" dirty="0">
                <a:solidFill>
                  <a:srgbClr val="0070C0"/>
                </a:solidFill>
                <a:cs typeface="+mn-ea"/>
                <a:sym typeface="+mn-lt"/>
              </a:endParaRPr>
            </a:p>
          </p:txBody>
        </p:sp>
      </p:grpSp>
      <p:grpSp>
        <p:nvGrpSpPr>
          <p:cNvPr id="22" name="组合 21"/>
          <p:cNvGrpSpPr/>
          <p:nvPr/>
        </p:nvGrpSpPr>
        <p:grpSpPr>
          <a:xfrm>
            <a:off x="6594651" y="1511299"/>
            <a:ext cx="3146250" cy="2113593"/>
            <a:chOff x="2429051" y="1714499"/>
            <a:chExt cx="3146250" cy="2113593"/>
          </a:xfrm>
        </p:grpSpPr>
        <p:sp>
          <p:nvSpPr>
            <p:cNvPr id="23" name="云形 22"/>
            <p:cNvSpPr/>
            <p:nvPr/>
          </p:nvSpPr>
          <p:spPr>
            <a:xfrm>
              <a:off x="2429051" y="1714499"/>
              <a:ext cx="3146250" cy="2113593"/>
            </a:xfrm>
            <a:prstGeom prst="cloud">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文本框 23"/>
            <p:cNvSpPr txBox="1"/>
            <p:nvPr/>
          </p:nvSpPr>
          <p:spPr>
            <a:xfrm>
              <a:off x="2563320" y="2494296"/>
              <a:ext cx="2877712" cy="553998"/>
            </a:xfrm>
            <a:prstGeom prst="rect">
              <a:avLst/>
            </a:prstGeom>
            <a:noFill/>
          </p:spPr>
          <p:txBody>
            <a:bodyPr wrap="none" rtlCol="0">
              <a:spAutoFit/>
            </a:bodyPr>
            <a:lstStyle/>
            <a:p>
              <a:pPr algn="ctr"/>
              <a:r>
                <a:rPr lang="zh-CN" altLang="en-US" sz="3000" b="1" dirty="0" smtClean="0">
                  <a:solidFill>
                    <a:srgbClr val="0070C0"/>
                  </a:solidFill>
                  <a:cs typeface="+mn-ea"/>
                  <a:sym typeface="+mn-lt"/>
                </a:rPr>
                <a:t>为什么不自信？</a:t>
              </a:r>
              <a:endParaRPr lang="zh-CN" altLang="en-US" sz="3000" b="1" dirty="0">
                <a:solidFill>
                  <a:srgbClr val="0070C0"/>
                </a:solidFill>
                <a:cs typeface="+mn-ea"/>
                <a:sym typeface="+mn-lt"/>
              </a:endParaRPr>
            </a:p>
          </p:txBody>
        </p:sp>
      </p:grpSp>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9694" y="3147231"/>
            <a:ext cx="2952613" cy="2215180"/>
          </a:xfrm>
          <a:prstGeom prst="rect">
            <a:avLst/>
          </a:prstGeom>
        </p:spPr>
      </p:pic>
      <p:sp>
        <p:nvSpPr>
          <p:cNvPr id="20" name="TextBox 19"/>
          <p:cNvSpPr txBox="1"/>
          <p:nvPr/>
        </p:nvSpPr>
        <p:spPr>
          <a:xfrm>
            <a:off x="1509050" y="6399669"/>
            <a:ext cx="1800200" cy="123111"/>
          </a:xfrm>
          <a:prstGeom prst="rect">
            <a:avLst/>
          </a:prstGeom>
          <a:noFill/>
        </p:spPr>
        <p:txBody>
          <a:bodyPr wrap="square" rtlCol="0">
            <a:spAutoFit/>
          </a:bodyPr>
          <a:lstStyle/>
          <a:p>
            <a:pPr>
              <a:lnSpc>
                <a:spcPct val="200000"/>
              </a:lnSpc>
            </a:pPr>
            <a:r>
              <a:rPr lang="en-US" altLang="zh-CN" sz="100" dirty="0" smtClean="0">
                <a:solidFill>
                  <a:schemeClr val="bg1"/>
                </a:solidFill>
                <a:latin typeface="微软雅黑" panose="020B0503020204020204" pitchFamily="34" charset="-122"/>
              </a:rPr>
              <a:t>PPT</a:t>
            </a:r>
            <a:r>
              <a:rPr lang="zh-CN" altLang="en-US" sz="100" dirty="0" smtClean="0">
                <a:solidFill>
                  <a:schemeClr val="bg1"/>
                </a:solidFill>
                <a:latin typeface="微软雅黑" panose="020B0503020204020204" pitchFamily="34" charset="-122"/>
              </a:rPr>
              <a:t>模板 </a:t>
            </a:r>
            <a:r>
              <a:rPr lang="en-US" altLang="zh-CN" sz="100" dirty="0">
                <a:solidFill>
                  <a:schemeClr val="bg1"/>
                </a:solidFill>
                <a:latin typeface="微软雅黑" panose="020B0503020204020204" pitchFamily="34" charset="-122"/>
              </a:rPr>
              <a:t>http://www.1ppt.com/moban/</a:t>
            </a:r>
            <a:r>
              <a:rPr lang="zh-CN" altLang="en-US" sz="100" dirty="0" smtClean="0">
                <a:solidFill>
                  <a:schemeClr val="bg1"/>
                </a:solidFill>
                <a:latin typeface="微软雅黑" panose="020B0503020204020204" pitchFamily="34" charset="-122"/>
              </a:rPr>
              <a:t> </a:t>
            </a:r>
            <a:endParaRPr lang="en-US" altLang="zh-CN" sz="100" dirty="0" smtClean="0">
              <a:solidFill>
                <a:schemeClr val="bg1"/>
              </a:solidFill>
              <a:latin typeface="微软雅黑" panose="020B0503020204020204" pitchFamily="34" charset="-122"/>
            </a:endParaRPr>
          </a:p>
        </p:txBody>
      </p:sp>
    </p:spTree>
    <p:extLst>
      <p:ext uri="{BB962C8B-B14F-4D97-AF65-F5344CB8AC3E}">
        <p14:creationId xmlns:p14="http://schemas.microsoft.com/office/powerpoint/2010/main" val="3484456878"/>
      </p:ext>
    </p:extLst>
  </p:cSld>
  <p:clrMapOvr>
    <a:masterClrMapping/>
  </p:clrMapOvr>
  <p:transition spd="slow">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2000"/>
                            </p:stCondLst>
                            <p:childTnLst>
                              <p:par>
                                <p:cTn id="22" presetID="30"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800" decel="100000"/>
                                        <p:tgtEl>
                                          <p:spTgt spid="4"/>
                                        </p:tgtEl>
                                      </p:cBhvr>
                                    </p:animEffect>
                                    <p:anim calcmode="lin" valueType="num">
                                      <p:cBhvr>
                                        <p:cTn id="25" dur="800" decel="100000" fill="hold"/>
                                        <p:tgtEl>
                                          <p:spTgt spid="4"/>
                                        </p:tgtEl>
                                        <p:attrNameLst>
                                          <p:attrName>style.rotation</p:attrName>
                                        </p:attrNameLst>
                                      </p:cBhvr>
                                      <p:tavLst>
                                        <p:tav tm="0">
                                          <p:val>
                                            <p:fltVal val="-90"/>
                                          </p:val>
                                        </p:tav>
                                        <p:tav tm="100000">
                                          <p:val>
                                            <p:fltVal val="0"/>
                                          </p:val>
                                        </p:tav>
                                      </p:tavLst>
                                    </p:anim>
                                    <p:anim calcmode="lin" valueType="num">
                                      <p:cBhvr>
                                        <p:cTn id="26" dur="800" decel="100000" fill="hold"/>
                                        <p:tgtEl>
                                          <p:spTgt spid="4"/>
                                        </p:tgtEl>
                                        <p:attrNameLst>
                                          <p:attrName>ppt_x</p:attrName>
                                        </p:attrNameLst>
                                      </p:cBhvr>
                                      <p:tavLst>
                                        <p:tav tm="0">
                                          <p:val>
                                            <p:strVal val="#ppt_x+0.4"/>
                                          </p:val>
                                        </p:tav>
                                        <p:tav tm="100000">
                                          <p:val>
                                            <p:strVal val="#ppt_x-0.05"/>
                                          </p:val>
                                        </p:tav>
                                      </p:tavLst>
                                    </p:anim>
                                    <p:anim calcmode="lin" valueType="num">
                                      <p:cBhvr>
                                        <p:cTn id="27" dur="800" decel="100000" fill="hold"/>
                                        <p:tgtEl>
                                          <p:spTgt spid="4"/>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30" presetID="30" presetClass="entr" presetSubtype="0" fill="hold"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800" decel="100000"/>
                                        <p:tgtEl>
                                          <p:spTgt spid="22"/>
                                        </p:tgtEl>
                                      </p:cBhvr>
                                    </p:animEffect>
                                    <p:anim calcmode="lin" valueType="num">
                                      <p:cBhvr>
                                        <p:cTn id="33" dur="800" decel="100000" fill="hold"/>
                                        <p:tgtEl>
                                          <p:spTgt spid="22"/>
                                        </p:tgtEl>
                                        <p:attrNameLst>
                                          <p:attrName>style.rotation</p:attrName>
                                        </p:attrNameLst>
                                      </p:cBhvr>
                                      <p:tavLst>
                                        <p:tav tm="0">
                                          <p:val>
                                            <p:fltVal val="-90"/>
                                          </p:val>
                                        </p:tav>
                                        <p:tav tm="100000">
                                          <p:val>
                                            <p:fltVal val="0"/>
                                          </p:val>
                                        </p:tav>
                                      </p:tavLst>
                                    </p:anim>
                                    <p:anim calcmode="lin" valueType="num">
                                      <p:cBhvr>
                                        <p:cTn id="34" dur="800" decel="100000" fill="hold"/>
                                        <p:tgtEl>
                                          <p:spTgt spid="22"/>
                                        </p:tgtEl>
                                        <p:attrNameLst>
                                          <p:attrName>ppt_x</p:attrName>
                                        </p:attrNameLst>
                                      </p:cBhvr>
                                      <p:tavLst>
                                        <p:tav tm="0">
                                          <p:val>
                                            <p:strVal val="#ppt_x+0.4"/>
                                          </p:val>
                                        </p:tav>
                                        <p:tav tm="100000">
                                          <p:val>
                                            <p:strVal val="#ppt_x-0.05"/>
                                          </p:val>
                                        </p:tav>
                                      </p:tavLst>
                                    </p:anim>
                                    <p:anim calcmode="lin" valueType="num">
                                      <p:cBhvr>
                                        <p:cTn id="35" dur="800" decel="100000" fill="hold"/>
                                        <p:tgtEl>
                                          <p:spTgt spid="22"/>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22"/>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22"/>
                                        </p:tgtEl>
                                        <p:attrNameLst>
                                          <p:attrName>ppt_y</p:attrName>
                                        </p:attrNameLst>
                                      </p:cBhvr>
                                      <p:tavLst>
                                        <p:tav tm="0">
                                          <p:val>
                                            <p:strVal val="#ppt_y+0.1"/>
                                          </p:val>
                                        </p:tav>
                                        <p:tav tm="100000">
                                          <p:val>
                                            <p:strVal val="#ppt_y"/>
                                          </p:val>
                                        </p:tav>
                                      </p:tavLst>
                                    </p:anim>
                                  </p:childTnLst>
                                </p:cTn>
                              </p:par>
                            </p:childTnLst>
                          </p:cTn>
                        </p:par>
                        <p:par>
                          <p:cTn id="38" fill="hold">
                            <p:stCondLst>
                              <p:cond delay="3000"/>
                            </p:stCondLst>
                            <p:childTnLst>
                              <p:par>
                                <p:cTn id="39" presetID="2" presetClass="entr" presetSubtype="12"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0-#ppt_w/2"/>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par>
                          <p:cTn id="43" fill="hold">
                            <p:stCondLst>
                              <p:cond delay="3500"/>
                            </p:stCondLst>
                            <p:childTnLst>
                              <p:par>
                                <p:cTn id="44" presetID="16" presetClass="entr" presetSubtype="37" fill="hold" grpId="0" nodeType="afterEffect">
                                  <p:stCondLst>
                                    <p:cond delay="0"/>
                                  </p:stCondLst>
                                  <p:childTnLst>
                                    <p:set>
                                      <p:cBhvr>
                                        <p:cTn id="45" dur="1" fill="hold">
                                          <p:stCondLst>
                                            <p:cond delay="0"/>
                                          </p:stCondLst>
                                        </p:cTn>
                                        <p:tgtEl>
                                          <p:spTgt spid="6150"/>
                                        </p:tgtEl>
                                        <p:attrNameLst>
                                          <p:attrName>style.visibility</p:attrName>
                                        </p:attrNameLst>
                                      </p:cBhvr>
                                      <p:to>
                                        <p:strVal val="visible"/>
                                      </p:to>
                                    </p:set>
                                    <p:animEffect transition="in" filter="barn(outVertical)">
                                      <p:cBhvr>
                                        <p:cTn id="46" dur="5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P spid="9" grpId="0"/>
      <p:bldP spid="12" grpId="0"/>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urkyrvx">
      <a:majorFont>
        <a:latin typeface="Arial" panose="020F0302020204030204"/>
        <a:ea typeface="微软雅黑"/>
        <a:cs typeface=""/>
      </a:majorFont>
      <a:minorFont>
        <a:latin typeface="Arial"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1848</Words>
  <Application>Microsoft Office PowerPoint</Application>
  <PresentationFormat>宽屏</PresentationFormat>
  <Paragraphs>192</Paragraphs>
  <Slides>26</Slides>
  <Notes>2</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26</vt:i4>
      </vt:variant>
    </vt:vector>
  </HeadingPairs>
  <TitlesOfParts>
    <vt:vector size="36" baseType="lpstr">
      <vt:lpstr>Meiryo</vt:lpstr>
      <vt:lpstr>宋体</vt:lpstr>
      <vt:lpstr>微软雅黑</vt:lpstr>
      <vt:lpstr>Arial</vt:lpstr>
      <vt:lpstr>Calibri</vt:lpstr>
      <vt:lpstr>Calibri Light</vt:lpstr>
      <vt:lpstr>Wingdings</vt:lpstr>
      <vt:lpstr>第一PPT，www.1ppt.com</vt:lpstr>
      <vt:lpstr>自定义设计方案</vt:lpstr>
      <vt:lpstr>Office Theme</vt:lpstr>
      <vt:lpstr>PowerPoint 演示文稿</vt:lpstr>
      <vt:lpstr>目 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84</cp:revision>
  <dcterms:created xsi:type="dcterms:W3CDTF">2022-07-11T02:05:14Z</dcterms:created>
  <dcterms:modified xsi:type="dcterms:W3CDTF">2023-01-07T02:29:47Z</dcterms:modified>
</cp:coreProperties>
</file>