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7" r:id="rId28"/>
    <p:sldId id="288"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3FF"/>
    <a:srgbClr val="375179"/>
    <a:srgbClr val="C9AD80"/>
    <a:srgbClr val="FFECC6"/>
    <a:srgbClr val="D52C23"/>
    <a:srgbClr val="F8E0B6"/>
    <a:srgbClr val="F1D3A1"/>
    <a:srgbClr val="FAF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3" autoAdjust="0"/>
    <p:restoredTop sz="96314" autoAdjust="0"/>
  </p:normalViewPr>
  <p:slideViewPr>
    <p:cSldViewPr snapToGrid="0" showGuides="1">
      <p:cViewPr varScale="1">
        <p:scale>
          <a:sx n="108" d="100"/>
          <a:sy n="108" d="100"/>
        </p:scale>
        <p:origin x="696" y="11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t>2023/1/8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t>‹#›</a:t>
            </a:fld>
            <a:endParaRPr lang="zh-CN" altLang="en-US"/>
          </a:p>
        </p:txBody>
      </p:sp>
    </p:spTree>
    <p:extLst>
      <p:ext uri="{BB962C8B-B14F-4D97-AF65-F5344CB8AC3E}">
        <p14:creationId xmlns:p14="http://schemas.microsoft.com/office/powerpoint/2010/main" val="334287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9F8009E-218E-4EEF-9489-D323FC6996E4}" type="slidenum">
              <a:rPr lang="zh-CN" altLang="en-US" smtClean="0"/>
              <a:t>13</a:t>
            </a:fld>
            <a:endParaRPr lang="zh-CN" altLang="en-US"/>
          </a:p>
        </p:txBody>
      </p:sp>
    </p:spTree>
    <p:extLst>
      <p:ext uri="{BB962C8B-B14F-4D97-AF65-F5344CB8AC3E}">
        <p14:creationId xmlns:p14="http://schemas.microsoft.com/office/powerpoint/2010/main" val="131552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9700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99C05A8-2E32-4C24-8A1A-04D3D9F181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F8EF6CA8-0529-4D94-9622-9EA0245D62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BD7469B-889F-4044-9244-CD2B83034C79}"/>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5" name="页脚占位符 4">
            <a:extLst>
              <a:ext uri="{FF2B5EF4-FFF2-40B4-BE49-F238E27FC236}">
                <a16:creationId xmlns="" xmlns:a16="http://schemas.microsoft.com/office/drawing/2014/main" id="{553B46E1-240C-4826-BC5B-3CE90EDB3D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6ADF0142-D141-49C5-A417-9CE0CF37512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09320564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4D39CFB-9CC6-443C-8BE0-7F8765C8D8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65BBE96B-7D74-48BC-9F49-C5D35792B5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7C54B76-C4B1-4B6F-BFE9-AFA93371FC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6473BD73-FDAA-4757-86E6-ACD965E5B16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6" name="页脚占位符 5">
            <a:extLst>
              <a:ext uri="{FF2B5EF4-FFF2-40B4-BE49-F238E27FC236}">
                <a16:creationId xmlns="" xmlns:a16="http://schemas.microsoft.com/office/drawing/2014/main" id="{889CB0BD-D9F8-486B-AD85-9DFBA9E9A0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F26534DC-8ADB-4580-BB5E-AE2C3EB8FA7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405486258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EFD1AC1-E1E1-46A1-9F0C-F8F253A6936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E2E949D-A517-4578-9DAB-F9E04A3B3E0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7C6C901F-E2D5-410B-8142-341A28BAFEB9}"/>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5" name="页脚占位符 4">
            <a:extLst>
              <a:ext uri="{FF2B5EF4-FFF2-40B4-BE49-F238E27FC236}">
                <a16:creationId xmlns="" xmlns:a16="http://schemas.microsoft.com/office/drawing/2014/main" id="{AD3BA70A-6611-466E-94BA-5548B6C9755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00B061A-70D3-4D29-903F-6234358BE2BE}"/>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58975037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A20C473B-421E-44DD-A73A-C876C89A590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250054B-CBBC-4659-980B-C7626B377FA2}"/>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4663CF6-C057-44A3-98A4-1561EE4A0A5F}"/>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5" name="页脚占位符 4">
            <a:extLst>
              <a:ext uri="{FF2B5EF4-FFF2-40B4-BE49-F238E27FC236}">
                <a16:creationId xmlns="" xmlns:a16="http://schemas.microsoft.com/office/drawing/2014/main" id="{024F5477-95A3-430A-8B02-E2E613B5D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EA1E2F62-26C8-4FDF-8DC7-CFCC4C8B6E16}"/>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60952071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2168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43969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075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34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6394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1552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522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4417647-EE01-4446-BAA7-83336301658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E3967774-3BFF-4173-85AD-F5D71D71D9B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CF45905-7969-4354-B836-039BCCD92383}"/>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5" name="页脚占位符 4">
            <a:extLst>
              <a:ext uri="{FF2B5EF4-FFF2-40B4-BE49-F238E27FC236}">
                <a16:creationId xmlns="" xmlns:a16="http://schemas.microsoft.com/office/drawing/2014/main" id="{649DE830-376F-464B-8C1A-03C3FEC187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707B1709-A091-4C28-92EA-3F85970B7EFB}"/>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77439245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868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7061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5306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595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8875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8090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90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D25CDAB-FBF4-4EAA-AED5-C55BF4AA03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D1BC463C-1E4B-4638-8D9F-1014DB1678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EF0D89D7-40FE-44DC-8987-0B504750B32E}"/>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5" name="页脚占位符 4">
            <a:extLst>
              <a:ext uri="{FF2B5EF4-FFF2-40B4-BE49-F238E27FC236}">
                <a16:creationId xmlns="" xmlns:a16="http://schemas.microsoft.com/office/drawing/2014/main" id="{D7DA1EF6-B5CF-464D-A03F-0F2478095D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51800FE7-B7DC-4A99-9393-69D23F98E45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032023843"/>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9A39BF0-F827-4E8B-B940-8CD1D838D8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FD950AE-DA1E-45E6-A961-1378C4A9D27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5AD6AE50-0373-4548-944F-89B4139EE1A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BB5B669-DFA6-434B-B6E3-A2F65BD017EA}"/>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6" name="页脚占位符 5">
            <a:extLst>
              <a:ext uri="{FF2B5EF4-FFF2-40B4-BE49-F238E27FC236}">
                <a16:creationId xmlns="" xmlns:a16="http://schemas.microsoft.com/office/drawing/2014/main" id="{75156D82-A0AB-4408-8C0E-CB3BB36AB1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0946DD33-4D4E-4739-BD37-A76AD20844F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1400310186"/>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1694DD7-6B64-4CC4-90C8-B68D525234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236E106-475A-4450-96A0-5E8B5739B3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56AB2DC-8364-4DE7-866D-2C57480C87B6}"/>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2E424009-2AF8-47DD-A800-AFE78B5CAB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7A231C06-AC02-4766-8271-F3BCED0A155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D4AEE86-A472-4C63-BC70-C409FC7C5B4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8" name="页脚占位符 7">
            <a:extLst>
              <a:ext uri="{FF2B5EF4-FFF2-40B4-BE49-F238E27FC236}">
                <a16:creationId xmlns="" xmlns:a16="http://schemas.microsoft.com/office/drawing/2014/main" id="{779019E6-ECB0-465C-A2EA-F18F6B563F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7DAACB4C-AB3E-460F-819F-82DD5A2424E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37897616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1694DD7-6B64-4CC4-90C8-B68D525234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236E106-475A-4450-96A0-5E8B5739B3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56AB2DC-8364-4DE7-866D-2C57480C87B6}"/>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2E424009-2AF8-47DD-A800-AFE78B5CAB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7A231C06-AC02-4766-8271-F3BCED0A155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D4AEE86-A472-4C63-BC70-C409FC7C5B4B}"/>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8" name="页脚占位符 7">
            <a:extLst>
              <a:ext uri="{FF2B5EF4-FFF2-40B4-BE49-F238E27FC236}">
                <a16:creationId xmlns="" xmlns:a16="http://schemas.microsoft.com/office/drawing/2014/main" id="{779019E6-ECB0-465C-A2EA-F18F6B563F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7DAACB4C-AB3E-460F-819F-82DD5A2424ED}"/>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
        <p:nvSpPr>
          <p:cNvPr id="11" name="TextBox 10"/>
          <p:cNvSpPr txBox="1"/>
          <p:nvPr userDrawn="1"/>
        </p:nvSpPr>
        <p:spPr>
          <a:xfrm>
            <a:off x="2098204" y="6739570"/>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4103405686"/>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CE663C-AE46-4725-B5E2-0221E63BAE6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7023481-BEF4-4554-A102-3B857BDE570F}"/>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4" name="页脚占位符 3">
            <a:extLst>
              <a:ext uri="{FF2B5EF4-FFF2-40B4-BE49-F238E27FC236}">
                <a16:creationId xmlns="" xmlns:a16="http://schemas.microsoft.com/office/drawing/2014/main" id="{305D77A6-0E1C-44B7-BD49-5C8BF2E57E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508377DA-194B-48CB-B68E-D2E1F5AF2FB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296820842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F9192988-23BA-44B4-9D88-5DCCC2F3878D}"/>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3" name="页脚占位符 2">
            <a:extLst>
              <a:ext uri="{FF2B5EF4-FFF2-40B4-BE49-F238E27FC236}">
                <a16:creationId xmlns="" xmlns:a16="http://schemas.microsoft.com/office/drawing/2014/main" id="{5BE1A062-4D86-4AE2-A237-80470F7395A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3E5E99BB-AF39-44FB-A1D2-3F3574219123}"/>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371396954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CD35C9D-F050-4DB0-92E2-BE4CDCD009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79804DD-5BEC-4531-ABD9-444F0D2A8E8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FA0439DE-2E79-4984-832C-B87FA3BCCB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E7042D77-71C2-416B-8817-95772A42B304}"/>
              </a:ext>
            </a:extLst>
          </p:cNvPr>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2023/1/8</a:t>
            </a:fld>
            <a:endParaRPr lang="zh-CN" altLang="en-US"/>
          </a:p>
        </p:txBody>
      </p:sp>
      <p:sp>
        <p:nvSpPr>
          <p:cNvPr id="6" name="页脚占位符 5">
            <a:extLst>
              <a:ext uri="{FF2B5EF4-FFF2-40B4-BE49-F238E27FC236}">
                <a16:creationId xmlns="" xmlns:a16="http://schemas.microsoft.com/office/drawing/2014/main" id="{6098FCDE-B30C-4940-A5E7-D41C59BA241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8F8613B7-9E0C-47C5-9B57-4B36E8DAFDC4}"/>
              </a:ext>
            </a:extLst>
          </p:cNvPr>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extLst>
      <p:ext uri="{BB962C8B-B14F-4D97-AF65-F5344CB8AC3E}">
        <p14:creationId xmlns:p14="http://schemas.microsoft.com/office/powerpoint/2010/main" val="764093113"/>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296D3EF2-97F7-4B1B-A7CB-3E8F076E3A07}"/>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5" name="图片 4">
            <a:extLst>
              <a:ext uri="{FF2B5EF4-FFF2-40B4-BE49-F238E27FC236}">
                <a16:creationId xmlns="" xmlns:a16="http://schemas.microsoft.com/office/drawing/2014/main" id="{4794ACB5-F74D-4224-BD3E-2A742BDD378C}"/>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4" y="-1"/>
            <a:ext cx="12192004" cy="6858002"/>
          </a:xfrm>
          <a:prstGeom prst="rect">
            <a:avLst/>
          </a:prstGeom>
        </p:spPr>
      </p:pic>
      <p:pic>
        <p:nvPicPr>
          <p:cNvPr id="7" name="图片 6">
            <a:extLst>
              <a:ext uri="{FF2B5EF4-FFF2-40B4-BE49-F238E27FC236}">
                <a16:creationId xmlns="" xmlns:a16="http://schemas.microsoft.com/office/drawing/2014/main" id="{2BCEB709-3F3D-462A-AB3D-362F3331AC53}"/>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9223688" y="-1"/>
            <a:ext cx="2968312" cy="1335025"/>
          </a:xfrm>
          <a:prstGeom prst="rect">
            <a:avLst/>
          </a:prstGeom>
        </p:spPr>
      </p:pic>
    </p:spTree>
    <p:extLst>
      <p:ext uri="{BB962C8B-B14F-4D97-AF65-F5344CB8AC3E}">
        <p14:creationId xmlns:p14="http://schemas.microsoft.com/office/powerpoint/2010/main" val="151854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052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026067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3" Type="http://schemas.openxmlformats.org/officeDocument/2006/relationships/tags" Target="../tags/tag39.xml"/><Relationship Id="rId21" Type="http://schemas.openxmlformats.org/officeDocument/2006/relationships/slideLayout" Target="../slideLayouts/slideLayout2.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24.pn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image" Target="../media/image23.pn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image" Target="../media/image22.png"/><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25.png"/><Relationship Id="rId5" Type="http://schemas.openxmlformats.org/officeDocument/2006/relationships/tags" Target="../tags/tag61.xml"/><Relationship Id="rId10" Type="http://schemas.openxmlformats.org/officeDocument/2006/relationships/slideLayout" Target="../slideLayouts/slideLayout2.xml"/><Relationship Id="rId4" Type="http://schemas.openxmlformats.org/officeDocument/2006/relationships/tags" Target="../tags/tag60.xml"/><Relationship Id="rId9" Type="http://schemas.openxmlformats.org/officeDocument/2006/relationships/tags" Target="../tags/tag6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0.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9.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8.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6.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4.png"/><Relationship Id="rId5" Type="http://schemas.openxmlformats.org/officeDocument/2006/relationships/tags" Target="../tags/tag70.xml"/><Relationship Id="rId10" Type="http://schemas.openxmlformats.org/officeDocument/2006/relationships/image" Target="../media/image1.jpeg"/><Relationship Id="rId4" Type="http://schemas.openxmlformats.org/officeDocument/2006/relationships/tags" Target="../tags/tag69.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6.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4.png"/><Relationship Id="rId5" Type="http://schemas.openxmlformats.org/officeDocument/2006/relationships/tags" Target="../tags/tag78.xml"/><Relationship Id="rId10" Type="http://schemas.openxmlformats.org/officeDocument/2006/relationships/image" Target="../media/image1.jpeg"/><Relationship Id="rId4" Type="http://schemas.openxmlformats.org/officeDocument/2006/relationships/tags" Target="../tags/tag77.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4.png"/><Relationship Id="rId5" Type="http://schemas.openxmlformats.org/officeDocument/2006/relationships/tags" Target="../tags/tag25.xml"/><Relationship Id="rId10" Type="http://schemas.openxmlformats.org/officeDocument/2006/relationships/image" Target="../media/image1.jpeg"/><Relationship Id="rId4" Type="http://schemas.openxmlformats.org/officeDocument/2006/relationships/tags" Target="../tags/tag24.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4.png"/><Relationship Id="rId5" Type="http://schemas.openxmlformats.org/officeDocument/2006/relationships/tags" Target="../tags/tag33.xml"/><Relationship Id="rId10" Type="http://schemas.openxmlformats.org/officeDocument/2006/relationships/image" Target="../media/image1.jpeg"/><Relationship Id="rId4" Type="http://schemas.openxmlformats.org/officeDocument/2006/relationships/tags" Target="../tags/tag32.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 xmlns:a16="http://schemas.microsoft.com/office/drawing/2014/main" id="{C64D8AED-6817-4CCA-BEFA-6E165A4B95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13" name="图片 12">
            <a:extLst>
              <a:ext uri="{FF2B5EF4-FFF2-40B4-BE49-F238E27FC236}">
                <a16:creationId xmlns="" xmlns:a16="http://schemas.microsoft.com/office/drawing/2014/main" id="{AF151062-F241-48E9-A8B5-4E397CCF3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1516" y="834726"/>
            <a:ext cx="9968969" cy="5102428"/>
          </a:xfrm>
          <a:prstGeom prst="rect">
            <a:avLst/>
          </a:prstGeom>
        </p:spPr>
      </p:pic>
      <p:pic>
        <p:nvPicPr>
          <p:cNvPr id="7" name="图片 6">
            <a:extLst>
              <a:ext uri="{FF2B5EF4-FFF2-40B4-BE49-F238E27FC236}">
                <a16:creationId xmlns="" xmlns:a16="http://schemas.microsoft.com/office/drawing/2014/main" id="{B60DB076-0CAD-4961-8066-889E85A950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9751" y="4123919"/>
            <a:ext cx="4592497" cy="2889719"/>
          </a:xfrm>
          <a:prstGeom prst="rect">
            <a:avLst/>
          </a:prstGeom>
        </p:spPr>
      </p:pic>
      <p:pic>
        <p:nvPicPr>
          <p:cNvPr id="11" name="图片 10">
            <a:extLst>
              <a:ext uri="{FF2B5EF4-FFF2-40B4-BE49-F238E27FC236}">
                <a16:creationId xmlns="" xmlns:a16="http://schemas.microsoft.com/office/drawing/2014/main" id="{DE5BFFB5-3531-48B7-A5DA-3B52E6A14F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6" name="文本框 15">
            <a:extLst>
              <a:ext uri="{FF2B5EF4-FFF2-40B4-BE49-F238E27FC236}">
                <a16:creationId xmlns="" xmlns:a16="http://schemas.microsoft.com/office/drawing/2014/main" id="{55A2639C-6150-497D-BCDB-F7BBF9D7C14C}"/>
              </a:ext>
            </a:extLst>
          </p:cNvPr>
          <p:cNvSpPr txBox="1"/>
          <p:nvPr/>
        </p:nvSpPr>
        <p:spPr>
          <a:xfrm>
            <a:off x="3427118" y="2895078"/>
            <a:ext cx="5337764" cy="1446550"/>
          </a:xfrm>
          <a:prstGeom prst="rect">
            <a:avLst/>
          </a:prstGeom>
          <a:noFill/>
        </p:spPr>
        <p:txBody>
          <a:bodyPr wrap="square" rtlCol="0">
            <a:spAutoFit/>
          </a:bodyPr>
          <a:lstStyle/>
          <a:p>
            <a:pPr algn="dist"/>
            <a:r>
              <a:rPr lang="zh-CN" altLang="en-US" sz="8800" dirty="0">
                <a:solidFill>
                  <a:srgbClr val="375179"/>
                </a:solidFill>
                <a:latin typeface="汉仪大宋简" panose="02010609000101010101" pitchFamily="49" charset="-122"/>
                <a:ea typeface="汉仪大宋简" panose="02010609000101010101" pitchFamily="49" charset="-122"/>
                <a:cs typeface="+mn-ea"/>
                <a:sym typeface="+mn-lt"/>
              </a:rPr>
              <a:t>文明礼仪</a:t>
            </a:r>
          </a:p>
        </p:txBody>
      </p:sp>
      <p:pic>
        <p:nvPicPr>
          <p:cNvPr id="18" name="图片 17">
            <a:extLst>
              <a:ext uri="{FF2B5EF4-FFF2-40B4-BE49-F238E27FC236}">
                <a16:creationId xmlns="" xmlns:a16="http://schemas.microsoft.com/office/drawing/2014/main" id="{EF2B4EDD-D388-4B21-A57C-C647AFA419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34880" y="4336055"/>
            <a:ext cx="1739940" cy="658519"/>
          </a:xfrm>
          <a:prstGeom prst="rect">
            <a:avLst/>
          </a:prstGeom>
        </p:spPr>
      </p:pic>
      <p:pic>
        <p:nvPicPr>
          <p:cNvPr id="20" name="图片 19">
            <a:extLst>
              <a:ext uri="{FF2B5EF4-FFF2-40B4-BE49-F238E27FC236}">
                <a16:creationId xmlns="" xmlns:a16="http://schemas.microsoft.com/office/drawing/2014/main" id="{634DFA9E-09AD-4885-BFB3-5C3FCE9120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7897884" y="2070956"/>
            <a:ext cx="2209436" cy="658519"/>
          </a:xfrm>
          <a:prstGeom prst="rect">
            <a:avLst/>
          </a:prstGeom>
        </p:spPr>
      </p:pic>
      <p:grpSp>
        <p:nvGrpSpPr>
          <p:cNvPr id="23" name="组合 22">
            <a:extLst>
              <a:ext uri="{FF2B5EF4-FFF2-40B4-BE49-F238E27FC236}">
                <a16:creationId xmlns="" xmlns:a16="http://schemas.microsoft.com/office/drawing/2014/main" id="{AC4210DB-1E45-4C34-9839-2FFE27BB69F3}"/>
              </a:ext>
            </a:extLst>
          </p:cNvPr>
          <p:cNvGrpSpPr/>
          <p:nvPr/>
        </p:nvGrpSpPr>
        <p:grpSpPr>
          <a:xfrm>
            <a:off x="4480560" y="2030531"/>
            <a:ext cx="914400" cy="838530"/>
            <a:chOff x="2260424" y="1795597"/>
            <a:chExt cx="925041" cy="848288"/>
          </a:xfrm>
        </p:grpSpPr>
        <p:sp>
          <p:nvSpPr>
            <p:cNvPr id="24" name="矩形 23">
              <a:extLst>
                <a:ext uri="{FF2B5EF4-FFF2-40B4-BE49-F238E27FC236}">
                  <a16:creationId xmlns="" xmlns:a16="http://schemas.microsoft.com/office/drawing/2014/main" id="{872E5C61-10BA-49D2-9DD4-A0F488C63101}"/>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25" name="矩形 24">
              <a:extLst>
                <a:ext uri="{FF2B5EF4-FFF2-40B4-BE49-F238E27FC236}">
                  <a16:creationId xmlns="" xmlns:a16="http://schemas.microsoft.com/office/drawing/2014/main" id="{3BB9B79F-EBCD-44FE-B1E1-D98B7AFF188F}"/>
                </a:ext>
              </a:extLst>
            </p:cNvPr>
            <p:cNvSpPr/>
            <p:nvPr/>
          </p:nvSpPr>
          <p:spPr>
            <a:xfrm>
              <a:off x="2287043" y="1852953"/>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小</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26" name="矩形 25">
              <a:extLst>
                <a:ext uri="{FF2B5EF4-FFF2-40B4-BE49-F238E27FC236}">
                  <a16:creationId xmlns="" xmlns:a16="http://schemas.microsoft.com/office/drawing/2014/main" id="{41F8D403-CB00-4648-A9A7-6CC0C24F14A5}"/>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grpSp>
        <p:nvGrpSpPr>
          <p:cNvPr id="27" name="组合 26">
            <a:extLst>
              <a:ext uri="{FF2B5EF4-FFF2-40B4-BE49-F238E27FC236}">
                <a16:creationId xmlns="" xmlns:a16="http://schemas.microsoft.com/office/drawing/2014/main" id="{94B45EBA-CC8D-4CB5-9B2D-9A01EFE023C0}"/>
              </a:ext>
            </a:extLst>
          </p:cNvPr>
          <p:cNvGrpSpPr/>
          <p:nvPr/>
        </p:nvGrpSpPr>
        <p:grpSpPr>
          <a:xfrm>
            <a:off x="6835573" y="2030531"/>
            <a:ext cx="914400" cy="838530"/>
            <a:chOff x="2260424" y="1795597"/>
            <a:chExt cx="925041" cy="848288"/>
          </a:xfrm>
        </p:grpSpPr>
        <p:sp>
          <p:nvSpPr>
            <p:cNvPr id="28" name="矩形 27">
              <a:extLst>
                <a:ext uri="{FF2B5EF4-FFF2-40B4-BE49-F238E27FC236}">
                  <a16:creationId xmlns="" xmlns:a16="http://schemas.microsoft.com/office/drawing/2014/main" id="{8D2FD873-2668-4A27-BE27-917161E87E34}"/>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29" name="矩形 28">
              <a:extLst>
                <a:ext uri="{FF2B5EF4-FFF2-40B4-BE49-F238E27FC236}">
                  <a16:creationId xmlns="" xmlns:a16="http://schemas.microsoft.com/office/drawing/2014/main" id="{307FA694-B28A-4894-977F-0A80B8A54603}"/>
                </a:ext>
              </a:extLst>
            </p:cNvPr>
            <p:cNvSpPr/>
            <p:nvPr/>
          </p:nvSpPr>
          <p:spPr>
            <a:xfrm>
              <a:off x="2313662" y="1856620"/>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生</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30" name="矩形 29">
              <a:extLst>
                <a:ext uri="{FF2B5EF4-FFF2-40B4-BE49-F238E27FC236}">
                  <a16:creationId xmlns="" xmlns:a16="http://schemas.microsoft.com/office/drawing/2014/main" id="{A4A13A59-779F-4372-8A29-9D50B5F51C3F}"/>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grpSp>
        <p:nvGrpSpPr>
          <p:cNvPr id="31" name="组合 30">
            <a:extLst>
              <a:ext uri="{FF2B5EF4-FFF2-40B4-BE49-F238E27FC236}">
                <a16:creationId xmlns="" xmlns:a16="http://schemas.microsoft.com/office/drawing/2014/main" id="{C0B200FA-CF9C-419B-8506-74E867C6CA7E}"/>
              </a:ext>
            </a:extLst>
          </p:cNvPr>
          <p:cNvGrpSpPr/>
          <p:nvPr/>
        </p:nvGrpSpPr>
        <p:grpSpPr>
          <a:xfrm>
            <a:off x="5658069" y="2030531"/>
            <a:ext cx="916452" cy="838530"/>
            <a:chOff x="2260424" y="1795597"/>
            <a:chExt cx="927116" cy="848288"/>
          </a:xfrm>
        </p:grpSpPr>
        <p:sp>
          <p:nvSpPr>
            <p:cNvPr id="32" name="矩形 31">
              <a:extLst>
                <a:ext uri="{FF2B5EF4-FFF2-40B4-BE49-F238E27FC236}">
                  <a16:creationId xmlns="" xmlns:a16="http://schemas.microsoft.com/office/drawing/2014/main" id="{4D9BD7A3-438E-46CC-BB64-0A9AF12864C8}"/>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33" name="矩形 32">
              <a:extLst>
                <a:ext uri="{FF2B5EF4-FFF2-40B4-BE49-F238E27FC236}">
                  <a16:creationId xmlns="" xmlns:a16="http://schemas.microsoft.com/office/drawing/2014/main" id="{AD21E34E-80CB-439B-8A86-D898150C4B53}"/>
                </a:ext>
              </a:extLst>
            </p:cNvPr>
            <p:cNvSpPr/>
            <p:nvPr/>
          </p:nvSpPr>
          <p:spPr>
            <a:xfrm>
              <a:off x="2315738" y="1918585"/>
              <a:ext cx="871802"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学</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34" name="矩形 33">
              <a:extLst>
                <a:ext uri="{FF2B5EF4-FFF2-40B4-BE49-F238E27FC236}">
                  <a16:creationId xmlns="" xmlns:a16="http://schemas.microsoft.com/office/drawing/2014/main" id="{57658389-4508-48A0-8572-0DBC347BC349}"/>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207766048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strVal val="(6*min(max(#ppt_w*#ppt_h,.3),1)-7.4)/-.7*#ppt_w"/>
                                          </p:val>
                                        </p:tav>
                                        <p:tav tm="100000">
                                          <p:val>
                                            <p:strVal val="#ppt_w"/>
                                          </p:val>
                                        </p:tav>
                                      </p:tavLst>
                                    </p:anim>
                                    <p:anim calcmode="lin" valueType="num">
                                      <p:cBhvr>
                                        <p:cTn id="39" dur="500" fill="hold"/>
                                        <p:tgtEl>
                                          <p:spTgt spid="16"/>
                                        </p:tgtEl>
                                        <p:attrNameLst>
                                          <p:attrName>ppt_h</p:attrName>
                                        </p:attrNameLst>
                                      </p:cBhvr>
                                      <p:tavLst>
                                        <p:tav tm="0">
                                          <p:val>
                                            <p:strVal val="(6*min(max(#ppt_w*#ppt_h,.3),1)-7.4)/-.7*#ppt_h"/>
                                          </p:val>
                                        </p:tav>
                                        <p:tav tm="100000">
                                          <p:val>
                                            <p:strVal val="#ppt_h"/>
                                          </p:val>
                                        </p:tav>
                                      </p:tavLst>
                                    </p:anim>
                                    <p:anim calcmode="lin" valueType="num">
                                      <p:cBhvr>
                                        <p:cTn id="40" dur="500" fill="hold"/>
                                        <p:tgtEl>
                                          <p:spTgt spid="16"/>
                                        </p:tgtEl>
                                        <p:attrNameLst>
                                          <p:attrName>ppt_x</p:attrName>
                                        </p:attrNameLst>
                                      </p:cBhvr>
                                      <p:tavLst>
                                        <p:tav tm="0">
                                          <p:val>
                                            <p:fltVal val="0.5"/>
                                          </p:val>
                                        </p:tav>
                                        <p:tav tm="100000">
                                          <p:val>
                                            <p:strVal val="#ppt_x"/>
                                          </p:val>
                                        </p:tav>
                                      </p:tavLst>
                                    </p:anim>
                                    <p:anim calcmode="lin" valueType="num">
                                      <p:cBhvr>
                                        <p:cTn id="41"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个人礼仪</a:t>
              </a:r>
            </a:p>
          </p:txBody>
        </p:sp>
      </p:grpSp>
      <p:sp>
        <p:nvSpPr>
          <p:cNvPr id="15" name="TextBox 46">
            <a:extLst>
              <a:ext uri="{FF2B5EF4-FFF2-40B4-BE49-F238E27FC236}">
                <a16:creationId xmlns="" xmlns:a16="http://schemas.microsoft.com/office/drawing/2014/main" id="{9A5280C5-6482-4BF1-951B-73E80C8911A8}"/>
              </a:ext>
            </a:extLst>
          </p:cNvPr>
          <p:cNvSpPr txBox="1">
            <a:spLocks noChangeArrowheads="1"/>
          </p:cNvSpPr>
          <p:nvPr/>
        </p:nvSpPr>
        <p:spPr bwMode="auto">
          <a:xfrm>
            <a:off x="1849489" y="2185745"/>
            <a:ext cx="8686800" cy="49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2000" b="1" dirty="0">
                <a:solidFill>
                  <a:schemeClr val="tx1">
                    <a:lumMod val="65000"/>
                    <a:lumOff val="35000"/>
                  </a:schemeClr>
                </a:solidFill>
                <a:latin typeface="+mn-lt"/>
                <a:ea typeface="+mn-ea"/>
                <a:cs typeface="+mn-ea"/>
                <a:sym typeface="+mn-lt"/>
              </a:rPr>
              <a:t>言谈作为一门艺术，也是个人礼仪的一个重要组成部分。 </a:t>
            </a:r>
          </a:p>
        </p:txBody>
      </p:sp>
      <p:sp>
        <p:nvSpPr>
          <p:cNvPr id="16" name="文本框 15">
            <a:extLst>
              <a:ext uri="{FF2B5EF4-FFF2-40B4-BE49-F238E27FC236}">
                <a16:creationId xmlns="" xmlns:a16="http://schemas.microsoft.com/office/drawing/2014/main" id="{218D8254-59B2-4C15-B957-E4BCB101B7A3}"/>
              </a:ext>
            </a:extLst>
          </p:cNvPr>
          <p:cNvSpPr txBox="1"/>
          <p:nvPr/>
        </p:nvSpPr>
        <p:spPr>
          <a:xfrm>
            <a:off x="1849489" y="1558264"/>
            <a:ext cx="3041518" cy="646331"/>
          </a:xfrm>
          <a:prstGeom prst="rect">
            <a:avLst/>
          </a:prstGeom>
          <a:noFill/>
        </p:spPr>
        <p:txBody>
          <a:bodyPr wrap="square" rtlCol="0">
            <a:spAutoFit/>
          </a:bodyPr>
          <a:lstStyle/>
          <a:p>
            <a:r>
              <a:rPr lang="zh-CN" altLang="en-US" sz="3600" dirty="0">
                <a:solidFill>
                  <a:srgbClr val="375179"/>
                </a:solidFill>
                <a:cs typeface="+mn-ea"/>
                <a:sym typeface="+mn-lt"/>
              </a:rPr>
              <a:t>二、言谈 </a:t>
            </a:r>
          </a:p>
        </p:txBody>
      </p:sp>
      <p:cxnSp>
        <p:nvCxnSpPr>
          <p:cNvPr id="17" name="直接连接符 16">
            <a:extLst>
              <a:ext uri="{FF2B5EF4-FFF2-40B4-BE49-F238E27FC236}">
                <a16:creationId xmlns="" xmlns:a16="http://schemas.microsoft.com/office/drawing/2014/main" id="{139A4030-9D8B-4A1D-8542-42541120C673}"/>
              </a:ext>
            </a:extLst>
          </p:cNvPr>
          <p:cNvCxnSpPr>
            <a:cxnSpLocks/>
          </p:cNvCxnSpPr>
          <p:nvPr/>
        </p:nvCxnSpPr>
        <p:spPr>
          <a:xfrm>
            <a:off x="1904353" y="2836293"/>
            <a:ext cx="8686800" cy="0"/>
          </a:xfrm>
          <a:prstGeom prst="line">
            <a:avLst/>
          </a:prstGeom>
          <a:ln w="57150">
            <a:solidFill>
              <a:srgbClr val="375179"/>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 xmlns:a16="http://schemas.microsoft.com/office/drawing/2014/main" id="{312C72B4-0B7A-4726-BEBD-700C9A7F28D4}"/>
              </a:ext>
            </a:extLst>
          </p:cNvPr>
          <p:cNvSpPr/>
          <p:nvPr/>
        </p:nvSpPr>
        <p:spPr>
          <a:xfrm>
            <a:off x="3298537" y="3301791"/>
            <a:ext cx="7820874" cy="499111"/>
          </a:xfrm>
          <a:prstGeom prst="rect">
            <a:avLst/>
          </a:prstGeom>
        </p:spPr>
        <p:txBody>
          <a:bodyPr wrap="square">
            <a:spAutoFit/>
          </a:bodyPr>
          <a:lstStyle/>
          <a:p>
            <a:pPr lvl="0" algn="just">
              <a:lnSpc>
                <a:spcPct val="150000"/>
              </a:lnSpc>
            </a:pPr>
            <a:r>
              <a:rPr lang="en-US" altLang="zh-CN" sz="2000" b="1" u="sng" dirty="0">
                <a:solidFill>
                  <a:srgbClr val="375179"/>
                </a:solidFill>
                <a:cs typeface="+mn-ea"/>
                <a:sym typeface="+mn-lt"/>
              </a:rPr>
              <a:t>1</a:t>
            </a:r>
            <a:r>
              <a:rPr lang="zh-CN" altLang="en-US" sz="2000" b="1" u="sng" dirty="0">
                <a:solidFill>
                  <a:srgbClr val="375179"/>
                </a:solidFill>
                <a:cs typeface="+mn-ea"/>
                <a:sym typeface="+mn-lt"/>
              </a:rPr>
              <a:t>、礼貌：</a:t>
            </a:r>
            <a:r>
              <a:rPr lang="zh-CN" altLang="en-US" sz="1200" dirty="0">
                <a:solidFill>
                  <a:schemeClr val="tx1">
                    <a:lumMod val="75000"/>
                    <a:lumOff val="25000"/>
                  </a:schemeClr>
                </a:solidFill>
                <a:cs typeface="+mn-ea"/>
                <a:sym typeface="+mn-lt"/>
              </a:rPr>
              <a:t>态度要诚恳、亲切；声音大小要适宜，语调要平和沉稳；尊重他人。 </a:t>
            </a:r>
          </a:p>
        </p:txBody>
      </p:sp>
      <p:sp>
        <p:nvSpPr>
          <p:cNvPr id="22" name="矩形 21">
            <a:extLst>
              <a:ext uri="{FF2B5EF4-FFF2-40B4-BE49-F238E27FC236}">
                <a16:creationId xmlns="" xmlns:a16="http://schemas.microsoft.com/office/drawing/2014/main" id="{63FB288A-65EC-4559-9249-CD9854B3FBE7}"/>
              </a:ext>
            </a:extLst>
          </p:cNvPr>
          <p:cNvSpPr/>
          <p:nvPr/>
        </p:nvSpPr>
        <p:spPr>
          <a:xfrm>
            <a:off x="3298537" y="3929900"/>
            <a:ext cx="7870583" cy="1384995"/>
          </a:xfrm>
          <a:prstGeom prst="rect">
            <a:avLst/>
          </a:prstGeom>
        </p:spPr>
        <p:txBody>
          <a:bodyPr wrap="square">
            <a:spAutoFit/>
          </a:bodyPr>
          <a:lstStyle/>
          <a:p>
            <a:pPr lvl="0" algn="just">
              <a:lnSpc>
                <a:spcPct val="150000"/>
              </a:lnSpc>
            </a:pPr>
            <a:r>
              <a:rPr lang="en-US" altLang="zh-CN" sz="2000" b="1" u="sng" dirty="0">
                <a:solidFill>
                  <a:srgbClr val="375179"/>
                </a:solidFill>
                <a:cs typeface="+mn-ea"/>
                <a:sym typeface="+mn-lt"/>
              </a:rPr>
              <a:t>2</a:t>
            </a:r>
            <a:r>
              <a:rPr lang="zh-CN" altLang="en-US" sz="2000" b="1" u="sng" dirty="0">
                <a:solidFill>
                  <a:srgbClr val="375179"/>
                </a:solidFill>
                <a:cs typeface="+mn-ea"/>
                <a:sym typeface="+mn-lt"/>
              </a:rPr>
              <a:t>、用语：</a:t>
            </a:r>
            <a:r>
              <a:rPr lang="zh-CN" altLang="en-US" sz="1200" dirty="0">
                <a:solidFill>
                  <a:schemeClr val="tx1">
                    <a:lumMod val="75000"/>
                    <a:lumOff val="25000"/>
                  </a:schemeClr>
                </a:solidFill>
                <a:cs typeface="+mn-ea"/>
                <a:sym typeface="+mn-lt"/>
              </a:rPr>
              <a:t>敬语，表示尊敬和礼貌的词语。如日常使用的</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请</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谢谢</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对不起</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，第二人称中的</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您</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字等。初次见面为</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久仰</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；很久不见为</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久违</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；请人批评为</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指教</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；麻烦别人称</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打扰</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；求给方便为</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借光</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；托人办事为</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拜托</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等等。要努力养成使用敬语的习惯。现在，我国提倡的礼貌用语是十个字：</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您好</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请</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谢谢</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对不起</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再见</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。这十个字体现了说话文明的基本的语言形式。 </a:t>
            </a:r>
          </a:p>
        </p:txBody>
      </p:sp>
      <p:grpSp>
        <p:nvGrpSpPr>
          <p:cNvPr id="5" name="组合 4">
            <a:extLst>
              <a:ext uri="{FF2B5EF4-FFF2-40B4-BE49-F238E27FC236}">
                <a16:creationId xmlns="" xmlns:a16="http://schemas.microsoft.com/office/drawing/2014/main" id="{C7E383CE-93D3-41AB-B08E-6EE861DBEF79}"/>
              </a:ext>
            </a:extLst>
          </p:cNvPr>
          <p:cNvGrpSpPr/>
          <p:nvPr/>
        </p:nvGrpSpPr>
        <p:grpSpPr>
          <a:xfrm>
            <a:off x="1212736" y="3256886"/>
            <a:ext cx="2032051" cy="2014728"/>
            <a:chOff x="1212736" y="3256886"/>
            <a:chExt cx="2032051" cy="2014728"/>
          </a:xfrm>
        </p:grpSpPr>
        <p:sp>
          <p:nvSpPr>
            <p:cNvPr id="6" name="椭圆 5">
              <a:extLst>
                <a:ext uri="{FF2B5EF4-FFF2-40B4-BE49-F238E27FC236}">
                  <a16:creationId xmlns="" xmlns:a16="http://schemas.microsoft.com/office/drawing/2014/main" id="{FB67EE3D-8D4F-4D40-93DF-FA99374C547E}"/>
                </a:ext>
              </a:extLst>
            </p:cNvPr>
            <p:cNvSpPr/>
            <p:nvPr/>
          </p:nvSpPr>
          <p:spPr>
            <a:xfrm>
              <a:off x="1396287" y="3423114"/>
              <a:ext cx="1848500" cy="1848500"/>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 name="图片 3">
              <a:extLst>
                <a:ext uri="{FF2B5EF4-FFF2-40B4-BE49-F238E27FC236}">
                  <a16:creationId xmlns="" xmlns:a16="http://schemas.microsoft.com/office/drawing/2014/main" id="{79AED79F-2E78-40D9-8F64-85898B605F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2736" y="3256886"/>
              <a:ext cx="2014728" cy="2014728"/>
            </a:xfrm>
            <a:prstGeom prst="rect">
              <a:avLst/>
            </a:prstGeom>
          </p:spPr>
        </p:pic>
      </p:grpSp>
    </p:spTree>
    <p:extLst>
      <p:ext uri="{BB962C8B-B14F-4D97-AF65-F5344CB8AC3E}">
        <p14:creationId xmlns:p14="http://schemas.microsoft.com/office/powerpoint/2010/main" val="1821544095"/>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vertical)">
                                      <p:cBhvr>
                                        <p:cTn id="11" dur="7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组合 10">
            <a:extLst>
              <a:ext uri="{FF2B5EF4-FFF2-40B4-BE49-F238E27FC236}">
                <a16:creationId xmlns="" xmlns:a16="http://schemas.microsoft.com/office/drawing/2014/main" id="{381B609A-D422-4482-A91B-2E9D9D80082E}"/>
              </a:ext>
            </a:extLst>
          </p:cNvPr>
          <p:cNvGrpSpPr/>
          <p:nvPr>
            <p:custDataLst>
              <p:tags r:id="rId1"/>
            </p:custDataLst>
          </p:nvPr>
        </p:nvGrpSpPr>
        <p:grpSpPr>
          <a:xfrm>
            <a:off x="963440" y="805832"/>
            <a:ext cx="750801" cy="2104872"/>
            <a:chOff x="7849619" y="1704878"/>
            <a:chExt cx="750801" cy="1766100"/>
          </a:xfrm>
        </p:grpSpPr>
        <p:sp>
          <p:nvSpPr>
            <p:cNvPr id="12" name="PA-矩形 11">
              <a:extLst>
                <a:ext uri="{FF2B5EF4-FFF2-40B4-BE49-F238E27FC236}">
                  <a16:creationId xmlns="" xmlns:a16="http://schemas.microsoft.com/office/drawing/2014/main" id="{0C50AE61-2647-457C-960E-3A57F1EB135A}"/>
                </a:ext>
              </a:extLst>
            </p:cNvPr>
            <p:cNvSpPr/>
            <p:nvPr>
              <p:custDataLst>
                <p:tags r:id="rId19"/>
              </p:custDataLst>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矩形 12">
              <a:extLst>
                <a:ext uri="{FF2B5EF4-FFF2-40B4-BE49-F238E27FC236}">
                  <a16:creationId xmlns="" xmlns:a16="http://schemas.microsoft.com/office/drawing/2014/main" id="{47184B23-E15C-48C6-91B8-815B0BAD9DB6}"/>
                </a:ext>
              </a:extLst>
            </p:cNvPr>
            <p:cNvSpPr/>
            <p:nvPr>
              <p:custDataLst>
                <p:tags r:id="rId20"/>
              </p:custDataLst>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个人礼仪</a:t>
              </a:r>
            </a:p>
          </p:txBody>
        </p:sp>
      </p:grpSp>
      <p:sp>
        <p:nvSpPr>
          <p:cNvPr id="16" name="PA-文本框 15">
            <a:extLst>
              <a:ext uri="{FF2B5EF4-FFF2-40B4-BE49-F238E27FC236}">
                <a16:creationId xmlns="" xmlns:a16="http://schemas.microsoft.com/office/drawing/2014/main" id="{218D8254-59B2-4C15-B957-E4BCB101B7A3}"/>
              </a:ext>
            </a:extLst>
          </p:cNvPr>
          <p:cNvSpPr txBox="1"/>
          <p:nvPr>
            <p:custDataLst>
              <p:tags r:id="rId2"/>
            </p:custDataLst>
          </p:nvPr>
        </p:nvSpPr>
        <p:spPr>
          <a:xfrm>
            <a:off x="1849489" y="1558264"/>
            <a:ext cx="3041518" cy="646331"/>
          </a:xfrm>
          <a:prstGeom prst="rect">
            <a:avLst/>
          </a:prstGeom>
          <a:noFill/>
        </p:spPr>
        <p:txBody>
          <a:bodyPr wrap="square" rtlCol="0">
            <a:spAutoFit/>
          </a:bodyPr>
          <a:lstStyle/>
          <a:p>
            <a:r>
              <a:rPr lang="zh-CN" altLang="en-US" sz="3600" dirty="0">
                <a:solidFill>
                  <a:srgbClr val="375179"/>
                </a:solidFill>
                <a:cs typeface="+mn-ea"/>
                <a:sym typeface="+mn-lt"/>
              </a:rPr>
              <a:t>三、仪态举止 </a:t>
            </a:r>
          </a:p>
        </p:txBody>
      </p:sp>
      <p:grpSp>
        <p:nvGrpSpPr>
          <p:cNvPr id="2" name="PA-组合 1">
            <a:extLst>
              <a:ext uri="{FF2B5EF4-FFF2-40B4-BE49-F238E27FC236}">
                <a16:creationId xmlns="" xmlns:a16="http://schemas.microsoft.com/office/drawing/2014/main" id="{0A80D7C2-C7E6-4A26-AB10-17B348751AFC}"/>
              </a:ext>
            </a:extLst>
          </p:cNvPr>
          <p:cNvGrpSpPr/>
          <p:nvPr>
            <p:custDataLst>
              <p:tags r:id="rId3"/>
            </p:custDataLst>
          </p:nvPr>
        </p:nvGrpSpPr>
        <p:grpSpPr>
          <a:xfrm>
            <a:off x="912963" y="2488193"/>
            <a:ext cx="2534387" cy="3174659"/>
            <a:chOff x="912963" y="2488193"/>
            <a:chExt cx="2534387" cy="3174659"/>
          </a:xfrm>
        </p:grpSpPr>
        <p:sp>
          <p:nvSpPr>
            <p:cNvPr id="20" name="PA-椭圆 19">
              <a:extLst>
                <a:ext uri="{FF2B5EF4-FFF2-40B4-BE49-F238E27FC236}">
                  <a16:creationId xmlns="" xmlns:a16="http://schemas.microsoft.com/office/drawing/2014/main" id="{2F567CBC-DDFA-4AB8-BBBF-DD0CEA067375}"/>
                </a:ext>
              </a:extLst>
            </p:cNvPr>
            <p:cNvSpPr/>
            <p:nvPr>
              <p:custDataLst>
                <p:tags r:id="rId16"/>
              </p:custDataLst>
            </p:nvPr>
          </p:nvSpPr>
          <p:spPr>
            <a:xfrm>
              <a:off x="912963" y="3128465"/>
              <a:ext cx="2534387" cy="2534387"/>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PA-矩形 7">
              <a:extLst>
                <a:ext uri="{FF2B5EF4-FFF2-40B4-BE49-F238E27FC236}">
                  <a16:creationId xmlns="" xmlns:a16="http://schemas.microsoft.com/office/drawing/2014/main" id="{88501D90-0A7A-4FC4-B199-F2C5C6980B4A}"/>
                </a:ext>
              </a:extLst>
            </p:cNvPr>
            <p:cNvSpPr/>
            <p:nvPr>
              <p:custDataLst>
                <p:tags r:id="rId17"/>
              </p:custDataLst>
            </p:nvPr>
          </p:nvSpPr>
          <p:spPr>
            <a:xfrm>
              <a:off x="1212736" y="3322837"/>
              <a:ext cx="2070024" cy="2126544"/>
            </a:xfrm>
            <a:prstGeom prst="rect">
              <a:avLst/>
            </a:prstGeom>
          </p:spPr>
          <p:txBody>
            <a:bodyPr wrap="square">
              <a:spAutoFit/>
            </a:bodyPr>
            <a:lstStyle/>
            <a:p>
              <a:pPr algn="ctr">
                <a:lnSpc>
                  <a:spcPct val="150000"/>
                </a:lnSpc>
              </a:pPr>
              <a:r>
                <a:rPr lang="en-US" altLang="zh-CN" sz="1600" b="1" u="sng" dirty="0">
                  <a:solidFill>
                    <a:srgbClr val="375179"/>
                  </a:solidFill>
                  <a:cs typeface="+mn-ea"/>
                  <a:sym typeface="+mn-lt"/>
                </a:rPr>
                <a:t>1</a:t>
              </a:r>
              <a:r>
                <a:rPr lang="zh-CN" altLang="en-US" sz="1600" b="1" u="sng" dirty="0">
                  <a:solidFill>
                    <a:srgbClr val="375179"/>
                  </a:solidFill>
                  <a:cs typeface="+mn-ea"/>
                  <a:sym typeface="+mn-lt"/>
                </a:rPr>
                <a:t>、谈话姿势：</a:t>
              </a:r>
              <a:endParaRPr lang="en-US" altLang="zh-CN" sz="1600" b="1" u="sng" dirty="0">
                <a:solidFill>
                  <a:srgbClr val="375179"/>
                </a:solidFill>
                <a:cs typeface="+mn-ea"/>
                <a:sym typeface="+mn-lt"/>
              </a:endParaRPr>
            </a:p>
            <a:p>
              <a:pPr algn="just">
                <a:lnSpc>
                  <a:spcPct val="150000"/>
                </a:lnSpc>
              </a:pPr>
              <a:r>
                <a:rPr lang="zh-CN" altLang="en-US" sz="1200" dirty="0">
                  <a:solidFill>
                    <a:schemeClr val="tx1">
                      <a:lumMod val="75000"/>
                      <a:lumOff val="25000"/>
                    </a:schemeClr>
                  </a:solidFill>
                  <a:cs typeface="+mn-ea"/>
                  <a:sym typeface="+mn-lt"/>
                </a:rPr>
                <a:t>谈话的姿势往往反映出一个人的性格、修养和文明素质。所以，交谈时，首先双方要互相正视、互相倾听，不能东张西望、看书看报、面带倦容、哈欠连天。</a:t>
              </a:r>
              <a:endParaRPr lang="en-US" altLang="zh-CN" sz="1600" dirty="0">
                <a:solidFill>
                  <a:schemeClr val="tx1">
                    <a:lumMod val="75000"/>
                    <a:lumOff val="25000"/>
                  </a:schemeClr>
                </a:solidFill>
                <a:cs typeface="+mn-ea"/>
                <a:sym typeface="+mn-lt"/>
              </a:endParaRPr>
            </a:p>
          </p:txBody>
        </p:sp>
        <p:pic>
          <p:nvPicPr>
            <p:cNvPr id="9" name="PA-图片 8">
              <a:extLst>
                <a:ext uri="{FF2B5EF4-FFF2-40B4-BE49-F238E27FC236}">
                  <a16:creationId xmlns="" xmlns:a16="http://schemas.microsoft.com/office/drawing/2014/main" id="{07A12B3D-B1C2-4AC0-B617-2A8B4E9D3C5B}"/>
                </a:ext>
              </a:extLst>
            </p:cNvPr>
            <p:cNvPicPr>
              <a:picLocks noChangeAspect="1"/>
            </p:cNvPicPr>
            <p:nvPr>
              <p:custDataLst>
                <p:tags r:id="rId18"/>
              </p:custDataLst>
            </p:nvPr>
          </p:nvPicPr>
          <p:blipFill rotWithShape="1">
            <a:blip r:embed="rId22" cstate="screen">
              <a:extLst>
                <a:ext uri="{28A0092B-C50C-407E-A947-70E740481C1C}">
                  <a14:useLocalDpi xmlns:a14="http://schemas.microsoft.com/office/drawing/2010/main"/>
                </a:ext>
              </a:extLst>
            </a:blip>
            <a:srcRect/>
            <a:stretch/>
          </p:blipFill>
          <p:spPr>
            <a:xfrm>
              <a:off x="1637823" y="2488193"/>
              <a:ext cx="1084666" cy="978189"/>
            </a:xfrm>
            <a:prstGeom prst="rect">
              <a:avLst/>
            </a:prstGeom>
          </p:spPr>
        </p:pic>
      </p:grpSp>
      <p:grpSp>
        <p:nvGrpSpPr>
          <p:cNvPr id="3" name="PA-组合 2">
            <a:extLst>
              <a:ext uri="{FF2B5EF4-FFF2-40B4-BE49-F238E27FC236}">
                <a16:creationId xmlns="" xmlns:a16="http://schemas.microsoft.com/office/drawing/2014/main" id="{7A3FECE6-5826-4476-BA64-88B00730D3BB}"/>
              </a:ext>
            </a:extLst>
          </p:cNvPr>
          <p:cNvGrpSpPr/>
          <p:nvPr>
            <p:custDataLst>
              <p:tags r:id="rId4"/>
            </p:custDataLst>
          </p:nvPr>
        </p:nvGrpSpPr>
        <p:grpSpPr>
          <a:xfrm>
            <a:off x="3565735" y="2204595"/>
            <a:ext cx="2534387" cy="3458257"/>
            <a:chOff x="3565735" y="2204595"/>
            <a:chExt cx="2534387" cy="3458257"/>
          </a:xfrm>
        </p:grpSpPr>
        <p:sp>
          <p:nvSpPr>
            <p:cNvPr id="4" name="PA-椭圆 3">
              <a:extLst>
                <a:ext uri="{FF2B5EF4-FFF2-40B4-BE49-F238E27FC236}">
                  <a16:creationId xmlns="" xmlns:a16="http://schemas.microsoft.com/office/drawing/2014/main" id="{FFCAE4B0-868F-462B-99A2-E9FF0F1A8D8B}"/>
                </a:ext>
              </a:extLst>
            </p:cNvPr>
            <p:cNvSpPr/>
            <p:nvPr>
              <p:custDataLst>
                <p:tags r:id="rId13"/>
              </p:custDataLst>
            </p:nvPr>
          </p:nvSpPr>
          <p:spPr>
            <a:xfrm>
              <a:off x="3565735" y="3128465"/>
              <a:ext cx="2534387" cy="2534387"/>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0" name="PA-图片 9">
              <a:extLst>
                <a:ext uri="{FF2B5EF4-FFF2-40B4-BE49-F238E27FC236}">
                  <a16:creationId xmlns="" xmlns:a16="http://schemas.microsoft.com/office/drawing/2014/main" id="{72687867-90E0-4640-BCAD-80D6CBC3F759}"/>
                </a:ext>
              </a:extLst>
            </p:cNvPr>
            <p:cNvPicPr>
              <a:picLocks noChangeAspect="1"/>
            </p:cNvPicPr>
            <p:nvPr>
              <p:custDataLst>
                <p:tags r:id="rId14"/>
              </p:custDataLst>
            </p:nvPr>
          </p:nvPicPr>
          <p:blipFill>
            <a:blip r:embed="rId23" cstate="screen">
              <a:extLst>
                <a:ext uri="{28A0092B-C50C-407E-A947-70E740481C1C}">
                  <a14:useLocalDpi xmlns:a14="http://schemas.microsoft.com/office/drawing/2010/main"/>
                </a:ext>
              </a:extLst>
            </a:blip>
            <a:stretch>
              <a:fillRect/>
            </a:stretch>
          </p:blipFill>
          <p:spPr>
            <a:xfrm>
              <a:off x="4356369" y="2204595"/>
              <a:ext cx="674399" cy="1309057"/>
            </a:xfrm>
            <a:prstGeom prst="rect">
              <a:avLst/>
            </a:prstGeom>
          </p:spPr>
        </p:pic>
        <p:sp>
          <p:nvSpPr>
            <p:cNvPr id="38" name="PA-矩形 37">
              <a:extLst>
                <a:ext uri="{FF2B5EF4-FFF2-40B4-BE49-F238E27FC236}">
                  <a16:creationId xmlns="" xmlns:a16="http://schemas.microsoft.com/office/drawing/2014/main" id="{F4B3D94A-70F9-4B89-9136-FEF3A9D86029}"/>
                </a:ext>
              </a:extLst>
            </p:cNvPr>
            <p:cNvSpPr/>
            <p:nvPr>
              <p:custDataLst>
                <p:tags r:id="rId15"/>
              </p:custDataLst>
            </p:nvPr>
          </p:nvSpPr>
          <p:spPr>
            <a:xfrm>
              <a:off x="3882633" y="3332386"/>
              <a:ext cx="2070024" cy="2239074"/>
            </a:xfrm>
            <a:prstGeom prst="rect">
              <a:avLst/>
            </a:prstGeom>
          </p:spPr>
          <p:txBody>
            <a:bodyPr wrap="square">
              <a:spAutoFit/>
            </a:bodyPr>
            <a:lstStyle/>
            <a:p>
              <a:pPr algn="ctr">
                <a:lnSpc>
                  <a:spcPct val="150000"/>
                </a:lnSpc>
              </a:pPr>
              <a:r>
                <a:rPr lang="zh-CN" altLang="en-US" sz="1600" b="1" u="sng" dirty="0">
                  <a:solidFill>
                    <a:srgbClr val="375179"/>
                  </a:solidFill>
                  <a:cs typeface="+mn-ea"/>
                  <a:sym typeface="+mn-lt"/>
                </a:rPr>
                <a:t> </a:t>
              </a:r>
              <a:r>
                <a:rPr lang="en-US" altLang="zh-CN" sz="1600" b="1" u="sng" dirty="0">
                  <a:solidFill>
                    <a:srgbClr val="375179"/>
                  </a:solidFill>
                  <a:cs typeface="+mn-ea"/>
                  <a:sym typeface="+mn-lt"/>
                </a:rPr>
                <a:t>2</a:t>
              </a:r>
              <a:r>
                <a:rPr lang="zh-CN" altLang="en-US" sz="1600" b="1" u="sng" dirty="0">
                  <a:solidFill>
                    <a:srgbClr val="375179"/>
                  </a:solidFill>
                  <a:cs typeface="+mn-ea"/>
                  <a:sym typeface="+mn-lt"/>
                </a:rPr>
                <a:t>、站姿：</a:t>
              </a:r>
              <a:endParaRPr lang="en-US" altLang="zh-CN" sz="1600" b="1" u="sng" dirty="0">
                <a:solidFill>
                  <a:srgbClr val="375179"/>
                </a:solidFill>
                <a:cs typeface="+mn-ea"/>
                <a:sym typeface="+mn-lt"/>
              </a:endParaRPr>
            </a:p>
            <a:p>
              <a:pPr algn="ctr">
                <a:lnSpc>
                  <a:spcPct val="150000"/>
                </a:lnSpc>
              </a:pPr>
              <a:r>
                <a:rPr lang="zh-CN" altLang="en-US" sz="1100" dirty="0">
                  <a:solidFill>
                    <a:schemeClr val="tx1">
                      <a:lumMod val="75000"/>
                      <a:lumOff val="25000"/>
                    </a:schemeClr>
                  </a:solidFill>
                  <a:cs typeface="+mn-ea"/>
                  <a:sym typeface="+mn-lt"/>
                </a:rPr>
                <a:t>站立是人最基本的姿势，是一种静态的美。站立时，身体应与地面垂直，重心放在两个前脚掌上，挺胸、收腹、收颁、抬头、双肩放松。双臂自然下垂或在体前交叉，眼睛平视，面带笑容。</a:t>
              </a:r>
            </a:p>
          </p:txBody>
        </p:sp>
      </p:grpSp>
      <p:grpSp>
        <p:nvGrpSpPr>
          <p:cNvPr id="6" name="PA-组合 5">
            <a:extLst>
              <a:ext uri="{FF2B5EF4-FFF2-40B4-BE49-F238E27FC236}">
                <a16:creationId xmlns="" xmlns:a16="http://schemas.microsoft.com/office/drawing/2014/main" id="{89B15633-3F0C-45FF-A4EB-08080D4F78B4}"/>
              </a:ext>
            </a:extLst>
          </p:cNvPr>
          <p:cNvGrpSpPr/>
          <p:nvPr>
            <p:custDataLst>
              <p:tags r:id="rId5"/>
            </p:custDataLst>
          </p:nvPr>
        </p:nvGrpSpPr>
        <p:grpSpPr>
          <a:xfrm>
            <a:off x="6218507" y="1755200"/>
            <a:ext cx="2534387" cy="3907652"/>
            <a:chOff x="6218507" y="1755200"/>
            <a:chExt cx="2534387" cy="3907652"/>
          </a:xfrm>
        </p:grpSpPr>
        <p:sp>
          <p:nvSpPr>
            <p:cNvPr id="5" name="PA-椭圆 4">
              <a:extLst>
                <a:ext uri="{FF2B5EF4-FFF2-40B4-BE49-F238E27FC236}">
                  <a16:creationId xmlns="" xmlns:a16="http://schemas.microsoft.com/office/drawing/2014/main" id="{DF152BE0-39F5-43FA-ADD0-DF7815C12C18}"/>
                </a:ext>
              </a:extLst>
            </p:cNvPr>
            <p:cNvSpPr/>
            <p:nvPr>
              <p:custDataLst>
                <p:tags r:id="rId10"/>
              </p:custDataLst>
            </p:nvPr>
          </p:nvSpPr>
          <p:spPr>
            <a:xfrm>
              <a:off x="6218507" y="3128465"/>
              <a:ext cx="2534387" cy="2534387"/>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4" name="PA-图片 13">
              <a:extLst>
                <a:ext uri="{FF2B5EF4-FFF2-40B4-BE49-F238E27FC236}">
                  <a16:creationId xmlns="" xmlns:a16="http://schemas.microsoft.com/office/drawing/2014/main" id="{E8766D8B-8E33-4CFB-A728-1675EDF133DE}"/>
                </a:ext>
              </a:extLst>
            </p:cNvPr>
            <p:cNvPicPr>
              <a:picLocks noChangeAspect="1"/>
            </p:cNvPicPr>
            <p:nvPr>
              <p:custDataLst>
                <p:tags r:id="rId11"/>
              </p:custDataLst>
            </p:nvPr>
          </p:nvPicPr>
          <p:blipFill rotWithShape="1">
            <a:blip r:embed="rId24" cstate="screen">
              <a:extLst>
                <a:ext uri="{28A0092B-C50C-407E-A947-70E740481C1C}">
                  <a14:useLocalDpi xmlns:a14="http://schemas.microsoft.com/office/drawing/2010/main"/>
                </a:ext>
              </a:extLst>
            </a:blip>
            <a:srcRect/>
            <a:stretch/>
          </p:blipFill>
          <p:spPr>
            <a:xfrm>
              <a:off x="6922544" y="1755200"/>
              <a:ext cx="1221182" cy="1673800"/>
            </a:xfrm>
            <a:prstGeom prst="ellipse">
              <a:avLst/>
            </a:prstGeom>
          </p:spPr>
        </p:pic>
        <p:sp>
          <p:nvSpPr>
            <p:cNvPr id="40" name="PA-矩形 39">
              <a:extLst>
                <a:ext uri="{FF2B5EF4-FFF2-40B4-BE49-F238E27FC236}">
                  <a16:creationId xmlns="" xmlns:a16="http://schemas.microsoft.com/office/drawing/2014/main" id="{F2F04ED1-B7B6-470D-B9AD-D5DCF16D97E9}"/>
                </a:ext>
              </a:extLst>
            </p:cNvPr>
            <p:cNvSpPr/>
            <p:nvPr>
              <p:custDataLst>
                <p:tags r:id="rId12"/>
              </p:custDataLst>
            </p:nvPr>
          </p:nvSpPr>
          <p:spPr>
            <a:xfrm>
              <a:off x="6539116" y="3331918"/>
              <a:ext cx="2070024" cy="1985159"/>
            </a:xfrm>
            <a:prstGeom prst="rect">
              <a:avLst/>
            </a:prstGeom>
          </p:spPr>
          <p:txBody>
            <a:bodyPr wrap="square">
              <a:spAutoFit/>
            </a:bodyPr>
            <a:lstStyle/>
            <a:p>
              <a:pPr algn="ctr">
                <a:lnSpc>
                  <a:spcPct val="150000"/>
                </a:lnSpc>
              </a:pPr>
              <a:r>
                <a:rPr lang="zh-CN" altLang="en-US" sz="1600" b="1" u="sng" dirty="0">
                  <a:solidFill>
                    <a:srgbClr val="375179"/>
                  </a:solidFill>
                  <a:cs typeface="+mn-ea"/>
                  <a:sym typeface="+mn-lt"/>
                </a:rPr>
                <a:t> </a:t>
              </a:r>
              <a:r>
                <a:rPr lang="en-US" altLang="zh-CN" sz="1600" b="1" u="sng" dirty="0">
                  <a:solidFill>
                    <a:srgbClr val="375179"/>
                  </a:solidFill>
                  <a:cs typeface="+mn-ea"/>
                  <a:sym typeface="+mn-lt"/>
                </a:rPr>
                <a:t>3</a:t>
              </a:r>
              <a:r>
                <a:rPr lang="zh-CN" altLang="en-US" sz="1600" b="1" u="sng" dirty="0">
                  <a:solidFill>
                    <a:srgbClr val="375179"/>
                  </a:solidFill>
                  <a:cs typeface="+mn-ea"/>
                  <a:sym typeface="+mn-lt"/>
                </a:rPr>
                <a:t>、坐姿：</a:t>
              </a:r>
            </a:p>
            <a:p>
              <a:pPr algn="just">
                <a:lnSpc>
                  <a:spcPct val="150000"/>
                </a:lnSpc>
              </a:pPr>
              <a:r>
                <a:rPr lang="zh-CN" altLang="en-US" sz="1100" dirty="0">
                  <a:solidFill>
                    <a:schemeClr val="tx1">
                      <a:lumMod val="75000"/>
                      <a:lumOff val="25000"/>
                    </a:schemeClr>
                  </a:solidFill>
                  <a:cs typeface="+mn-ea"/>
                  <a:sym typeface="+mn-lt"/>
                </a:rPr>
                <a:t>坐，也是一种静态造型。正确的坐姿应该：腰背挺直，肩放松。女性应两膝并拢；男性膝部可分开一些，但不要过大，一般不超过肩宽。双手自然放在膝盖上或椅子扶手上。</a:t>
              </a:r>
              <a:endParaRPr lang="en-US" altLang="zh-CN" sz="1400" dirty="0">
                <a:solidFill>
                  <a:schemeClr val="tx1">
                    <a:lumMod val="75000"/>
                    <a:lumOff val="25000"/>
                  </a:schemeClr>
                </a:solidFill>
                <a:cs typeface="+mn-ea"/>
                <a:sym typeface="+mn-lt"/>
              </a:endParaRPr>
            </a:p>
          </p:txBody>
        </p:sp>
      </p:grpSp>
      <p:grpSp>
        <p:nvGrpSpPr>
          <p:cNvPr id="15" name="PA-组合 14">
            <a:extLst>
              <a:ext uri="{FF2B5EF4-FFF2-40B4-BE49-F238E27FC236}">
                <a16:creationId xmlns="" xmlns:a16="http://schemas.microsoft.com/office/drawing/2014/main" id="{D9C226EA-5022-4231-8F54-401DDB4448C0}"/>
              </a:ext>
            </a:extLst>
          </p:cNvPr>
          <p:cNvGrpSpPr/>
          <p:nvPr>
            <p:custDataLst>
              <p:tags r:id="rId6"/>
            </p:custDataLst>
          </p:nvPr>
        </p:nvGrpSpPr>
        <p:grpSpPr>
          <a:xfrm>
            <a:off x="8871279" y="2140003"/>
            <a:ext cx="2534387" cy="3522849"/>
            <a:chOff x="8871279" y="2140003"/>
            <a:chExt cx="2534387" cy="3522849"/>
          </a:xfrm>
        </p:grpSpPr>
        <p:sp>
          <p:nvSpPr>
            <p:cNvPr id="7" name="PA-椭圆 6">
              <a:extLst>
                <a:ext uri="{FF2B5EF4-FFF2-40B4-BE49-F238E27FC236}">
                  <a16:creationId xmlns="" xmlns:a16="http://schemas.microsoft.com/office/drawing/2014/main" id="{E72B0B81-454F-4444-98DE-1358CD79FA77}"/>
                </a:ext>
              </a:extLst>
            </p:cNvPr>
            <p:cNvSpPr/>
            <p:nvPr>
              <p:custDataLst>
                <p:tags r:id="rId7"/>
              </p:custDataLst>
            </p:nvPr>
          </p:nvSpPr>
          <p:spPr>
            <a:xfrm>
              <a:off x="8871279" y="3128465"/>
              <a:ext cx="2534387" cy="2534387"/>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6" name="PA-图片 35">
              <a:extLst>
                <a:ext uri="{FF2B5EF4-FFF2-40B4-BE49-F238E27FC236}">
                  <a16:creationId xmlns="" xmlns:a16="http://schemas.microsoft.com/office/drawing/2014/main" id="{B6DEDB37-A46C-483B-909B-157E0EC378AA}"/>
                </a:ext>
              </a:extLst>
            </p:cNvPr>
            <p:cNvPicPr>
              <a:picLocks noChangeAspect="1"/>
            </p:cNvPicPr>
            <p:nvPr>
              <p:custDataLst>
                <p:tags r:id="rId8"/>
              </p:custDataLst>
            </p:nvPr>
          </p:nvPicPr>
          <p:blipFill>
            <a:blip r:embed="rId25" cstate="screen">
              <a:extLst>
                <a:ext uri="{28A0092B-C50C-407E-A947-70E740481C1C}">
                  <a14:useLocalDpi xmlns:a14="http://schemas.microsoft.com/office/drawing/2010/main"/>
                </a:ext>
              </a:extLst>
            </a:blip>
            <a:stretch>
              <a:fillRect/>
            </a:stretch>
          </p:blipFill>
          <p:spPr>
            <a:xfrm>
              <a:off x="9334718" y="2140003"/>
              <a:ext cx="1449713" cy="1449713"/>
            </a:xfrm>
            <a:prstGeom prst="rect">
              <a:avLst/>
            </a:prstGeom>
          </p:spPr>
        </p:pic>
        <p:sp>
          <p:nvSpPr>
            <p:cNvPr id="42" name="PA-矩形 41">
              <a:extLst>
                <a:ext uri="{FF2B5EF4-FFF2-40B4-BE49-F238E27FC236}">
                  <a16:creationId xmlns="" xmlns:a16="http://schemas.microsoft.com/office/drawing/2014/main" id="{68BDE11D-0B32-4FC8-B26D-0FBD3AD3F391}"/>
                </a:ext>
              </a:extLst>
            </p:cNvPr>
            <p:cNvSpPr/>
            <p:nvPr>
              <p:custDataLst>
                <p:tags r:id="rId9"/>
              </p:custDataLst>
            </p:nvPr>
          </p:nvSpPr>
          <p:spPr>
            <a:xfrm>
              <a:off x="9209013" y="3341467"/>
              <a:ext cx="2070024" cy="1985159"/>
            </a:xfrm>
            <a:prstGeom prst="rect">
              <a:avLst/>
            </a:prstGeom>
          </p:spPr>
          <p:txBody>
            <a:bodyPr wrap="square">
              <a:spAutoFit/>
            </a:bodyPr>
            <a:lstStyle/>
            <a:p>
              <a:pPr algn="ctr">
                <a:lnSpc>
                  <a:spcPct val="150000"/>
                </a:lnSpc>
              </a:pPr>
              <a:r>
                <a:rPr lang="en-US" altLang="zh-CN" sz="1600" b="1" u="sng" dirty="0">
                  <a:solidFill>
                    <a:srgbClr val="375179"/>
                  </a:solidFill>
                  <a:cs typeface="+mn-ea"/>
                  <a:sym typeface="+mn-lt"/>
                </a:rPr>
                <a:t>4</a:t>
              </a:r>
              <a:r>
                <a:rPr lang="zh-CN" altLang="en-US" sz="1600" b="1" u="sng" dirty="0">
                  <a:solidFill>
                    <a:srgbClr val="375179"/>
                  </a:solidFill>
                  <a:cs typeface="+mn-ea"/>
                  <a:sym typeface="+mn-lt"/>
                </a:rPr>
                <a:t>、走姿：</a:t>
              </a:r>
            </a:p>
            <a:p>
              <a:pPr algn="just">
                <a:lnSpc>
                  <a:spcPct val="150000"/>
                </a:lnSpc>
              </a:pPr>
              <a:r>
                <a:rPr lang="zh-CN" altLang="en-US" sz="1100" dirty="0">
                  <a:solidFill>
                    <a:schemeClr val="tx1">
                      <a:lumMod val="75000"/>
                      <a:lumOff val="25000"/>
                    </a:schemeClr>
                  </a:solidFill>
                  <a:cs typeface="+mn-ea"/>
                  <a:sym typeface="+mn-lt"/>
                </a:rPr>
                <a:t>行走是人生活中的主要动作，走姿是一种动态的美。</a:t>
              </a:r>
              <a:r>
                <a:rPr lang="en-US" altLang="zh-CN" sz="1100" dirty="0">
                  <a:solidFill>
                    <a:schemeClr val="tx1">
                      <a:lumMod val="75000"/>
                      <a:lumOff val="25000"/>
                    </a:schemeClr>
                  </a:solidFill>
                  <a:cs typeface="+mn-ea"/>
                  <a:sym typeface="+mn-lt"/>
                </a:rPr>
                <a:t>"</a:t>
              </a:r>
              <a:r>
                <a:rPr lang="zh-CN" altLang="en-US" sz="1100" dirty="0">
                  <a:solidFill>
                    <a:schemeClr val="tx1">
                      <a:lumMod val="75000"/>
                      <a:lumOff val="25000"/>
                    </a:schemeClr>
                  </a:solidFill>
                  <a:cs typeface="+mn-ea"/>
                  <a:sym typeface="+mn-lt"/>
                </a:rPr>
                <a:t>行如风</a:t>
              </a:r>
              <a:r>
                <a:rPr lang="en-US" altLang="zh-CN" sz="1100" dirty="0">
                  <a:solidFill>
                    <a:schemeClr val="tx1">
                      <a:lumMod val="75000"/>
                      <a:lumOff val="25000"/>
                    </a:schemeClr>
                  </a:solidFill>
                  <a:cs typeface="+mn-ea"/>
                  <a:sym typeface="+mn-lt"/>
                </a:rPr>
                <a:t>"</a:t>
              </a:r>
              <a:r>
                <a:rPr lang="zh-CN" altLang="en-US" sz="1100" dirty="0">
                  <a:solidFill>
                    <a:schemeClr val="tx1">
                      <a:lumMod val="75000"/>
                      <a:lumOff val="25000"/>
                    </a:schemeClr>
                  </a:solidFill>
                  <a:cs typeface="+mn-ea"/>
                  <a:sym typeface="+mn-lt"/>
                </a:rPr>
                <a:t>就是用风行水上来形容轻快自然的步态。正确的走姿是：轻而稳，胸要挺，头要抬，肩放松，两眼平视，面带微笑</a:t>
              </a:r>
            </a:p>
          </p:txBody>
        </p:sp>
      </p:grpSp>
    </p:spTree>
    <p:extLst>
      <p:ext uri="{BB962C8B-B14F-4D97-AF65-F5344CB8AC3E}">
        <p14:creationId xmlns:p14="http://schemas.microsoft.com/office/powerpoint/2010/main" val="997965636"/>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2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4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900" decel="100000" fill="hold"/>
                                        <p:tgtEl>
                                          <p:spTgt spid="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8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900" decel="100000" fill="hold"/>
                                        <p:tgtEl>
                                          <p:spTgt spid="1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8" name="TextBox 46">
            <a:extLst>
              <a:ext uri="{FF2B5EF4-FFF2-40B4-BE49-F238E27FC236}">
                <a16:creationId xmlns="" xmlns:a16="http://schemas.microsoft.com/office/drawing/2014/main" id="{C0A8FAA8-243E-4A06-A19C-894DDAE5C88B}"/>
              </a:ext>
            </a:extLst>
          </p:cNvPr>
          <p:cNvSpPr txBox="1">
            <a:spLocks noChangeArrowheads="1"/>
          </p:cNvSpPr>
          <p:nvPr/>
        </p:nvSpPr>
        <p:spPr bwMode="auto">
          <a:xfrm>
            <a:off x="1904353" y="2438666"/>
            <a:ext cx="8686800" cy="41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1600" b="1" dirty="0">
                <a:solidFill>
                  <a:schemeClr val="tx1">
                    <a:lumMod val="65000"/>
                    <a:lumOff val="35000"/>
                  </a:schemeClr>
                </a:solidFill>
                <a:latin typeface="+mn-lt"/>
                <a:ea typeface="+mn-ea"/>
                <a:cs typeface="+mn-ea"/>
                <a:sym typeface="+mn-lt"/>
              </a:rPr>
              <a:t>遵守课堂纪律是学生最基本的礼貌。 </a:t>
            </a:r>
          </a:p>
        </p:txBody>
      </p:sp>
      <p:sp>
        <p:nvSpPr>
          <p:cNvPr id="19" name="文本框 18">
            <a:extLst>
              <a:ext uri="{FF2B5EF4-FFF2-40B4-BE49-F238E27FC236}">
                <a16:creationId xmlns="" xmlns:a16="http://schemas.microsoft.com/office/drawing/2014/main" id="{6956753D-AEAB-4634-87A8-F7876240F7CB}"/>
              </a:ext>
            </a:extLst>
          </p:cNvPr>
          <p:cNvSpPr txBox="1"/>
          <p:nvPr/>
        </p:nvSpPr>
        <p:spPr>
          <a:xfrm>
            <a:off x="1904352" y="1900934"/>
            <a:ext cx="3582047" cy="646331"/>
          </a:xfrm>
          <a:prstGeom prst="rect">
            <a:avLst/>
          </a:prstGeom>
          <a:noFill/>
        </p:spPr>
        <p:txBody>
          <a:bodyPr wrap="square" rtlCol="0">
            <a:spAutoFit/>
          </a:bodyPr>
          <a:lstStyle/>
          <a:p>
            <a:r>
              <a:rPr lang="zh-CN" altLang="en-US" sz="3600" dirty="0">
                <a:solidFill>
                  <a:srgbClr val="375179"/>
                </a:solidFill>
                <a:cs typeface="+mn-ea"/>
                <a:sym typeface="+mn-lt"/>
              </a:rPr>
              <a:t>一、 课堂礼仪</a:t>
            </a:r>
          </a:p>
        </p:txBody>
      </p:sp>
      <p:grpSp>
        <p:nvGrpSpPr>
          <p:cNvPr id="6" name="PA-组合 5">
            <a:extLst>
              <a:ext uri="{FF2B5EF4-FFF2-40B4-BE49-F238E27FC236}">
                <a16:creationId xmlns="" xmlns:a16="http://schemas.microsoft.com/office/drawing/2014/main" id="{3852D430-F6CA-4DCE-8A8C-19691067320E}"/>
              </a:ext>
            </a:extLst>
          </p:cNvPr>
          <p:cNvGrpSpPr/>
          <p:nvPr>
            <p:custDataLst>
              <p:tags r:id="rId1"/>
            </p:custDataLst>
          </p:nvPr>
        </p:nvGrpSpPr>
        <p:grpSpPr>
          <a:xfrm>
            <a:off x="1462032" y="3074692"/>
            <a:ext cx="3088272" cy="2840315"/>
            <a:chOff x="1904352" y="3084997"/>
            <a:chExt cx="3088272" cy="2840315"/>
          </a:xfrm>
        </p:grpSpPr>
        <p:sp>
          <p:nvSpPr>
            <p:cNvPr id="2" name="PA-矩形 1">
              <a:extLst>
                <a:ext uri="{FF2B5EF4-FFF2-40B4-BE49-F238E27FC236}">
                  <a16:creationId xmlns="" xmlns:a16="http://schemas.microsoft.com/office/drawing/2014/main" id="{D2F4FA72-E54D-4191-BFEF-C92053D6503C}"/>
                </a:ext>
              </a:extLst>
            </p:cNvPr>
            <p:cNvSpPr/>
            <p:nvPr>
              <p:custDataLst>
                <p:tags r:id="rId8"/>
              </p:custDataLst>
            </p:nvPr>
          </p:nvSpPr>
          <p:spPr>
            <a:xfrm>
              <a:off x="1904352" y="3084997"/>
              <a:ext cx="3088272" cy="2840315"/>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PA-矩形 2">
              <a:extLst>
                <a:ext uri="{FF2B5EF4-FFF2-40B4-BE49-F238E27FC236}">
                  <a16:creationId xmlns="" xmlns:a16="http://schemas.microsoft.com/office/drawing/2014/main" id="{C6D2B52A-DD83-41E2-BC82-72233E61C0FD}"/>
                </a:ext>
              </a:extLst>
            </p:cNvPr>
            <p:cNvSpPr/>
            <p:nvPr>
              <p:custDataLst>
                <p:tags r:id="rId9"/>
              </p:custDataLst>
            </p:nvPr>
          </p:nvSpPr>
          <p:spPr>
            <a:xfrm>
              <a:off x="1969531" y="3097610"/>
              <a:ext cx="2957913" cy="2816156"/>
            </a:xfrm>
            <a:prstGeom prst="rect">
              <a:avLst/>
            </a:prstGeom>
          </p:spPr>
          <p:txBody>
            <a:bodyPr wrap="square">
              <a:spAutoFit/>
            </a:bodyPr>
            <a:lstStyle/>
            <a:p>
              <a:pPr>
                <a:lnSpc>
                  <a:spcPct val="150000"/>
                </a:lnSpc>
                <a:spcBef>
                  <a:spcPct val="0"/>
                </a:spcBef>
              </a:pPr>
              <a:r>
                <a:rPr lang="en-US" altLang="zh-CN" sz="2000" b="1" u="sng" dirty="0">
                  <a:solidFill>
                    <a:srgbClr val="375179"/>
                  </a:solidFill>
                  <a:cs typeface="+mn-ea"/>
                  <a:sym typeface="+mn-lt"/>
                </a:rPr>
                <a:t>(1)</a:t>
              </a:r>
              <a:r>
                <a:rPr lang="zh-CN" altLang="en-US" sz="2000" b="1" u="sng" dirty="0">
                  <a:solidFill>
                    <a:srgbClr val="375179"/>
                  </a:solidFill>
                  <a:cs typeface="+mn-ea"/>
                  <a:sym typeface="+mn-lt"/>
                </a:rPr>
                <a:t>上课：</a:t>
              </a:r>
              <a:r>
                <a:rPr lang="zh-CN" altLang="en-US" sz="1400" dirty="0">
                  <a:solidFill>
                    <a:schemeClr val="tx1">
                      <a:lumMod val="75000"/>
                      <a:lumOff val="25000"/>
                    </a:schemeClr>
                  </a:solidFill>
                  <a:cs typeface="+mn-ea"/>
                  <a:sym typeface="+mn-lt"/>
                </a:rPr>
                <a:t>上课的铃声一响，学生应端坐在教室里，恭候老师上课，当教师宣布上课时，全班应迅速肃立，向老师问好，待老师答礼后，方可坐下。学生应当准时到校上课，若因特殊情况，不得已在教师上课后进入教室，应先得到教师允许后，方可进入教室。 </a:t>
              </a:r>
              <a:endParaRPr lang="en-US" altLang="zh-CN" sz="1400" dirty="0">
                <a:solidFill>
                  <a:schemeClr val="tx1">
                    <a:lumMod val="75000"/>
                    <a:lumOff val="25000"/>
                  </a:schemeClr>
                </a:solidFill>
                <a:cs typeface="+mn-ea"/>
                <a:sym typeface="+mn-lt"/>
              </a:endParaRPr>
            </a:p>
          </p:txBody>
        </p:sp>
      </p:grpSp>
      <p:grpSp>
        <p:nvGrpSpPr>
          <p:cNvPr id="27" name="PA-组合 26">
            <a:extLst>
              <a:ext uri="{FF2B5EF4-FFF2-40B4-BE49-F238E27FC236}">
                <a16:creationId xmlns="" xmlns:a16="http://schemas.microsoft.com/office/drawing/2014/main" id="{A2846CB3-9045-44A0-9183-04E0104AB248}"/>
              </a:ext>
            </a:extLst>
          </p:cNvPr>
          <p:cNvGrpSpPr/>
          <p:nvPr>
            <p:custDataLst>
              <p:tags r:id="rId2"/>
            </p:custDataLst>
          </p:nvPr>
        </p:nvGrpSpPr>
        <p:grpSpPr>
          <a:xfrm>
            <a:off x="8236013" y="3074692"/>
            <a:ext cx="3088272" cy="2840315"/>
            <a:chOff x="1904352" y="3084997"/>
            <a:chExt cx="3088272" cy="2840315"/>
          </a:xfrm>
        </p:grpSpPr>
        <p:sp>
          <p:nvSpPr>
            <p:cNvPr id="28" name="PA-矩形 27">
              <a:extLst>
                <a:ext uri="{FF2B5EF4-FFF2-40B4-BE49-F238E27FC236}">
                  <a16:creationId xmlns="" xmlns:a16="http://schemas.microsoft.com/office/drawing/2014/main" id="{9563359F-AEE5-4DDE-A7B0-1B4766432482}"/>
                </a:ext>
              </a:extLst>
            </p:cNvPr>
            <p:cNvSpPr/>
            <p:nvPr>
              <p:custDataLst>
                <p:tags r:id="rId6"/>
              </p:custDataLst>
            </p:nvPr>
          </p:nvSpPr>
          <p:spPr>
            <a:xfrm>
              <a:off x="1904352" y="3084997"/>
              <a:ext cx="3088272" cy="2840315"/>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9" name="PA-矩形 28">
              <a:extLst>
                <a:ext uri="{FF2B5EF4-FFF2-40B4-BE49-F238E27FC236}">
                  <a16:creationId xmlns="" xmlns:a16="http://schemas.microsoft.com/office/drawing/2014/main" id="{968FFCEC-2B53-47D7-9A91-8948149D3B72}"/>
                </a:ext>
              </a:extLst>
            </p:cNvPr>
            <p:cNvSpPr/>
            <p:nvPr>
              <p:custDataLst>
                <p:tags r:id="rId7"/>
              </p:custDataLst>
            </p:nvPr>
          </p:nvSpPr>
          <p:spPr>
            <a:xfrm>
              <a:off x="1969531" y="3097610"/>
              <a:ext cx="2957913" cy="2492990"/>
            </a:xfrm>
            <a:prstGeom prst="rect">
              <a:avLst/>
            </a:prstGeom>
          </p:spPr>
          <p:txBody>
            <a:bodyPr wrap="square">
              <a:spAutoFit/>
            </a:bodyPr>
            <a:lstStyle/>
            <a:p>
              <a:pPr>
                <a:lnSpc>
                  <a:spcPct val="150000"/>
                </a:lnSpc>
                <a:spcBef>
                  <a:spcPct val="0"/>
                </a:spcBef>
              </a:pPr>
              <a:r>
                <a:rPr lang="en-US" altLang="zh-CN" sz="2000" b="1" u="sng" dirty="0">
                  <a:solidFill>
                    <a:srgbClr val="375179"/>
                  </a:solidFill>
                  <a:cs typeface="+mn-ea"/>
                  <a:sym typeface="+mn-lt"/>
                </a:rPr>
                <a:t>(3)</a:t>
              </a:r>
              <a:r>
                <a:rPr lang="zh-CN" altLang="en-US" sz="2000" b="1" u="sng" dirty="0">
                  <a:solidFill>
                    <a:srgbClr val="375179"/>
                  </a:solidFill>
                  <a:cs typeface="+mn-ea"/>
                  <a:sym typeface="+mn-lt"/>
                </a:rPr>
                <a:t>下课：</a:t>
              </a:r>
              <a:r>
                <a:rPr lang="zh-CN" altLang="en-US" sz="1400" dirty="0">
                  <a:solidFill>
                    <a:schemeClr val="tx1">
                      <a:lumMod val="75000"/>
                      <a:lumOff val="25000"/>
                    </a:schemeClr>
                  </a:solidFill>
                  <a:cs typeface="+mn-ea"/>
                  <a:sym typeface="+mn-lt"/>
                </a:rPr>
                <a:t>听到下课铃响时，若老师还未宣布下课，学生应当安心听讲，不要忙着收拾书本，或把桌子弄得乒乓作响，这是对老师的不尊重。下课时，全体同学仍需起立，与老师互道：</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再见</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。待老师离开教室后，学生方可离开。 </a:t>
              </a:r>
              <a:endParaRPr lang="en-US" altLang="zh-CN" sz="1400" dirty="0">
                <a:solidFill>
                  <a:schemeClr val="tx1">
                    <a:lumMod val="75000"/>
                    <a:lumOff val="25000"/>
                  </a:schemeClr>
                </a:solidFill>
                <a:cs typeface="+mn-ea"/>
                <a:sym typeface="+mn-lt"/>
              </a:endParaRPr>
            </a:p>
          </p:txBody>
        </p:sp>
      </p:grpSp>
      <p:grpSp>
        <p:nvGrpSpPr>
          <p:cNvPr id="30" name="PA-组合 29">
            <a:extLst>
              <a:ext uri="{FF2B5EF4-FFF2-40B4-BE49-F238E27FC236}">
                <a16:creationId xmlns="" xmlns:a16="http://schemas.microsoft.com/office/drawing/2014/main" id="{E8143F0A-2E51-4C5C-8D37-111417D6757A}"/>
              </a:ext>
            </a:extLst>
          </p:cNvPr>
          <p:cNvGrpSpPr/>
          <p:nvPr>
            <p:custDataLst>
              <p:tags r:id="rId3"/>
            </p:custDataLst>
          </p:nvPr>
        </p:nvGrpSpPr>
        <p:grpSpPr>
          <a:xfrm>
            <a:off x="4849023" y="3074692"/>
            <a:ext cx="3088272" cy="2840315"/>
            <a:chOff x="1904352" y="3084997"/>
            <a:chExt cx="3088272" cy="2840315"/>
          </a:xfrm>
        </p:grpSpPr>
        <p:sp>
          <p:nvSpPr>
            <p:cNvPr id="31" name="PA-矩形 30">
              <a:extLst>
                <a:ext uri="{FF2B5EF4-FFF2-40B4-BE49-F238E27FC236}">
                  <a16:creationId xmlns="" xmlns:a16="http://schemas.microsoft.com/office/drawing/2014/main" id="{832F1795-EB38-47D6-8CB2-DC66722149EA}"/>
                </a:ext>
              </a:extLst>
            </p:cNvPr>
            <p:cNvSpPr/>
            <p:nvPr>
              <p:custDataLst>
                <p:tags r:id="rId4"/>
              </p:custDataLst>
            </p:nvPr>
          </p:nvSpPr>
          <p:spPr>
            <a:xfrm>
              <a:off x="1904352" y="3084997"/>
              <a:ext cx="3088272" cy="2840315"/>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2" name="PA-矩形 31">
              <a:extLst>
                <a:ext uri="{FF2B5EF4-FFF2-40B4-BE49-F238E27FC236}">
                  <a16:creationId xmlns="" xmlns:a16="http://schemas.microsoft.com/office/drawing/2014/main" id="{7B1A7B36-A7FF-4464-B1F1-71E575920B96}"/>
                </a:ext>
              </a:extLst>
            </p:cNvPr>
            <p:cNvSpPr/>
            <p:nvPr>
              <p:custDataLst>
                <p:tags r:id="rId5"/>
              </p:custDataLst>
            </p:nvPr>
          </p:nvSpPr>
          <p:spPr>
            <a:xfrm>
              <a:off x="1969531" y="3097610"/>
              <a:ext cx="2957913" cy="2816156"/>
            </a:xfrm>
            <a:prstGeom prst="rect">
              <a:avLst/>
            </a:prstGeom>
          </p:spPr>
          <p:txBody>
            <a:bodyPr wrap="square">
              <a:spAutoFit/>
            </a:bodyPr>
            <a:lstStyle/>
            <a:p>
              <a:pPr>
                <a:lnSpc>
                  <a:spcPct val="150000"/>
                </a:lnSpc>
                <a:spcBef>
                  <a:spcPct val="0"/>
                </a:spcBef>
              </a:pPr>
              <a:r>
                <a:rPr lang="zh-CN" altLang="en-US" sz="2000" b="1" u="sng" dirty="0">
                  <a:solidFill>
                    <a:srgbClr val="375179"/>
                  </a:solidFill>
                  <a:cs typeface="+mn-ea"/>
                  <a:sym typeface="+mn-lt"/>
                </a:rPr>
                <a:t> </a:t>
              </a:r>
              <a:r>
                <a:rPr lang="en-US" altLang="zh-CN" sz="2000" b="1" u="sng" dirty="0">
                  <a:solidFill>
                    <a:srgbClr val="375179"/>
                  </a:solidFill>
                  <a:cs typeface="+mn-ea"/>
                  <a:sym typeface="+mn-lt"/>
                </a:rPr>
                <a:t>(2)</a:t>
              </a:r>
              <a:r>
                <a:rPr lang="zh-CN" altLang="en-US" sz="2000" b="1" u="sng" dirty="0">
                  <a:solidFill>
                    <a:srgbClr val="375179"/>
                  </a:solidFill>
                  <a:cs typeface="+mn-ea"/>
                  <a:sym typeface="+mn-lt"/>
                </a:rPr>
                <a:t>听讲：</a:t>
              </a:r>
              <a:r>
                <a:rPr lang="zh-CN" altLang="en-US" sz="1400" dirty="0">
                  <a:solidFill>
                    <a:schemeClr val="tx1">
                      <a:lumMod val="75000"/>
                      <a:lumOff val="25000"/>
                    </a:schemeClr>
                  </a:solidFill>
                  <a:cs typeface="+mn-ea"/>
                  <a:sym typeface="+mn-lt"/>
                </a:rPr>
                <a:t>在课堂上，要认真听老师讲解，注意力集中，独立思考，重要的内容应做好笔记。当老师提问时，应该先举手，待老师点到你的名字时才可站起来回答，发言时，身体要立正，态度要落落大方，声音要清晰响亮，并且应当使用普通话。 </a:t>
              </a:r>
              <a:endParaRPr lang="en-US" altLang="zh-CN" sz="1400" dirty="0">
                <a:solidFill>
                  <a:schemeClr val="tx1">
                    <a:lumMod val="75000"/>
                    <a:lumOff val="25000"/>
                  </a:schemeClr>
                </a:solidFill>
                <a:cs typeface="+mn-ea"/>
                <a:sym typeface="+mn-lt"/>
              </a:endParaRPr>
            </a:p>
          </p:txBody>
        </p:sp>
      </p:grpSp>
      <p:pic>
        <p:nvPicPr>
          <p:cNvPr id="17" name="图片 16">
            <a:extLst>
              <a:ext uri="{FF2B5EF4-FFF2-40B4-BE49-F238E27FC236}">
                <a16:creationId xmlns="" xmlns:a16="http://schemas.microsoft.com/office/drawing/2014/main" id="{E3B9C574-F368-4A82-ACA5-C49374D18CE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76562" y="1359845"/>
            <a:ext cx="2511901" cy="1627858"/>
          </a:xfrm>
          <a:prstGeom prst="rect">
            <a:avLst/>
          </a:prstGeom>
        </p:spPr>
      </p:pic>
    </p:spTree>
    <p:extLst>
      <p:ext uri="{BB962C8B-B14F-4D97-AF65-F5344CB8AC3E}">
        <p14:creationId xmlns:p14="http://schemas.microsoft.com/office/powerpoint/2010/main" val="86621371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vertical)">
                                      <p:cBhvr>
                                        <p:cTn id="11" dur="75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2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900" decel="100000" fill="hold"/>
                                        <p:tgtEl>
                                          <p:spTgt spid="3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4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900" decel="100000" fill="hold"/>
                                        <p:tgtEl>
                                          <p:spTgt spid="2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9" name="文本框 18">
            <a:extLst>
              <a:ext uri="{FF2B5EF4-FFF2-40B4-BE49-F238E27FC236}">
                <a16:creationId xmlns="" xmlns:a16="http://schemas.microsoft.com/office/drawing/2014/main" id="{6956753D-AEAB-4634-87A8-F7876240F7CB}"/>
              </a:ext>
            </a:extLst>
          </p:cNvPr>
          <p:cNvSpPr txBox="1"/>
          <p:nvPr/>
        </p:nvSpPr>
        <p:spPr>
          <a:xfrm>
            <a:off x="1904352" y="1900934"/>
            <a:ext cx="3582047" cy="646331"/>
          </a:xfrm>
          <a:prstGeom prst="rect">
            <a:avLst/>
          </a:prstGeom>
          <a:noFill/>
        </p:spPr>
        <p:txBody>
          <a:bodyPr wrap="square" rtlCol="0">
            <a:spAutoFit/>
          </a:bodyPr>
          <a:lstStyle/>
          <a:p>
            <a:r>
              <a:rPr lang="zh-CN" altLang="en-US" sz="3600" dirty="0">
                <a:solidFill>
                  <a:srgbClr val="375179"/>
                </a:solidFill>
                <a:cs typeface="+mn-ea"/>
                <a:sym typeface="+mn-lt"/>
              </a:rPr>
              <a:t> 二、尊师礼仪</a:t>
            </a:r>
          </a:p>
        </p:txBody>
      </p:sp>
      <p:sp>
        <p:nvSpPr>
          <p:cNvPr id="20" name="TextBox 46">
            <a:extLst>
              <a:ext uri="{FF2B5EF4-FFF2-40B4-BE49-F238E27FC236}">
                <a16:creationId xmlns="" xmlns:a16="http://schemas.microsoft.com/office/drawing/2014/main" id="{A61FD110-60E5-4D7E-80E8-1D1FEFD5D92E}"/>
              </a:ext>
            </a:extLst>
          </p:cNvPr>
          <p:cNvSpPr txBox="1">
            <a:spLocks noChangeArrowheads="1"/>
          </p:cNvSpPr>
          <p:nvPr/>
        </p:nvSpPr>
        <p:spPr bwMode="auto">
          <a:xfrm>
            <a:off x="1904352" y="2669772"/>
            <a:ext cx="52096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1800" dirty="0">
                <a:solidFill>
                  <a:schemeClr val="tx1">
                    <a:lumMod val="65000"/>
                    <a:lumOff val="35000"/>
                  </a:schemeClr>
                </a:solidFill>
                <a:latin typeface="+mn-lt"/>
                <a:ea typeface="+mn-ea"/>
                <a:cs typeface="+mn-ea"/>
                <a:sym typeface="+mn-lt"/>
              </a:rPr>
              <a:t>学生在校园内进出或上下楼梯与老师相遇时，应主动向老师行礼问好。学生进老师的办公室时，应先敲门，经老师允许后方可进入。在老师的工作、生活场所，不能随便翻动老师的物品。学生对老师的相貌和衣着不应指指点点，评头论足，要尊重老师的习惯和人格。 </a:t>
            </a:r>
          </a:p>
        </p:txBody>
      </p:sp>
      <p:pic>
        <p:nvPicPr>
          <p:cNvPr id="5" name="图片 4">
            <a:extLst>
              <a:ext uri="{FF2B5EF4-FFF2-40B4-BE49-F238E27FC236}">
                <a16:creationId xmlns="" xmlns:a16="http://schemas.microsoft.com/office/drawing/2014/main" id="{D60F04EC-BCD4-4A27-AE6D-E82DA02DE6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447634" y="1669610"/>
            <a:ext cx="2840014" cy="4224528"/>
          </a:xfrm>
          <a:prstGeom prst="rect">
            <a:avLst/>
          </a:prstGeom>
        </p:spPr>
      </p:pic>
    </p:spTree>
    <p:extLst>
      <p:ext uri="{BB962C8B-B14F-4D97-AF65-F5344CB8AC3E}">
        <p14:creationId xmlns:p14="http://schemas.microsoft.com/office/powerpoint/2010/main" val="90610599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9" name="文本框 18">
            <a:extLst>
              <a:ext uri="{FF2B5EF4-FFF2-40B4-BE49-F238E27FC236}">
                <a16:creationId xmlns="" xmlns:a16="http://schemas.microsoft.com/office/drawing/2014/main" id="{6956753D-AEAB-4634-87A8-F7876240F7CB}"/>
              </a:ext>
            </a:extLst>
          </p:cNvPr>
          <p:cNvSpPr txBox="1"/>
          <p:nvPr/>
        </p:nvSpPr>
        <p:spPr>
          <a:xfrm>
            <a:off x="1849489" y="1557914"/>
            <a:ext cx="3582047" cy="1200329"/>
          </a:xfrm>
          <a:prstGeom prst="rect">
            <a:avLst/>
          </a:prstGeom>
          <a:noFill/>
        </p:spPr>
        <p:txBody>
          <a:bodyPr wrap="square" rtlCol="0">
            <a:spAutoFit/>
          </a:bodyPr>
          <a:lstStyle/>
          <a:p>
            <a:r>
              <a:rPr lang="zh-CN" altLang="en-US" sz="3600" dirty="0">
                <a:solidFill>
                  <a:srgbClr val="375179"/>
                </a:solidFill>
                <a:cs typeface="+mn-ea"/>
                <a:sym typeface="+mn-lt"/>
              </a:rPr>
              <a:t> 三、同学间礼仪：</a:t>
            </a:r>
          </a:p>
        </p:txBody>
      </p:sp>
      <p:sp>
        <p:nvSpPr>
          <p:cNvPr id="20" name="TextBox 46">
            <a:extLst>
              <a:ext uri="{FF2B5EF4-FFF2-40B4-BE49-F238E27FC236}">
                <a16:creationId xmlns="" xmlns:a16="http://schemas.microsoft.com/office/drawing/2014/main" id="{A61FD110-60E5-4D7E-80E8-1D1FEFD5D92E}"/>
              </a:ext>
            </a:extLst>
          </p:cNvPr>
          <p:cNvSpPr txBox="1">
            <a:spLocks noChangeArrowheads="1"/>
          </p:cNvSpPr>
          <p:nvPr/>
        </p:nvSpPr>
        <p:spPr bwMode="auto">
          <a:xfrm>
            <a:off x="1995793" y="2174842"/>
            <a:ext cx="6361824" cy="102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just" defTabSz="521970">
              <a:lnSpc>
                <a:spcPct val="150000"/>
              </a:lnSpc>
              <a:defRPr sz="1400">
                <a:solidFill>
                  <a:schemeClr val="tx1">
                    <a:lumMod val="65000"/>
                    <a:lumOff val="35000"/>
                  </a:schemeClr>
                </a:solidFill>
                <a:cs typeface="+mn-ea"/>
              </a:defRPr>
            </a:lvl1pPr>
            <a:lvl2pPr marL="742950" indent="-285750" defTabSz="521970">
              <a:defRPr sz="1300">
                <a:latin typeface="Calibri" panose="020F0502020204030204" pitchFamily="34" charset="0"/>
                <a:ea typeface="宋体" panose="02010600030101010101" pitchFamily="2" charset="-122"/>
              </a:defRPr>
            </a:lvl2pPr>
            <a:lvl3pPr marL="1143000" indent="-228600" defTabSz="521970">
              <a:defRPr sz="1300">
                <a:latin typeface="Calibri" panose="020F0502020204030204" pitchFamily="34" charset="0"/>
                <a:ea typeface="宋体" panose="02010600030101010101" pitchFamily="2" charset="-122"/>
              </a:defRPr>
            </a:lvl3pPr>
            <a:lvl4pPr marL="1600200" indent="-228600" defTabSz="521970">
              <a:defRPr sz="1300">
                <a:latin typeface="Calibri" panose="020F0502020204030204" pitchFamily="34" charset="0"/>
                <a:ea typeface="宋体" panose="02010600030101010101" pitchFamily="2" charset="-122"/>
              </a:defRPr>
            </a:lvl4pPr>
            <a:lvl5pPr marL="2057400" indent="-228600" defTabSz="521970">
              <a:defRPr sz="1300">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9pPr>
          </a:lstStyle>
          <a:p>
            <a:r>
              <a:rPr lang="zh-CN" altLang="en-US" dirty="0">
                <a:sym typeface="+mn-lt"/>
              </a:rPr>
              <a:t>同学之间的深厚友谊是生活中的一种团结友爱的力量。注意同学之间的礼仪礼貌，是你获得良好同学关系的基本要求。同学间可彼此直呼其名，但不能用</a:t>
            </a:r>
            <a:r>
              <a:rPr lang="en-US" altLang="zh-CN" dirty="0">
                <a:sym typeface="+mn-lt"/>
              </a:rPr>
              <a:t>"</a:t>
            </a:r>
            <a:r>
              <a:rPr lang="zh-CN" altLang="en-US" dirty="0">
                <a:sym typeface="+mn-lt"/>
              </a:rPr>
              <a:t>喂</a:t>
            </a:r>
            <a:r>
              <a:rPr lang="en-US" altLang="zh-CN" dirty="0">
                <a:sym typeface="+mn-lt"/>
              </a:rPr>
              <a:t>"</a:t>
            </a:r>
            <a:r>
              <a:rPr lang="zh-CN" altLang="en-US" dirty="0">
                <a:sym typeface="+mn-lt"/>
              </a:rPr>
              <a:t>、</a:t>
            </a:r>
            <a:r>
              <a:rPr lang="en-US" altLang="zh-CN" dirty="0">
                <a:sym typeface="+mn-lt"/>
              </a:rPr>
              <a:t>"</a:t>
            </a:r>
            <a:r>
              <a:rPr lang="zh-CN" altLang="en-US" dirty="0">
                <a:sym typeface="+mn-lt"/>
              </a:rPr>
              <a:t>哎</a:t>
            </a:r>
            <a:r>
              <a:rPr lang="en-US" altLang="zh-CN" dirty="0">
                <a:sym typeface="+mn-lt"/>
              </a:rPr>
              <a:t>"</a:t>
            </a:r>
            <a:r>
              <a:rPr lang="zh-CN" altLang="en-US" dirty="0">
                <a:sym typeface="+mn-lt"/>
              </a:rPr>
              <a:t>等不礼貌用语称呼同学。</a:t>
            </a:r>
          </a:p>
        </p:txBody>
      </p:sp>
      <p:sp>
        <p:nvSpPr>
          <p:cNvPr id="18" name="矩形 17">
            <a:extLst>
              <a:ext uri="{FF2B5EF4-FFF2-40B4-BE49-F238E27FC236}">
                <a16:creationId xmlns="" xmlns:a16="http://schemas.microsoft.com/office/drawing/2014/main" id="{EC72F6F8-5937-44A1-9B7B-19642E1DAD78}"/>
              </a:ext>
            </a:extLst>
          </p:cNvPr>
          <p:cNvSpPr/>
          <p:nvPr/>
        </p:nvSpPr>
        <p:spPr>
          <a:xfrm>
            <a:off x="1995793" y="3418809"/>
            <a:ext cx="7732541" cy="417743"/>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n-US" altLang="zh-CN" sz="1400" b="1" dirty="0">
                <a:solidFill>
                  <a:srgbClr val="375179"/>
                </a:solidFill>
                <a:cs typeface="+mn-ea"/>
                <a:sym typeface="+mn-lt"/>
              </a:rPr>
              <a:t>1.</a:t>
            </a:r>
            <a:r>
              <a:rPr lang="zh-CN" altLang="en-US" sz="1400" b="1" dirty="0">
                <a:solidFill>
                  <a:srgbClr val="375179"/>
                </a:solidFill>
                <a:cs typeface="+mn-ea"/>
                <a:sym typeface="+mn-lt"/>
              </a:rPr>
              <a:t>有求于同学时，须用</a:t>
            </a:r>
            <a:r>
              <a:rPr lang="en-US" altLang="zh-CN" sz="1600" b="1" dirty="0">
                <a:solidFill>
                  <a:srgbClr val="375179"/>
                </a:solidFill>
                <a:cs typeface="+mn-ea"/>
                <a:sym typeface="+mn-lt"/>
              </a:rPr>
              <a:t>"</a:t>
            </a:r>
            <a:r>
              <a:rPr lang="zh-CN" altLang="en-US" sz="1600" b="1" dirty="0">
                <a:solidFill>
                  <a:srgbClr val="375179"/>
                </a:solidFill>
                <a:cs typeface="+mn-ea"/>
                <a:sym typeface="+mn-lt"/>
              </a:rPr>
              <a:t>请</a:t>
            </a:r>
            <a:r>
              <a:rPr lang="en-US" altLang="zh-CN" sz="1600" b="1" dirty="0">
                <a:solidFill>
                  <a:srgbClr val="375179"/>
                </a:solidFill>
                <a:cs typeface="+mn-ea"/>
                <a:sym typeface="+mn-lt"/>
              </a:rPr>
              <a:t>"</a:t>
            </a:r>
            <a:r>
              <a:rPr lang="zh-CN" altLang="en-US" sz="1600" b="1" dirty="0">
                <a:solidFill>
                  <a:srgbClr val="375179"/>
                </a:solidFill>
                <a:cs typeface="+mn-ea"/>
                <a:sym typeface="+mn-lt"/>
              </a:rPr>
              <a:t>、</a:t>
            </a:r>
            <a:r>
              <a:rPr lang="en-US" altLang="zh-CN" sz="1600" b="1" dirty="0">
                <a:solidFill>
                  <a:srgbClr val="375179"/>
                </a:solidFill>
                <a:cs typeface="+mn-ea"/>
                <a:sym typeface="+mn-lt"/>
              </a:rPr>
              <a:t>"</a:t>
            </a:r>
            <a:r>
              <a:rPr lang="zh-CN" altLang="en-US" sz="1600" b="1" dirty="0">
                <a:solidFill>
                  <a:srgbClr val="375179"/>
                </a:solidFill>
                <a:cs typeface="+mn-ea"/>
                <a:sym typeface="+mn-lt"/>
              </a:rPr>
              <a:t>谢谢</a:t>
            </a:r>
            <a:r>
              <a:rPr lang="en-US" altLang="zh-CN" sz="1600" b="1" dirty="0">
                <a:solidFill>
                  <a:srgbClr val="375179"/>
                </a:solidFill>
                <a:cs typeface="+mn-ea"/>
                <a:sym typeface="+mn-lt"/>
              </a:rPr>
              <a:t>"</a:t>
            </a:r>
            <a:r>
              <a:rPr lang="zh-CN" altLang="en-US" sz="1600" b="1" dirty="0">
                <a:solidFill>
                  <a:srgbClr val="375179"/>
                </a:solidFill>
                <a:cs typeface="+mn-ea"/>
                <a:sym typeface="+mn-lt"/>
              </a:rPr>
              <a:t>、</a:t>
            </a:r>
            <a:r>
              <a:rPr lang="en-US" altLang="zh-CN" sz="1600" b="1" dirty="0">
                <a:solidFill>
                  <a:srgbClr val="375179"/>
                </a:solidFill>
                <a:cs typeface="+mn-ea"/>
                <a:sym typeface="+mn-lt"/>
              </a:rPr>
              <a:t>"</a:t>
            </a:r>
            <a:r>
              <a:rPr lang="zh-CN" altLang="en-US" sz="1600" b="1" dirty="0">
                <a:solidFill>
                  <a:srgbClr val="375179"/>
                </a:solidFill>
                <a:cs typeface="+mn-ea"/>
                <a:sym typeface="+mn-lt"/>
              </a:rPr>
              <a:t>麻烦你</a:t>
            </a:r>
            <a:r>
              <a:rPr lang="en-US" altLang="zh-CN" sz="1600" b="1" dirty="0">
                <a:solidFill>
                  <a:srgbClr val="375179"/>
                </a:solidFill>
                <a:cs typeface="+mn-ea"/>
                <a:sym typeface="+mn-lt"/>
              </a:rPr>
              <a:t>"</a:t>
            </a:r>
            <a:r>
              <a:rPr lang="zh-CN" altLang="en-US" sz="1400" b="1" dirty="0">
                <a:solidFill>
                  <a:srgbClr val="375179"/>
                </a:solidFill>
                <a:cs typeface="+mn-ea"/>
                <a:sym typeface="+mn-lt"/>
              </a:rPr>
              <a:t>等礼貌用语。</a:t>
            </a:r>
            <a:endParaRPr lang="en-US" altLang="zh-CN" sz="1400" b="1" dirty="0">
              <a:solidFill>
                <a:srgbClr val="375179"/>
              </a:solidFill>
              <a:cs typeface="+mn-ea"/>
              <a:sym typeface="+mn-lt"/>
            </a:endParaRPr>
          </a:p>
        </p:txBody>
      </p:sp>
      <p:sp>
        <p:nvSpPr>
          <p:cNvPr id="21" name="矩形 20">
            <a:extLst>
              <a:ext uri="{FF2B5EF4-FFF2-40B4-BE49-F238E27FC236}">
                <a16:creationId xmlns="" xmlns:a16="http://schemas.microsoft.com/office/drawing/2014/main" id="{173912EE-F9D2-416E-A352-F55B2F4C6220}"/>
              </a:ext>
            </a:extLst>
          </p:cNvPr>
          <p:cNvSpPr/>
          <p:nvPr/>
        </p:nvSpPr>
        <p:spPr>
          <a:xfrm>
            <a:off x="1995793" y="4147012"/>
            <a:ext cx="9162757" cy="377026"/>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n-US" altLang="zh-CN" sz="1400" b="1" dirty="0">
                <a:solidFill>
                  <a:srgbClr val="375179"/>
                </a:solidFill>
                <a:cs typeface="+mn-ea"/>
                <a:sym typeface="+mn-lt"/>
              </a:rPr>
              <a:t>2.</a:t>
            </a:r>
            <a:r>
              <a:rPr lang="zh-CN" altLang="en-US" sz="1400" b="1" dirty="0">
                <a:solidFill>
                  <a:srgbClr val="375179"/>
                </a:solidFill>
                <a:cs typeface="+mn-ea"/>
                <a:sym typeface="+mn-lt"/>
              </a:rPr>
              <a:t>借用学习和生活用品时，应先征得同意后再拿，用后应及时归还，并要致谢。</a:t>
            </a:r>
            <a:endParaRPr lang="en-US" altLang="zh-CN" sz="1400" b="1" dirty="0">
              <a:solidFill>
                <a:srgbClr val="375179"/>
              </a:solidFill>
              <a:cs typeface="+mn-ea"/>
              <a:sym typeface="+mn-lt"/>
            </a:endParaRPr>
          </a:p>
        </p:txBody>
      </p:sp>
      <p:sp>
        <p:nvSpPr>
          <p:cNvPr id="22" name="矩形 21">
            <a:extLst>
              <a:ext uri="{FF2B5EF4-FFF2-40B4-BE49-F238E27FC236}">
                <a16:creationId xmlns="" xmlns:a16="http://schemas.microsoft.com/office/drawing/2014/main" id="{76A4E434-55A7-4395-93F3-E6E7D9B4F0B8}"/>
              </a:ext>
            </a:extLst>
          </p:cNvPr>
          <p:cNvSpPr/>
          <p:nvPr/>
        </p:nvSpPr>
        <p:spPr>
          <a:xfrm>
            <a:off x="2016628" y="4847695"/>
            <a:ext cx="11160371" cy="377026"/>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n-US" altLang="zh-CN" sz="1400" b="1" dirty="0">
                <a:solidFill>
                  <a:srgbClr val="375179"/>
                </a:solidFill>
                <a:cs typeface="+mn-ea"/>
                <a:sym typeface="+mn-lt"/>
              </a:rPr>
              <a:t>3.</a:t>
            </a:r>
            <a:r>
              <a:rPr lang="zh-CN" altLang="en-US" sz="1400" b="1" dirty="0">
                <a:solidFill>
                  <a:srgbClr val="375179"/>
                </a:solidFill>
                <a:cs typeface="+mn-ea"/>
                <a:sym typeface="+mn-lt"/>
              </a:rPr>
              <a:t>于同学遭遇的不幸，偶尔的失败，学习上暂时的落后等，不应嘲笑、冷笑、歧视，而应该给予热情的帮助。</a:t>
            </a:r>
            <a:endParaRPr lang="en-US" altLang="zh-CN" sz="1400" b="1" dirty="0">
              <a:solidFill>
                <a:srgbClr val="375179"/>
              </a:solidFill>
              <a:cs typeface="+mn-ea"/>
              <a:sym typeface="+mn-lt"/>
            </a:endParaRPr>
          </a:p>
        </p:txBody>
      </p:sp>
      <p:sp>
        <p:nvSpPr>
          <p:cNvPr id="23" name="矩形 22">
            <a:extLst>
              <a:ext uri="{FF2B5EF4-FFF2-40B4-BE49-F238E27FC236}">
                <a16:creationId xmlns="" xmlns:a16="http://schemas.microsoft.com/office/drawing/2014/main" id="{121506D0-C040-4FB2-8CD6-49F0E9B159EF}"/>
              </a:ext>
            </a:extLst>
          </p:cNvPr>
          <p:cNvSpPr/>
          <p:nvPr/>
        </p:nvSpPr>
        <p:spPr>
          <a:xfrm>
            <a:off x="1995793" y="5505226"/>
            <a:ext cx="10400715" cy="377026"/>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n-US" altLang="zh-CN" sz="1400" b="1" dirty="0">
                <a:solidFill>
                  <a:srgbClr val="375179"/>
                </a:solidFill>
                <a:cs typeface="+mn-ea"/>
                <a:sym typeface="+mn-lt"/>
              </a:rPr>
              <a:t>4.</a:t>
            </a:r>
            <a:r>
              <a:rPr lang="zh-CN" altLang="en-US" sz="1400" b="1" dirty="0">
                <a:solidFill>
                  <a:srgbClr val="375179"/>
                </a:solidFill>
                <a:cs typeface="+mn-ea"/>
                <a:sym typeface="+mn-lt"/>
              </a:rPr>
              <a:t>对同学的相貌、体态、衣着不能评头论足，也不能给同学起带侮辱性的绰号，绝对不能嘲笑同学的生理缺陷</a:t>
            </a:r>
          </a:p>
        </p:txBody>
      </p:sp>
      <p:grpSp>
        <p:nvGrpSpPr>
          <p:cNvPr id="2" name="组合 1">
            <a:extLst>
              <a:ext uri="{FF2B5EF4-FFF2-40B4-BE49-F238E27FC236}">
                <a16:creationId xmlns="" xmlns:a16="http://schemas.microsoft.com/office/drawing/2014/main" id="{118628A3-D2A9-470B-A5D9-1D3FD574786F}"/>
              </a:ext>
            </a:extLst>
          </p:cNvPr>
          <p:cNvGrpSpPr/>
          <p:nvPr/>
        </p:nvGrpSpPr>
        <p:grpSpPr>
          <a:xfrm>
            <a:off x="1995793" y="3926640"/>
            <a:ext cx="9162757" cy="2099223"/>
            <a:chOff x="1995793" y="3707184"/>
            <a:chExt cx="10121218" cy="2099223"/>
          </a:xfrm>
        </p:grpSpPr>
        <p:cxnSp>
          <p:nvCxnSpPr>
            <p:cNvPr id="24" name="直接连接符 23">
              <a:extLst>
                <a:ext uri="{FF2B5EF4-FFF2-40B4-BE49-F238E27FC236}">
                  <a16:creationId xmlns="" xmlns:a16="http://schemas.microsoft.com/office/drawing/2014/main" id="{8A8AA532-08D5-4082-8182-0E0842CA2242}"/>
                </a:ext>
              </a:extLst>
            </p:cNvPr>
            <p:cNvCxnSpPr/>
            <p:nvPr/>
          </p:nvCxnSpPr>
          <p:spPr>
            <a:xfrm>
              <a:off x="2016628" y="3707184"/>
              <a:ext cx="1010038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47638B6-6F69-4F8F-AE12-0D396BC6C9F5}"/>
                </a:ext>
              </a:extLst>
            </p:cNvPr>
            <p:cNvCxnSpPr/>
            <p:nvPr/>
          </p:nvCxnSpPr>
          <p:spPr>
            <a:xfrm>
              <a:off x="2016628" y="4389221"/>
              <a:ext cx="1010038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E5467CBD-600F-4F6C-B587-6FCFF8BE230C}"/>
                </a:ext>
              </a:extLst>
            </p:cNvPr>
            <p:cNvCxnSpPr/>
            <p:nvPr/>
          </p:nvCxnSpPr>
          <p:spPr>
            <a:xfrm>
              <a:off x="2016628" y="5046752"/>
              <a:ext cx="1010038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5D08D35A-C4C6-444F-8E6F-F7DC33FEFFB5}"/>
                </a:ext>
              </a:extLst>
            </p:cNvPr>
            <p:cNvCxnSpPr/>
            <p:nvPr/>
          </p:nvCxnSpPr>
          <p:spPr>
            <a:xfrm>
              <a:off x="1995793" y="5806407"/>
              <a:ext cx="1010038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pic>
        <p:nvPicPr>
          <p:cNvPr id="4" name="图片 3">
            <a:extLst>
              <a:ext uri="{FF2B5EF4-FFF2-40B4-BE49-F238E27FC236}">
                <a16:creationId xmlns="" xmlns:a16="http://schemas.microsoft.com/office/drawing/2014/main" id="{963D66AD-8DCD-4C54-A822-440423990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7007" y="362590"/>
            <a:ext cx="3664913" cy="3664913"/>
          </a:xfrm>
          <a:prstGeom prst="rect">
            <a:avLst/>
          </a:prstGeom>
        </p:spPr>
      </p:pic>
    </p:spTree>
    <p:extLst>
      <p:ext uri="{BB962C8B-B14F-4D97-AF65-F5344CB8AC3E}">
        <p14:creationId xmlns:p14="http://schemas.microsoft.com/office/powerpoint/2010/main" val="237055580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5"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vertical)">
                                      <p:cBhvr>
                                        <p:cTn id="18" dur="750"/>
                                        <p:tgtEl>
                                          <p:spTgt spid="2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8"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8" name="TextBox 46">
            <a:extLst>
              <a:ext uri="{FF2B5EF4-FFF2-40B4-BE49-F238E27FC236}">
                <a16:creationId xmlns="" xmlns:a16="http://schemas.microsoft.com/office/drawing/2014/main" id="{C0A8FAA8-243E-4A06-A19C-894DDAE5C88B}"/>
              </a:ext>
            </a:extLst>
          </p:cNvPr>
          <p:cNvSpPr txBox="1">
            <a:spLocks noChangeArrowheads="1"/>
          </p:cNvSpPr>
          <p:nvPr/>
        </p:nvSpPr>
        <p:spPr bwMode="auto">
          <a:xfrm>
            <a:off x="4304977" y="2532046"/>
            <a:ext cx="6782447"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just" defTabSz="521970">
              <a:lnSpc>
                <a:spcPct val="150000"/>
              </a:lnSpc>
              <a:defRPr sz="1400">
                <a:solidFill>
                  <a:schemeClr val="tx1">
                    <a:lumMod val="65000"/>
                    <a:lumOff val="35000"/>
                  </a:schemeClr>
                </a:solidFill>
                <a:cs typeface="+mn-ea"/>
              </a:defRPr>
            </a:lvl1pPr>
            <a:lvl2pPr marL="742950" indent="-285750" defTabSz="521970">
              <a:defRPr sz="1300">
                <a:latin typeface="Calibri" panose="020F0502020204030204" pitchFamily="34" charset="0"/>
                <a:ea typeface="宋体" panose="02010600030101010101" pitchFamily="2" charset="-122"/>
              </a:defRPr>
            </a:lvl2pPr>
            <a:lvl3pPr marL="1143000" indent="-228600" defTabSz="521970">
              <a:defRPr sz="1300">
                <a:latin typeface="Calibri" panose="020F0502020204030204" pitchFamily="34" charset="0"/>
                <a:ea typeface="宋体" panose="02010600030101010101" pitchFamily="2" charset="-122"/>
              </a:defRPr>
            </a:lvl3pPr>
            <a:lvl4pPr marL="1600200" indent="-228600" defTabSz="521970">
              <a:defRPr sz="1300">
                <a:latin typeface="Calibri" panose="020F0502020204030204" pitchFamily="34" charset="0"/>
                <a:ea typeface="宋体" panose="02010600030101010101" pitchFamily="2" charset="-122"/>
              </a:defRPr>
            </a:lvl4pPr>
            <a:lvl5pPr marL="2057400" indent="-228600" defTabSz="521970">
              <a:defRPr sz="1300">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latin typeface="Calibri" panose="020F0502020204030204" pitchFamily="34" charset="0"/>
                <a:ea typeface="宋体" panose="02010600030101010101" pitchFamily="2" charset="-122"/>
              </a:defRPr>
            </a:lvl9pPr>
          </a:lstStyle>
          <a:p>
            <a:r>
              <a:rPr lang="zh-CN" altLang="en-US" dirty="0">
                <a:sym typeface="+mn-lt"/>
              </a:rPr>
              <a:t>集会在学校是经常举行的活动。一般在操场或礼堂举行，由于参加者人数众多，又是正规场合，因此要格外注意集会中的礼仪。</a:t>
            </a:r>
          </a:p>
        </p:txBody>
      </p:sp>
      <p:sp>
        <p:nvSpPr>
          <p:cNvPr id="19" name="文本框 18">
            <a:extLst>
              <a:ext uri="{FF2B5EF4-FFF2-40B4-BE49-F238E27FC236}">
                <a16:creationId xmlns="" xmlns:a16="http://schemas.microsoft.com/office/drawing/2014/main" id="{6956753D-AEAB-4634-87A8-F7876240F7CB}"/>
              </a:ext>
            </a:extLst>
          </p:cNvPr>
          <p:cNvSpPr txBox="1"/>
          <p:nvPr/>
        </p:nvSpPr>
        <p:spPr>
          <a:xfrm>
            <a:off x="4304976" y="1994314"/>
            <a:ext cx="3582047" cy="646331"/>
          </a:xfrm>
          <a:prstGeom prst="rect">
            <a:avLst/>
          </a:prstGeom>
          <a:noFill/>
        </p:spPr>
        <p:txBody>
          <a:bodyPr wrap="square" rtlCol="0">
            <a:spAutoFit/>
          </a:bodyPr>
          <a:lstStyle/>
          <a:p>
            <a:r>
              <a:rPr lang="zh-CN" altLang="en-US" sz="3600" dirty="0">
                <a:solidFill>
                  <a:srgbClr val="375179"/>
                </a:solidFill>
                <a:cs typeface="+mn-ea"/>
                <a:sym typeface="+mn-lt"/>
              </a:rPr>
              <a:t>四、集会礼仪</a:t>
            </a:r>
          </a:p>
        </p:txBody>
      </p:sp>
      <p:sp>
        <p:nvSpPr>
          <p:cNvPr id="20" name="TextBox 46">
            <a:extLst>
              <a:ext uri="{FF2B5EF4-FFF2-40B4-BE49-F238E27FC236}">
                <a16:creationId xmlns="" xmlns:a16="http://schemas.microsoft.com/office/drawing/2014/main" id="{4B46B757-F773-4E4F-9F32-D943E054F65A}"/>
              </a:ext>
            </a:extLst>
          </p:cNvPr>
          <p:cNvSpPr txBox="1">
            <a:spLocks noChangeArrowheads="1"/>
          </p:cNvSpPr>
          <p:nvPr/>
        </p:nvSpPr>
        <p:spPr bwMode="auto">
          <a:xfrm>
            <a:off x="4304977" y="3953992"/>
            <a:ext cx="6782447"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1400" dirty="0">
                <a:solidFill>
                  <a:schemeClr val="tx1">
                    <a:lumMod val="65000"/>
                    <a:lumOff val="35000"/>
                  </a:schemeClr>
                </a:solidFill>
                <a:latin typeface="+mn-lt"/>
                <a:ea typeface="+mn-ea"/>
                <a:cs typeface="+mn-ea"/>
                <a:sym typeface="+mn-lt"/>
              </a:rPr>
              <a:t>国旗是一个国家的象征，升降国旗是对青少年爱国主义教育的一种方式。无论中小学还是大学，都要定期举行升国旗的仪式。升旗时，全体学生应列队整齐排列，面向国旗，肃立致敬。当升国旗、奏国歌时，要立正，脱帽，行注目礼，直至升旗完毕。升旗是一种严肃、庄重的活动，一定要保持安静，切忌自由活动，嘻嘻哈哈或东张西望。神态要庄严，当五星红旗冉冉升起时，所有在场的人都应抬头注视。</a:t>
            </a:r>
          </a:p>
        </p:txBody>
      </p:sp>
      <p:sp>
        <p:nvSpPr>
          <p:cNvPr id="21" name="文本框 20">
            <a:extLst>
              <a:ext uri="{FF2B5EF4-FFF2-40B4-BE49-F238E27FC236}">
                <a16:creationId xmlns="" xmlns:a16="http://schemas.microsoft.com/office/drawing/2014/main" id="{A13437C6-1FAA-4BF5-B1A1-89842060934B}"/>
              </a:ext>
            </a:extLst>
          </p:cNvPr>
          <p:cNvSpPr txBox="1"/>
          <p:nvPr/>
        </p:nvSpPr>
        <p:spPr>
          <a:xfrm>
            <a:off x="4304976" y="3416260"/>
            <a:ext cx="3582047" cy="646331"/>
          </a:xfrm>
          <a:prstGeom prst="rect">
            <a:avLst/>
          </a:prstGeom>
          <a:noFill/>
        </p:spPr>
        <p:txBody>
          <a:bodyPr wrap="square" rtlCol="0">
            <a:spAutoFit/>
          </a:bodyPr>
          <a:lstStyle/>
          <a:p>
            <a:r>
              <a:rPr lang="zh-CN" altLang="en-US" sz="3600" dirty="0">
                <a:solidFill>
                  <a:srgbClr val="375179"/>
                </a:solidFill>
                <a:cs typeface="+mn-ea"/>
                <a:sym typeface="+mn-lt"/>
              </a:rPr>
              <a:t>五、升国旗仪式</a:t>
            </a:r>
          </a:p>
        </p:txBody>
      </p:sp>
      <p:pic>
        <p:nvPicPr>
          <p:cNvPr id="5" name="图片 4">
            <a:extLst>
              <a:ext uri="{FF2B5EF4-FFF2-40B4-BE49-F238E27FC236}">
                <a16:creationId xmlns="" xmlns:a16="http://schemas.microsoft.com/office/drawing/2014/main" id="{BCE576E7-BF26-4C3D-95E1-A079B55AD8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2736" y="2876147"/>
            <a:ext cx="2946536" cy="2974868"/>
          </a:xfrm>
          <a:prstGeom prst="rect">
            <a:avLst/>
          </a:prstGeom>
        </p:spPr>
      </p:pic>
    </p:spTree>
    <p:extLst>
      <p:ext uri="{BB962C8B-B14F-4D97-AF65-F5344CB8AC3E}">
        <p14:creationId xmlns:p14="http://schemas.microsoft.com/office/powerpoint/2010/main" val="106555973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4" presetClass="entr" presetSubtype="5"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vertical)">
                                      <p:cBhvr>
                                        <p:cTn id="18" dur="75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4" presetClass="entr" presetSubtype="5"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vertical)">
                                      <p:cBhvr>
                                        <p:cTn id="29" dur="75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9" name="文本框 18">
            <a:extLst>
              <a:ext uri="{FF2B5EF4-FFF2-40B4-BE49-F238E27FC236}">
                <a16:creationId xmlns="" xmlns:a16="http://schemas.microsoft.com/office/drawing/2014/main" id="{6956753D-AEAB-4634-87A8-F7876240F7CB}"/>
              </a:ext>
            </a:extLst>
          </p:cNvPr>
          <p:cNvSpPr txBox="1"/>
          <p:nvPr/>
        </p:nvSpPr>
        <p:spPr>
          <a:xfrm>
            <a:off x="1849489" y="2317479"/>
            <a:ext cx="5227967" cy="646331"/>
          </a:xfrm>
          <a:prstGeom prst="rect">
            <a:avLst/>
          </a:prstGeom>
          <a:noFill/>
        </p:spPr>
        <p:txBody>
          <a:bodyPr wrap="square" rtlCol="0">
            <a:spAutoFit/>
          </a:bodyPr>
          <a:lstStyle/>
          <a:p>
            <a:r>
              <a:rPr lang="zh-CN" altLang="en-US" sz="3600" dirty="0">
                <a:solidFill>
                  <a:srgbClr val="375179"/>
                </a:solidFill>
                <a:cs typeface="+mn-ea"/>
                <a:sym typeface="+mn-lt"/>
              </a:rPr>
              <a:t>六、校内公共场所礼仪：</a:t>
            </a:r>
          </a:p>
        </p:txBody>
      </p:sp>
      <p:sp>
        <p:nvSpPr>
          <p:cNvPr id="20" name="TextBox 46">
            <a:extLst>
              <a:ext uri="{FF2B5EF4-FFF2-40B4-BE49-F238E27FC236}">
                <a16:creationId xmlns="" xmlns:a16="http://schemas.microsoft.com/office/drawing/2014/main" id="{A61FD110-60E5-4D7E-80E8-1D1FEFD5D92E}"/>
              </a:ext>
            </a:extLst>
          </p:cNvPr>
          <p:cNvSpPr txBox="1">
            <a:spLocks noChangeArrowheads="1"/>
          </p:cNvSpPr>
          <p:nvPr/>
        </p:nvSpPr>
        <p:spPr bwMode="auto">
          <a:xfrm>
            <a:off x="1995794" y="2934407"/>
            <a:ext cx="454212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1600" dirty="0">
                <a:solidFill>
                  <a:schemeClr val="tx1">
                    <a:lumMod val="65000"/>
                    <a:lumOff val="35000"/>
                  </a:schemeClr>
                </a:solidFill>
                <a:latin typeface="+mn-lt"/>
                <a:ea typeface="+mn-ea"/>
                <a:cs typeface="+mn-ea"/>
                <a:sym typeface="+mn-lt"/>
              </a:rPr>
              <a:t>应该自觉保持校园整洁，不在教室、楼道、操场乱扔纸屑、果皮、不随地吐痰、不乱倒垃圾。不在黑板、墙壁和课桌椅上乱涂、乱画、乱抹、乱刻，爱护学校公共财物、花草树木，节约用水用电。在食堂用餐时要排队礼让，不乱拥挤，要爱惜粮食，不乱倒剩菜剩饭。 </a:t>
            </a:r>
          </a:p>
        </p:txBody>
      </p:sp>
      <p:pic>
        <p:nvPicPr>
          <p:cNvPr id="5" name="图片 4">
            <a:extLst>
              <a:ext uri="{FF2B5EF4-FFF2-40B4-BE49-F238E27FC236}">
                <a16:creationId xmlns="" xmlns:a16="http://schemas.microsoft.com/office/drawing/2014/main" id="{B34111D8-F32D-4993-8E5E-2A55E98DC4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9257" y="2435786"/>
            <a:ext cx="5247817" cy="3277262"/>
          </a:xfrm>
          <a:prstGeom prst="rect">
            <a:avLst/>
          </a:prstGeom>
        </p:spPr>
      </p:pic>
    </p:spTree>
    <p:extLst>
      <p:ext uri="{BB962C8B-B14F-4D97-AF65-F5344CB8AC3E}">
        <p14:creationId xmlns:p14="http://schemas.microsoft.com/office/powerpoint/2010/main" val="3692615393"/>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学校礼仪</a:t>
              </a:r>
            </a:p>
          </p:txBody>
        </p:sp>
      </p:grpSp>
      <p:sp>
        <p:nvSpPr>
          <p:cNvPr id="19" name="文本框 18">
            <a:extLst>
              <a:ext uri="{FF2B5EF4-FFF2-40B4-BE49-F238E27FC236}">
                <a16:creationId xmlns="" xmlns:a16="http://schemas.microsoft.com/office/drawing/2014/main" id="{6956753D-AEAB-4634-87A8-F7876240F7CB}"/>
              </a:ext>
            </a:extLst>
          </p:cNvPr>
          <p:cNvSpPr txBox="1"/>
          <p:nvPr/>
        </p:nvSpPr>
        <p:spPr>
          <a:xfrm>
            <a:off x="1803498" y="1948204"/>
            <a:ext cx="5227967" cy="954107"/>
          </a:xfrm>
          <a:prstGeom prst="rect">
            <a:avLst/>
          </a:prstGeom>
          <a:noFill/>
        </p:spPr>
        <p:txBody>
          <a:bodyPr wrap="square" rtlCol="0">
            <a:spAutoFit/>
          </a:bodyPr>
          <a:lstStyle/>
          <a:p>
            <a:r>
              <a:rPr lang="zh-CN" altLang="en-US" sz="2800" dirty="0">
                <a:solidFill>
                  <a:srgbClr val="375179"/>
                </a:solidFill>
                <a:cs typeface="+mn-ea"/>
                <a:sym typeface="+mn-lt"/>
              </a:rPr>
              <a:t>七、图书馆、阅览室：图书馆、阅览室是公共的学习场所。 </a:t>
            </a:r>
          </a:p>
        </p:txBody>
      </p:sp>
      <p:sp>
        <p:nvSpPr>
          <p:cNvPr id="20" name="TextBox 46">
            <a:extLst>
              <a:ext uri="{FF2B5EF4-FFF2-40B4-BE49-F238E27FC236}">
                <a16:creationId xmlns="" xmlns:a16="http://schemas.microsoft.com/office/drawing/2014/main" id="{A61FD110-60E5-4D7E-80E8-1D1FEFD5D92E}"/>
              </a:ext>
            </a:extLst>
          </p:cNvPr>
          <p:cNvSpPr txBox="1">
            <a:spLocks noChangeArrowheads="1"/>
          </p:cNvSpPr>
          <p:nvPr/>
        </p:nvSpPr>
        <p:spPr bwMode="auto">
          <a:xfrm>
            <a:off x="1714241" y="2902311"/>
            <a:ext cx="53771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en-US" altLang="zh-CN" sz="1600" dirty="0">
                <a:solidFill>
                  <a:schemeClr val="tx1">
                    <a:lumMod val="65000"/>
                    <a:lumOff val="35000"/>
                  </a:schemeClr>
                </a:solidFill>
                <a:latin typeface="+mn-lt"/>
                <a:ea typeface="+mn-ea"/>
                <a:cs typeface="+mn-ea"/>
                <a:sym typeface="+mn-lt"/>
              </a:rPr>
              <a:t>(1)</a:t>
            </a:r>
            <a:r>
              <a:rPr lang="zh-CN" altLang="en-US" sz="1600" dirty="0">
                <a:solidFill>
                  <a:schemeClr val="tx1">
                    <a:lumMod val="65000"/>
                    <a:lumOff val="35000"/>
                  </a:schemeClr>
                </a:solidFill>
                <a:latin typeface="+mn-lt"/>
                <a:ea typeface="+mn-ea"/>
                <a:cs typeface="+mn-ea"/>
                <a:sym typeface="+mn-lt"/>
              </a:rPr>
              <a:t>要注意整洁，遵守规则。不能穿汗衫和拖鞋入内。就座时，不要为别人预占位置。查阅目录卡片时，不可把卡片翻乱或撕坏，或用笔在卡片上涂抹划线。 </a:t>
            </a:r>
            <a:endParaRPr lang="en-US" altLang="zh-CN" sz="1600" dirty="0">
              <a:solidFill>
                <a:schemeClr val="tx1">
                  <a:lumMod val="65000"/>
                  <a:lumOff val="35000"/>
                </a:schemeClr>
              </a:solidFill>
              <a:latin typeface="+mn-lt"/>
              <a:ea typeface="+mn-ea"/>
              <a:cs typeface="+mn-ea"/>
              <a:sym typeface="+mn-lt"/>
            </a:endParaRPr>
          </a:p>
          <a:p>
            <a:pPr lvl="0" algn="just">
              <a:lnSpc>
                <a:spcPct val="150000"/>
              </a:lnSpc>
            </a:pPr>
            <a:r>
              <a:rPr lang="en-US" altLang="zh-CN" sz="1600" dirty="0">
                <a:solidFill>
                  <a:schemeClr val="tx1">
                    <a:lumMod val="65000"/>
                    <a:lumOff val="35000"/>
                  </a:schemeClr>
                </a:solidFill>
                <a:latin typeface="+mn-lt"/>
                <a:ea typeface="+mn-ea"/>
                <a:cs typeface="+mn-ea"/>
                <a:sym typeface="+mn-lt"/>
              </a:rPr>
              <a:t>(2)</a:t>
            </a:r>
            <a:r>
              <a:rPr lang="zh-CN" altLang="en-US" sz="1600" dirty="0">
                <a:solidFill>
                  <a:schemeClr val="tx1">
                    <a:lumMod val="65000"/>
                    <a:lumOff val="35000"/>
                  </a:schemeClr>
                </a:solidFill>
                <a:latin typeface="+mn-lt"/>
                <a:ea typeface="+mn-ea"/>
                <a:cs typeface="+mn-ea"/>
                <a:sym typeface="+mn-lt"/>
              </a:rPr>
              <a:t>要保持安静和卫生。走动时脚步要轻，不要高声谈话，不要吃有声或带有果壳的食物。</a:t>
            </a:r>
          </a:p>
          <a:p>
            <a:pPr lvl="0" algn="just">
              <a:lnSpc>
                <a:spcPct val="150000"/>
              </a:lnSpc>
            </a:pPr>
            <a:r>
              <a:rPr lang="en-US" altLang="zh-CN" sz="1600" dirty="0">
                <a:solidFill>
                  <a:schemeClr val="tx1">
                    <a:lumMod val="65000"/>
                    <a:lumOff val="35000"/>
                  </a:schemeClr>
                </a:solidFill>
                <a:latin typeface="+mn-lt"/>
                <a:ea typeface="+mn-ea"/>
                <a:cs typeface="+mn-ea"/>
                <a:sym typeface="+mn-lt"/>
              </a:rPr>
              <a:t>(3)</a:t>
            </a:r>
            <a:r>
              <a:rPr lang="zh-CN" altLang="en-US" sz="1600" dirty="0">
                <a:solidFill>
                  <a:schemeClr val="tx1">
                    <a:lumMod val="65000"/>
                    <a:lumOff val="35000"/>
                  </a:schemeClr>
                </a:solidFill>
                <a:latin typeface="+mn-lt"/>
                <a:ea typeface="+mn-ea"/>
                <a:cs typeface="+mn-ea"/>
                <a:sym typeface="+mn-lt"/>
              </a:rPr>
              <a:t>图书馆、阅览室的图书桌椅板凳等都属于公共财产，应该注意爱护，不要随意刻画，破坏</a:t>
            </a:r>
          </a:p>
        </p:txBody>
      </p:sp>
      <p:pic>
        <p:nvPicPr>
          <p:cNvPr id="3" name="图片 2">
            <a:extLst>
              <a:ext uri="{FF2B5EF4-FFF2-40B4-BE49-F238E27FC236}">
                <a16:creationId xmlns="" xmlns:a16="http://schemas.microsoft.com/office/drawing/2014/main" id="{D87C1F70-9EBB-4DC6-9A35-8B94195F91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6119" y="2640645"/>
            <a:ext cx="3562057" cy="3562057"/>
          </a:xfrm>
          <a:prstGeom prst="rect">
            <a:avLst/>
          </a:prstGeom>
        </p:spPr>
      </p:pic>
      <p:pic>
        <p:nvPicPr>
          <p:cNvPr id="14" name="图片 13">
            <a:extLst>
              <a:ext uri="{FF2B5EF4-FFF2-40B4-BE49-F238E27FC236}">
                <a16:creationId xmlns="" xmlns:a16="http://schemas.microsoft.com/office/drawing/2014/main" id="{7CCC17BB-215A-4B2E-8AE8-8FDA10C042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52981" y="1861600"/>
            <a:ext cx="2075579" cy="2098208"/>
          </a:xfrm>
          <a:prstGeom prst="rect">
            <a:avLst/>
          </a:prstGeom>
        </p:spPr>
      </p:pic>
    </p:spTree>
    <p:extLst>
      <p:ext uri="{BB962C8B-B14F-4D97-AF65-F5344CB8AC3E}">
        <p14:creationId xmlns:p14="http://schemas.microsoft.com/office/powerpoint/2010/main" val="3694061117"/>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23FBF282-9C5B-4092-816F-EDE410E98D3D}"/>
              </a:ext>
            </a:extLst>
          </p:cNvPr>
          <p:cNvGrpSpPr/>
          <p:nvPr/>
        </p:nvGrpSpPr>
        <p:grpSpPr>
          <a:xfrm>
            <a:off x="1043694" y="950233"/>
            <a:ext cx="3692898" cy="805415"/>
            <a:chOff x="7959888" y="1629862"/>
            <a:chExt cx="4704834" cy="805415"/>
          </a:xfrm>
        </p:grpSpPr>
        <p:sp>
          <p:nvSpPr>
            <p:cNvPr id="5" name="矩形 4">
              <a:extLst>
                <a:ext uri="{FF2B5EF4-FFF2-40B4-BE49-F238E27FC236}">
                  <a16:creationId xmlns="" xmlns:a16="http://schemas.microsoft.com/office/drawing/2014/main" id="{8AB030AC-F05A-4B35-8DCB-0811C70362A2}"/>
                </a:ext>
              </a:extLst>
            </p:cNvPr>
            <p:cNvSpPr/>
            <p:nvPr/>
          </p:nvSpPr>
          <p:spPr>
            <a:xfrm>
              <a:off x="7959888" y="1629862"/>
              <a:ext cx="3766050" cy="805415"/>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91FD5F98-D597-472C-9016-338C4214B943}"/>
                </a:ext>
              </a:extLst>
            </p:cNvPr>
            <p:cNvSpPr/>
            <p:nvPr/>
          </p:nvSpPr>
          <p:spPr>
            <a:xfrm>
              <a:off x="8139648" y="1721303"/>
              <a:ext cx="4525074" cy="646331"/>
            </a:xfrm>
            <a:prstGeom prst="rect">
              <a:avLst/>
            </a:prstGeom>
            <a:solidFill>
              <a:srgbClr val="375179"/>
            </a:solidFill>
            <a:ln>
              <a:solidFill>
                <a:schemeClr val="bg1">
                  <a:lumMod val="85000"/>
                </a:schemeClr>
              </a:solidFill>
            </a:ln>
          </p:spPr>
          <p:txBody>
            <a:bodyPr vert="horz" wrap="square">
              <a:spAutoFit/>
            </a:bodyP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文明礼仪故事</a:t>
              </a:r>
            </a:p>
          </p:txBody>
        </p:sp>
      </p:grpSp>
      <p:sp>
        <p:nvSpPr>
          <p:cNvPr id="7" name="矩形 6">
            <a:extLst>
              <a:ext uri="{FF2B5EF4-FFF2-40B4-BE49-F238E27FC236}">
                <a16:creationId xmlns="" xmlns:a16="http://schemas.microsoft.com/office/drawing/2014/main" id="{67D26F64-92B5-45EB-8894-4A786AE2BB21}"/>
              </a:ext>
            </a:extLst>
          </p:cNvPr>
          <p:cNvSpPr/>
          <p:nvPr/>
        </p:nvSpPr>
        <p:spPr>
          <a:xfrm>
            <a:off x="1090688" y="1912859"/>
            <a:ext cx="10119855" cy="4023360"/>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Text Box 5">
            <a:extLst>
              <a:ext uri="{FF2B5EF4-FFF2-40B4-BE49-F238E27FC236}">
                <a16:creationId xmlns="" xmlns:a16="http://schemas.microsoft.com/office/drawing/2014/main" id="{127412F3-6BEC-430B-A82A-D90AD49DBB71}"/>
              </a:ext>
            </a:extLst>
          </p:cNvPr>
          <p:cNvSpPr txBox="1"/>
          <p:nvPr/>
        </p:nvSpPr>
        <p:spPr>
          <a:xfrm>
            <a:off x="1043694" y="2026002"/>
            <a:ext cx="2673978" cy="58477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3200" b="1" dirty="0">
                <a:solidFill>
                  <a:srgbClr val="375179"/>
                </a:solidFill>
                <a:cs typeface="+mn-ea"/>
                <a:sym typeface="+mn-lt"/>
              </a:rPr>
              <a:t> 程 门 立 雪</a:t>
            </a:r>
          </a:p>
        </p:txBody>
      </p:sp>
      <p:sp>
        <p:nvSpPr>
          <p:cNvPr id="9" name="Text Box 3">
            <a:extLst>
              <a:ext uri="{FF2B5EF4-FFF2-40B4-BE49-F238E27FC236}">
                <a16:creationId xmlns="" xmlns:a16="http://schemas.microsoft.com/office/drawing/2014/main" id="{FE7A9E50-06A9-4D95-B320-C4663A282513}"/>
              </a:ext>
            </a:extLst>
          </p:cNvPr>
          <p:cNvSpPr txBox="1"/>
          <p:nvPr/>
        </p:nvSpPr>
        <p:spPr>
          <a:xfrm>
            <a:off x="1146690" y="2520643"/>
            <a:ext cx="7510587" cy="341632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1" hangingPunct="1">
              <a:lnSpc>
                <a:spcPct val="150000"/>
              </a:lnSpc>
            </a:pPr>
            <a:r>
              <a:rPr lang="zh-CN" altLang="en-US" sz="1200" dirty="0">
                <a:solidFill>
                  <a:schemeClr val="tx1">
                    <a:lumMod val="75000"/>
                    <a:lumOff val="25000"/>
                  </a:schemeClr>
                </a:solidFill>
                <a:cs typeface="+mn-ea"/>
                <a:sym typeface="+mn-lt"/>
              </a:rPr>
              <a:t>杨时从小就聪明伶俐，四岁入村学，七岁就能写诗，八岁就能作赋，人称神童。他十五岁时攻读经史，熙宁九年登进士榜。他一生立志著书立说，曾在许多地方讲学，倍受欢迎。居家时，长期在含云寺和龟山书院，潜心攻读，写作教学。 </a:t>
            </a:r>
          </a:p>
          <a:p>
            <a:pPr lvl="0" eaLnBrk="1" hangingPunct="1">
              <a:lnSpc>
                <a:spcPct val="150000"/>
              </a:lnSpc>
            </a:pPr>
            <a:r>
              <a:rPr lang="zh-CN" altLang="en-US" sz="1200" dirty="0">
                <a:solidFill>
                  <a:schemeClr val="tx1">
                    <a:lumMod val="75000"/>
                    <a:lumOff val="25000"/>
                  </a:schemeClr>
                </a:solidFill>
                <a:cs typeface="+mn-ea"/>
                <a:sym typeface="+mn-lt"/>
              </a:rPr>
              <a:t>　　有一年，杨时赴浏阳县令途中，不辞劳苦，绕道洛阳，拜师程颐，以求学问上进一步深造。有一天，杨时与他的学友游酢，因对某问题有不同看法，为了求得一个正确答案，他俩一起去老师家请教。 </a:t>
            </a:r>
          </a:p>
          <a:p>
            <a:pPr lvl="0" eaLnBrk="1" hangingPunct="1">
              <a:lnSpc>
                <a:spcPct val="150000"/>
              </a:lnSpc>
            </a:pPr>
            <a:r>
              <a:rPr lang="zh-CN" altLang="en-US" sz="1200" dirty="0">
                <a:solidFill>
                  <a:schemeClr val="tx1">
                    <a:lumMod val="75000"/>
                    <a:lumOff val="25000"/>
                  </a:schemeClr>
                </a:solidFill>
                <a:cs typeface="+mn-ea"/>
                <a:sym typeface="+mn-lt"/>
              </a:rPr>
              <a:t>　　时值隆冬，天寒地冻，浓云密布。他们行至半途，塑风凛凛，瑞雪霏霏，冷飕飕的寒风肆无忌惮地灌进他们的领口。他们把衣服裹得紧紧的，匆匆赶路。来到程颐家时，适逢先生坐在炉旁打坐养神。杨时二人不敢惊动打扰老师，就恭恭敬敬侍立在门外，等候先生醒来。 </a:t>
            </a:r>
          </a:p>
          <a:p>
            <a:pPr lvl="0" eaLnBrk="1" hangingPunct="1">
              <a:lnSpc>
                <a:spcPct val="150000"/>
              </a:lnSpc>
            </a:pPr>
            <a:r>
              <a:rPr lang="zh-CN" altLang="en-US" sz="1200" dirty="0">
                <a:solidFill>
                  <a:schemeClr val="tx1">
                    <a:lumMod val="75000"/>
                    <a:lumOff val="25000"/>
                  </a:schemeClr>
                </a:solidFill>
                <a:cs typeface="+mn-ea"/>
                <a:sym typeface="+mn-lt"/>
              </a:rPr>
              <a:t>　　这时，远山如玉簇，树林如银妆，房屋也被上了洁白的素装。杨时的一只脚冻僵了，冷得发抖，但依然恭敬侍立。过了良久，程颐一觉醒来，从窗口发现侍立在风雪中的杨时，只见他通身披雪，脚下的积雪已一尺多厚了，赶忙起身迎他俩进屋。 </a:t>
            </a:r>
          </a:p>
          <a:p>
            <a:pPr lvl="0" eaLnBrk="1" hangingPunct="1">
              <a:lnSpc>
                <a:spcPct val="150000"/>
              </a:lnSpc>
            </a:pPr>
            <a:r>
              <a:rPr lang="zh-CN" altLang="en-US" sz="1200" dirty="0">
                <a:solidFill>
                  <a:schemeClr val="tx1">
                    <a:lumMod val="75000"/>
                    <a:lumOff val="25000"/>
                  </a:schemeClr>
                </a:solidFill>
                <a:cs typeface="+mn-ea"/>
                <a:sym typeface="+mn-lt"/>
              </a:rPr>
              <a:t>　　后来，杨时学得程门理学的真谛，东南学者推杨时为“程学正宗”，世称“龟山先生”。</a:t>
            </a:r>
          </a:p>
        </p:txBody>
      </p:sp>
      <p:pic>
        <p:nvPicPr>
          <p:cNvPr id="10" name="图片 9">
            <a:extLst>
              <a:ext uri="{FF2B5EF4-FFF2-40B4-BE49-F238E27FC236}">
                <a16:creationId xmlns="" xmlns:a16="http://schemas.microsoft.com/office/drawing/2014/main" id="{2C367460-A31B-4EDB-90BB-5B110F8F5C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557334" y="3778965"/>
            <a:ext cx="3256713" cy="2382108"/>
          </a:xfrm>
          <a:prstGeom prst="rect">
            <a:avLst/>
          </a:prstGeom>
        </p:spPr>
      </p:pic>
    </p:spTree>
    <p:extLst>
      <p:ext uri="{BB962C8B-B14F-4D97-AF65-F5344CB8AC3E}">
        <p14:creationId xmlns:p14="http://schemas.microsoft.com/office/powerpoint/2010/main" val="4271404766"/>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23FBF282-9C5B-4092-816F-EDE410E98D3D}"/>
              </a:ext>
            </a:extLst>
          </p:cNvPr>
          <p:cNvGrpSpPr/>
          <p:nvPr/>
        </p:nvGrpSpPr>
        <p:grpSpPr>
          <a:xfrm>
            <a:off x="1043694" y="950233"/>
            <a:ext cx="3692898" cy="805415"/>
            <a:chOff x="7959888" y="1629862"/>
            <a:chExt cx="4704834" cy="805415"/>
          </a:xfrm>
        </p:grpSpPr>
        <p:sp>
          <p:nvSpPr>
            <p:cNvPr id="5" name="矩形 4">
              <a:extLst>
                <a:ext uri="{FF2B5EF4-FFF2-40B4-BE49-F238E27FC236}">
                  <a16:creationId xmlns="" xmlns:a16="http://schemas.microsoft.com/office/drawing/2014/main" id="{8AB030AC-F05A-4B35-8DCB-0811C70362A2}"/>
                </a:ext>
              </a:extLst>
            </p:cNvPr>
            <p:cNvSpPr/>
            <p:nvPr/>
          </p:nvSpPr>
          <p:spPr>
            <a:xfrm>
              <a:off x="7959888" y="1629862"/>
              <a:ext cx="3766050" cy="805415"/>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91FD5F98-D597-472C-9016-338C4214B943}"/>
                </a:ext>
              </a:extLst>
            </p:cNvPr>
            <p:cNvSpPr/>
            <p:nvPr/>
          </p:nvSpPr>
          <p:spPr>
            <a:xfrm>
              <a:off x="8139648" y="1721303"/>
              <a:ext cx="4525074" cy="646331"/>
            </a:xfrm>
            <a:prstGeom prst="rect">
              <a:avLst/>
            </a:prstGeom>
            <a:solidFill>
              <a:srgbClr val="375179"/>
            </a:solidFill>
            <a:ln>
              <a:solidFill>
                <a:schemeClr val="bg1">
                  <a:lumMod val="85000"/>
                </a:schemeClr>
              </a:solidFill>
            </a:ln>
          </p:spPr>
          <p:txBody>
            <a:bodyPr vert="horz" wrap="square">
              <a:spAutoFit/>
            </a:bodyP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文明礼仪故事</a:t>
              </a:r>
            </a:p>
          </p:txBody>
        </p:sp>
      </p:grpSp>
      <p:sp>
        <p:nvSpPr>
          <p:cNvPr id="7" name="矩形 6">
            <a:extLst>
              <a:ext uri="{FF2B5EF4-FFF2-40B4-BE49-F238E27FC236}">
                <a16:creationId xmlns="" xmlns:a16="http://schemas.microsoft.com/office/drawing/2014/main" id="{67D26F64-92B5-45EB-8894-4A786AE2BB21}"/>
              </a:ext>
            </a:extLst>
          </p:cNvPr>
          <p:cNvSpPr/>
          <p:nvPr/>
        </p:nvSpPr>
        <p:spPr>
          <a:xfrm>
            <a:off x="1090688" y="2193285"/>
            <a:ext cx="10119855" cy="3390661"/>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8" name="Text Box 5">
            <a:extLst>
              <a:ext uri="{FF2B5EF4-FFF2-40B4-BE49-F238E27FC236}">
                <a16:creationId xmlns="" xmlns:a16="http://schemas.microsoft.com/office/drawing/2014/main" id="{127412F3-6BEC-430B-A82A-D90AD49DBB71}"/>
              </a:ext>
            </a:extLst>
          </p:cNvPr>
          <p:cNvSpPr txBox="1"/>
          <p:nvPr/>
        </p:nvSpPr>
        <p:spPr>
          <a:xfrm>
            <a:off x="1043694" y="2260928"/>
            <a:ext cx="2673978" cy="58477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3200" b="1" dirty="0">
                <a:solidFill>
                  <a:srgbClr val="375179"/>
                </a:solidFill>
                <a:cs typeface="+mn-ea"/>
                <a:sym typeface="+mn-lt"/>
              </a:rPr>
              <a:t> 孔 融 让 梨</a:t>
            </a:r>
          </a:p>
        </p:txBody>
      </p:sp>
      <p:sp>
        <p:nvSpPr>
          <p:cNvPr id="9" name="Text Box 3">
            <a:extLst>
              <a:ext uri="{FF2B5EF4-FFF2-40B4-BE49-F238E27FC236}">
                <a16:creationId xmlns="" xmlns:a16="http://schemas.microsoft.com/office/drawing/2014/main" id="{FE7A9E50-06A9-4D95-B320-C4663A282513}"/>
              </a:ext>
            </a:extLst>
          </p:cNvPr>
          <p:cNvSpPr txBox="1"/>
          <p:nvPr/>
        </p:nvSpPr>
        <p:spPr>
          <a:xfrm>
            <a:off x="1184791" y="2774619"/>
            <a:ext cx="5417178" cy="263373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dirty="0">
                <a:solidFill>
                  <a:schemeClr val="tx1">
                    <a:lumMod val="75000"/>
                    <a:lumOff val="25000"/>
                  </a:schemeClr>
                </a:solidFill>
                <a:cs typeface="+mn-ea"/>
                <a:sym typeface="+mn-lt"/>
              </a:rPr>
              <a:t>孔融小时候聪明好学，才思敏捷，巧言妙答，大家都夸他是奇童。</a:t>
            </a:r>
            <a:r>
              <a:rPr lang="en-US" altLang="zh-CN" sz="1600" dirty="0">
                <a:solidFill>
                  <a:schemeClr val="tx1">
                    <a:lumMod val="75000"/>
                    <a:lumOff val="25000"/>
                  </a:schemeClr>
                </a:solidFill>
                <a:cs typeface="+mn-ea"/>
                <a:sym typeface="+mn-lt"/>
              </a:rPr>
              <a:t>4</a:t>
            </a:r>
            <a:r>
              <a:rPr lang="zh-CN" altLang="en-US" sz="1600" dirty="0">
                <a:solidFill>
                  <a:schemeClr val="tx1">
                    <a:lumMod val="75000"/>
                    <a:lumOff val="25000"/>
                  </a:schemeClr>
                </a:solidFill>
                <a:cs typeface="+mn-ea"/>
                <a:sym typeface="+mn-lt"/>
              </a:rPr>
              <a:t>岁时，他已能背诵许多诗赋，并且懂得礼节，父母亲非常喜爱他。 一日，父亲买了一些梨子，特地拣了一个最大的梨子给孔融，孔融摇摇头，却另拣了一个最小的梨子说：“我年纪最小，应该吃小的梨，你那个梨就给哥哥吧。”父亲听后十分惊喜。孔融让梨的故事，很快传遍了曲阜，并且一直流传下来。</a:t>
            </a:r>
          </a:p>
        </p:txBody>
      </p:sp>
      <p:pic>
        <p:nvPicPr>
          <p:cNvPr id="11" name="图片 10">
            <a:extLst>
              <a:ext uri="{FF2B5EF4-FFF2-40B4-BE49-F238E27FC236}">
                <a16:creationId xmlns="" xmlns:a16="http://schemas.microsoft.com/office/drawing/2014/main" id="{D373CD1D-B3A5-43BB-9DFC-9043BAD84A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2513" y="950233"/>
            <a:ext cx="5841298" cy="5841298"/>
          </a:xfrm>
          <a:prstGeom prst="rect">
            <a:avLst/>
          </a:prstGeom>
        </p:spPr>
      </p:pic>
    </p:spTree>
    <p:extLst>
      <p:ext uri="{BB962C8B-B14F-4D97-AF65-F5344CB8AC3E}">
        <p14:creationId xmlns:p14="http://schemas.microsoft.com/office/powerpoint/2010/main" val="505323510"/>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DA7B22-2BB5-4D57-8EF1-92990E082659}"/>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sp>
        <p:nvSpPr>
          <p:cNvPr id="8" name="矩形: 圆角 7">
            <a:extLst>
              <a:ext uri="{FF2B5EF4-FFF2-40B4-BE49-F238E27FC236}">
                <a16:creationId xmlns="" xmlns:a16="http://schemas.microsoft.com/office/drawing/2014/main" id="{6C472E9C-92B1-4278-A35D-3DE73418A0F6}"/>
              </a:ext>
            </a:extLst>
          </p:cNvPr>
          <p:cNvSpPr/>
          <p:nvPr/>
        </p:nvSpPr>
        <p:spPr>
          <a:xfrm>
            <a:off x="1760220" y="1108711"/>
            <a:ext cx="8507746" cy="4800600"/>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a:extLst>
              <a:ext uri="{FF2B5EF4-FFF2-40B4-BE49-F238E27FC236}">
                <a16:creationId xmlns="" xmlns:a16="http://schemas.microsoft.com/office/drawing/2014/main" id="{8478D482-93E8-43DF-96F1-57187DDFDD78}"/>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8181993" y="-2"/>
            <a:ext cx="4010008" cy="1803537"/>
          </a:xfrm>
          <a:prstGeom prst="rect">
            <a:avLst/>
          </a:prstGeom>
        </p:spPr>
      </p:pic>
      <p:grpSp>
        <p:nvGrpSpPr>
          <p:cNvPr id="2" name="组合 1">
            <a:extLst>
              <a:ext uri="{FF2B5EF4-FFF2-40B4-BE49-F238E27FC236}">
                <a16:creationId xmlns="" xmlns:a16="http://schemas.microsoft.com/office/drawing/2014/main" id="{D6C54B3E-BAB5-4A68-AF60-C24E4C05C1BD}"/>
              </a:ext>
            </a:extLst>
          </p:cNvPr>
          <p:cNvGrpSpPr/>
          <p:nvPr/>
        </p:nvGrpSpPr>
        <p:grpSpPr>
          <a:xfrm>
            <a:off x="684210" y="1849184"/>
            <a:ext cx="2174708" cy="3365229"/>
            <a:chOff x="684210" y="1849184"/>
            <a:chExt cx="2174708" cy="3365229"/>
          </a:xfrm>
        </p:grpSpPr>
        <p:pic>
          <p:nvPicPr>
            <p:cNvPr id="10" name="图片 9">
              <a:extLst>
                <a:ext uri="{FF2B5EF4-FFF2-40B4-BE49-F238E27FC236}">
                  <a16:creationId xmlns="" xmlns:a16="http://schemas.microsoft.com/office/drawing/2014/main" id="{DA297883-15B7-49E8-8A28-D1F2561EB669}"/>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16200000">
              <a:off x="88949" y="2444445"/>
              <a:ext cx="3365229" cy="2174708"/>
            </a:xfrm>
            <a:prstGeom prst="rect">
              <a:avLst/>
            </a:prstGeom>
          </p:spPr>
        </p:pic>
        <p:sp>
          <p:nvSpPr>
            <p:cNvPr id="14" name="文本框 13">
              <a:extLst>
                <a:ext uri="{FF2B5EF4-FFF2-40B4-BE49-F238E27FC236}">
                  <a16:creationId xmlns="" xmlns:a16="http://schemas.microsoft.com/office/drawing/2014/main" id="{CF4B2519-C9AB-4982-A4C0-179C7591B00C}"/>
                </a:ext>
              </a:extLst>
            </p:cNvPr>
            <p:cNvSpPr txBox="1"/>
            <p:nvPr/>
          </p:nvSpPr>
          <p:spPr>
            <a:xfrm>
              <a:off x="1002121" y="1937314"/>
              <a:ext cx="1538883" cy="3188969"/>
            </a:xfrm>
            <a:prstGeom prst="rect">
              <a:avLst/>
            </a:prstGeom>
            <a:noFill/>
          </p:spPr>
          <p:txBody>
            <a:bodyPr vert="eaVert" wrap="square" rtlCol="0">
              <a:spAutoFit/>
            </a:bodyPr>
            <a:lstStyle/>
            <a:p>
              <a:pPr algn="ctr"/>
              <a:r>
                <a:rPr lang="zh-CN" altLang="en-US" sz="8800" dirty="0">
                  <a:solidFill>
                    <a:srgbClr val="375179"/>
                  </a:solidFill>
                  <a:latin typeface="汉仪大宋简" panose="02010609000101010101" pitchFamily="49" charset="-122"/>
                  <a:ea typeface="汉仪大宋简" panose="02010609000101010101" pitchFamily="49" charset="-122"/>
                  <a:cs typeface="+mn-ea"/>
                  <a:sym typeface="+mn-lt"/>
                </a:rPr>
                <a:t>目录</a:t>
              </a:r>
            </a:p>
          </p:txBody>
        </p:sp>
      </p:grpSp>
      <p:grpSp>
        <p:nvGrpSpPr>
          <p:cNvPr id="21" name="PA-组合 20">
            <a:extLst>
              <a:ext uri="{FF2B5EF4-FFF2-40B4-BE49-F238E27FC236}">
                <a16:creationId xmlns="" xmlns:a16="http://schemas.microsoft.com/office/drawing/2014/main" id="{26F626D6-1D8F-4F4F-9D3B-0B4BB21E3FF2}"/>
              </a:ext>
            </a:extLst>
          </p:cNvPr>
          <p:cNvGrpSpPr/>
          <p:nvPr>
            <p:custDataLst>
              <p:tags r:id="rId1"/>
            </p:custDataLst>
          </p:nvPr>
        </p:nvGrpSpPr>
        <p:grpSpPr>
          <a:xfrm>
            <a:off x="3575668" y="1425544"/>
            <a:ext cx="914400" cy="3843969"/>
            <a:chOff x="3817620" y="1803535"/>
            <a:chExt cx="914400" cy="3843969"/>
          </a:xfrm>
        </p:grpSpPr>
        <p:grpSp>
          <p:nvGrpSpPr>
            <p:cNvPr id="15" name="组合 14">
              <a:extLst>
                <a:ext uri="{FF2B5EF4-FFF2-40B4-BE49-F238E27FC236}">
                  <a16:creationId xmlns="" xmlns:a16="http://schemas.microsoft.com/office/drawing/2014/main" id="{6EB0BD94-DBC6-4B5E-894F-09A3FE078B09}"/>
                </a:ext>
              </a:extLst>
            </p:cNvPr>
            <p:cNvGrpSpPr/>
            <p:nvPr/>
          </p:nvGrpSpPr>
          <p:grpSpPr>
            <a:xfrm>
              <a:off x="3817620" y="1803535"/>
              <a:ext cx="914400" cy="838530"/>
              <a:chOff x="2260424" y="1795597"/>
              <a:chExt cx="925041" cy="848288"/>
            </a:xfrm>
          </p:grpSpPr>
          <p:sp>
            <p:nvSpPr>
              <p:cNvPr id="16" name="PA-矩形 15">
                <a:extLst>
                  <a:ext uri="{FF2B5EF4-FFF2-40B4-BE49-F238E27FC236}">
                    <a16:creationId xmlns="" xmlns:a16="http://schemas.microsoft.com/office/drawing/2014/main" id="{274A042C-15DD-4F1B-B2F2-04B8A5DB0CD1}"/>
                  </a:ext>
                </a:extLst>
              </p:cNvPr>
              <p:cNvSpPr/>
              <p:nvPr>
                <p:custDataLst>
                  <p:tags r:id="rId18"/>
                </p:custDataLst>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17" name="PA-矩形 16">
                <a:extLst>
                  <a:ext uri="{FF2B5EF4-FFF2-40B4-BE49-F238E27FC236}">
                    <a16:creationId xmlns="" xmlns:a16="http://schemas.microsoft.com/office/drawing/2014/main" id="{82765D27-06C2-4DE9-AFEE-CF554D3CBD89}"/>
                  </a:ext>
                </a:extLst>
              </p:cNvPr>
              <p:cNvSpPr/>
              <p:nvPr>
                <p:custDataLst>
                  <p:tags r:id="rId19"/>
                </p:custDataLst>
              </p:nvPr>
            </p:nvSpPr>
            <p:spPr>
              <a:xfrm>
                <a:off x="2287043" y="1866289"/>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壹</a:t>
                </a:r>
              </a:p>
            </p:txBody>
          </p:sp>
          <p:sp>
            <p:nvSpPr>
              <p:cNvPr id="18" name="PA-矩形 17">
                <a:extLst>
                  <a:ext uri="{FF2B5EF4-FFF2-40B4-BE49-F238E27FC236}">
                    <a16:creationId xmlns="" xmlns:a16="http://schemas.microsoft.com/office/drawing/2014/main" id="{FD5A95EF-8B44-431F-9BD7-9DA375B32490}"/>
                  </a:ext>
                </a:extLst>
              </p:cNvPr>
              <p:cNvSpPr/>
              <p:nvPr>
                <p:custDataLst>
                  <p:tags r:id="rId20"/>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
          <p:nvSpPr>
            <p:cNvPr id="20" name="PA-矩形 19">
              <a:extLst>
                <a:ext uri="{FF2B5EF4-FFF2-40B4-BE49-F238E27FC236}">
                  <a16:creationId xmlns="" xmlns:a16="http://schemas.microsoft.com/office/drawing/2014/main" id="{8178C234-CC3A-4DE5-AF64-F54EF1E7DE4E}"/>
                </a:ext>
              </a:extLst>
            </p:cNvPr>
            <p:cNvSpPr/>
            <p:nvPr>
              <p:custDataLst>
                <p:tags r:id="rId17"/>
              </p:custDataLst>
            </p:nvPr>
          </p:nvSpPr>
          <p:spPr>
            <a:xfrm>
              <a:off x="3905488" y="2711944"/>
              <a:ext cx="738664" cy="2935560"/>
            </a:xfrm>
            <a:prstGeom prst="rect">
              <a:avLst/>
            </a:prstGeom>
            <a:noFill/>
            <a:ln>
              <a:noFill/>
            </a:ln>
          </p:spPr>
          <p:txBody>
            <a:bodyPr vert="eaVert" wrap="square">
              <a:spAutoFit/>
            </a:bodyPr>
            <a:lstStyle/>
            <a:p>
              <a:pPr lvl="0" algn="ctr" defTabSz="914400" fontAlgn="base">
                <a:spcBef>
                  <a:spcPct val="0"/>
                </a:spcBef>
                <a:spcAft>
                  <a:spcPct val="0"/>
                </a:spcAft>
                <a:defRPr/>
              </a:pPr>
              <a:r>
                <a:rPr lang="zh-CN" altLang="en-US" sz="360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rPr>
                <a:t>礼仪常识简介</a:t>
              </a:r>
              <a:endParaRPr lang="en-US" altLang="zh-CN" sz="360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endParaRPr>
            </a:p>
          </p:txBody>
        </p:sp>
      </p:grpSp>
      <p:pic>
        <p:nvPicPr>
          <p:cNvPr id="25" name="图片 24">
            <a:extLst>
              <a:ext uri="{FF2B5EF4-FFF2-40B4-BE49-F238E27FC236}">
                <a16:creationId xmlns="" xmlns:a16="http://schemas.microsoft.com/office/drawing/2014/main" id="{08F3F7C8-3A0E-4FEC-933A-3F651159C45D}"/>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8041308" y="2462663"/>
            <a:ext cx="3720299" cy="4108728"/>
          </a:xfrm>
          <a:prstGeom prst="rect">
            <a:avLst/>
          </a:prstGeom>
        </p:spPr>
      </p:pic>
      <p:grpSp>
        <p:nvGrpSpPr>
          <p:cNvPr id="26" name="PA-组合 25">
            <a:extLst>
              <a:ext uri="{FF2B5EF4-FFF2-40B4-BE49-F238E27FC236}">
                <a16:creationId xmlns="" xmlns:a16="http://schemas.microsoft.com/office/drawing/2014/main" id="{20FF3849-C678-4AD8-B2C5-6AD3CDD32B2B}"/>
              </a:ext>
            </a:extLst>
          </p:cNvPr>
          <p:cNvGrpSpPr/>
          <p:nvPr>
            <p:custDataLst>
              <p:tags r:id="rId2"/>
            </p:custDataLst>
          </p:nvPr>
        </p:nvGrpSpPr>
        <p:grpSpPr>
          <a:xfrm>
            <a:off x="4891013" y="1425544"/>
            <a:ext cx="914400" cy="3843969"/>
            <a:chOff x="3817620" y="1803535"/>
            <a:chExt cx="914400" cy="3843969"/>
          </a:xfrm>
        </p:grpSpPr>
        <p:grpSp>
          <p:nvGrpSpPr>
            <p:cNvPr id="27" name="组合 26">
              <a:extLst>
                <a:ext uri="{FF2B5EF4-FFF2-40B4-BE49-F238E27FC236}">
                  <a16:creationId xmlns="" xmlns:a16="http://schemas.microsoft.com/office/drawing/2014/main" id="{832772D9-8383-4A08-9697-38D437C88806}"/>
                </a:ext>
              </a:extLst>
            </p:cNvPr>
            <p:cNvGrpSpPr/>
            <p:nvPr/>
          </p:nvGrpSpPr>
          <p:grpSpPr>
            <a:xfrm>
              <a:off x="3817620" y="1803535"/>
              <a:ext cx="914400" cy="838530"/>
              <a:chOff x="2260424" y="1795597"/>
              <a:chExt cx="925041" cy="848288"/>
            </a:xfrm>
          </p:grpSpPr>
          <p:sp>
            <p:nvSpPr>
              <p:cNvPr id="29" name="PA-矩形 28">
                <a:extLst>
                  <a:ext uri="{FF2B5EF4-FFF2-40B4-BE49-F238E27FC236}">
                    <a16:creationId xmlns="" xmlns:a16="http://schemas.microsoft.com/office/drawing/2014/main" id="{E4F6E598-EE44-42ED-8212-87C46FADCFCD}"/>
                  </a:ext>
                </a:extLst>
              </p:cNvPr>
              <p:cNvSpPr/>
              <p:nvPr>
                <p:custDataLst>
                  <p:tags r:id="rId14"/>
                </p:custDataLst>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30" name="PA-矩形 29">
                <a:extLst>
                  <a:ext uri="{FF2B5EF4-FFF2-40B4-BE49-F238E27FC236}">
                    <a16:creationId xmlns="" xmlns:a16="http://schemas.microsoft.com/office/drawing/2014/main" id="{C7EFD56E-4B6A-4D3C-8ED9-C46FFDE80052}"/>
                  </a:ext>
                </a:extLst>
              </p:cNvPr>
              <p:cNvSpPr/>
              <p:nvPr>
                <p:custDataLst>
                  <p:tags r:id="rId15"/>
                </p:custDataLst>
              </p:nvPr>
            </p:nvSpPr>
            <p:spPr>
              <a:xfrm>
                <a:off x="2287043" y="1866289"/>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贰</a:t>
                </a:r>
              </a:p>
            </p:txBody>
          </p:sp>
          <p:sp>
            <p:nvSpPr>
              <p:cNvPr id="31" name="PA-矩形 30">
                <a:extLst>
                  <a:ext uri="{FF2B5EF4-FFF2-40B4-BE49-F238E27FC236}">
                    <a16:creationId xmlns="" xmlns:a16="http://schemas.microsoft.com/office/drawing/2014/main" id="{6A346CEA-BE59-49FD-934B-D06C7E9371B8}"/>
                  </a:ext>
                </a:extLst>
              </p:cNvPr>
              <p:cNvSpPr/>
              <p:nvPr>
                <p:custDataLst>
                  <p:tags r:id="rId16"/>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
          <p:nvSpPr>
            <p:cNvPr id="28" name="PA-矩形 27">
              <a:extLst>
                <a:ext uri="{FF2B5EF4-FFF2-40B4-BE49-F238E27FC236}">
                  <a16:creationId xmlns="" xmlns:a16="http://schemas.microsoft.com/office/drawing/2014/main" id="{2EC778BD-DB3C-4916-95D9-C1EA62031869}"/>
                </a:ext>
              </a:extLst>
            </p:cNvPr>
            <p:cNvSpPr/>
            <p:nvPr>
              <p:custDataLst>
                <p:tags r:id="rId13"/>
              </p:custDataLst>
            </p:nvPr>
          </p:nvSpPr>
          <p:spPr>
            <a:xfrm>
              <a:off x="3905488" y="2711944"/>
              <a:ext cx="738664" cy="2935560"/>
            </a:xfrm>
            <a:prstGeom prst="rect">
              <a:avLst/>
            </a:prstGeom>
            <a:noFill/>
            <a:ln>
              <a:noFill/>
            </a:ln>
          </p:spPr>
          <p:txBody>
            <a:bodyPr vert="eaVert" wrap="square">
              <a:spAutoFit/>
            </a:bodyPr>
            <a:lstStyle/>
            <a:p>
              <a:pPr lvl="0" defTabSz="914400" fontAlgn="base">
                <a:spcBef>
                  <a:spcPct val="0"/>
                </a:spcBef>
                <a:spcAft>
                  <a:spcPct val="0"/>
                </a:spcAft>
                <a:defRPr/>
              </a:pPr>
              <a:r>
                <a:rPr lang="zh-CN" altLang="en-US" sz="360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rPr>
                <a:t>礼仪分类</a:t>
              </a:r>
            </a:p>
          </p:txBody>
        </p:sp>
      </p:grpSp>
      <p:grpSp>
        <p:nvGrpSpPr>
          <p:cNvPr id="32" name="PA-组合 31">
            <a:extLst>
              <a:ext uri="{FF2B5EF4-FFF2-40B4-BE49-F238E27FC236}">
                <a16:creationId xmlns="" xmlns:a16="http://schemas.microsoft.com/office/drawing/2014/main" id="{76DAE466-A318-41A2-A59C-F6200A25A4A9}"/>
              </a:ext>
            </a:extLst>
          </p:cNvPr>
          <p:cNvGrpSpPr/>
          <p:nvPr>
            <p:custDataLst>
              <p:tags r:id="rId3"/>
            </p:custDataLst>
          </p:nvPr>
        </p:nvGrpSpPr>
        <p:grpSpPr>
          <a:xfrm>
            <a:off x="6206358" y="1425544"/>
            <a:ext cx="914400" cy="4238177"/>
            <a:chOff x="3817620" y="1803535"/>
            <a:chExt cx="914400" cy="4238177"/>
          </a:xfrm>
        </p:grpSpPr>
        <p:grpSp>
          <p:nvGrpSpPr>
            <p:cNvPr id="33" name="组合 32">
              <a:extLst>
                <a:ext uri="{FF2B5EF4-FFF2-40B4-BE49-F238E27FC236}">
                  <a16:creationId xmlns="" xmlns:a16="http://schemas.microsoft.com/office/drawing/2014/main" id="{03E86E30-9F03-4A75-A855-7C96F17B2200}"/>
                </a:ext>
              </a:extLst>
            </p:cNvPr>
            <p:cNvGrpSpPr/>
            <p:nvPr/>
          </p:nvGrpSpPr>
          <p:grpSpPr>
            <a:xfrm>
              <a:off x="3817620" y="1803535"/>
              <a:ext cx="914400" cy="838530"/>
              <a:chOff x="2260424" y="1795597"/>
              <a:chExt cx="925041" cy="848288"/>
            </a:xfrm>
          </p:grpSpPr>
          <p:sp>
            <p:nvSpPr>
              <p:cNvPr id="35" name="PA-矩形 34">
                <a:extLst>
                  <a:ext uri="{FF2B5EF4-FFF2-40B4-BE49-F238E27FC236}">
                    <a16:creationId xmlns="" xmlns:a16="http://schemas.microsoft.com/office/drawing/2014/main" id="{5E7D3E76-CA6C-4F46-BCC5-B34489DF4C67}"/>
                  </a:ext>
                </a:extLst>
              </p:cNvPr>
              <p:cNvSpPr/>
              <p:nvPr>
                <p:custDataLst>
                  <p:tags r:id="rId10"/>
                </p:custDataLst>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36" name="PA-矩形 35">
                <a:extLst>
                  <a:ext uri="{FF2B5EF4-FFF2-40B4-BE49-F238E27FC236}">
                    <a16:creationId xmlns="" xmlns:a16="http://schemas.microsoft.com/office/drawing/2014/main" id="{68C5A773-2F5D-4944-84A2-A155CFADE696}"/>
                  </a:ext>
                </a:extLst>
              </p:cNvPr>
              <p:cNvSpPr/>
              <p:nvPr>
                <p:custDataLst>
                  <p:tags r:id="rId11"/>
                </p:custDataLst>
              </p:nvPr>
            </p:nvSpPr>
            <p:spPr>
              <a:xfrm>
                <a:off x="2287043" y="1866289"/>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叁</a:t>
                </a:r>
              </a:p>
            </p:txBody>
          </p:sp>
          <p:sp>
            <p:nvSpPr>
              <p:cNvPr id="37" name="PA-矩形 36">
                <a:extLst>
                  <a:ext uri="{FF2B5EF4-FFF2-40B4-BE49-F238E27FC236}">
                    <a16:creationId xmlns="" xmlns:a16="http://schemas.microsoft.com/office/drawing/2014/main" id="{5C172684-EE8E-423C-9CC7-BD869DE07473}"/>
                  </a:ext>
                </a:extLst>
              </p:cNvPr>
              <p:cNvSpPr/>
              <p:nvPr>
                <p:custDataLst>
                  <p:tags r:id="rId12"/>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
          <p:nvSpPr>
            <p:cNvPr id="34" name="PA-矩形 33">
              <a:extLst>
                <a:ext uri="{FF2B5EF4-FFF2-40B4-BE49-F238E27FC236}">
                  <a16:creationId xmlns="" xmlns:a16="http://schemas.microsoft.com/office/drawing/2014/main" id="{EC6F05E1-C25B-4C58-9A1E-2128C6B8885A}"/>
                </a:ext>
              </a:extLst>
            </p:cNvPr>
            <p:cNvSpPr/>
            <p:nvPr>
              <p:custDataLst>
                <p:tags r:id="rId9"/>
              </p:custDataLst>
            </p:nvPr>
          </p:nvSpPr>
          <p:spPr>
            <a:xfrm>
              <a:off x="3905488" y="2711943"/>
              <a:ext cx="738664" cy="3329769"/>
            </a:xfrm>
            <a:prstGeom prst="rect">
              <a:avLst/>
            </a:prstGeom>
            <a:noFill/>
            <a:ln>
              <a:noFill/>
            </a:ln>
          </p:spPr>
          <p:txBody>
            <a:bodyPr vert="eaVert" wrap="square">
              <a:spAutoFit/>
            </a:bodyPr>
            <a:lstStyle/>
            <a:p>
              <a:pPr lvl="0" algn="ctr" defTabSz="914400" fontAlgn="base">
                <a:spcBef>
                  <a:spcPct val="0"/>
                </a:spcBef>
                <a:spcAft>
                  <a:spcPct val="0"/>
                </a:spcAft>
                <a:defRPr/>
              </a:pPr>
              <a:r>
                <a:rPr lang="zh-CN" altLang="en-US" sz="360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rPr>
                <a:t>学校不文明礼仪</a:t>
              </a:r>
            </a:p>
          </p:txBody>
        </p:sp>
      </p:grpSp>
      <p:grpSp>
        <p:nvGrpSpPr>
          <p:cNvPr id="38" name="PA-组合 37">
            <a:extLst>
              <a:ext uri="{FF2B5EF4-FFF2-40B4-BE49-F238E27FC236}">
                <a16:creationId xmlns="" xmlns:a16="http://schemas.microsoft.com/office/drawing/2014/main" id="{4298C552-B572-4E61-BF63-48F14FEBB25D}"/>
              </a:ext>
            </a:extLst>
          </p:cNvPr>
          <p:cNvGrpSpPr/>
          <p:nvPr>
            <p:custDataLst>
              <p:tags r:id="rId4"/>
            </p:custDataLst>
          </p:nvPr>
        </p:nvGrpSpPr>
        <p:grpSpPr>
          <a:xfrm>
            <a:off x="7521703" y="1425544"/>
            <a:ext cx="914400" cy="3843969"/>
            <a:chOff x="3817620" y="1803535"/>
            <a:chExt cx="914400" cy="3843969"/>
          </a:xfrm>
        </p:grpSpPr>
        <p:grpSp>
          <p:nvGrpSpPr>
            <p:cNvPr id="39" name="组合 38">
              <a:extLst>
                <a:ext uri="{FF2B5EF4-FFF2-40B4-BE49-F238E27FC236}">
                  <a16:creationId xmlns="" xmlns:a16="http://schemas.microsoft.com/office/drawing/2014/main" id="{3DC3CA05-B4AA-4C42-A2B3-A1C484284365}"/>
                </a:ext>
              </a:extLst>
            </p:cNvPr>
            <p:cNvGrpSpPr/>
            <p:nvPr/>
          </p:nvGrpSpPr>
          <p:grpSpPr>
            <a:xfrm>
              <a:off x="3817620" y="1803535"/>
              <a:ext cx="914400" cy="838530"/>
              <a:chOff x="2260424" y="1795597"/>
              <a:chExt cx="925041" cy="848288"/>
            </a:xfrm>
          </p:grpSpPr>
          <p:sp>
            <p:nvSpPr>
              <p:cNvPr id="41" name="PA-矩形 40">
                <a:extLst>
                  <a:ext uri="{FF2B5EF4-FFF2-40B4-BE49-F238E27FC236}">
                    <a16:creationId xmlns="" xmlns:a16="http://schemas.microsoft.com/office/drawing/2014/main" id="{CC366985-5A65-4A46-812E-92B6DDDA49BD}"/>
                  </a:ext>
                </a:extLst>
              </p:cNvPr>
              <p:cNvSpPr/>
              <p:nvPr>
                <p:custDataLst>
                  <p:tags r:id="rId6"/>
                </p:custDataLst>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42" name="PA-矩形 41">
                <a:extLst>
                  <a:ext uri="{FF2B5EF4-FFF2-40B4-BE49-F238E27FC236}">
                    <a16:creationId xmlns="" xmlns:a16="http://schemas.microsoft.com/office/drawing/2014/main" id="{B287AF80-9653-4AFE-8D26-D4A3804A7302}"/>
                  </a:ext>
                </a:extLst>
              </p:cNvPr>
              <p:cNvSpPr/>
              <p:nvPr>
                <p:custDataLst>
                  <p:tags r:id="rId7"/>
                </p:custDataLst>
              </p:nvPr>
            </p:nvSpPr>
            <p:spPr>
              <a:xfrm>
                <a:off x="2287043" y="1866289"/>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肆</a:t>
                </a:r>
              </a:p>
            </p:txBody>
          </p:sp>
          <p:sp>
            <p:nvSpPr>
              <p:cNvPr id="43" name="PA-矩形 42">
                <a:extLst>
                  <a:ext uri="{FF2B5EF4-FFF2-40B4-BE49-F238E27FC236}">
                    <a16:creationId xmlns="" xmlns:a16="http://schemas.microsoft.com/office/drawing/2014/main" id="{2EDE5D69-543E-4D05-B919-30DE50FD9CB9}"/>
                  </a:ext>
                </a:extLst>
              </p:cNvPr>
              <p:cNvSpPr/>
              <p:nvPr>
                <p:custDataLst>
                  <p:tags r:id="rId8"/>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
          <p:nvSpPr>
            <p:cNvPr id="40" name="PA-矩形 39">
              <a:extLst>
                <a:ext uri="{FF2B5EF4-FFF2-40B4-BE49-F238E27FC236}">
                  <a16:creationId xmlns="" xmlns:a16="http://schemas.microsoft.com/office/drawing/2014/main" id="{A489AA90-82E7-4331-975F-98B942F93DE1}"/>
                </a:ext>
              </a:extLst>
            </p:cNvPr>
            <p:cNvSpPr/>
            <p:nvPr>
              <p:custDataLst>
                <p:tags r:id="rId5"/>
              </p:custDataLst>
            </p:nvPr>
          </p:nvSpPr>
          <p:spPr>
            <a:xfrm>
              <a:off x="3905488" y="2711944"/>
              <a:ext cx="738664" cy="2935560"/>
            </a:xfrm>
            <a:prstGeom prst="rect">
              <a:avLst/>
            </a:prstGeom>
            <a:noFill/>
            <a:ln>
              <a:noFill/>
            </a:ln>
          </p:spPr>
          <p:txBody>
            <a:bodyPr vert="eaVert" wrap="square">
              <a:spAutoFit/>
            </a:bodyPr>
            <a:lstStyle/>
            <a:p>
              <a:pPr lvl="0" defTabSz="914400" fontAlgn="base">
                <a:spcBef>
                  <a:spcPct val="0"/>
                </a:spcBef>
                <a:spcAft>
                  <a:spcPct val="0"/>
                </a:spcAft>
                <a:defRPr/>
              </a:pPr>
              <a:r>
                <a:rPr lang="zh-CN" altLang="en-US" sz="360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rPr>
                <a:t>集体宣誓</a:t>
              </a:r>
            </a:p>
          </p:txBody>
        </p:sp>
      </p:grpSp>
      <p:sp>
        <p:nvSpPr>
          <p:cNvPr id="3" name="文本框 2"/>
          <p:cNvSpPr txBox="1"/>
          <p:nvPr/>
        </p:nvSpPr>
        <p:spPr>
          <a:xfrm>
            <a:off x="3488924" y="257452"/>
            <a:ext cx="1828800" cy="261610"/>
          </a:xfrm>
          <a:prstGeom prst="rect">
            <a:avLst/>
          </a:prstGeom>
          <a:noFill/>
        </p:spPr>
        <p:txBody>
          <a:bodyPr wrap="square" rtlCol="0">
            <a:spAutoFit/>
          </a:bodyPr>
          <a:lstStyle/>
          <a:p>
            <a:r>
              <a:rPr lang="en-US" altLang="zh-CN" sz="1100" dirty="0">
                <a:solidFill>
                  <a:srgbClr val="DDF3FF"/>
                </a:solidFill>
              </a:rPr>
              <a:t>https://www.ypppt.com/</a:t>
            </a:r>
            <a:endParaRPr lang="zh-CN" altLang="en-US" sz="1100" dirty="0">
              <a:solidFill>
                <a:srgbClr val="DDF3FF"/>
              </a:solidFill>
            </a:endParaRPr>
          </a:p>
        </p:txBody>
      </p:sp>
    </p:spTree>
    <p:extLst>
      <p:ext uri="{BB962C8B-B14F-4D97-AF65-F5344CB8AC3E}">
        <p14:creationId xmlns:p14="http://schemas.microsoft.com/office/powerpoint/2010/main" val="3760199447"/>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40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40000">
                                          <p:cBhvr additive="base">
                                            <p:cTn id="26"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40000">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14:bounceEnd="40000">
                                          <p:cBhvr additive="base">
                                            <p:cTn id="30"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14:presetBounceEnd="40000">
                                      <p:stCondLst>
                                        <p:cond delay="400"/>
                                      </p:stCondLst>
                                      <p:childTnLst>
                                        <p:set>
                                          <p:cBhvr>
                                            <p:cTn id="33" dur="1" fill="hold">
                                              <p:stCondLst>
                                                <p:cond delay="0"/>
                                              </p:stCondLst>
                                            </p:cTn>
                                            <p:tgtEl>
                                              <p:spTgt spid="32"/>
                                            </p:tgtEl>
                                            <p:attrNameLst>
                                              <p:attrName>style.visibility</p:attrName>
                                            </p:attrNameLst>
                                          </p:cBhvr>
                                          <p:to>
                                            <p:strVal val="visible"/>
                                          </p:to>
                                        </p:set>
                                        <p:anim calcmode="lin" valueType="num" p14:bounceEnd="40000">
                                          <p:cBhvr additive="base">
                                            <p:cTn id="34"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40000">
                                      <p:stCondLst>
                                        <p:cond delay="600"/>
                                      </p:stCondLst>
                                      <p:childTnLst>
                                        <p:set>
                                          <p:cBhvr>
                                            <p:cTn id="37" dur="1" fill="hold">
                                              <p:stCondLst>
                                                <p:cond delay="0"/>
                                              </p:stCondLst>
                                            </p:cTn>
                                            <p:tgtEl>
                                              <p:spTgt spid="38"/>
                                            </p:tgtEl>
                                            <p:attrNameLst>
                                              <p:attrName>style.visibility</p:attrName>
                                            </p:attrNameLst>
                                          </p:cBhvr>
                                          <p:to>
                                            <p:strVal val="visible"/>
                                          </p:to>
                                        </p:set>
                                        <p:anim calcmode="lin" valueType="num" p14:bounceEnd="40000">
                                          <p:cBhvr additive="base">
                                            <p:cTn id="38"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6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 xmlns:a16="http://schemas.microsoft.com/office/drawing/2014/main" id="{76165A21-2672-45B4-BA98-687152592949}"/>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7" name="PA-图片 6">
            <a:extLst>
              <a:ext uri="{FF2B5EF4-FFF2-40B4-BE49-F238E27FC236}">
                <a16:creationId xmlns="" xmlns:a16="http://schemas.microsoft.com/office/drawing/2014/main" id="{15C0EBF3-DC54-4EE2-984F-D5E809CE3E68}"/>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1111515" y="1089559"/>
            <a:ext cx="9968969" cy="5102428"/>
          </a:xfrm>
          <a:prstGeom prst="rect">
            <a:avLst/>
          </a:prstGeom>
        </p:spPr>
      </p:pic>
      <p:pic>
        <p:nvPicPr>
          <p:cNvPr id="9" name="PA-图片 8">
            <a:extLst>
              <a:ext uri="{FF2B5EF4-FFF2-40B4-BE49-F238E27FC236}">
                <a16:creationId xmlns="" xmlns:a16="http://schemas.microsoft.com/office/drawing/2014/main" id="{7F80C306-107E-4E7B-AD5E-25C1030E0BB0}"/>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1" name="PA-文本框 10">
            <a:extLst>
              <a:ext uri="{FF2B5EF4-FFF2-40B4-BE49-F238E27FC236}">
                <a16:creationId xmlns="" xmlns:a16="http://schemas.microsoft.com/office/drawing/2014/main" id="{B7EB713D-B94C-4513-9CFF-33F27EA349E2}"/>
              </a:ext>
            </a:extLst>
          </p:cNvPr>
          <p:cNvSpPr txBox="1"/>
          <p:nvPr>
            <p:custDataLst>
              <p:tags r:id="rId4"/>
            </p:custDataLst>
          </p:nvPr>
        </p:nvSpPr>
        <p:spPr>
          <a:xfrm>
            <a:off x="2782734" y="3842723"/>
            <a:ext cx="6626531" cy="1200329"/>
          </a:xfrm>
          <a:prstGeom prst="rect">
            <a:avLst/>
          </a:prstGeom>
          <a:noFill/>
        </p:spPr>
        <p:txBody>
          <a:bodyPr wrap="square" rtlCol="0">
            <a:spAutoFit/>
          </a:bodyPr>
          <a:lstStyle/>
          <a:p>
            <a:pPr algn="dist"/>
            <a:r>
              <a:rPr lang="zh-CN" altLang="en-US" sz="7200" dirty="0">
                <a:solidFill>
                  <a:srgbClr val="375179"/>
                </a:solidFill>
                <a:latin typeface="汉仪大宋简" panose="02010609000101010101" pitchFamily="49" charset="-122"/>
                <a:ea typeface="汉仪大宋简" panose="02010609000101010101" pitchFamily="49" charset="-122"/>
                <a:cs typeface="+mn-ea"/>
                <a:sym typeface="+mn-lt"/>
              </a:rPr>
              <a:t>校园不文明行为</a:t>
            </a:r>
          </a:p>
        </p:txBody>
      </p:sp>
      <p:grpSp>
        <p:nvGrpSpPr>
          <p:cNvPr id="13" name="PA-组合 12">
            <a:extLst>
              <a:ext uri="{FF2B5EF4-FFF2-40B4-BE49-F238E27FC236}">
                <a16:creationId xmlns="" xmlns:a16="http://schemas.microsoft.com/office/drawing/2014/main" id="{18D666E2-401E-4DEF-8768-32D9B9771433}"/>
              </a:ext>
            </a:extLst>
          </p:cNvPr>
          <p:cNvGrpSpPr/>
          <p:nvPr>
            <p:custDataLst>
              <p:tags r:id="rId5"/>
            </p:custDataLst>
          </p:nvPr>
        </p:nvGrpSpPr>
        <p:grpSpPr>
          <a:xfrm>
            <a:off x="5235127" y="2193445"/>
            <a:ext cx="1727851" cy="1584488"/>
            <a:chOff x="2260424" y="1795597"/>
            <a:chExt cx="925041" cy="848288"/>
          </a:xfrm>
        </p:grpSpPr>
        <p:sp>
          <p:nvSpPr>
            <p:cNvPr id="15" name="PA-矩形 14">
              <a:extLst>
                <a:ext uri="{FF2B5EF4-FFF2-40B4-BE49-F238E27FC236}">
                  <a16:creationId xmlns="" xmlns:a16="http://schemas.microsoft.com/office/drawing/2014/main" id="{17A296A2-135F-4469-8C87-B714F1FDB521}"/>
                </a:ext>
              </a:extLst>
            </p:cNvPr>
            <p:cNvSpPr/>
            <p:nvPr>
              <p:custDataLst>
                <p:tags r:id="rId6"/>
              </p:custDataLst>
            </p:nvPr>
          </p:nvSpPr>
          <p:spPr>
            <a:xfrm>
              <a:off x="2354792"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16" name="PA-矩形 15">
              <a:extLst>
                <a:ext uri="{FF2B5EF4-FFF2-40B4-BE49-F238E27FC236}">
                  <a16:creationId xmlns="" xmlns:a16="http://schemas.microsoft.com/office/drawing/2014/main" id="{F688EE4E-22C6-4E25-B810-40039F692972}"/>
                </a:ext>
              </a:extLst>
            </p:cNvPr>
            <p:cNvSpPr/>
            <p:nvPr>
              <p:custDataLst>
                <p:tags r:id="rId7"/>
              </p:custDataLst>
            </p:nvPr>
          </p:nvSpPr>
          <p:spPr>
            <a:xfrm>
              <a:off x="2276419" y="1877752"/>
              <a:ext cx="889783" cy="633261"/>
            </a:xfrm>
            <a:prstGeom prst="rect">
              <a:avLst/>
            </a:prstGeom>
            <a:noFill/>
          </p:spPr>
          <p:txBody>
            <a:bodyPr vert="eaVert" wrap="square">
              <a:spAutoFit/>
            </a:bodyPr>
            <a:lstStyle/>
            <a:p>
              <a:pPr algn="dist"/>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叁</a:t>
              </a:r>
            </a:p>
          </p:txBody>
        </p:sp>
        <p:sp>
          <p:nvSpPr>
            <p:cNvPr id="17" name="PA-矩形 16">
              <a:extLst>
                <a:ext uri="{FF2B5EF4-FFF2-40B4-BE49-F238E27FC236}">
                  <a16:creationId xmlns="" xmlns:a16="http://schemas.microsoft.com/office/drawing/2014/main" id="{FFEF7587-5809-433A-BE41-C136AEE5E95D}"/>
                </a:ext>
              </a:extLst>
            </p:cNvPr>
            <p:cNvSpPr/>
            <p:nvPr>
              <p:custDataLst>
                <p:tags r:id="rId8"/>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2903883729"/>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6*min(max(#ppt_w*#ppt_h,.3),1)-7.4)/-.7*#ppt_w"/>
                                          </p:val>
                                        </p:tav>
                                        <p:tav tm="100000">
                                          <p:val>
                                            <p:strVal val="#ppt_w"/>
                                          </p:val>
                                        </p:tav>
                                      </p:tavLst>
                                    </p:anim>
                                    <p:anim calcmode="lin" valueType="num">
                                      <p:cBhvr>
                                        <p:cTn id="22" dur="500" fill="hold"/>
                                        <p:tgtEl>
                                          <p:spTgt spid="11"/>
                                        </p:tgtEl>
                                        <p:attrNameLst>
                                          <p:attrName>ppt_h</p:attrName>
                                        </p:attrNameLst>
                                      </p:cBhvr>
                                      <p:tavLst>
                                        <p:tav tm="0">
                                          <p:val>
                                            <p:strVal val="(6*min(max(#ppt_w*#ppt_h,.3),1)-7.4)/-.7*#ppt_h"/>
                                          </p:val>
                                        </p:tav>
                                        <p:tav tm="100000">
                                          <p:val>
                                            <p:strVal val="#ppt_h"/>
                                          </p:val>
                                        </p:tav>
                                      </p:tavLst>
                                    </p:anim>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05F10F2F-69C3-4CFB-9E81-718D1D52127B}"/>
              </a:ext>
            </a:extLst>
          </p:cNvPr>
          <p:cNvSpPr txBox="1"/>
          <p:nvPr/>
        </p:nvSpPr>
        <p:spPr>
          <a:xfrm>
            <a:off x="4013160" y="1328270"/>
            <a:ext cx="4165680" cy="707886"/>
          </a:xfrm>
          <a:prstGeom prst="rect">
            <a:avLst/>
          </a:prstGeom>
          <a:noFill/>
        </p:spPr>
        <p:txBody>
          <a:bodyPr wrap="square" rtlCol="0">
            <a:spAutoFit/>
          </a:bodyPr>
          <a:lstStyle/>
          <a:p>
            <a:pPr algn="ctr"/>
            <a:r>
              <a:rPr lang="zh-CN" altLang="en-US" sz="4000" dirty="0">
                <a:solidFill>
                  <a:srgbClr val="375179"/>
                </a:solidFill>
                <a:cs typeface="+mn-ea"/>
                <a:sym typeface="+mn-lt"/>
              </a:rPr>
              <a:t>学生不文明行为</a:t>
            </a:r>
          </a:p>
        </p:txBody>
      </p:sp>
      <p:sp>
        <p:nvSpPr>
          <p:cNvPr id="5" name="矩形 4">
            <a:extLst>
              <a:ext uri="{FF2B5EF4-FFF2-40B4-BE49-F238E27FC236}">
                <a16:creationId xmlns="" xmlns:a16="http://schemas.microsoft.com/office/drawing/2014/main" id="{65DF9051-09B6-4F94-941E-2E76D7075BA8}"/>
              </a:ext>
            </a:extLst>
          </p:cNvPr>
          <p:cNvSpPr/>
          <p:nvPr/>
        </p:nvSpPr>
        <p:spPr>
          <a:xfrm>
            <a:off x="1371537" y="2267641"/>
            <a:ext cx="4425759" cy="458459"/>
          </a:xfrm>
          <a:prstGeom prst="rect">
            <a:avLst/>
          </a:prstGeom>
          <a:solidFill>
            <a:srgbClr val="375179"/>
          </a:solidFill>
          <a:ln>
            <a:solidFill>
              <a:srgbClr val="375179"/>
            </a:solidFill>
          </a:ln>
        </p:spPr>
        <p:txBody>
          <a:bodyPr wrap="square">
            <a:spAutoFit/>
          </a:bodyPr>
          <a:lstStyle/>
          <a:p>
            <a:pPr lvl="0" algn="just">
              <a:lnSpc>
                <a:spcPct val="150000"/>
              </a:lnSpc>
            </a:pPr>
            <a:r>
              <a:rPr lang="en-US" altLang="zh-CN" b="1" dirty="0">
                <a:solidFill>
                  <a:schemeClr val="bg1"/>
                </a:solidFill>
                <a:effectLst>
                  <a:outerShdw blurRad="38100" dist="38100" dir="2700000" algn="tl">
                    <a:srgbClr val="000000">
                      <a:alpha val="43137"/>
                    </a:srgbClr>
                  </a:outerShdw>
                </a:effectLst>
                <a:cs typeface="+mn-ea"/>
                <a:sym typeface="+mn-lt"/>
              </a:rPr>
              <a:t>1</a:t>
            </a:r>
            <a:r>
              <a:rPr lang="zh-CN" altLang="en-US" b="1" dirty="0">
                <a:solidFill>
                  <a:schemeClr val="bg1"/>
                </a:solidFill>
                <a:effectLst>
                  <a:outerShdw blurRad="38100" dist="38100" dir="2700000" algn="tl">
                    <a:srgbClr val="000000">
                      <a:alpha val="43137"/>
                    </a:srgbClr>
                  </a:outerShdw>
                </a:effectLst>
                <a:cs typeface="+mn-ea"/>
                <a:sym typeface="+mn-lt"/>
              </a:rPr>
              <a:t>、考试作弊；</a:t>
            </a:r>
          </a:p>
        </p:txBody>
      </p:sp>
      <p:sp>
        <p:nvSpPr>
          <p:cNvPr id="6" name="矩形 5">
            <a:extLst>
              <a:ext uri="{FF2B5EF4-FFF2-40B4-BE49-F238E27FC236}">
                <a16:creationId xmlns="" xmlns:a16="http://schemas.microsoft.com/office/drawing/2014/main" id="{EFF7D4E1-D5AA-42A1-A6F5-982E7F418ED3}"/>
              </a:ext>
            </a:extLst>
          </p:cNvPr>
          <p:cNvSpPr/>
          <p:nvPr/>
        </p:nvSpPr>
        <p:spPr>
          <a:xfrm>
            <a:off x="1371537" y="2853460"/>
            <a:ext cx="4425759" cy="458459"/>
          </a:xfrm>
          <a:prstGeom prst="rect">
            <a:avLst/>
          </a:prstGeom>
          <a:noFill/>
          <a:ln>
            <a:solidFill>
              <a:srgbClr val="375179"/>
            </a:solidFill>
          </a:ln>
        </p:spPr>
        <p:txBody>
          <a:bodyPr wrap="square">
            <a:spAutoFit/>
          </a:bodyPr>
          <a:lstStyle/>
          <a:p>
            <a:pPr lvl="0" algn="just">
              <a:lnSpc>
                <a:spcPct val="150000"/>
              </a:lnSpc>
            </a:pPr>
            <a:r>
              <a:rPr lang="en-US" altLang="zh-CN" b="1" dirty="0">
                <a:solidFill>
                  <a:srgbClr val="375179"/>
                </a:solidFill>
                <a:cs typeface="+mn-ea"/>
                <a:sym typeface="+mn-lt"/>
              </a:rPr>
              <a:t>2</a:t>
            </a:r>
            <a:r>
              <a:rPr lang="zh-CN" altLang="en-US" b="1" dirty="0">
                <a:solidFill>
                  <a:srgbClr val="375179"/>
                </a:solidFill>
                <a:cs typeface="+mn-ea"/>
                <a:sym typeface="+mn-lt"/>
              </a:rPr>
              <a:t>、在校园内抽烟、酗酒、聚众赌博；</a:t>
            </a:r>
          </a:p>
        </p:txBody>
      </p:sp>
      <p:sp>
        <p:nvSpPr>
          <p:cNvPr id="8" name="矩形 7">
            <a:extLst>
              <a:ext uri="{FF2B5EF4-FFF2-40B4-BE49-F238E27FC236}">
                <a16:creationId xmlns="" xmlns:a16="http://schemas.microsoft.com/office/drawing/2014/main" id="{146C875C-9FBC-4B31-8B40-F8A93DE27C3E}"/>
              </a:ext>
            </a:extLst>
          </p:cNvPr>
          <p:cNvSpPr/>
          <p:nvPr/>
        </p:nvSpPr>
        <p:spPr>
          <a:xfrm>
            <a:off x="1371537" y="3439279"/>
            <a:ext cx="4425759" cy="417743"/>
          </a:xfrm>
          <a:prstGeom prst="rect">
            <a:avLst/>
          </a:prstGeom>
          <a:solidFill>
            <a:srgbClr val="375179"/>
          </a:solidFill>
          <a:ln>
            <a:solidFill>
              <a:srgbClr val="375179"/>
            </a:solidFill>
          </a:ln>
        </p:spPr>
        <p:txBody>
          <a:bodyPr wrap="square">
            <a:spAutoFit/>
          </a:bodyPr>
          <a:lstStyle/>
          <a:p>
            <a:pPr lvl="0" algn="just">
              <a:lnSpc>
                <a:spcPct val="150000"/>
              </a:lnSpc>
            </a:pPr>
            <a:r>
              <a:rPr lang="en-US" altLang="zh-CN" sz="1600" b="1" dirty="0">
                <a:solidFill>
                  <a:schemeClr val="bg1"/>
                </a:solidFill>
                <a:effectLst>
                  <a:outerShdw blurRad="38100" dist="38100" dir="2700000" algn="tl">
                    <a:srgbClr val="000000">
                      <a:alpha val="43137"/>
                    </a:srgbClr>
                  </a:outerShdw>
                </a:effectLst>
                <a:cs typeface="+mn-ea"/>
                <a:sym typeface="+mn-lt"/>
              </a:rPr>
              <a:t>3</a:t>
            </a:r>
            <a:r>
              <a:rPr lang="zh-CN" altLang="en-US" sz="1600" b="1" dirty="0">
                <a:solidFill>
                  <a:schemeClr val="bg1"/>
                </a:solidFill>
                <a:effectLst>
                  <a:outerShdw blurRad="38100" dist="38100" dir="2700000" algn="tl">
                    <a:srgbClr val="000000">
                      <a:alpha val="43137"/>
                    </a:srgbClr>
                  </a:outerShdw>
                </a:effectLst>
                <a:cs typeface="+mn-ea"/>
                <a:sym typeface="+mn-lt"/>
              </a:rPr>
              <a:t>、在教室等学习场所喧哗吵闹，影响他人学习</a:t>
            </a:r>
          </a:p>
        </p:txBody>
      </p:sp>
      <p:sp>
        <p:nvSpPr>
          <p:cNvPr id="9" name="矩形 8">
            <a:extLst>
              <a:ext uri="{FF2B5EF4-FFF2-40B4-BE49-F238E27FC236}">
                <a16:creationId xmlns="" xmlns:a16="http://schemas.microsoft.com/office/drawing/2014/main" id="{427DDB3D-BCA7-4E63-AB57-82FCDC8A0128}"/>
              </a:ext>
            </a:extLst>
          </p:cNvPr>
          <p:cNvSpPr/>
          <p:nvPr/>
        </p:nvSpPr>
        <p:spPr>
          <a:xfrm>
            <a:off x="1371537" y="4025098"/>
            <a:ext cx="4425759" cy="458459"/>
          </a:xfrm>
          <a:prstGeom prst="rect">
            <a:avLst/>
          </a:prstGeom>
          <a:noFill/>
          <a:ln>
            <a:solidFill>
              <a:srgbClr val="375179"/>
            </a:solidFill>
          </a:ln>
        </p:spPr>
        <p:txBody>
          <a:bodyPr wrap="square">
            <a:spAutoFit/>
          </a:bodyPr>
          <a:lstStyle/>
          <a:p>
            <a:pPr lvl="0" algn="just">
              <a:lnSpc>
                <a:spcPct val="150000"/>
              </a:lnSpc>
            </a:pPr>
            <a:r>
              <a:rPr lang="en-US" altLang="zh-CN" b="1" dirty="0">
                <a:solidFill>
                  <a:srgbClr val="375179"/>
                </a:solidFill>
                <a:cs typeface="+mn-ea"/>
                <a:sym typeface="+mn-lt"/>
              </a:rPr>
              <a:t>4</a:t>
            </a:r>
            <a:r>
              <a:rPr lang="zh-CN" altLang="en-US" b="1" dirty="0">
                <a:solidFill>
                  <a:srgbClr val="375179"/>
                </a:solidFill>
                <a:cs typeface="+mn-ea"/>
                <a:sym typeface="+mn-lt"/>
              </a:rPr>
              <a:t>、休息时间吵闹，影响他人休息；</a:t>
            </a:r>
          </a:p>
        </p:txBody>
      </p:sp>
      <p:sp>
        <p:nvSpPr>
          <p:cNvPr id="10" name="矩形 9">
            <a:extLst>
              <a:ext uri="{FF2B5EF4-FFF2-40B4-BE49-F238E27FC236}">
                <a16:creationId xmlns="" xmlns:a16="http://schemas.microsoft.com/office/drawing/2014/main" id="{8EC59F50-E59F-465E-BA2B-C2B94CE69122}"/>
              </a:ext>
            </a:extLst>
          </p:cNvPr>
          <p:cNvSpPr/>
          <p:nvPr/>
        </p:nvSpPr>
        <p:spPr>
          <a:xfrm>
            <a:off x="1371537" y="4610916"/>
            <a:ext cx="4425759" cy="458459"/>
          </a:xfrm>
          <a:prstGeom prst="rect">
            <a:avLst/>
          </a:prstGeom>
          <a:solidFill>
            <a:srgbClr val="375179"/>
          </a:solidFill>
          <a:ln>
            <a:solidFill>
              <a:srgbClr val="375179"/>
            </a:solidFill>
          </a:ln>
        </p:spPr>
        <p:txBody>
          <a:bodyPr wrap="square">
            <a:spAutoFit/>
          </a:bodyPr>
          <a:lstStyle/>
          <a:p>
            <a:pPr lvl="0" algn="just">
              <a:lnSpc>
                <a:spcPct val="150000"/>
              </a:lnSpc>
            </a:pPr>
            <a:r>
              <a:rPr lang="en-US" altLang="zh-CN" b="1" dirty="0">
                <a:solidFill>
                  <a:schemeClr val="bg1"/>
                </a:solidFill>
                <a:effectLst>
                  <a:outerShdw blurRad="38100" dist="38100" dir="2700000" algn="tl">
                    <a:srgbClr val="000000">
                      <a:alpha val="43137"/>
                    </a:srgbClr>
                  </a:outerShdw>
                </a:effectLst>
                <a:cs typeface="+mn-ea"/>
                <a:sym typeface="+mn-lt"/>
              </a:rPr>
              <a:t>5</a:t>
            </a:r>
            <a:r>
              <a:rPr lang="zh-CN" altLang="en-US" b="1" dirty="0">
                <a:solidFill>
                  <a:schemeClr val="bg1"/>
                </a:solidFill>
                <a:effectLst>
                  <a:outerShdw blurRad="38100" dist="38100" dir="2700000" algn="tl">
                    <a:srgbClr val="000000">
                      <a:alpha val="43137"/>
                    </a:srgbClr>
                  </a:outerShdw>
                </a:effectLst>
                <a:cs typeface="+mn-ea"/>
                <a:sym typeface="+mn-lt"/>
              </a:rPr>
              <a:t>、给老师、同学起绰号；</a:t>
            </a:r>
          </a:p>
        </p:txBody>
      </p:sp>
      <p:sp>
        <p:nvSpPr>
          <p:cNvPr id="11" name="矩形 10">
            <a:extLst>
              <a:ext uri="{FF2B5EF4-FFF2-40B4-BE49-F238E27FC236}">
                <a16:creationId xmlns="" xmlns:a16="http://schemas.microsoft.com/office/drawing/2014/main" id="{3E6C1264-CF35-40F9-9048-2B3999E1E2E5}"/>
              </a:ext>
            </a:extLst>
          </p:cNvPr>
          <p:cNvSpPr/>
          <p:nvPr/>
        </p:nvSpPr>
        <p:spPr>
          <a:xfrm>
            <a:off x="6461697" y="2267641"/>
            <a:ext cx="4425759" cy="458459"/>
          </a:xfrm>
          <a:prstGeom prst="rect">
            <a:avLst/>
          </a:prstGeom>
          <a:noFill/>
          <a:ln>
            <a:solidFill>
              <a:srgbClr val="375179"/>
            </a:solidFill>
          </a:ln>
        </p:spPr>
        <p:txBody>
          <a:bodyPr wrap="square">
            <a:spAutoFit/>
          </a:bodyPr>
          <a:lstStyle/>
          <a:p>
            <a:pPr lvl="0" algn="just">
              <a:lnSpc>
                <a:spcPct val="150000"/>
              </a:lnSpc>
            </a:pPr>
            <a:r>
              <a:rPr lang="en-US" altLang="zh-CN" b="1" dirty="0">
                <a:solidFill>
                  <a:srgbClr val="375179"/>
                </a:solidFill>
                <a:cs typeface="+mn-ea"/>
                <a:sym typeface="+mn-lt"/>
              </a:rPr>
              <a:t>6</a:t>
            </a:r>
            <a:r>
              <a:rPr lang="zh-CN" altLang="en-US" b="1" dirty="0">
                <a:solidFill>
                  <a:srgbClr val="375179"/>
                </a:solidFill>
                <a:cs typeface="+mn-ea"/>
                <a:sym typeface="+mn-lt"/>
              </a:rPr>
              <a:t>、随意吐痰，乱扔果皮纸屑；</a:t>
            </a:r>
          </a:p>
        </p:txBody>
      </p:sp>
      <p:sp>
        <p:nvSpPr>
          <p:cNvPr id="12" name="矩形 11">
            <a:extLst>
              <a:ext uri="{FF2B5EF4-FFF2-40B4-BE49-F238E27FC236}">
                <a16:creationId xmlns="" xmlns:a16="http://schemas.microsoft.com/office/drawing/2014/main" id="{477A6482-E504-4C8F-8FC3-2F737B0AB038}"/>
              </a:ext>
            </a:extLst>
          </p:cNvPr>
          <p:cNvSpPr/>
          <p:nvPr/>
        </p:nvSpPr>
        <p:spPr>
          <a:xfrm>
            <a:off x="6461697" y="2853460"/>
            <a:ext cx="4425759" cy="458459"/>
          </a:xfrm>
          <a:prstGeom prst="rect">
            <a:avLst/>
          </a:prstGeom>
          <a:solidFill>
            <a:srgbClr val="375179"/>
          </a:solidFill>
          <a:ln>
            <a:solidFill>
              <a:srgbClr val="375179"/>
            </a:solidFill>
          </a:ln>
        </p:spPr>
        <p:txBody>
          <a:bodyPr wrap="square">
            <a:spAutoFit/>
          </a:bodyPr>
          <a:lstStyle/>
          <a:p>
            <a:pPr lvl="0" algn="just">
              <a:lnSpc>
                <a:spcPct val="150000"/>
              </a:lnSpc>
            </a:pPr>
            <a:r>
              <a:rPr lang="en-US" altLang="zh-CN" b="1" dirty="0">
                <a:solidFill>
                  <a:schemeClr val="bg1"/>
                </a:solidFill>
                <a:effectLst>
                  <a:outerShdw blurRad="38100" dist="38100" dir="2700000" algn="tl">
                    <a:srgbClr val="000000">
                      <a:alpha val="43137"/>
                    </a:srgbClr>
                  </a:outerShdw>
                </a:effectLst>
                <a:cs typeface="+mn-ea"/>
                <a:sym typeface="+mn-lt"/>
              </a:rPr>
              <a:t>7</a:t>
            </a:r>
            <a:r>
              <a:rPr lang="zh-CN" altLang="en-US" b="1" dirty="0">
                <a:solidFill>
                  <a:schemeClr val="bg1"/>
                </a:solidFill>
                <a:effectLst>
                  <a:outerShdw blurRad="38100" dist="38100" dir="2700000" algn="tl">
                    <a:srgbClr val="000000">
                      <a:alpha val="43137"/>
                    </a:srgbClr>
                  </a:outerShdw>
                </a:effectLst>
                <a:cs typeface="+mn-ea"/>
                <a:sym typeface="+mn-lt"/>
              </a:rPr>
              <a:t>、课堂不文明，不尊重老师；</a:t>
            </a:r>
          </a:p>
        </p:txBody>
      </p:sp>
      <p:sp>
        <p:nvSpPr>
          <p:cNvPr id="13" name="矩形 12">
            <a:extLst>
              <a:ext uri="{FF2B5EF4-FFF2-40B4-BE49-F238E27FC236}">
                <a16:creationId xmlns="" xmlns:a16="http://schemas.microsoft.com/office/drawing/2014/main" id="{B5A084AF-4A31-4648-830D-77227711D0E8}"/>
              </a:ext>
            </a:extLst>
          </p:cNvPr>
          <p:cNvSpPr/>
          <p:nvPr/>
        </p:nvSpPr>
        <p:spPr>
          <a:xfrm>
            <a:off x="6461697" y="3439279"/>
            <a:ext cx="4425759" cy="458459"/>
          </a:xfrm>
          <a:prstGeom prst="rect">
            <a:avLst/>
          </a:prstGeom>
          <a:noFill/>
          <a:ln>
            <a:solidFill>
              <a:srgbClr val="375179"/>
            </a:solidFill>
          </a:ln>
        </p:spPr>
        <p:txBody>
          <a:bodyPr wrap="square">
            <a:spAutoFit/>
          </a:bodyPr>
          <a:lstStyle/>
          <a:p>
            <a:pPr lvl="0" algn="just">
              <a:lnSpc>
                <a:spcPct val="150000"/>
              </a:lnSpc>
            </a:pPr>
            <a:r>
              <a:rPr lang="en-US" altLang="zh-CN" b="1" dirty="0">
                <a:solidFill>
                  <a:srgbClr val="375179"/>
                </a:solidFill>
                <a:cs typeface="+mn-ea"/>
                <a:sym typeface="+mn-lt"/>
              </a:rPr>
              <a:t>8</a:t>
            </a:r>
            <a:r>
              <a:rPr lang="zh-CN" altLang="en-US" b="1" dirty="0">
                <a:solidFill>
                  <a:srgbClr val="375179"/>
                </a:solidFill>
                <a:cs typeface="+mn-ea"/>
                <a:sym typeface="+mn-lt"/>
              </a:rPr>
              <a:t>、破坏校内公共设施、设备；</a:t>
            </a:r>
          </a:p>
        </p:txBody>
      </p:sp>
      <p:sp>
        <p:nvSpPr>
          <p:cNvPr id="14" name="矩形 13">
            <a:extLst>
              <a:ext uri="{FF2B5EF4-FFF2-40B4-BE49-F238E27FC236}">
                <a16:creationId xmlns="" xmlns:a16="http://schemas.microsoft.com/office/drawing/2014/main" id="{15E5E468-B1F4-4545-8CB8-3FE4DD83DEDD}"/>
              </a:ext>
            </a:extLst>
          </p:cNvPr>
          <p:cNvSpPr/>
          <p:nvPr/>
        </p:nvSpPr>
        <p:spPr>
          <a:xfrm>
            <a:off x="6461697" y="4025098"/>
            <a:ext cx="4425759" cy="417743"/>
          </a:xfrm>
          <a:prstGeom prst="rect">
            <a:avLst/>
          </a:prstGeom>
          <a:solidFill>
            <a:srgbClr val="375179"/>
          </a:solidFill>
          <a:ln>
            <a:solidFill>
              <a:srgbClr val="375179"/>
            </a:solidFill>
          </a:ln>
        </p:spPr>
        <p:txBody>
          <a:bodyPr wrap="square">
            <a:spAutoFit/>
          </a:bodyPr>
          <a:lstStyle/>
          <a:p>
            <a:pPr lvl="0" algn="just">
              <a:lnSpc>
                <a:spcPct val="150000"/>
              </a:lnSpc>
            </a:pPr>
            <a:r>
              <a:rPr lang="en-US" altLang="zh-CN" sz="1600" b="1" dirty="0">
                <a:solidFill>
                  <a:schemeClr val="bg1"/>
                </a:solidFill>
                <a:effectLst>
                  <a:outerShdw blurRad="38100" dist="38100" dir="2700000" algn="tl">
                    <a:srgbClr val="000000">
                      <a:alpha val="43137"/>
                    </a:srgbClr>
                  </a:outerShdw>
                </a:effectLst>
                <a:cs typeface="+mn-ea"/>
                <a:sym typeface="+mn-lt"/>
              </a:rPr>
              <a:t>9</a:t>
            </a:r>
            <a:r>
              <a:rPr lang="zh-CN" altLang="en-US" sz="1600" b="1" dirty="0">
                <a:solidFill>
                  <a:schemeClr val="bg1"/>
                </a:solidFill>
                <a:effectLst>
                  <a:outerShdw blurRad="38100" dist="38100" dir="2700000" algn="tl">
                    <a:srgbClr val="000000">
                      <a:alpha val="43137"/>
                    </a:srgbClr>
                  </a:outerShdw>
                </a:effectLst>
                <a:cs typeface="+mn-ea"/>
                <a:sym typeface="+mn-lt"/>
              </a:rPr>
              <a:t>、在桌椅、图书和教室、宿舍墙上乱涂乱画；</a:t>
            </a:r>
          </a:p>
        </p:txBody>
      </p:sp>
      <p:sp>
        <p:nvSpPr>
          <p:cNvPr id="15" name="矩形 14">
            <a:extLst>
              <a:ext uri="{FF2B5EF4-FFF2-40B4-BE49-F238E27FC236}">
                <a16:creationId xmlns="" xmlns:a16="http://schemas.microsoft.com/office/drawing/2014/main" id="{A75D0F4D-E06F-47D7-AD1B-B897A269A439}"/>
              </a:ext>
            </a:extLst>
          </p:cNvPr>
          <p:cNvSpPr/>
          <p:nvPr/>
        </p:nvSpPr>
        <p:spPr>
          <a:xfrm>
            <a:off x="6461697" y="4610916"/>
            <a:ext cx="4425759" cy="458459"/>
          </a:xfrm>
          <a:prstGeom prst="rect">
            <a:avLst/>
          </a:prstGeom>
          <a:noFill/>
          <a:ln>
            <a:solidFill>
              <a:srgbClr val="375179"/>
            </a:solidFill>
          </a:ln>
        </p:spPr>
        <p:txBody>
          <a:bodyPr wrap="square">
            <a:spAutoFit/>
          </a:bodyPr>
          <a:lstStyle/>
          <a:p>
            <a:pPr lvl="0" algn="just">
              <a:lnSpc>
                <a:spcPct val="150000"/>
              </a:lnSpc>
            </a:pPr>
            <a:r>
              <a:rPr lang="en-US" altLang="zh-CN" b="1" dirty="0">
                <a:solidFill>
                  <a:srgbClr val="375179"/>
                </a:solidFill>
                <a:cs typeface="+mn-ea"/>
                <a:sym typeface="+mn-lt"/>
              </a:rPr>
              <a:t>10</a:t>
            </a:r>
            <a:r>
              <a:rPr lang="zh-CN" altLang="en-US" b="1" dirty="0">
                <a:solidFill>
                  <a:srgbClr val="375179"/>
                </a:solidFill>
                <a:cs typeface="+mn-ea"/>
                <a:sym typeface="+mn-lt"/>
              </a:rPr>
              <a:t>、买饭菜时随意插队。</a:t>
            </a:r>
          </a:p>
        </p:txBody>
      </p:sp>
      <p:pic>
        <p:nvPicPr>
          <p:cNvPr id="7" name="图片 6">
            <a:extLst>
              <a:ext uri="{FF2B5EF4-FFF2-40B4-BE49-F238E27FC236}">
                <a16:creationId xmlns="" xmlns:a16="http://schemas.microsoft.com/office/drawing/2014/main" id="{A96D160C-F3AD-48D6-B809-54EE5C9589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44164" y="4147481"/>
            <a:ext cx="3460019" cy="3460019"/>
          </a:xfrm>
          <a:prstGeom prst="rect">
            <a:avLst/>
          </a:prstGeom>
        </p:spPr>
      </p:pic>
    </p:spTree>
    <p:extLst>
      <p:ext uri="{BB962C8B-B14F-4D97-AF65-F5344CB8AC3E}">
        <p14:creationId xmlns:p14="http://schemas.microsoft.com/office/powerpoint/2010/main" val="261697896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 xmlns:a16="http://schemas.microsoft.com/office/drawing/2014/main" id="{76165A21-2672-45B4-BA98-687152592949}"/>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7" name="PA-图片 6">
            <a:extLst>
              <a:ext uri="{FF2B5EF4-FFF2-40B4-BE49-F238E27FC236}">
                <a16:creationId xmlns="" xmlns:a16="http://schemas.microsoft.com/office/drawing/2014/main" id="{15C0EBF3-DC54-4EE2-984F-D5E809CE3E68}"/>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1111515" y="1089559"/>
            <a:ext cx="9968969" cy="5102428"/>
          </a:xfrm>
          <a:prstGeom prst="rect">
            <a:avLst/>
          </a:prstGeom>
        </p:spPr>
      </p:pic>
      <p:pic>
        <p:nvPicPr>
          <p:cNvPr id="9" name="PA-图片 8">
            <a:extLst>
              <a:ext uri="{FF2B5EF4-FFF2-40B4-BE49-F238E27FC236}">
                <a16:creationId xmlns="" xmlns:a16="http://schemas.microsoft.com/office/drawing/2014/main" id="{7F80C306-107E-4E7B-AD5E-25C1030E0BB0}"/>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1" name="PA-文本框 10">
            <a:extLst>
              <a:ext uri="{FF2B5EF4-FFF2-40B4-BE49-F238E27FC236}">
                <a16:creationId xmlns="" xmlns:a16="http://schemas.microsoft.com/office/drawing/2014/main" id="{B7EB713D-B94C-4513-9CFF-33F27EA349E2}"/>
              </a:ext>
            </a:extLst>
          </p:cNvPr>
          <p:cNvSpPr txBox="1"/>
          <p:nvPr>
            <p:custDataLst>
              <p:tags r:id="rId4"/>
            </p:custDataLst>
          </p:nvPr>
        </p:nvSpPr>
        <p:spPr>
          <a:xfrm>
            <a:off x="3162255" y="3842723"/>
            <a:ext cx="5867490" cy="1446550"/>
          </a:xfrm>
          <a:prstGeom prst="rect">
            <a:avLst/>
          </a:prstGeom>
          <a:noFill/>
        </p:spPr>
        <p:txBody>
          <a:bodyPr wrap="square" rtlCol="0">
            <a:spAutoFit/>
          </a:bodyPr>
          <a:lstStyle/>
          <a:p>
            <a:pPr algn="dist"/>
            <a:r>
              <a:rPr lang="zh-CN" altLang="en-US" sz="8800" dirty="0">
                <a:solidFill>
                  <a:srgbClr val="375179"/>
                </a:solidFill>
                <a:latin typeface="汉仪大宋简" panose="02010609000101010101" pitchFamily="49" charset="-122"/>
                <a:ea typeface="汉仪大宋简" panose="02010609000101010101" pitchFamily="49" charset="-122"/>
                <a:cs typeface="+mn-ea"/>
                <a:sym typeface="+mn-lt"/>
              </a:rPr>
              <a:t>全体宣誓</a:t>
            </a:r>
          </a:p>
        </p:txBody>
      </p:sp>
      <p:grpSp>
        <p:nvGrpSpPr>
          <p:cNvPr id="13" name="PA-组合 12">
            <a:extLst>
              <a:ext uri="{FF2B5EF4-FFF2-40B4-BE49-F238E27FC236}">
                <a16:creationId xmlns="" xmlns:a16="http://schemas.microsoft.com/office/drawing/2014/main" id="{18D666E2-401E-4DEF-8768-32D9B9771433}"/>
              </a:ext>
            </a:extLst>
          </p:cNvPr>
          <p:cNvGrpSpPr/>
          <p:nvPr>
            <p:custDataLst>
              <p:tags r:id="rId5"/>
            </p:custDataLst>
          </p:nvPr>
        </p:nvGrpSpPr>
        <p:grpSpPr>
          <a:xfrm>
            <a:off x="5235127" y="2193445"/>
            <a:ext cx="1727851" cy="1584488"/>
            <a:chOff x="2260424" y="1795597"/>
            <a:chExt cx="925041" cy="848288"/>
          </a:xfrm>
        </p:grpSpPr>
        <p:sp>
          <p:nvSpPr>
            <p:cNvPr id="15" name="PA-矩形 14">
              <a:extLst>
                <a:ext uri="{FF2B5EF4-FFF2-40B4-BE49-F238E27FC236}">
                  <a16:creationId xmlns="" xmlns:a16="http://schemas.microsoft.com/office/drawing/2014/main" id="{17A296A2-135F-4469-8C87-B714F1FDB521}"/>
                </a:ext>
              </a:extLst>
            </p:cNvPr>
            <p:cNvSpPr/>
            <p:nvPr>
              <p:custDataLst>
                <p:tags r:id="rId6"/>
              </p:custDataLst>
            </p:nvPr>
          </p:nvSpPr>
          <p:spPr>
            <a:xfrm>
              <a:off x="2354792"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16" name="PA-矩形 15">
              <a:extLst>
                <a:ext uri="{FF2B5EF4-FFF2-40B4-BE49-F238E27FC236}">
                  <a16:creationId xmlns="" xmlns:a16="http://schemas.microsoft.com/office/drawing/2014/main" id="{F688EE4E-22C6-4E25-B810-40039F692972}"/>
                </a:ext>
              </a:extLst>
            </p:cNvPr>
            <p:cNvSpPr/>
            <p:nvPr>
              <p:custDataLst>
                <p:tags r:id="rId7"/>
              </p:custDataLst>
            </p:nvPr>
          </p:nvSpPr>
          <p:spPr>
            <a:xfrm>
              <a:off x="2276419" y="1877752"/>
              <a:ext cx="889783" cy="633261"/>
            </a:xfrm>
            <a:prstGeom prst="rect">
              <a:avLst/>
            </a:prstGeom>
            <a:noFill/>
          </p:spPr>
          <p:txBody>
            <a:bodyPr vert="eaVert" wrap="square">
              <a:spAutoFit/>
            </a:bodyPr>
            <a:lstStyle/>
            <a:p>
              <a:pPr algn="dist"/>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肆</a:t>
              </a:r>
            </a:p>
          </p:txBody>
        </p:sp>
        <p:sp>
          <p:nvSpPr>
            <p:cNvPr id="17" name="PA-矩形 16">
              <a:extLst>
                <a:ext uri="{FF2B5EF4-FFF2-40B4-BE49-F238E27FC236}">
                  <a16:creationId xmlns="" xmlns:a16="http://schemas.microsoft.com/office/drawing/2014/main" id="{FFEF7587-5809-433A-BE41-C136AEE5E95D}"/>
                </a:ext>
              </a:extLst>
            </p:cNvPr>
            <p:cNvSpPr/>
            <p:nvPr>
              <p:custDataLst>
                <p:tags r:id="rId8"/>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128536103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6*min(max(#ppt_w*#ppt_h,.3),1)-7.4)/-.7*#ppt_w"/>
                                          </p:val>
                                        </p:tav>
                                        <p:tav tm="100000">
                                          <p:val>
                                            <p:strVal val="#ppt_w"/>
                                          </p:val>
                                        </p:tav>
                                      </p:tavLst>
                                    </p:anim>
                                    <p:anim calcmode="lin" valueType="num">
                                      <p:cBhvr>
                                        <p:cTn id="22" dur="500" fill="hold"/>
                                        <p:tgtEl>
                                          <p:spTgt spid="11"/>
                                        </p:tgtEl>
                                        <p:attrNameLst>
                                          <p:attrName>ppt_h</p:attrName>
                                        </p:attrNameLst>
                                      </p:cBhvr>
                                      <p:tavLst>
                                        <p:tav tm="0">
                                          <p:val>
                                            <p:strVal val="(6*min(max(#ppt_w*#ppt_h,.3),1)-7.4)/-.7*#ppt_h"/>
                                          </p:val>
                                        </p:tav>
                                        <p:tav tm="100000">
                                          <p:val>
                                            <p:strVal val="#ppt_h"/>
                                          </p:val>
                                        </p:tav>
                                      </p:tavLst>
                                    </p:anim>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9496833-14EC-45BF-B096-34E47E0872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6384" y="2173548"/>
            <a:ext cx="2523744" cy="4080947"/>
          </a:xfrm>
          <a:prstGeom prst="rect">
            <a:avLst/>
          </a:prstGeom>
        </p:spPr>
      </p:pic>
      <p:grpSp>
        <p:nvGrpSpPr>
          <p:cNvPr id="6" name="组合 5">
            <a:extLst>
              <a:ext uri="{FF2B5EF4-FFF2-40B4-BE49-F238E27FC236}">
                <a16:creationId xmlns="" xmlns:a16="http://schemas.microsoft.com/office/drawing/2014/main" id="{2E57ECFA-5EDD-4246-8991-9CBB82BCDC05}"/>
              </a:ext>
            </a:extLst>
          </p:cNvPr>
          <p:cNvGrpSpPr/>
          <p:nvPr/>
        </p:nvGrpSpPr>
        <p:grpSpPr>
          <a:xfrm>
            <a:off x="3310128" y="1605877"/>
            <a:ext cx="3669154" cy="1064171"/>
            <a:chOff x="7959888" y="1629862"/>
            <a:chExt cx="5303666" cy="805415"/>
          </a:xfrm>
        </p:grpSpPr>
        <p:sp>
          <p:nvSpPr>
            <p:cNvPr id="7" name="矩形 6">
              <a:extLst>
                <a:ext uri="{FF2B5EF4-FFF2-40B4-BE49-F238E27FC236}">
                  <a16:creationId xmlns="" xmlns:a16="http://schemas.microsoft.com/office/drawing/2014/main" id="{47A9103B-ED72-4045-A664-B8FC848502D3}"/>
                </a:ext>
              </a:extLst>
            </p:cNvPr>
            <p:cNvSpPr/>
            <p:nvPr/>
          </p:nvSpPr>
          <p:spPr>
            <a:xfrm>
              <a:off x="7959888" y="1629862"/>
              <a:ext cx="3766050" cy="805415"/>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 xmlns:a16="http://schemas.microsoft.com/office/drawing/2014/main" id="{DB61EF85-DFB5-47FC-8FE2-D3D7E37A05D7}"/>
                </a:ext>
              </a:extLst>
            </p:cNvPr>
            <p:cNvSpPr/>
            <p:nvPr/>
          </p:nvSpPr>
          <p:spPr>
            <a:xfrm>
              <a:off x="8139650" y="1764688"/>
              <a:ext cx="5123904" cy="535762"/>
            </a:xfrm>
            <a:prstGeom prst="rect">
              <a:avLst/>
            </a:prstGeom>
            <a:solidFill>
              <a:srgbClr val="375179"/>
            </a:solidFill>
            <a:ln>
              <a:solidFill>
                <a:schemeClr val="bg1">
                  <a:lumMod val="85000"/>
                </a:schemeClr>
              </a:solidFill>
            </a:ln>
          </p:spPr>
          <p:txBody>
            <a:bodyPr vert="horz" wrap="square">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我们宣誓：</a:t>
              </a:r>
            </a:p>
          </p:txBody>
        </p:sp>
      </p:grpSp>
      <p:sp>
        <p:nvSpPr>
          <p:cNvPr id="9" name="Text Box 3">
            <a:extLst>
              <a:ext uri="{FF2B5EF4-FFF2-40B4-BE49-F238E27FC236}">
                <a16:creationId xmlns="" xmlns:a16="http://schemas.microsoft.com/office/drawing/2014/main" id="{4F8A6E86-42B5-486F-900E-D860EA5746FD}"/>
              </a:ext>
            </a:extLst>
          </p:cNvPr>
          <p:cNvSpPr txBox="1"/>
          <p:nvPr/>
        </p:nvSpPr>
        <p:spPr>
          <a:xfrm>
            <a:off x="3310128" y="2848190"/>
            <a:ext cx="7509634" cy="1829219"/>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4000" b="1" dirty="0">
                <a:solidFill>
                  <a:srgbClr val="375179"/>
                </a:solidFill>
                <a:cs typeface="+mn-ea"/>
                <a:sym typeface="+mn-lt"/>
              </a:rPr>
              <a:t>向不文明现象宣战，</a:t>
            </a:r>
            <a:endParaRPr lang="en-US" altLang="zh-CN" sz="4000" b="1" dirty="0">
              <a:solidFill>
                <a:srgbClr val="375179"/>
              </a:solidFill>
              <a:cs typeface="+mn-ea"/>
              <a:sym typeface="+mn-lt"/>
            </a:endParaRPr>
          </a:p>
          <a:p>
            <a:pPr lvl="0">
              <a:lnSpc>
                <a:spcPct val="150000"/>
              </a:lnSpc>
            </a:pPr>
            <a:r>
              <a:rPr lang="zh-CN" altLang="en-US" sz="4000" b="1" dirty="0">
                <a:solidFill>
                  <a:srgbClr val="375179"/>
                </a:solidFill>
                <a:cs typeface="+mn-ea"/>
                <a:sym typeface="+mn-lt"/>
              </a:rPr>
              <a:t>争做文明学生，创建文明校园！</a:t>
            </a:r>
          </a:p>
        </p:txBody>
      </p:sp>
    </p:spTree>
    <p:extLst>
      <p:ext uri="{BB962C8B-B14F-4D97-AF65-F5344CB8AC3E}">
        <p14:creationId xmlns:p14="http://schemas.microsoft.com/office/powerpoint/2010/main" val="3925270857"/>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05F10F2F-69C3-4CFB-9E81-718D1D52127B}"/>
              </a:ext>
            </a:extLst>
          </p:cNvPr>
          <p:cNvSpPr txBox="1"/>
          <p:nvPr/>
        </p:nvSpPr>
        <p:spPr>
          <a:xfrm>
            <a:off x="1629793" y="839828"/>
            <a:ext cx="4165680" cy="707886"/>
          </a:xfrm>
          <a:prstGeom prst="rect">
            <a:avLst/>
          </a:prstGeom>
          <a:noFill/>
        </p:spPr>
        <p:txBody>
          <a:bodyPr wrap="square" rtlCol="0">
            <a:spAutoFit/>
          </a:bodyPr>
          <a:lstStyle/>
          <a:p>
            <a:r>
              <a:rPr lang="zh-CN" altLang="en-US" sz="4000" dirty="0">
                <a:solidFill>
                  <a:srgbClr val="375179"/>
                </a:solidFill>
                <a:cs typeface="+mn-ea"/>
                <a:sym typeface="+mn-lt"/>
              </a:rPr>
              <a:t>做文明的学生</a:t>
            </a:r>
          </a:p>
        </p:txBody>
      </p:sp>
      <p:sp>
        <p:nvSpPr>
          <p:cNvPr id="16" name="Text Box 3">
            <a:extLst>
              <a:ext uri="{FF2B5EF4-FFF2-40B4-BE49-F238E27FC236}">
                <a16:creationId xmlns="" xmlns:a16="http://schemas.microsoft.com/office/drawing/2014/main" id="{84A414DC-D3CC-400C-AFE9-46D62AE8FD29}"/>
              </a:ext>
            </a:extLst>
          </p:cNvPr>
          <p:cNvSpPr txBox="1"/>
          <p:nvPr/>
        </p:nvSpPr>
        <p:spPr>
          <a:xfrm>
            <a:off x="1629793" y="1528664"/>
            <a:ext cx="5344026" cy="4708981"/>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dirty="0">
                <a:solidFill>
                  <a:schemeClr val="tx1">
                    <a:lumMod val="75000"/>
                    <a:lumOff val="25000"/>
                  </a:schemeClr>
                </a:solidFill>
                <a:cs typeface="+mn-ea"/>
                <a:sym typeface="+mn-lt"/>
              </a:rPr>
              <a:t>①升降国旗肃立行礼</a:t>
            </a:r>
            <a:endParaRPr lang="en-US" altLang="zh-CN" sz="2000" dirty="0">
              <a:solidFill>
                <a:schemeClr val="tx1">
                  <a:lumMod val="75000"/>
                  <a:lumOff val="25000"/>
                </a:schemeClr>
              </a:solidFill>
              <a:cs typeface="+mn-ea"/>
              <a:sym typeface="+mn-lt"/>
            </a:endParaRPr>
          </a:p>
          <a:p>
            <a:pPr lvl="0">
              <a:lnSpc>
                <a:spcPct val="150000"/>
              </a:lnSpc>
            </a:pPr>
            <a:r>
              <a:rPr lang="zh-CN" altLang="en-US" sz="2000" dirty="0">
                <a:solidFill>
                  <a:schemeClr val="tx1">
                    <a:lumMod val="75000"/>
                    <a:lumOff val="25000"/>
                  </a:schemeClr>
                </a:solidFill>
                <a:cs typeface="+mn-ea"/>
                <a:sym typeface="+mn-lt"/>
              </a:rPr>
              <a:t>②语言文明，明礼诚信</a:t>
            </a:r>
          </a:p>
          <a:p>
            <a:pPr lvl="0">
              <a:lnSpc>
                <a:spcPct val="150000"/>
              </a:lnSpc>
            </a:pPr>
            <a:r>
              <a:rPr lang="zh-CN" altLang="en-US" sz="2000" dirty="0">
                <a:solidFill>
                  <a:schemeClr val="tx1">
                    <a:lumMod val="75000"/>
                    <a:lumOff val="25000"/>
                  </a:schemeClr>
                </a:solidFill>
                <a:cs typeface="+mn-ea"/>
                <a:sym typeface="+mn-lt"/>
              </a:rPr>
              <a:t>③公共场合，轻声交谈，举止文雅，着装得体</a:t>
            </a:r>
          </a:p>
          <a:p>
            <a:pPr lvl="0">
              <a:lnSpc>
                <a:spcPct val="150000"/>
              </a:lnSpc>
            </a:pPr>
            <a:r>
              <a:rPr lang="zh-CN" altLang="en-US" sz="2000" dirty="0">
                <a:solidFill>
                  <a:schemeClr val="tx1">
                    <a:lumMod val="75000"/>
                    <a:lumOff val="25000"/>
                  </a:schemeClr>
                </a:solidFill>
                <a:cs typeface="+mn-ea"/>
                <a:sym typeface="+mn-lt"/>
              </a:rPr>
              <a:t>④孝敬父母，尊敬师长</a:t>
            </a:r>
          </a:p>
          <a:p>
            <a:pPr lvl="0">
              <a:lnSpc>
                <a:spcPct val="150000"/>
              </a:lnSpc>
            </a:pPr>
            <a:r>
              <a:rPr lang="zh-CN" altLang="en-US" sz="2000" dirty="0">
                <a:solidFill>
                  <a:schemeClr val="tx1">
                    <a:lumMod val="75000"/>
                    <a:lumOff val="25000"/>
                  </a:schemeClr>
                </a:solidFill>
                <a:cs typeface="+mn-ea"/>
                <a:sym typeface="+mn-lt"/>
              </a:rPr>
              <a:t>⑤乘车、购物不拥挤</a:t>
            </a:r>
          </a:p>
          <a:p>
            <a:pPr lvl="0">
              <a:lnSpc>
                <a:spcPct val="150000"/>
              </a:lnSpc>
            </a:pPr>
            <a:r>
              <a:rPr lang="zh-CN" altLang="en-US" sz="2000" dirty="0">
                <a:solidFill>
                  <a:schemeClr val="tx1">
                    <a:lumMod val="75000"/>
                    <a:lumOff val="25000"/>
                  </a:schemeClr>
                </a:solidFill>
                <a:cs typeface="+mn-ea"/>
                <a:sym typeface="+mn-lt"/>
              </a:rPr>
              <a:t>⑥行车走路，遵守交通规则</a:t>
            </a:r>
          </a:p>
          <a:p>
            <a:pPr lvl="0">
              <a:lnSpc>
                <a:spcPct val="150000"/>
              </a:lnSpc>
            </a:pPr>
            <a:r>
              <a:rPr lang="zh-CN" altLang="en-US" sz="2000" dirty="0">
                <a:solidFill>
                  <a:schemeClr val="tx1">
                    <a:lumMod val="75000"/>
                    <a:lumOff val="25000"/>
                  </a:schemeClr>
                </a:solidFill>
                <a:cs typeface="+mn-ea"/>
                <a:sym typeface="+mn-lt"/>
              </a:rPr>
              <a:t>⑦垃圾不乱扔，草坪不践踏</a:t>
            </a:r>
          </a:p>
          <a:p>
            <a:pPr lvl="0">
              <a:lnSpc>
                <a:spcPct val="150000"/>
              </a:lnSpc>
            </a:pPr>
            <a:r>
              <a:rPr lang="zh-CN" altLang="en-US" sz="2000" dirty="0">
                <a:solidFill>
                  <a:schemeClr val="tx1">
                    <a:lumMod val="75000"/>
                    <a:lumOff val="25000"/>
                  </a:schemeClr>
                </a:solidFill>
                <a:cs typeface="+mn-ea"/>
                <a:sym typeface="+mn-lt"/>
              </a:rPr>
              <a:t>⑧爱护设施，节约资源</a:t>
            </a:r>
          </a:p>
          <a:p>
            <a:pPr lvl="0">
              <a:lnSpc>
                <a:spcPct val="150000"/>
              </a:lnSpc>
            </a:pPr>
            <a:r>
              <a:rPr lang="zh-CN" altLang="en-US" sz="2000" dirty="0">
                <a:solidFill>
                  <a:schemeClr val="tx1">
                    <a:lumMod val="75000"/>
                    <a:lumOff val="25000"/>
                  </a:schemeClr>
                </a:solidFill>
                <a:cs typeface="+mn-ea"/>
                <a:sym typeface="+mn-lt"/>
              </a:rPr>
              <a:t>⑨社会交往热情、友好、大方</a:t>
            </a:r>
          </a:p>
          <a:p>
            <a:pPr lvl="0">
              <a:lnSpc>
                <a:spcPct val="150000"/>
              </a:lnSpc>
            </a:pPr>
            <a:r>
              <a:rPr lang="zh-CN" altLang="en-US" sz="2000" dirty="0">
                <a:solidFill>
                  <a:schemeClr val="tx1">
                    <a:lumMod val="75000"/>
                    <a:lumOff val="25000"/>
                  </a:schemeClr>
                </a:solidFill>
                <a:cs typeface="+mn-ea"/>
                <a:sym typeface="+mn-lt"/>
              </a:rPr>
              <a:t>⑩情趣健康，远离游乐场所。 </a:t>
            </a:r>
          </a:p>
        </p:txBody>
      </p:sp>
      <p:pic>
        <p:nvPicPr>
          <p:cNvPr id="3" name="图片 2">
            <a:extLst>
              <a:ext uri="{FF2B5EF4-FFF2-40B4-BE49-F238E27FC236}">
                <a16:creationId xmlns="" xmlns:a16="http://schemas.microsoft.com/office/drawing/2014/main" id="{47C42853-2820-4E3B-96D2-FC6985783C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2058" y="2003783"/>
            <a:ext cx="4200149" cy="4050144"/>
          </a:xfrm>
          <a:prstGeom prst="rect">
            <a:avLst/>
          </a:prstGeom>
        </p:spPr>
      </p:pic>
    </p:spTree>
    <p:extLst>
      <p:ext uri="{BB962C8B-B14F-4D97-AF65-F5344CB8AC3E}">
        <p14:creationId xmlns:p14="http://schemas.microsoft.com/office/powerpoint/2010/main" val="282860267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 xmlns:a16="http://schemas.microsoft.com/office/drawing/2014/main" id="{C64D8AED-6817-4CCA-BEFA-6E165A4B95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13" name="图片 12">
            <a:extLst>
              <a:ext uri="{FF2B5EF4-FFF2-40B4-BE49-F238E27FC236}">
                <a16:creationId xmlns="" xmlns:a16="http://schemas.microsoft.com/office/drawing/2014/main" id="{AF151062-F241-48E9-A8B5-4E397CCF3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1516" y="834726"/>
            <a:ext cx="9968969" cy="5102428"/>
          </a:xfrm>
          <a:prstGeom prst="rect">
            <a:avLst/>
          </a:prstGeom>
        </p:spPr>
      </p:pic>
      <p:pic>
        <p:nvPicPr>
          <p:cNvPr id="7" name="图片 6">
            <a:extLst>
              <a:ext uri="{FF2B5EF4-FFF2-40B4-BE49-F238E27FC236}">
                <a16:creationId xmlns="" xmlns:a16="http://schemas.microsoft.com/office/drawing/2014/main" id="{B60DB076-0CAD-4961-8066-889E85A950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9751" y="4123919"/>
            <a:ext cx="4592497" cy="2889719"/>
          </a:xfrm>
          <a:prstGeom prst="rect">
            <a:avLst/>
          </a:prstGeom>
        </p:spPr>
      </p:pic>
      <p:pic>
        <p:nvPicPr>
          <p:cNvPr id="11" name="图片 10">
            <a:extLst>
              <a:ext uri="{FF2B5EF4-FFF2-40B4-BE49-F238E27FC236}">
                <a16:creationId xmlns="" xmlns:a16="http://schemas.microsoft.com/office/drawing/2014/main" id="{DE5BFFB5-3531-48B7-A5DA-3B52E6A14F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6" name="文本框 15">
            <a:extLst>
              <a:ext uri="{FF2B5EF4-FFF2-40B4-BE49-F238E27FC236}">
                <a16:creationId xmlns="" xmlns:a16="http://schemas.microsoft.com/office/drawing/2014/main" id="{55A2639C-6150-497D-BCDB-F7BBF9D7C14C}"/>
              </a:ext>
            </a:extLst>
          </p:cNvPr>
          <p:cNvSpPr txBox="1"/>
          <p:nvPr/>
        </p:nvSpPr>
        <p:spPr>
          <a:xfrm>
            <a:off x="3427118" y="2895078"/>
            <a:ext cx="5337764" cy="1446550"/>
          </a:xfrm>
          <a:prstGeom prst="rect">
            <a:avLst/>
          </a:prstGeom>
          <a:noFill/>
        </p:spPr>
        <p:txBody>
          <a:bodyPr wrap="square" rtlCol="0">
            <a:spAutoFit/>
          </a:bodyPr>
          <a:lstStyle/>
          <a:p>
            <a:pPr algn="dist"/>
            <a:r>
              <a:rPr lang="zh-CN" altLang="en-US" sz="8800" dirty="0">
                <a:solidFill>
                  <a:srgbClr val="375179"/>
                </a:solidFill>
                <a:latin typeface="汉仪大宋简" panose="02010609000101010101" pitchFamily="49" charset="-122"/>
                <a:ea typeface="汉仪大宋简" panose="02010609000101010101" pitchFamily="49" charset="-122"/>
                <a:cs typeface="+mn-ea"/>
                <a:sym typeface="+mn-lt"/>
              </a:rPr>
              <a:t>文明礼仪</a:t>
            </a:r>
          </a:p>
        </p:txBody>
      </p:sp>
      <p:pic>
        <p:nvPicPr>
          <p:cNvPr id="18" name="图片 17">
            <a:extLst>
              <a:ext uri="{FF2B5EF4-FFF2-40B4-BE49-F238E27FC236}">
                <a16:creationId xmlns="" xmlns:a16="http://schemas.microsoft.com/office/drawing/2014/main" id="{EF2B4EDD-D388-4B21-A57C-C647AFA419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34880" y="4336055"/>
            <a:ext cx="1739940" cy="658519"/>
          </a:xfrm>
          <a:prstGeom prst="rect">
            <a:avLst/>
          </a:prstGeom>
        </p:spPr>
      </p:pic>
      <p:pic>
        <p:nvPicPr>
          <p:cNvPr id="20" name="图片 19">
            <a:extLst>
              <a:ext uri="{FF2B5EF4-FFF2-40B4-BE49-F238E27FC236}">
                <a16:creationId xmlns="" xmlns:a16="http://schemas.microsoft.com/office/drawing/2014/main" id="{634DFA9E-09AD-4885-BFB3-5C3FCE9120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7897884" y="2070956"/>
            <a:ext cx="2209436" cy="658519"/>
          </a:xfrm>
          <a:prstGeom prst="rect">
            <a:avLst/>
          </a:prstGeom>
        </p:spPr>
      </p:pic>
      <p:grpSp>
        <p:nvGrpSpPr>
          <p:cNvPr id="23" name="组合 22">
            <a:extLst>
              <a:ext uri="{FF2B5EF4-FFF2-40B4-BE49-F238E27FC236}">
                <a16:creationId xmlns="" xmlns:a16="http://schemas.microsoft.com/office/drawing/2014/main" id="{AC4210DB-1E45-4C34-9839-2FFE27BB69F3}"/>
              </a:ext>
            </a:extLst>
          </p:cNvPr>
          <p:cNvGrpSpPr/>
          <p:nvPr/>
        </p:nvGrpSpPr>
        <p:grpSpPr>
          <a:xfrm>
            <a:off x="4480560" y="2030531"/>
            <a:ext cx="914400" cy="838530"/>
            <a:chOff x="2260424" y="1795597"/>
            <a:chExt cx="925041" cy="848288"/>
          </a:xfrm>
        </p:grpSpPr>
        <p:sp>
          <p:nvSpPr>
            <p:cNvPr id="24" name="矩形 23">
              <a:extLst>
                <a:ext uri="{FF2B5EF4-FFF2-40B4-BE49-F238E27FC236}">
                  <a16:creationId xmlns="" xmlns:a16="http://schemas.microsoft.com/office/drawing/2014/main" id="{872E5C61-10BA-49D2-9DD4-A0F488C63101}"/>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25" name="矩形 24">
              <a:extLst>
                <a:ext uri="{FF2B5EF4-FFF2-40B4-BE49-F238E27FC236}">
                  <a16:creationId xmlns="" xmlns:a16="http://schemas.microsoft.com/office/drawing/2014/main" id="{3BB9B79F-EBCD-44FE-B1E1-D98B7AFF188F}"/>
                </a:ext>
              </a:extLst>
            </p:cNvPr>
            <p:cNvSpPr/>
            <p:nvPr/>
          </p:nvSpPr>
          <p:spPr>
            <a:xfrm>
              <a:off x="2287043" y="1852953"/>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小</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26" name="矩形 25">
              <a:extLst>
                <a:ext uri="{FF2B5EF4-FFF2-40B4-BE49-F238E27FC236}">
                  <a16:creationId xmlns="" xmlns:a16="http://schemas.microsoft.com/office/drawing/2014/main" id="{41F8D403-CB00-4648-A9A7-6CC0C24F14A5}"/>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grpSp>
        <p:nvGrpSpPr>
          <p:cNvPr id="27" name="组合 26">
            <a:extLst>
              <a:ext uri="{FF2B5EF4-FFF2-40B4-BE49-F238E27FC236}">
                <a16:creationId xmlns="" xmlns:a16="http://schemas.microsoft.com/office/drawing/2014/main" id="{94B45EBA-CC8D-4CB5-9B2D-9A01EFE023C0}"/>
              </a:ext>
            </a:extLst>
          </p:cNvPr>
          <p:cNvGrpSpPr/>
          <p:nvPr/>
        </p:nvGrpSpPr>
        <p:grpSpPr>
          <a:xfrm>
            <a:off x="6835573" y="2030531"/>
            <a:ext cx="914400" cy="838530"/>
            <a:chOff x="2260424" y="1795597"/>
            <a:chExt cx="925041" cy="848288"/>
          </a:xfrm>
        </p:grpSpPr>
        <p:sp>
          <p:nvSpPr>
            <p:cNvPr id="28" name="矩形 27">
              <a:extLst>
                <a:ext uri="{FF2B5EF4-FFF2-40B4-BE49-F238E27FC236}">
                  <a16:creationId xmlns="" xmlns:a16="http://schemas.microsoft.com/office/drawing/2014/main" id="{8D2FD873-2668-4A27-BE27-917161E87E34}"/>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29" name="矩形 28">
              <a:extLst>
                <a:ext uri="{FF2B5EF4-FFF2-40B4-BE49-F238E27FC236}">
                  <a16:creationId xmlns="" xmlns:a16="http://schemas.microsoft.com/office/drawing/2014/main" id="{307FA694-B28A-4894-977F-0A80B8A54603}"/>
                </a:ext>
              </a:extLst>
            </p:cNvPr>
            <p:cNvSpPr/>
            <p:nvPr/>
          </p:nvSpPr>
          <p:spPr>
            <a:xfrm>
              <a:off x="2313662" y="1856620"/>
              <a:ext cx="871803"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生</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30" name="矩形 29">
              <a:extLst>
                <a:ext uri="{FF2B5EF4-FFF2-40B4-BE49-F238E27FC236}">
                  <a16:creationId xmlns="" xmlns:a16="http://schemas.microsoft.com/office/drawing/2014/main" id="{A4A13A59-779F-4372-8A29-9D50B5F51C3F}"/>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grpSp>
        <p:nvGrpSpPr>
          <p:cNvPr id="31" name="组合 30">
            <a:extLst>
              <a:ext uri="{FF2B5EF4-FFF2-40B4-BE49-F238E27FC236}">
                <a16:creationId xmlns="" xmlns:a16="http://schemas.microsoft.com/office/drawing/2014/main" id="{C0B200FA-CF9C-419B-8506-74E867C6CA7E}"/>
              </a:ext>
            </a:extLst>
          </p:cNvPr>
          <p:cNvGrpSpPr/>
          <p:nvPr/>
        </p:nvGrpSpPr>
        <p:grpSpPr>
          <a:xfrm>
            <a:off x="5658069" y="2030531"/>
            <a:ext cx="916452" cy="838530"/>
            <a:chOff x="2260424" y="1795597"/>
            <a:chExt cx="927116" cy="848288"/>
          </a:xfrm>
        </p:grpSpPr>
        <p:sp>
          <p:nvSpPr>
            <p:cNvPr id="32" name="矩形 31">
              <a:extLst>
                <a:ext uri="{FF2B5EF4-FFF2-40B4-BE49-F238E27FC236}">
                  <a16:creationId xmlns="" xmlns:a16="http://schemas.microsoft.com/office/drawing/2014/main" id="{4D9BD7A3-438E-46CC-BB64-0A9AF12864C8}"/>
                </a:ext>
              </a:extLst>
            </p:cNvPr>
            <p:cNvSpPr/>
            <p:nvPr/>
          </p:nvSpPr>
          <p:spPr>
            <a:xfrm>
              <a:off x="2367030"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33" name="矩形 32">
              <a:extLst>
                <a:ext uri="{FF2B5EF4-FFF2-40B4-BE49-F238E27FC236}">
                  <a16:creationId xmlns="" xmlns:a16="http://schemas.microsoft.com/office/drawing/2014/main" id="{AD21E34E-80CB-439B-8A86-D898150C4B53}"/>
                </a:ext>
              </a:extLst>
            </p:cNvPr>
            <p:cNvSpPr/>
            <p:nvPr/>
          </p:nvSpPr>
          <p:spPr>
            <a:xfrm>
              <a:off x="2315738" y="1918585"/>
              <a:ext cx="871802" cy="633261"/>
            </a:xfrm>
            <a:prstGeom prst="rect">
              <a:avLst/>
            </a:prstGeom>
            <a:noFill/>
          </p:spPr>
          <p:txBody>
            <a:bodyPr vert="eaVert" wrap="square">
              <a:spAutoFit/>
            </a:bodyPr>
            <a:lstStyle/>
            <a:p>
              <a:pPr algn="dist"/>
              <a:r>
                <a:rPr lang="zh-CN" altLang="en-US" sz="44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学</a:t>
              </a:r>
              <a:endParaRPr lang="zh-CN" altLang="en-US" sz="4400" spc="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34" name="矩形 33">
              <a:extLst>
                <a:ext uri="{FF2B5EF4-FFF2-40B4-BE49-F238E27FC236}">
                  <a16:creationId xmlns="" xmlns:a16="http://schemas.microsoft.com/office/drawing/2014/main" id="{57658389-4508-48A0-8572-0DBC347BC349}"/>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62767875"/>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strVal val="(6*min(max(#ppt_w*#ppt_h,.3),1)-7.4)/-.7*#ppt_w"/>
                                          </p:val>
                                        </p:tav>
                                        <p:tav tm="100000">
                                          <p:val>
                                            <p:strVal val="#ppt_w"/>
                                          </p:val>
                                        </p:tav>
                                      </p:tavLst>
                                    </p:anim>
                                    <p:anim calcmode="lin" valueType="num">
                                      <p:cBhvr>
                                        <p:cTn id="39" dur="500" fill="hold"/>
                                        <p:tgtEl>
                                          <p:spTgt spid="16"/>
                                        </p:tgtEl>
                                        <p:attrNameLst>
                                          <p:attrName>ppt_h</p:attrName>
                                        </p:attrNameLst>
                                      </p:cBhvr>
                                      <p:tavLst>
                                        <p:tav tm="0">
                                          <p:val>
                                            <p:strVal val="(6*min(max(#ppt_w*#ppt_h,.3),1)-7.4)/-.7*#ppt_h"/>
                                          </p:val>
                                        </p:tav>
                                        <p:tav tm="100000">
                                          <p:val>
                                            <p:strVal val="#ppt_h"/>
                                          </p:val>
                                        </p:tav>
                                      </p:tavLst>
                                    </p:anim>
                                    <p:anim calcmode="lin" valueType="num">
                                      <p:cBhvr>
                                        <p:cTn id="40" dur="500" fill="hold"/>
                                        <p:tgtEl>
                                          <p:spTgt spid="16"/>
                                        </p:tgtEl>
                                        <p:attrNameLst>
                                          <p:attrName>ppt_x</p:attrName>
                                        </p:attrNameLst>
                                      </p:cBhvr>
                                      <p:tavLst>
                                        <p:tav tm="0">
                                          <p:val>
                                            <p:fltVal val="0.5"/>
                                          </p:val>
                                        </p:tav>
                                        <p:tav tm="100000">
                                          <p:val>
                                            <p:strVal val="#ppt_x"/>
                                          </p:val>
                                        </p:tav>
                                      </p:tavLst>
                                    </p:anim>
                                    <p:anim calcmode="lin" valueType="num">
                                      <p:cBhvr>
                                        <p:cTn id="41"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4783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 xmlns:a16="http://schemas.microsoft.com/office/drawing/2014/main" id="{76165A21-2672-45B4-BA98-687152592949}"/>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7" name="PA-图片 6">
            <a:extLst>
              <a:ext uri="{FF2B5EF4-FFF2-40B4-BE49-F238E27FC236}">
                <a16:creationId xmlns="" xmlns:a16="http://schemas.microsoft.com/office/drawing/2014/main" id="{15C0EBF3-DC54-4EE2-984F-D5E809CE3E68}"/>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1111515" y="1089559"/>
            <a:ext cx="9968969" cy="5102428"/>
          </a:xfrm>
          <a:prstGeom prst="rect">
            <a:avLst/>
          </a:prstGeom>
        </p:spPr>
      </p:pic>
      <p:pic>
        <p:nvPicPr>
          <p:cNvPr id="9" name="PA-图片 8">
            <a:extLst>
              <a:ext uri="{FF2B5EF4-FFF2-40B4-BE49-F238E27FC236}">
                <a16:creationId xmlns="" xmlns:a16="http://schemas.microsoft.com/office/drawing/2014/main" id="{7F80C306-107E-4E7B-AD5E-25C1030E0BB0}"/>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1" name="PA-文本框 10">
            <a:extLst>
              <a:ext uri="{FF2B5EF4-FFF2-40B4-BE49-F238E27FC236}">
                <a16:creationId xmlns="" xmlns:a16="http://schemas.microsoft.com/office/drawing/2014/main" id="{B7EB713D-B94C-4513-9CFF-33F27EA349E2}"/>
              </a:ext>
            </a:extLst>
          </p:cNvPr>
          <p:cNvSpPr txBox="1"/>
          <p:nvPr>
            <p:custDataLst>
              <p:tags r:id="rId4"/>
            </p:custDataLst>
          </p:nvPr>
        </p:nvSpPr>
        <p:spPr>
          <a:xfrm>
            <a:off x="2782734" y="3842723"/>
            <a:ext cx="6626531" cy="1323439"/>
          </a:xfrm>
          <a:prstGeom prst="rect">
            <a:avLst/>
          </a:prstGeom>
          <a:noFill/>
        </p:spPr>
        <p:txBody>
          <a:bodyPr wrap="square" rtlCol="0">
            <a:spAutoFit/>
          </a:bodyPr>
          <a:lstStyle/>
          <a:p>
            <a:pPr algn="dist"/>
            <a:r>
              <a:rPr lang="zh-CN" altLang="en-US" sz="8000" dirty="0">
                <a:solidFill>
                  <a:srgbClr val="375179"/>
                </a:solidFill>
                <a:latin typeface="汉仪大宋简" panose="02010609000101010101" pitchFamily="49" charset="-122"/>
                <a:ea typeface="汉仪大宋简" panose="02010609000101010101" pitchFamily="49" charset="-122"/>
                <a:cs typeface="+mn-ea"/>
                <a:sym typeface="+mn-lt"/>
              </a:rPr>
              <a:t>礼仪常识简介</a:t>
            </a:r>
          </a:p>
        </p:txBody>
      </p:sp>
      <p:grpSp>
        <p:nvGrpSpPr>
          <p:cNvPr id="13" name="PA-组合 12">
            <a:extLst>
              <a:ext uri="{FF2B5EF4-FFF2-40B4-BE49-F238E27FC236}">
                <a16:creationId xmlns="" xmlns:a16="http://schemas.microsoft.com/office/drawing/2014/main" id="{18D666E2-401E-4DEF-8768-32D9B9771433}"/>
              </a:ext>
            </a:extLst>
          </p:cNvPr>
          <p:cNvGrpSpPr/>
          <p:nvPr>
            <p:custDataLst>
              <p:tags r:id="rId5"/>
            </p:custDataLst>
          </p:nvPr>
        </p:nvGrpSpPr>
        <p:grpSpPr>
          <a:xfrm>
            <a:off x="5235127" y="2193445"/>
            <a:ext cx="1727851" cy="1584488"/>
            <a:chOff x="2260424" y="1795597"/>
            <a:chExt cx="925041" cy="848288"/>
          </a:xfrm>
        </p:grpSpPr>
        <p:sp>
          <p:nvSpPr>
            <p:cNvPr id="15" name="PA-矩形 14">
              <a:extLst>
                <a:ext uri="{FF2B5EF4-FFF2-40B4-BE49-F238E27FC236}">
                  <a16:creationId xmlns="" xmlns:a16="http://schemas.microsoft.com/office/drawing/2014/main" id="{17A296A2-135F-4469-8C87-B714F1FDB521}"/>
                </a:ext>
              </a:extLst>
            </p:cNvPr>
            <p:cNvSpPr/>
            <p:nvPr>
              <p:custDataLst>
                <p:tags r:id="rId6"/>
              </p:custDataLst>
            </p:nvPr>
          </p:nvSpPr>
          <p:spPr>
            <a:xfrm>
              <a:off x="2354792"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16" name="PA-矩形 15">
              <a:extLst>
                <a:ext uri="{FF2B5EF4-FFF2-40B4-BE49-F238E27FC236}">
                  <a16:creationId xmlns="" xmlns:a16="http://schemas.microsoft.com/office/drawing/2014/main" id="{F688EE4E-22C6-4E25-B810-40039F692972}"/>
                </a:ext>
              </a:extLst>
            </p:cNvPr>
            <p:cNvSpPr/>
            <p:nvPr>
              <p:custDataLst>
                <p:tags r:id="rId7"/>
              </p:custDataLst>
            </p:nvPr>
          </p:nvSpPr>
          <p:spPr>
            <a:xfrm>
              <a:off x="2276419" y="1877752"/>
              <a:ext cx="889783" cy="633261"/>
            </a:xfrm>
            <a:prstGeom prst="rect">
              <a:avLst/>
            </a:prstGeom>
            <a:noFill/>
          </p:spPr>
          <p:txBody>
            <a:bodyPr vert="eaVert" wrap="square">
              <a:spAutoFit/>
            </a:bodyPr>
            <a:lstStyle/>
            <a:p>
              <a:pPr algn="dist"/>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壹</a:t>
              </a:r>
            </a:p>
          </p:txBody>
        </p:sp>
        <p:sp>
          <p:nvSpPr>
            <p:cNvPr id="17" name="PA-矩形 16">
              <a:extLst>
                <a:ext uri="{FF2B5EF4-FFF2-40B4-BE49-F238E27FC236}">
                  <a16:creationId xmlns="" xmlns:a16="http://schemas.microsoft.com/office/drawing/2014/main" id="{FFEF7587-5809-433A-BE41-C136AEE5E95D}"/>
                </a:ext>
              </a:extLst>
            </p:cNvPr>
            <p:cNvSpPr/>
            <p:nvPr>
              <p:custDataLst>
                <p:tags r:id="rId8"/>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375929341"/>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6*min(max(#ppt_w*#ppt_h,.3),1)-7.4)/-.7*#ppt_w"/>
                                          </p:val>
                                        </p:tav>
                                        <p:tav tm="100000">
                                          <p:val>
                                            <p:strVal val="#ppt_w"/>
                                          </p:val>
                                        </p:tav>
                                      </p:tavLst>
                                    </p:anim>
                                    <p:anim calcmode="lin" valueType="num">
                                      <p:cBhvr>
                                        <p:cTn id="22" dur="500" fill="hold"/>
                                        <p:tgtEl>
                                          <p:spTgt spid="11"/>
                                        </p:tgtEl>
                                        <p:attrNameLst>
                                          <p:attrName>ppt_h</p:attrName>
                                        </p:attrNameLst>
                                      </p:cBhvr>
                                      <p:tavLst>
                                        <p:tav tm="0">
                                          <p:val>
                                            <p:strVal val="(6*min(max(#ppt_w*#ppt_h,.3),1)-7.4)/-.7*#ppt_h"/>
                                          </p:val>
                                        </p:tav>
                                        <p:tav tm="100000">
                                          <p:val>
                                            <p:strVal val="#ppt_h"/>
                                          </p:val>
                                        </p:tav>
                                      </p:tavLst>
                                    </p:anim>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318B302B-5FA1-4963-A40D-271312E93CB2}"/>
              </a:ext>
            </a:extLst>
          </p:cNvPr>
          <p:cNvGrpSpPr/>
          <p:nvPr/>
        </p:nvGrpSpPr>
        <p:grpSpPr>
          <a:xfrm>
            <a:off x="7127027" y="1952576"/>
            <a:ext cx="3524825" cy="3232364"/>
            <a:chOff x="1230055" y="1372071"/>
            <a:chExt cx="4164905" cy="3819335"/>
          </a:xfrm>
        </p:grpSpPr>
        <p:grpSp>
          <p:nvGrpSpPr>
            <p:cNvPr id="4" name="组合 3">
              <a:extLst>
                <a:ext uri="{FF2B5EF4-FFF2-40B4-BE49-F238E27FC236}">
                  <a16:creationId xmlns="" xmlns:a16="http://schemas.microsoft.com/office/drawing/2014/main" id="{92888603-B533-497C-A13C-3389C129549E}"/>
                </a:ext>
              </a:extLst>
            </p:cNvPr>
            <p:cNvGrpSpPr/>
            <p:nvPr/>
          </p:nvGrpSpPr>
          <p:grpSpPr>
            <a:xfrm>
              <a:off x="1230055" y="1372071"/>
              <a:ext cx="4164905" cy="3819335"/>
              <a:chOff x="2260424" y="1795597"/>
              <a:chExt cx="925041" cy="848288"/>
            </a:xfrm>
          </p:grpSpPr>
          <p:sp>
            <p:nvSpPr>
              <p:cNvPr id="5" name="矩形 4">
                <a:extLst>
                  <a:ext uri="{FF2B5EF4-FFF2-40B4-BE49-F238E27FC236}">
                    <a16:creationId xmlns="" xmlns:a16="http://schemas.microsoft.com/office/drawing/2014/main" id="{B8297309-A323-4967-85CC-3F3105E2B625}"/>
                  </a:ext>
                </a:extLst>
              </p:cNvPr>
              <p:cNvSpPr/>
              <p:nvPr/>
            </p:nvSpPr>
            <p:spPr>
              <a:xfrm>
                <a:off x="2307608" y="1838866"/>
                <a:ext cx="830673" cy="761750"/>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7" name="矩形 6">
                <a:extLst>
                  <a:ext uri="{FF2B5EF4-FFF2-40B4-BE49-F238E27FC236}">
                    <a16:creationId xmlns="" xmlns:a16="http://schemas.microsoft.com/office/drawing/2014/main" id="{8127E0A9-A1B7-4597-818A-A9D00222E1B6}"/>
                  </a:ext>
                </a:extLst>
              </p:cNvPr>
              <p:cNvSpPr/>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pic>
          <p:nvPicPr>
            <p:cNvPr id="9" name="图片 8">
              <a:extLst>
                <a:ext uri="{FF2B5EF4-FFF2-40B4-BE49-F238E27FC236}">
                  <a16:creationId xmlns="" xmlns:a16="http://schemas.microsoft.com/office/drawing/2014/main" id="{543D754E-9F88-4D81-8191-153DBD5971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2496" y="1566179"/>
              <a:ext cx="3740022" cy="3429706"/>
            </a:xfrm>
            <a:prstGeom prst="rect">
              <a:avLst/>
            </a:prstGeom>
          </p:spPr>
        </p:pic>
      </p:grpSp>
      <p:grpSp>
        <p:nvGrpSpPr>
          <p:cNvPr id="11" name="组合 10">
            <a:extLst>
              <a:ext uri="{FF2B5EF4-FFF2-40B4-BE49-F238E27FC236}">
                <a16:creationId xmlns="" xmlns:a16="http://schemas.microsoft.com/office/drawing/2014/main" id="{381B609A-D422-4482-A91B-2E9D9D80082E}"/>
              </a:ext>
            </a:extLst>
          </p:cNvPr>
          <p:cNvGrpSpPr/>
          <p:nvPr/>
        </p:nvGrpSpPr>
        <p:grpSpPr>
          <a:xfrm>
            <a:off x="1263150" y="1282968"/>
            <a:ext cx="1015662" cy="2112117"/>
            <a:chOff x="7923312" y="1505397"/>
            <a:chExt cx="1015662" cy="2112117"/>
          </a:xfrm>
        </p:grpSpPr>
        <p:sp>
          <p:nvSpPr>
            <p:cNvPr id="12" name="矩形 11">
              <a:extLst>
                <a:ext uri="{FF2B5EF4-FFF2-40B4-BE49-F238E27FC236}">
                  <a16:creationId xmlns="" xmlns:a16="http://schemas.microsoft.com/office/drawing/2014/main" id="{0C50AE61-2647-457C-960E-3A57F1EB135A}"/>
                </a:ext>
              </a:extLst>
            </p:cNvPr>
            <p:cNvSpPr/>
            <p:nvPr/>
          </p:nvSpPr>
          <p:spPr>
            <a:xfrm>
              <a:off x="7923312" y="1505397"/>
              <a:ext cx="677108" cy="2112117"/>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47184B23-E15C-48C6-91B8-815B0BAD9DB6}"/>
                </a:ext>
              </a:extLst>
            </p:cNvPr>
            <p:cNvSpPr/>
            <p:nvPr/>
          </p:nvSpPr>
          <p:spPr>
            <a:xfrm>
              <a:off x="8200310" y="1820758"/>
              <a:ext cx="738664"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简介</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sp>
        <p:nvSpPr>
          <p:cNvPr id="14" name="文本框 13">
            <a:extLst>
              <a:ext uri="{FF2B5EF4-FFF2-40B4-BE49-F238E27FC236}">
                <a16:creationId xmlns="" xmlns:a16="http://schemas.microsoft.com/office/drawing/2014/main" id="{A42DF75B-DC28-4EB8-AD55-A0C0D3E50F30}"/>
              </a:ext>
            </a:extLst>
          </p:cNvPr>
          <p:cNvSpPr txBox="1"/>
          <p:nvPr/>
        </p:nvSpPr>
        <p:spPr>
          <a:xfrm>
            <a:off x="2495549" y="1964014"/>
            <a:ext cx="4395959" cy="2807435"/>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cs typeface="+mn-ea"/>
                <a:sym typeface="+mn-lt"/>
              </a:rPr>
              <a:t>中国自古以来就是礼仪之邦，文明礼貌是中华民族的优良传统，作为新时代的青少年，我们更不能忘记传统，应该力争做一个讲文明、懂礼仪的好学生，让文明之花常开心中，把文明之美到处传播！ </a:t>
            </a:r>
          </a:p>
        </p:txBody>
      </p:sp>
    </p:spTree>
    <p:extLst>
      <p:ext uri="{BB962C8B-B14F-4D97-AF65-F5344CB8AC3E}">
        <p14:creationId xmlns:p14="http://schemas.microsoft.com/office/powerpoint/2010/main" val="257235704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381B609A-D422-4482-A91B-2E9D9D80082E}"/>
              </a:ext>
            </a:extLst>
          </p:cNvPr>
          <p:cNvGrpSpPr/>
          <p:nvPr/>
        </p:nvGrpSpPr>
        <p:grpSpPr>
          <a:xfrm>
            <a:off x="1263150" y="1282968"/>
            <a:ext cx="1015662" cy="2112117"/>
            <a:chOff x="7923312" y="1505397"/>
            <a:chExt cx="1015662" cy="2112117"/>
          </a:xfrm>
        </p:grpSpPr>
        <p:sp>
          <p:nvSpPr>
            <p:cNvPr id="12" name="矩形 11">
              <a:extLst>
                <a:ext uri="{FF2B5EF4-FFF2-40B4-BE49-F238E27FC236}">
                  <a16:creationId xmlns="" xmlns:a16="http://schemas.microsoft.com/office/drawing/2014/main" id="{0C50AE61-2647-457C-960E-3A57F1EB135A}"/>
                </a:ext>
              </a:extLst>
            </p:cNvPr>
            <p:cNvSpPr/>
            <p:nvPr/>
          </p:nvSpPr>
          <p:spPr>
            <a:xfrm>
              <a:off x="7923312" y="1505397"/>
              <a:ext cx="677108" cy="2112117"/>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47184B23-E15C-48C6-91B8-815B0BAD9DB6}"/>
                </a:ext>
              </a:extLst>
            </p:cNvPr>
            <p:cNvSpPr/>
            <p:nvPr/>
          </p:nvSpPr>
          <p:spPr>
            <a:xfrm>
              <a:off x="8200310" y="1820758"/>
              <a:ext cx="738664"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文明</a:t>
              </a:r>
            </a:p>
          </p:txBody>
        </p:sp>
      </p:grpSp>
      <p:sp>
        <p:nvSpPr>
          <p:cNvPr id="14" name="文本框 13">
            <a:extLst>
              <a:ext uri="{FF2B5EF4-FFF2-40B4-BE49-F238E27FC236}">
                <a16:creationId xmlns="" xmlns:a16="http://schemas.microsoft.com/office/drawing/2014/main" id="{A42DF75B-DC28-4EB8-AD55-A0C0D3E50F30}"/>
              </a:ext>
            </a:extLst>
          </p:cNvPr>
          <p:cNvSpPr txBox="1"/>
          <p:nvPr/>
        </p:nvSpPr>
        <p:spPr>
          <a:xfrm>
            <a:off x="2335962" y="1236379"/>
            <a:ext cx="4883988" cy="4708981"/>
          </a:xfrm>
          <a:prstGeom prst="rect">
            <a:avLst/>
          </a:prstGeom>
          <a:noFill/>
        </p:spPr>
        <p:txBody>
          <a:bodyPr wrap="square" rtlCol="0">
            <a:spAutoFit/>
          </a:bodyPr>
          <a:lstStyle>
            <a:defPPr>
              <a:defRPr lang="zh-CN"/>
            </a:defPPr>
            <a:lvl1pPr>
              <a:lnSpc>
                <a:spcPct val="150000"/>
              </a:lnSpc>
              <a:defRPr sz="2000">
                <a:solidFill>
                  <a:schemeClr val="tx1">
                    <a:lumMod val="65000"/>
                    <a:lumOff val="35000"/>
                  </a:schemeClr>
                </a:solidFill>
                <a:cs typeface="+mn-ea"/>
              </a:defRPr>
            </a:lvl1pPr>
          </a:lstStyle>
          <a:p>
            <a:r>
              <a:rPr lang="zh-CN" altLang="en-US" dirty="0">
                <a:sym typeface="+mn-lt"/>
              </a:rPr>
              <a:t>    什么是文明？在现代汉语中，文明指一种社会进步状态，是人类在认识世界和改造世界的过程中所逐步形成的思想观念以及不断进化的人类本性的具体体现。</a:t>
            </a:r>
          </a:p>
          <a:p>
            <a:r>
              <a:rPr lang="zh-CN" altLang="en-US" dirty="0">
                <a:sym typeface="+mn-lt"/>
              </a:rPr>
              <a:t>    文明是路上相遇时的微笑，是同学有难时的热情帮助，是平时与人相处的亲切，是见到师长的问早问好，是不小心撞到对方时的一声“对不起”，</a:t>
            </a:r>
            <a:r>
              <a:rPr lang="en-US" altLang="zh-CN" dirty="0">
                <a:sym typeface="+mn-lt"/>
              </a:rPr>
              <a:t>……</a:t>
            </a:r>
            <a:r>
              <a:rPr lang="zh-CN" altLang="en-US" dirty="0">
                <a:sym typeface="+mn-lt"/>
              </a:rPr>
              <a:t>文明是一种品质，文明是一种修养，文明是一种被大家广泛推崇的优良行为。</a:t>
            </a:r>
          </a:p>
        </p:txBody>
      </p:sp>
      <p:pic>
        <p:nvPicPr>
          <p:cNvPr id="3" name="图片 2">
            <a:extLst>
              <a:ext uri="{FF2B5EF4-FFF2-40B4-BE49-F238E27FC236}">
                <a16:creationId xmlns="" xmlns:a16="http://schemas.microsoft.com/office/drawing/2014/main" id="{08787BF2-16F6-48B5-9923-851B7D2622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77574" y="2303814"/>
            <a:ext cx="5023114" cy="3255271"/>
          </a:xfrm>
          <a:prstGeom prst="rect">
            <a:avLst/>
          </a:prstGeom>
        </p:spPr>
      </p:pic>
    </p:spTree>
    <p:extLst>
      <p:ext uri="{BB962C8B-B14F-4D97-AF65-F5344CB8AC3E}">
        <p14:creationId xmlns:p14="http://schemas.microsoft.com/office/powerpoint/2010/main" val="2313017756"/>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6">
            <a:extLst>
              <a:ext uri="{FF2B5EF4-FFF2-40B4-BE49-F238E27FC236}">
                <a16:creationId xmlns="" xmlns:a16="http://schemas.microsoft.com/office/drawing/2014/main" id="{7C99B288-7DED-41F9-8320-828FCF1DC437}"/>
              </a:ext>
            </a:extLst>
          </p:cNvPr>
          <p:cNvSpPr txBox="1">
            <a:spLocks noChangeArrowheads="1"/>
          </p:cNvSpPr>
          <p:nvPr/>
        </p:nvSpPr>
        <p:spPr bwMode="auto">
          <a:xfrm>
            <a:off x="1595041" y="1882183"/>
            <a:ext cx="8686800" cy="707886"/>
          </a:xfrm>
          <a:prstGeom prst="rect">
            <a:avLst/>
          </a:prstGeom>
          <a:noFill/>
          <a:extLst/>
        </p:spPr>
        <p:txBody>
          <a:bodyPr wrap="square" rtlCol="0">
            <a:spAutoFit/>
          </a:bodyPr>
          <a:lstStyle>
            <a:defPPr>
              <a:defRPr lang="zh-CN"/>
            </a:defPPr>
            <a:lvl1pPr>
              <a:lnSpc>
                <a:spcPct val="150000"/>
              </a:lnSpc>
              <a:defRPr sz="2000">
                <a:solidFill>
                  <a:schemeClr val="tx1">
                    <a:lumMod val="65000"/>
                    <a:lumOff val="35000"/>
                  </a:schemeClr>
                </a:solidFill>
                <a:cs typeface="+mn-ea"/>
              </a:defRPr>
            </a:lvl1pPr>
          </a:lstStyle>
          <a:p>
            <a:pPr>
              <a:lnSpc>
                <a:spcPct val="100000"/>
              </a:lnSpc>
            </a:pPr>
            <a:r>
              <a:rPr lang="zh-CN" altLang="en-US" dirty="0">
                <a:sym typeface="+mn-lt"/>
              </a:rPr>
              <a:t>礼仪是指人们在各种社会交往活动中形成的用以美化自身、完</a:t>
            </a:r>
            <a:r>
              <a:rPr lang="en-US" altLang="zh-CN" dirty="0">
                <a:sym typeface="+mn-lt"/>
              </a:rPr>
              <a:t> </a:t>
            </a:r>
            <a:r>
              <a:rPr lang="zh-CN" altLang="en-US" dirty="0">
                <a:sym typeface="+mn-lt"/>
              </a:rPr>
              <a:t>善自我、修身养性、敬重他人的约定俗成的行为规范与准则。</a:t>
            </a:r>
            <a:endParaRPr lang="en-US" altLang="zh-CN" dirty="0">
              <a:sym typeface="+mn-lt"/>
            </a:endParaRPr>
          </a:p>
        </p:txBody>
      </p:sp>
      <p:sp>
        <p:nvSpPr>
          <p:cNvPr id="6" name="文本框 5">
            <a:extLst>
              <a:ext uri="{FF2B5EF4-FFF2-40B4-BE49-F238E27FC236}">
                <a16:creationId xmlns="" xmlns:a16="http://schemas.microsoft.com/office/drawing/2014/main" id="{5250B999-BBD2-438C-AFA4-C384C711594A}"/>
              </a:ext>
            </a:extLst>
          </p:cNvPr>
          <p:cNvSpPr txBox="1">
            <a:spLocks noChangeArrowheads="1"/>
          </p:cNvSpPr>
          <p:nvPr/>
        </p:nvSpPr>
        <p:spPr bwMode="auto">
          <a:xfrm>
            <a:off x="1595041" y="2875174"/>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609585"/>
            <a:r>
              <a:rPr lang="zh-CN" altLang="en-US" sz="2800" dirty="0">
                <a:ln w="18415" cmpd="sng">
                  <a:noFill/>
                  <a:prstDash val="solid"/>
                </a:ln>
                <a:solidFill>
                  <a:srgbClr val="375179"/>
                </a:solidFill>
                <a:latin typeface="+mn-lt"/>
                <a:ea typeface="+mn-ea"/>
                <a:cs typeface="+mn-ea"/>
                <a:sym typeface="+mn-lt"/>
              </a:rPr>
              <a:t>具体体现为：</a:t>
            </a:r>
          </a:p>
        </p:txBody>
      </p:sp>
      <p:sp>
        <p:nvSpPr>
          <p:cNvPr id="7" name="文本框 6">
            <a:extLst>
              <a:ext uri="{FF2B5EF4-FFF2-40B4-BE49-F238E27FC236}">
                <a16:creationId xmlns="" xmlns:a16="http://schemas.microsoft.com/office/drawing/2014/main" id="{67072B5A-EBF2-46A4-9ADB-82A634B0510F}"/>
              </a:ext>
            </a:extLst>
          </p:cNvPr>
          <p:cNvSpPr txBox="1"/>
          <p:nvPr/>
        </p:nvSpPr>
        <p:spPr>
          <a:xfrm>
            <a:off x="1595041" y="1328270"/>
            <a:ext cx="3156732" cy="643462"/>
          </a:xfrm>
          <a:prstGeom prst="rect">
            <a:avLst/>
          </a:prstGeom>
          <a:noFill/>
        </p:spPr>
        <p:txBody>
          <a:bodyPr wrap="square" rtlCol="0">
            <a:spAutoFit/>
          </a:bodyPr>
          <a:lstStyle/>
          <a:p>
            <a:r>
              <a:rPr lang="zh-CN" altLang="en-US" sz="3600" dirty="0">
                <a:solidFill>
                  <a:srgbClr val="375179"/>
                </a:solidFill>
                <a:cs typeface="+mn-ea"/>
                <a:sym typeface="+mn-lt"/>
              </a:rPr>
              <a:t>什么是礼仪？</a:t>
            </a:r>
          </a:p>
        </p:txBody>
      </p:sp>
      <p:sp>
        <p:nvSpPr>
          <p:cNvPr id="8" name="矩形 7">
            <a:extLst>
              <a:ext uri="{FF2B5EF4-FFF2-40B4-BE49-F238E27FC236}">
                <a16:creationId xmlns="" xmlns:a16="http://schemas.microsoft.com/office/drawing/2014/main" id="{8CEB9EB8-5F98-41C8-B162-0200E741B725}"/>
              </a:ext>
            </a:extLst>
          </p:cNvPr>
          <p:cNvSpPr/>
          <p:nvPr/>
        </p:nvSpPr>
        <p:spPr>
          <a:xfrm>
            <a:off x="2325166" y="3595049"/>
            <a:ext cx="646331" cy="458459"/>
          </a:xfrm>
          <a:prstGeom prst="rect">
            <a:avLst/>
          </a:prstGeom>
          <a:solidFill>
            <a:srgbClr val="375179"/>
          </a:solidFill>
          <a:ln>
            <a:solidFill>
              <a:srgbClr val="375179"/>
            </a:solidFill>
          </a:ln>
        </p:spPr>
        <p:txBody>
          <a:bodyPr wrap="none">
            <a:spAutoFit/>
          </a:bodyPr>
          <a:lstStyle/>
          <a:p>
            <a:pPr lvl="0" algn="just">
              <a:lnSpc>
                <a:spcPct val="150000"/>
              </a:lnSpc>
            </a:pPr>
            <a:r>
              <a:rPr lang="zh-CN" altLang="en-US" dirty="0">
                <a:solidFill>
                  <a:schemeClr val="bg1"/>
                </a:solidFill>
                <a:effectLst>
                  <a:outerShdw blurRad="38100" dist="38100" dir="2700000" algn="tl">
                    <a:srgbClr val="000000">
                      <a:alpha val="43137"/>
                    </a:srgbClr>
                  </a:outerShdw>
                </a:effectLst>
                <a:cs typeface="+mn-ea"/>
                <a:sym typeface="+mn-lt"/>
              </a:rPr>
              <a:t>礼貌</a:t>
            </a:r>
          </a:p>
        </p:txBody>
      </p:sp>
      <p:sp>
        <p:nvSpPr>
          <p:cNvPr id="9" name="矩形 8">
            <a:extLst>
              <a:ext uri="{FF2B5EF4-FFF2-40B4-BE49-F238E27FC236}">
                <a16:creationId xmlns="" xmlns:a16="http://schemas.microsoft.com/office/drawing/2014/main" id="{DEDEFF48-DB5C-4BEC-9FAE-4712845F3014}"/>
              </a:ext>
            </a:extLst>
          </p:cNvPr>
          <p:cNvSpPr/>
          <p:nvPr/>
        </p:nvSpPr>
        <p:spPr>
          <a:xfrm>
            <a:off x="1882194" y="5405043"/>
            <a:ext cx="8061803" cy="707886"/>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礼仪就是律己、敬人的一种行为规范，是表现对他人尊重和理解的过程和手段。</a:t>
            </a:r>
          </a:p>
        </p:txBody>
      </p:sp>
      <p:grpSp>
        <p:nvGrpSpPr>
          <p:cNvPr id="10" name="组合 9">
            <a:extLst>
              <a:ext uri="{FF2B5EF4-FFF2-40B4-BE49-F238E27FC236}">
                <a16:creationId xmlns="" xmlns:a16="http://schemas.microsoft.com/office/drawing/2014/main" id="{A89808FC-5F84-4421-A094-781418F6B999}"/>
              </a:ext>
            </a:extLst>
          </p:cNvPr>
          <p:cNvGrpSpPr/>
          <p:nvPr/>
        </p:nvGrpSpPr>
        <p:grpSpPr>
          <a:xfrm>
            <a:off x="4462599" y="3861501"/>
            <a:ext cx="1250576" cy="1523698"/>
            <a:chOff x="4371012" y="3110512"/>
            <a:chExt cx="1250576" cy="1523698"/>
          </a:xfrm>
        </p:grpSpPr>
        <p:sp>
          <p:nvSpPr>
            <p:cNvPr id="11" name="椭圆 10">
              <a:extLst>
                <a:ext uri="{FF2B5EF4-FFF2-40B4-BE49-F238E27FC236}">
                  <a16:creationId xmlns="" xmlns:a16="http://schemas.microsoft.com/office/drawing/2014/main" id="{B56A1F6C-680C-40F5-BF29-4A07AB72A8D7}"/>
                </a:ext>
              </a:extLst>
            </p:cNvPr>
            <p:cNvSpPr/>
            <p:nvPr/>
          </p:nvSpPr>
          <p:spPr>
            <a:xfrm>
              <a:off x="4371012" y="3383634"/>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a:extLst>
                <a:ext uri="{FF2B5EF4-FFF2-40B4-BE49-F238E27FC236}">
                  <a16:creationId xmlns="" xmlns:a16="http://schemas.microsoft.com/office/drawing/2014/main" id="{814E8796-FE25-4E37-AF16-B2921C47B3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75817" y="3110512"/>
              <a:ext cx="992520" cy="1490448"/>
            </a:xfrm>
            <a:prstGeom prst="rect">
              <a:avLst/>
            </a:prstGeom>
          </p:spPr>
        </p:pic>
      </p:grpSp>
      <p:grpSp>
        <p:nvGrpSpPr>
          <p:cNvPr id="13" name="组合 12">
            <a:extLst>
              <a:ext uri="{FF2B5EF4-FFF2-40B4-BE49-F238E27FC236}">
                <a16:creationId xmlns="" xmlns:a16="http://schemas.microsoft.com/office/drawing/2014/main" id="{AB5AD0C9-80B8-4BB8-B6D7-DC2246126EC9}"/>
              </a:ext>
            </a:extLst>
          </p:cNvPr>
          <p:cNvGrpSpPr/>
          <p:nvPr/>
        </p:nvGrpSpPr>
        <p:grpSpPr>
          <a:xfrm>
            <a:off x="8932564" y="4208549"/>
            <a:ext cx="1250576" cy="1250576"/>
            <a:chOff x="8840977" y="3457560"/>
            <a:chExt cx="1250576" cy="1250576"/>
          </a:xfrm>
        </p:grpSpPr>
        <p:sp>
          <p:nvSpPr>
            <p:cNvPr id="14" name="椭圆 13">
              <a:extLst>
                <a:ext uri="{FF2B5EF4-FFF2-40B4-BE49-F238E27FC236}">
                  <a16:creationId xmlns="" xmlns:a16="http://schemas.microsoft.com/office/drawing/2014/main" id="{9F88EC17-BE7C-44B9-A7F8-C00009737135}"/>
                </a:ext>
              </a:extLst>
            </p:cNvPr>
            <p:cNvSpPr/>
            <p:nvPr/>
          </p:nvSpPr>
          <p:spPr>
            <a:xfrm>
              <a:off x="8840977" y="3457560"/>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a:extLst>
                <a:ext uri="{FF2B5EF4-FFF2-40B4-BE49-F238E27FC236}">
                  <a16:creationId xmlns="" xmlns:a16="http://schemas.microsoft.com/office/drawing/2014/main" id="{702F95CB-3C1E-4859-AF73-811637D25E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8148" y="3621469"/>
              <a:ext cx="944262" cy="1037152"/>
            </a:xfrm>
            <a:prstGeom prst="rect">
              <a:avLst/>
            </a:prstGeom>
          </p:spPr>
        </p:pic>
      </p:grpSp>
      <p:grpSp>
        <p:nvGrpSpPr>
          <p:cNvPr id="16" name="组合 15">
            <a:extLst>
              <a:ext uri="{FF2B5EF4-FFF2-40B4-BE49-F238E27FC236}">
                <a16:creationId xmlns="" xmlns:a16="http://schemas.microsoft.com/office/drawing/2014/main" id="{16AD0B1C-CCEF-4CF7-A58E-569DF20F316E}"/>
              </a:ext>
            </a:extLst>
          </p:cNvPr>
          <p:cNvGrpSpPr/>
          <p:nvPr/>
        </p:nvGrpSpPr>
        <p:grpSpPr>
          <a:xfrm>
            <a:off x="2068305" y="4134623"/>
            <a:ext cx="1250576" cy="1250576"/>
            <a:chOff x="1976718" y="3383634"/>
            <a:chExt cx="1250576" cy="1250576"/>
          </a:xfrm>
        </p:grpSpPr>
        <p:sp>
          <p:nvSpPr>
            <p:cNvPr id="17" name="椭圆 16">
              <a:extLst>
                <a:ext uri="{FF2B5EF4-FFF2-40B4-BE49-F238E27FC236}">
                  <a16:creationId xmlns="" xmlns:a16="http://schemas.microsoft.com/office/drawing/2014/main" id="{4EBD05A1-725E-48DB-8C04-D64694142E0D}"/>
                </a:ext>
              </a:extLst>
            </p:cNvPr>
            <p:cNvSpPr/>
            <p:nvPr/>
          </p:nvSpPr>
          <p:spPr>
            <a:xfrm>
              <a:off x="1976718" y="3383634"/>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8" name="图片 17">
              <a:extLst>
                <a:ext uri="{FF2B5EF4-FFF2-40B4-BE49-F238E27FC236}">
                  <a16:creationId xmlns="" xmlns:a16="http://schemas.microsoft.com/office/drawing/2014/main" id="{FFEF6699-17B2-4EC2-A7D2-D9A1E342A0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4881" y="3508310"/>
              <a:ext cx="929626" cy="1092650"/>
            </a:xfrm>
            <a:prstGeom prst="rect">
              <a:avLst/>
            </a:prstGeom>
          </p:spPr>
        </p:pic>
      </p:grpSp>
      <p:grpSp>
        <p:nvGrpSpPr>
          <p:cNvPr id="19" name="组合 18">
            <a:extLst>
              <a:ext uri="{FF2B5EF4-FFF2-40B4-BE49-F238E27FC236}">
                <a16:creationId xmlns="" xmlns:a16="http://schemas.microsoft.com/office/drawing/2014/main" id="{6E2D6B9E-5396-4A03-83F3-80FAA8BB65D7}"/>
              </a:ext>
            </a:extLst>
          </p:cNvPr>
          <p:cNvGrpSpPr/>
          <p:nvPr/>
        </p:nvGrpSpPr>
        <p:grpSpPr>
          <a:xfrm>
            <a:off x="6604353" y="4134623"/>
            <a:ext cx="1250576" cy="1274987"/>
            <a:chOff x="6512766" y="3383634"/>
            <a:chExt cx="1250576" cy="1274987"/>
          </a:xfrm>
        </p:grpSpPr>
        <p:sp>
          <p:nvSpPr>
            <p:cNvPr id="20" name="椭圆 19">
              <a:extLst>
                <a:ext uri="{FF2B5EF4-FFF2-40B4-BE49-F238E27FC236}">
                  <a16:creationId xmlns="" xmlns:a16="http://schemas.microsoft.com/office/drawing/2014/main" id="{39CDADE1-1D6C-4D53-B8FC-FED054060C5E}"/>
                </a:ext>
              </a:extLst>
            </p:cNvPr>
            <p:cNvSpPr/>
            <p:nvPr/>
          </p:nvSpPr>
          <p:spPr>
            <a:xfrm>
              <a:off x="6512766" y="3383634"/>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片 20">
              <a:extLst>
                <a:ext uri="{FF2B5EF4-FFF2-40B4-BE49-F238E27FC236}">
                  <a16:creationId xmlns="" xmlns:a16="http://schemas.microsoft.com/office/drawing/2014/main" id="{A40015C2-A6A5-418B-ADD8-9D0588A213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4740" y="3508310"/>
              <a:ext cx="592617" cy="1150311"/>
            </a:xfrm>
            <a:prstGeom prst="rect">
              <a:avLst/>
            </a:prstGeom>
          </p:spPr>
        </p:pic>
      </p:grpSp>
      <p:sp>
        <p:nvSpPr>
          <p:cNvPr id="22" name="矩形 21">
            <a:extLst>
              <a:ext uri="{FF2B5EF4-FFF2-40B4-BE49-F238E27FC236}">
                <a16:creationId xmlns="" xmlns:a16="http://schemas.microsoft.com/office/drawing/2014/main" id="{7A041A89-1AE2-4880-8B4F-AEFD850A86B8}"/>
              </a:ext>
            </a:extLst>
          </p:cNvPr>
          <p:cNvSpPr/>
          <p:nvPr/>
        </p:nvSpPr>
        <p:spPr>
          <a:xfrm>
            <a:off x="4751773" y="3595048"/>
            <a:ext cx="646331" cy="458459"/>
          </a:xfrm>
          <a:prstGeom prst="rect">
            <a:avLst/>
          </a:prstGeom>
          <a:solidFill>
            <a:srgbClr val="375179"/>
          </a:solidFill>
          <a:ln>
            <a:solidFill>
              <a:srgbClr val="375179"/>
            </a:solidFill>
          </a:ln>
        </p:spPr>
        <p:txBody>
          <a:bodyPr wrap="none">
            <a:spAutoFit/>
          </a:bodyPr>
          <a:lstStyle/>
          <a:p>
            <a:pPr lvl="0" algn="just">
              <a:lnSpc>
                <a:spcPct val="150000"/>
              </a:lnSpc>
            </a:pPr>
            <a:r>
              <a:rPr lang="zh-CN" altLang="en-US" dirty="0">
                <a:solidFill>
                  <a:schemeClr val="bg1"/>
                </a:solidFill>
                <a:effectLst>
                  <a:outerShdw blurRad="38100" dist="38100" dir="2700000" algn="tl">
                    <a:srgbClr val="000000">
                      <a:alpha val="43137"/>
                    </a:srgbClr>
                  </a:outerShdw>
                </a:effectLst>
                <a:cs typeface="+mn-ea"/>
                <a:sym typeface="+mn-lt"/>
              </a:rPr>
              <a:t>礼节</a:t>
            </a:r>
          </a:p>
        </p:txBody>
      </p:sp>
      <p:sp>
        <p:nvSpPr>
          <p:cNvPr id="23" name="矩形 22">
            <a:extLst>
              <a:ext uri="{FF2B5EF4-FFF2-40B4-BE49-F238E27FC236}">
                <a16:creationId xmlns="" xmlns:a16="http://schemas.microsoft.com/office/drawing/2014/main" id="{A4AA4419-0F26-4151-A805-288B98BCCCCA}"/>
              </a:ext>
            </a:extLst>
          </p:cNvPr>
          <p:cNvSpPr/>
          <p:nvPr/>
        </p:nvSpPr>
        <p:spPr>
          <a:xfrm>
            <a:off x="6906522" y="3595049"/>
            <a:ext cx="646331" cy="458459"/>
          </a:xfrm>
          <a:prstGeom prst="rect">
            <a:avLst/>
          </a:prstGeom>
          <a:solidFill>
            <a:srgbClr val="375179"/>
          </a:solidFill>
          <a:ln>
            <a:solidFill>
              <a:srgbClr val="375179"/>
            </a:solidFill>
          </a:ln>
        </p:spPr>
        <p:txBody>
          <a:bodyPr wrap="none">
            <a:spAutoFit/>
          </a:bodyPr>
          <a:lstStyle/>
          <a:p>
            <a:pPr lvl="0" algn="just">
              <a:lnSpc>
                <a:spcPct val="150000"/>
              </a:lnSpc>
            </a:pPr>
            <a:r>
              <a:rPr lang="zh-CN" altLang="en-US" dirty="0">
                <a:solidFill>
                  <a:schemeClr val="bg1"/>
                </a:solidFill>
                <a:effectLst>
                  <a:outerShdw blurRad="38100" dist="38100" dir="2700000" algn="tl">
                    <a:srgbClr val="000000">
                      <a:alpha val="43137"/>
                    </a:srgbClr>
                  </a:outerShdw>
                </a:effectLst>
                <a:cs typeface="+mn-ea"/>
                <a:sym typeface="+mn-lt"/>
              </a:rPr>
              <a:t>仪表</a:t>
            </a:r>
          </a:p>
        </p:txBody>
      </p:sp>
      <p:sp>
        <p:nvSpPr>
          <p:cNvPr id="24" name="矩形 23">
            <a:extLst>
              <a:ext uri="{FF2B5EF4-FFF2-40B4-BE49-F238E27FC236}">
                <a16:creationId xmlns="" xmlns:a16="http://schemas.microsoft.com/office/drawing/2014/main" id="{B7D0AE4F-B354-40EC-98B0-BE463F5654C8}"/>
              </a:ext>
            </a:extLst>
          </p:cNvPr>
          <p:cNvSpPr/>
          <p:nvPr/>
        </p:nvSpPr>
        <p:spPr>
          <a:xfrm>
            <a:off x="9199454" y="3595049"/>
            <a:ext cx="646331" cy="458459"/>
          </a:xfrm>
          <a:prstGeom prst="rect">
            <a:avLst/>
          </a:prstGeom>
          <a:solidFill>
            <a:srgbClr val="375179"/>
          </a:solidFill>
          <a:ln>
            <a:solidFill>
              <a:srgbClr val="375179"/>
            </a:solidFill>
          </a:ln>
        </p:spPr>
        <p:txBody>
          <a:bodyPr wrap="none">
            <a:spAutoFit/>
          </a:bodyPr>
          <a:lstStyle/>
          <a:p>
            <a:pPr lvl="0" algn="just">
              <a:lnSpc>
                <a:spcPct val="150000"/>
              </a:lnSpc>
            </a:pPr>
            <a:r>
              <a:rPr lang="zh-CN" altLang="en-US" dirty="0">
                <a:solidFill>
                  <a:schemeClr val="bg1"/>
                </a:solidFill>
                <a:effectLst>
                  <a:outerShdw blurRad="38100" dist="38100" dir="2700000" algn="tl">
                    <a:srgbClr val="000000">
                      <a:alpha val="43137"/>
                    </a:srgbClr>
                  </a:outerShdw>
                </a:effectLst>
                <a:cs typeface="+mn-ea"/>
                <a:sym typeface="+mn-lt"/>
              </a:rPr>
              <a:t>仪式</a:t>
            </a:r>
          </a:p>
        </p:txBody>
      </p:sp>
      <p:cxnSp>
        <p:nvCxnSpPr>
          <p:cNvPr id="26" name="直接连接符 25">
            <a:extLst>
              <a:ext uri="{FF2B5EF4-FFF2-40B4-BE49-F238E27FC236}">
                <a16:creationId xmlns="" xmlns:a16="http://schemas.microsoft.com/office/drawing/2014/main" id="{356EF479-29A2-4B53-A066-478A9745514F}"/>
              </a:ext>
            </a:extLst>
          </p:cNvPr>
          <p:cNvCxnSpPr>
            <a:cxnSpLocks/>
          </p:cNvCxnSpPr>
          <p:nvPr/>
        </p:nvCxnSpPr>
        <p:spPr>
          <a:xfrm>
            <a:off x="1649905" y="2731446"/>
            <a:ext cx="8686800" cy="0"/>
          </a:xfrm>
          <a:prstGeom prst="line">
            <a:avLst/>
          </a:prstGeom>
          <a:ln w="57150">
            <a:solidFill>
              <a:srgbClr val="3751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04364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vertical)">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0098E463-1095-47B0-B23D-FFE852308D7F}"/>
              </a:ext>
            </a:extLst>
          </p:cNvPr>
          <p:cNvGrpSpPr/>
          <p:nvPr/>
        </p:nvGrpSpPr>
        <p:grpSpPr>
          <a:xfrm>
            <a:off x="1135134" y="1114825"/>
            <a:ext cx="4704834" cy="805415"/>
            <a:chOff x="7959888" y="1629862"/>
            <a:chExt cx="4704834" cy="805415"/>
          </a:xfrm>
        </p:grpSpPr>
        <p:sp>
          <p:nvSpPr>
            <p:cNvPr id="5" name="矩形 4">
              <a:extLst>
                <a:ext uri="{FF2B5EF4-FFF2-40B4-BE49-F238E27FC236}">
                  <a16:creationId xmlns="" xmlns:a16="http://schemas.microsoft.com/office/drawing/2014/main" id="{9E8AC72C-7C0F-4CC3-99A7-44C894A38C7B}"/>
                </a:ext>
              </a:extLst>
            </p:cNvPr>
            <p:cNvSpPr/>
            <p:nvPr/>
          </p:nvSpPr>
          <p:spPr>
            <a:xfrm>
              <a:off x="7959888" y="1629862"/>
              <a:ext cx="3766050" cy="805415"/>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B55224DE-B819-4A86-90CB-684E9762002E}"/>
                </a:ext>
              </a:extLst>
            </p:cNvPr>
            <p:cNvSpPr/>
            <p:nvPr/>
          </p:nvSpPr>
          <p:spPr>
            <a:xfrm>
              <a:off x="8139648" y="1721303"/>
              <a:ext cx="4525074" cy="646331"/>
            </a:xfrm>
            <a:prstGeom prst="rect">
              <a:avLst/>
            </a:prstGeom>
            <a:solidFill>
              <a:srgbClr val="375179"/>
            </a:solidFill>
            <a:ln>
              <a:solidFill>
                <a:schemeClr val="bg1">
                  <a:lumMod val="85000"/>
                </a:schemeClr>
              </a:solidFill>
            </a:ln>
          </p:spPr>
          <p:txBody>
            <a:bodyPr vert="horz" wrap="square">
              <a:spAutoFit/>
            </a:bodyPr>
            <a:lstStyle/>
            <a:p>
              <a:pPr algn="ctr"/>
              <a:r>
                <a:rPr lang="zh-CN" altLang="en-US" sz="3600" dirty="0">
                  <a:solidFill>
                    <a:schemeClr val="bg1"/>
                  </a:solidFill>
                  <a:effectLst>
                    <a:outerShdw blurRad="38100" dist="38100" dir="2700000" algn="tl">
                      <a:srgbClr val="000000">
                        <a:alpha val="43137"/>
                      </a:srgbClr>
                    </a:outerShdw>
                  </a:effectLst>
                  <a:cs typeface="+mn-ea"/>
                  <a:sym typeface="+mn-lt"/>
                </a:rPr>
                <a:t> 为什么学礼仪</a:t>
              </a:r>
              <a:r>
                <a:rPr lang="en-US" altLang="zh-CN" sz="3600" dirty="0">
                  <a:solidFill>
                    <a:schemeClr val="bg1"/>
                  </a:solidFill>
                  <a:effectLst>
                    <a:outerShdw blurRad="38100" dist="38100" dir="2700000" algn="tl">
                      <a:srgbClr val="000000">
                        <a:alpha val="43137"/>
                      </a:srgbClr>
                    </a:outerShdw>
                  </a:effectLst>
                  <a:cs typeface="+mn-ea"/>
                  <a:sym typeface="+mn-lt"/>
                </a:rPr>
                <a:t>?</a:t>
              </a:r>
              <a:endParaRPr lang="zh-CN" altLang="en-US" sz="3600" b="1" dirty="0">
                <a:solidFill>
                  <a:schemeClr val="bg1"/>
                </a:solidFill>
                <a:effectLst>
                  <a:outerShdw blurRad="38100" dist="38100" dir="2700000" algn="tl">
                    <a:srgbClr val="000000">
                      <a:alpha val="43137"/>
                    </a:srgbClr>
                  </a:outerShdw>
                </a:effectLst>
                <a:cs typeface="+mn-ea"/>
                <a:sym typeface="+mn-lt"/>
              </a:endParaRPr>
            </a:p>
          </p:txBody>
        </p:sp>
      </p:grpSp>
      <p:sp>
        <p:nvSpPr>
          <p:cNvPr id="7" name="TextBox 46">
            <a:extLst>
              <a:ext uri="{FF2B5EF4-FFF2-40B4-BE49-F238E27FC236}">
                <a16:creationId xmlns="" xmlns:a16="http://schemas.microsoft.com/office/drawing/2014/main" id="{DE07C87A-99BA-4418-936B-0FE844A0F419}"/>
              </a:ext>
            </a:extLst>
          </p:cNvPr>
          <p:cNvSpPr txBox="1">
            <a:spLocks noChangeArrowheads="1"/>
          </p:cNvSpPr>
          <p:nvPr/>
        </p:nvSpPr>
        <p:spPr bwMode="auto">
          <a:xfrm>
            <a:off x="1135134" y="2011681"/>
            <a:ext cx="8686800" cy="49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2000" b="1" dirty="0">
                <a:solidFill>
                  <a:schemeClr val="tx1">
                    <a:lumMod val="75000"/>
                    <a:lumOff val="25000"/>
                  </a:schemeClr>
                </a:solidFill>
                <a:latin typeface="+mn-lt"/>
                <a:ea typeface="+mn-ea"/>
                <a:cs typeface="+mn-ea"/>
                <a:sym typeface="+mn-lt"/>
              </a:rPr>
              <a:t> 荀子说：“人无礼则不立，事无礼则不成， 国无礼则不宁”。</a:t>
            </a:r>
            <a:endParaRPr lang="en-US" altLang="zh-CN" sz="2000" b="1" dirty="0">
              <a:solidFill>
                <a:schemeClr val="tx1">
                  <a:lumMod val="75000"/>
                  <a:lumOff val="25000"/>
                </a:schemeClr>
              </a:solidFill>
              <a:latin typeface="+mn-lt"/>
              <a:ea typeface="+mn-ea"/>
              <a:cs typeface="+mn-ea"/>
              <a:sym typeface="+mn-lt"/>
            </a:endParaRPr>
          </a:p>
        </p:txBody>
      </p:sp>
      <p:sp>
        <p:nvSpPr>
          <p:cNvPr id="13" name="矩形 12">
            <a:extLst>
              <a:ext uri="{FF2B5EF4-FFF2-40B4-BE49-F238E27FC236}">
                <a16:creationId xmlns="" xmlns:a16="http://schemas.microsoft.com/office/drawing/2014/main" id="{0EC794E2-D1A1-442A-A999-1AC1528370DC}"/>
              </a:ext>
            </a:extLst>
          </p:cNvPr>
          <p:cNvSpPr/>
          <p:nvPr/>
        </p:nvSpPr>
        <p:spPr>
          <a:xfrm>
            <a:off x="1135135" y="2682316"/>
            <a:ext cx="6893298" cy="1566393"/>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4" name="Text Box 5">
            <a:extLst>
              <a:ext uri="{FF2B5EF4-FFF2-40B4-BE49-F238E27FC236}">
                <a16:creationId xmlns="" xmlns:a16="http://schemas.microsoft.com/office/drawing/2014/main" id="{674512E6-BB19-4047-88F2-8243124F7BB6}"/>
              </a:ext>
            </a:extLst>
          </p:cNvPr>
          <p:cNvSpPr txBox="1"/>
          <p:nvPr/>
        </p:nvSpPr>
        <p:spPr>
          <a:xfrm>
            <a:off x="1314894" y="2707873"/>
            <a:ext cx="6627769" cy="1492716"/>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1" hangingPunct="1"/>
            <a:r>
              <a:rPr lang="zh-CN" altLang="en-US" sz="2800" b="1" dirty="0">
                <a:solidFill>
                  <a:srgbClr val="375179"/>
                </a:solidFill>
                <a:cs typeface="+mn-ea"/>
                <a:sym typeface="+mn-lt"/>
              </a:rPr>
              <a:t>对个体</a:t>
            </a:r>
          </a:p>
          <a:p>
            <a:pPr lvl="1" eaLnBrk="1" hangingPunct="1">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不学礼，无以立</a:t>
            </a:r>
          </a:p>
          <a:p>
            <a:pPr lvl="1" eaLnBrk="1" hangingPunct="1">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使个人的言行在社会活动中与其身份、地位、社会角色相适应</a:t>
            </a:r>
          </a:p>
          <a:p>
            <a:pPr lvl="1" eaLnBrk="1" hangingPunct="1">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衡量个人道德水准高低和有无教养的尺度</a:t>
            </a:r>
          </a:p>
        </p:txBody>
      </p:sp>
      <p:sp>
        <p:nvSpPr>
          <p:cNvPr id="15" name="Text Box 6">
            <a:extLst>
              <a:ext uri="{FF2B5EF4-FFF2-40B4-BE49-F238E27FC236}">
                <a16:creationId xmlns="" xmlns:a16="http://schemas.microsoft.com/office/drawing/2014/main" id="{F192C9B9-C55A-420F-8927-7D017EED9B30}"/>
              </a:ext>
            </a:extLst>
          </p:cNvPr>
          <p:cNvSpPr txBox="1"/>
          <p:nvPr/>
        </p:nvSpPr>
        <p:spPr>
          <a:xfrm>
            <a:off x="1314894" y="4553410"/>
            <a:ext cx="6430002" cy="138499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1" hangingPunct="1">
              <a:lnSpc>
                <a:spcPct val="150000"/>
              </a:lnSpc>
            </a:pPr>
            <a:r>
              <a:rPr lang="zh-CN" altLang="en-US" sz="2800" b="1" dirty="0">
                <a:solidFill>
                  <a:srgbClr val="375179"/>
                </a:solidFill>
                <a:cs typeface="+mn-ea"/>
                <a:sym typeface="+mn-lt"/>
              </a:rPr>
              <a:t>对社会</a:t>
            </a:r>
          </a:p>
          <a:p>
            <a:pPr lvl="1" eaLnBrk="1" hangingPunct="1">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塑造组织形象，提高办事效率</a:t>
            </a:r>
          </a:p>
          <a:p>
            <a:pPr lvl="1" eaLnBrk="1" hangingPunct="1">
              <a:lnSpc>
                <a:spcPct val="150000"/>
              </a:lnSpc>
            </a:pP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是一个国家文明程度、道德风尚和生活习惯的反</a:t>
            </a:r>
          </a:p>
        </p:txBody>
      </p:sp>
      <p:sp>
        <p:nvSpPr>
          <p:cNvPr id="17" name="矩形 16">
            <a:extLst>
              <a:ext uri="{FF2B5EF4-FFF2-40B4-BE49-F238E27FC236}">
                <a16:creationId xmlns="" xmlns:a16="http://schemas.microsoft.com/office/drawing/2014/main" id="{28C1FA87-0D40-4B4B-8232-6015366B4F4F}"/>
              </a:ext>
            </a:extLst>
          </p:cNvPr>
          <p:cNvSpPr/>
          <p:nvPr/>
        </p:nvSpPr>
        <p:spPr>
          <a:xfrm>
            <a:off x="1135134" y="4437481"/>
            <a:ext cx="6893298" cy="1566393"/>
          </a:xfrm>
          <a:prstGeom prst="rect">
            <a:avLst/>
          </a:prstGeom>
          <a:noFill/>
          <a:ln w="38100">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23" name="图片 22">
            <a:extLst>
              <a:ext uri="{FF2B5EF4-FFF2-40B4-BE49-F238E27FC236}">
                <a16:creationId xmlns="" xmlns:a16="http://schemas.microsoft.com/office/drawing/2014/main" id="{C1B5FA0A-0391-4DAB-9EB6-A5A133A4FC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8191" y="2534209"/>
            <a:ext cx="3429000" cy="3429000"/>
          </a:xfrm>
          <a:prstGeom prst="rect">
            <a:avLst/>
          </a:prstGeom>
        </p:spPr>
      </p:pic>
    </p:spTree>
    <p:extLst>
      <p:ext uri="{BB962C8B-B14F-4D97-AF65-F5344CB8AC3E}">
        <p14:creationId xmlns:p14="http://schemas.microsoft.com/office/powerpoint/2010/main" val="2094705032"/>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vertical)">
                                      <p:cBhvr>
                                        <p:cTn id="11" dur="750"/>
                                        <p:tgtEl>
                                          <p:spTgt spid="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a:extLst>
              <a:ext uri="{FF2B5EF4-FFF2-40B4-BE49-F238E27FC236}">
                <a16:creationId xmlns="" xmlns:a16="http://schemas.microsoft.com/office/drawing/2014/main" id="{76165A21-2672-45B4-BA98-687152592949}"/>
              </a:ext>
            </a:extLst>
          </p:cNvPr>
          <p:cNvPicPr>
            <a:picLocks noChangeAspect="1"/>
          </p:cNvPicPr>
          <p:nvPr>
            <p:custDataLst>
              <p:tags r:id="rId1"/>
            </p:custDataLst>
          </p:nvPr>
        </p:nvPicPr>
        <p:blipFill rotWithShape="1">
          <a:blip r:embed="rId10" cstate="screen">
            <a:extLst>
              <a:ext uri="{28A0092B-C50C-407E-A947-70E740481C1C}">
                <a14:useLocalDpi xmlns:a14="http://schemas.microsoft.com/office/drawing/2010/main"/>
              </a:ext>
            </a:extLst>
          </a:blip>
          <a:srcRect/>
          <a:stretch/>
        </p:blipFill>
        <p:spPr>
          <a:xfrm>
            <a:off x="0" y="-2"/>
            <a:ext cx="12192004" cy="6858002"/>
          </a:xfrm>
          <a:prstGeom prst="rect">
            <a:avLst/>
          </a:prstGeom>
        </p:spPr>
      </p:pic>
      <p:pic>
        <p:nvPicPr>
          <p:cNvPr id="7" name="PA-图片 6">
            <a:extLst>
              <a:ext uri="{FF2B5EF4-FFF2-40B4-BE49-F238E27FC236}">
                <a16:creationId xmlns="" xmlns:a16="http://schemas.microsoft.com/office/drawing/2014/main" id="{15C0EBF3-DC54-4EE2-984F-D5E809CE3E68}"/>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1111515" y="1089559"/>
            <a:ext cx="9968969" cy="5102428"/>
          </a:xfrm>
          <a:prstGeom prst="rect">
            <a:avLst/>
          </a:prstGeom>
        </p:spPr>
      </p:pic>
      <p:pic>
        <p:nvPicPr>
          <p:cNvPr id="9" name="PA-图片 8">
            <a:extLst>
              <a:ext uri="{FF2B5EF4-FFF2-40B4-BE49-F238E27FC236}">
                <a16:creationId xmlns="" xmlns:a16="http://schemas.microsoft.com/office/drawing/2014/main" id="{7F80C306-107E-4E7B-AD5E-25C1030E0BB0}"/>
              </a:ext>
            </a:extLst>
          </p:cNvPr>
          <p:cNvPicPr>
            <a:picLocks noChangeAspect="1"/>
          </p:cNvPicPr>
          <p:nvPr>
            <p:custDataLst>
              <p:tags r:id="rId3"/>
            </p:custDataLst>
          </p:nvPr>
        </p:nvPicPr>
        <p:blipFill rotWithShape="1">
          <a:blip r:embed="rId12" cstate="screen">
            <a:extLst>
              <a:ext uri="{28A0092B-C50C-407E-A947-70E740481C1C}">
                <a14:useLocalDpi xmlns:a14="http://schemas.microsoft.com/office/drawing/2010/main"/>
              </a:ext>
            </a:extLst>
          </a:blip>
          <a:srcRect/>
          <a:stretch/>
        </p:blipFill>
        <p:spPr>
          <a:xfrm>
            <a:off x="8801099" y="-1"/>
            <a:ext cx="3390901" cy="1525088"/>
          </a:xfrm>
          <a:prstGeom prst="rect">
            <a:avLst/>
          </a:prstGeom>
        </p:spPr>
      </p:pic>
      <p:sp>
        <p:nvSpPr>
          <p:cNvPr id="11" name="PA-文本框 10">
            <a:extLst>
              <a:ext uri="{FF2B5EF4-FFF2-40B4-BE49-F238E27FC236}">
                <a16:creationId xmlns="" xmlns:a16="http://schemas.microsoft.com/office/drawing/2014/main" id="{B7EB713D-B94C-4513-9CFF-33F27EA349E2}"/>
              </a:ext>
            </a:extLst>
          </p:cNvPr>
          <p:cNvSpPr txBox="1"/>
          <p:nvPr>
            <p:custDataLst>
              <p:tags r:id="rId4"/>
            </p:custDataLst>
          </p:nvPr>
        </p:nvSpPr>
        <p:spPr>
          <a:xfrm>
            <a:off x="2782734" y="3842723"/>
            <a:ext cx="6626531" cy="1323439"/>
          </a:xfrm>
          <a:prstGeom prst="rect">
            <a:avLst/>
          </a:prstGeom>
          <a:noFill/>
        </p:spPr>
        <p:txBody>
          <a:bodyPr wrap="square" rtlCol="0">
            <a:spAutoFit/>
          </a:bodyPr>
          <a:lstStyle/>
          <a:p>
            <a:pPr algn="dist"/>
            <a:r>
              <a:rPr lang="zh-CN" altLang="en-US" sz="8000" dirty="0">
                <a:solidFill>
                  <a:srgbClr val="375179"/>
                </a:solidFill>
                <a:latin typeface="汉仪大宋简" panose="02010609000101010101" pitchFamily="49" charset="-122"/>
                <a:ea typeface="汉仪大宋简" panose="02010609000101010101" pitchFamily="49" charset="-122"/>
                <a:cs typeface="+mn-ea"/>
                <a:sym typeface="+mn-lt"/>
              </a:rPr>
              <a:t>礼仪的分类</a:t>
            </a:r>
          </a:p>
        </p:txBody>
      </p:sp>
      <p:grpSp>
        <p:nvGrpSpPr>
          <p:cNvPr id="13" name="PA-组合 12">
            <a:extLst>
              <a:ext uri="{FF2B5EF4-FFF2-40B4-BE49-F238E27FC236}">
                <a16:creationId xmlns="" xmlns:a16="http://schemas.microsoft.com/office/drawing/2014/main" id="{18D666E2-401E-4DEF-8768-32D9B9771433}"/>
              </a:ext>
            </a:extLst>
          </p:cNvPr>
          <p:cNvGrpSpPr/>
          <p:nvPr>
            <p:custDataLst>
              <p:tags r:id="rId5"/>
            </p:custDataLst>
          </p:nvPr>
        </p:nvGrpSpPr>
        <p:grpSpPr>
          <a:xfrm>
            <a:off x="5235127" y="2193445"/>
            <a:ext cx="1727851" cy="1584488"/>
            <a:chOff x="2260424" y="1795597"/>
            <a:chExt cx="925041" cy="848288"/>
          </a:xfrm>
        </p:grpSpPr>
        <p:sp>
          <p:nvSpPr>
            <p:cNvPr id="15" name="PA-矩形 14">
              <a:extLst>
                <a:ext uri="{FF2B5EF4-FFF2-40B4-BE49-F238E27FC236}">
                  <a16:creationId xmlns="" xmlns:a16="http://schemas.microsoft.com/office/drawing/2014/main" id="{17A296A2-135F-4469-8C87-B714F1FDB521}"/>
                </a:ext>
              </a:extLst>
            </p:cNvPr>
            <p:cNvSpPr/>
            <p:nvPr>
              <p:custDataLst>
                <p:tags r:id="rId6"/>
              </p:custDataLst>
            </p:nvPr>
          </p:nvSpPr>
          <p:spPr>
            <a:xfrm>
              <a:off x="2354792" y="1889796"/>
              <a:ext cx="753349" cy="690842"/>
            </a:xfrm>
            <a:prstGeom prst="rect">
              <a:avLst/>
            </a:prstGeom>
            <a:solidFill>
              <a:srgbClr val="375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sp>
          <p:nvSpPr>
            <p:cNvPr id="16" name="PA-矩形 15">
              <a:extLst>
                <a:ext uri="{FF2B5EF4-FFF2-40B4-BE49-F238E27FC236}">
                  <a16:creationId xmlns="" xmlns:a16="http://schemas.microsoft.com/office/drawing/2014/main" id="{F688EE4E-22C6-4E25-B810-40039F692972}"/>
                </a:ext>
              </a:extLst>
            </p:cNvPr>
            <p:cNvSpPr/>
            <p:nvPr>
              <p:custDataLst>
                <p:tags r:id="rId7"/>
              </p:custDataLst>
            </p:nvPr>
          </p:nvSpPr>
          <p:spPr>
            <a:xfrm>
              <a:off x="2276419" y="1877752"/>
              <a:ext cx="889783" cy="633261"/>
            </a:xfrm>
            <a:prstGeom prst="rect">
              <a:avLst/>
            </a:prstGeom>
            <a:noFill/>
          </p:spPr>
          <p:txBody>
            <a:bodyPr vert="eaVert" wrap="square">
              <a:spAutoFit/>
            </a:bodyPr>
            <a:lstStyle/>
            <a:p>
              <a:pPr algn="dist"/>
              <a:r>
                <a:rPr lang="zh-CN" altLang="en-US" sz="9600" dirty="0">
                  <a:solidFill>
                    <a:schemeClr val="bg1"/>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贰</a:t>
              </a:r>
            </a:p>
          </p:txBody>
        </p:sp>
        <p:sp>
          <p:nvSpPr>
            <p:cNvPr id="17" name="PA-矩形 16">
              <a:extLst>
                <a:ext uri="{FF2B5EF4-FFF2-40B4-BE49-F238E27FC236}">
                  <a16:creationId xmlns="" xmlns:a16="http://schemas.microsoft.com/office/drawing/2014/main" id="{FFEF7587-5809-433A-BE41-C136AEE5E95D}"/>
                </a:ext>
              </a:extLst>
            </p:cNvPr>
            <p:cNvSpPr/>
            <p:nvPr>
              <p:custDataLst>
                <p:tags r:id="rId8"/>
              </p:custDataLst>
            </p:nvPr>
          </p:nvSpPr>
          <p:spPr>
            <a:xfrm>
              <a:off x="2260424" y="1795597"/>
              <a:ext cx="925041" cy="8482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汉仪大宋简" panose="02010609000101010101" pitchFamily="49" charset="-122"/>
                <a:ea typeface="汉仪大宋简" panose="02010609000101010101" pitchFamily="49" charset="-122"/>
                <a:cs typeface="+mn-ea"/>
                <a:sym typeface="+mn-lt"/>
              </a:endParaRPr>
            </a:p>
          </p:txBody>
        </p:sp>
      </p:grpSp>
    </p:spTree>
    <p:extLst>
      <p:ext uri="{BB962C8B-B14F-4D97-AF65-F5344CB8AC3E}">
        <p14:creationId xmlns:p14="http://schemas.microsoft.com/office/powerpoint/2010/main" val="1717958653"/>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strVal val="(6*min(max(#ppt_w*#ppt_h,.3),1)-7.4)/-.7*#ppt_w"/>
                                          </p:val>
                                        </p:tav>
                                        <p:tav tm="100000">
                                          <p:val>
                                            <p:strVal val="#ppt_w"/>
                                          </p:val>
                                        </p:tav>
                                      </p:tavLst>
                                    </p:anim>
                                    <p:anim calcmode="lin" valueType="num">
                                      <p:cBhvr>
                                        <p:cTn id="22" dur="500" fill="hold"/>
                                        <p:tgtEl>
                                          <p:spTgt spid="11"/>
                                        </p:tgtEl>
                                        <p:attrNameLst>
                                          <p:attrName>ppt_h</p:attrName>
                                        </p:attrNameLst>
                                      </p:cBhvr>
                                      <p:tavLst>
                                        <p:tav tm="0">
                                          <p:val>
                                            <p:strVal val="(6*min(max(#ppt_w*#ppt_h,.3),1)-7.4)/-.7*#ppt_h"/>
                                          </p:val>
                                        </p:tav>
                                        <p:tav tm="100000">
                                          <p:val>
                                            <p:strVal val="#ppt_h"/>
                                          </p:val>
                                        </p:tav>
                                      </p:tavLst>
                                    </p:anim>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 xmlns:a16="http://schemas.microsoft.com/office/drawing/2014/main" id="{381B609A-D422-4482-A91B-2E9D9D80082E}"/>
              </a:ext>
            </a:extLst>
          </p:cNvPr>
          <p:cNvGrpSpPr/>
          <p:nvPr/>
        </p:nvGrpSpPr>
        <p:grpSpPr>
          <a:xfrm>
            <a:off x="963440" y="805832"/>
            <a:ext cx="750801" cy="2104872"/>
            <a:chOff x="7849619" y="1704878"/>
            <a:chExt cx="750801" cy="1766100"/>
          </a:xfrm>
        </p:grpSpPr>
        <p:sp>
          <p:nvSpPr>
            <p:cNvPr id="12" name="矩形 11">
              <a:extLst>
                <a:ext uri="{FF2B5EF4-FFF2-40B4-BE49-F238E27FC236}">
                  <a16:creationId xmlns="" xmlns:a16="http://schemas.microsoft.com/office/drawing/2014/main" id="{0C50AE61-2647-457C-960E-3A57F1EB135A}"/>
                </a:ext>
              </a:extLst>
            </p:cNvPr>
            <p:cNvSpPr/>
            <p:nvPr/>
          </p:nvSpPr>
          <p:spPr>
            <a:xfrm>
              <a:off x="7849619" y="1704878"/>
              <a:ext cx="498592" cy="1766100"/>
            </a:xfrm>
            <a:prstGeom prst="rect">
              <a:avLst/>
            </a:prstGeom>
            <a:no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 xmlns:a16="http://schemas.microsoft.com/office/drawing/2014/main" id="{47184B23-E15C-48C6-91B8-815B0BAD9DB6}"/>
                </a:ext>
              </a:extLst>
            </p:cNvPr>
            <p:cNvSpPr/>
            <p:nvPr/>
          </p:nvSpPr>
          <p:spPr>
            <a:xfrm>
              <a:off x="7984867" y="1878525"/>
              <a:ext cx="615553" cy="1365859"/>
            </a:xfrm>
            <a:prstGeom prst="rect">
              <a:avLst/>
            </a:prstGeom>
            <a:solidFill>
              <a:srgbClr val="375179"/>
            </a:solidFill>
            <a:ln>
              <a:solidFill>
                <a:schemeClr val="bg1">
                  <a:lumMod val="85000"/>
                </a:schemeClr>
              </a:solidFill>
            </a:ln>
          </p:spPr>
          <p:txBody>
            <a:bodyPr vert="eaVert" wrap="square">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个人礼仪</a:t>
              </a:r>
            </a:p>
          </p:txBody>
        </p:sp>
      </p:grpSp>
      <p:sp>
        <p:nvSpPr>
          <p:cNvPr id="15" name="TextBox 46">
            <a:extLst>
              <a:ext uri="{FF2B5EF4-FFF2-40B4-BE49-F238E27FC236}">
                <a16:creationId xmlns="" xmlns:a16="http://schemas.microsoft.com/office/drawing/2014/main" id="{9A5280C5-6482-4BF1-951B-73E80C8911A8}"/>
              </a:ext>
            </a:extLst>
          </p:cNvPr>
          <p:cNvSpPr txBox="1">
            <a:spLocks noChangeArrowheads="1"/>
          </p:cNvSpPr>
          <p:nvPr/>
        </p:nvSpPr>
        <p:spPr bwMode="auto">
          <a:xfrm>
            <a:off x="1849489" y="2095996"/>
            <a:ext cx="8686800" cy="78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pPr>
            <a:r>
              <a:rPr lang="zh-CN" altLang="en-US" sz="1600" b="1" dirty="0">
                <a:solidFill>
                  <a:schemeClr val="tx1">
                    <a:lumMod val="65000"/>
                    <a:lumOff val="35000"/>
                  </a:schemeClr>
                </a:solidFill>
                <a:latin typeface="+mn-lt"/>
                <a:ea typeface="+mn-ea"/>
                <a:cs typeface="+mn-ea"/>
                <a:sym typeface="+mn-lt"/>
              </a:rPr>
              <a:t>仪表是指人的容貌，是一个人精神面貌的外观体现。一个人的卫生习惯、服饰与形成和保持端庄、大方的仪表有着密切的关系 </a:t>
            </a:r>
          </a:p>
        </p:txBody>
      </p:sp>
      <p:sp>
        <p:nvSpPr>
          <p:cNvPr id="16" name="文本框 15">
            <a:extLst>
              <a:ext uri="{FF2B5EF4-FFF2-40B4-BE49-F238E27FC236}">
                <a16:creationId xmlns="" xmlns:a16="http://schemas.microsoft.com/office/drawing/2014/main" id="{218D8254-59B2-4C15-B957-E4BCB101B7A3}"/>
              </a:ext>
            </a:extLst>
          </p:cNvPr>
          <p:cNvSpPr txBox="1"/>
          <p:nvPr/>
        </p:nvSpPr>
        <p:spPr>
          <a:xfrm>
            <a:off x="1849489" y="1558264"/>
            <a:ext cx="3041518" cy="646331"/>
          </a:xfrm>
          <a:prstGeom prst="rect">
            <a:avLst/>
          </a:prstGeom>
          <a:noFill/>
        </p:spPr>
        <p:txBody>
          <a:bodyPr wrap="square" rtlCol="0">
            <a:spAutoFit/>
          </a:bodyPr>
          <a:lstStyle/>
          <a:p>
            <a:r>
              <a:rPr lang="zh-CN" altLang="en-US" sz="3600" dirty="0">
                <a:solidFill>
                  <a:srgbClr val="375179"/>
                </a:solidFill>
                <a:cs typeface="+mn-ea"/>
                <a:sym typeface="+mn-lt"/>
              </a:rPr>
              <a:t> 一、仪表 </a:t>
            </a:r>
          </a:p>
        </p:txBody>
      </p:sp>
      <p:cxnSp>
        <p:nvCxnSpPr>
          <p:cNvPr id="17" name="直接连接符 16">
            <a:extLst>
              <a:ext uri="{FF2B5EF4-FFF2-40B4-BE49-F238E27FC236}">
                <a16:creationId xmlns="" xmlns:a16="http://schemas.microsoft.com/office/drawing/2014/main" id="{139A4030-9D8B-4A1D-8542-42541120C673}"/>
              </a:ext>
            </a:extLst>
          </p:cNvPr>
          <p:cNvCxnSpPr>
            <a:cxnSpLocks/>
          </p:cNvCxnSpPr>
          <p:nvPr/>
        </p:nvCxnSpPr>
        <p:spPr>
          <a:xfrm>
            <a:off x="1904353" y="2964309"/>
            <a:ext cx="8686800" cy="0"/>
          </a:xfrm>
          <a:prstGeom prst="line">
            <a:avLst/>
          </a:prstGeom>
          <a:ln w="57150">
            <a:solidFill>
              <a:srgbClr val="375179"/>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 xmlns:a16="http://schemas.microsoft.com/office/drawing/2014/main" id="{312C72B4-0B7A-4726-BEBD-700C9A7F28D4}"/>
              </a:ext>
            </a:extLst>
          </p:cNvPr>
          <p:cNvSpPr/>
          <p:nvPr/>
        </p:nvSpPr>
        <p:spPr>
          <a:xfrm>
            <a:off x="2770279" y="3156223"/>
            <a:ext cx="7820874" cy="1107996"/>
          </a:xfrm>
          <a:prstGeom prst="rect">
            <a:avLst/>
          </a:prstGeom>
        </p:spPr>
        <p:txBody>
          <a:bodyPr wrap="square">
            <a:spAutoFit/>
          </a:bodyPr>
          <a:lstStyle/>
          <a:p>
            <a:pPr lvl="0" algn="just">
              <a:lnSpc>
                <a:spcPct val="150000"/>
              </a:lnSpc>
            </a:pPr>
            <a:r>
              <a:rPr lang="zh-CN" altLang="en-US" sz="2000" b="1" u="sng" dirty="0">
                <a:solidFill>
                  <a:srgbClr val="375179"/>
                </a:solidFill>
                <a:cs typeface="+mn-ea"/>
                <a:sym typeface="+mn-lt"/>
              </a:rPr>
              <a:t> </a:t>
            </a:r>
            <a:r>
              <a:rPr lang="en-US" altLang="zh-CN" sz="2000" b="1" u="sng" dirty="0">
                <a:solidFill>
                  <a:srgbClr val="375179"/>
                </a:solidFill>
                <a:cs typeface="+mn-ea"/>
                <a:sym typeface="+mn-lt"/>
              </a:rPr>
              <a:t>1</a:t>
            </a:r>
            <a:r>
              <a:rPr lang="zh-CN" altLang="en-US" sz="2000" b="1" u="sng" dirty="0">
                <a:solidFill>
                  <a:srgbClr val="375179"/>
                </a:solidFill>
                <a:cs typeface="+mn-ea"/>
                <a:sym typeface="+mn-lt"/>
              </a:rPr>
              <a:t>、卫生：</a:t>
            </a:r>
            <a:r>
              <a:rPr lang="zh-CN" altLang="en-US" sz="1200" dirty="0">
                <a:solidFill>
                  <a:schemeClr val="tx1">
                    <a:lumMod val="75000"/>
                    <a:lumOff val="25000"/>
                  </a:schemeClr>
                </a:solidFill>
                <a:cs typeface="+mn-ea"/>
                <a:sym typeface="+mn-lt"/>
              </a:rPr>
              <a:t>清洁卫生是仪容美的关键，是礼仪的基本要求。每个人都应该养成良好的卫生习惯，做到入睡起床洗脸、脚，早晚、饭后勤刷牙，经常洗头又洗澡，讲究梳理勤更衣。不要在人前“打扫个人卫生”。比如剔牙齿、掏鼻孔、挖耳屎、修指甲、搓泥垢等，这些行为都应该避开他人进行，否则，不仅不雅观，也不尊重他人。</a:t>
            </a:r>
          </a:p>
        </p:txBody>
      </p:sp>
      <p:sp>
        <p:nvSpPr>
          <p:cNvPr id="22" name="矩形 21">
            <a:extLst>
              <a:ext uri="{FF2B5EF4-FFF2-40B4-BE49-F238E27FC236}">
                <a16:creationId xmlns="" xmlns:a16="http://schemas.microsoft.com/office/drawing/2014/main" id="{63FB288A-65EC-4559-9249-CD9854B3FBE7}"/>
              </a:ext>
            </a:extLst>
          </p:cNvPr>
          <p:cNvSpPr/>
          <p:nvPr/>
        </p:nvSpPr>
        <p:spPr>
          <a:xfrm>
            <a:off x="2770279" y="4683951"/>
            <a:ext cx="7870583" cy="798039"/>
          </a:xfrm>
          <a:prstGeom prst="rect">
            <a:avLst/>
          </a:prstGeom>
        </p:spPr>
        <p:txBody>
          <a:bodyPr wrap="square">
            <a:spAutoFit/>
          </a:bodyPr>
          <a:lstStyle/>
          <a:p>
            <a:pPr lvl="0" algn="just">
              <a:lnSpc>
                <a:spcPct val="150000"/>
              </a:lnSpc>
            </a:pPr>
            <a:r>
              <a:rPr lang="en-US" altLang="zh-CN" sz="2000" b="1" u="sng" dirty="0">
                <a:solidFill>
                  <a:srgbClr val="375179"/>
                </a:solidFill>
                <a:cs typeface="+mn-ea"/>
                <a:sym typeface="+mn-lt"/>
              </a:rPr>
              <a:t>2</a:t>
            </a:r>
            <a:r>
              <a:rPr lang="zh-CN" altLang="en-US" sz="2000" b="1" u="sng" dirty="0">
                <a:solidFill>
                  <a:srgbClr val="375179"/>
                </a:solidFill>
                <a:cs typeface="+mn-ea"/>
                <a:sym typeface="+mn-lt"/>
              </a:rPr>
              <a:t>、服饰</a:t>
            </a:r>
            <a:r>
              <a:rPr lang="zh-CN" altLang="en-US" sz="1200" dirty="0">
                <a:solidFill>
                  <a:schemeClr val="tx1">
                    <a:lumMod val="75000"/>
                    <a:lumOff val="25000"/>
                  </a:schemeClr>
                </a:solidFill>
                <a:cs typeface="+mn-ea"/>
                <a:sym typeface="+mn-lt"/>
              </a:rPr>
              <a:t>服饰反映了一个人文化素质之高低，审美情趣之雅俗。既要自然得体，协调大方，又要遵守某种约定俗成的规范或原则。  </a:t>
            </a:r>
          </a:p>
        </p:txBody>
      </p:sp>
      <p:grpSp>
        <p:nvGrpSpPr>
          <p:cNvPr id="30" name="组合 29">
            <a:extLst>
              <a:ext uri="{FF2B5EF4-FFF2-40B4-BE49-F238E27FC236}">
                <a16:creationId xmlns="" xmlns:a16="http://schemas.microsoft.com/office/drawing/2014/main" id="{777DD8FB-A5DF-4CEA-8881-7932F83AEC76}"/>
              </a:ext>
            </a:extLst>
          </p:cNvPr>
          <p:cNvGrpSpPr/>
          <p:nvPr/>
        </p:nvGrpSpPr>
        <p:grpSpPr>
          <a:xfrm>
            <a:off x="1406464" y="3163466"/>
            <a:ext cx="1250576" cy="1283705"/>
            <a:chOff x="1406464" y="3163466"/>
            <a:chExt cx="1250576" cy="1283705"/>
          </a:xfrm>
        </p:grpSpPr>
        <p:sp>
          <p:nvSpPr>
            <p:cNvPr id="24" name="椭圆 23">
              <a:extLst>
                <a:ext uri="{FF2B5EF4-FFF2-40B4-BE49-F238E27FC236}">
                  <a16:creationId xmlns="" xmlns:a16="http://schemas.microsoft.com/office/drawing/2014/main" id="{01EBB4FF-7132-4A76-B1D7-96B07E1A5D60}"/>
                </a:ext>
              </a:extLst>
            </p:cNvPr>
            <p:cNvSpPr/>
            <p:nvPr/>
          </p:nvSpPr>
          <p:spPr>
            <a:xfrm>
              <a:off x="1406464" y="3163466"/>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 xmlns:a16="http://schemas.microsoft.com/office/drawing/2014/main" id="{D0AA6219-4832-401A-829B-B75DB1723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2032" y="3291979"/>
              <a:ext cx="1155192" cy="1155192"/>
            </a:xfrm>
            <a:prstGeom prst="rect">
              <a:avLst/>
            </a:prstGeom>
          </p:spPr>
        </p:pic>
      </p:grpSp>
      <p:grpSp>
        <p:nvGrpSpPr>
          <p:cNvPr id="31" name="组合 30">
            <a:extLst>
              <a:ext uri="{FF2B5EF4-FFF2-40B4-BE49-F238E27FC236}">
                <a16:creationId xmlns="" xmlns:a16="http://schemas.microsoft.com/office/drawing/2014/main" id="{D5A3DBA3-4D82-4A3C-941C-C9CC7DFB43BB}"/>
              </a:ext>
            </a:extLst>
          </p:cNvPr>
          <p:cNvGrpSpPr/>
          <p:nvPr/>
        </p:nvGrpSpPr>
        <p:grpSpPr>
          <a:xfrm>
            <a:off x="1370188" y="4593627"/>
            <a:ext cx="1250576" cy="1250576"/>
            <a:chOff x="1370188" y="4593627"/>
            <a:chExt cx="1250576" cy="1250576"/>
          </a:xfrm>
        </p:grpSpPr>
        <p:sp>
          <p:nvSpPr>
            <p:cNvPr id="6" name="椭圆 5">
              <a:extLst>
                <a:ext uri="{FF2B5EF4-FFF2-40B4-BE49-F238E27FC236}">
                  <a16:creationId xmlns="" xmlns:a16="http://schemas.microsoft.com/office/drawing/2014/main" id="{FB67EE3D-8D4F-4D40-93DF-FA99374C547E}"/>
                </a:ext>
              </a:extLst>
            </p:cNvPr>
            <p:cNvSpPr/>
            <p:nvPr/>
          </p:nvSpPr>
          <p:spPr>
            <a:xfrm>
              <a:off x="1370188" y="4593627"/>
              <a:ext cx="1250576" cy="1250576"/>
            </a:xfrm>
            <a:prstGeom prst="ellipse">
              <a:avLst/>
            </a:prstGeom>
            <a:solidFill>
              <a:schemeClr val="bg1"/>
            </a:solidFill>
            <a:ln>
              <a:solidFill>
                <a:srgbClr val="375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9" name="图片 28">
              <a:extLst>
                <a:ext uri="{FF2B5EF4-FFF2-40B4-BE49-F238E27FC236}">
                  <a16:creationId xmlns="" xmlns:a16="http://schemas.microsoft.com/office/drawing/2014/main" id="{80CEE77B-9CC9-4C6E-BB9C-EFEFB7A6A3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0188" y="4678508"/>
              <a:ext cx="1118616" cy="1118616"/>
            </a:xfrm>
            <a:prstGeom prst="rect">
              <a:avLst/>
            </a:prstGeom>
          </p:spPr>
        </p:pic>
      </p:grpSp>
      <p:sp>
        <p:nvSpPr>
          <p:cNvPr id="20" name="TextBox 19"/>
          <p:cNvSpPr txBox="1"/>
          <p:nvPr/>
        </p:nvSpPr>
        <p:spPr>
          <a:xfrm>
            <a:off x="4278939" y="6449039"/>
            <a:ext cx="1224136" cy="123111"/>
          </a:xfrm>
          <a:prstGeom prst="rect">
            <a:avLst/>
          </a:prstGeom>
          <a:noFill/>
        </p:spPr>
        <p:txBody>
          <a:bodyPr wrap="square" rtlCol="0">
            <a:spAutoFit/>
          </a:bodyPr>
          <a:lstStyle/>
          <a:p>
            <a:pPr>
              <a:lnSpc>
                <a:spcPct val="200000"/>
              </a:lnSpc>
            </a:pPr>
            <a:r>
              <a:rPr lang="en-US" altLang="zh-CN" sz="100" dirty="0" smtClean="0">
                <a:solidFill>
                  <a:schemeClr val="accent1">
                    <a:lumMod val="20000"/>
                    <a:lumOff val="80000"/>
                  </a:schemeClr>
                </a:solidFill>
                <a:latin typeface="微软雅黑" panose="020B0503020204020204" pitchFamily="34" charset="-122"/>
              </a:rPr>
              <a:t>PPT</a:t>
            </a:r>
            <a:r>
              <a:rPr lang="zh-CN" altLang="en-US" sz="100" dirty="0" smtClean="0">
                <a:solidFill>
                  <a:schemeClr val="accent1">
                    <a:lumMod val="20000"/>
                    <a:lumOff val="80000"/>
                  </a:schemeClr>
                </a:solidFill>
                <a:latin typeface="微软雅黑" panose="020B0503020204020204" pitchFamily="34" charset="-122"/>
              </a:rPr>
              <a:t>下载 </a:t>
            </a:r>
            <a:r>
              <a:rPr lang="en-US" altLang="zh-CN" sz="100" dirty="0">
                <a:solidFill>
                  <a:schemeClr val="accent1">
                    <a:lumMod val="20000"/>
                    <a:lumOff val="80000"/>
                  </a:schemeClr>
                </a:solidFill>
                <a:latin typeface="微软雅黑" panose="020B0503020204020204" pitchFamily="34" charset="-122"/>
              </a:rPr>
              <a:t>http://www.1ppt.com/xiazai/</a:t>
            </a:r>
            <a:endParaRPr lang="en-US" altLang="zh-CN" sz="100" dirty="0" smtClean="0">
              <a:solidFill>
                <a:schemeClr val="accent1">
                  <a:lumMod val="20000"/>
                  <a:lumOff val="80000"/>
                </a:schemeClr>
              </a:solidFill>
              <a:latin typeface="微软雅黑" panose="020B0503020204020204" pitchFamily="34" charset="-122"/>
            </a:endParaRPr>
          </a:p>
        </p:txBody>
      </p:sp>
    </p:spTree>
    <p:extLst>
      <p:ext uri="{BB962C8B-B14F-4D97-AF65-F5344CB8AC3E}">
        <p14:creationId xmlns:p14="http://schemas.microsoft.com/office/powerpoint/2010/main" val="270625197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vertical)">
                                      <p:cBhvr>
                                        <p:cTn id="11" dur="7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3xxsk24">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2215</Words>
  <Application>Microsoft Office PowerPoint</Application>
  <PresentationFormat>宽屏</PresentationFormat>
  <Paragraphs>144</Paragraphs>
  <Slides>26</Slides>
  <Notes>2</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等线</vt:lpstr>
      <vt:lpstr>汉仪大宋简</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249</cp:revision>
  <dcterms:created xsi:type="dcterms:W3CDTF">2020-03-07T05:16:23Z</dcterms:created>
  <dcterms:modified xsi:type="dcterms:W3CDTF">2023-01-08T02:29:19Z</dcterms:modified>
</cp:coreProperties>
</file>