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8" r:id="rId4"/>
    <p:sldId id="261" r:id="rId5"/>
    <p:sldId id="262" r:id="rId6"/>
    <p:sldId id="267" r:id="rId7"/>
    <p:sldId id="269" r:id="rId8"/>
    <p:sldId id="268" r:id="rId9"/>
    <p:sldId id="270" r:id="rId10"/>
    <p:sldId id="271" r:id="rId11"/>
    <p:sldId id="273" r:id="rId12"/>
    <p:sldId id="272" r:id="rId13"/>
    <p:sldId id="263" r:id="rId14"/>
    <p:sldId id="274" r:id="rId15"/>
    <p:sldId id="275" r:id="rId16"/>
    <p:sldId id="276" r:id="rId17"/>
    <p:sldId id="264" r:id="rId18"/>
    <p:sldId id="277" r:id="rId19"/>
    <p:sldId id="278" r:id="rId20"/>
    <p:sldId id="279" r:id="rId21"/>
    <p:sldId id="280" r:id="rId22"/>
    <p:sldId id="281" r:id="rId23"/>
    <p:sldId id="265" r:id="rId24"/>
    <p:sldId id="282" r:id="rId25"/>
    <p:sldId id="283" r:id="rId26"/>
    <p:sldId id="284" r:id="rId27"/>
    <p:sldId id="266" r:id="rId28"/>
    <p:sldId id="285"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36482"/>
    <a:srgbClr val="ADB9CA"/>
    <a:srgbClr val="BFBFB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980" autoAdjust="0"/>
  </p:normalViewPr>
  <p:slideViewPr>
    <p:cSldViewPr snapToGrid="0">
      <p:cViewPr varScale="1">
        <p:scale>
          <a:sx n="107" d="100"/>
          <a:sy n="107" d="100"/>
        </p:scale>
        <p:origin x="86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8F2A2-17FC-4DFB-856E-7BEAC42EB46C}" type="datetimeFigureOut">
              <a:rPr lang="zh-CN" altLang="en-US" smtClean="0"/>
              <a:t>2023/1/21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65890-5ECB-4181-9EEB-660B8F0F0DB6}" type="slidenum">
              <a:rPr lang="zh-CN" altLang="en-US" smtClean="0"/>
              <a:t>‹#›</a:t>
            </a:fld>
            <a:endParaRPr lang="zh-CN" altLang="en-US"/>
          </a:p>
        </p:txBody>
      </p:sp>
    </p:spTree>
    <p:extLst>
      <p:ext uri="{BB962C8B-B14F-4D97-AF65-F5344CB8AC3E}">
        <p14:creationId xmlns:p14="http://schemas.microsoft.com/office/powerpoint/2010/main" val="322576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a:t>
            </a:fld>
            <a:endParaRPr lang="zh-CN" altLang="en-US"/>
          </a:p>
        </p:txBody>
      </p:sp>
    </p:spTree>
    <p:extLst>
      <p:ext uri="{BB962C8B-B14F-4D97-AF65-F5344CB8AC3E}">
        <p14:creationId xmlns:p14="http://schemas.microsoft.com/office/powerpoint/2010/main" val="59899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10</a:t>
            </a:fld>
            <a:endParaRPr lang="zh-CN" altLang="en-US"/>
          </a:p>
        </p:txBody>
      </p:sp>
    </p:spTree>
    <p:extLst>
      <p:ext uri="{BB962C8B-B14F-4D97-AF65-F5344CB8AC3E}">
        <p14:creationId xmlns:p14="http://schemas.microsoft.com/office/powerpoint/2010/main" val="268646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11</a:t>
            </a:fld>
            <a:endParaRPr lang="zh-CN" altLang="en-US"/>
          </a:p>
        </p:txBody>
      </p:sp>
    </p:spTree>
    <p:extLst>
      <p:ext uri="{BB962C8B-B14F-4D97-AF65-F5344CB8AC3E}">
        <p14:creationId xmlns:p14="http://schemas.microsoft.com/office/powerpoint/2010/main" val="273389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B7D65890-5ECB-4181-9EEB-660B8F0F0DB6}" type="slidenum">
              <a:rPr lang="zh-CN" altLang="en-US" smtClean="0"/>
              <a:t>12</a:t>
            </a:fld>
            <a:endParaRPr lang="zh-CN" altLang="en-US"/>
          </a:p>
        </p:txBody>
      </p:sp>
    </p:spTree>
    <p:extLst>
      <p:ext uri="{BB962C8B-B14F-4D97-AF65-F5344CB8AC3E}">
        <p14:creationId xmlns:p14="http://schemas.microsoft.com/office/powerpoint/2010/main" val="199298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13</a:t>
            </a:fld>
            <a:endParaRPr lang="zh-CN" altLang="en-US"/>
          </a:p>
        </p:txBody>
      </p:sp>
    </p:spTree>
    <p:extLst>
      <p:ext uri="{BB962C8B-B14F-4D97-AF65-F5344CB8AC3E}">
        <p14:creationId xmlns:p14="http://schemas.microsoft.com/office/powerpoint/2010/main" val="66043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14</a:t>
            </a:fld>
            <a:endParaRPr lang="zh-CN" altLang="en-US"/>
          </a:p>
        </p:txBody>
      </p:sp>
    </p:spTree>
    <p:extLst>
      <p:ext uri="{BB962C8B-B14F-4D97-AF65-F5344CB8AC3E}">
        <p14:creationId xmlns:p14="http://schemas.microsoft.com/office/powerpoint/2010/main" val="341624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15</a:t>
            </a:fld>
            <a:endParaRPr lang="zh-CN" altLang="en-US"/>
          </a:p>
        </p:txBody>
      </p:sp>
    </p:spTree>
    <p:extLst>
      <p:ext uri="{BB962C8B-B14F-4D97-AF65-F5344CB8AC3E}">
        <p14:creationId xmlns:p14="http://schemas.microsoft.com/office/powerpoint/2010/main" val="66369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16</a:t>
            </a:fld>
            <a:endParaRPr lang="zh-CN" altLang="en-US"/>
          </a:p>
        </p:txBody>
      </p:sp>
    </p:spTree>
    <p:extLst>
      <p:ext uri="{BB962C8B-B14F-4D97-AF65-F5344CB8AC3E}">
        <p14:creationId xmlns:p14="http://schemas.microsoft.com/office/powerpoint/2010/main" val="221138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17</a:t>
            </a:fld>
            <a:endParaRPr lang="zh-CN" altLang="en-US"/>
          </a:p>
        </p:txBody>
      </p:sp>
    </p:spTree>
    <p:extLst>
      <p:ext uri="{BB962C8B-B14F-4D97-AF65-F5344CB8AC3E}">
        <p14:creationId xmlns:p14="http://schemas.microsoft.com/office/powerpoint/2010/main" val="276965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18</a:t>
            </a:fld>
            <a:endParaRPr lang="zh-CN" altLang="en-US"/>
          </a:p>
        </p:txBody>
      </p:sp>
    </p:spTree>
    <p:extLst>
      <p:ext uri="{BB962C8B-B14F-4D97-AF65-F5344CB8AC3E}">
        <p14:creationId xmlns:p14="http://schemas.microsoft.com/office/powerpoint/2010/main" val="235832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19</a:t>
            </a:fld>
            <a:endParaRPr lang="zh-CN" altLang="en-US"/>
          </a:p>
        </p:txBody>
      </p:sp>
    </p:spTree>
    <p:extLst>
      <p:ext uri="{BB962C8B-B14F-4D97-AF65-F5344CB8AC3E}">
        <p14:creationId xmlns:p14="http://schemas.microsoft.com/office/powerpoint/2010/main" val="133801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a:t>
            </a:fld>
            <a:endParaRPr lang="zh-CN" altLang="en-US"/>
          </a:p>
        </p:txBody>
      </p:sp>
    </p:spTree>
    <p:extLst>
      <p:ext uri="{BB962C8B-B14F-4D97-AF65-F5344CB8AC3E}">
        <p14:creationId xmlns:p14="http://schemas.microsoft.com/office/powerpoint/2010/main" val="122900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20</a:t>
            </a:fld>
            <a:endParaRPr lang="zh-CN" altLang="en-US"/>
          </a:p>
        </p:txBody>
      </p:sp>
    </p:spTree>
    <p:extLst>
      <p:ext uri="{BB962C8B-B14F-4D97-AF65-F5344CB8AC3E}">
        <p14:creationId xmlns:p14="http://schemas.microsoft.com/office/powerpoint/2010/main" val="94325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21</a:t>
            </a:fld>
            <a:endParaRPr lang="zh-CN" altLang="en-US"/>
          </a:p>
        </p:txBody>
      </p:sp>
    </p:spTree>
    <p:extLst>
      <p:ext uri="{BB962C8B-B14F-4D97-AF65-F5344CB8AC3E}">
        <p14:creationId xmlns:p14="http://schemas.microsoft.com/office/powerpoint/2010/main" val="115069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22</a:t>
            </a:fld>
            <a:endParaRPr lang="zh-CN" altLang="en-US"/>
          </a:p>
        </p:txBody>
      </p:sp>
    </p:spTree>
    <p:extLst>
      <p:ext uri="{BB962C8B-B14F-4D97-AF65-F5344CB8AC3E}">
        <p14:creationId xmlns:p14="http://schemas.microsoft.com/office/powerpoint/2010/main" val="276672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23</a:t>
            </a:fld>
            <a:endParaRPr lang="zh-CN" altLang="en-US"/>
          </a:p>
        </p:txBody>
      </p:sp>
    </p:spTree>
    <p:extLst>
      <p:ext uri="{BB962C8B-B14F-4D97-AF65-F5344CB8AC3E}">
        <p14:creationId xmlns:p14="http://schemas.microsoft.com/office/powerpoint/2010/main" val="109711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24</a:t>
            </a:fld>
            <a:endParaRPr lang="zh-CN" altLang="en-US"/>
          </a:p>
        </p:txBody>
      </p:sp>
    </p:spTree>
    <p:extLst>
      <p:ext uri="{BB962C8B-B14F-4D97-AF65-F5344CB8AC3E}">
        <p14:creationId xmlns:p14="http://schemas.microsoft.com/office/powerpoint/2010/main" val="2247731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25</a:t>
            </a:fld>
            <a:endParaRPr lang="zh-CN" altLang="en-US"/>
          </a:p>
        </p:txBody>
      </p:sp>
    </p:spTree>
    <p:extLst>
      <p:ext uri="{BB962C8B-B14F-4D97-AF65-F5344CB8AC3E}">
        <p14:creationId xmlns:p14="http://schemas.microsoft.com/office/powerpoint/2010/main" val="3661868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2654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3</a:t>
            </a:fld>
            <a:endParaRPr lang="zh-CN" altLang="en-US"/>
          </a:p>
        </p:txBody>
      </p:sp>
    </p:spTree>
    <p:extLst>
      <p:ext uri="{BB962C8B-B14F-4D97-AF65-F5344CB8AC3E}">
        <p14:creationId xmlns:p14="http://schemas.microsoft.com/office/powerpoint/2010/main" val="222783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D65890-5ECB-4181-9EEB-660B8F0F0DB6}" type="slidenum">
              <a:rPr lang="zh-CN" altLang="en-US" smtClean="0"/>
              <a:t>4</a:t>
            </a:fld>
            <a:endParaRPr lang="zh-CN" altLang="en-US"/>
          </a:p>
        </p:txBody>
      </p:sp>
    </p:spTree>
    <p:extLst>
      <p:ext uri="{BB962C8B-B14F-4D97-AF65-F5344CB8AC3E}">
        <p14:creationId xmlns:p14="http://schemas.microsoft.com/office/powerpoint/2010/main" val="413628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5</a:t>
            </a:fld>
            <a:endParaRPr lang="zh-CN" altLang="en-US"/>
          </a:p>
        </p:txBody>
      </p:sp>
    </p:spTree>
    <p:extLst>
      <p:ext uri="{BB962C8B-B14F-4D97-AF65-F5344CB8AC3E}">
        <p14:creationId xmlns:p14="http://schemas.microsoft.com/office/powerpoint/2010/main" val="128984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6</a:t>
            </a:fld>
            <a:endParaRPr lang="zh-CN" altLang="en-US"/>
          </a:p>
        </p:txBody>
      </p:sp>
    </p:spTree>
    <p:extLst>
      <p:ext uri="{BB962C8B-B14F-4D97-AF65-F5344CB8AC3E}">
        <p14:creationId xmlns:p14="http://schemas.microsoft.com/office/powerpoint/2010/main" val="309962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7</a:t>
            </a:fld>
            <a:endParaRPr lang="zh-CN" altLang="en-US"/>
          </a:p>
        </p:txBody>
      </p:sp>
    </p:spTree>
    <p:extLst>
      <p:ext uri="{BB962C8B-B14F-4D97-AF65-F5344CB8AC3E}">
        <p14:creationId xmlns:p14="http://schemas.microsoft.com/office/powerpoint/2010/main" val="424559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8</a:t>
            </a:fld>
            <a:endParaRPr lang="zh-CN" altLang="en-US"/>
          </a:p>
        </p:txBody>
      </p:sp>
    </p:spTree>
    <p:extLst>
      <p:ext uri="{BB962C8B-B14F-4D97-AF65-F5344CB8AC3E}">
        <p14:creationId xmlns:p14="http://schemas.microsoft.com/office/powerpoint/2010/main" val="107738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D65890-5ECB-4181-9EEB-660B8F0F0DB6}" type="slidenum">
              <a:rPr lang="zh-CN" altLang="en-US" smtClean="0"/>
              <a:t>9</a:t>
            </a:fld>
            <a:endParaRPr lang="zh-CN" altLang="en-US"/>
          </a:p>
        </p:txBody>
      </p:sp>
    </p:spTree>
    <p:extLst>
      <p:ext uri="{BB962C8B-B14F-4D97-AF65-F5344CB8AC3E}">
        <p14:creationId xmlns:p14="http://schemas.microsoft.com/office/powerpoint/2010/main" val="139005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65703C10-747F-496E-BD6E-255CE7B875A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mc="http://schemas.openxmlformats.org/markup-compatibility/2006" xmlns:p14="http://schemas.microsoft.com/office/powerpoint/2010/main" xmlns="" id="{FE59948D-5F70-44E9-931B-AEB0215BAD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mc="http://schemas.openxmlformats.org/markup-compatibility/2006" xmlns:p14="http://schemas.microsoft.com/office/powerpoint/2010/main" xmlns="" id="{543603EA-89F6-4AEC-801E-226CFBB638AE}"/>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xmlns:mc="http://schemas.openxmlformats.org/markup-compatibility/2006" xmlns:p14="http://schemas.microsoft.com/office/powerpoint/2010/main" xmlns="" id="{A7B1ADE6-DE3D-4855-8ADE-3B935E95AD5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mc="http://schemas.openxmlformats.org/markup-compatibility/2006" xmlns:p14="http://schemas.microsoft.com/office/powerpoint/2010/main" xmlns="" id="{FB675E08-4FFC-4259-B3CA-234F53A0F3B8}"/>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13560957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DBA54652-D1E0-49D4-9EDE-9389D5AAB08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mc="http://schemas.openxmlformats.org/markup-compatibility/2006" xmlns:p14="http://schemas.microsoft.com/office/powerpoint/2010/main" xmlns="" id="{D73324EF-3272-4D12-8D07-EA3B54E5344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mc="http://schemas.openxmlformats.org/markup-compatibility/2006" xmlns:p14="http://schemas.microsoft.com/office/powerpoint/2010/main" xmlns="" id="{D5E289EC-E546-409B-814F-D9AC4C1C9F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mc="http://schemas.openxmlformats.org/markup-compatibility/2006" xmlns:p14="http://schemas.microsoft.com/office/powerpoint/2010/main" xmlns="" id="{8805AD99-DB10-4ECA-B920-056E9C358936}"/>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6" name="页脚占位符 5">
            <a:extLst>
              <a:ext uri="{FF2B5EF4-FFF2-40B4-BE49-F238E27FC236}">
                <a16:creationId xmlns:a16="http://schemas.microsoft.com/office/drawing/2014/main" xmlns:mc="http://schemas.openxmlformats.org/markup-compatibility/2006" xmlns:p14="http://schemas.microsoft.com/office/powerpoint/2010/main" xmlns="" id="{4DED00A2-09F0-4513-99BD-CA8B9F6C7F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mc="http://schemas.openxmlformats.org/markup-compatibility/2006" xmlns:p14="http://schemas.microsoft.com/office/powerpoint/2010/main" xmlns="" id="{A71B8163-CE59-4350-88B8-CB0454C3CF9F}"/>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215057234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2F64E1FB-9FEE-4F73-B6AE-EFEF4185109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mc="http://schemas.openxmlformats.org/markup-compatibility/2006" xmlns:p14="http://schemas.microsoft.com/office/powerpoint/2010/main" xmlns="" id="{156460AC-03F1-486C-A839-6CC245423AE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mc="http://schemas.openxmlformats.org/markup-compatibility/2006" xmlns:p14="http://schemas.microsoft.com/office/powerpoint/2010/main" xmlns="" id="{A3CA9C6D-2478-4653-B047-E8145002102A}"/>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xmlns:mc="http://schemas.openxmlformats.org/markup-compatibility/2006" xmlns:p14="http://schemas.microsoft.com/office/powerpoint/2010/main" xmlns="" id="{E0E3FB8F-75E2-422B-AF8D-81E8AA08B3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mc="http://schemas.openxmlformats.org/markup-compatibility/2006" xmlns:p14="http://schemas.microsoft.com/office/powerpoint/2010/main" xmlns="" id="{45ED1FE5-4D87-415D-B233-6F197C289B45}"/>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357612142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mc="http://schemas.openxmlformats.org/markup-compatibility/2006" xmlns:p14="http://schemas.microsoft.com/office/powerpoint/2010/main" xmlns="" id="{00A31BCA-9693-414A-9CF8-98BED79B491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mc="http://schemas.openxmlformats.org/markup-compatibility/2006" xmlns:p14="http://schemas.microsoft.com/office/powerpoint/2010/main" xmlns="" id="{9A68BA71-640D-426B-A23A-918081B6F1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mc="http://schemas.openxmlformats.org/markup-compatibility/2006" xmlns:p14="http://schemas.microsoft.com/office/powerpoint/2010/main" xmlns="" id="{978AECCD-E599-40D8-8478-F35EF574936D}"/>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xmlns:mc="http://schemas.openxmlformats.org/markup-compatibility/2006" xmlns:p14="http://schemas.microsoft.com/office/powerpoint/2010/main" xmlns="" id="{D6C06025-4013-47C5-B820-832D79E50C8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mc="http://schemas.openxmlformats.org/markup-compatibility/2006" xmlns:p14="http://schemas.microsoft.com/office/powerpoint/2010/main" xmlns="" id="{38FCC7A8-CC0B-417B-83CF-7E31EC3D39CF}"/>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85280297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817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0709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80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7121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1447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9348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484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0B82E5C5-168B-491D-8613-DA02B6C9748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mc="http://schemas.openxmlformats.org/markup-compatibility/2006" xmlns:p14="http://schemas.microsoft.com/office/powerpoint/2010/main" xmlns="" id="{8CE993CF-A4C6-475C-9BAD-4785C46CC3A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mc="http://schemas.openxmlformats.org/markup-compatibility/2006" xmlns:p14="http://schemas.microsoft.com/office/powerpoint/2010/main" xmlns="" id="{91016436-C257-4215-8B88-21419EA99D22}"/>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xmlns:mc="http://schemas.openxmlformats.org/markup-compatibility/2006" xmlns:p14="http://schemas.microsoft.com/office/powerpoint/2010/main" xmlns="" id="{D04E7A14-7EF5-496F-B5CF-0B7FEA5FDED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mc="http://schemas.openxmlformats.org/markup-compatibility/2006" xmlns:p14="http://schemas.microsoft.com/office/powerpoint/2010/main" xmlns="" id="{6389F9F6-03A6-441E-802B-A1BAA05F86AC}"/>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81692381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9600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0294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6178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9321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7478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1593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459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ADE53062-2D71-4C3C-B7B9-995C60390F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mc="http://schemas.openxmlformats.org/markup-compatibility/2006" xmlns:p14="http://schemas.microsoft.com/office/powerpoint/2010/main" xmlns="" id="{8AA3C45C-2D59-4A12-9411-ACE97FD655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mc="http://schemas.openxmlformats.org/markup-compatibility/2006" xmlns:p14="http://schemas.microsoft.com/office/powerpoint/2010/main" xmlns="" id="{EFC7C93E-B5D3-450D-ABBE-8BC71B81CCDD}"/>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5" name="页脚占位符 4">
            <a:extLst>
              <a:ext uri="{FF2B5EF4-FFF2-40B4-BE49-F238E27FC236}">
                <a16:creationId xmlns:a16="http://schemas.microsoft.com/office/drawing/2014/main" xmlns:mc="http://schemas.openxmlformats.org/markup-compatibility/2006" xmlns:p14="http://schemas.microsoft.com/office/powerpoint/2010/main" xmlns="" id="{247FE55A-D8F3-4BF3-B03B-D232D6D83E1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mc="http://schemas.openxmlformats.org/markup-compatibility/2006" xmlns:p14="http://schemas.microsoft.com/office/powerpoint/2010/main" xmlns="" id="{D695346D-8ACC-4231-B41F-FB1C86E18887}"/>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418278352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824C2A88-3F2B-4EF8-AA69-3E2D06F8FE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mc="http://schemas.openxmlformats.org/markup-compatibility/2006" xmlns:p14="http://schemas.microsoft.com/office/powerpoint/2010/main" xmlns="" id="{A82F6025-BEFA-4273-BFC3-7B9D0DD9BC2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mc="http://schemas.openxmlformats.org/markup-compatibility/2006" xmlns:p14="http://schemas.microsoft.com/office/powerpoint/2010/main" xmlns="" id="{9F0A145E-E210-4998-9342-8EEC13B0EED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mc="http://schemas.openxmlformats.org/markup-compatibility/2006" xmlns:p14="http://schemas.microsoft.com/office/powerpoint/2010/main" xmlns="" id="{70D5AA98-9B72-4D9F-A58D-CACE55538E9E}"/>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6" name="页脚占位符 5">
            <a:extLst>
              <a:ext uri="{FF2B5EF4-FFF2-40B4-BE49-F238E27FC236}">
                <a16:creationId xmlns:a16="http://schemas.microsoft.com/office/drawing/2014/main" xmlns:mc="http://schemas.openxmlformats.org/markup-compatibility/2006" xmlns:p14="http://schemas.microsoft.com/office/powerpoint/2010/main" xmlns="" id="{E62C6EAE-2B4F-4F60-817B-53E007F722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mc="http://schemas.openxmlformats.org/markup-compatibility/2006" xmlns:p14="http://schemas.microsoft.com/office/powerpoint/2010/main" xmlns="" id="{F7588EEA-F27D-465D-AB61-B43E25358BD4}"/>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479234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2207E247-4B67-453B-A692-3399EC37B22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mc="http://schemas.openxmlformats.org/markup-compatibility/2006" xmlns:p14="http://schemas.microsoft.com/office/powerpoint/2010/main" xmlns="" id="{06608C29-334C-444B-81FB-1BF0CC89852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mc="http://schemas.openxmlformats.org/markup-compatibility/2006" xmlns:p14="http://schemas.microsoft.com/office/powerpoint/2010/main" xmlns="" id="{8366051C-ADB4-4F60-8AC3-9E73BBCAE0F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mc="http://schemas.openxmlformats.org/markup-compatibility/2006" xmlns:p14="http://schemas.microsoft.com/office/powerpoint/2010/main" xmlns="" id="{0A05486E-BDD2-4D1B-9E76-EF4969773F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mc="http://schemas.openxmlformats.org/markup-compatibility/2006" xmlns:p14="http://schemas.microsoft.com/office/powerpoint/2010/main" xmlns="" id="{AE3BA6E7-C2D2-441A-93D8-C00AB7D9CCC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mc="http://schemas.openxmlformats.org/markup-compatibility/2006" xmlns:p14="http://schemas.microsoft.com/office/powerpoint/2010/main" xmlns="" id="{5AE2A6CB-B527-418E-97D8-BBC2BDA8D39E}"/>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8" name="页脚占位符 7">
            <a:extLst>
              <a:ext uri="{FF2B5EF4-FFF2-40B4-BE49-F238E27FC236}">
                <a16:creationId xmlns:a16="http://schemas.microsoft.com/office/drawing/2014/main" xmlns:mc="http://schemas.openxmlformats.org/markup-compatibility/2006" xmlns:p14="http://schemas.microsoft.com/office/powerpoint/2010/main" xmlns="" id="{2D8617A6-165E-4631-8A81-B732B17195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mc="http://schemas.openxmlformats.org/markup-compatibility/2006" xmlns:p14="http://schemas.microsoft.com/office/powerpoint/2010/main" xmlns="" id="{BEDC2AD1-5AEF-4AB7-8700-EE911D5A11B6}"/>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403466747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2207E247-4B67-453B-A692-3399EC37B22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mc="http://schemas.openxmlformats.org/markup-compatibility/2006" xmlns:p14="http://schemas.microsoft.com/office/powerpoint/2010/main" xmlns="" id="{06608C29-334C-444B-81FB-1BF0CC89852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mc="http://schemas.openxmlformats.org/markup-compatibility/2006" xmlns:p14="http://schemas.microsoft.com/office/powerpoint/2010/main" xmlns="" id="{8366051C-ADB4-4F60-8AC3-9E73BBCAE0F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mc="http://schemas.openxmlformats.org/markup-compatibility/2006" xmlns:p14="http://schemas.microsoft.com/office/powerpoint/2010/main" xmlns="" id="{0A05486E-BDD2-4D1B-9E76-EF4969773F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mc="http://schemas.openxmlformats.org/markup-compatibility/2006" xmlns:p14="http://schemas.microsoft.com/office/powerpoint/2010/main" xmlns="" id="{AE3BA6E7-C2D2-441A-93D8-C00AB7D9CCC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mc="http://schemas.openxmlformats.org/markup-compatibility/2006" xmlns:p14="http://schemas.microsoft.com/office/powerpoint/2010/main" xmlns="" id="{5AE2A6CB-B527-418E-97D8-BBC2BDA8D39E}"/>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8" name="页脚占位符 7">
            <a:extLst>
              <a:ext uri="{FF2B5EF4-FFF2-40B4-BE49-F238E27FC236}">
                <a16:creationId xmlns:a16="http://schemas.microsoft.com/office/drawing/2014/main" xmlns:mc="http://schemas.openxmlformats.org/markup-compatibility/2006" xmlns:p14="http://schemas.microsoft.com/office/powerpoint/2010/main" xmlns="" id="{2D8617A6-165E-4631-8A81-B732B17195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mc="http://schemas.openxmlformats.org/markup-compatibility/2006" xmlns:p14="http://schemas.microsoft.com/office/powerpoint/2010/main" xmlns="" id="{BEDC2AD1-5AEF-4AB7-8700-EE911D5A11B6}"/>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24758041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C226BBF6-D9CB-4101-AAB7-39274FA2F50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mc="http://schemas.openxmlformats.org/markup-compatibility/2006" xmlns:p14="http://schemas.microsoft.com/office/powerpoint/2010/main" xmlns="" id="{92BE8FB6-CE2A-411F-9AE3-F86B8BB573EC}"/>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4" name="页脚占位符 3">
            <a:extLst>
              <a:ext uri="{FF2B5EF4-FFF2-40B4-BE49-F238E27FC236}">
                <a16:creationId xmlns:a16="http://schemas.microsoft.com/office/drawing/2014/main" xmlns:mc="http://schemas.openxmlformats.org/markup-compatibility/2006" xmlns:p14="http://schemas.microsoft.com/office/powerpoint/2010/main" xmlns="" id="{07D33415-A348-49A8-A982-3E8A87A2FF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mc="http://schemas.openxmlformats.org/markup-compatibility/2006" xmlns:p14="http://schemas.microsoft.com/office/powerpoint/2010/main" xmlns="" id="{769CA694-5601-45DA-B2E8-00EBD3CB9F80}"/>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380990665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mc="http://schemas.openxmlformats.org/markup-compatibility/2006" xmlns:p14="http://schemas.microsoft.com/office/powerpoint/2010/main" xmlns="" id="{943AF720-2213-4263-9E3A-BD2E49381B71}"/>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3" name="页脚占位符 2">
            <a:extLst>
              <a:ext uri="{FF2B5EF4-FFF2-40B4-BE49-F238E27FC236}">
                <a16:creationId xmlns:a16="http://schemas.microsoft.com/office/drawing/2014/main" xmlns:mc="http://schemas.openxmlformats.org/markup-compatibility/2006" xmlns:p14="http://schemas.microsoft.com/office/powerpoint/2010/main" xmlns="" id="{BE2880B1-D05F-4CD2-B244-9A2089A1FA7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mc="http://schemas.openxmlformats.org/markup-compatibility/2006" xmlns:p14="http://schemas.microsoft.com/office/powerpoint/2010/main" xmlns="" id="{49037A9F-8BE9-4393-B5F6-47EF8FAB5C8D}"/>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422338687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mc="http://schemas.openxmlformats.org/markup-compatibility/2006" xmlns:p14="http://schemas.microsoft.com/office/powerpoint/2010/main" xmlns="" id="{B09309CE-BE1C-474D-9D54-B2751F9D52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mc="http://schemas.openxmlformats.org/markup-compatibility/2006" xmlns:p14="http://schemas.microsoft.com/office/powerpoint/2010/main" xmlns="" id="{54F93FBE-3765-420C-B72D-CF0CDCFF62B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mc="http://schemas.openxmlformats.org/markup-compatibility/2006" xmlns:p14="http://schemas.microsoft.com/office/powerpoint/2010/main" xmlns="" id="{D4C1B2AE-8CCE-4F03-9D63-F4A0F5C3B3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mc="http://schemas.openxmlformats.org/markup-compatibility/2006" xmlns:p14="http://schemas.microsoft.com/office/powerpoint/2010/main" xmlns="" id="{F1F7CD5C-4C3B-4B7E-98B1-096B5FC03B9A}"/>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2023/1/21</a:t>
            </a:fld>
            <a:endParaRPr lang="zh-CN" altLang="en-US"/>
          </a:p>
        </p:txBody>
      </p:sp>
      <p:sp>
        <p:nvSpPr>
          <p:cNvPr id="6" name="页脚占位符 5">
            <a:extLst>
              <a:ext uri="{FF2B5EF4-FFF2-40B4-BE49-F238E27FC236}">
                <a16:creationId xmlns:a16="http://schemas.microsoft.com/office/drawing/2014/main" xmlns:mc="http://schemas.openxmlformats.org/markup-compatibility/2006" xmlns:p14="http://schemas.microsoft.com/office/powerpoint/2010/main" xmlns="" id="{A45961F0-00D2-4E30-A3D0-7BC53829BA6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mc="http://schemas.openxmlformats.org/markup-compatibility/2006" xmlns:p14="http://schemas.microsoft.com/office/powerpoint/2010/main" xmlns="" id="{ED6CB28B-4420-4AD3-9F21-C27C1B920A70}"/>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137605378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6000"/>
            <a:lum/>
          </a:blip>
          <a:srcRect/>
          <a:tile tx="19050" ty="31750" sx="93000" sy="87000" flip="none" algn="tl"/>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4E52D0A0-33F5-4A40-9680-FDB9EFEA1DF8}"/>
              </a:ext>
            </a:extLst>
          </p:cNvPr>
          <p:cNvGrpSpPr/>
          <p:nvPr userDrawn="1"/>
        </p:nvGrpSpPr>
        <p:grpSpPr>
          <a:xfrm>
            <a:off x="362361" y="362330"/>
            <a:ext cx="3023096" cy="595613"/>
            <a:chOff x="645390" y="362330"/>
            <a:chExt cx="3023096" cy="595613"/>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9012063E-7743-4B88-B554-487D6F892601}"/>
                </a:ext>
              </a:extLst>
            </p:cNvPr>
            <p:cNvSpPr/>
            <p:nvPr/>
          </p:nvSpPr>
          <p:spPr>
            <a:xfrm>
              <a:off x="645390" y="362330"/>
              <a:ext cx="3023096" cy="595613"/>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 id="{018F8C62-EB58-4D29-B235-AE897E09A523}"/>
                </a:ext>
              </a:extLst>
            </p:cNvPr>
            <p:cNvSpPr txBox="1"/>
            <p:nvPr/>
          </p:nvSpPr>
          <p:spPr>
            <a:xfrm>
              <a:off x="931256" y="416537"/>
              <a:ext cx="2573944" cy="400110"/>
            </a:xfrm>
            <a:prstGeom prst="rect">
              <a:avLst/>
            </a:prstGeom>
            <a:noFill/>
          </p:spPr>
          <p:txBody>
            <a:bodyPr wrap="square" rtlCol="0">
              <a:spAutoFit/>
            </a:bodyPr>
            <a:lstStyle>
              <a:defPPr>
                <a:defRPr lang="en-US"/>
              </a:defPPr>
              <a:lvl1pPr>
                <a:defRPr sz="2400" spc="300">
                  <a:solidFill>
                    <a:srgbClr val="0033B5"/>
                  </a:solidFill>
                  <a:latin typeface="字魂35号-经典雅黑" panose="00000500000000000000" pitchFamily="2" charset="-122"/>
                  <a:ea typeface="字魂35号-经典雅黑" panose="00000500000000000000" pitchFamily="2" charset="-122"/>
                </a:defRPr>
              </a:lvl1pPr>
            </a:lstStyle>
            <a:p>
              <a:r>
                <a:rPr lang="zh-CN" altLang="en-US" sz="2000" dirty="0">
                  <a:solidFill>
                    <a:srgbClr val="536482"/>
                  </a:solidFill>
                  <a:latin typeface="+mj-ea"/>
                  <a:ea typeface="+mj-ea"/>
                </a:rPr>
                <a:t>现代企业管理模板</a:t>
              </a:r>
            </a:p>
          </p:txBody>
        </p:sp>
      </p:grpSp>
    </p:spTree>
    <p:extLst>
      <p:ext uri="{BB962C8B-B14F-4D97-AF65-F5344CB8AC3E}">
        <p14:creationId xmlns:p14="http://schemas.microsoft.com/office/powerpoint/2010/main" val="37178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5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411821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6000"/>
            <a:lum/>
          </a:blip>
          <a:srcRect/>
          <a:tile tx="0" ty="0" sx="100000" sy="100000" flip="none" algn="tl"/>
        </a:blipFill>
        <a:effectLst/>
      </p:bgPr>
    </p:bg>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96907C-E9BC-4EFC-9AD7-389E3864C134}"/>
              </a:ext>
            </a:extLst>
          </p:cNvPr>
          <p:cNvGrpSpPr/>
          <p:nvPr/>
        </p:nvGrpSpPr>
        <p:grpSpPr>
          <a:xfrm>
            <a:off x="224643" y="4774774"/>
            <a:ext cx="11900598" cy="3666159"/>
            <a:chOff x="145701" y="4173883"/>
            <a:chExt cx="11900598" cy="3666159"/>
          </a:xfrm>
        </p:grpSpPr>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1385CFD-61BE-4D37-9721-CA8D39E06D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C91CA3-4FCD-4881-9566-355DCF2CC7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6DDEB5-51E1-4E91-8ECB-A28AD52D19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5E1E6D-0532-4D56-A52E-3F954F6279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E11665-0689-46F3-84A9-7B5D23C1C3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8CDFF2-24A7-407F-A24F-1F3FBC27D5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278E4D-242B-4959-B49B-7F08578976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9FF74F-3B4B-4A3E-94B0-44BC29C8ADB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37" name="图片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59907F9-B1A4-4630-9DB8-D787F630D9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8" name="图片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9D4436-B047-4C55-925A-7AB252F957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9" name="图片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E5E586-ADA7-45A6-A342-7E37705C5E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40" name="图片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4D895D-BBA9-4C82-9188-75633B9CF0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41" name="图片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F85A8F-7214-41A5-AA71-72521FE3B1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43" name="图片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1722D0-F744-445B-BBBF-CD7EE1B61F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44" name="图片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F9DF7A-4BA9-40D0-A0D9-AD41842419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77EEA6-E161-47BF-886B-45905F6ACD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33625" y="5835593"/>
              <a:ext cx="235236" cy="1045029"/>
            </a:xfrm>
            <a:prstGeom prst="rect">
              <a:avLst/>
            </a:prstGeom>
          </p:spPr>
        </p:pic>
        <p:pic>
          <p:nvPicPr>
            <p:cNvPr id="46" name="图片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0F2606-E008-4C28-BCC8-1F0FB9F5E0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74544" y="4580097"/>
              <a:ext cx="523155" cy="2324101"/>
            </a:xfrm>
            <a:prstGeom prst="rect">
              <a:avLst/>
            </a:prstGeom>
          </p:spPr>
        </p:pic>
        <p:pic>
          <p:nvPicPr>
            <p:cNvPr id="47" name="图片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6AFF20-F310-4CC9-8B0F-F013959299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64785" y="4196506"/>
              <a:ext cx="681514" cy="2684116"/>
            </a:xfrm>
            <a:prstGeom prst="rect">
              <a:avLst/>
            </a:prstGeom>
          </p:spPr>
        </p:pic>
        <p:pic>
          <p:nvPicPr>
            <p:cNvPr id="48" name="图片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C3CEAF-6765-466B-88AD-BEBCECDD1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6374" y="5437105"/>
              <a:ext cx="523156" cy="2060429"/>
            </a:xfrm>
            <a:prstGeom prst="rect">
              <a:avLst/>
            </a:prstGeom>
          </p:spPr>
        </p:pic>
      </p:grpSp>
      <p:grpSp>
        <p:nvGrpSpPr>
          <p:cNvPr id="29" name="组合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81CBE8-0769-42ED-BB63-E72348F65916}"/>
              </a:ext>
            </a:extLst>
          </p:cNvPr>
          <p:cNvGrpSpPr/>
          <p:nvPr/>
        </p:nvGrpSpPr>
        <p:grpSpPr>
          <a:xfrm>
            <a:off x="1672602" y="1776446"/>
            <a:ext cx="8846795" cy="2810791"/>
            <a:chOff x="1593660" y="1641553"/>
            <a:chExt cx="8846795" cy="2810791"/>
          </a:xfrm>
        </p:grpSpPr>
        <p:sp>
          <p:nvSpPr>
            <p:cNvPr id="52" name="矩形: 圆角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FC8CFF-2BF2-4485-BDED-5EF7B3CF1B80}"/>
                </a:ext>
              </a:extLst>
            </p:cNvPr>
            <p:cNvSpPr/>
            <p:nvPr/>
          </p:nvSpPr>
          <p:spPr>
            <a:xfrm>
              <a:off x="2036020" y="1947380"/>
              <a:ext cx="8003838" cy="1618781"/>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A116FF-D7DC-4274-B9AF-92ABA7D6029B}"/>
                </a:ext>
              </a:extLst>
            </p:cNvPr>
            <p:cNvSpPr txBox="1"/>
            <p:nvPr/>
          </p:nvSpPr>
          <p:spPr>
            <a:xfrm>
              <a:off x="2572925" y="2179069"/>
              <a:ext cx="7046150" cy="1323439"/>
            </a:xfrm>
            <a:prstGeom prst="rect">
              <a:avLst/>
            </a:prstGeom>
            <a:noFill/>
          </p:spPr>
          <p:txBody>
            <a:bodyPr wrap="square" rtlCol="0">
              <a:spAutoFit/>
            </a:bodyPr>
            <a:lstStyle/>
            <a:p>
              <a:pPr algn="ctr"/>
              <a:r>
                <a:rPr lang="zh-CN" altLang="en-US" sz="8000" spc="600" dirty="0">
                  <a:solidFill>
                    <a:srgbClr val="536482"/>
                  </a:solidFill>
                  <a:latin typeface="方正正黑简体" panose="02000000000000000000" pitchFamily="2" charset="-122"/>
                  <a:ea typeface="方正正黑简体" panose="02000000000000000000" pitchFamily="2" charset="-122"/>
                  <a:cs typeface="+mn-ea"/>
                  <a:sym typeface="+mn-lt"/>
                </a:rPr>
                <a:t>企业管理培训</a:t>
              </a:r>
            </a:p>
          </p:txBody>
        </p:sp>
        <p:sp>
          <p:nvSpPr>
            <p:cNvPr id="55" name="文本框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219256-AFE8-490C-ADE2-028133E15F7D}"/>
                </a:ext>
              </a:extLst>
            </p:cNvPr>
            <p:cNvSpPr txBox="1"/>
            <p:nvPr/>
          </p:nvSpPr>
          <p:spPr>
            <a:xfrm>
              <a:off x="3182855" y="4083012"/>
              <a:ext cx="6269799" cy="369332"/>
            </a:xfrm>
            <a:prstGeom prst="rect">
              <a:avLst/>
            </a:prstGeom>
            <a:noFill/>
          </p:spPr>
          <p:txBody>
            <a:bodyPr wrap="square" rtlCol="0">
              <a:spAutoFit/>
            </a:bodyPr>
            <a:lstStyle/>
            <a:p>
              <a:r>
                <a:rPr lang="zh-CN" altLang="en-US" dirty="0">
                  <a:solidFill>
                    <a:srgbClr val="536482"/>
                  </a:solidFill>
                  <a:cs typeface="+mn-ea"/>
                  <a:sym typeface="+mn-lt"/>
                </a:rPr>
                <a:t>汇报人</a:t>
              </a:r>
              <a:r>
                <a:rPr lang="zh-CN" altLang="en-US" dirty="0" smtClean="0">
                  <a:solidFill>
                    <a:srgbClr val="536482"/>
                  </a:solidFill>
                  <a:cs typeface="+mn-ea"/>
                  <a:sym typeface="+mn-lt"/>
                </a:rPr>
                <a:t>：优品</a:t>
              </a:r>
              <a:r>
                <a:rPr lang="en-US" altLang="zh-CN" dirty="0" smtClean="0">
                  <a:solidFill>
                    <a:srgbClr val="536482"/>
                  </a:solidFill>
                  <a:cs typeface="+mn-ea"/>
                  <a:sym typeface="+mn-lt"/>
                </a:rPr>
                <a:t>PPT</a:t>
              </a:r>
              <a:r>
                <a:rPr lang="zh-CN" altLang="en-US" dirty="0" smtClean="0">
                  <a:solidFill>
                    <a:srgbClr val="536482"/>
                  </a:solidFill>
                  <a:cs typeface="+mn-ea"/>
                  <a:sym typeface="+mn-lt"/>
                </a:rPr>
                <a:t>         </a:t>
              </a:r>
              <a:r>
                <a:rPr lang="zh-CN" altLang="en-US" dirty="0">
                  <a:solidFill>
                    <a:srgbClr val="536482"/>
                  </a:solidFill>
                  <a:cs typeface="+mn-ea"/>
                  <a:sym typeface="+mn-lt"/>
                </a:rPr>
                <a:t>汇报时间：</a:t>
              </a:r>
              <a:r>
                <a:rPr lang="en-US" altLang="zh-CN" dirty="0">
                  <a:solidFill>
                    <a:srgbClr val="536482"/>
                  </a:solidFill>
                  <a:cs typeface="+mn-ea"/>
                  <a:sym typeface="+mn-lt"/>
                </a:rPr>
                <a:t>20XX</a:t>
              </a:r>
              <a:r>
                <a:rPr lang="zh-CN" altLang="en-US" dirty="0">
                  <a:solidFill>
                    <a:srgbClr val="536482"/>
                  </a:solidFill>
                  <a:cs typeface="+mn-ea"/>
                  <a:sym typeface="+mn-lt"/>
                </a:rPr>
                <a:t>年</a:t>
              </a:r>
              <a:r>
                <a:rPr lang="en-US" altLang="zh-CN" dirty="0">
                  <a:solidFill>
                    <a:srgbClr val="536482"/>
                  </a:solidFill>
                  <a:cs typeface="+mn-ea"/>
                  <a:sym typeface="+mn-lt"/>
                </a:rPr>
                <a:t>X</a:t>
              </a:r>
              <a:r>
                <a:rPr lang="zh-CN" altLang="en-US" dirty="0">
                  <a:solidFill>
                    <a:srgbClr val="536482"/>
                  </a:solidFill>
                  <a:cs typeface="+mn-ea"/>
                  <a:sym typeface="+mn-lt"/>
                </a:rPr>
                <a:t>月</a:t>
              </a:r>
              <a:r>
                <a:rPr lang="en-US" altLang="zh-CN" dirty="0">
                  <a:solidFill>
                    <a:srgbClr val="536482"/>
                  </a:solidFill>
                  <a:cs typeface="+mn-ea"/>
                  <a:sym typeface="+mn-lt"/>
                </a:rPr>
                <a:t>X</a:t>
              </a:r>
              <a:r>
                <a:rPr lang="zh-CN" altLang="en-US" dirty="0">
                  <a:solidFill>
                    <a:srgbClr val="536482"/>
                  </a:solidFill>
                  <a:cs typeface="+mn-ea"/>
                  <a:sym typeface="+mn-lt"/>
                </a:rPr>
                <a:t>号</a:t>
              </a:r>
            </a:p>
          </p:txBody>
        </p:sp>
        <p:sp>
          <p:nvSpPr>
            <p:cNvPr id="56" name="矩形: 圆角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617EA2-6328-4FE4-85B2-336A6035C202}"/>
                </a:ext>
              </a:extLst>
            </p:cNvPr>
            <p:cNvSpPr/>
            <p:nvPr/>
          </p:nvSpPr>
          <p:spPr>
            <a:xfrm>
              <a:off x="1593660" y="1641553"/>
              <a:ext cx="8846795" cy="2230691"/>
            </a:xfrm>
            <a:prstGeom prst="roundRect">
              <a:avLst>
                <a:gd name="adj" fmla="val 50000"/>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1" name="组合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BD081C-EAE0-47D7-BC23-705A9C614D8D}"/>
              </a:ext>
            </a:extLst>
          </p:cNvPr>
          <p:cNvGrpSpPr/>
          <p:nvPr/>
        </p:nvGrpSpPr>
        <p:grpSpPr>
          <a:xfrm>
            <a:off x="4804384" y="1031269"/>
            <a:ext cx="2583229" cy="426529"/>
            <a:chOff x="4781808" y="1483448"/>
            <a:chExt cx="2988473" cy="493441"/>
          </a:xfrm>
        </p:grpSpPr>
        <p:sp>
          <p:nvSpPr>
            <p:cNvPr id="84" name="六边形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4559B3A-3CB7-427F-99FC-67A08FB4DFEF}"/>
                </a:ext>
              </a:extLst>
            </p:cNvPr>
            <p:cNvSpPr/>
            <p:nvPr/>
          </p:nvSpPr>
          <p:spPr>
            <a:xfrm>
              <a:off x="4781808"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实</a:t>
              </a:r>
            </a:p>
          </p:txBody>
        </p:sp>
        <p:sp>
          <p:nvSpPr>
            <p:cNvPr id="85" name="六边形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8F551F-861A-4801-87AE-3C08CB6987F2}"/>
                </a:ext>
              </a:extLst>
            </p:cNvPr>
            <p:cNvSpPr/>
            <p:nvPr/>
          </p:nvSpPr>
          <p:spPr>
            <a:xfrm>
              <a:off x="558716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事</a:t>
              </a:r>
            </a:p>
          </p:txBody>
        </p:sp>
        <p:sp>
          <p:nvSpPr>
            <p:cNvPr id="86" name="六边形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37DE27-693B-443B-B803-0A2C260E605C}"/>
                </a:ext>
              </a:extLst>
            </p:cNvPr>
            <p:cNvSpPr/>
            <p:nvPr/>
          </p:nvSpPr>
          <p:spPr>
            <a:xfrm>
              <a:off x="6392530"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求</a:t>
              </a:r>
            </a:p>
          </p:txBody>
        </p:sp>
        <p:sp>
          <p:nvSpPr>
            <p:cNvPr id="87" name="六边形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993013-A391-4305-92C6-0F7C9C0A674B}"/>
                </a:ext>
              </a:extLst>
            </p:cNvPr>
            <p:cNvSpPr/>
            <p:nvPr/>
          </p:nvSpPr>
          <p:spPr>
            <a:xfrm>
              <a:off x="719788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是</a:t>
              </a:r>
            </a:p>
          </p:txBody>
        </p:sp>
      </p:grpSp>
    </p:spTree>
    <p:extLst>
      <p:ext uri="{BB962C8B-B14F-4D97-AF65-F5344CB8AC3E}">
        <p14:creationId xmlns:p14="http://schemas.microsoft.com/office/powerpoint/2010/main" val="201883009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232434-1536-4748-A960-78E63CDD8001}"/>
              </a:ext>
            </a:extLst>
          </p:cNvPr>
          <p:cNvGrpSpPr/>
          <p:nvPr/>
        </p:nvGrpSpPr>
        <p:grpSpPr>
          <a:xfrm>
            <a:off x="478027" y="1485779"/>
            <a:ext cx="3854290" cy="4039290"/>
            <a:chOff x="6691608" y="4395407"/>
            <a:chExt cx="3247106" cy="3402961"/>
          </a:xfrm>
        </p:grpSpPr>
        <p:pic>
          <p:nvPicPr>
            <p:cNvPr id="56" name="图片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92BB96-1F02-4E18-831F-47206BE10B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571A74-0B7B-4D70-849E-D1B1AD564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59" name="图片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827EB9-B4E2-40D6-852F-2881A78A2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60" name="图片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43B099-7692-41DC-BD79-0FB1EB9DE0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61" name="图片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F6FE55-806D-4857-AB21-CFCF9B9539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62" name="图片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B1EA86-41D8-45F7-A096-1B7F6EB099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grpSp>
        <p:nvGrpSpPr>
          <p:cNvPr id="34" name="组合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197E3D-F0F5-4A8E-90CA-C214455A28E2}"/>
              </a:ext>
            </a:extLst>
          </p:cNvPr>
          <p:cNvGrpSpPr/>
          <p:nvPr/>
        </p:nvGrpSpPr>
        <p:grpSpPr>
          <a:xfrm>
            <a:off x="3409885" y="1651871"/>
            <a:ext cx="7554319" cy="3554258"/>
            <a:chOff x="1170389" y="888469"/>
            <a:chExt cx="9860760" cy="4639424"/>
          </a:xfrm>
        </p:grpSpPr>
        <p:sp>
          <p:nvSpPr>
            <p:cNvPr id="18" name="Freeform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3353DF-CDE6-4011-8006-FEDB6F85CBD0}"/>
                </a:ext>
              </a:extLst>
            </p:cNvPr>
            <p:cNvSpPr/>
            <p:nvPr/>
          </p:nvSpPr>
          <p:spPr>
            <a:xfrm rot="19805282">
              <a:off x="1170389" y="888469"/>
              <a:ext cx="9860760" cy="463942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cs typeface="+mn-ea"/>
                <a:sym typeface="+mn-lt"/>
              </a:endParaRPr>
            </a:p>
          </p:txBody>
        </p:sp>
        <p:sp>
          <p:nvSpPr>
            <p:cNvPr id="20" name="Rounded Rectangle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9DCC61-9154-4631-9143-B6872C513FB3}"/>
                </a:ext>
              </a:extLst>
            </p:cNvPr>
            <p:cNvSpPr/>
            <p:nvPr/>
          </p:nvSpPr>
          <p:spPr>
            <a:xfrm rot="19805282">
              <a:off x="2773623" y="2317742"/>
              <a:ext cx="669557" cy="66884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1" name="Rounded Rectangle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3536B5-8F7E-48EC-91EB-BD13427C6AE6}"/>
                </a:ext>
              </a:extLst>
            </p:cNvPr>
            <p:cNvSpPr/>
            <p:nvPr/>
          </p:nvSpPr>
          <p:spPr>
            <a:xfrm rot="19805282">
              <a:off x="4756035" y="3434696"/>
              <a:ext cx="669557" cy="66884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2" name="Rounded Rectangle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647B33-B76A-4212-8B95-9E23C806558E}"/>
                </a:ext>
              </a:extLst>
            </p:cNvPr>
            <p:cNvSpPr/>
            <p:nvPr/>
          </p:nvSpPr>
          <p:spPr>
            <a:xfrm rot="19805282">
              <a:off x="6753280" y="2317745"/>
              <a:ext cx="669557" cy="66884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4" name="Rounded Rectangle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9CB23B-3759-4342-B127-3426AB0067DF}"/>
                </a:ext>
              </a:extLst>
            </p:cNvPr>
            <p:cNvSpPr/>
            <p:nvPr/>
          </p:nvSpPr>
          <p:spPr>
            <a:xfrm rot="19805282">
              <a:off x="8719514" y="3430335"/>
              <a:ext cx="669557" cy="66884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5" name="Freeform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3D3E2D-7CDC-49E0-B51E-36E032240FA1}"/>
                </a:ext>
              </a:extLst>
            </p:cNvPr>
            <p:cNvSpPr>
              <a:spLocks noEditPoints="1"/>
            </p:cNvSpPr>
            <p:nvPr/>
          </p:nvSpPr>
          <p:spPr bwMode="auto">
            <a:xfrm>
              <a:off x="2904139" y="2448909"/>
              <a:ext cx="408523" cy="406512"/>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53648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6" name="Freeform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C9666F-ADFA-4826-8150-3E6043909518}"/>
                </a:ext>
              </a:extLst>
            </p:cNvPr>
            <p:cNvSpPr>
              <a:spLocks noEditPoints="1"/>
            </p:cNvSpPr>
            <p:nvPr/>
          </p:nvSpPr>
          <p:spPr bwMode="auto">
            <a:xfrm>
              <a:off x="6888826" y="2448909"/>
              <a:ext cx="398463" cy="382362"/>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rgbClr val="536482"/>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7" name="Freeform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6593B2-963A-4662-803F-BBE29F556609}"/>
                </a:ext>
              </a:extLst>
            </p:cNvPr>
            <p:cNvSpPr>
              <a:spLocks noEditPoints="1"/>
            </p:cNvSpPr>
            <p:nvPr/>
          </p:nvSpPr>
          <p:spPr bwMode="auto">
            <a:xfrm>
              <a:off x="4912713" y="3590682"/>
              <a:ext cx="356201" cy="34815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536482"/>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8" name="Freeform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0ABD5B-DF2A-4E20-A334-53E9F46EADAB}"/>
                </a:ext>
              </a:extLst>
            </p:cNvPr>
            <p:cNvSpPr>
              <a:spLocks noEditPoints="1"/>
            </p:cNvSpPr>
            <p:nvPr/>
          </p:nvSpPr>
          <p:spPr bwMode="auto">
            <a:xfrm>
              <a:off x="8887259" y="3562508"/>
              <a:ext cx="334064" cy="40450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536482"/>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gr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DA51DE-3CD3-4BC1-A361-10691F40DBCB}"/>
              </a:ext>
            </a:extLst>
          </p:cNvPr>
          <p:cNvSpPr/>
          <p:nvPr/>
        </p:nvSpPr>
        <p:spPr>
          <a:xfrm>
            <a:off x="4109011" y="3737772"/>
            <a:ext cx="1652136"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企业管理是一种文化现象和社会现象。</a:t>
            </a:r>
          </a:p>
        </p:txBody>
      </p:sp>
      <p:sp>
        <p:nvSpPr>
          <p:cNvPr id="36" name="矩形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E1666E-ECF3-4F7C-A7D0-08FA0E4AEA25}"/>
              </a:ext>
            </a:extLst>
          </p:cNvPr>
          <p:cNvSpPr/>
          <p:nvPr/>
        </p:nvSpPr>
        <p:spPr>
          <a:xfrm>
            <a:off x="5761147" y="1882319"/>
            <a:ext cx="1506654"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企业管理的主体是管理者。 </a:t>
            </a:r>
          </a:p>
        </p:txBody>
      </p:sp>
      <p:sp>
        <p:nvSpPr>
          <p:cNvPr id="37" name="矩形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FEEDBF4-8DC7-492A-9B47-20BFEC44705C}"/>
              </a:ext>
            </a:extLst>
          </p:cNvPr>
          <p:cNvSpPr/>
          <p:nvPr/>
        </p:nvSpPr>
        <p:spPr>
          <a:xfrm>
            <a:off x="8740784" y="4155014"/>
            <a:ext cx="1417901"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管理的职能、任务与层次。</a:t>
            </a:r>
          </a:p>
        </p:txBody>
      </p:sp>
      <p:sp>
        <p:nvSpPr>
          <p:cNvPr id="38" name="矩形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59A8E9-F293-4D50-8183-558F2A4859F7}"/>
              </a:ext>
            </a:extLst>
          </p:cNvPr>
          <p:cNvSpPr/>
          <p:nvPr/>
        </p:nvSpPr>
        <p:spPr>
          <a:xfrm>
            <a:off x="8623816" y="1882319"/>
            <a:ext cx="1528691"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管理的核心是处理好人际关系。 </a:t>
            </a:r>
          </a:p>
        </p:txBody>
      </p:sp>
      <p:grpSp>
        <p:nvGrpSpPr>
          <p:cNvPr id="45" name="组合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2C163D-C19A-462A-8ADE-660A9F45681E}"/>
              </a:ext>
            </a:extLst>
          </p:cNvPr>
          <p:cNvGrpSpPr/>
          <p:nvPr/>
        </p:nvGrpSpPr>
        <p:grpSpPr>
          <a:xfrm>
            <a:off x="1426813" y="3051357"/>
            <a:ext cx="2312198" cy="1291248"/>
            <a:chOff x="1437213" y="3076410"/>
            <a:chExt cx="2312198" cy="1291248"/>
          </a:xfrm>
        </p:grpSpPr>
        <p:sp>
          <p:nvSpPr>
            <p:cNvPr id="43" name="矩形: 圆角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7F9DE04-C9C6-44B2-B6E6-0C335763FD9D}"/>
                </a:ext>
              </a:extLst>
            </p:cNvPr>
            <p:cNvSpPr/>
            <p:nvPr/>
          </p:nvSpPr>
          <p:spPr>
            <a:xfrm>
              <a:off x="1437213" y="3076410"/>
              <a:ext cx="2312198" cy="1291248"/>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C4667E-F7C1-456D-A710-BF6C16AEB735}"/>
                </a:ext>
              </a:extLst>
            </p:cNvPr>
            <p:cNvSpPr txBox="1">
              <a:spLocks noChangeArrowheads="1"/>
            </p:cNvSpPr>
            <p:nvPr/>
          </p:nvSpPr>
          <p:spPr>
            <a:xfrm>
              <a:off x="1799509" y="3337269"/>
              <a:ext cx="1666538" cy="830997"/>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dirty="0">
                  <a:solidFill>
                    <a:srgbClr val="536482"/>
                  </a:solidFill>
                  <a:latin typeface="+mn-lt"/>
                  <a:ea typeface="+mn-ea"/>
                  <a:cs typeface="+mn-ea"/>
                  <a:sym typeface="+mn-lt"/>
                </a:rPr>
                <a:t>企业管理的基本特征</a:t>
              </a:r>
              <a:endParaRPr lang="en-US" altLang="zh-CN" dirty="0">
                <a:solidFill>
                  <a:srgbClr val="536482"/>
                </a:solidFill>
                <a:latin typeface="+mn-lt"/>
                <a:ea typeface="+mn-ea"/>
                <a:cs typeface="+mn-ea"/>
                <a:sym typeface="+mn-lt"/>
              </a:endParaRPr>
            </a:p>
          </p:txBody>
        </p:sp>
      </p:grpSp>
      <p:sp>
        <p:nvSpPr>
          <p:cNvPr id="30" name="TextBox 29"/>
          <p:cNvSpPr txBox="1"/>
          <p:nvPr/>
        </p:nvSpPr>
        <p:spPr>
          <a:xfrm>
            <a:off x="674497" y="660506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 </a:t>
            </a:r>
            <a:r>
              <a:rPr kumimoji="0" lang="en-US" altLang="zh-CN" sz="100" b="0" i="0" u="none" strike="noStrike" kern="0" cap="none" spc="0" normalizeH="0" baseline="0" noProof="0" dirty="0" smtClean="0">
                <a:ln>
                  <a:noFill/>
                </a:ln>
                <a:solidFill>
                  <a:schemeClr val="bg1">
                    <a:lumMod val="95000"/>
                  </a:schemeClr>
                </a:solidFill>
                <a:effectLst/>
                <a:uLnTx/>
                <a:uFillTx/>
              </a:rPr>
              <a:t>http://</a:t>
            </a:r>
            <a:r>
              <a:rPr kumimoji="0" lang="en-US" altLang="zh-CN" sz="100" b="0" i="0" u="none" strike="noStrike" kern="0" cap="none" spc="0" normalizeH="0" baseline="0" noProof="0" dirty="0" smtClean="0">
                <a:ln>
                  <a:noFill/>
                </a:ln>
                <a:solidFill>
                  <a:schemeClr val="bg1">
                    <a:lumMod val="95000"/>
                  </a:schemeClr>
                </a:solidFill>
                <a:effectLst/>
                <a:uLnTx/>
                <a:uFillTx/>
              </a:rPr>
              <a:t>www.ypppt.com/xiazai</a:t>
            </a:r>
            <a:r>
              <a:rPr kumimoji="0" lang="en-US" altLang="zh-CN" sz="100" b="0" i="0" u="none" strike="noStrike" kern="0" cap="none" spc="0" normalizeH="0" baseline="0" noProof="0" dirty="0" smtClean="0">
                <a:ln>
                  <a:noFill/>
                </a:ln>
                <a:solidFill>
                  <a:schemeClr val="bg1">
                    <a:lumMod val="95000"/>
                  </a:schemeClr>
                </a:solidFill>
                <a:effectLst/>
                <a:uLnTx/>
                <a:uFillTx/>
              </a:rPr>
              <a:t>/</a:t>
            </a:r>
          </a:p>
        </p:txBody>
      </p:sp>
    </p:spTree>
    <p:extLst>
      <p:ext uri="{BB962C8B-B14F-4D97-AF65-F5344CB8AC3E}">
        <p14:creationId xmlns:p14="http://schemas.microsoft.com/office/powerpoint/2010/main" val="361201250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E89731-8441-4E19-B764-977405EE6F83}"/>
              </a:ext>
            </a:extLst>
          </p:cNvPr>
          <p:cNvGrpSpPr/>
          <p:nvPr/>
        </p:nvGrpSpPr>
        <p:grpSpPr>
          <a:xfrm>
            <a:off x="917593" y="1897677"/>
            <a:ext cx="10647489" cy="3986045"/>
            <a:chOff x="145701" y="4173883"/>
            <a:chExt cx="9793013" cy="3666159"/>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BDF9E-9907-47D0-8DC9-544E90469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D7FFEA-0E33-495C-B34D-B74E1CC42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0CE79D-9D48-46CF-B2B7-83F45452A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AEBCBE-8A2F-4785-9C1C-9ED7931D4C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C8B44E-868B-4251-B6C6-C42B6F9284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2BEA5D-AD21-4EA7-9B4E-F9C3FE112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1385E8-0A5F-47BF-BCA5-EB31A8F293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691C82-18F5-4DDA-B3B3-0AB19251BC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81D386-CC2A-4946-BE13-1B6AE1D0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9E8D20-9A02-4C5F-BCFE-38762A30D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EF3A6C-07A6-45D8-8DE8-EAAFEA17E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34F9B6-5169-4671-8761-8B7DC214B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D69EE2-F25F-4A34-8ADC-4DD1304AB7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BD34E7-1817-4557-BE03-E53F6C9E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88A8A2-3FEE-4E4F-8CB0-F89746DC1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A443C1-B719-463F-A1C9-09B93FAAA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6" name="椭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1E044D-A815-4DB3-9208-599093882D93}"/>
              </a:ext>
            </a:extLst>
          </p:cNvPr>
          <p:cNvSpPr/>
          <p:nvPr/>
        </p:nvSpPr>
        <p:spPr>
          <a:xfrm>
            <a:off x="3492910" y="825910"/>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8EFE88-B718-4ECE-A1A4-3BF9BFD7DA06}"/>
              </a:ext>
            </a:extLst>
          </p:cNvPr>
          <p:cNvSpPr/>
          <p:nvPr/>
        </p:nvSpPr>
        <p:spPr>
          <a:xfrm>
            <a:off x="4116000" y="1449000"/>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5C6713-AB6D-44D6-BD61-BB862081D94B}"/>
              </a:ext>
            </a:extLst>
          </p:cNvPr>
          <p:cNvSpPr txBox="1"/>
          <p:nvPr/>
        </p:nvSpPr>
        <p:spPr>
          <a:xfrm>
            <a:off x="5556161" y="890550"/>
            <a:ext cx="1301839" cy="1107996"/>
          </a:xfrm>
          <a:prstGeom prst="rect">
            <a:avLst/>
          </a:prstGeom>
          <a:noFill/>
        </p:spPr>
        <p:txBody>
          <a:bodyPr wrap="square" rtlCol="0">
            <a:spAutoFit/>
          </a:bodyPr>
          <a:lstStyle/>
          <a:p>
            <a:r>
              <a:rPr lang="en-US" altLang="zh-CN" sz="6600" dirty="0">
                <a:solidFill>
                  <a:srgbClr val="536482"/>
                </a:solidFill>
                <a:cs typeface="+mn-ea"/>
                <a:sym typeface="+mn-lt"/>
              </a:rPr>
              <a:t>02</a:t>
            </a:r>
            <a:endParaRPr lang="zh-CN" altLang="en-US" sz="6600" dirty="0">
              <a:solidFill>
                <a:srgbClr val="536482"/>
              </a:solidFill>
              <a:cs typeface="+mn-ea"/>
              <a:sym typeface="+mn-lt"/>
            </a:endParaRPr>
          </a:p>
        </p:txBody>
      </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7D5354-36AB-457C-9F73-68EF3827BB1A}"/>
              </a:ext>
            </a:extLst>
          </p:cNvPr>
          <p:cNvGrpSpPr/>
          <p:nvPr/>
        </p:nvGrpSpPr>
        <p:grpSpPr>
          <a:xfrm>
            <a:off x="3793246" y="2780683"/>
            <a:ext cx="4665165" cy="1292081"/>
            <a:chOff x="903350" y="2642647"/>
            <a:chExt cx="4665165" cy="1292081"/>
          </a:xfrm>
        </p:grpSpPr>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DB6C75-6951-4EDE-A819-87B50AB1ED19}"/>
                </a:ext>
              </a:extLst>
            </p:cNvPr>
            <p:cNvSpPr txBox="1"/>
            <p:nvPr/>
          </p:nvSpPr>
          <p:spPr>
            <a:xfrm>
              <a:off x="903350" y="2642647"/>
              <a:ext cx="4665165" cy="830997"/>
            </a:xfrm>
            <a:prstGeom prst="rect">
              <a:avLst/>
            </a:prstGeom>
            <a:noFill/>
          </p:spPr>
          <p:txBody>
            <a:bodyPr wrap="square" rtlCol="0">
              <a:spAutoFit/>
            </a:bodyPr>
            <a:lstStyle/>
            <a:p>
              <a:pPr algn="ctr"/>
              <a:r>
                <a:rPr lang="zh-CN" altLang="en-US" sz="4800" spc="300" dirty="0">
                  <a:solidFill>
                    <a:srgbClr val="536482"/>
                  </a:solidFill>
                  <a:cs typeface="+mn-ea"/>
                  <a:sym typeface="+mn-lt"/>
                </a:rPr>
                <a:t>理论形成演变</a:t>
              </a: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9DF11B-3168-44BA-B0B9-5B85F03DA193}"/>
                </a:ext>
              </a:extLst>
            </p:cNvPr>
            <p:cNvSpPr/>
            <p:nvPr/>
          </p:nvSpPr>
          <p:spPr>
            <a:xfrm>
              <a:off x="1733683" y="3557317"/>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spTree>
    <p:extLst>
      <p:ext uri="{BB962C8B-B14F-4D97-AF65-F5344CB8AC3E}">
        <p14:creationId xmlns:p14="http://schemas.microsoft.com/office/powerpoint/2010/main" val="253466049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599CD1-2583-44F0-B2EF-C981BAF6EE8B}"/>
              </a:ext>
            </a:extLst>
          </p:cNvPr>
          <p:cNvGrpSpPr/>
          <p:nvPr/>
        </p:nvGrpSpPr>
        <p:grpSpPr>
          <a:xfrm>
            <a:off x="2792473" y="4523339"/>
            <a:ext cx="6607054" cy="6607054"/>
            <a:chOff x="3492910" y="3153951"/>
            <a:chExt cx="5206180" cy="5206180"/>
          </a:xfrm>
        </p:grpSpPr>
        <p:sp>
          <p:nvSpPr>
            <p:cNvPr id="16" name="椭圆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7841CE-3EDB-4855-A602-71848B7C518B}"/>
                </a:ext>
              </a:extLst>
            </p:cNvPr>
            <p:cNvSpPr/>
            <p:nvPr/>
          </p:nvSpPr>
          <p:spPr>
            <a:xfrm>
              <a:off x="3492910" y="3153951"/>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68E9BF-4F2B-4C03-BE1B-8F72C4DE0F9A}"/>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3999206" y="3465919"/>
              <a:ext cx="4213970" cy="4213970"/>
            </a:xfrm>
            <a:prstGeom prst="ellipse">
              <a:avLst/>
            </a:prstGeom>
          </p:spPr>
        </p:pic>
      </p:grpSp>
      <p:grpSp>
        <p:nvGrpSpPr>
          <p:cNvPr id="4" name="组合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DB3362-2378-45B1-B926-7AA36EAB154B}"/>
              </a:ext>
            </a:extLst>
          </p:cNvPr>
          <p:cNvGrpSpPr/>
          <p:nvPr/>
        </p:nvGrpSpPr>
        <p:grpSpPr>
          <a:xfrm>
            <a:off x="4876612" y="4392836"/>
            <a:ext cx="2438775" cy="627757"/>
            <a:chOff x="4922456" y="3565290"/>
            <a:chExt cx="2438775" cy="627757"/>
          </a:xfrm>
        </p:grpSpPr>
        <p:sp>
          <p:nvSpPr>
            <p:cNvPr id="3" name="矩形: 圆角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CA4E61-5384-4C3A-885F-7278F70CA542}"/>
                </a:ext>
              </a:extLst>
            </p:cNvPr>
            <p:cNvSpPr/>
            <p:nvPr/>
          </p:nvSpPr>
          <p:spPr>
            <a:xfrm>
              <a:off x="4922456" y="3565290"/>
              <a:ext cx="2358879" cy="62775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9DDFA99-D3A2-4D94-A0D2-9D151F2A289F}"/>
                </a:ext>
              </a:extLst>
            </p:cNvPr>
            <p:cNvSpPr txBox="1">
              <a:spLocks noChangeArrowheads="1"/>
            </p:cNvSpPr>
            <p:nvPr/>
          </p:nvSpPr>
          <p:spPr>
            <a:xfrm>
              <a:off x="5002352" y="3679114"/>
              <a:ext cx="235887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536482"/>
                  </a:solidFill>
                  <a:latin typeface="+mn-lt"/>
                  <a:ea typeface="+mn-ea"/>
                  <a:cs typeface="+mn-ea"/>
                  <a:sym typeface="+mn-lt"/>
                </a:rPr>
                <a:t>现代管理学流派</a:t>
              </a:r>
              <a:endParaRPr lang="en-US" altLang="zh-CN" dirty="0">
                <a:solidFill>
                  <a:srgbClr val="536482"/>
                </a:solidFill>
                <a:latin typeface="+mn-lt"/>
                <a:ea typeface="+mn-ea"/>
                <a:cs typeface="+mn-ea"/>
                <a:sym typeface="+mn-lt"/>
              </a:endParaRPr>
            </a:p>
          </p:txBody>
        </p:sp>
      </p:grpSp>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A78B41-59AA-4F9A-80C5-8003BE3C827C}"/>
              </a:ext>
            </a:extLst>
          </p:cNvPr>
          <p:cNvGrpSpPr/>
          <p:nvPr/>
        </p:nvGrpSpPr>
        <p:grpSpPr>
          <a:xfrm>
            <a:off x="862265" y="1769304"/>
            <a:ext cx="3555942" cy="2664097"/>
            <a:chOff x="1320670" y="1679526"/>
            <a:chExt cx="3555942" cy="2664097"/>
          </a:xfrm>
        </p:grpSpPr>
        <p:sp>
          <p:nvSpPr>
            <p:cNvPr id="19" name="矩形: 圆角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023EF4-25DB-4971-A813-6351136E377D}"/>
                </a:ext>
              </a:extLst>
            </p:cNvPr>
            <p:cNvSpPr/>
            <p:nvPr/>
          </p:nvSpPr>
          <p:spPr>
            <a:xfrm>
              <a:off x="1320670" y="1829818"/>
              <a:ext cx="3555942" cy="2513805"/>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D62C958-9DE5-4A42-99DD-E9B4FFCD5D00}"/>
                </a:ext>
              </a:extLst>
            </p:cNvPr>
            <p:cNvSpPr>
              <a:spLocks noChangeArrowheads="1"/>
            </p:cNvSpPr>
            <p:nvPr/>
          </p:nvSpPr>
          <p:spPr bwMode="auto">
            <a:xfrm>
              <a:off x="1689953" y="2236673"/>
              <a:ext cx="2866050" cy="1951816"/>
            </a:xfrm>
            <a:prstGeom prst="rect">
              <a:avLst/>
            </a:prstGeom>
            <a:extLst/>
          </p:spPr>
          <p:txBody>
            <a:bodyPr wrap="square">
              <a:spAutoFit/>
            </a:bodyPr>
            <a:lstStyle/>
            <a:p>
              <a:pPr algn="just">
                <a:lnSpc>
                  <a:spcPts val="2900"/>
                </a:lnSpc>
                <a:buClr>
                  <a:srgbClr val="000066"/>
                </a:buClr>
              </a:pPr>
              <a:r>
                <a:rPr lang="zh-CN" altLang="en-US" sz="1600" spc="300" dirty="0">
                  <a:cs typeface="+mn-ea"/>
                  <a:sym typeface="+mn-lt"/>
                </a:rPr>
                <a:t>管理的理论知识解决不了现实问题，充其量是过时的经验；管理科学应建立在目前成功或失败的管理经验。</a:t>
              </a:r>
            </a:p>
          </p:txBody>
        </p:sp>
        <p:sp>
          <p:nvSpPr>
            <p:cNvPr id="20" name="六边形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DF105FB-3827-4AAE-B5BF-6FE087BF15DB}"/>
                </a:ext>
              </a:extLst>
            </p:cNvPr>
            <p:cNvSpPr/>
            <p:nvPr/>
          </p:nvSpPr>
          <p:spPr>
            <a:xfrm>
              <a:off x="1907056" y="1728512"/>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9" name="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E740A5-65BF-4546-B8A0-940C2595AF34}"/>
                </a:ext>
              </a:extLst>
            </p:cNvPr>
            <p:cNvSpPr/>
            <p:nvPr/>
          </p:nvSpPr>
          <p:spPr>
            <a:xfrm>
              <a:off x="2299676" y="1679526"/>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管理经验学派</a:t>
              </a:r>
            </a:p>
          </p:txBody>
        </p:sp>
      </p:gr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98CD8F-EAAC-49ED-8191-BA54A810FFCC}"/>
              </a:ext>
            </a:extLst>
          </p:cNvPr>
          <p:cNvGrpSpPr/>
          <p:nvPr/>
        </p:nvGrpSpPr>
        <p:grpSpPr>
          <a:xfrm>
            <a:off x="7835531" y="1769304"/>
            <a:ext cx="3555942" cy="2664097"/>
            <a:chOff x="1320670" y="1679526"/>
            <a:chExt cx="3555942" cy="2664097"/>
          </a:xfrm>
        </p:grpSpPr>
        <p:sp>
          <p:nvSpPr>
            <p:cNvPr id="28" name="矩形: 圆角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FA6AD5-4301-4024-80C8-C6A35281040E}"/>
                </a:ext>
              </a:extLst>
            </p:cNvPr>
            <p:cNvSpPr/>
            <p:nvPr/>
          </p:nvSpPr>
          <p:spPr>
            <a:xfrm>
              <a:off x="1320670" y="1829818"/>
              <a:ext cx="3555942" cy="2513805"/>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0FFAEF-4EA6-401D-9DF2-484AE7FA351D}"/>
                </a:ext>
              </a:extLst>
            </p:cNvPr>
            <p:cNvSpPr>
              <a:spLocks noChangeArrowheads="1"/>
            </p:cNvSpPr>
            <p:nvPr/>
          </p:nvSpPr>
          <p:spPr bwMode="auto">
            <a:xfrm>
              <a:off x="1689953" y="2236673"/>
              <a:ext cx="2866050" cy="1579920"/>
            </a:xfrm>
            <a:prstGeom prst="rect">
              <a:avLst/>
            </a:prstGeom>
            <a:extLst/>
          </p:spPr>
          <p:txBody>
            <a:bodyPr wrap="square">
              <a:spAutoFit/>
            </a:bodyPr>
            <a:lstStyle/>
            <a:p>
              <a:pPr algn="just">
                <a:lnSpc>
                  <a:spcPts val="2900"/>
                </a:lnSpc>
                <a:buClr>
                  <a:srgbClr val="000066"/>
                </a:buClr>
              </a:pPr>
              <a:r>
                <a:rPr lang="zh-CN" altLang="en-US" sz="1600" spc="300" dirty="0">
                  <a:cs typeface="+mn-ea"/>
                  <a:sym typeface="+mn-lt"/>
                </a:rPr>
                <a:t>管理就是决策</a:t>
              </a:r>
              <a:r>
                <a:rPr lang="en-US" altLang="zh-CN" sz="1600" spc="300" dirty="0">
                  <a:cs typeface="+mn-ea"/>
                  <a:sym typeface="+mn-lt"/>
                </a:rPr>
                <a:t>;</a:t>
              </a:r>
              <a:r>
                <a:rPr lang="zh-CN" altLang="en-US" sz="1600" spc="300" dirty="0">
                  <a:cs typeface="+mn-ea"/>
                  <a:sym typeface="+mn-lt"/>
                </a:rPr>
                <a:t>决策分为程序性决策和非程序性决策</a:t>
              </a:r>
              <a:r>
                <a:rPr lang="en-US" altLang="zh-CN" sz="1600" spc="300" dirty="0">
                  <a:cs typeface="+mn-ea"/>
                  <a:sym typeface="+mn-lt"/>
                </a:rPr>
                <a:t>;</a:t>
              </a:r>
              <a:r>
                <a:rPr lang="zh-CN" altLang="en-US" sz="1600" spc="300" dirty="0">
                  <a:cs typeface="+mn-ea"/>
                  <a:sym typeface="+mn-lt"/>
                </a:rPr>
                <a:t>有限理性决策模型 及其他类型。</a:t>
              </a:r>
            </a:p>
          </p:txBody>
        </p:sp>
        <p:sp>
          <p:nvSpPr>
            <p:cNvPr id="30" name="六边形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458892-441E-432D-A8F1-D828A374E4A7}"/>
                </a:ext>
              </a:extLst>
            </p:cNvPr>
            <p:cNvSpPr/>
            <p:nvPr/>
          </p:nvSpPr>
          <p:spPr>
            <a:xfrm>
              <a:off x="1907056" y="1728512"/>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34F3AF-B54F-453D-9DD4-6C27B7CCEFE5}"/>
                </a:ext>
              </a:extLst>
            </p:cNvPr>
            <p:cNvSpPr/>
            <p:nvPr/>
          </p:nvSpPr>
          <p:spPr>
            <a:xfrm>
              <a:off x="2299676" y="1679526"/>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系统管理学派</a:t>
              </a:r>
            </a:p>
          </p:txBody>
        </p:sp>
      </p:grpSp>
      <p:grpSp>
        <p:nvGrpSpPr>
          <p:cNvPr id="22" name="组合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D0D8DB-B778-475F-9C93-8DAB49467DC5}"/>
              </a:ext>
            </a:extLst>
          </p:cNvPr>
          <p:cNvGrpSpPr/>
          <p:nvPr/>
        </p:nvGrpSpPr>
        <p:grpSpPr>
          <a:xfrm>
            <a:off x="4348898" y="1373392"/>
            <a:ext cx="3555942" cy="2664097"/>
            <a:chOff x="1320670" y="1679526"/>
            <a:chExt cx="3555942" cy="2664097"/>
          </a:xfrm>
        </p:grpSpPr>
        <p:sp>
          <p:nvSpPr>
            <p:cNvPr id="23" name="矩形: 圆角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5270C6-F002-4A4B-8B11-18A97680EB1F}"/>
                </a:ext>
              </a:extLst>
            </p:cNvPr>
            <p:cNvSpPr/>
            <p:nvPr/>
          </p:nvSpPr>
          <p:spPr>
            <a:xfrm>
              <a:off x="1320670" y="1829818"/>
              <a:ext cx="3555942" cy="2513805"/>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43F57F-817B-43D1-B820-B8B544F6BD8A}"/>
                </a:ext>
              </a:extLst>
            </p:cNvPr>
            <p:cNvSpPr>
              <a:spLocks noChangeArrowheads="1"/>
            </p:cNvSpPr>
            <p:nvPr/>
          </p:nvSpPr>
          <p:spPr bwMode="auto">
            <a:xfrm>
              <a:off x="1689953" y="2236673"/>
              <a:ext cx="2866050" cy="1579920"/>
            </a:xfrm>
            <a:prstGeom prst="rect">
              <a:avLst/>
            </a:prstGeom>
            <a:extLst/>
          </p:spPr>
          <p:txBody>
            <a:bodyPr wrap="square">
              <a:spAutoFit/>
            </a:bodyPr>
            <a:lstStyle/>
            <a:p>
              <a:pPr algn="just">
                <a:lnSpc>
                  <a:spcPts val="2900"/>
                </a:lnSpc>
                <a:buClr>
                  <a:srgbClr val="000066"/>
                </a:buClr>
              </a:pPr>
              <a:r>
                <a:rPr lang="zh-CN" altLang="en-US" sz="1600" spc="300" dirty="0">
                  <a:cs typeface="+mn-ea"/>
                  <a:sym typeface="+mn-lt"/>
                </a:rPr>
                <a:t>管理就是决策</a:t>
              </a:r>
              <a:r>
                <a:rPr lang="en-US" altLang="zh-CN" sz="1600" spc="300" dirty="0">
                  <a:cs typeface="+mn-ea"/>
                  <a:sym typeface="+mn-lt"/>
                </a:rPr>
                <a:t>;</a:t>
              </a:r>
              <a:r>
                <a:rPr lang="zh-CN" altLang="en-US" sz="1600" spc="300" dirty="0">
                  <a:cs typeface="+mn-ea"/>
                  <a:sym typeface="+mn-lt"/>
                </a:rPr>
                <a:t>决策分为程序性决策和非程序性决策</a:t>
              </a:r>
              <a:r>
                <a:rPr lang="en-US" altLang="zh-CN" sz="1600" spc="300" dirty="0">
                  <a:cs typeface="+mn-ea"/>
                  <a:sym typeface="+mn-lt"/>
                </a:rPr>
                <a:t>;</a:t>
              </a:r>
              <a:r>
                <a:rPr lang="zh-CN" altLang="en-US" sz="1600" spc="300" dirty="0">
                  <a:cs typeface="+mn-ea"/>
                  <a:sym typeface="+mn-lt"/>
                </a:rPr>
                <a:t>有限理性决策模型 （也叫满意模型） </a:t>
              </a:r>
            </a:p>
          </p:txBody>
        </p:sp>
        <p:sp>
          <p:nvSpPr>
            <p:cNvPr id="25" name="六边形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9A7050-673A-453C-802B-D68D38BAD7D7}"/>
                </a:ext>
              </a:extLst>
            </p:cNvPr>
            <p:cNvSpPr/>
            <p:nvPr/>
          </p:nvSpPr>
          <p:spPr>
            <a:xfrm>
              <a:off x="1907056" y="1728512"/>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6" name="矩形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A3F633-C224-4344-8068-40D4B412FF25}"/>
                </a:ext>
              </a:extLst>
            </p:cNvPr>
            <p:cNvSpPr/>
            <p:nvPr/>
          </p:nvSpPr>
          <p:spPr>
            <a:xfrm>
              <a:off x="2299676" y="1679526"/>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决策理论学派</a:t>
              </a:r>
            </a:p>
          </p:txBody>
        </p:sp>
      </p:grpSp>
    </p:spTree>
    <p:extLst>
      <p:ext uri="{BB962C8B-B14F-4D97-AF65-F5344CB8AC3E}">
        <p14:creationId xmlns:p14="http://schemas.microsoft.com/office/powerpoint/2010/main" val="321133606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3B4E7A-4D23-4491-BCF8-2844A2E93662}"/>
              </a:ext>
            </a:extLst>
          </p:cNvPr>
          <p:cNvGrpSpPr/>
          <p:nvPr/>
        </p:nvGrpSpPr>
        <p:grpSpPr>
          <a:xfrm>
            <a:off x="5097422" y="1875655"/>
            <a:ext cx="6010291" cy="1231115"/>
            <a:chOff x="5491020" y="2952177"/>
            <a:chExt cx="6010291" cy="1231115"/>
          </a:xfrm>
        </p:grpSpPr>
        <p:sp>
          <p:nvSpPr>
            <p:cNvPr id="20" name="六边形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58AFD6C-5595-48C2-836D-320C3C295F98}"/>
                </a:ext>
              </a:extLst>
            </p:cNvPr>
            <p:cNvSpPr/>
            <p:nvPr/>
          </p:nvSpPr>
          <p:spPr>
            <a:xfrm>
              <a:off x="5491020" y="2987153"/>
              <a:ext cx="192808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grpSp>
          <p:nvGrpSpPr>
            <p:cNvPr id="2" name="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B325F9-A82B-4EB5-8326-F6ECF6719AF4}"/>
                </a:ext>
              </a:extLst>
            </p:cNvPr>
            <p:cNvGrpSpPr/>
            <p:nvPr/>
          </p:nvGrpSpPr>
          <p:grpSpPr>
            <a:xfrm>
              <a:off x="5603951" y="2952177"/>
              <a:ext cx="5897360" cy="1231115"/>
              <a:chOff x="4108354" y="2080597"/>
              <a:chExt cx="5897360" cy="1231115"/>
            </a:xfrm>
          </p:grpSpPr>
          <p:sp>
            <p:nvSpPr>
              <p:cNvPr id="4"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479758-1129-48A3-9488-189A8C852FE4}"/>
                  </a:ext>
                </a:extLst>
              </p:cNvPr>
              <p:cNvSpPr txBox="1">
                <a:spLocks noChangeArrowheads="1"/>
              </p:cNvSpPr>
              <p:nvPr/>
            </p:nvSpPr>
            <p:spPr>
              <a:xfrm>
                <a:off x="4108354" y="2520662"/>
                <a:ext cx="5897360" cy="791050"/>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solidFill>
                      <a:schemeClr val="tx1">
                        <a:lumMod val="95000"/>
                        <a:lumOff val="5000"/>
                      </a:schemeClr>
                    </a:solidFill>
                    <a:latin typeface="+mn-lt"/>
                    <a:ea typeface="+mn-ea"/>
                    <a:cs typeface="+mn-ea"/>
                    <a:sym typeface="+mn-lt"/>
                  </a:rPr>
                  <a:t>企业是一个人造的开放系统，由多个职能子系统组成，并与环境保持协调；企业组织是一个完整的系统；</a:t>
                </a:r>
              </a:p>
            </p:txBody>
          </p:sp>
          <p:sp>
            <p:nvSpPr>
              <p:cNvPr id="5" name="矩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4D0435-E368-4423-8211-4397021E387B}"/>
                  </a:ext>
                </a:extLst>
              </p:cNvPr>
              <p:cNvSpPr/>
              <p:nvPr/>
            </p:nvSpPr>
            <p:spPr>
              <a:xfrm>
                <a:off x="4154648" y="2080597"/>
                <a:ext cx="1646605"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系统管理学派</a:t>
                </a:r>
              </a:p>
            </p:txBody>
          </p:sp>
        </p:grpSp>
      </p:grpSp>
      <p:grpSp>
        <p:nvGrpSpPr>
          <p:cNvPr id="22" name="组合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F0A9E5-B07C-476E-8916-94D9EF5F595F}"/>
              </a:ext>
            </a:extLst>
          </p:cNvPr>
          <p:cNvGrpSpPr/>
          <p:nvPr/>
        </p:nvGrpSpPr>
        <p:grpSpPr>
          <a:xfrm>
            <a:off x="5595915" y="3561342"/>
            <a:ext cx="5511798" cy="1269055"/>
            <a:chOff x="6313057" y="4644141"/>
            <a:chExt cx="5511798" cy="1269055"/>
          </a:xfrm>
        </p:grpSpPr>
        <p:sp>
          <p:nvSpPr>
            <p:cNvPr id="21" name="六边形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200B7D-8731-4E2D-BCDE-714221BB7BC3}"/>
                </a:ext>
              </a:extLst>
            </p:cNvPr>
            <p:cNvSpPr/>
            <p:nvPr/>
          </p:nvSpPr>
          <p:spPr>
            <a:xfrm>
              <a:off x="6338798" y="4682409"/>
              <a:ext cx="192808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grpSp>
          <p:nvGrpSpPr>
            <p:cNvPr id="6" name="组合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2D0E48-42E2-4BD1-8BFC-6572D877B33D}"/>
                </a:ext>
              </a:extLst>
            </p:cNvPr>
            <p:cNvGrpSpPr/>
            <p:nvPr/>
          </p:nvGrpSpPr>
          <p:grpSpPr>
            <a:xfrm>
              <a:off x="6313057" y="4644141"/>
              <a:ext cx="5511798" cy="1269055"/>
              <a:chOff x="5098550" y="4074013"/>
              <a:chExt cx="5511798" cy="1269055"/>
            </a:xfrm>
          </p:grpSpPr>
          <p:sp>
            <p:nvSpPr>
              <p:cNvPr id="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6516D5-D8CB-4528-8F25-8EB1A1A9F163}"/>
                  </a:ext>
                </a:extLst>
              </p:cNvPr>
              <p:cNvSpPr>
                <a:spLocks noChangeArrowheads="1"/>
              </p:cNvSpPr>
              <p:nvPr/>
            </p:nvSpPr>
            <p:spPr bwMode="auto">
              <a:xfrm>
                <a:off x="5098550" y="4551056"/>
                <a:ext cx="5511798"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组织成员的行为是复杂的、变化的，一种通用程序，管理的规律性与方法应建立在调查、分类的基础上。</a:t>
                </a:r>
              </a:p>
            </p:txBody>
          </p:sp>
          <p:sp>
            <p:nvSpPr>
              <p:cNvPr id="9" name="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3373D0-E0E0-41FE-AB77-5598A7509FAC}"/>
                  </a:ext>
                </a:extLst>
              </p:cNvPr>
              <p:cNvSpPr/>
              <p:nvPr/>
            </p:nvSpPr>
            <p:spPr>
              <a:xfrm>
                <a:off x="5334195" y="4074013"/>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权变理论学派</a:t>
                </a:r>
              </a:p>
            </p:txBody>
          </p:sp>
        </p:grpSp>
      </p:grpSp>
      <p:grpSp>
        <p:nvGrpSpPr>
          <p:cNvPr id="19" name="组合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C6AE51-81E6-42C3-9B7C-EA9D5AAA54D8}"/>
              </a:ext>
            </a:extLst>
          </p:cNvPr>
          <p:cNvGrpSpPr/>
          <p:nvPr/>
        </p:nvGrpSpPr>
        <p:grpSpPr>
          <a:xfrm>
            <a:off x="915474" y="1590171"/>
            <a:ext cx="4119225" cy="5267829"/>
            <a:chOff x="749219" y="1821202"/>
            <a:chExt cx="4119225" cy="5267829"/>
          </a:xfrm>
        </p:grpSpPr>
        <p:sp>
          <p:nvSpPr>
            <p:cNvPr id="18" name="椭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A9CA97-3B10-4977-96C1-6D54A0855999}"/>
                </a:ext>
              </a:extLst>
            </p:cNvPr>
            <p:cNvSpPr/>
            <p:nvPr/>
          </p:nvSpPr>
          <p:spPr>
            <a:xfrm>
              <a:off x="749219" y="1821202"/>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493D7DA-29A1-41BE-98E8-CB7C25D0C682}"/>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1013921" y="2106686"/>
              <a:ext cx="3368251" cy="3368251"/>
            </a:xfrm>
            <a:prstGeom prst="ellipse">
              <a:avLst/>
            </a:prstGeom>
          </p:spPr>
        </p:pic>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E218D1-39CE-4F2C-99D5-77BD04C0F05E}"/>
                </a:ext>
              </a:extLst>
            </p:cNvPr>
            <p:cNvGrpSpPr/>
            <p:nvPr/>
          </p:nvGrpSpPr>
          <p:grpSpPr>
            <a:xfrm>
              <a:off x="1014154" y="3049741"/>
              <a:ext cx="3854290" cy="4039290"/>
              <a:chOff x="6691608" y="4395407"/>
              <a:chExt cx="3247106" cy="3402961"/>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1DF1AC-0073-4FB0-9313-84F9BEB906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F7638A-0AA1-4A99-AEE8-73B9CE0356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DAE16C-7587-467A-86BD-A20C9FA959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A181BA-34B8-4DAE-AF32-65B183E3E8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7CC31F-6DC0-48C8-871D-488BB137877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7A692E-52DC-4CEA-BE6A-428AAA7878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grpSp>
    </p:spTree>
    <p:extLst>
      <p:ext uri="{BB962C8B-B14F-4D97-AF65-F5344CB8AC3E}">
        <p14:creationId xmlns:p14="http://schemas.microsoft.com/office/powerpoint/2010/main" val="129244449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62B88B-5DBF-426E-94F6-D890983E331B}"/>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8919765" y="1896627"/>
            <a:ext cx="2129755" cy="3629257"/>
          </a:xfrm>
          <a:prstGeom prst="roundRect">
            <a:avLst>
              <a:gd name="adj" fmla="val 38353"/>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DC6446-C7DF-4225-BAF1-FB18E71D0E42}"/>
              </a:ext>
            </a:extLst>
          </p:cNvPr>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3960294" y="1896627"/>
            <a:ext cx="2129755" cy="3629257"/>
          </a:xfrm>
          <a:prstGeom prst="roundRect">
            <a:avLst>
              <a:gd name="adj" fmla="val 38353"/>
            </a:avLst>
          </a:prstGeom>
        </p:spPr>
      </p:pic>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DD9B06-4A8B-4FAE-813D-AF30956940D6}"/>
              </a:ext>
            </a:extLst>
          </p:cNvPr>
          <p:cNvGrpSpPr/>
          <p:nvPr/>
        </p:nvGrpSpPr>
        <p:grpSpPr>
          <a:xfrm>
            <a:off x="1173746" y="1529729"/>
            <a:ext cx="2743380" cy="4325340"/>
            <a:chOff x="1425117" y="1566305"/>
            <a:chExt cx="2743380" cy="4325340"/>
          </a:xfrm>
        </p:grpSpPr>
        <p:sp>
          <p:nvSpPr>
            <p:cNvPr id="18" name="矩形: 圆角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781572-2DB3-4DE9-BCAD-D8B7DCD6110D}"/>
                </a:ext>
              </a:extLst>
            </p:cNvPr>
            <p:cNvSpPr/>
            <p:nvPr/>
          </p:nvSpPr>
          <p:spPr>
            <a:xfrm>
              <a:off x="1425117" y="1566305"/>
              <a:ext cx="2743380" cy="4325340"/>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8D9945-4236-44DC-B46A-77E6706941FC}"/>
                </a:ext>
              </a:extLst>
            </p:cNvPr>
            <p:cNvSpPr txBox="1">
              <a:spLocks noChangeArrowheads="1"/>
            </p:cNvSpPr>
            <p:nvPr/>
          </p:nvSpPr>
          <p:spPr>
            <a:xfrm>
              <a:off x="1681585" y="2788971"/>
              <a:ext cx="2230443" cy="2695610"/>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latin typeface="+mn-lt"/>
                  <a:ea typeface="+mn-ea"/>
                  <a:cs typeface="+mn-ea"/>
                  <a:sym typeface="+mn-lt"/>
                </a:rPr>
                <a:t>尽量减少决策中的个人艺术成分，尽量以数量方法客观描述；决策依据尽量以经济效果为准；尽量使用数理方法与计算机</a:t>
              </a:r>
            </a:p>
          </p:txBody>
        </p:sp>
        <p:grpSp>
          <p:nvGrpSpPr>
            <p:cNvPr id="17" name="组合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0D1AD2-2F2F-42C5-915B-909619E7800E}"/>
                </a:ext>
              </a:extLst>
            </p:cNvPr>
            <p:cNvGrpSpPr/>
            <p:nvPr/>
          </p:nvGrpSpPr>
          <p:grpSpPr>
            <a:xfrm>
              <a:off x="1832763" y="2327600"/>
              <a:ext cx="1928089" cy="461371"/>
              <a:chOff x="1246243" y="2450748"/>
              <a:chExt cx="1928089" cy="461371"/>
            </a:xfrm>
          </p:grpSpPr>
          <p:sp>
            <p:nvSpPr>
              <p:cNvPr id="14" name="六边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9B2022-049B-41B1-AEA5-FFF73852C767}"/>
                  </a:ext>
                </a:extLst>
              </p:cNvPr>
              <p:cNvSpPr/>
              <p:nvPr/>
            </p:nvSpPr>
            <p:spPr>
              <a:xfrm>
                <a:off x="1246243" y="2473344"/>
                <a:ext cx="192808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7" name="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0E6A8A-975E-4031-A28B-74AC13E2AD31}"/>
                  </a:ext>
                </a:extLst>
              </p:cNvPr>
              <p:cNvSpPr/>
              <p:nvPr/>
            </p:nvSpPr>
            <p:spPr>
              <a:xfrm>
                <a:off x="1386986" y="2450748"/>
                <a:ext cx="1646605"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管理科学学派</a:t>
                </a:r>
              </a:p>
            </p:txBody>
          </p:sp>
        </p:grpSp>
      </p:grpSp>
      <p:grpSp>
        <p:nvGrpSpPr>
          <p:cNvPr id="20" name="组合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AEBEB7-F1B9-462B-AE62-A0C4573345EB}"/>
              </a:ext>
            </a:extLst>
          </p:cNvPr>
          <p:cNvGrpSpPr/>
          <p:nvPr/>
        </p:nvGrpSpPr>
        <p:grpSpPr>
          <a:xfrm>
            <a:off x="6133217" y="1529729"/>
            <a:ext cx="2743380" cy="4325340"/>
            <a:chOff x="4060097" y="1566305"/>
            <a:chExt cx="2743380" cy="4325340"/>
          </a:xfrm>
        </p:grpSpPr>
        <p:sp>
          <p:nvSpPr>
            <p:cNvPr id="19" name="矩形: 圆角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ABF77E-1DE7-43CE-8353-4E2A7A36B53C}"/>
                </a:ext>
              </a:extLst>
            </p:cNvPr>
            <p:cNvSpPr/>
            <p:nvPr/>
          </p:nvSpPr>
          <p:spPr>
            <a:xfrm>
              <a:off x="4060097" y="1566305"/>
              <a:ext cx="2743380" cy="4325340"/>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005E19-8476-48DD-9998-E0B42EF13280}"/>
                </a:ext>
              </a:extLst>
            </p:cNvPr>
            <p:cNvSpPr>
              <a:spLocks noChangeArrowheads="1"/>
            </p:cNvSpPr>
            <p:nvPr/>
          </p:nvSpPr>
          <p:spPr bwMode="auto">
            <a:xfrm>
              <a:off x="4352014" y="2777174"/>
              <a:ext cx="2230442" cy="232371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让别人同自己去实现既定的目标；管理的职能具有普遍性；管理应具有灵活性，要因地制宜，灵活应用。</a:t>
              </a:r>
            </a:p>
          </p:txBody>
        </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1E7A40-F777-45FE-A19B-71977E44CF6D}"/>
                </a:ext>
              </a:extLst>
            </p:cNvPr>
            <p:cNvGrpSpPr/>
            <p:nvPr/>
          </p:nvGrpSpPr>
          <p:grpSpPr>
            <a:xfrm>
              <a:off x="4467743" y="2327600"/>
              <a:ext cx="1928089" cy="469286"/>
              <a:chOff x="5234687" y="1750598"/>
              <a:chExt cx="1928089" cy="469286"/>
            </a:xfrm>
          </p:grpSpPr>
          <p:sp>
            <p:nvSpPr>
              <p:cNvPr id="15" name="六边形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8909B1-BEF1-4616-B0D5-C479C13017BD}"/>
                  </a:ext>
                </a:extLst>
              </p:cNvPr>
              <p:cNvSpPr/>
              <p:nvPr/>
            </p:nvSpPr>
            <p:spPr>
              <a:xfrm>
                <a:off x="5234687" y="1781109"/>
                <a:ext cx="192808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3" name="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AFD3CD-24C3-4B25-BA81-A68F03A0A0BD}"/>
                  </a:ext>
                </a:extLst>
              </p:cNvPr>
              <p:cNvSpPr/>
              <p:nvPr/>
            </p:nvSpPr>
            <p:spPr>
              <a:xfrm>
                <a:off x="5375430" y="1750598"/>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管理过程学派</a:t>
                </a:r>
              </a:p>
            </p:txBody>
          </p:sp>
        </p:grpSp>
      </p:grpSp>
    </p:spTree>
    <p:extLst>
      <p:ext uri="{BB962C8B-B14F-4D97-AF65-F5344CB8AC3E}">
        <p14:creationId xmlns:p14="http://schemas.microsoft.com/office/powerpoint/2010/main" val="270513583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E89731-8441-4E19-B764-977405EE6F83}"/>
              </a:ext>
            </a:extLst>
          </p:cNvPr>
          <p:cNvGrpSpPr/>
          <p:nvPr/>
        </p:nvGrpSpPr>
        <p:grpSpPr>
          <a:xfrm>
            <a:off x="917593" y="1897677"/>
            <a:ext cx="10647489" cy="3986045"/>
            <a:chOff x="145701" y="4173883"/>
            <a:chExt cx="9793013" cy="3666159"/>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BDF9E-9907-47D0-8DC9-544E90469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D7FFEA-0E33-495C-B34D-B74E1CC42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0CE79D-9D48-46CF-B2B7-83F45452A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AEBCBE-8A2F-4785-9C1C-9ED7931D4C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C8B44E-868B-4251-B6C6-C42B6F9284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2BEA5D-AD21-4EA7-9B4E-F9C3FE112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1385E8-0A5F-47BF-BCA5-EB31A8F293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691C82-18F5-4DDA-B3B3-0AB19251BC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81D386-CC2A-4946-BE13-1B6AE1D0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9E8D20-9A02-4C5F-BCFE-38762A30D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EF3A6C-07A6-45D8-8DE8-EAAFEA17E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34F9B6-5169-4671-8761-8B7DC214B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D69EE2-F25F-4A34-8ADC-4DD1304AB7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BD34E7-1817-4557-BE03-E53F6C9E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88A8A2-3FEE-4E4F-8CB0-F89746DC1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A443C1-B719-463F-A1C9-09B93FAAA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6" name="椭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1E044D-A815-4DB3-9208-599093882D93}"/>
              </a:ext>
            </a:extLst>
          </p:cNvPr>
          <p:cNvSpPr/>
          <p:nvPr/>
        </p:nvSpPr>
        <p:spPr>
          <a:xfrm>
            <a:off x="3492910" y="825910"/>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8EFE88-B718-4ECE-A1A4-3BF9BFD7DA06}"/>
              </a:ext>
            </a:extLst>
          </p:cNvPr>
          <p:cNvSpPr/>
          <p:nvPr/>
        </p:nvSpPr>
        <p:spPr>
          <a:xfrm>
            <a:off x="4116000" y="1449000"/>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5C6713-AB6D-44D6-BD61-BB862081D94B}"/>
              </a:ext>
            </a:extLst>
          </p:cNvPr>
          <p:cNvSpPr txBox="1"/>
          <p:nvPr/>
        </p:nvSpPr>
        <p:spPr>
          <a:xfrm>
            <a:off x="5556161" y="890550"/>
            <a:ext cx="1301839" cy="1107996"/>
          </a:xfrm>
          <a:prstGeom prst="rect">
            <a:avLst/>
          </a:prstGeom>
          <a:noFill/>
        </p:spPr>
        <p:txBody>
          <a:bodyPr wrap="square" rtlCol="0">
            <a:spAutoFit/>
          </a:bodyPr>
          <a:lstStyle/>
          <a:p>
            <a:r>
              <a:rPr lang="en-US" altLang="zh-CN" sz="6600" dirty="0">
                <a:solidFill>
                  <a:srgbClr val="536482"/>
                </a:solidFill>
                <a:cs typeface="+mn-ea"/>
                <a:sym typeface="+mn-lt"/>
              </a:rPr>
              <a:t>03</a:t>
            </a:r>
            <a:endParaRPr lang="zh-CN" altLang="en-US" sz="6600" dirty="0">
              <a:solidFill>
                <a:srgbClr val="536482"/>
              </a:solidFill>
              <a:cs typeface="+mn-ea"/>
              <a:sym typeface="+mn-lt"/>
            </a:endParaRPr>
          </a:p>
        </p:txBody>
      </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7D5354-36AB-457C-9F73-68EF3827BB1A}"/>
              </a:ext>
            </a:extLst>
          </p:cNvPr>
          <p:cNvGrpSpPr/>
          <p:nvPr/>
        </p:nvGrpSpPr>
        <p:grpSpPr>
          <a:xfrm>
            <a:off x="3793246" y="2780683"/>
            <a:ext cx="4665165" cy="1292081"/>
            <a:chOff x="903350" y="2642647"/>
            <a:chExt cx="4665165" cy="1292081"/>
          </a:xfrm>
        </p:grpSpPr>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DB6C75-6951-4EDE-A819-87B50AB1ED19}"/>
                </a:ext>
              </a:extLst>
            </p:cNvPr>
            <p:cNvSpPr txBox="1"/>
            <p:nvPr/>
          </p:nvSpPr>
          <p:spPr>
            <a:xfrm>
              <a:off x="903350" y="2642647"/>
              <a:ext cx="4665165" cy="830997"/>
            </a:xfrm>
            <a:prstGeom prst="rect">
              <a:avLst/>
            </a:prstGeom>
            <a:noFill/>
          </p:spPr>
          <p:txBody>
            <a:bodyPr wrap="square" rtlCol="0">
              <a:spAutoFit/>
            </a:bodyPr>
            <a:lstStyle/>
            <a:p>
              <a:pPr algn="ctr"/>
              <a:r>
                <a:rPr lang="zh-CN" altLang="en-US" sz="4800" spc="300" dirty="0">
                  <a:solidFill>
                    <a:srgbClr val="536482"/>
                  </a:solidFill>
                  <a:cs typeface="+mn-ea"/>
                  <a:sym typeface="+mn-lt"/>
                </a:rPr>
                <a:t>管理基本职能</a:t>
              </a: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9DF11B-3168-44BA-B0B9-5B85F03DA193}"/>
                </a:ext>
              </a:extLst>
            </p:cNvPr>
            <p:cNvSpPr/>
            <p:nvPr/>
          </p:nvSpPr>
          <p:spPr>
            <a:xfrm>
              <a:off x="1733683" y="3557317"/>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spTree>
    <p:extLst>
      <p:ext uri="{BB962C8B-B14F-4D97-AF65-F5344CB8AC3E}">
        <p14:creationId xmlns:p14="http://schemas.microsoft.com/office/powerpoint/2010/main" val="11166437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p14="http://schemas.microsoft.com/office/powerpoint/2010/main" xmlns="" id="{357992AF-98AF-49F0-BA7F-DBDBD6DAF3BE}"/>
              </a:ext>
            </a:extLst>
          </p:cNvPr>
          <p:cNvSpPr/>
          <p:nvPr/>
        </p:nvSpPr>
        <p:spPr>
          <a:xfrm>
            <a:off x="8832129" y="3668115"/>
            <a:ext cx="1979635"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决策的主体既可以是组织，也可以是组织中的个人。</a:t>
            </a:r>
          </a:p>
        </p:txBody>
      </p:sp>
      <p:sp>
        <p:nvSpPr>
          <p:cNvPr id="3" name="矩形 2">
            <a:extLst>
              <a:ext uri="{FF2B5EF4-FFF2-40B4-BE49-F238E27FC236}">
                <a16:creationId xmlns:a16="http://schemas.microsoft.com/office/drawing/2014/main" xmlns:mc="http://schemas.openxmlformats.org/markup-compatibility/2006" xmlns:p14="http://schemas.microsoft.com/office/powerpoint/2010/main" xmlns="" id="{59CAEE9D-9DD4-4783-89C6-A55F5E98BC84}"/>
              </a:ext>
            </a:extLst>
          </p:cNvPr>
          <p:cNvSpPr/>
          <p:nvPr/>
        </p:nvSpPr>
        <p:spPr>
          <a:xfrm>
            <a:off x="1526343" y="3668115"/>
            <a:ext cx="1931593"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可以是组织或个人活动的选择，也可以是对这种活动的调整。</a:t>
            </a:r>
          </a:p>
        </p:txBody>
      </p:sp>
      <p:sp>
        <p:nvSpPr>
          <p:cNvPr id="4" name="矩形 3">
            <a:extLst>
              <a:ext uri="{FF2B5EF4-FFF2-40B4-BE49-F238E27FC236}">
                <a16:creationId xmlns:a16="http://schemas.microsoft.com/office/drawing/2014/main" xmlns:mc="http://schemas.openxmlformats.org/markup-compatibility/2006" xmlns:p14="http://schemas.microsoft.com/office/powerpoint/2010/main" xmlns="" id="{40BC18ED-2424-4514-8CCD-D3F6D3E16C2E}"/>
              </a:ext>
            </a:extLst>
          </p:cNvPr>
          <p:cNvSpPr/>
          <p:nvPr/>
        </p:nvSpPr>
        <p:spPr>
          <a:xfrm>
            <a:off x="6310594" y="3668115"/>
            <a:ext cx="2017718" cy="1951816"/>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决策选择或调整的对象，可以是在特定方向下从事某种活动的方式。</a:t>
            </a:r>
          </a:p>
        </p:txBody>
      </p:sp>
      <p:sp>
        <p:nvSpPr>
          <p:cNvPr id="5" name="矩形 4">
            <a:extLst>
              <a:ext uri="{FF2B5EF4-FFF2-40B4-BE49-F238E27FC236}">
                <a16:creationId xmlns:a16="http://schemas.microsoft.com/office/drawing/2014/main" xmlns:mc="http://schemas.openxmlformats.org/markup-compatibility/2006" xmlns:p14="http://schemas.microsoft.com/office/powerpoint/2010/main" xmlns="" id="{1C09DD8D-E83B-4405-9094-7E0131079677}"/>
              </a:ext>
            </a:extLst>
          </p:cNvPr>
          <p:cNvSpPr/>
          <p:nvPr/>
        </p:nvSpPr>
        <p:spPr>
          <a:xfrm>
            <a:off x="3961752" y="3668115"/>
            <a:ext cx="1845026"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可以是未来较长的时期，也可仅仅是某个较短的时段。</a:t>
            </a: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37FE324F-2984-49FD-8BB8-D86ABB0B7277}"/>
              </a:ext>
            </a:extLst>
          </p:cNvPr>
          <p:cNvGrpSpPr/>
          <p:nvPr/>
        </p:nvGrpSpPr>
        <p:grpSpPr>
          <a:xfrm>
            <a:off x="5186176" y="1648950"/>
            <a:ext cx="1774153" cy="627757"/>
            <a:chOff x="4922456" y="3565290"/>
            <a:chExt cx="2191088" cy="627757"/>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89C5DAB5-8908-4F03-9B18-10CD2D2529F7}"/>
                </a:ext>
              </a:extLst>
            </p:cNvPr>
            <p:cNvSpPr/>
            <p:nvPr/>
          </p:nvSpPr>
          <p:spPr>
            <a:xfrm>
              <a:off x="4922456" y="3565290"/>
              <a:ext cx="2191088" cy="62775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Rectangle 3">
              <a:extLst>
                <a:ext uri="{FF2B5EF4-FFF2-40B4-BE49-F238E27FC236}">
                  <a16:creationId xmlns:a16="http://schemas.microsoft.com/office/drawing/2014/main" xmlns:mc="http://schemas.openxmlformats.org/markup-compatibility/2006" xmlns:p14="http://schemas.microsoft.com/office/powerpoint/2010/main" xmlns="" id="{E0BFB24C-9EB2-4177-8801-CB00ABD2CFA3}"/>
                </a:ext>
              </a:extLst>
            </p:cNvPr>
            <p:cNvSpPr txBox="1">
              <a:spLocks noChangeArrowheads="1"/>
            </p:cNvSpPr>
            <p:nvPr/>
          </p:nvSpPr>
          <p:spPr>
            <a:xfrm>
              <a:off x="5002352" y="3679114"/>
              <a:ext cx="2063112"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536482"/>
                  </a:solidFill>
                  <a:latin typeface="+mn-lt"/>
                  <a:ea typeface="+mn-ea"/>
                  <a:cs typeface="+mn-ea"/>
                  <a:sym typeface="+mn-lt"/>
                </a:rPr>
                <a:t>决策的概念</a:t>
              </a:r>
              <a:endParaRPr lang="en-US" altLang="zh-CN" dirty="0">
                <a:solidFill>
                  <a:srgbClr val="536482"/>
                </a:solidFill>
                <a:latin typeface="+mn-lt"/>
                <a:ea typeface="+mn-ea"/>
                <a:cs typeface="+mn-ea"/>
                <a:sym typeface="+mn-lt"/>
              </a:endParaRPr>
            </a:p>
          </p:txBody>
        </p:sp>
      </p:grpSp>
      <p:grpSp>
        <p:nvGrpSpPr>
          <p:cNvPr id="22" name="组合 21">
            <a:extLst>
              <a:ext uri="{FF2B5EF4-FFF2-40B4-BE49-F238E27FC236}">
                <a16:creationId xmlns:a16="http://schemas.microsoft.com/office/drawing/2014/main" xmlns:mc="http://schemas.openxmlformats.org/markup-compatibility/2006" xmlns:p14="http://schemas.microsoft.com/office/powerpoint/2010/main" xmlns="" id="{989F04F7-31A2-4216-BF3B-2AB272626C6D}"/>
              </a:ext>
            </a:extLst>
          </p:cNvPr>
          <p:cNvGrpSpPr/>
          <p:nvPr/>
        </p:nvGrpSpPr>
        <p:grpSpPr>
          <a:xfrm>
            <a:off x="1265088" y="2614141"/>
            <a:ext cx="9990742" cy="876429"/>
            <a:chOff x="1280632" y="2564369"/>
            <a:chExt cx="8451065" cy="1514496"/>
          </a:xfrm>
          <a:solidFill>
            <a:srgbClr val="536482"/>
          </a:solidFill>
        </p:grpSpPr>
        <p:sp>
          <p:nvSpPr>
            <p:cNvPr id="11" name="Shape 333">
              <a:extLst>
                <a:ext uri="{FF2B5EF4-FFF2-40B4-BE49-F238E27FC236}">
                  <a16:creationId xmlns:a16="http://schemas.microsoft.com/office/drawing/2014/main" xmlns:mc="http://schemas.openxmlformats.org/markup-compatibility/2006" xmlns:p14="http://schemas.microsoft.com/office/powerpoint/2010/main" xmlns="" id="{9D3451CE-5E41-4C77-BBDD-BCA9BC4D2C79}"/>
                </a:ext>
              </a:extLst>
            </p:cNvPr>
            <p:cNvSpPr/>
            <p:nvPr/>
          </p:nvSpPr>
          <p:spPr>
            <a:xfrm>
              <a:off x="1280632" y="2564369"/>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cs typeface="+mn-ea"/>
                <a:sym typeface="+mn-lt"/>
              </a:endParaRPr>
            </a:p>
          </p:txBody>
        </p:sp>
        <p:sp>
          <p:nvSpPr>
            <p:cNvPr id="14" name="Shape 338">
              <a:extLst>
                <a:ext uri="{FF2B5EF4-FFF2-40B4-BE49-F238E27FC236}">
                  <a16:creationId xmlns:a16="http://schemas.microsoft.com/office/drawing/2014/main" xmlns:mc="http://schemas.openxmlformats.org/markup-compatibility/2006" xmlns:p14="http://schemas.microsoft.com/office/powerpoint/2010/main" xmlns="" id="{CA17054D-56FD-4A93-AD2E-D44A4D1BBF41}"/>
                </a:ext>
              </a:extLst>
            </p:cNvPr>
            <p:cNvSpPr/>
            <p:nvPr/>
          </p:nvSpPr>
          <p:spPr>
            <a:xfrm>
              <a:off x="3298006" y="2564369"/>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ADB9CA"/>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cs typeface="+mn-ea"/>
                <a:sym typeface="+mn-lt"/>
              </a:endParaRPr>
            </a:p>
          </p:txBody>
        </p:sp>
        <p:sp>
          <p:nvSpPr>
            <p:cNvPr id="17" name="Shape 343">
              <a:extLst>
                <a:ext uri="{FF2B5EF4-FFF2-40B4-BE49-F238E27FC236}">
                  <a16:creationId xmlns:a16="http://schemas.microsoft.com/office/drawing/2014/main" xmlns:mc="http://schemas.openxmlformats.org/markup-compatibility/2006" xmlns:p14="http://schemas.microsoft.com/office/powerpoint/2010/main" xmlns="" id="{35E90B78-29D3-4A79-A9FD-03910ED18E09}"/>
                </a:ext>
              </a:extLst>
            </p:cNvPr>
            <p:cNvSpPr/>
            <p:nvPr/>
          </p:nvSpPr>
          <p:spPr>
            <a:xfrm>
              <a:off x="5365220" y="2564369"/>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cs typeface="+mn-ea"/>
                <a:sym typeface="+mn-lt"/>
              </a:endParaRPr>
            </a:p>
          </p:txBody>
        </p:sp>
        <p:sp>
          <p:nvSpPr>
            <p:cNvPr id="20" name="Shape 348">
              <a:extLst>
                <a:ext uri="{FF2B5EF4-FFF2-40B4-BE49-F238E27FC236}">
                  <a16:creationId xmlns:a16="http://schemas.microsoft.com/office/drawing/2014/main" xmlns:mc="http://schemas.openxmlformats.org/markup-compatibility/2006" xmlns:p14="http://schemas.microsoft.com/office/powerpoint/2010/main" xmlns="" id="{A233E576-6A8B-43E8-8E14-0757F9EACFD7}"/>
                </a:ext>
              </a:extLst>
            </p:cNvPr>
            <p:cNvSpPr/>
            <p:nvPr/>
          </p:nvSpPr>
          <p:spPr>
            <a:xfrm>
              <a:off x="7415406" y="2564369"/>
              <a:ext cx="2316291"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ADB9CA"/>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cs typeface="+mn-ea"/>
                <a:sym typeface="+mn-lt"/>
              </a:endParaRPr>
            </a:p>
          </p:txBody>
        </p:sp>
      </p:grpSp>
      <p:grpSp>
        <p:nvGrpSpPr>
          <p:cNvPr id="23" name="组合 22">
            <a:extLst>
              <a:ext uri="{FF2B5EF4-FFF2-40B4-BE49-F238E27FC236}">
                <a16:creationId xmlns:a16="http://schemas.microsoft.com/office/drawing/2014/main" xmlns:mc="http://schemas.openxmlformats.org/markup-compatibility/2006" xmlns:p14="http://schemas.microsoft.com/office/powerpoint/2010/main" xmlns="" id="{E2B00C9F-CF81-4154-8395-84CFA0599BED}"/>
              </a:ext>
            </a:extLst>
          </p:cNvPr>
          <p:cNvGrpSpPr/>
          <p:nvPr/>
        </p:nvGrpSpPr>
        <p:grpSpPr>
          <a:xfrm>
            <a:off x="4667442" y="2709986"/>
            <a:ext cx="724494" cy="724494"/>
            <a:chOff x="6283390" y="3838992"/>
            <a:chExt cx="724494" cy="724494"/>
          </a:xfrm>
          <a:solidFill>
            <a:schemeClr val="bg1"/>
          </a:solidFill>
        </p:grpSpPr>
        <p:sp>
          <p:nvSpPr>
            <p:cNvPr id="24" name="Donut 65">
              <a:extLst>
                <a:ext uri="{FF2B5EF4-FFF2-40B4-BE49-F238E27FC236}">
                  <a16:creationId xmlns:a16="http://schemas.microsoft.com/office/drawing/2014/main" xmlns:mc="http://schemas.openxmlformats.org/markup-compatibility/2006" xmlns:p14="http://schemas.microsoft.com/office/powerpoint/2010/main" xmlns="" id="{9CCE16EC-E91F-4D08-9115-12BC7509267F}"/>
                </a:ext>
              </a:extLst>
            </p:cNvPr>
            <p:cNvSpPr/>
            <p:nvPr/>
          </p:nvSpPr>
          <p:spPr>
            <a:xfrm>
              <a:off x="6283390" y="383899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sp>
          <p:nvSpPr>
            <p:cNvPr id="25" name="Freeform 66">
              <a:extLst>
                <a:ext uri="{FF2B5EF4-FFF2-40B4-BE49-F238E27FC236}">
                  <a16:creationId xmlns:a16="http://schemas.microsoft.com/office/drawing/2014/main" xmlns:mc="http://schemas.openxmlformats.org/markup-compatibility/2006" xmlns:p14="http://schemas.microsoft.com/office/powerpoint/2010/main" xmlns="" id="{AD5427DF-CCBF-4FC6-8625-29BD92BCDF25}"/>
                </a:ext>
              </a:extLst>
            </p:cNvPr>
            <p:cNvSpPr>
              <a:spLocks noEditPoints="1"/>
            </p:cNvSpPr>
            <p:nvPr/>
          </p:nvSpPr>
          <p:spPr bwMode="auto">
            <a:xfrm>
              <a:off x="6489146" y="4036433"/>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grp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gr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 id="{409696F9-E4AA-4A4F-BC63-A2938F32B5AA}"/>
              </a:ext>
            </a:extLst>
          </p:cNvPr>
          <p:cNvGrpSpPr/>
          <p:nvPr/>
        </p:nvGrpSpPr>
        <p:grpSpPr>
          <a:xfrm>
            <a:off x="9458351" y="2709986"/>
            <a:ext cx="724494" cy="724494"/>
            <a:chOff x="8956794" y="5356031"/>
            <a:chExt cx="724494" cy="724494"/>
          </a:xfrm>
          <a:solidFill>
            <a:schemeClr val="bg1"/>
          </a:solidFill>
        </p:grpSpPr>
        <p:sp>
          <p:nvSpPr>
            <p:cNvPr id="27" name="Freeform 68">
              <a:extLst>
                <a:ext uri="{FF2B5EF4-FFF2-40B4-BE49-F238E27FC236}">
                  <a16:creationId xmlns:a16="http://schemas.microsoft.com/office/drawing/2014/main" xmlns:mc="http://schemas.openxmlformats.org/markup-compatibility/2006" xmlns:p14="http://schemas.microsoft.com/office/powerpoint/2010/main" xmlns="" id="{0AF049DD-FADB-4FAB-9FB7-5D08230CDA17}"/>
                </a:ext>
              </a:extLst>
            </p:cNvPr>
            <p:cNvSpPr>
              <a:spLocks noEditPoints="1"/>
            </p:cNvSpPr>
            <p:nvPr/>
          </p:nvSpPr>
          <p:spPr bwMode="auto">
            <a:xfrm>
              <a:off x="9200349" y="5559055"/>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grp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28" name="Donut 70">
              <a:extLst>
                <a:ext uri="{FF2B5EF4-FFF2-40B4-BE49-F238E27FC236}">
                  <a16:creationId xmlns:a16="http://schemas.microsoft.com/office/drawing/2014/main" xmlns:mc="http://schemas.openxmlformats.org/markup-compatibility/2006" xmlns:p14="http://schemas.microsoft.com/office/powerpoint/2010/main" xmlns="" id="{C62DAD2E-F49F-4A3B-9149-5BCB57F4AD74}"/>
                </a:ext>
              </a:extLst>
            </p:cNvPr>
            <p:cNvSpPr/>
            <p:nvPr/>
          </p:nvSpPr>
          <p:spPr>
            <a:xfrm>
              <a:off x="8956794" y="5356031"/>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grpSp>
        <p:nvGrpSpPr>
          <p:cNvPr id="29" name="组合 28">
            <a:extLst>
              <a:ext uri="{FF2B5EF4-FFF2-40B4-BE49-F238E27FC236}">
                <a16:creationId xmlns:a16="http://schemas.microsoft.com/office/drawing/2014/main" xmlns:mc="http://schemas.openxmlformats.org/markup-compatibility/2006" xmlns:p14="http://schemas.microsoft.com/office/powerpoint/2010/main" xmlns="" id="{3E6A5624-91A9-4200-8ACB-6A3AA33E4EFD}"/>
              </a:ext>
            </a:extLst>
          </p:cNvPr>
          <p:cNvGrpSpPr/>
          <p:nvPr/>
        </p:nvGrpSpPr>
        <p:grpSpPr>
          <a:xfrm>
            <a:off x="2271987" y="2709986"/>
            <a:ext cx="724494" cy="724494"/>
            <a:chOff x="6277970" y="5356182"/>
            <a:chExt cx="724494" cy="724494"/>
          </a:xfrm>
          <a:solidFill>
            <a:schemeClr val="bg1"/>
          </a:solidFill>
        </p:grpSpPr>
        <p:sp>
          <p:nvSpPr>
            <p:cNvPr id="30" name="Freeform 67">
              <a:extLst>
                <a:ext uri="{FF2B5EF4-FFF2-40B4-BE49-F238E27FC236}">
                  <a16:creationId xmlns:a16="http://schemas.microsoft.com/office/drawing/2014/main" xmlns:mc="http://schemas.openxmlformats.org/markup-compatibility/2006" xmlns:p14="http://schemas.microsoft.com/office/powerpoint/2010/main" xmlns="" id="{802785AE-497F-45DB-AF9F-1F0CE0D1FE44}"/>
                </a:ext>
              </a:extLst>
            </p:cNvPr>
            <p:cNvSpPr>
              <a:spLocks noEditPoints="1"/>
            </p:cNvSpPr>
            <p:nvPr/>
          </p:nvSpPr>
          <p:spPr bwMode="auto">
            <a:xfrm>
              <a:off x="6460795" y="5561576"/>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31" name="Donut 71">
              <a:extLst>
                <a:ext uri="{FF2B5EF4-FFF2-40B4-BE49-F238E27FC236}">
                  <a16:creationId xmlns:a16="http://schemas.microsoft.com/office/drawing/2014/main" xmlns:mc="http://schemas.openxmlformats.org/markup-compatibility/2006" xmlns:p14="http://schemas.microsoft.com/office/powerpoint/2010/main" xmlns="" id="{7B76EEAF-3296-4966-91AF-1B231272329B}"/>
                </a:ext>
              </a:extLst>
            </p:cNvPr>
            <p:cNvSpPr/>
            <p:nvPr/>
          </p:nvSpPr>
          <p:spPr>
            <a:xfrm>
              <a:off x="6277970" y="535618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grpSp>
        <p:nvGrpSpPr>
          <p:cNvPr id="32" name="组合 31">
            <a:extLst>
              <a:ext uri="{FF2B5EF4-FFF2-40B4-BE49-F238E27FC236}">
                <a16:creationId xmlns:a16="http://schemas.microsoft.com/office/drawing/2014/main" xmlns:mc="http://schemas.openxmlformats.org/markup-compatibility/2006" xmlns:p14="http://schemas.microsoft.com/office/powerpoint/2010/main" xmlns="" id="{03EA10F5-F6EB-4EF7-B494-B695A21B14B3}"/>
              </a:ext>
            </a:extLst>
          </p:cNvPr>
          <p:cNvGrpSpPr/>
          <p:nvPr/>
        </p:nvGrpSpPr>
        <p:grpSpPr>
          <a:xfrm>
            <a:off x="7062897" y="2709986"/>
            <a:ext cx="724494" cy="724494"/>
            <a:chOff x="8951088" y="3838992"/>
            <a:chExt cx="724494" cy="724494"/>
          </a:xfrm>
          <a:solidFill>
            <a:schemeClr val="bg1"/>
          </a:solidFill>
        </p:grpSpPr>
        <p:sp>
          <p:nvSpPr>
            <p:cNvPr id="33" name="Freeform 69">
              <a:extLst>
                <a:ext uri="{FF2B5EF4-FFF2-40B4-BE49-F238E27FC236}">
                  <a16:creationId xmlns:a16="http://schemas.microsoft.com/office/drawing/2014/main" xmlns:mc="http://schemas.openxmlformats.org/markup-compatibility/2006" xmlns:p14="http://schemas.microsoft.com/office/powerpoint/2010/main" xmlns="" id="{448BE85C-163F-4B44-A336-94FC6B861B1D}"/>
                </a:ext>
              </a:extLst>
            </p:cNvPr>
            <p:cNvSpPr>
              <a:spLocks noEditPoints="1"/>
            </p:cNvSpPr>
            <p:nvPr/>
          </p:nvSpPr>
          <p:spPr bwMode="auto">
            <a:xfrm>
              <a:off x="9190217" y="4049286"/>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grp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34" name="Donut 72">
              <a:extLst>
                <a:ext uri="{FF2B5EF4-FFF2-40B4-BE49-F238E27FC236}">
                  <a16:creationId xmlns:a16="http://schemas.microsoft.com/office/drawing/2014/main" xmlns:mc="http://schemas.openxmlformats.org/markup-compatibility/2006" xmlns:p14="http://schemas.microsoft.com/office/powerpoint/2010/main" xmlns="" id="{32E94984-18BC-4BE3-8760-FF77847AE3BA}"/>
                </a:ext>
              </a:extLst>
            </p:cNvPr>
            <p:cNvSpPr/>
            <p:nvPr/>
          </p:nvSpPr>
          <p:spPr>
            <a:xfrm>
              <a:off x="8951088" y="383899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spTree>
    <p:extLst>
      <p:ext uri="{BB962C8B-B14F-4D97-AF65-F5344CB8AC3E}">
        <p14:creationId xmlns:p14="http://schemas.microsoft.com/office/powerpoint/2010/main" val="10001665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092786-F7E8-447B-8DBE-CF5260AE2DCA}"/>
              </a:ext>
            </a:extLst>
          </p:cNvPr>
          <p:cNvGrpSpPr/>
          <p:nvPr/>
        </p:nvGrpSpPr>
        <p:grpSpPr>
          <a:xfrm>
            <a:off x="850160" y="3866721"/>
            <a:ext cx="10647489" cy="3986045"/>
            <a:chOff x="145701" y="4173883"/>
            <a:chExt cx="9793013" cy="3666159"/>
          </a:xfrm>
        </p:grpSpPr>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1E5ACF-4D56-4A5E-BCC0-71FF2CA42D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F2C164-ED5C-46A7-9114-EC6D285A81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F5B5C5-9C52-42C2-A054-E843C755E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18BC16-B958-4474-8A2F-3C7A6128FE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7C92CC-1BDF-4A92-B080-B69A0F33C2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23F51D-94C4-404D-B955-7732D2BD83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BA07FA-1BA7-4B6F-99FA-8B2F1F3EFB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1E3D57-A2F1-4AF1-8D1C-458C70109CF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30" name="图片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41232F-1BAE-460C-BBBE-F55874C51F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1" name="图片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2AA58E-38CE-418E-99CC-5297FD81DC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7D14E6-0CCF-453D-BBA7-A85A090EF2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CDFD91-C74A-4CF9-A15E-8EDA74C14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ECC798-0E4E-4837-9E25-F56593BB55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89E7BC-FE0D-42F0-91FC-7BEE2DB722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DE827B-4A85-4D79-802A-A3871C4B5D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7" name="图片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060A37-1303-49E7-B4B6-DACB0CFC4F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06A938-5C53-4279-82A4-A125DDF96B1A}"/>
              </a:ext>
            </a:extLst>
          </p:cNvPr>
          <p:cNvPicPr>
            <a:picLocks noChangeAspect="1"/>
          </p:cNvPicPr>
          <p:nvPr/>
        </p:nvPicPr>
        <p:blipFill rotWithShape="1">
          <a:blip r:embed="rId9"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2181951"/>
            <a:ext cx="12192000" cy="2225173"/>
          </a:xfrm>
          <a:prstGeom prst="rect">
            <a:avLst/>
          </a:prstGeom>
        </p:spPr>
      </p:pic>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37053F-0F6A-4512-BFCD-4F41EAA854F5}"/>
              </a:ext>
            </a:extLst>
          </p:cNvPr>
          <p:cNvGrpSpPr/>
          <p:nvPr/>
        </p:nvGrpSpPr>
        <p:grpSpPr>
          <a:xfrm>
            <a:off x="6597916" y="1485626"/>
            <a:ext cx="4157169" cy="4066088"/>
            <a:chOff x="1296573" y="2225855"/>
            <a:chExt cx="4157169" cy="4066088"/>
          </a:xfrm>
        </p:grpSpPr>
        <p:grpSp>
          <p:nvGrpSpPr>
            <p:cNvPr id="5" name="组合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4E53B4-BFFD-4D13-989B-FC50E7ADEF77}"/>
                </a:ext>
              </a:extLst>
            </p:cNvPr>
            <p:cNvGrpSpPr/>
            <p:nvPr/>
          </p:nvGrpSpPr>
          <p:grpSpPr>
            <a:xfrm>
              <a:off x="1296573" y="2225855"/>
              <a:ext cx="4157169" cy="4066088"/>
              <a:chOff x="1296573" y="2225855"/>
              <a:chExt cx="4157169" cy="4066088"/>
            </a:xfrm>
          </p:grpSpPr>
          <p:sp>
            <p:nvSpPr>
              <p:cNvPr id="3" name="矩形: 圆角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F093E3-75F6-47CD-9DEE-3A3D463F62C1}"/>
                  </a:ext>
                </a:extLst>
              </p:cNvPr>
              <p:cNvSpPr/>
              <p:nvPr/>
            </p:nvSpPr>
            <p:spPr>
              <a:xfrm>
                <a:off x="1578433" y="2225855"/>
                <a:ext cx="3875309" cy="4066088"/>
              </a:xfrm>
              <a:prstGeom prst="roundRect">
                <a:avLst>
                  <a:gd name="adj" fmla="val 1538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六边形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6A250E-2A32-4FC4-9CC3-FE9372820C36}"/>
                  </a:ext>
                </a:extLst>
              </p:cNvPr>
              <p:cNvSpPr/>
              <p:nvPr/>
            </p:nvSpPr>
            <p:spPr>
              <a:xfrm>
                <a:off x="1296573" y="2536890"/>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grpSp>
        <p:sp>
          <p:nvSpPr>
            <p:cNvPr id="2" name="Text Box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7BD88F-18F6-4462-9173-79758666788A}"/>
                </a:ext>
              </a:extLst>
            </p:cNvPr>
            <p:cNvSpPr txBox="1">
              <a:spLocks noChangeArrowheads="1"/>
            </p:cNvSpPr>
            <p:nvPr/>
          </p:nvSpPr>
          <p:spPr bwMode="auto">
            <a:xfrm>
              <a:off x="1968270" y="3098663"/>
              <a:ext cx="3063100" cy="2695610"/>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latin typeface="+mn-lt"/>
                  <a:ea typeface="+mn-ea"/>
                  <a:cs typeface="+mn-ea"/>
                  <a:sym typeface="+mn-lt"/>
                </a:rPr>
                <a:t>计划</a:t>
              </a:r>
              <a:r>
                <a:rPr lang="en-US" altLang="zh-CN" dirty="0">
                  <a:latin typeface="+mn-lt"/>
                  <a:ea typeface="+mn-ea"/>
                  <a:cs typeface="+mn-ea"/>
                  <a:sym typeface="+mn-lt"/>
                </a:rPr>
                <a:t>(Plan)</a:t>
              </a:r>
              <a:r>
                <a:rPr lang="zh-CN" altLang="en-US" dirty="0">
                  <a:latin typeface="+mn-lt"/>
                  <a:ea typeface="+mn-ea"/>
                  <a:cs typeface="+mn-ea"/>
                  <a:sym typeface="+mn-lt"/>
                </a:rPr>
                <a:t>包括定义组织的目标；制定全局战略以实现这些目标；开发一个全面的分层计划体系以综合和协调各种活动。计划既涉及目标</a:t>
              </a:r>
              <a:r>
                <a:rPr lang="en-US" altLang="zh-CN" dirty="0">
                  <a:latin typeface="+mn-lt"/>
                  <a:ea typeface="+mn-ea"/>
                  <a:cs typeface="+mn-ea"/>
                  <a:sym typeface="+mn-lt"/>
                </a:rPr>
                <a:t>(</a:t>
              </a:r>
              <a:r>
                <a:rPr lang="zh-CN" altLang="en-US" dirty="0">
                  <a:latin typeface="+mn-lt"/>
                  <a:ea typeface="+mn-ea"/>
                  <a:cs typeface="+mn-ea"/>
                  <a:sym typeface="+mn-lt"/>
                </a:rPr>
                <a:t>做什么</a:t>
              </a:r>
              <a:r>
                <a:rPr lang="en-US" altLang="zh-CN" dirty="0">
                  <a:latin typeface="+mn-lt"/>
                  <a:ea typeface="+mn-ea"/>
                  <a:cs typeface="+mn-ea"/>
                  <a:sym typeface="+mn-lt"/>
                </a:rPr>
                <a:t>)</a:t>
              </a:r>
              <a:r>
                <a:rPr lang="zh-CN" altLang="en-US" dirty="0">
                  <a:latin typeface="+mn-lt"/>
                  <a:ea typeface="+mn-ea"/>
                  <a:cs typeface="+mn-ea"/>
                  <a:sym typeface="+mn-lt"/>
                </a:rPr>
                <a:t>，也涉及达到目标的方法</a:t>
              </a:r>
              <a:r>
                <a:rPr lang="en-US" altLang="zh-CN" dirty="0">
                  <a:latin typeface="+mn-lt"/>
                  <a:ea typeface="+mn-ea"/>
                  <a:cs typeface="+mn-ea"/>
                  <a:sym typeface="+mn-lt"/>
                </a:rPr>
                <a:t>(</a:t>
              </a:r>
              <a:r>
                <a:rPr lang="zh-CN" altLang="en-US" dirty="0">
                  <a:latin typeface="+mn-lt"/>
                  <a:ea typeface="+mn-ea"/>
                  <a:cs typeface="+mn-ea"/>
                  <a:sym typeface="+mn-lt"/>
                </a:rPr>
                <a:t>怎么做</a:t>
              </a:r>
              <a:r>
                <a:rPr lang="en-US" altLang="zh-CN" dirty="0">
                  <a:latin typeface="+mn-lt"/>
                  <a:ea typeface="+mn-ea"/>
                  <a:cs typeface="+mn-ea"/>
                  <a:sym typeface="+mn-lt"/>
                </a:rPr>
                <a:t>)</a:t>
              </a:r>
              <a:r>
                <a:rPr lang="zh-CN" altLang="en-US" dirty="0">
                  <a:latin typeface="+mn-lt"/>
                  <a:ea typeface="+mn-ea"/>
                  <a:cs typeface="+mn-ea"/>
                  <a:sym typeface="+mn-lt"/>
                </a:rPr>
                <a:t>。</a:t>
              </a:r>
            </a:p>
          </p:txBody>
        </p:sp>
        <p:sp>
          <p:nvSpPr>
            <p:cNvPr id="6"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6C4B29-94FF-4F05-98E6-C78F553009B5}"/>
                </a:ext>
              </a:extLst>
            </p:cNvPr>
            <p:cNvSpPr txBox="1">
              <a:spLocks noChangeArrowheads="1"/>
            </p:cNvSpPr>
            <p:nvPr/>
          </p:nvSpPr>
          <p:spPr>
            <a:xfrm>
              <a:off x="1669469" y="2536890"/>
              <a:ext cx="167052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计划的定义</a:t>
              </a:r>
              <a:endParaRPr lang="en-US" altLang="zh-CN" dirty="0">
                <a:solidFill>
                  <a:schemeClr val="bg1"/>
                </a:solidFill>
                <a:latin typeface="+mn-lt"/>
                <a:ea typeface="+mn-ea"/>
                <a:cs typeface="+mn-ea"/>
                <a:sym typeface="+mn-lt"/>
              </a:endParaRPr>
            </a:p>
          </p:txBody>
        </p:sp>
      </p:grpSp>
      <p:sp>
        <p:nvSpPr>
          <p:cNvPr id="18" name="矩形: 圆角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849A15-4007-49FF-8BC5-FD17F82A127C}"/>
              </a:ext>
            </a:extLst>
          </p:cNvPr>
          <p:cNvSpPr/>
          <p:nvPr/>
        </p:nvSpPr>
        <p:spPr>
          <a:xfrm>
            <a:off x="850160" y="3202282"/>
            <a:ext cx="1896400" cy="1690616"/>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圆角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ADDD2D-D84B-44F9-817C-05EFED1B3AAC}"/>
              </a:ext>
            </a:extLst>
          </p:cNvPr>
          <p:cNvSpPr/>
          <p:nvPr/>
        </p:nvSpPr>
        <p:spPr>
          <a:xfrm>
            <a:off x="2775838" y="3202282"/>
            <a:ext cx="1896400" cy="1690616"/>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圆角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CD9DD8-ABD1-465A-BE36-DC4FB6DF3203}"/>
              </a:ext>
            </a:extLst>
          </p:cNvPr>
          <p:cNvSpPr/>
          <p:nvPr/>
        </p:nvSpPr>
        <p:spPr>
          <a:xfrm>
            <a:off x="4701516" y="3202282"/>
            <a:ext cx="1896400" cy="1690616"/>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AC31F0-BBF5-43A3-B32D-2B366DA11F71}"/>
              </a:ext>
            </a:extLst>
          </p:cNvPr>
          <p:cNvSpPr/>
          <p:nvPr/>
        </p:nvSpPr>
        <p:spPr>
          <a:xfrm>
            <a:off x="998832" y="3480973"/>
            <a:ext cx="1720910"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给管理者和非管理者指明方向。 </a:t>
            </a:r>
          </a:p>
        </p:txBody>
      </p:sp>
      <p:sp>
        <p:nvSpPr>
          <p:cNvPr id="14" name="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7D8F73-A788-41EF-96E9-EEF932732A89}"/>
              </a:ext>
            </a:extLst>
          </p:cNvPr>
          <p:cNvSpPr/>
          <p:nvPr/>
        </p:nvSpPr>
        <p:spPr>
          <a:xfrm>
            <a:off x="2866659" y="3450771"/>
            <a:ext cx="1805579"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展望未来，预见变化，减小不确定性。</a:t>
            </a:r>
          </a:p>
        </p:txBody>
      </p:sp>
      <p:sp>
        <p:nvSpPr>
          <p:cNvPr id="17" name="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B61946-08CE-4876-B591-3B48B64B24FB}"/>
              </a:ext>
            </a:extLst>
          </p:cNvPr>
          <p:cNvSpPr/>
          <p:nvPr/>
        </p:nvSpPr>
        <p:spPr>
          <a:xfrm>
            <a:off x="4837738" y="3614948"/>
            <a:ext cx="1668794"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减少重叠性和浪费性的活动。</a:t>
            </a:r>
          </a:p>
        </p:txBody>
      </p:sp>
    </p:spTree>
    <p:extLst>
      <p:ext uri="{BB962C8B-B14F-4D97-AF65-F5344CB8AC3E}">
        <p14:creationId xmlns:p14="http://schemas.microsoft.com/office/powerpoint/2010/main" val="22164130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1" grpId="0"/>
      <p:bldP spid="1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68AD98-1E7D-4B59-87C6-795E060FD068}"/>
              </a:ext>
            </a:extLst>
          </p:cNvPr>
          <p:cNvGrpSpPr/>
          <p:nvPr/>
        </p:nvGrpSpPr>
        <p:grpSpPr>
          <a:xfrm>
            <a:off x="886204" y="1890013"/>
            <a:ext cx="10647489" cy="3986045"/>
            <a:chOff x="145701" y="4173883"/>
            <a:chExt cx="9793013" cy="3666159"/>
          </a:xfrm>
        </p:grpSpPr>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7163DE-A4BC-47E3-BC54-6A61FBAA6E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9C3355-3F45-4F3E-82A6-4F6DDD423E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4B4DAA-7730-4744-AB49-F34A447148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0B9B7D-2822-4797-B8D3-1689432966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7EE4E4-36AF-408F-9D0D-D972072684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F403A6-4426-4642-8A49-A1DABC0AAB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05338B-F2D4-4273-9E2D-C89B41CD66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F1E853-F960-44FC-86DA-075A72CFD6E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864E85-FE28-4532-813D-0AA889E985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0" name="图片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59C4F6-58F4-47F9-AD45-5021C5CDEA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1" name="图片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61F4C9-BBA1-40AA-9F7E-9E042F928C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690A94-8AF0-4325-ABA1-93294372AA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E0A885-73B8-403F-BD8B-6CFAB48DEA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5027E0-1AB5-432B-9CA0-A23F2D9BEF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9AB08D-72F3-4997-8C1B-2159357F43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77EE2F-8DD3-4B85-B9DF-2984553EA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14" name="矩形: 圆角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04ED00-BE93-4FC1-925C-CDC8AF0A6763}"/>
              </a:ext>
            </a:extLst>
          </p:cNvPr>
          <p:cNvSpPr/>
          <p:nvPr/>
        </p:nvSpPr>
        <p:spPr>
          <a:xfrm>
            <a:off x="1843804" y="1806373"/>
            <a:ext cx="4922254" cy="2850202"/>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圆角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C3986C4-3793-48B0-85B5-60695E922808}"/>
              </a:ext>
            </a:extLst>
          </p:cNvPr>
          <p:cNvSpPr/>
          <p:nvPr/>
        </p:nvSpPr>
        <p:spPr>
          <a:xfrm>
            <a:off x="6420199" y="2673433"/>
            <a:ext cx="4073630" cy="2850202"/>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40A129-1819-4D38-9B26-C89B6A7711F4}"/>
              </a:ext>
            </a:extLst>
          </p:cNvPr>
          <p:cNvGrpSpPr/>
          <p:nvPr/>
        </p:nvGrpSpPr>
        <p:grpSpPr>
          <a:xfrm>
            <a:off x="6007171" y="2870714"/>
            <a:ext cx="2600513" cy="438775"/>
            <a:chOff x="6597916" y="1796661"/>
            <a:chExt cx="2600513" cy="438775"/>
          </a:xfrm>
        </p:grpSpPr>
        <p:sp>
          <p:nvSpPr>
            <p:cNvPr id="2" name="六边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63AEFD-E516-410A-B071-B37FF6A88FCB}"/>
                </a:ext>
              </a:extLst>
            </p:cNvPr>
            <p:cNvSpPr/>
            <p:nvPr/>
          </p:nvSpPr>
          <p:spPr>
            <a:xfrm>
              <a:off x="6597916" y="1796661"/>
              <a:ext cx="2600513"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3"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4AC95C-F641-47F2-935B-65C609AFB780}"/>
                </a:ext>
              </a:extLst>
            </p:cNvPr>
            <p:cNvSpPr txBox="1">
              <a:spLocks noChangeArrowheads="1"/>
            </p:cNvSpPr>
            <p:nvPr/>
          </p:nvSpPr>
          <p:spPr>
            <a:xfrm>
              <a:off x="6800694" y="1818951"/>
              <a:ext cx="2325588"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计划的编制程序</a:t>
              </a:r>
              <a:endParaRPr lang="en-US" altLang="zh-CN" dirty="0">
                <a:solidFill>
                  <a:schemeClr val="bg1"/>
                </a:solidFill>
                <a:latin typeface="+mn-lt"/>
                <a:ea typeface="+mn-ea"/>
                <a:cs typeface="+mn-ea"/>
                <a:sym typeface="+mn-lt"/>
              </a:endParaRPr>
            </a:p>
          </p:txBody>
        </p:sp>
      </p:grpSp>
      <p:sp>
        <p:nvSpPr>
          <p:cNvPr id="7" name="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6E640B-6885-443A-BF50-2FA01E504ED2}"/>
              </a:ext>
            </a:extLst>
          </p:cNvPr>
          <p:cNvSpPr/>
          <p:nvPr/>
        </p:nvSpPr>
        <p:spPr>
          <a:xfrm>
            <a:off x="2265489" y="2237846"/>
            <a:ext cx="3839513"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收集资料，为计划的编制提供依据</a:t>
            </a:r>
          </a:p>
        </p:txBody>
      </p:sp>
      <p:sp>
        <p:nvSpPr>
          <p:cNvPr id="11" name="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A43365-E5C8-44B4-A10A-1C92DF0E80EA}"/>
              </a:ext>
            </a:extLst>
          </p:cNvPr>
          <p:cNvSpPr/>
          <p:nvPr/>
        </p:nvSpPr>
        <p:spPr>
          <a:xfrm>
            <a:off x="2385174" y="2751057"/>
            <a:ext cx="3600144"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职位权力是与领导人职位相关联的正式职权以及领导者从上级和整个组织各个方面取得的支持的程度。</a:t>
            </a:r>
          </a:p>
        </p:txBody>
      </p:sp>
      <p:sp>
        <p:nvSpPr>
          <p:cNvPr id="12" name="矩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8AE58B-B2AE-4F6D-9029-28E7EC9A814D}"/>
              </a:ext>
            </a:extLst>
          </p:cNvPr>
          <p:cNvSpPr/>
          <p:nvPr/>
        </p:nvSpPr>
        <p:spPr>
          <a:xfrm>
            <a:off x="7042645" y="3961786"/>
            <a:ext cx="3015278"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任务结构是指任务的明确程度和部下对这些任务的负责程度。</a:t>
            </a:r>
          </a:p>
        </p:txBody>
      </p:sp>
      <p:sp>
        <p:nvSpPr>
          <p:cNvPr id="16" name="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C3ACCC-4506-48F0-A4C5-22EB8BE89062}"/>
              </a:ext>
            </a:extLst>
          </p:cNvPr>
          <p:cNvSpPr/>
          <p:nvPr/>
        </p:nvSpPr>
        <p:spPr>
          <a:xfrm>
            <a:off x="2258662" y="2200398"/>
            <a:ext cx="3839513" cy="500140"/>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DBCE8D-78BD-46C8-912D-802751EF7D08}"/>
              </a:ext>
            </a:extLst>
          </p:cNvPr>
          <p:cNvGrpSpPr/>
          <p:nvPr/>
        </p:nvGrpSpPr>
        <p:grpSpPr>
          <a:xfrm>
            <a:off x="7575658" y="3443039"/>
            <a:ext cx="1919757" cy="500140"/>
            <a:chOff x="7415600" y="3584553"/>
            <a:chExt cx="1919757" cy="500140"/>
          </a:xfrm>
        </p:grpSpPr>
        <p:sp>
          <p:nvSpPr>
            <p:cNvPr id="10" name="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BE5AE6-77AC-49ED-8344-39085CC7FD24}"/>
                </a:ext>
              </a:extLst>
            </p:cNvPr>
            <p:cNvSpPr/>
            <p:nvPr/>
          </p:nvSpPr>
          <p:spPr>
            <a:xfrm>
              <a:off x="7445096" y="3599305"/>
              <a:ext cx="1890261"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目标或任务分解</a:t>
              </a:r>
            </a:p>
          </p:txBody>
        </p:sp>
        <p:sp>
          <p:nvSpPr>
            <p:cNvPr id="17" name="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E99C49-B937-4344-AA04-9F0A1D71B685}"/>
                </a:ext>
              </a:extLst>
            </p:cNvPr>
            <p:cNvSpPr/>
            <p:nvPr/>
          </p:nvSpPr>
          <p:spPr>
            <a:xfrm>
              <a:off x="7415600" y="3584553"/>
              <a:ext cx="1919757" cy="500140"/>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59889501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p:bldP spid="11" grpId="0"/>
      <p:bldP spid="12"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070E44-C762-49AE-BA02-97F883BD2FE7}"/>
              </a:ext>
            </a:extLst>
          </p:cNvPr>
          <p:cNvGrpSpPr/>
          <p:nvPr/>
        </p:nvGrpSpPr>
        <p:grpSpPr>
          <a:xfrm>
            <a:off x="423449" y="3805893"/>
            <a:ext cx="4419875" cy="3699882"/>
            <a:chOff x="5873541" y="4395407"/>
            <a:chExt cx="4065173" cy="3402961"/>
          </a:xfrm>
        </p:grpSpPr>
        <p:pic>
          <p:nvPicPr>
            <p:cNvPr id="46" name="图片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9CCBAE-DF5D-4FBB-A00A-45C9FE6DB0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47" name="图片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C1E721-568D-44E3-9321-02D46852A3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48" name="图片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725CF1-AB95-4B8B-A43A-30FB736732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49" name="图片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5C2A5D-07EA-43A2-809B-A72D80C8C5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50" name="图片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D4AD37-99FC-45EF-A9D4-DCCCB776F5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51" name="图片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8A4DF9-CBFF-439A-9F32-997D3DC320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52" name="图片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8A9E8D-3844-488E-B8F5-E46F5D7732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713501-D75C-4418-A279-2A11E5BFECC6}"/>
              </a:ext>
            </a:extLst>
          </p:cNvPr>
          <p:cNvPicPr>
            <a:picLocks noChangeAspect="1"/>
          </p:cNvPicPr>
          <p:nvPr/>
        </p:nvPicPr>
        <p:blipFill rotWithShape="1">
          <a:blip r:embed="rId8"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2380589"/>
            <a:ext cx="6001008" cy="2225173"/>
          </a:xfrm>
          <a:prstGeom prst="rect">
            <a:avLst/>
          </a:prstGeom>
        </p:spPr>
      </p:pic>
      <p:grpSp>
        <p:nvGrpSpPr>
          <p:cNvPr id="35" name="组合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A41319-F2CA-4D19-871B-319EED77D80C}"/>
              </a:ext>
            </a:extLst>
          </p:cNvPr>
          <p:cNvGrpSpPr/>
          <p:nvPr/>
        </p:nvGrpSpPr>
        <p:grpSpPr>
          <a:xfrm>
            <a:off x="5266773" y="1440863"/>
            <a:ext cx="2743380" cy="4325340"/>
            <a:chOff x="1173746" y="1529729"/>
            <a:chExt cx="2743380" cy="4325340"/>
          </a:xfrm>
        </p:grpSpPr>
        <p:sp>
          <p:nvSpPr>
            <p:cNvPr id="24" name="矩形: 圆角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914B5A-5A39-4DDD-9E31-7B0ED671A11E}"/>
                </a:ext>
              </a:extLst>
            </p:cNvPr>
            <p:cNvSpPr/>
            <p:nvPr/>
          </p:nvSpPr>
          <p:spPr>
            <a:xfrm>
              <a:off x="1173746" y="1529729"/>
              <a:ext cx="2743380" cy="4325340"/>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2AC586-DA1C-4A7E-B371-968FA70C1F0E}"/>
                </a:ext>
              </a:extLst>
            </p:cNvPr>
            <p:cNvSpPr txBox="1">
              <a:spLocks noChangeArrowheads="1"/>
            </p:cNvSpPr>
            <p:nvPr/>
          </p:nvSpPr>
          <p:spPr>
            <a:xfrm>
              <a:off x="1430214" y="2752395"/>
              <a:ext cx="2230443" cy="2323713"/>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solidFill>
                    <a:schemeClr val="tx1">
                      <a:lumMod val="95000"/>
                      <a:lumOff val="5000"/>
                    </a:schemeClr>
                  </a:solidFill>
                  <a:latin typeface="+mn-lt"/>
                  <a:ea typeface="+mn-ea"/>
                  <a:cs typeface="+mn-ea"/>
                  <a:sym typeface="+mn-lt"/>
                </a:rPr>
                <a:t>保证计划在执行过程中能够根据情况变化适时修正和调整的一种现代计划方法。分段编制，近细远粗。</a:t>
              </a:r>
            </a:p>
          </p:txBody>
        </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A90E7A-B41F-46BB-88CB-FD6A47D0B023}"/>
                </a:ext>
              </a:extLst>
            </p:cNvPr>
            <p:cNvGrpSpPr/>
            <p:nvPr/>
          </p:nvGrpSpPr>
          <p:grpSpPr>
            <a:xfrm>
              <a:off x="1767239" y="2206630"/>
              <a:ext cx="1787347" cy="461371"/>
              <a:chOff x="1246244" y="2450748"/>
              <a:chExt cx="1787347" cy="461371"/>
            </a:xfrm>
          </p:grpSpPr>
          <p:sp>
            <p:nvSpPr>
              <p:cNvPr id="27" name="六边形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F54C10-8B26-4D26-81D5-E7058A9407DE}"/>
                  </a:ext>
                </a:extLst>
              </p:cNvPr>
              <p:cNvSpPr/>
              <p:nvPr/>
            </p:nvSpPr>
            <p:spPr>
              <a:xfrm>
                <a:off x="1246244" y="2473344"/>
                <a:ext cx="1646605"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8" name="矩形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A29E04-C3AC-4C39-B1D7-813A338D5C22}"/>
                  </a:ext>
                </a:extLst>
              </p:cNvPr>
              <p:cNvSpPr/>
              <p:nvPr/>
            </p:nvSpPr>
            <p:spPr>
              <a:xfrm>
                <a:off x="1386986" y="2450748"/>
                <a:ext cx="1646605"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滚动计划法</a:t>
                </a:r>
              </a:p>
            </p:txBody>
          </p:sp>
        </p:grpSp>
      </p:grpSp>
      <p:grpSp>
        <p:nvGrpSpPr>
          <p:cNvPr id="29" name="组合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08CEA9-9AE9-46F0-8515-7D1F935A4571}"/>
              </a:ext>
            </a:extLst>
          </p:cNvPr>
          <p:cNvGrpSpPr/>
          <p:nvPr/>
        </p:nvGrpSpPr>
        <p:grpSpPr>
          <a:xfrm>
            <a:off x="8418155" y="1792157"/>
            <a:ext cx="2743380" cy="3637286"/>
            <a:chOff x="1425117" y="1566305"/>
            <a:chExt cx="2743380" cy="3637286"/>
          </a:xfrm>
        </p:grpSpPr>
        <p:sp>
          <p:nvSpPr>
            <p:cNvPr id="30" name="矩形: 圆角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FE377F-E4E6-42AC-B81D-E685BE4B2516}"/>
                </a:ext>
              </a:extLst>
            </p:cNvPr>
            <p:cNvSpPr/>
            <p:nvPr/>
          </p:nvSpPr>
          <p:spPr>
            <a:xfrm>
              <a:off x="1425117" y="1566305"/>
              <a:ext cx="2743380" cy="3637286"/>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C01491-4E19-4D53-9B0F-13370D6056A9}"/>
                </a:ext>
              </a:extLst>
            </p:cNvPr>
            <p:cNvSpPr txBox="1">
              <a:spLocks noChangeArrowheads="1"/>
            </p:cNvSpPr>
            <p:nvPr/>
          </p:nvSpPr>
          <p:spPr>
            <a:xfrm>
              <a:off x="1681585" y="2788971"/>
              <a:ext cx="2230443" cy="1951816"/>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solidFill>
                    <a:schemeClr val="tx1">
                      <a:lumMod val="95000"/>
                      <a:lumOff val="5000"/>
                    </a:schemeClr>
                  </a:solidFill>
                  <a:latin typeface="+mn-lt"/>
                  <a:ea typeface="+mn-ea"/>
                  <a:cs typeface="+mn-ea"/>
                  <a:sym typeface="+mn-lt"/>
                </a:rPr>
                <a:t>目标管理</a:t>
              </a:r>
              <a:r>
                <a:rPr lang="en-US" altLang="zh-CN" dirty="0">
                  <a:solidFill>
                    <a:schemeClr val="tx1">
                      <a:lumMod val="95000"/>
                      <a:lumOff val="5000"/>
                    </a:schemeClr>
                  </a:solidFill>
                  <a:latin typeface="+mn-lt"/>
                  <a:ea typeface="+mn-ea"/>
                  <a:cs typeface="+mn-ea"/>
                  <a:sym typeface="+mn-lt"/>
                </a:rPr>
                <a:t>(</a:t>
              </a:r>
              <a:r>
                <a:rPr lang="zh-CN" altLang="en-US" dirty="0">
                  <a:solidFill>
                    <a:schemeClr val="tx1">
                      <a:lumMod val="95000"/>
                      <a:lumOff val="5000"/>
                    </a:schemeClr>
                  </a:solidFill>
                  <a:latin typeface="+mn-lt"/>
                  <a:ea typeface="+mn-ea"/>
                  <a:cs typeface="+mn-ea"/>
                  <a:sym typeface="+mn-lt"/>
                </a:rPr>
                <a:t>缩写为</a:t>
              </a:r>
              <a:r>
                <a:rPr lang="en-US" altLang="zh-CN" dirty="0">
                  <a:solidFill>
                    <a:schemeClr val="tx1">
                      <a:lumMod val="95000"/>
                      <a:lumOff val="5000"/>
                    </a:schemeClr>
                  </a:solidFill>
                  <a:latin typeface="+mn-lt"/>
                  <a:ea typeface="+mn-ea"/>
                  <a:cs typeface="+mn-ea"/>
                  <a:sym typeface="+mn-lt"/>
                </a:rPr>
                <a:t>MBO)</a:t>
              </a:r>
              <a:r>
                <a:rPr lang="zh-CN" altLang="en-US" dirty="0">
                  <a:solidFill>
                    <a:schemeClr val="tx1">
                      <a:lumMod val="95000"/>
                      <a:lumOff val="5000"/>
                    </a:schemeClr>
                  </a:solidFill>
                  <a:latin typeface="+mn-lt"/>
                  <a:ea typeface="+mn-ea"/>
                  <a:cs typeface="+mn-ea"/>
                  <a:sym typeface="+mn-lt"/>
                </a:rPr>
                <a:t>是经常用到的一种重要的、有效的执行计划的管理技法。</a:t>
              </a:r>
            </a:p>
          </p:txBody>
        </p:sp>
        <p:grpSp>
          <p:nvGrpSpPr>
            <p:cNvPr id="32" name="组合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A1043F-1840-46C5-8EC5-C53C7E7DD871}"/>
                </a:ext>
              </a:extLst>
            </p:cNvPr>
            <p:cNvGrpSpPr/>
            <p:nvPr/>
          </p:nvGrpSpPr>
          <p:grpSpPr>
            <a:xfrm>
              <a:off x="2104297" y="2205059"/>
              <a:ext cx="1787348" cy="461371"/>
              <a:chOff x="1517777" y="2328207"/>
              <a:chExt cx="1787348" cy="461371"/>
            </a:xfrm>
          </p:grpSpPr>
          <p:sp>
            <p:nvSpPr>
              <p:cNvPr id="33" name="六边形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DDE01E-B14C-4DC5-8710-B5CA5C2FAF9D}"/>
                  </a:ext>
                </a:extLst>
              </p:cNvPr>
              <p:cNvSpPr/>
              <p:nvPr/>
            </p:nvSpPr>
            <p:spPr>
              <a:xfrm>
                <a:off x="1517777" y="2350803"/>
                <a:ext cx="1421983"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2C8848-9EA3-4BA8-849F-E1D3EF12C71A}"/>
                  </a:ext>
                </a:extLst>
              </p:cNvPr>
              <p:cNvSpPr/>
              <p:nvPr/>
            </p:nvSpPr>
            <p:spPr>
              <a:xfrm>
                <a:off x="1658520" y="2328207"/>
                <a:ext cx="1646605"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目标管理</a:t>
                </a:r>
              </a:p>
            </p:txBody>
          </p:sp>
        </p:gr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5492DE-4DDA-478A-A799-159A11A8D6EB}"/>
              </a:ext>
            </a:extLst>
          </p:cNvPr>
          <p:cNvSpPr/>
          <p:nvPr/>
        </p:nvSpPr>
        <p:spPr>
          <a:xfrm>
            <a:off x="1491766" y="3060392"/>
            <a:ext cx="2778313" cy="687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75A4DE-A99D-4BFC-9958-AA36C8DDF3F1}"/>
              </a:ext>
            </a:extLst>
          </p:cNvPr>
          <p:cNvSpPr txBox="1">
            <a:spLocks noChangeArrowheads="1"/>
          </p:cNvSpPr>
          <p:nvPr/>
        </p:nvSpPr>
        <p:spPr>
          <a:xfrm>
            <a:off x="1786270" y="3228945"/>
            <a:ext cx="2325588"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536482"/>
                </a:solidFill>
                <a:latin typeface="+mn-lt"/>
                <a:ea typeface="+mn-ea"/>
                <a:cs typeface="+mn-ea"/>
                <a:sym typeface="+mn-lt"/>
              </a:rPr>
              <a:t>计划的编制程序</a:t>
            </a:r>
            <a:endParaRPr lang="en-US" altLang="zh-CN" dirty="0">
              <a:solidFill>
                <a:srgbClr val="536482"/>
              </a:solidFill>
              <a:latin typeface="+mn-lt"/>
              <a:ea typeface="+mn-ea"/>
              <a:cs typeface="+mn-ea"/>
              <a:sym typeface="+mn-lt"/>
            </a:endParaRPr>
          </a:p>
        </p:txBody>
      </p:sp>
    </p:spTree>
    <p:extLst>
      <p:ext uri="{BB962C8B-B14F-4D97-AF65-F5344CB8AC3E}">
        <p14:creationId xmlns:p14="http://schemas.microsoft.com/office/powerpoint/2010/main" val="145105920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896554-5645-4204-B054-A64B7064306B}"/>
              </a:ext>
            </a:extLst>
          </p:cNvPr>
          <p:cNvGrpSpPr/>
          <p:nvPr/>
        </p:nvGrpSpPr>
        <p:grpSpPr>
          <a:xfrm>
            <a:off x="1196988" y="376834"/>
            <a:ext cx="9793013" cy="3666159"/>
            <a:chOff x="145701" y="4173883"/>
            <a:chExt cx="9793013" cy="3666159"/>
          </a:xfrm>
        </p:grpSpPr>
        <p:pic>
          <p:nvPicPr>
            <p:cNvPr id="71" name="图片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D82DE8-9415-4A2A-8FEC-48FA0B7736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72" name="图片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69A3D1-7DE3-4A52-847C-946E8A6BD8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73" name="图片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AAEE70-5366-41CC-A624-3A1FEF5DF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74" name="图片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D5BED0-BCA7-4A9C-96E5-262821AC82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75" name="图片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361C39-6EB8-45DB-BB6D-9EF0896D1F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76" name="图片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3F8381-C98D-4C44-A4B9-4ED7FBE76F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77" name="图片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7EF495-A0B6-4BF5-8799-4E68D87492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78" name="图片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F4D1DB6-2D43-496B-B905-8DFE292DD24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79" name="图片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C2AE57-BA7E-436D-B0A8-CA68B1012D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80" name="图片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D23A232-66E9-411B-8652-6D264B5515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81" name="图片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4BC5C1-4115-4EB7-9DA6-08020324F5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82" name="图片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840AA2-9D37-42C8-B569-1A98EDD8CF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83" name="图片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7BA5E5-4C70-4262-BC88-5C5A960D2D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84" name="图片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461447-FE74-4FD4-BC3A-CDC3E401A1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85" name="图片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769AA1-ACBD-4362-9CF6-8E3829C6E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89" name="图片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662B46-750C-4497-8225-0744CF4116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6374" y="5437105"/>
              <a:ext cx="523156" cy="2060429"/>
            </a:xfrm>
            <a:prstGeom prst="rect">
              <a:avLst/>
            </a:prstGeom>
          </p:spPr>
        </p:pic>
      </p:grpSp>
      <p:sp>
        <p:nvSpPr>
          <p:cNvPr id="69" name="矩形: 圆角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99337A-444F-47F7-8182-CA452BD1A828}"/>
              </a:ext>
            </a:extLst>
          </p:cNvPr>
          <p:cNvSpPr/>
          <p:nvPr/>
        </p:nvSpPr>
        <p:spPr>
          <a:xfrm>
            <a:off x="919455" y="1388423"/>
            <a:ext cx="10398491" cy="4081154"/>
          </a:xfrm>
          <a:prstGeom prst="roundRect">
            <a:avLst>
              <a:gd name="adj" fmla="val 1247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45C81A-B5F2-4E58-8599-A33D75D75E3C}"/>
              </a:ext>
            </a:extLst>
          </p:cNvPr>
          <p:cNvGrpSpPr/>
          <p:nvPr/>
        </p:nvGrpSpPr>
        <p:grpSpPr>
          <a:xfrm>
            <a:off x="1787537" y="2323836"/>
            <a:ext cx="3572474" cy="818898"/>
            <a:chOff x="2317049" y="2605548"/>
            <a:chExt cx="3572474" cy="818898"/>
          </a:xfrm>
        </p:grpSpPr>
        <p:sp>
          <p:nvSpPr>
            <p:cNvPr id="28" name="文本框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BBC577-6E60-4582-A0A9-EF02A201CD48}"/>
                </a:ext>
              </a:extLst>
            </p:cNvPr>
            <p:cNvSpPr txBox="1"/>
            <p:nvPr/>
          </p:nvSpPr>
          <p:spPr>
            <a:xfrm>
              <a:off x="2435641" y="2605548"/>
              <a:ext cx="3453882" cy="461665"/>
            </a:xfrm>
            <a:prstGeom prst="rect">
              <a:avLst/>
            </a:prstGeom>
            <a:noFill/>
          </p:spPr>
          <p:txBody>
            <a:bodyPr wrap="square" rtlCol="0">
              <a:spAutoFit/>
            </a:bodyPr>
            <a:lstStyle/>
            <a:p>
              <a:r>
                <a:rPr lang="en-US" altLang="zh-CN" sz="2400" spc="300" dirty="0">
                  <a:solidFill>
                    <a:srgbClr val="536482"/>
                  </a:solidFill>
                  <a:cs typeface="+mn-ea"/>
                  <a:sym typeface="+mn-lt"/>
                </a:rPr>
                <a:t>01.</a:t>
              </a:r>
              <a:r>
                <a:rPr lang="zh-CN" altLang="en-US" sz="2400" spc="300" dirty="0">
                  <a:solidFill>
                    <a:srgbClr val="536482"/>
                  </a:solidFill>
                  <a:cs typeface="+mn-ea"/>
                  <a:sym typeface="+mn-lt"/>
                </a:rPr>
                <a:t>企业管理概述</a:t>
              </a:r>
            </a:p>
          </p:txBody>
        </p:sp>
        <p:sp>
          <p:nvSpPr>
            <p:cNvPr id="29" name="矩形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27B909-30B7-4582-BED4-9946478CAA30}"/>
                </a:ext>
              </a:extLst>
            </p:cNvPr>
            <p:cNvSpPr/>
            <p:nvPr/>
          </p:nvSpPr>
          <p:spPr>
            <a:xfrm>
              <a:off x="2317049" y="3047035"/>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grpSp>
        <p:nvGrpSpPr>
          <p:cNvPr id="30" name="组合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5FEB56-E684-4BBD-A453-3C7080FE4303}"/>
              </a:ext>
            </a:extLst>
          </p:cNvPr>
          <p:cNvGrpSpPr/>
          <p:nvPr/>
        </p:nvGrpSpPr>
        <p:grpSpPr>
          <a:xfrm>
            <a:off x="1787537" y="3588774"/>
            <a:ext cx="3482963" cy="818898"/>
            <a:chOff x="2406560" y="2605548"/>
            <a:chExt cx="3482963" cy="818898"/>
          </a:xfrm>
        </p:grpSpPr>
        <p:sp>
          <p:nvSpPr>
            <p:cNvPr id="31" name="文本框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1CD4AA-FAA3-44F5-8E5C-63A92AE67400}"/>
                </a:ext>
              </a:extLst>
            </p:cNvPr>
            <p:cNvSpPr txBox="1"/>
            <p:nvPr/>
          </p:nvSpPr>
          <p:spPr>
            <a:xfrm>
              <a:off x="2435641" y="2605548"/>
              <a:ext cx="3453882" cy="461665"/>
            </a:xfrm>
            <a:prstGeom prst="rect">
              <a:avLst/>
            </a:prstGeom>
            <a:noFill/>
          </p:spPr>
          <p:txBody>
            <a:bodyPr wrap="square" rtlCol="0">
              <a:spAutoFit/>
            </a:bodyPr>
            <a:lstStyle/>
            <a:p>
              <a:r>
                <a:rPr lang="en-US" altLang="zh-CN" sz="2400" spc="300" dirty="0">
                  <a:solidFill>
                    <a:srgbClr val="536482"/>
                  </a:solidFill>
                  <a:cs typeface="+mn-ea"/>
                  <a:sym typeface="+mn-lt"/>
                </a:rPr>
                <a:t>03.</a:t>
              </a:r>
              <a:r>
                <a:rPr lang="zh-CN" altLang="en-US" sz="2400" spc="300" dirty="0">
                  <a:solidFill>
                    <a:srgbClr val="536482"/>
                  </a:solidFill>
                  <a:cs typeface="+mn-ea"/>
                  <a:sym typeface="+mn-lt"/>
                </a:rPr>
                <a:t>管理基本职能</a:t>
              </a:r>
            </a:p>
          </p:txBody>
        </p:sp>
        <p:sp>
          <p:nvSpPr>
            <p:cNvPr id="32" name="矩形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F94997-D856-47EC-BDD4-9568BC280998}"/>
                </a:ext>
              </a:extLst>
            </p:cNvPr>
            <p:cNvSpPr/>
            <p:nvPr/>
          </p:nvSpPr>
          <p:spPr>
            <a:xfrm>
              <a:off x="2406560" y="3047035"/>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grpSp>
        <p:nvGrpSpPr>
          <p:cNvPr id="33" name="组合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87418D-5EA2-4C96-AD46-7980635BA20D}"/>
              </a:ext>
            </a:extLst>
          </p:cNvPr>
          <p:cNvGrpSpPr/>
          <p:nvPr/>
        </p:nvGrpSpPr>
        <p:grpSpPr>
          <a:xfrm>
            <a:off x="7394958" y="2323836"/>
            <a:ext cx="3453882" cy="818898"/>
            <a:chOff x="2435641" y="2605548"/>
            <a:chExt cx="3453882" cy="818898"/>
          </a:xfrm>
        </p:grpSpPr>
        <p:sp>
          <p:nvSpPr>
            <p:cNvPr id="34" name="文本框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013BAC-210C-48FB-8832-5C2FD8F94FDD}"/>
                </a:ext>
              </a:extLst>
            </p:cNvPr>
            <p:cNvSpPr txBox="1"/>
            <p:nvPr/>
          </p:nvSpPr>
          <p:spPr>
            <a:xfrm>
              <a:off x="2435641" y="2605548"/>
              <a:ext cx="3453882" cy="461665"/>
            </a:xfrm>
            <a:prstGeom prst="rect">
              <a:avLst/>
            </a:prstGeom>
            <a:noFill/>
          </p:spPr>
          <p:txBody>
            <a:bodyPr wrap="square" rtlCol="0">
              <a:spAutoFit/>
            </a:bodyPr>
            <a:lstStyle/>
            <a:p>
              <a:r>
                <a:rPr lang="en-US" altLang="zh-CN" sz="2400" spc="300" dirty="0">
                  <a:solidFill>
                    <a:srgbClr val="536482"/>
                  </a:solidFill>
                  <a:cs typeface="+mn-ea"/>
                  <a:sym typeface="+mn-lt"/>
                </a:rPr>
                <a:t>02.</a:t>
              </a:r>
              <a:r>
                <a:rPr lang="zh-CN" altLang="en-US" sz="2400" spc="300" dirty="0">
                  <a:solidFill>
                    <a:srgbClr val="536482"/>
                  </a:solidFill>
                  <a:cs typeface="+mn-ea"/>
                  <a:sym typeface="+mn-lt"/>
                </a:rPr>
                <a:t>理论形成演变</a:t>
              </a:r>
            </a:p>
          </p:txBody>
        </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B5A71B-D8FE-43B6-9333-198BA390BCA8}"/>
                </a:ext>
              </a:extLst>
            </p:cNvPr>
            <p:cNvSpPr/>
            <p:nvPr/>
          </p:nvSpPr>
          <p:spPr>
            <a:xfrm>
              <a:off x="2435641" y="3047035"/>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grpSp>
        <p:nvGrpSpPr>
          <p:cNvPr id="36" name="组合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19FD55-690A-46F8-9C75-7648B5ACA9C4}"/>
              </a:ext>
            </a:extLst>
          </p:cNvPr>
          <p:cNvGrpSpPr/>
          <p:nvPr/>
        </p:nvGrpSpPr>
        <p:grpSpPr>
          <a:xfrm>
            <a:off x="7394958" y="3588774"/>
            <a:ext cx="3453882" cy="818898"/>
            <a:chOff x="2435641" y="2605548"/>
            <a:chExt cx="3453882" cy="818898"/>
          </a:xfrm>
        </p:grpSpPr>
        <p:sp>
          <p:nvSpPr>
            <p:cNvPr id="37" name="文本框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484C6C-2200-4D2F-904C-3C7331A07E3C}"/>
                </a:ext>
              </a:extLst>
            </p:cNvPr>
            <p:cNvSpPr txBox="1"/>
            <p:nvPr/>
          </p:nvSpPr>
          <p:spPr>
            <a:xfrm>
              <a:off x="2435641" y="2605548"/>
              <a:ext cx="3453882" cy="461665"/>
            </a:xfrm>
            <a:prstGeom prst="rect">
              <a:avLst/>
            </a:prstGeom>
            <a:noFill/>
          </p:spPr>
          <p:txBody>
            <a:bodyPr wrap="square" rtlCol="0">
              <a:spAutoFit/>
            </a:bodyPr>
            <a:lstStyle/>
            <a:p>
              <a:r>
                <a:rPr lang="en-US" altLang="zh-CN" sz="2400" spc="300" dirty="0">
                  <a:solidFill>
                    <a:srgbClr val="536482"/>
                  </a:solidFill>
                  <a:cs typeface="+mn-ea"/>
                  <a:sym typeface="+mn-lt"/>
                </a:rPr>
                <a:t>04.</a:t>
              </a:r>
              <a:r>
                <a:rPr lang="zh-CN" altLang="en-US" sz="2400" spc="300" dirty="0">
                  <a:solidFill>
                    <a:srgbClr val="536482"/>
                  </a:solidFill>
                  <a:cs typeface="+mn-ea"/>
                  <a:sym typeface="+mn-lt"/>
                </a:rPr>
                <a:t>现代企业制度</a:t>
              </a:r>
            </a:p>
          </p:txBody>
        </p:sp>
        <p:sp>
          <p:nvSpPr>
            <p:cNvPr id="38" name="矩形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CB693D-4CFC-47D1-AEA8-83C339D960B0}"/>
                </a:ext>
              </a:extLst>
            </p:cNvPr>
            <p:cNvSpPr/>
            <p:nvPr/>
          </p:nvSpPr>
          <p:spPr>
            <a:xfrm>
              <a:off x="2435641" y="3047035"/>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grpSp>
        <p:nvGrpSpPr>
          <p:cNvPr id="43" name="组合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376CCF-F15A-4CD0-8673-CA6E9D825FD2}"/>
              </a:ext>
            </a:extLst>
          </p:cNvPr>
          <p:cNvGrpSpPr/>
          <p:nvPr/>
        </p:nvGrpSpPr>
        <p:grpSpPr>
          <a:xfrm>
            <a:off x="5423115" y="2044651"/>
            <a:ext cx="1340762" cy="2768698"/>
            <a:chOff x="9942130" y="548577"/>
            <a:chExt cx="1340762" cy="2768698"/>
          </a:xfrm>
        </p:grpSpPr>
        <p:grpSp>
          <p:nvGrpSpPr>
            <p:cNvPr id="40" name="组合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E81CF9-9E9E-4B4D-8297-E619DDB002EF}"/>
                </a:ext>
              </a:extLst>
            </p:cNvPr>
            <p:cNvGrpSpPr/>
            <p:nvPr/>
          </p:nvGrpSpPr>
          <p:grpSpPr>
            <a:xfrm>
              <a:off x="9942130" y="746199"/>
              <a:ext cx="1340762" cy="2373454"/>
              <a:chOff x="9942130" y="746199"/>
              <a:chExt cx="1340762" cy="2373454"/>
            </a:xfrm>
          </p:grpSpPr>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EC94F5-84CE-4CD1-90F5-25AB4B285F48}"/>
                  </a:ext>
                </a:extLst>
              </p:cNvPr>
              <p:cNvGrpSpPr/>
              <p:nvPr/>
            </p:nvGrpSpPr>
            <p:grpSpPr>
              <a:xfrm>
                <a:off x="10155116" y="1009610"/>
                <a:ext cx="965203" cy="1846632"/>
                <a:chOff x="2136531" y="1411545"/>
                <a:chExt cx="965203" cy="1846632"/>
              </a:xfrm>
            </p:grpSpPr>
            <p:sp>
              <p:nvSpPr>
                <p:cNvPr id="25" name="矩形: 圆角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3C8B9E-8C13-41A4-BC00-7A6AFD6EB5A5}"/>
                    </a:ext>
                  </a:extLst>
                </p:cNvPr>
                <p:cNvSpPr/>
                <p:nvPr/>
              </p:nvSpPr>
              <p:spPr>
                <a:xfrm>
                  <a:off x="2136531" y="1411545"/>
                  <a:ext cx="965203" cy="1846632"/>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文本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8E7718-F0DC-4CCD-8B3A-8A4E2843DE0E}"/>
                    </a:ext>
                  </a:extLst>
                </p:cNvPr>
                <p:cNvSpPr txBox="1"/>
                <p:nvPr/>
              </p:nvSpPr>
              <p:spPr>
                <a:xfrm>
                  <a:off x="2188246" y="1542699"/>
                  <a:ext cx="861774" cy="1715478"/>
                </a:xfrm>
                <a:prstGeom prst="rect">
                  <a:avLst/>
                </a:prstGeom>
                <a:noFill/>
              </p:spPr>
              <p:txBody>
                <a:bodyPr vert="eaVert" wrap="square" rtlCol="0">
                  <a:spAutoFit/>
                </a:bodyPr>
                <a:lstStyle/>
                <a:p>
                  <a:r>
                    <a:rPr lang="zh-CN" altLang="en-US" sz="4400" spc="600" dirty="0">
                      <a:solidFill>
                        <a:srgbClr val="536482"/>
                      </a:solidFill>
                      <a:cs typeface="+mn-ea"/>
                      <a:sym typeface="+mn-lt"/>
                    </a:rPr>
                    <a:t>目 录</a:t>
                  </a:r>
                </a:p>
              </p:txBody>
            </p:sp>
          </p:grpSp>
          <p:sp>
            <p:nvSpPr>
              <p:cNvPr id="39" name="矩形: 圆角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CD366B-F6D5-4FD9-BCD3-9CACCEFC94CE}"/>
                  </a:ext>
                </a:extLst>
              </p:cNvPr>
              <p:cNvSpPr/>
              <p:nvPr/>
            </p:nvSpPr>
            <p:spPr>
              <a:xfrm>
                <a:off x="9942130" y="746199"/>
                <a:ext cx="1340762" cy="2373454"/>
              </a:xfrm>
              <a:prstGeom prst="roundRect">
                <a:avLst>
                  <a:gd name="adj" fmla="val 50000"/>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1" name="六边形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60B4CF-D405-47CB-A48E-7B4DA58B031C}"/>
                </a:ext>
              </a:extLst>
            </p:cNvPr>
            <p:cNvSpPr/>
            <p:nvPr/>
          </p:nvSpPr>
          <p:spPr>
            <a:xfrm>
              <a:off x="10443379" y="2982210"/>
              <a:ext cx="388675" cy="33506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2" name="六边形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EFED8E-BDE6-438F-8796-ED5F8995F563}"/>
                </a:ext>
              </a:extLst>
            </p:cNvPr>
            <p:cNvSpPr/>
            <p:nvPr/>
          </p:nvSpPr>
          <p:spPr>
            <a:xfrm>
              <a:off x="10418173" y="548577"/>
              <a:ext cx="388675" cy="33506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2" name="文本框 1"/>
          <p:cNvSpPr txBox="1"/>
          <p:nvPr/>
        </p:nvSpPr>
        <p:spPr>
          <a:xfrm>
            <a:off x="2528047" y="1718892"/>
            <a:ext cx="1936377"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183278799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randombar(horizont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26B6A9-E720-4C76-BF76-3FD9A16D79AD}"/>
              </a:ext>
            </a:extLst>
          </p:cNvPr>
          <p:cNvGrpSpPr/>
          <p:nvPr/>
        </p:nvGrpSpPr>
        <p:grpSpPr>
          <a:xfrm>
            <a:off x="7625023" y="1008883"/>
            <a:ext cx="3753573" cy="3142120"/>
            <a:chOff x="5873541" y="4395407"/>
            <a:chExt cx="4065173" cy="3402961"/>
          </a:xfrm>
        </p:grpSpPr>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519A4E-8636-4496-BCD4-69B7DCA94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9D111B6-83B1-43B5-BF1D-E7DF8EF9BA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30" name="图片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910317-153A-451A-A810-5069801A0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1" name="图片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00DDB2-361C-4D09-93B6-83CA5DAA06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7C0E86-A6D9-44F1-92F8-9E529537DF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076310-6848-4638-847C-6C7FCE29A4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A0D2AE-DFC9-4850-B02B-85C60CD9E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grpSp>
        <p:nvGrpSpPr>
          <p:cNvPr id="14" name="组合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0D2E82-4A01-4077-A8A2-74F50763B30B}"/>
              </a:ext>
            </a:extLst>
          </p:cNvPr>
          <p:cNvGrpSpPr/>
          <p:nvPr/>
        </p:nvGrpSpPr>
        <p:grpSpPr>
          <a:xfrm>
            <a:off x="1555367" y="1611818"/>
            <a:ext cx="3011612" cy="4414910"/>
            <a:chOff x="4591231" y="1381975"/>
            <a:chExt cx="3545408" cy="5197436"/>
          </a:xfrm>
        </p:grpSpPr>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395718-EE58-410D-8319-653C7A161A78}"/>
                </a:ext>
              </a:extLst>
            </p:cNvPr>
            <p:cNvGrpSpPr/>
            <p:nvPr/>
          </p:nvGrpSpPr>
          <p:grpSpPr>
            <a:xfrm>
              <a:off x="4591231" y="1381975"/>
              <a:ext cx="3545408" cy="5197436"/>
              <a:chOff x="4670243" y="1706757"/>
              <a:chExt cx="3189743" cy="4676045"/>
            </a:xfrm>
          </p:grpSpPr>
          <p:pic>
            <p:nvPicPr>
              <p:cNvPr id="17" name="Pictur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59EB51-D053-4FF9-8E5D-CC33D4694D3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0243" y="1706757"/>
                <a:ext cx="3189743" cy="46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DE0F45-A1A5-4A9B-8E89-EF0E0167E806}"/>
                  </a:ext>
                </a:extLst>
              </p:cNvPr>
              <p:cNvSpPr/>
              <p:nvPr/>
            </p:nvSpPr>
            <p:spPr>
              <a:xfrm>
                <a:off x="4843683" y="2080748"/>
                <a:ext cx="2854157" cy="380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Text Box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8FF4F1-AEFB-4723-870D-8F90B02B3276}"/>
                </a:ext>
              </a:extLst>
            </p:cNvPr>
            <p:cNvSpPr txBox="1">
              <a:spLocks noChangeArrowheads="1"/>
            </p:cNvSpPr>
            <p:nvPr/>
          </p:nvSpPr>
          <p:spPr bwMode="auto">
            <a:xfrm>
              <a:off x="5089025" y="2711567"/>
              <a:ext cx="2716490" cy="3173397"/>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组织作为</a:t>
              </a:r>
              <a:r>
                <a:rPr lang="en-US" altLang="zh-CN" dirty="0">
                  <a:latin typeface="+mn-lt"/>
                  <a:ea typeface="+mn-ea"/>
                  <a:cs typeface="+mn-ea"/>
                  <a:sym typeface="+mn-lt"/>
                </a:rPr>
                <a:t>—</a:t>
              </a:r>
              <a:r>
                <a:rPr lang="zh-CN" altLang="en-US" dirty="0">
                  <a:latin typeface="+mn-lt"/>
                  <a:ea typeface="+mn-ea"/>
                  <a:cs typeface="+mn-ea"/>
                  <a:sym typeface="+mn-lt"/>
                </a:rPr>
                <a:t>个整体，具有共同的目标。因此，在管理活动中一个组织机构的建立、撤销、合并等，都必须服从于组织的目标。</a:t>
              </a:r>
            </a:p>
          </p:txBody>
        </p:sp>
      </p:grpSp>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6864E5-0DEA-429F-A478-6582AF5152D7}"/>
              </a:ext>
            </a:extLst>
          </p:cNvPr>
          <p:cNvGrpSpPr/>
          <p:nvPr/>
        </p:nvGrpSpPr>
        <p:grpSpPr>
          <a:xfrm>
            <a:off x="2412149" y="2141168"/>
            <a:ext cx="2600513" cy="438775"/>
            <a:chOff x="6597916" y="1796661"/>
            <a:chExt cx="2600513" cy="438775"/>
          </a:xfrm>
        </p:grpSpPr>
        <p:sp>
          <p:nvSpPr>
            <p:cNvPr id="12" name="六边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789E7B-EC46-4615-887C-295D80B93A3C}"/>
                </a:ext>
              </a:extLst>
            </p:cNvPr>
            <p:cNvSpPr/>
            <p:nvPr/>
          </p:nvSpPr>
          <p:spPr>
            <a:xfrm>
              <a:off x="6597916" y="1796661"/>
              <a:ext cx="2600513"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3"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D652A8-A5C9-49A0-A6F3-C7AE5AC5CBC7}"/>
                </a:ext>
              </a:extLst>
            </p:cNvPr>
            <p:cNvSpPr txBox="1">
              <a:spLocks noChangeArrowheads="1"/>
            </p:cNvSpPr>
            <p:nvPr/>
          </p:nvSpPr>
          <p:spPr>
            <a:xfrm>
              <a:off x="6800694" y="1818951"/>
              <a:ext cx="2325588"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计划的编制程序</a:t>
              </a:r>
              <a:endParaRPr lang="en-US" altLang="zh-CN" dirty="0">
                <a:solidFill>
                  <a:schemeClr val="bg1"/>
                </a:solidFill>
                <a:latin typeface="+mn-lt"/>
                <a:ea typeface="+mn-ea"/>
                <a:cs typeface="+mn-ea"/>
                <a:sym typeface="+mn-lt"/>
              </a:endParaRPr>
            </a:p>
          </p:txBody>
        </p:sp>
      </p:gr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8737E5-6B08-4725-8E8C-605858E06677}"/>
              </a:ext>
            </a:extLst>
          </p:cNvPr>
          <p:cNvGrpSpPr/>
          <p:nvPr/>
        </p:nvGrpSpPr>
        <p:grpSpPr>
          <a:xfrm>
            <a:off x="5027186" y="2475110"/>
            <a:ext cx="5786664" cy="1286920"/>
            <a:chOff x="5005089" y="2360555"/>
            <a:chExt cx="5786664" cy="1286920"/>
          </a:xfrm>
        </p:grpSpPr>
        <p:grpSp>
          <p:nvGrpSpPr>
            <p:cNvPr id="20" name="组合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E4E84E-2B2B-4CF9-909B-7309228D8F1E}"/>
                </a:ext>
              </a:extLst>
            </p:cNvPr>
            <p:cNvGrpSpPr/>
            <p:nvPr/>
          </p:nvGrpSpPr>
          <p:grpSpPr>
            <a:xfrm>
              <a:off x="5005089" y="2360555"/>
              <a:ext cx="5609447" cy="1094400"/>
              <a:chOff x="5005089" y="2604765"/>
              <a:chExt cx="5609447" cy="1094400"/>
            </a:xfrm>
          </p:grpSpPr>
          <p:sp>
            <p:nvSpPr>
              <p:cNvPr id="19" name="矩形: 圆角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F052BC-BEF0-44B5-8729-83A63BD8A922}"/>
                  </a:ext>
                </a:extLst>
              </p:cNvPr>
              <p:cNvSpPr/>
              <p:nvPr/>
            </p:nvSpPr>
            <p:spPr>
              <a:xfrm>
                <a:off x="5005089" y="2604765"/>
                <a:ext cx="5609447" cy="1094400"/>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Rectangle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48F4CF-1F27-4238-8152-C7AA7E0CAF8B}"/>
                  </a:ext>
                </a:extLst>
              </p:cNvPr>
              <p:cNvSpPr>
                <a:spLocks noChangeArrowheads="1"/>
              </p:cNvSpPr>
              <p:nvPr/>
            </p:nvSpPr>
            <p:spPr bwMode="auto">
              <a:xfrm>
                <a:off x="5280514" y="2753394"/>
                <a:ext cx="5118063"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决定组织效率的两个主要因素是组织内的信息交流和协调配合。</a:t>
                </a:r>
              </a:p>
            </p:txBody>
          </p:sp>
        </p:grpSp>
        <p:sp>
          <p:nvSpPr>
            <p:cNvPr id="23" name="椭圆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D19548-53A8-429C-8F2F-5209BC48DDB2}"/>
                </a:ext>
              </a:extLst>
            </p:cNvPr>
            <p:cNvSpPr/>
            <p:nvPr/>
          </p:nvSpPr>
          <p:spPr>
            <a:xfrm>
              <a:off x="10109452" y="2965174"/>
              <a:ext cx="682301" cy="682301"/>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01</a:t>
              </a:r>
              <a:endParaRPr lang="zh-CN" altLang="en-US" b="1" dirty="0">
                <a:solidFill>
                  <a:srgbClr val="536482"/>
                </a:solidFill>
                <a:cs typeface="+mn-ea"/>
                <a:sym typeface="+mn-lt"/>
              </a:endParaRPr>
            </a:p>
          </p:txBody>
        </p:sp>
      </p:gr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798D1B-5F0E-4A90-909B-CA88C37D9928}"/>
              </a:ext>
            </a:extLst>
          </p:cNvPr>
          <p:cNvGrpSpPr/>
          <p:nvPr/>
        </p:nvGrpSpPr>
        <p:grpSpPr>
          <a:xfrm>
            <a:off x="5027186" y="3955506"/>
            <a:ext cx="5786663" cy="1359477"/>
            <a:chOff x="5005089" y="3997758"/>
            <a:chExt cx="5786663" cy="1359477"/>
          </a:xfrm>
        </p:grpSpPr>
        <p:grpSp>
          <p:nvGrpSpPr>
            <p:cNvPr id="22" name="组合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D2406A-4340-42DC-B6DD-6539D5B6CDCB}"/>
                </a:ext>
              </a:extLst>
            </p:cNvPr>
            <p:cNvGrpSpPr/>
            <p:nvPr/>
          </p:nvGrpSpPr>
          <p:grpSpPr>
            <a:xfrm>
              <a:off x="5005089" y="3997758"/>
              <a:ext cx="5609447" cy="1094400"/>
              <a:chOff x="5005089" y="3997758"/>
              <a:chExt cx="5609447" cy="1094400"/>
            </a:xfrm>
          </p:grpSpPr>
          <p:sp>
            <p:nvSpPr>
              <p:cNvPr id="21" name="矩形: 圆角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285FEF-25E9-495C-983D-29937A674072}"/>
                  </a:ext>
                </a:extLst>
              </p:cNvPr>
              <p:cNvSpPr/>
              <p:nvPr/>
            </p:nvSpPr>
            <p:spPr>
              <a:xfrm>
                <a:off x="5005089" y="3997758"/>
                <a:ext cx="5609447" cy="1094400"/>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17AD11-D7AD-46A4-9811-7F6BAD1F5224}"/>
                  </a:ext>
                </a:extLst>
              </p:cNvPr>
              <p:cNvSpPr/>
              <p:nvPr/>
            </p:nvSpPr>
            <p:spPr>
              <a:xfrm>
                <a:off x="5280514" y="4142870"/>
                <a:ext cx="5118063"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完成组织目标的业务活动和主要责任是决定各级组织权责范围的基础。</a:t>
                </a:r>
              </a:p>
            </p:txBody>
          </p:sp>
        </p:grpSp>
        <p:sp>
          <p:nvSpPr>
            <p:cNvPr id="24" name="椭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674A34-7353-4881-A84C-C891B2DB42BE}"/>
                </a:ext>
              </a:extLst>
            </p:cNvPr>
            <p:cNvSpPr/>
            <p:nvPr/>
          </p:nvSpPr>
          <p:spPr>
            <a:xfrm>
              <a:off x="10109451" y="4674934"/>
              <a:ext cx="682301" cy="682301"/>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02</a:t>
              </a:r>
              <a:endParaRPr lang="zh-CN" altLang="en-US" b="1" dirty="0">
                <a:solidFill>
                  <a:srgbClr val="536482"/>
                </a:solidFill>
                <a:cs typeface="+mn-ea"/>
                <a:sym typeface="+mn-lt"/>
              </a:endParaRPr>
            </a:p>
          </p:txBody>
        </p:sp>
      </p:grpSp>
    </p:spTree>
    <p:extLst>
      <p:ext uri="{BB962C8B-B14F-4D97-AF65-F5344CB8AC3E}">
        <p14:creationId xmlns:p14="http://schemas.microsoft.com/office/powerpoint/2010/main" val="201294668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E89731-8441-4E19-B764-977405EE6F83}"/>
              </a:ext>
            </a:extLst>
          </p:cNvPr>
          <p:cNvGrpSpPr/>
          <p:nvPr/>
        </p:nvGrpSpPr>
        <p:grpSpPr>
          <a:xfrm>
            <a:off x="917593" y="1897677"/>
            <a:ext cx="10647489" cy="3986045"/>
            <a:chOff x="145701" y="4173883"/>
            <a:chExt cx="9793013" cy="3666159"/>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BDF9E-9907-47D0-8DC9-544E90469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D7FFEA-0E33-495C-B34D-B74E1CC42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0CE79D-9D48-46CF-B2B7-83F45452A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AEBCBE-8A2F-4785-9C1C-9ED7931D4C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C8B44E-868B-4251-B6C6-C42B6F9284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2BEA5D-AD21-4EA7-9B4E-F9C3FE112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1385E8-0A5F-47BF-BCA5-EB31A8F293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691C82-18F5-4DDA-B3B3-0AB19251BC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81D386-CC2A-4946-BE13-1B6AE1D0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9E8D20-9A02-4C5F-BCFE-38762A30D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EF3A6C-07A6-45D8-8DE8-EAAFEA17E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34F9B6-5169-4671-8761-8B7DC214B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D69EE2-F25F-4A34-8ADC-4DD1304AB7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BD34E7-1817-4557-BE03-E53F6C9E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88A8A2-3FEE-4E4F-8CB0-F89746DC1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A443C1-B719-463F-A1C9-09B93FAAA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6" name="椭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1E044D-A815-4DB3-9208-599093882D93}"/>
              </a:ext>
            </a:extLst>
          </p:cNvPr>
          <p:cNvSpPr/>
          <p:nvPr/>
        </p:nvSpPr>
        <p:spPr>
          <a:xfrm>
            <a:off x="3492910" y="825910"/>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8EFE88-B718-4ECE-A1A4-3BF9BFD7DA06}"/>
              </a:ext>
            </a:extLst>
          </p:cNvPr>
          <p:cNvSpPr/>
          <p:nvPr/>
        </p:nvSpPr>
        <p:spPr>
          <a:xfrm>
            <a:off x="4116000" y="1449000"/>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5C6713-AB6D-44D6-BD61-BB862081D94B}"/>
              </a:ext>
            </a:extLst>
          </p:cNvPr>
          <p:cNvSpPr txBox="1"/>
          <p:nvPr/>
        </p:nvSpPr>
        <p:spPr>
          <a:xfrm>
            <a:off x="5556161" y="890550"/>
            <a:ext cx="1301839" cy="1107996"/>
          </a:xfrm>
          <a:prstGeom prst="rect">
            <a:avLst/>
          </a:prstGeom>
          <a:noFill/>
        </p:spPr>
        <p:txBody>
          <a:bodyPr wrap="square" rtlCol="0">
            <a:spAutoFit/>
          </a:bodyPr>
          <a:lstStyle/>
          <a:p>
            <a:r>
              <a:rPr lang="en-US" altLang="zh-CN" sz="6600" dirty="0">
                <a:solidFill>
                  <a:srgbClr val="536482"/>
                </a:solidFill>
                <a:cs typeface="+mn-ea"/>
                <a:sym typeface="+mn-lt"/>
              </a:rPr>
              <a:t>04</a:t>
            </a:r>
            <a:endParaRPr lang="zh-CN" altLang="en-US" sz="6600" dirty="0">
              <a:solidFill>
                <a:srgbClr val="536482"/>
              </a:solidFill>
              <a:cs typeface="+mn-ea"/>
              <a:sym typeface="+mn-lt"/>
            </a:endParaRPr>
          </a:p>
        </p:txBody>
      </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7D5354-36AB-457C-9F73-68EF3827BB1A}"/>
              </a:ext>
            </a:extLst>
          </p:cNvPr>
          <p:cNvGrpSpPr/>
          <p:nvPr/>
        </p:nvGrpSpPr>
        <p:grpSpPr>
          <a:xfrm>
            <a:off x="3793246" y="2780683"/>
            <a:ext cx="4665165" cy="1292081"/>
            <a:chOff x="903350" y="2642647"/>
            <a:chExt cx="4665165" cy="1292081"/>
          </a:xfrm>
        </p:grpSpPr>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DB6C75-6951-4EDE-A819-87B50AB1ED19}"/>
                </a:ext>
              </a:extLst>
            </p:cNvPr>
            <p:cNvSpPr txBox="1"/>
            <p:nvPr/>
          </p:nvSpPr>
          <p:spPr>
            <a:xfrm>
              <a:off x="903350" y="2642647"/>
              <a:ext cx="4665165" cy="830997"/>
            </a:xfrm>
            <a:prstGeom prst="rect">
              <a:avLst/>
            </a:prstGeom>
            <a:noFill/>
          </p:spPr>
          <p:txBody>
            <a:bodyPr wrap="square" rtlCol="0">
              <a:spAutoFit/>
            </a:bodyPr>
            <a:lstStyle/>
            <a:p>
              <a:pPr algn="ctr"/>
              <a:r>
                <a:rPr lang="zh-CN" altLang="en-US" sz="4800" spc="300" dirty="0">
                  <a:solidFill>
                    <a:srgbClr val="536482"/>
                  </a:solidFill>
                  <a:cs typeface="+mn-ea"/>
                  <a:sym typeface="+mn-lt"/>
                </a:rPr>
                <a:t>现代企业制度</a:t>
              </a: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9DF11B-3168-44BA-B0B9-5B85F03DA193}"/>
                </a:ext>
              </a:extLst>
            </p:cNvPr>
            <p:cNvSpPr/>
            <p:nvPr/>
          </p:nvSpPr>
          <p:spPr>
            <a:xfrm>
              <a:off x="1733683" y="3557317"/>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spTree>
    <p:extLst>
      <p:ext uri="{BB962C8B-B14F-4D97-AF65-F5344CB8AC3E}">
        <p14:creationId xmlns:p14="http://schemas.microsoft.com/office/powerpoint/2010/main" val="355304981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70BF7D-7D3C-4C16-BA0F-A7EF2A5D8D0D}"/>
              </a:ext>
            </a:extLst>
          </p:cNvPr>
          <p:cNvGrpSpPr/>
          <p:nvPr/>
        </p:nvGrpSpPr>
        <p:grpSpPr>
          <a:xfrm>
            <a:off x="607752" y="5462370"/>
            <a:ext cx="10647489" cy="3986045"/>
            <a:chOff x="145701" y="4173883"/>
            <a:chExt cx="9793013" cy="3666159"/>
          </a:xfrm>
        </p:grpSpPr>
        <p:pic>
          <p:nvPicPr>
            <p:cNvPr id="47" name="图片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E0972-D219-4F04-80FE-409AC15B9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48" name="图片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5BA498-3663-4576-AE61-F5E4570C1B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49" name="图片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D855CC-3D21-47FF-8C7D-B47BE3B337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50" name="图片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412073-D264-4B9C-AC24-8838A4A4D1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51" name="图片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17B9AC-A51D-403F-B5BE-8305888CDB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52" name="图片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687698-9420-437B-8AF0-FA17B7AF59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53" name="图片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047CD9-98F2-419B-99E5-57A716740C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54" name="图片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68909E-56AE-4A99-B137-86AE4F7525E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B5BE26-90E9-4654-92EB-D5A6A98265A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56" name="图片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120103-FE4F-47C0-AFF2-34780BEF19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57" name="图片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B2D69C-839D-4CC3-935C-843BCB25E6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ABAB9B-C083-4D58-B9EF-70D8EEB2FE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59" name="图片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6060AE-C0CE-4E4F-8F3F-700835636E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60" name="图片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A81822-F91C-4CEE-9BEC-60ACA52033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61" name="图片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5D76D3-4616-47F7-A7E1-2012EA4BA5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62" name="图片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10667AE-1086-4820-9CC2-4B11E611F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grpSp>
        <p:nvGrpSpPr>
          <p:cNvPr id="20" name="组合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9E405B-BB6C-4AE2-90AD-E277639CB142}"/>
              </a:ext>
            </a:extLst>
          </p:cNvPr>
          <p:cNvGrpSpPr/>
          <p:nvPr/>
        </p:nvGrpSpPr>
        <p:grpSpPr>
          <a:xfrm>
            <a:off x="4986880" y="1417863"/>
            <a:ext cx="2218240" cy="438775"/>
            <a:chOff x="6597917" y="1796661"/>
            <a:chExt cx="2218240" cy="438775"/>
          </a:xfrm>
        </p:grpSpPr>
        <p:sp>
          <p:nvSpPr>
            <p:cNvPr id="21" name="六边形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A31776-CDC1-4011-855F-9A4D8F99A7CB}"/>
                </a:ext>
              </a:extLst>
            </p:cNvPr>
            <p:cNvSpPr/>
            <p:nvPr/>
          </p:nvSpPr>
          <p:spPr>
            <a:xfrm>
              <a:off x="6597917" y="1796661"/>
              <a:ext cx="2218240"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2"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B92097-622D-4C98-96E8-CFB35E117BDF}"/>
                </a:ext>
              </a:extLst>
            </p:cNvPr>
            <p:cNvSpPr txBox="1">
              <a:spLocks noChangeArrowheads="1"/>
            </p:cNvSpPr>
            <p:nvPr/>
          </p:nvSpPr>
          <p:spPr>
            <a:xfrm>
              <a:off x="6790303" y="1815993"/>
              <a:ext cx="2015463"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国有企业改革</a:t>
              </a:r>
              <a:endParaRPr lang="en-US" altLang="zh-CN" dirty="0">
                <a:solidFill>
                  <a:schemeClr val="bg1"/>
                </a:solidFill>
                <a:latin typeface="+mn-lt"/>
                <a:ea typeface="+mn-ea"/>
                <a:cs typeface="+mn-ea"/>
                <a:sym typeface="+mn-lt"/>
              </a:endParaRPr>
            </a:p>
          </p:txBody>
        </p:sp>
      </p:gr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836F07-E4B9-48D6-8B01-2D550B9245D1}"/>
              </a:ext>
            </a:extLst>
          </p:cNvPr>
          <p:cNvGrpSpPr/>
          <p:nvPr/>
        </p:nvGrpSpPr>
        <p:grpSpPr>
          <a:xfrm>
            <a:off x="2012812" y="2169477"/>
            <a:ext cx="3565161" cy="1374704"/>
            <a:chOff x="4893254" y="2215352"/>
            <a:chExt cx="3565161" cy="1374704"/>
          </a:xfrm>
        </p:grpSpPr>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273C3B-9429-4A2F-ABEB-67A8AB448D19}"/>
                </a:ext>
              </a:extLst>
            </p:cNvPr>
            <p:cNvGrpSpPr/>
            <p:nvPr/>
          </p:nvGrpSpPr>
          <p:grpSpPr>
            <a:xfrm>
              <a:off x="4893254" y="2215352"/>
              <a:ext cx="3157286" cy="1330140"/>
              <a:chOff x="4893254" y="2459562"/>
              <a:chExt cx="3157286" cy="1330140"/>
            </a:xfrm>
          </p:grpSpPr>
          <p:sp>
            <p:nvSpPr>
              <p:cNvPr id="29" name="矩形: 圆角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9EE979-6556-48DD-9282-07FAA32BFC11}"/>
                  </a:ext>
                </a:extLst>
              </p:cNvPr>
              <p:cNvSpPr/>
              <p:nvPr/>
            </p:nvSpPr>
            <p:spPr>
              <a:xfrm>
                <a:off x="4893254" y="2459562"/>
                <a:ext cx="3157286" cy="1330140"/>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Rectangle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6C52A6-1CDC-4968-9252-8AD6F0E7C8C6}"/>
                  </a:ext>
                </a:extLst>
              </p:cNvPr>
              <p:cNvSpPr>
                <a:spLocks noChangeArrowheads="1"/>
              </p:cNvSpPr>
              <p:nvPr/>
            </p:nvSpPr>
            <p:spPr bwMode="auto">
              <a:xfrm>
                <a:off x="5280515" y="2726061"/>
                <a:ext cx="2362150"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企业没有独立的经济利益，缺乏内在动力</a:t>
                </a:r>
              </a:p>
            </p:txBody>
          </p:sp>
        </p:grpSp>
        <p:sp>
          <p:nvSpPr>
            <p:cNvPr id="28" name="椭圆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AF52CB-249A-477C-A435-73BC459DFECD}"/>
                </a:ext>
              </a:extLst>
            </p:cNvPr>
            <p:cNvSpPr/>
            <p:nvPr/>
          </p:nvSpPr>
          <p:spPr>
            <a:xfrm>
              <a:off x="7709389" y="2841030"/>
              <a:ext cx="749026" cy="749026"/>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01</a:t>
              </a:r>
              <a:endParaRPr lang="zh-CN" altLang="en-US" b="1" dirty="0">
                <a:solidFill>
                  <a:srgbClr val="536482"/>
                </a:solidFill>
                <a:cs typeface="+mn-ea"/>
                <a:sym typeface="+mn-lt"/>
              </a:endParaRPr>
            </a:p>
          </p:txBody>
        </p:sp>
      </p:grpSp>
      <p:grpSp>
        <p:nvGrpSpPr>
          <p:cNvPr id="31" name="组合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7728E4-BFB0-4A13-B186-3B64AB7E3DD5}"/>
              </a:ext>
            </a:extLst>
          </p:cNvPr>
          <p:cNvGrpSpPr/>
          <p:nvPr/>
        </p:nvGrpSpPr>
        <p:grpSpPr>
          <a:xfrm>
            <a:off x="2012812" y="3867123"/>
            <a:ext cx="3565161" cy="1520917"/>
            <a:chOff x="4893254" y="2069139"/>
            <a:chExt cx="3565161" cy="1520917"/>
          </a:xfrm>
        </p:grpSpPr>
        <p:grpSp>
          <p:nvGrpSpPr>
            <p:cNvPr id="32" name="组合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60ABE0-E2C8-4444-A224-3E308C15E493}"/>
                </a:ext>
              </a:extLst>
            </p:cNvPr>
            <p:cNvGrpSpPr/>
            <p:nvPr/>
          </p:nvGrpSpPr>
          <p:grpSpPr>
            <a:xfrm>
              <a:off x="4893254" y="2069139"/>
              <a:ext cx="3157286" cy="1476353"/>
              <a:chOff x="4893254" y="2313349"/>
              <a:chExt cx="3157286" cy="1476353"/>
            </a:xfrm>
          </p:grpSpPr>
          <p:sp>
            <p:nvSpPr>
              <p:cNvPr id="34" name="矩形: 圆角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1223D6-D5C5-4356-A534-00AFF5B47C89}"/>
                  </a:ext>
                </a:extLst>
              </p:cNvPr>
              <p:cNvSpPr/>
              <p:nvPr/>
            </p:nvSpPr>
            <p:spPr>
              <a:xfrm>
                <a:off x="4893254" y="2313349"/>
                <a:ext cx="3157286" cy="1476353"/>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Rectangle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D479A2-08A9-4509-8DE5-35A9A752833E}"/>
                  </a:ext>
                </a:extLst>
              </p:cNvPr>
              <p:cNvSpPr>
                <a:spLocks noChangeArrowheads="1"/>
              </p:cNvSpPr>
              <p:nvPr/>
            </p:nvSpPr>
            <p:spPr bwMode="auto">
              <a:xfrm>
                <a:off x="5276915" y="2435189"/>
                <a:ext cx="2362150"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企业身兼多种功能，负担重</a:t>
                </a:r>
                <a:r>
                  <a:rPr lang="en-US" altLang="zh-CN" sz="1600" spc="300" dirty="0">
                    <a:cs typeface="+mn-ea"/>
                    <a:sym typeface="+mn-lt"/>
                  </a:rPr>
                  <a:t>(</a:t>
                </a:r>
                <a:r>
                  <a:rPr lang="zh-CN" altLang="en-US" sz="1600" spc="300" dirty="0">
                    <a:cs typeface="+mn-ea"/>
                    <a:sym typeface="+mn-lt"/>
                  </a:rPr>
                  <a:t>政治功能、社会功能和经济功能</a:t>
                </a:r>
                <a:r>
                  <a:rPr lang="en-US" altLang="zh-CN" sz="1600" spc="300" dirty="0">
                    <a:cs typeface="+mn-ea"/>
                    <a:sym typeface="+mn-lt"/>
                  </a:rPr>
                  <a:t>)</a:t>
                </a:r>
                <a:endParaRPr lang="zh-CN" altLang="en-US" sz="1600" spc="300" dirty="0">
                  <a:cs typeface="+mn-ea"/>
                  <a:sym typeface="+mn-lt"/>
                </a:endParaRPr>
              </a:p>
            </p:txBody>
          </p:sp>
        </p:grpSp>
        <p:sp>
          <p:nvSpPr>
            <p:cNvPr id="33" name="椭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7B46C7-A0B0-404D-9B9C-891BDE1F2520}"/>
                </a:ext>
              </a:extLst>
            </p:cNvPr>
            <p:cNvSpPr/>
            <p:nvPr/>
          </p:nvSpPr>
          <p:spPr>
            <a:xfrm>
              <a:off x="7709389" y="2841030"/>
              <a:ext cx="749026" cy="749026"/>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03</a:t>
              </a:r>
              <a:endParaRPr lang="zh-CN" altLang="en-US" b="1" dirty="0">
                <a:solidFill>
                  <a:srgbClr val="536482"/>
                </a:solidFill>
                <a:cs typeface="+mn-ea"/>
                <a:sym typeface="+mn-lt"/>
              </a:endParaRPr>
            </a:p>
          </p:txBody>
        </p:sp>
      </p:grpSp>
      <p:grpSp>
        <p:nvGrpSpPr>
          <p:cNvPr id="36" name="组合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4F09AF-30B6-4852-AB50-CC932A3A8E21}"/>
              </a:ext>
            </a:extLst>
          </p:cNvPr>
          <p:cNvGrpSpPr/>
          <p:nvPr/>
        </p:nvGrpSpPr>
        <p:grpSpPr>
          <a:xfrm>
            <a:off x="6812904" y="3864177"/>
            <a:ext cx="3565161" cy="1577126"/>
            <a:chOff x="4893254" y="2012930"/>
            <a:chExt cx="3565161" cy="1577126"/>
          </a:xfrm>
        </p:grpSpPr>
        <p:grpSp>
          <p:nvGrpSpPr>
            <p:cNvPr id="37" name="组合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CE2534-41C7-499B-BD5B-AB67062BA6C2}"/>
                </a:ext>
              </a:extLst>
            </p:cNvPr>
            <p:cNvGrpSpPr/>
            <p:nvPr/>
          </p:nvGrpSpPr>
          <p:grpSpPr>
            <a:xfrm>
              <a:off x="4893254" y="2012930"/>
              <a:ext cx="3157286" cy="1476353"/>
              <a:chOff x="4893254" y="2257140"/>
              <a:chExt cx="3157286" cy="1476353"/>
            </a:xfrm>
          </p:grpSpPr>
          <p:sp>
            <p:nvSpPr>
              <p:cNvPr id="39" name="矩形: 圆角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0C309D-C538-4E5B-AFA2-1639319BB098}"/>
                  </a:ext>
                </a:extLst>
              </p:cNvPr>
              <p:cNvSpPr/>
              <p:nvPr/>
            </p:nvSpPr>
            <p:spPr>
              <a:xfrm>
                <a:off x="4893254" y="2257140"/>
                <a:ext cx="3157286" cy="1476353"/>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Rectangle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CD8A1F-039D-405F-AD91-B9E54ADFDA74}"/>
                  </a:ext>
                </a:extLst>
              </p:cNvPr>
              <p:cNvSpPr>
                <a:spLocks noChangeArrowheads="1"/>
              </p:cNvSpPr>
              <p:nvPr/>
            </p:nvSpPr>
            <p:spPr bwMode="auto">
              <a:xfrm>
                <a:off x="5276915" y="2381926"/>
                <a:ext cx="2432474"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企业完全受上级行政机关指挥，失去了主体地位</a:t>
                </a:r>
                <a:r>
                  <a:rPr lang="en-US" altLang="zh-CN" sz="1600" spc="300" dirty="0">
                    <a:cs typeface="+mn-ea"/>
                    <a:sym typeface="+mn-lt"/>
                  </a:rPr>
                  <a:t>(</a:t>
                </a:r>
                <a:r>
                  <a:rPr lang="zh-CN" altLang="en-US" sz="1600" spc="300" dirty="0">
                    <a:cs typeface="+mn-ea"/>
                    <a:sym typeface="+mn-lt"/>
                  </a:rPr>
                  <a:t>企业</a:t>
                </a:r>
                <a:r>
                  <a:rPr lang="en-US" altLang="zh-CN" sz="1600" spc="300" dirty="0">
                    <a:cs typeface="+mn-ea"/>
                    <a:sym typeface="+mn-lt"/>
                  </a:rPr>
                  <a:t>)</a:t>
                </a:r>
                <a:endParaRPr lang="zh-CN" altLang="en-US" sz="1600" dirty="0">
                  <a:cs typeface="+mn-ea"/>
                  <a:sym typeface="+mn-lt"/>
                </a:endParaRPr>
              </a:p>
            </p:txBody>
          </p:sp>
        </p:grpSp>
        <p:sp>
          <p:nvSpPr>
            <p:cNvPr id="38" name="椭圆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630A46-E14E-43AC-ADDC-900D74238D47}"/>
                </a:ext>
              </a:extLst>
            </p:cNvPr>
            <p:cNvSpPr/>
            <p:nvPr/>
          </p:nvSpPr>
          <p:spPr>
            <a:xfrm>
              <a:off x="7709389" y="2841030"/>
              <a:ext cx="749026" cy="749026"/>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04</a:t>
              </a:r>
              <a:endParaRPr lang="zh-CN" altLang="en-US" b="1" dirty="0">
                <a:solidFill>
                  <a:srgbClr val="536482"/>
                </a:solidFill>
                <a:cs typeface="+mn-ea"/>
                <a:sym typeface="+mn-lt"/>
              </a:endParaRPr>
            </a:p>
          </p:txBody>
        </p:sp>
      </p:grpSp>
      <p:grpSp>
        <p:nvGrpSpPr>
          <p:cNvPr id="41" name="组合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B8BAC8-3A54-4DD2-8951-37306A36A897}"/>
              </a:ext>
            </a:extLst>
          </p:cNvPr>
          <p:cNvGrpSpPr/>
          <p:nvPr/>
        </p:nvGrpSpPr>
        <p:grpSpPr>
          <a:xfrm>
            <a:off x="6812904" y="2169477"/>
            <a:ext cx="3565161" cy="1309158"/>
            <a:chOff x="4893254" y="2280898"/>
            <a:chExt cx="3565161" cy="1309158"/>
          </a:xfrm>
        </p:grpSpPr>
        <p:grpSp>
          <p:nvGrpSpPr>
            <p:cNvPr id="42" name="组合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4DBC58-40B8-42F7-B97B-F6B0D6C5188B}"/>
                </a:ext>
              </a:extLst>
            </p:cNvPr>
            <p:cNvGrpSpPr/>
            <p:nvPr/>
          </p:nvGrpSpPr>
          <p:grpSpPr>
            <a:xfrm>
              <a:off x="4893254" y="2280898"/>
              <a:ext cx="3157286" cy="1309158"/>
              <a:chOff x="4893254" y="2525108"/>
              <a:chExt cx="3157286" cy="1309158"/>
            </a:xfrm>
          </p:grpSpPr>
          <p:sp>
            <p:nvSpPr>
              <p:cNvPr id="44" name="矩形: 圆角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3E9AF3-B3CA-453F-9E2F-308AF4B20A01}"/>
                  </a:ext>
                </a:extLst>
              </p:cNvPr>
              <p:cNvSpPr/>
              <p:nvPr/>
            </p:nvSpPr>
            <p:spPr>
              <a:xfrm>
                <a:off x="4893254" y="2525108"/>
                <a:ext cx="3157286" cy="1309158"/>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Rectangle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50B38B-321C-4D23-A70D-0BF293602598}"/>
                  </a:ext>
                </a:extLst>
              </p:cNvPr>
              <p:cNvSpPr>
                <a:spLocks noChangeArrowheads="1"/>
              </p:cNvSpPr>
              <p:nvPr/>
            </p:nvSpPr>
            <p:spPr bwMode="auto">
              <a:xfrm>
                <a:off x="5276915" y="2738362"/>
                <a:ext cx="2432474"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企业内部机构庞杂，难以指挥协调</a:t>
                </a:r>
              </a:p>
            </p:txBody>
          </p:sp>
        </p:grpSp>
        <p:sp>
          <p:nvSpPr>
            <p:cNvPr id="43" name="椭圆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62E8F7-D95E-4DBD-9B42-A6F375020AE6}"/>
                </a:ext>
              </a:extLst>
            </p:cNvPr>
            <p:cNvSpPr/>
            <p:nvPr/>
          </p:nvSpPr>
          <p:spPr>
            <a:xfrm>
              <a:off x="7709389" y="2841030"/>
              <a:ext cx="749026" cy="749026"/>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02</a:t>
              </a:r>
              <a:endParaRPr lang="zh-CN" altLang="en-US" b="1" dirty="0">
                <a:solidFill>
                  <a:srgbClr val="536482"/>
                </a:solidFill>
                <a:cs typeface="+mn-ea"/>
                <a:sym typeface="+mn-lt"/>
              </a:endParaRPr>
            </a:p>
          </p:txBody>
        </p:sp>
      </p:grpSp>
    </p:spTree>
    <p:extLst>
      <p:ext uri="{BB962C8B-B14F-4D97-AF65-F5344CB8AC3E}">
        <p14:creationId xmlns:p14="http://schemas.microsoft.com/office/powerpoint/2010/main" val="370996834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66C432-490E-4FD5-A4B8-677D28F376F9}"/>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3845311"/>
            <a:ext cx="10458711" cy="1840944"/>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B0EE8D-1F5C-4599-93BF-117AAD1BD514}"/>
              </a:ext>
            </a:extLst>
          </p:cNvPr>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1733289" y="1780934"/>
            <a:ext cx="10458711" cy="1821863"/>
          </a:xfrm>
          <a:prstGeom prst="rect">
            <a:avLst/>
          </a:prstGeom>
        </p:spPr>
      </p:pic>
      <p:grpSp>
        <p:nvGrpSpPr>
          <p:cNvPr id="17" name="组合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BDF8E1-1B0E-49AC-94A3-86310DA1F3DF}"/>
              </a:ext>
            </a:extLst>
          </p:cNvPr>
          <p:cNvGrpSpPr/>
          <p:nvPr/>
        </p:nvGrpSpPr>
        <p:grpSpPr>
          <a:xfrm>
            <a:off x="630820" y="1557105"/>
            <a:ext cx="6611643" cy="2071918"/>
            <a:chOff x="547693" y="1172643"/>
            <a:chExt cx="6611643" cy="2071918"/>
          </a:xfrm>
        </p:grpSpPr>
        <p:sp>
          <p:nvSpPr>
            <p:cNvPr id="14" name="矩形: 圆角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90C0D8-8EF0-4322-9C0B-222C0103281D}"/>
                </a:ext>
              </a:extLst>
            </p:cNvPr>
            <p:cNvSpPr/>
            <p:nvPr/>
          </p:nvSpPr>
          <p:spPr>
            <a:xfrm>
              <a:off x="547693" y="1388930"/>
              <a:ext cx="6611643" cy="1855631"/>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4414EA-1468-445B-9B38-FADEDEEDB2AB}"/>
                </a:ext>
              </a:extLst>
            </p:cNvPr>
            <p:cNvSpPr>
              <a:spLocks noChangeArrowheads="1"/>
            </p:cNvSpPr>
            <p:nvPr/>
          </p:nvSpPr>
          <p:spPr bwMode="auto">
            <a:xfrm>
              <a:off x="890442" y="1732226"/>
              <a:ext cx="5926143"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企业为扩大自销比例而压低计划指标、不完成调拨任务和财政上缴任务等问题，结果形成了“内部人”控制，出现了“工资侵蚀利润”和行为短期化问题。 </a:t>
              </a:r>
            </a:p>
          </p:txBody>
        </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46D94D-6755-4E82-8ADF-1250FAC65039}"/>
                </a:ext>
              </a:extLst>
            </p:cNvPr>
            <p:cNvGrpSpPr/>
            <p:nvPr/>
          </p:nvGrpSpPr>
          <p:grpSpPr>
            <a:xfrm>
              <a:off x="1800464" y="1172643"/>
              <a:ext cx="4473569" cy="472137"/>
              <a:chOff x="2160551" y="1172643"/>
              <a:chExt cx="4473569" cy="472137"/>
            </a:xfrm>
          </p:grpSpPr>
          <p:sp>
            <p:nvSpPr>
              <p:cNvPr id="15" name="六边形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D584FC-89A0-4900-A8DC-02CA0DF5A999}"/>
                  </a:ext>
                </a:extLst>
              </p:cNvPr>
              <p:cNvSpPr/>
              <p:nvPr/>
            </p:nvSpPr>
            <p:spPr>
              <a:xfrm>
                <a:off x="2160551" y="1206005"/>
                <a:ext cx="4261031"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4"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106F5C-A998-44E8-9D46-DF8D093215B9}"/>
                  </a:ext>
                </a:extLst>
              </p:cNvPr>
              <p:cNvSpPr>
                <a:spLocks noChangeArrowheads="1"/>
              </p:cNvSpPr>
              <p:nvPr/>
            </p:nvSpPr>
            <p:spPr bwMode="auto">
              <a:xfrm>
                <a:off x="2266404" y="1172643"/>
                <a:ext cx="4367716" cy="464230"/>
              </a:xfrm>
              <a:prstGeom prst="rect">
                <a:avLst/>
              </a:prstGeom>
            </p:spPr>
            <p:txBody>
              <a:bodyPr wrap="square">
                <a:spAutoFit/>
              </a:bodyPr>
              <a:lstStyle/>
              <a:p>
                <a:pPr algn="just">
                  <a:lnSpc>
                    <a:spcPts val="2900"/>
                  </a:lnSpc>
                  <a:buClr>
                    <a:srgbClr val="000066"/>
                  </a:buClr>
                </a:pPr>
                <a:r>
                  <a:rPr lang="zh-CN" altLang="en-US" sz="1600" spc="300" dirty="0" smtClean="0">
                    <a:solidFill>
                      <a:schemeClr val="bg1"/>
                    </a:solidFill>
                    <a:cs typeface="+mn-ea"/>
                    <a:sym typeface="+mn-lt"/>
                  </a:rPr>
                  <a:t>优品阶段</a:t>
                </a:r>
                <a:r>
                  <a:rPr lang="zh-CN" altLang="en-US" sz="1600" spc="300" dirty="0">
                    <a:solidFill>
                      <a:schemeClr val="bg1"/>
                    </a:solidFill>
                    <a:cs typeface="+mn-ea"/>
                    <a:sym typeface="+mn-lt"/>
                  </a:rPr>
                  <a:t>：扩权让利</a:t>
                </a:r>
                <a:r>
                  <a:rPr lang="en-US" altLang="zh-CN" sz="1600" spc="300" dirty="0">
                    <a:solidFill>
                      <a:schemeClr val="bg1"/>
                    </a:solidFill>
                    <a:cs typeface="+mn-ea"/>
                    <a:sym typeface="+mn-lt"/>
                  </a:rPr>
                  <a:t>(1978-1984</a:t>
                </a:r>
                <a:r>
                  <a:rPr lang="zh-CN" altLang="en-US" sz="1600" spc="300" dirty="0">
                    <a:solidFill>
                      <a:schemeClr val="bg1"/>
                    </a:solidFill>
                    <a:cs typeface="+mn-ea"/>
                    <a:sym typeface="+mn-lt"/>
                  </a:rPr>
                  <a:t>年</a:t>
                </a:r>
                <a:r>
                  <a:rPr lang="en-US" altLang="zh-CN" sz="1600" spc="300" dirty="0">
                    <a:solidFill>
                      <a:schemeClr val="bg1"/>
                    </a:solidFill>
                    <a:cs typeface="+mn-ea"/>
                    <a:sym typeface="+mn-lt"/>
                  </a:rPr>
                  <a:t>) </a:t>
                </a:r>
              </a:p>
            </p:txBody>
          </p:sp>
        </p:grpSp>
      </p:grpSp>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1DC303-976C-4E78-82B7-5A3CE02792DE}"/>
              </a:ext>
            </a:extLst>
          </p:cNvPr>
          <p:cNvGrpSpPr/>
          <p:nvPr/>
        </p:nvGrpSpPr>
        <p:grpSpPr>
          <a:xfrm>
            <a:off x="4949537" y="3631221"/>
            <a:ext cx="6611643" cy="2071918"/>
            <a:chOff x="547693" y="1172643"/>
            <a:chExt cx="6611643" cy="2071918"/>
          </a:xfrm>
        </p:grpSpPr>
        <p:sp>
          <p:nvSpPr>
            <p:cNvPr id="19" name="矩形: 圆角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226CE4-4568-47FB-83F9-C14974763355}"/>
                </a:ext>
              </a:extLst>
            </p:cNvPr>
            <p:cNvSpPr/>
            <p:nvPr/>
          </p:nvSpPr>
          <p:spPr>
            <a:xfrm>
              <a:off x="547693" y="1388930"/>
              <a:ext cx="6611643" cy="1855631"/>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056942-9655-4C17-8575-96A3D6BCEE04}"/>
                </a:ext>
              </a:extLst>
            </p:cNvPr>
            <p:cNvSpPr>
              <a:spLocks noChangeArrowheads="1"/>
            </p:cNvSpPr>
            <p:nvPr/>
          </p:nvSpPr>
          <p:spPr bwMode="auto">
            <a:xfrm>
              <a:off x="938134" y="1732226"/>
              <a:ext cx="5926143"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本身存在的不足，加上它出台的时机正好是经济过热后的宏观经济整顿和紧缩期，利改税推行后，出现了全国国营企业实现利润连续</a:t>
              </a:r>
              <a:r>
                <a:rPr lang="en-US" altLang="zh-CN" sz="1600" spc="300" dirty="0">
                  <a:cs typeface="+mn-ea"/>
                  <a:sym typeface="+mn-lt"/>
                </a:rPr>
                <a:t>22</a:t>
              </a:r>
              <a:r>
                <a:rPr lang="zh-CN" altLang="en-US" sz="1600" spc="300" dirty="0">
                  <a:cs typeface="+mn-ea"/>
                  <a:sym typeface="+mn-lt"/>
                </a:rPr>
                <a:t>个月滑坡的局面。 </a:t>
              </a:r>
            </a:p>
          </p:txBody>
        </p:sp>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C9C6E0-E428-43AB-AD05-4E262D39A4BD}"/>
                </a:ext>
              </a:extLst>
            </p:cNvPr>
            <p:cNvGrpSpPr/>
            <p:nvPr/>
          </p:nvGrpSpPr>
          <p:grpSpPr>
            <a:xfrm>
              <a:off x="1800464" y="1172643"/>
              <a:ext cx="4473569" cy="472137"/>
              <a:chOff x="2160551" y="1172643"/>
              <a:chExt cx="4473569" cy="472137"/>
            </a:xfrm>
          </p:grpSpPr>
          <p:sp>
            <p:nvSpPr>
              <p:cNvPr id="22" name="六边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9FD36F-755A-4821-8530-933D773669FC}"/>
                  </a:ext>
                </a:extLst>
              </p:cNvPr>
              <p:cNvSpPr/>
              <p:nvPr/>
            </p:nvSpPr>
            <p:spPr>
              <a:xfrm>
                <a:off x="2160551" y="1206005"/>
                <a:ext cx="4109951"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3"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3F8658-D55A-447C-BACC-2D61341AC3DA}"/>
                  </a:ext>
                </a:extLst>
              </p:cNvPr>
              <p:cNvSpPr>
                <a:spLocks noChangeArrowheads="1"/>
              </p:cNvSpPr>
              <p:nvPr/>
            </p:nvSpPr>
            <p:spPr bwMode="auto">
              <a:xfrm>
                <a:off x="2266404" y="1172643"/>
                <a:ext cx="4367716"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第二阶段：利改税</a:t>
                </a:r>
                <a:r>
                  <a:rPr lang="en-US" altLang="zh-CN" sz="1600" spc="300" dirty="0">
                    <a:solidFill>
                      <a:schemeClr val="bg1"/>
                    </a:solidFill>
                    <a:cs typeface="+mn-ea"/>
                    <a:sym typeface="+mn-lt"/>
                  </a:rPr>
                  <a:t>(1984-1986</a:t>
                </a:r>
                <a:r>
                  <a:rPr lang="zh-CN" altLang="en-US" sz="1600" spc="300" dirty="0">
                    <a:solidFill>
                      <a:schemeClr val="bg1"/>
                    </a:solidFill>
                    <a:cs typeface="+mn-ea"/>
                    <a:sym typeface="+mn-lt"/>
                  </a:rPr>
                  <a:t>年</a:t>
                </a:r>
                <a:r>
                  <a:rPr lang="en-US" altLang="zh-CN" sz="1600" spc="300" dirty="0">
                    <a:solidFill>
                      <a:schemeClr val="bg1"/>
                    </a:solidFill>
                    <a:cs typeface="+mn-ea"/>
                    <a:sym typeface="+mn-lt"/>
                  </a:rPr>
                  <a:t>) </a:t>
                </a:r>
              </a:p>
            </p:txBody>
          </p:sp>
        </p:grpSp>
      </p:grpSp>
    </p:spTree>
    <p:extLst>
      <p:ext uri="{BB962C8B-B14F-4D97-AF65-F5344CB8AC3E}">
        <p14:creationId xmlns:p14="http://schemas.microsoft.com/office/powerpoint/2010/main" val="35015826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2388D3-6F5D-4A02-8682-487F5CB34221}"/>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7920094" y="1442317"/>
            <a:ext cx="3125376" cy="4642136"/>
          </a:xfrm>
          <a:prstGeom prst="roundRect">
            <a:avLst>
              <a:gd name="adj" fmla="val 19992"/>
            </a:avLst>
          </a:prstGeom>
        </p:spPr>
      </p:pic>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90FBA2-AC46-4450-9FFF-0E0AB0B3E9C6}"/>
              </a:ext>
            </a:extLst>
          </p:cNvPr>
          <p:cNvGrpSpPr/>
          <p:nvPr/>
        </p:nvGrpSpPr>
        <p:grpSpPr>
          <a:xfrm>
            <a:off x="898957" y="1408955"/>
            <a:ext cx="6611643" cy="2232937"/>
            <a:chOff x="547693" y="1186252"/>
            <a:chExt cx="6611643" cy="2232937"/>
          </a:xfrm>
        </p:grpSpPr>
        <p:sp>
          <p:nvSpPr>
            <p:cNvPr id="13" name="矩形: 圆角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EF57EC-A452-45EF-B437-E3753C2EDC96}"/>
                </a:ext>
              </a:extLst>
            </p:cNvPr>
            <p:cNvSpPr/>
            <p:nvPr/>
          </p:nvSpPr>
          <p:spPr>
            <a:xfrm>
              <a:off x="547693" y="1388930"/>
              <a:ext cx="6611643" cy="2030259"/>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6D7A3D-EFE0-47A0-B0A2-737C977A7C36}"/>
                </a:ext>
              </a:extLst>
            </p:cNvPr>
            <p:cNvSpPr>
              <a:spLocks noChangeArrowheads="1"/>
            </p:cNvSpPr>
            <p:nvPr/>
          </p:nvSpPr>
          <p:spPr bwMode="auto">
            <a:xfrm>
              <a:off x="890442" y="1732226"/>
              <a:ext cx="5926143" cy="1579920"/>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缺少计算承包基数的科学标准，导致企业“苦乐不均”、怨声载道；承包制大大刺激了短期行为只承认国有企业有经营权，而不承认财产权，认为所有权全部属于国家。</a:t>
              </a:r>
            </a:p>
          </p:txBody>
        </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4FB0C4-8FE5-4127-8E32-F568C7ED1F13}"/>
                </a:ext>
              </a:extLst>
            </p:cNvPr>
            <p:cNvGrpSpPr/>
            <p:nvPr/>
          </p:nvGrpSpPr>
          <p:grpSpPr>
            <a:xfrm>
              <a:off x="1692079" y="1186252"/>
              <a:ext cx="4473570" cy="472137"/>
              <a:chOff x="2052166" y="1186252"/>
              <a:chExt cx="4473570" cy="472137"/>
            </a:xfrm>
          </p:grpSpPr>
          <p:sp>
            <p:nvSpPr>
              <p:cNvPr id="16" name="六边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E9B92A-0C35-4283-B066-35E184CF071E}"/>
                  </a:ext>
                </a:extLst>
              </p:cNvPr>
              <p:cNvSpPr/>
              <p:nvPr/>
            </p:nvSpPr>
            <p:spPr>
              <a:xfrm>
                <a:off x="2052166" y="1219614"/>
                <a:ext cx="438922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7"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2670C5-BEA9-449F-8D01-8FE720DC1EF1}"/>
                  </a:ext>
                </a:extLst>
              </p:cNvPr>
              <p:cNvSpPr>
                <a:spLocks noChangeArrowheads="1"/>
              </p:cNvSpPr>
              <p:nvPr/>
            </p:nvSpPr>
            <p:spPr bwMode="auto">
              <a:xfrm>
                <a:off x="2158020" y="1186252"/>
                <a:ext cx="4367716"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第三阶段：承包制</a:t>
                </a:r>
                <a:r>
                  <a:rPr lang="en-US" altLang="zh-CN" sz="1600" spc="300" dirty="0">
                    <a:solidFill>
                      <a:schemeClr val="bg1"/>
                    </a:solidFill>
                    <a:cs typeface="+mn-ea"/>
                    <a:sym typeface="+mn-lt"/>
                  </a:rPr>
                  <a:t>(1987</a:t>
                </a:r>
                <a:r>
                  <a:rPr lang="zh-CN" altLang="en-US" sz="1600" spc="300" dirty="0">
                    <a:solidFill>
                      <a:schemeClr val="bg1"/>
                    </a:solidFill>
                    <a:cs typeface="+mn-ea"/>
                    <a:sym typeface="+mn-lt"/>
                  </a:rPr>
                  <a:t>年到</a:t>
                </a:r>
                <a:r>
                  <a:rPr lang="en-US" altLang="zh-CN" sz="1600" spc="300" dirty="0">
                    <a:solidFill>
                      <a:schemeClr val="bg1"/>
                    </a:solidFill>
                    <a:cs typeface="+mn-ea"/>
                    <a:sym typeface="+mn-lt"/>
                  </a:rPr>
                  <a:t>1990</a:t>
                </a:r>
                <a:r>
                  <a:rPr lang="zh-CN" altLang="en-US" sz="1600" spc="300" dirty="0">
                    <a:solidFill>
                      <a:schemeClr val="bg1"/>
                    </a:solidFill>
                    <a:cs typeface="+mn-ea"/>
                    <a:sym typeface="+mn-lt"/>
                  </a:rPr>
                  <a:t>年</a:t>
                </a:r>
                <a:r>
                  <a:rPr lang="en-US" altLang="zh-CN" sz="1600" spc="300" dirty="0">
                    <a:solidFill>
                      <a:schemeClr val="bg1"/>
                    </a:solidFill>
                    <a:cs typeface="+mn-ea"/>
                    <a:sym typeface="+mn-lt"/>
                  </a:rPr>
                  <a:t>) </a:t>
                </a:r>
              </a:p>
            </p:txBody>
          </p:sp>
        </p:grpSp>
      </p:grpSp>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B5BD7C-C61A-48E9-9CDB-EC1BD9B362B7}"/>
              </a:ext>
            </a:extLst>
          </p:cNvPr>
          <p:cNvGrpSpPr/>
          <p:nvPr/>
        </p:nvGrpSpPr>
        <p:grpSpPr>
          <a:xfrm>
            <a:off x="898955" y="3839160"/>
            <a:ext cx="6611643" cy="2232937"/>
            <a:chOff x="547693" y="1186252"/>
            <a:chExt cx="6611643" cy="2232937"/>
          </a:xfrm>
        </p:grpSpPr>
        <p:sp>
          <p:nvSpPr>
            <p:cNvPr id="19" name="矩形: 圆角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1F0AB2-C788-461E-81FC-8A35F2D105F6}"/>
                </a:ext>
              </a:extLst>
            </p:cNvPr>
            <p:cNvSpPr/>
            <p:nvPr/>
          </p:nvSpPr>
          <p:spPr>
            <a:xfrm>
              <a:off x="547693" y="1388930"/>
              <a:ext cx="6611643" cy="2030259"/>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Rectangle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7F9EF7-8269-4363-A2BF-9BDBA22F39D9}"/>
                </a:ext>
              </a:extLst>
            </p:cNvPr>
            <p:cNvSpPr>
              <a:spLocks noChangeArrowheads="1"/>
            </p:cNvSpPr>
            <p:nvPr/>
          </p:nvSpPr>
          <p:spPr bwMode="auto">
            <a:xfrm>
              <a:off x="890442" y="1681165"/>
              <a:ext cx="5926143" cy="1579920"/>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适应市场经济和社会化大生产要求的、产权清晰、权责明确、政企分开和管理科学的现代企业制度，通过建立现代企业制度，使企业成为自主经营、自负盈亏、自我发展、自我约束的法人实体和市场竞争主体。 </a:t>
              </a:r>
            </a:p>
          </p:txBody>
        </p:sp>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CECD32-1EC6-4055-8135-1E9B8640D1BA}"/>
                </a:ext>
              </a:extLst>
            </p:cNvPr>
            <p:cNvGrpSpPr/>
            <p:nvPr/>
          </p:nvGrpSpPr>
          <p:grpSpPr>
            <a:xfrm>
              <a:off x="1493427" y="1186252"/>
              <a:ext cx="4931019" cy="792012"/>
              <a:chOff x="1853514" y="1186252"/>
              <a:chExt cx="4931019" cy="792012"/>
            </a:xfrm>
          </p:grpSpPr>
          <p:sp>
            <p:nvSpPr>
              <p:cNvPr id="22" name="六边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768846-27AE-4844-A50E-B3F0189CE388}"/>
                  </a:ext>
                </a:extLst>
              </p:cNvPr>
              <p:cNvSpPr/>
              <p:nvPr/>
            </p:nvSpPr>
            <p:spPr>
              <a:xfrm>
                <a:off x="1853514" y="1219614"/>
                <a:ext cx="493101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3"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447CE1-B271-4348-9C41-206E05076FCA}"/>
                  </a:ext>
                </a:extLst>
              </p:cNvPr>
              <p:cNvSpPr>
                <a:spLocks noChangeArrowheads="1"/>
              </p:cNvSpPr>
              <p:nvPr/>
            </p:nvSpPr>
            <p:spPr bwMode="auto">
              <a:xfrm>
                <a:off x="1947764" y="1186252"/>
                <a:ext cx="4626513" cy="792012"/>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第四阶段：建立现代企业制度</a:t>
                </a:r>
                <a:r>
                  <a:rPr lang="en-US" altLang="zh-CN" sz="1600" spc="300" dirty="0">
                    <a:solidFill>
                      <a:schemeClr val="bg1"/>
                    </a:solidFill>
                    <a:cs typeface="+mn-ea"/>
                    <a:sym typeface="+mn-lt"/>
                  </a:rPr>
                  <a:t>(1991 </a:t>
                </a:r>
                <a:r>
                  <a:rPr lang="zh-CN" altLang="en-US" sz="1600" spc="300" dirty="0">
                    <a:solidFill>
                      <a:schemeClr val="bg1"/>
                    </a:solidFill>
                    <a:cs typeface="+mn-ea"/>
                    <a:sym typeface="+mn-lt"/>
                  </a:rPr>
                  <a:t>至今</a:t>
                </a:r>
                <a:r>
                  <a:rPr lang="en-US" altLang="zh-CN" sz="1600" spc="300" dirty="0">
                    <a:solidFill>
                      <a:schemeClr val="bg1"/>
                    </a:solidFill>
                    <a:cs typeface="+mn-ea"/>
                    <a:sym typeface="+mn-lt"/>
                  </a:rPr>
                  <a:t>)</a:t>
                </a:r>
              </a:p>
            </p:txBody>
          </p:sp>
        </p:grpSp>
      </p:grpSp>
    </p:spTree>
    <p:extLst>
      <p:ext uri="{BB962C8B-B14F-4D97-AF65-F5344CB8AC3E}">
        <p14:creationId xmlns:p14="http://schemas.microsoft.com/office/powerpoint/2010/main" val="16299820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96907C-E9BC-4EFC-9AD7-389E3864C134}"/>
              </a:ext>
            </a:extLst>
          </p:cNvPr>
          <p:cNvGrpSpPr/>
          <p:nvPr/>
        </p:nvGrpSpPr>
        <p:grpSpPr>
          <a:xfrm>
            <a:off x="224643" y="4774774"/>
            <a:ext cx="11900598" cy="3666159"/>
            <a:chOff x="145701" y="4173883"/>
            <a:chExt cx="11900598" cy="3666159"/>
          </a:xfrm>
        </p:grpSpPr>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1385CFD-61BE-4D37-9721-CA8D39E06D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C91CA3-4FCD-4881-9566-355DCF2CC7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6DDEB5-51E1-4E91-8ECB-A28AD52D19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5E1E6D-0532-4D56-A52E-3F954F6279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E11665-0689-46F3-84A9-7B5D23C1C3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8CDFF2-24A7-407F-A24F-1F3FBC27D5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278E4D-242B-4959-B49B-7F08578976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9FF74F-3B4B-4A3E-94B0-44BC29C8ADB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37" name="图片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59907F9-B1A4-4630-9DB8-D787F630D9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8" name="图片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9D4436-B047-4C55-925A-7AB252F957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9" name="图片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E5E586-ADA7-45A6-A342-7E37705C5E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40" name="图片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4D895D-BBA9-4C82-9188-75633B9CF0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41" name="图片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F85A8F-7214-41A5-AA71-72521FE3B1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43" name="图片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1722D0-F744-445B-BBBF-CD7EE1B61F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44" name="图片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F9DF7A-4BA9-40D0-A0D9-AD41842419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77EEA6-E161-47BF-886B-45905F6ACD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3625" y="5835593"/>
              <a:ext cx="235236" cy="1045029"/>
            </a:xfrm>
            <a:prstGeom prst="rect">
              <a:avLst/>
            </a:prstGeom>
          </p:spPr>
        </p:pic>
        <p:pic>
          <p:nvPicPr>
            <p:cNvPr id="46" name="图片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0F2606-E008-4C28-BCC8-1F0FB9F5E0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74544" y="4580097"/>
              <a:ext cx="523155" cy="2324101"/>
            </a:xfrm>
            <a:prstGeom prst="rect">
              <a:avLst/>
            </a:prstGeom>
          </p:spPr>
        </p:pic>
        <p:pic>
          <p:nvPicPr>
            <p:cNvPr id="47" name="图片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6AFF20-F310-4CC9-8B0F-F013959299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64785" y="4196506"/>
              <a:ext cx="681514" cy="2684116"/>
            </a:xfrm>
            <a:prstGeom prst="rect">
              <a:avLst/>
            </a:prstGeom>
          </p:spPr>
        </p:pic>
        <p:pic>
          <p:nvPicPr>
            <p:cNvPr id="48" name="图片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C3CEAF-6765-466B-88AD-BEBCECDD12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6374" y="5437105"/>
              <a:ext cx="523156" cy="2060429"/>
            </a:xfrm>
            <a:prstGeom prst="rect">
              <a:avLst/>
            </a:prstGeom>
          </p:spPr>
        </p:pic>
      </p:grpSp>
      <p:grpSp>
        <p:nvGrpSpPr>
          <p:cNvPr id="29" name="组合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81CBE8-0769-42ED-BB63-E72348F65916}"/>
              </a:ext>
            </a:extLst>
          </p:cNvPr>
          <p:cNvGrpSpPr/>
          <p:nvPr/>
        </p:nvGrpSpPr>
        <p:grpSpPr>
          <a:xfrm>
            <a:off x="1672602" y="1776446"/>
            <a:ext cx="8846795" cy="2810791"/>
            <a:chOff x="1593660" y="1641553"/>
            <a:chExt cx="8846795" cy="2810791"/>
          </a:xfrm>
        </p:grpSpPr>
        <p:sp>
          <p:nvSpPr>
            <p:cNvPr id="52" name="矩形: 圆角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FC8CFF-2BF2-4485-BDED-5EF7B3CF1B80}"/>
                </a:ext>
              </a:extLst>
            </p:cNvPr>
            <p:cNvSpPr/>
            <p:nvPr/>
          </p:nvSpPr>
          <p:spPr>
            <a:xfrm>
              <a:off x="2036020" y="1947380"/>
              <a:ext cx="8003838" cy="1618781"/>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A116FF-D7DC-4274-B9AF-92ABA7D6029B}"/>
                </a:ext>
              </a:extLst>
            </p:cNvPr>
            <p:cNvSpPr txBox="1"/>
            <p:nvPr/>
          </p:nvSpPr>
          <p:spPr>
            <a:xfrm>
              <a:off x="2572925" y="2150041"/>
              <a:ext cx="7046150" cy="1323439"/>
            </a:xfrm>
            <a:prstGeom prst="rect">
              <a:avLst/>
            </a:prstGeom>
            <a:noFill/>
          </p:spPr>
          <p:txBody>
            <a:bodyPr wrap="square" rtlCol="0">
              <a:spAutoFit/>
            </a:bodyPr>
            <a:lstStyle/>
            <a:p>
              <a:pPr algn="ctr"/>
              <a:r>
                <a:rPr lang="zh-CN" altLang="en-US" sz="8000" spc="600" dirty="0">
                  <a:solidFill>
                    <a:srgbClr val="536482"/>
                  </a:solidFill>
                  <a:latin typeface="方正正黑简体" panose="02000000000000000000" pitchFamily="2" charset="-122"/>
                  <a:ea typeface="方正正黑简体" panose="02000000000000000000" pitchFamily="2" charset="-122"/>
                  <a:cs typeface="+mn-ea"/>
                  <a:sym typeface="+mn-lt"/>
                </a:rPr>
                <a:t>感谢您的观看</a:t>
              </a:r>
            </a:p>
          </p:txBody>
        </p:sp>
        <p:sp>
          <p:nvSpPr>
            <p:cNvPr id="55" name="文本框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219256-AFE8-490C-ADE2-028133E15F7D}"/>
                </a:ext>
              </a:extLst>
            </p:cNvPr>
            <p:cNvSpPr txBox="1"/>
            <p:nvPr/>
          </p:nvSpPr>
          <p:spPr>
            <a:xfrm>
              <a:off x="3182855" y="4083012"/>
              <a:ext cx="6269799" cy="369332"/>
            </a:xfrm>
            <a:prstGeom prst="rect">
              <a:avLst/>
            </a:prstGeom>
            <a:noFill/>
          </p:spPr>
          <p:txBody>
            <a:bodyPr wrap="square" rtlCol="0">
              <a:spAutoFit/>
            </a:bodyPr>
            <a:lstStyle/>
            <a:p>
              <a:r>
                <a:rPr lang="zh-CN" altLang="en-US" dirty="0">
                  <a:solidFill>
                    <a:srgbClr val="536482"/>
                  </a:solidFill>
                  <a:cs typeface="+mn-ea"/>
                  <a:sym typeface="+mn-lt"/>
                </a:rPr>
                <a:t>汇报人</a:t>
              </a:r>
              <a:r>
                <a:rPr lang="zh-CN" altLang="en-US" dirty="0" smtClean="0">
                  <a:solidFill>
                    <a:srgbClr val="536482"/>
                  </a:solidFill>
                  <a:cs typeface="+mn-ea"/>
                  <a:sym typeface="+mn-lt"/>
                </a:rPr>
                <a:t>：优品</a:t>
              </a:r>
              <a:r>
                <a:rPr lang="en-US" altLang="zh-CN" dirty="0" smtClean="0">
                  <a:solidFill>
                    <a:srgbClr val="536482"/>
                  </a:solidFill>
                  <a:cs typeface="+mn-ea"/>
                  <a:sym typeface="+mn-lt"/>
                </a:rPr>
                <a:t>PPT</a:t>
              </a:r>
              <a:r>
                <a:rPr lang="zh-CN" altLang="en-US" dirty="0" smtClean="0">
                  <a:solidFill>
                    <a:srgbClr val="536482"/>
                  </a:solidFill>
                  <a:cs typeface="+mn-ea"/>
                  <a:sym typeface="+mn-lt"/>
                </a:rPr>
                <a:t>         </a:t>
              </a:r>
              <a:r>
                <a:rPr lang="zh-CN" altLang="en-US" dirty="0">
                  <a:solidFill>
                    <a:srgbClr val="536482"/>
                  </a:solidFill>
                  <a:cs typeface="+mn-ea"/>
                  <a:sym typeface="+mn-lt"/>
                </a:rPr>
                <a:t>汇报时间：</a:t>
              </a:r>
              <a:r>
                <a:rPr lang="en-US" altLang="zh-CN" dirty="0" smtClean="0">
                  <a:solidFill>
                    <a:srgbClr val="536482"/>
                  </a:solidFill>
                  <a:cs typeface="+mn-ea"/>
                  <a:sym typeface="+mn-lt"/>
                </a:rPr>
                <a:t>20XX</a:t>
              </a:r>
              <a:r>
                <a:rPr lang="zh-CN" altLang="en-US" dirty="0" smtClean="0">
                  <a:solidFill>
                    <a:srgbClr val="536482"/>
                  </a:solidFill>
                  <a:cs typeface="+mn-ea"/>
                  <a:sym typeface="+mn-lt"/>
                </a:rPr>
                <a:t>年</a:t>
              </a:r>
              <a:r>
                <a:rPr lang="en-US" altLang="zh-CN" dirty="0">
                  <a:solidFill>
                    <a:srgbClr val="536482"/>
                  </a:solidFill>
                  <a:cs typeface="+mn-ea"/>
                  <a:sym typeface="+mn-lt"/>
                </a:rPr>
                <a:t>X</a:t>
              </a:r>
              <a:r>
                <a:rPr lang="zh-CN" altLang="en-US" dirty="0">
                  <a:solidFill>
                    <a:srgbClr val="536482"/>
                  </a:solidFill>
                  <a:cs typeface="+mn-ea"/>
                  <a:sym typeface="+mn-lt"/>
                </a:rPr>
                <a:t>月</a:t>
              </a:r>
              <a:r>
                <a:rPr lang="en-US" altLang="zh-CN" dirty="0">
                  <a:solidFill>
                    <a:srgbClr val="536482"/>
                  </a:solidFill>
                  <a:cs typeface="+mn-ea"/>
                  <a:sym typeface="+mn-lt"/>
                </a:rPr>
                <a:t>X</a:t>
              </a:r>
              <a:r>
                <a:rPr lang="zh-CN" altLang="en-US" dirty="0">
                  <a:solidFill>
                    <a:srgbClr val="536482"/>
                  </a:solidFill>
                  <a:cs typeface="+mn-ea"/>
                  <a:sym typeface="+mn-lt"/>
                </a:rPr>
                <a:t>号</a:t>
              </a:r>
            </a:p>
          </p:txBody>
        </p:sp>
        <p:sp>
          <p:nvSpPr>
            <p:cNvPr id="56" name="矩形: 圆角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617EA2-6328-4FE4-85B2-336A6035C202}"/>
                </a:ext>
              </a:extLst>
            </p:cNvPr>
            <p:cNvSpPr/>
            <p:nvPr/>
          </p:nvSpPr>
          <p:spPr>
            <a:xfrm>
              <a:off x="1593660" y="1641553"/>
              <a:ext cx="8846795" cy="2230691"/>
            </a:xfrm>
            <a:prstGeom prst="roundRect">
              <a:avLst>
                <a:gd name="adj" fmla="val 50000"/>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1" name="组合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BD081C-EAE0-47D7-BC23-705A9C614D8D}"/>
              </a:ext>
            </a:extLst>
          </p:cNvPr>
          <p:cNvGrpSpPr/>
          <p:nvPr/>
        </p:nvGrpSpPr>
        <p:grpSpPr>
          <a:xfrm>
            <a:off x="4804384" y="1031269"/>
            <a:ext cx="2583229" cy="426529"/>
            <a:chOff x="4781808" y="1483448"/>
            <a:chExt cx="2988473" cy="493441"/>
          </a:xfrm>
        </p:grpSpPr>
        <p:sp>
          <p:nvSpPr>
            <p:cNvPr id="84" name="六边形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4559B3A-3CB7-427F-99FC-67A08FB4DFEF}"/>
                </a:ext>
              </a:extLst>
            </p:cNvPr>
            <p:cNvSpPr/>
            <p:nvPr/>
          </p:nvSpPr>
          <p:spPr>
            <a:xfrm>
              <a:off x="4781808"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实</a:t>
              </a:r>
            </a:p>
          </p:txBody>
        </p:sp>
        <p:sp>
          <p:nvSpPr>
            <p:cNvPr id="85" name="六边形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8F551F-861A-4801-87AE-3C08CB6987F2}"/>
                </a:ext>
              </a:extLst>
            </p:cNvPr>
            <p:cNvSpPr/>
            <p:nvPr/>
          </p:nvSpPr>
          <p:spPr>
            <a:xfrm>
              <a:off x="558716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事</a:t>
              </a:r>
            </a:p>
          </p:txBody>
        </p:sp>
        <p:sp>
          <p:nvSpPr>
            <p:cNvPr id="86" name="六边形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37DE27-693B-443B-B803-0A2C260E605C}"/>
                </a:ext>
              </a:extLst>
            </p:cNvPr>
            <p:cNvSpPr/>
            <p:nvPr/>
          </p:nvSpPr>
          <p:spPr>
            <a:xfrm>
              <a:off x="6392530"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求</a:t>
              </a:r>
            </a:p>
          </p:txBody>
        </p:sp>
        <p:sp>
          <p:nvSpPr>
            <p:cNvPr id="87" name="六边形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993013-A391-4305-92C6-0F7C9C0A674B}"/>
                </a:ext>
              </a:extLst>
            </p:cNvPr>
            <p:cNvSpPr/>
            <p:nvPr/>
          </p:nvSpPr>
          <p:spPr>
            <a:xfrm>
              <a:off x="719788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是</a:t>
              </a:r>
            </a:p>
          </p:txBody>
        </p:sp>
      </p:grpSp>
    </p:spTree>
    <p:extLst>
      <p:ext uri="{BB962C8B-B14F-4D97-AF65-F5344CB8AC3E}">
        <p14:creationId xmlns:p14="http://schemas.microsoft.com/office/powerpoint/2010/main" val="1469847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890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E89731-8441-4E19-B764-977405EE6F83}"/>
              </a:ext>
            </a:extLst>
          </p:cNvPr>
          <p:cNvGrpSpPr/>
          <p:nvPr/>
        </p:nvGrpSpPr>
        <p:grpSpPr>
          <a:xfrm>
            <a:off x="917593" y="1897677"/>
            <a:ext cx="10647489" cy="3986045"/>
            <a:chOff x="145701" y="4173883"/>
            <a:chExt cx="9793013" cy="3666159"/>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BDF9E-9907-47D0-8DC9-544E90469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D7FFEA-0E33-495C-B34D-B74E1CC42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0CE79D-9D48-46CF-B2B7-83F45452A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AEBCBE-8A2F-4785-9C1C-9ED7931D4C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16" name="图片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C8B44E-868B-4251-B6C6-C42B6F9284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17" name="图片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2BEA5D-AD21-4EA7-9B4E-F9C3FE112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1385E8-0A5F-47BF-BCA5-EB31A8F293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691C82-18F5-4DDA-B3B3-0AB19251BC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81D386-CC2A-4946-BE13-1B6AE1D0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9E8D20-9A02-4C5F-BCFE-38762A30D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EF3A6C-07A6-45D8-8DE8-EAAFEA17E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34F9B6-5169-4671-8761-8B7DC214B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D69EE2-F25F-4A34-8ADC-4DD1304AB7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BD34E7-1817-4557-BE03-E53F6C9E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88A8A2-3FEE-4E4F-8CB0-F89746DC1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A443C1-B719-463F-A1C9-09B93FAAA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6" name="椭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1E044D-A815-4DB3-9208-599093882D93}"/>
              </a:ext>
            </a:extLst>
          </p:cNvPr>
          <p:cNvSpPr/>
          <p:nvPr/>
        </p:nvSpPr>
        <p:spPr>
          <a:xfrm>
            <a:off x="3492910" y="825910"/>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8EFE88-B718-4ECE-A1A4-3BF9BFD7DA06}"/>
              </a:ext>
            </a:extLst>
          </p:cNvPr>
          <p:cNvSpPr/>
          <p:nvPr/>
        </p:nvSpPr>
        <p:spPr>
          <a:xfrm>
            <a:off x="4116000" y="1449000"/>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5C6713-AB6D-44D6-BD61-BB862081D94B}"/>
              </a:ext>
            </a:extLst>
          </p:cNvPr>
          <p:cNvSpPr txBox="1"/>
          <p:nvPr/>
        </p:nvSpPr>
        <p:spPr>
          <a:xfrm>
            <a:off x="5556161" y="890550"/>
            <a:ext cx="1301839" cy="1107996"/>
          </a:xfrm>
          <a:prstGeom prst="rect">
            <a:avLst/>
          </a:prstGeom>
          <a:noFill/>
        </p:spPr>
        <p:txBody>
          <a:bodyPr wrap="square" rtlCol="0">
            <a:spAutoFit/>
          </a:bodyPr>
          <a:lstStyle/>
          <a:p>
            <a:r>
              <a:rPr lang="en-US" altLang="zh-CN" sz="6600" dirty="0">
                <a:solidFill>
                  <a:srgbClr val="536482"/>
                </a:solidFill>
                <a:cs typeface="+mn-ea"/>
                <a:sym typeface="+mn-lt"/>
              </a:rPr>
              <a:t>01</a:t>
            </a:r>
            <a:endParaRPr lang="zh-CN" altLang="en-US" sz="6600" dirty="0">
              <a:solidFill>
                <a:srgbClr val="536482"/>
              </a:solidFill>
              <a:cs typeface="+mn-ea"/>
              <a:sym typeface="+mn-lt"/>
            </a:endParaRPr>
          </a:p>
        </p:txBody>
      </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7D5354-36AB-457C-9F73-68EF3827BB1A}"/>
              </a:ext>
            </a:extLst>
          </p:cNvPr>
          <p:cNvGrpSpPr/>
          <p:nvPr/>
        </p:nvGrpSpPr>
        <p:grpSpPr>
          <a:xfrm>
            <a:off x="3793246" y="2780683"/>
            <a:ext cx="4665165" cy="1292081"/>
            <a:chOff x="903350" y="2642647"/>
            <a:chExt cx="4665165" cy="1292081"/>
          </a:xfrm>
        </p:grpSpPr>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DB6C75-6951-4EDE-A819-87B50AB1ED19}"/>
                </a:ext>
              </a:extLst>
            </p:cNvPr>
            <p:cNvSpPr txBox="1"/>
            <p:nvPr/>
          </p:nvSpPr>
          <p:spPr>
            <a:xfrm>
              <a:off x="903350" y="2642647"/>
              <a:ext cx="4665165" cy="830997"/>
            </a:xfrm>
            <a:prstGeom prst="rect">
              <a:avLst/>
            </a:prstGeom>
            <a:noFill/>
          </p:spPr>
          <p:txBody>
            <a:bodyPr wrap="square" rtlCol="0">
              <a:spAutoFit/>
            </a:bodyPr>
            <a:lstStyle/>
            <a:p>
              <a:pPr algn="ctr"/>
              <a:r>
                <a:rPr lang="zh-CN" altLang="en-US" sz="4800" spc="300" dirty="0">
                  <a:solidFill>
                    <a:srgbClr val="536482"/>
                  </a:solidFill>
                  <a:cs typeface="+mn-ea"/>
                  <a:sym typeface="+mn-lt"/>
                </a:rPr>
                <a:t>企业管理概述</a:t>
              </a: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9DF11B-3168-44BA-B0B9-5B85F03DA193}"/>
                </a:ext>
              </a:extLst>
            </p:cNvPr>
            <p:cNvSpPr/>
            <p:nvPr/>
          </p:nvSpPr>
          <p:spPr>
            <a:xfrm>
              <a:off x="1733683" y="3557317"/>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spTree>
    <p:extLst>
      <p:ext uri="{BB962C8B-B14F-4D97-AF65-F5344CB8AC3E}">
        <p14:creationId xmlns:p14="http://schemas.microsoft.com/office/powerpoint/2010/main" val="42149803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712BE0-EB3A-4F57-8502-691D1FE343F1}"/>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3728818"/>
            <a:ext cx="12192000" cy="2225173"/>
          </a:xfrm>
          <a:prstGeom prst="rect">
            <a:avLst/>
          </a:prstGeom>
        </p:spPr>
      </p:pic>
      <p:sp>
        <p:nvSpPr>
          <p:cNvPr id="4" name="矩形: 圆角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CF2C72-6E48-4C44-B88C-40609A7AD2E2}"/>
              </a:ext>
            </a:extLst>
          </p:cNvPr>
          <p:cNvSpPr/>
          <p:nvPr/>
        </p:nvSpPr>
        <p:spPr>
          <a:xfrm>
            <a:off x="896754" y="1388423"/>
            <a:ext cx="10398491" cy="4081154"/>
          </a:xfrm>
          <a:prstGeom prst="roundRect">
            <a:avLst>
              <a:gd name="adj" fmla="val 1247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AE5E58-85C0-4FFF-BCE6-D06239C974BD}"/>
              </a:ext>
            </a:extLst>
          </p:cNvPr>
          <p:cNvGrpSpPr/>
          <p:nvPr/>
        </p:nvGrpSpPr>
        <p:grpSpPr>
          <a:xfrm>
            <a:off x="4804384" y="1689759"/>
            <a:ext cx="2583229" cy="426529"/>
            <a:chOff x="4781808" y="1483448"/>
            <a:chExt cx="2988473" cy="493441"/>
          </a:xfrm>
        </p:grpSpPr>
        <p:sp>
          <p:nvSpPr>
            <p:cNvPr id="6" name="六边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343F76-D4DB-4525-BDB9-DC9B7AFDDCA4}"/>
                </a:ext>
              </a:extLst>
            </p:cNvPr>
            <p:cNvSpPr/>
            <p:nvPr/>
          </p:nvSpPr>
          <p:spPr>
            <a:xfrm>
              <a:off x="4781808"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dirty="0">
                  <a:cs typeface="+mn-ea"/>
                  <a:sym typeface="+mn-lt"/>
                </a:rPr>
                <a:t>学</a:t>
              </a:r>
            </a:p>
          </p:txBody>
        </p:sp>
        <p:sp>
          <p:nvSpPr>
            <p:cNvPr id="7" name="六边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BAB96D-9B4C-43EB-AB33-2A41BC2EF7D3}"/>
                </a:ext>
              </a:extLst>
            </p:cNvPr>
            <p:cNvSpPr/>
            <p:nvPr/>
          </p:nvSpPr>
          <p:spPr>
            <a:xfrm>
              <a:off x="558716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dirty="0">
                  <a:cs typeface="+mn-ea"/>
                  <a:sym typeface="+mn-lt"/>
                </a:rPr>
                <a:t>习</a:t>
              </a:r>
            </a:p>
          </p:txBody>
        </p:sp>
        <p:sp>
          <p:nvSpPr>
            <p:cNvPr id="8" name="六边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5CF961-3C79-450A-9748-41D3D660C40F}"/>
                </a:ext>
              </a:extLst>
            </p:cNvPr>
            <p:cNvSpPr/>
            <p:nvPr/>
          </p:nvSpPr>
          <p:spPr>
            <a:xfrm>
              <a:off x="6392530"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dirty="0">
                  <a:cs typeface="+mn-ea"/>
                  <a:sym typeface="+mn-lt"/>
                </a:rPr>
                <a:t>目</a:t>
              </a:r>
            </a:p>
          </p:txBody>
        </p:sp>
        <p:sp>
          <p:nvSpPr>
            <p:cNvPr id="9" name="六边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6C57B5-9E55-49FF-B7A3-4FF74CA36473}"/>
                </a:ext>
              </a:extLst>
            </p:cNvPr>
            <p:cNvSpPr/>
            <p:nvPr/>
          </p:nvSpPr>
          <p:spPr>
            <a:xfrm>
              <a:off x="719788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dirty="0">
                  <a:cs typeface="+mn-ea"/>
                  <a:sym typeface="+mn-lt"/>
                </a:rPr>
                <a:t>标</a:t>
              </a:r>
            </a:p>
          </p:txBody>
        </p:sp>
      </p:grpSp>
      <p:sp>
        <p:nvSpPr>
          <p:cNvPr id="13" name="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E9E007-EC82-4B95-BBC6-DE63BDAF6F79}"/>
              </a:ext>
            </a:extLst>
          </p:cNvPr>
          <p:cNvSpPr/>
          <p:nvPr/>
        </p:nvSpPr>
        <p:spPr>
          <a:xfrm>
            <a:off x="1912879" y="3469694"/>
            <a:ext cx="1581175"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了解企业管理学的研究对象与方法</a:t>
            </a:r>
          </a:p>
        </p:txBody>
      </p:sp>
      <p:sp>
        <p:nvSpPr>
          <p:cNvPr id="14" name="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FE85FD-D777-4CF7-A34F-AAC0A280403D}"/>
              </a:ext>
            </a:extLst>
          </p:cNvPr>
          <p:cNvSpPr/>
          <p:nvPr/>
        </p:nvSpPr>
        <p:spPr>
          <a:xfrm>
            <a:off x="4178476" y="3469694"/>
            <a:ext cx="1581177"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理解并掌握管理的概念、性质以及其职能</a:t>
            </a:r>
          </a:p>
        </p:txBody>
      </p:sp>
      <p:sp>
        <p:nvSpPr>
          <p:cNvPr id="15" name="矩形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C227867-1C77-403E-B67D-4118F1F13BE5}"/>
              </a:ext>
            </a:extLst>
          </p:cNvPr>
          <p:cNvSpPr/>
          <p:nvPr/>
        </p:nvSpPr>
        <p:spPr>
          <a:xfrm>
            <a:off x="6444075" y="3469694"/>
            <a:ext cx="1581175"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理解并掌握企业的概念</a:t>
            </a:r>
          </a:p>
        </p:txBody>
      </p:sp>
      <p:sp>
        <p:nvSpPr>
          <p:cNvPr id="16" name="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E3349B-9D51-4269-839C-08ACDBE597DA}"/>
              </a:ext>
            </a:extLst>
          </p:cNvPr>
          <p:cNvSpPr/>
          <p:nvPr/>
        </p:nvSpPr>
        <p:spPr>
          <a:xfrm>
            <a:off x="8709672" y="3469694"/>
            <a:ext cx="1581175"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了解企业的类型和企业必备的素质</a:t>
            </a:r>
          </a:p>
        </p:txBody>
      </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1DA9AB-62D0-413F-A9E4-429802957399}"/>
              </a:ext>
            </a:extLst>
          </p:cNvPr>
          <p:cNvGrpSpPr/>
          <p:nvPr/>
        </p:nvGrpSpPr>
        <p:grpSpPr>
          <a:xfrm>
            <a:off x="4627241" y="2663812"/>
            <a:ext cx="724494" cy="724494"/>
            <a:chOff x="6283390" y="3838992"/>
            <a:chExt cx="724494" cy="724494"/>
          </a:xfrm>
          <a:solidFill>
            <a:srgbClr val="536482"/>
          </a:solidFill>
        </p:grpSpPr>
        <p:sp>
          <p:nvSpPr>
            <p:cNvPr id="17" name="Donut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C31BF7-C8D1-4F92-A8A0-591D9E821F9D}"/>
                </a:ext>
              </a:extLst>
            </p:cNvPr>
            <p:cNvSpPr/>
            <p:nvPr/>
          </p:nvSpPr>
          <p:spPr>
            <a:xfrm>
              <a:off x="6283390" y="383899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sp>
          <p:nvSpPr>
            <p:cNvPr id="18" name="Freeform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A53DF3-3906-4FE4-8F56-1A84214D9BAE}"/>
                </a:ext>
              </a:extLst>
            </p:cNvPr>
            <p:cNvSpPr>
              <a:spLocks noEditPoints="1"/>
            </p:cNvSpPr>
            <p:nvPr/>
          </p:nvSpPr>
          <p:spPr bwMode="auto">
            <a:xfrm>
              <a:off x="6489146" y="4036433"/>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grp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grpSp>
      <p:grpSp>
        <p:nvGrpSpPr>
          <p:cNvPr id="28" name="组合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13D5A2-C850-43AB-9C8C-BB003ED8CAEB}"/>
              </a:ext>
            </a:extLst>
          </p:cNvPr>
          <p:cNvGrpSpPr/>
          <p:nvPr/>
        </p:nvGrpSpPr>
        <p:grpSpPr>
          <a:xfrm>
            <a:off x="9158436" y="2663812"/>
            <a:ext cx="724494" cy="724494"/>
            <a:chOff x="8956794" y="5356031"/>
            <a:chExt cx="724494" cy="724494"/>
          </a:xfrm>
          <a:solidFill>
            <a:srgbClr val="536482"/>
          </a:solidFill>
        </p:grpSpPr>
        <p:sp>
          <p:nvSpPr>
            <p:cNvPr id="20" name="Freeform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4070C69-C411-4366-BEA6-833FBFF777F5}"/>
                </a:ext>
              </a:extLst>
            </p:cNvPr>
            <p:cNvSpPr>
              <a:spLocks noEditPoints="1"/>
            </p:cNvSpPr>
            <p:nvPr/>
          </p:nvSpPr>
          <p:spPr bwMode="auto">
            <a:xfrm>
              <a:off x="9200349" y="5559055"/>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grp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22" name="Donut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ED0FF4-5AD5-4426-89A4-F1AA32DC68D2}"/>
                </a:ext>
              </a:extLst>
            </p:cNvPr>
            <p:cNvSpPr/>
            <p:nvPr/>
          </p:nvSpPr>
          <p:spPr>
            <a:xfrm>
              <a:off x="8956794" y="5356031"/>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AD805A-3080-4A95-BF3F-DA12BE377440}"/>
              </a:ext>
            </a:extLst>
          </p:cNvPr>
          <p:cNvGrpSpPr/>
          <p:nvPr/>
        </p:nvGrpSpPr>
        <p:grpSpPr>
          <a:xfrm>
            <a:off x="2361643" y="2663812"/>
            <a:ext cx="724494" cy="724494"/>
            <a:chOff x="6277970" y="5356182"/>
            <a:chExt cx="724494" cy="724494"/>
          </a:xfrm>
          <a:solidFill>
            <a:srgbClr val="536482"/>
          </a:solidFill>
        </p:grpSpPr>
        <p:sp>
          <p:nvSpPr>
            <p:cNvPr id="19" name="Freeform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B0C04A-924D-4E73-883A-5E0CF2C12473}"/>
                </a:ext>
              </a:extLst>
            </p:cNvPr>
            <p:cNvSpPr>
              <a:spLocks noEditPoints="1"/>
            </p:cNvSpPr>
            <p:nvPr/>
          </p:nvSpPr>
          <p:spPr bwMode="auto">
            <a:xfrm>
              <a:off x="6460795" y="5561576"/>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23" name="Donut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F8FC97-9C4A-4639-93F6-620C4DBA54DF}"/>
                </a:ext>
              </a:extLst>
            </p:cNvPr>
            <p:cNvSpPr/>
            <p:nvPr/>
          </p:nvSpPr>
          <p:spPr>
            <a:xfrm>
              <a:off x="6277970" y="535618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327513-F27B-4262-99A5-1C3977E0B74C}"/>
              </a:ext>
            </a:extLst>
          </p:cNvPr>
          <p:cNvGrpSpPr/>
          <p:nvPr/>
        </p:nvGrpSpPr>
        <p:grpSpPr>
          <a:xfrm>
            <a:off x="6892839" y="2663812"/>
            <a:ext cx="724494" cy="724494"/>
            <a:chOff x="8951088" y="3838992"/>
            <a:chExt cx="724494" cy="724494"/>
          </a:xfrm>
          <a:solidFill>
            <a:srgbClr val="536482"/>
          </a:solidFill>
        </p:grpSpPr>
        <p:sp>
          <p:nvSpPr>
            <p:cNvPr id="21" name="Freeform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FE2DA3-044A-4C32-9866-D5CC54154189}"/>
                </a:ext>
              </a:extLst>
            </p:cNvPr>
            <p:cNvSpPr>
              <a:spLocks noEditPoints="1"/>
            </p:cNvSpPr>
            <p:nvPr/>
          </p:nvSpPr>
          <p:spPr bwMode="auto">
            <a:xfrm>
              <a:off x="9190217" y="4049286"/>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grp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24" name="Donut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26E0ECE-F352-4819-B594-481E955F343C}"/>
                </a:ext>
              </a:extLst>
            </p:cNvPr>
            <p:cNvSpPr/>
            <p:nvPr/>
          </p:nvSpPr>
          <p:spPr>
            <a:xfrm>
              <a:off x="8951088" y="383899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spTree>
    <p:extLst>
      <p:ext uri="{BB962C8B-B14F-4D97-AF65-F5344CB8AC3E}">
        <p14:creationId xmlns:p14="http://schemas.microsoft.com/office/powerpoint/2010/main" val="309274237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CF02C8-E23C-4B7B-B611-A3F493E7A2B6}"/>
              </a:ext>
            </a:extLst>
          </p:cNvPr>
          <p:cNvGrpSpPr/>
          <p:nvPr/>
        </p:nvGrpSpPr>
        <p:grpSpPr>
          <a:xfrm>
            <a:off x="392158" y="3670905"/>
            <a:ext cx="11624234" cy="4351704"/>
            <a:chOff x="145701" y="4173883"/>
            <a:chExt cx="9793013" cy="3666159"/>
          </a:xfrm>
        </p:grpSpPr>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884467-3751-45FE-BF36-321140B23F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9" name="图片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5EA2E8-9CE8-4DC6-9873-F05D8532C1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7AECE6-00F0-4628-90A3-3D522CA57F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21" name="图片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7EA7EF2-6F58-4931-9740-3269B6F457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3C47CE-AC25-4947-9511-19D883ADF5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23" name="图片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625947-D400-417E-A66D-E750BBBB382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8CFBD0-8788-407A-B8F7-2892530321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25C6C4-DD0E-47AE-BC25-8648994C1D7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31C79B-97AC-47C2-ACEA-BDD7727537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40A17D-F14D-4AD1-887E-2473EB92D6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1E7548-1302-408E-9056-5FE382492F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9B8E94-B626-44AF-8B88-06E2CB5152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0" name="图片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382CAC-0158-4833-BF65-688CEDE91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1" name="图片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23928C-C3E5-4E1F-8AFC-298A7AD8FA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1D2E2F-C425-41A1-8C8F-E3C90F0115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2DE573-09BB-4B82-A1F8-3CEA23800E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5" name="矩形: 圆角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979F3A-E9AB-4F7F-9F89-B7274B908CF5}"/>
              </a:ext>
            </a:extLst>
          </p:cNvPr>
          <p:cNvSpPr/>
          <p:nvPr/>
        </p:nvSpPr>
        <p:spPr>
          <a:xfrm>
            <a:off x="896754" y="1478478"/>
            <a:ext cx="10398491" cy="4081154"/>
          </a:xfrm>
          <a:prstGeom prst="roundRect">
            <a:avLst>
              <a:gd name="adj" fmla="val 1247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73D794-EF96-4159-8D4A-0516EFBD75B5}"/>
              </a:ext>
            </a:extLst>
          </p:cNvPr>
          <p:cNvPicPr>
            <a:picLocks noChangeAspect="1"/>
          </p:cNvPicPr>
          <p:nvPr/>
        </p:nvPicPr>
        <p:blipFill rotWithShape="1">
          <a:blip r:embed="rId9"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1845498" y="2142096"/>
            <a:ext cx="1972704" cy="1972704"/>
          </a:xfrm>
          <a:prstGeom prst="ellipse">
            <a:avLst/>
          </a:prstGeom>
        </p:spPr>
      </p:pic>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7DA4EA-3869-49DC-88B5-38568F91DDEA}"/>
              </a:ext>
            </a:extLst>
          </p:cNvPr>
          <p:cNvPicPr>
            <a:picLocks noChangeAspect="1"/>
          </p:cNvPicPr>
          <p:nvPr/>
        </p:nvPicPr>
        <p:blipFill rotWithShape="1">
          <a:blip r:embed="rId10"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8444052" y="2142096"/>
            <a:ext cx="1972704" cy="1972704"/>
          </a:xfrm>
          <a:prstGeom prst="ellipse">
            <a:avLst/>
          </a:prstGeom>
        </p:spPr>
      </p:pic>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F1CF35-68D3-474E-82F7-6A7FDD94CDC0}"/>
              </a:ext>
            </a:extLst>
          </p:cNvPr>
          <p:cNvPicPr>
            <a:picLocks noChangeAspect="1"/>
          </p:cNvPicPr>
          <p:nvPr/>
        </p:nvPicPr>
        <p:blipFill rotWithShape="1">
          <a:blip r:embed="rId11"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4888466" y="1956041"/>
            <a:ext cx="2415068" cy="2415068"/>
          </a:xfrm>
          <a:prstGeom prst="ellipse">
            <a:avLst/>
          </a:prstGeom>
        </p:spPr>
      </p:pic>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9AC05E-7F7D-4CFE-92CF-50B894B83256}"/>
              </a:ext>
            </a:extLst>
          </p:cNvPr>
          <p:cNvGrpSpPr/>
          <p:nvPr/>
        </p:nvGrpSpPr>
        <p:grpSpPr>
          <a:xfrm>
            <a:off x="4696691" y="3269975"/>
            <a:ext cx="2798618" cy="498159"/>
            <a:chOff x="4798703" y="4002742"/>
            <a:chExt cx="2798618" cy="498159"/>
          </a:xfrm>
        </p:grpSpPr>
        <p:sp>
          <p:nvSpPr>
            <p:cNvPr id="9" name="矩形: 圆角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3A2083-8A7D-4E05-9586-D09CDEB2462A}"/>
                </a:ext>
              </a:extLst>
            </p:cNvPr>
            <p:cNvSpPr/>
            <p:nvPr/>
          </p:nvSpPr>
          <p:spPr>
            <a:xfrm>
              <a:off x="4798703" y="4002742"/>
              <a:ext cx="2798618" cy="498159"/>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30BA62-0EF3-4D91-80E6-DA98D2A3656D}"/>
                </a:ext>
              </a:extLst>
            </p:cNvPr>
            <p:cNvSpPr txBox="1">
              <a:spLocks noChangeArrowheads="1"/>
            </p:cNvSpPr>
            <p:nvPr/>
          </p:nvSpPr>
          <p:spPr>
            <a:xfrm>
              <a:off x="4920979" y="4041412"/>
              <a:ext cx="2676342"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536482"/>
                  </a:solidFill>
                  <a:latin typeface="+mn-lt"/>
                  <a:ea typeface="+mn-ea"/>
                  <a:cs typeface="+mn-ea"/>
                  <a:sym typeface="+mn-lt"/>
                </a:rPr>
                <a:t>企业的概念与特征</a:t>
              </a:r>
            </a:p>
          </p:txBody>
        </p:sp>
      </p:grpSp>
      <p:sp>
        <p:nvSpPr>
          <p:cNvPr id="11" name="Rectangle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AA6F6A-7E0B-4BEF-AFA6-E6A44DBD7478}"/>
              </a:ext>
            </a:extLst>
          </p:cNvPr>
          <p:cNvSpPr>
            <a:spLocks noChangeArrowheads="1"/>
          </p:cNvSpPr>
          <p:nvPr/>
        </p:nvSpPr>
        <p:spPr bwMode="auto">
          <a:xfrm>
            <a:off x="2303539" y="4689050"/>
            <a:ext cx="1402948"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做什么的？</a:t>
            </a:r>
            <a:endParaRPr lang="en-US" altLang="zh-CN" sz="1600" spc="300" dirty="0">
              <a:solidFill>
                <a:schemeClr val="tx1">
                  <a:lumMod val="95000"/>
                  <a:lumOff val="5000"/>
                </a:schemeClr>
              </a:solidFill>
              <a:cs typeface="+mn-ea"/>
              <a:sym typeface="+mn-lt"/>
            </a:endParaRPr>
          </a:p>
        </p:txBody>
      </p:sp>
      <p:sp>
        <p:nvSpPr>
          <p:cNvPr id="12" name="Rectangle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CB8E49-A767-4A68-A17E-A335A64F6F69}"/>
              </a:ext>
            </a:extLst>
          </p:cNvPr>
          <p:cNvSpPr>
            <a:spLocks noChangeArrowheads="1"/>
          </p:cNvSpPr>
          <p:nvPr/>
        </p:nvSpPr>
        <p:spPr bwMode="auto">
          <a:xfrm>
            <a:off x="5624629" y="4786025"/>
            <a:ext cx="1159292"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为什么？</a:t>
            </a:r>
            <a:endParaRPr lang="en-US" altLang="zh-CN" sz="1600" spc="300" dirty="0">
              <a:solidFill>
                <a:schemeClr val="tx1">
                  <a:lumMod val="95000"/>
                  <a:lumOff val="5000"/>
                </a:schemeClr>
              </a:solidFill>
              <a:cs typeface="+mn-ea"/>
              <a:sym typeface="+mn-lt"/>
            </a:endParaRPr>
          </a:p>
        </p:txBody>
      </p:sp>
      <p:sp>
        <p:nvSpPr>
          <p:cNvPr id="13" name="Rectangle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A1B92F-960E-4513-96AB-C9B7038311BD}"/>
              </a:ext>
            </a:extLst>
          </p:cNvPr>
          <p:cNvSpPr>
            <a:spLocks noChangeArrowheads="1"/>
          </p:cNvSpPr>
          <p:nvPr/>
        </p:nvSpPr>
        <p:spPr bwMode="auto">
          <a:xfrm>
            <a:off x="8655331" y="4689050"/>
            <a:ext cx="1890261"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需要什么条件？</a:t>
            </a:r>
            <a:endParaRPr lang="en-US" altLang="zh-CN" sz="1600" spc="300" dirty="0">
              <a:solidFill>
                <a:schemeClr val="tx1">
                  <a:lumMod val="95000"/>
                  <a:lumOff val="5000"/>
                </a:schemeClr>
              </a:solidFill>
              <a:cs typeface="+mn-ea"/>
              <a:sym typeface="+mn-lt"/>
            </a:endParaRPr>
          </a:p>
        </p:txBody>
      </p:sp>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68A1A6-57D3-4DCB-9C89-F93505E036B4}"/>
              </a:ext>
            </a:extLst>
          </p:cNvPr>
          <p:cNvSpPr txBox="1"/>
          <p:nvPr/>
        </p:nvSpPr>
        <p:spPr>
          <a:xfrm>
            <a:off x="2324797" y="4365205"/>
            <a:ext cx="160265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b="1" dirty="0">
                <a:solidFill>
                  <a:srgbClr val="536482"/>
                </a:solidFill>
                <a:latin typeface="+mn-lt"/>
                <a:ea typeface="+mn-ea"/>
                <a:cs typeface="+mn-ea"/>
                <a:sym typeface="+mn-lt"/>
              </a:rPr>
              <a:t>WHAT?</a:t>
            </a:r>
            <a:endParaRPr lang="zh-CN" altLang="en-US" b="1" dirty="0">
              <a:solidFill>
                <a:srgbClr val="536482"/>
              </a:solidFill>
              <a:latin typeface="+mn-lt"/>
              <a:ea typeface="+mn-ea"/>
              <a:cs typeface="+mn-ea"/>
              <a:sym typeface="+mn-lt"/>
            </a:endParaRP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DC3EB9-9183-48F2-B6FE-B8D5706451B3}"/>
              </a:ext>
            </a:extLst>
          </p:cNvPr>
          <p:cNvSpPr txBox="1"/>
          <p:nvPr/>
        </p:nvSpPr>
        <p:spPr>
          <a:xfrm>
            <a:off x="5624629" y="4459976"/>
            <a:ext cx="160265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b="1" dirty="0">
                <a:solidFill>
                  <a:srgbClr val="536482"/>
                </a:solidFill>
                <a:latin typeface="+mn-lt"/>
                <a:ea typeface="+mn-ea"/>
                <a:cs typeface="+mn-ea"/>
                <a:sym typeface="+mn-lt"/>
              </a:rPr>
              <a:t>WHY?</a:t>
            </a:r>
            <a:endParaRPr lang="zh-CN" altLang="en-US" b="1" dirty="0">
              <a:solidFill>
                <a:srgbClr val="536482"/>
              </a:solidFill>
              <a:latin typeface="+mn-lt"/>
              <a:ea typeface="+mn-ea"/>
              <a:cs typeface="+mn-ea"/>
              <a:sym typeface="+mn-lt"/>
            </a:endParaRPr>
          </a:p>
        </p:txBody>
      </p:sp>
      <p:sp>
        <p:nvSpPr>
          <p:cNvPr id="16" name="文本框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B4D511-B262-40E3-8718-81DEB27AE7AF}"/>
              </a:ext>
            </a:extLst>
          </p:cNvPr>
          <p:cNvSpPr txBox="1"/>
          <p:nvPr/>
        </p:nvSpPr>
        <p:spPr>
          <a:xfrm>
            <a:off x="8987144" y="4365205"/>
            <a:ext cx="160265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b="1" dirty="0">
                <a:solidFill>
                  <a:srgbClr val="536482"/>
                </a:solidFill>
                <a:latin typeface="+mn-lt"/>
                <a:ea typeface="+mn-ea"/>
                <a:cs typeface="+mn-ea"/>
                <a:sym typeface="+mn-lt"/>
              </a:rPr>
              <a:t>HOW?</a:t>
            </a:r>
            <a:endParaRPr lang="zh-CN" altLang="en-US" b="1" dirty="0">
              <a:solidFill>
                <a:srgbClr val="536482"/>
              </a:solidFill>
              <a:latin typeface="+mn-lt"/>
              <a:ea typeface="+mn-ea"/>
              <a:cs typeface="+mn-ea"/>
              <a:sym typeface="+mn-lt"/>
            </a:endParaRPr>
          </a:p>
        </p:txBody>
      </p:sp>
      <p:sp>
        <p:nvSpPr>
          <p:cNvPr id="34" name="椭圆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27F9E8-7199-4810-885C-FD040BE25088}"/>
              </a:ext>
            </a:extLst>
          </p:cNvPr>
          <p:cNvSpPr/>
          <p:nvPr/>
        </p:nvSpPr>
        <p:spPr>
          <a:xfrm>
            <a:off x="2184459" y="1956041"/>
            <a:ext cx="411982" cy="411982"/>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椭圆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B9B6A0-A5DE-4310-9E4E-06EFCAB9E2DD}"/>
              </a:ext>
            </a:extLst>
          </p:cNvPr>
          <p:cNvSpPr/>
          <p:nvPr/>
        </p:nvSpPr>
        <p:spPr>
          <a:xfrm>
            <a:off x="10016813" y="2368023"/>
            <a:ext cx="244684" cy="244684"/>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280833313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p:bldP spid="14" grpId="0"/>
      <p:bldP spid="15" grpId="0"/>
      <p:bldP spid="16" grpId="0"/>
      <p:bldP spid="34"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2CE5222-E535-4060-9F44-56C325FF7112}"/>
              </a:ext>
            </a:extLst>
          </p:cNvPr>
          <p:cNvGrpSpPr/>
          <p:nvPr/>
        </p:nvGrpSpPr>
        <p:grpSpPr>
          <a:xfrm>
            <a:off x="146694" y="3902213"/>
            <a:ext cx="4846733" cy="3986045"/>
            <a:chOff x="145701" y="4173883"/>
            <a:chExt cx="4457776" cy="3666159"/>
          </a:xfrm>
        </p:grpSpPr>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570B7C-2872-4C9A-9632-DA63BEF12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E62231-D7E9-45D9-9730-F3A34AFF21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038C1B-72B9-420C-8746-6B0EDC20D6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6F6AF8-FB23-4410-A233-A6DD64BC38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6930B8-F3F7-4D19-9B0E-AEC9669C17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37" name="图片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6BC08F-060B-48F9-9410-A0E19822A1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38" name="图片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94AD41-A436-4213-81F8-3F1F86DEA3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grpSp>
      <p:sp>
        <p:nvSpPr>
          <p:cNvPr id="29" name="矩形: 圆角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26E459D-1579-4D26-9AA9-518C09059D0B}"/>
              </a:ext>
            </a:extLst>
          </p:cNvPr>
          <p:cNvSpPr/>
          <p:nvPr/>
        </p:nvSpPr>
        <p:spPr>
          <a:xfrm>
            <a:off x="1183113" y="1775622"/>
            <a:ext cx="4119739" cy="4081154"/>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Round Same Side Corner Rectangle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F8306B-9543-4EE8-B9AD-10BCB3629554}"/>
              </a:ext>
            </a:extLst>
          </p:cNvPr>
          <p:cNvSpPr/>
          <p:nvPr/>
        </p:nvSpPr>
        <p:spPr>
          <a:xfrm>
            <a:off x="5054579" y="1547022"/>
            <a:ext cx="456081" cy="5425278"/>
          </a:xfrm>
          <a:prstGeom prst="round2SameRect">
            <a:avLst>
              <a:gd name="adj1" fmla="val 50000"/>
              <a:gd name="adj2" fmla="val 0"/>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70D30A-16FD-46FB-BDE2-F31A9FAA351B}"/>
              </a:ext>
            </a:extLst>
          </p:cNvPr>
          <p:cNvGrpSpPr/>
          <p:nvPr/>
        </p:nvGrpSpPr>
        <p:grpSpPr>
          <a:xfrm>
            <a:off x="5265875" y="1788242"/>
            <a:ext cx="6236861" cy="817720"/>
            <a:chOff x="5016493" y="1944106"/>
            <a:chExt cx="6236861" cy="817720"/>
          </a:xfrm>
        </p:grpSpPr>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ABE84D-D386-4799-B9E7-647731FED602}"/>
                </a:ext>
              </a:extLst>
            </p:cNvPr>
            <p:cNvGrpSpPr/>
            <p:nvPr/>
          </p:nvGrpSpPr>
          <p:grpSpPr>
            <a:xfrm>
              <a:off x="5016493" y="1944106"/>
              <a:ext cx="1535677" cy="463915"/>
              <a:chOff x="5049981" y="1879080"/>
              <a:chExt cx="1535677" cy="463915"/>
            </a:xfrm>
          </p:grpSpPr>
          <p:sp>
            <p:nvSpPr>
              <p:cNvPr id="5" name="六边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45A550-6379-4AA2-830D-37DE5204CAE8}"/>
                  </a:ext>
                </a:extLst>
              </p:cNvPr>
              <p:cNvSpPr/>
              <p:nvPr/>
            </p:nvSpPr>
            <p:spPr>
              <a:xfrm>
                <a:off x="5049981" y="1916466"/>
                <a:ext cx="1535677" cy="426529"/>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9"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2AA347-7A8C-4F57-9E6D-6F57FECBFF66}"/>
                  </a:ext>
                </a:extLst>
              </p:cNvPr>
              <p:cNvSpPr txBox="1">
                <a:spLocks noChangeArrowheads="1"/>
              </p:cNvSpPr>
              <p:nvPr/>
            </p:nvSpPr>
            <p:spPr>
              <a:xfrm>
                <a:off x="5450554" y="1879080"/>
                <a:ext cx="979316"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特征一</a:t>
                </a:r>
              </a:p>
            </p:txBody>
          </p:sp>
        </p:grpSp>
        <p:sp>
          <p:nvSpPr>
            <p:cNvPr id="14" name="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730978-A0B8-44B6-A2D2-771D2B672B74}"/>
                </a:ext>
              </a:extLst>
            </p:cNvPr>
            <p:cNvSpPr/>
            <p:nvPr/>
          </p:nvSpPr>
          <p:spPr>
            <a:xfrm>
              <a:off x="5294765" y="2341711"/>
              <a:ext cx="5958589"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必须正式在国家政府有关部门注册备案完成登记手续</a:t>
              </a:r>
            </a:p>
          </p:txBody>
        </p:sp>
      </p:gr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198F5E-1507-48FA-A440-C572A377F931}"/>
              </a:ext>
            </a:extLst>
          </p:cNvPr>
          <p:cNvGrpSpPr/>
          <p:nvPr/>
        </p:nvGrpSpPr>
        <p:grpSpPr>
          <a:xfrm>
            <a:off x="5265875" y="2807849"/>
            <a:ext cx="6236860" cy="885402"/>
            <a:chOff x="5016493" y="2963713"/>
            <a:chExt cx="6236860" cy="885402"/>
          </a:xfrm>
        </p:grpSpPr>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D9761E-5314-460A-A7B0-B28F3B5671E8}"/>
                </a:ext>
              </a:extLst>
            </p:cNvPr>
            <p:cNvGrpSpPr/>
            <p:nvPr/>
          </p:nvGrpSpPr>
          <p:grpSpPr>
            <a:xfrm>
              <a:off x="5016493" y="2963713"/>
              <a:ext cx="1535677" cy="463915"/>
              <a:chOff x="5049981" y="1879080"/>
              <a:chExt cx="1535677" cy="463915"/>
            </a:xfrm>
          </p:grpSpPr>
          <p:sp>
            <p:nvSpPr>
              <p:cNvPr id="12" name="六边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2B68A7-C8EF-46A2-8589-AD39DD80340E}"/>
                  </a:ext>
                </a:extLst>
              </p:cNvPr>
              <p:cNvSpPr/>
              <p:nvPr/>
            </p:nvSpPr>
            <p:spPr>
              <a:xfrm>
                <a:off x="5049981" y="1916466"/>
                <a:ext cx="1535677" cy="426529"/>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3"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568566-0062-447D-A13D-EC24855F141E}"/>
                  </a:ext>
                </a:extLst>
              </p:cNvPr>
              <p:cNvSpPr txBox="1">
                <a:spLocks noChangeArrowheads="1"/>
              </p:cNvSpPr>
              <p:nvPr/>
            </p:nvSpPr>
            <p:spPr>
              <a:xfrm>
                <a:off x="5450554" y="1879080"/>
                <a:ext cx="979316"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特征二</a:t>
                </a:r>
              </a:p>
            </p:txBody>
          </p:sp>
        </p:grpSp>
        <p:sp>
          <p:nvSpPr>
            <p:cNvPr id="15" name="矩形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F12585-A4D0-45AF-8109-1495B5FFA451}"/>
                </a:ext>
              </a:extLst>
            </p:cNvPr>
            <p:cNvSpPr/>
            <p:nvPr/>
          </p:nvSpPr>
          <p:spPr>
            <a:xfrm>
              <a:off x="5294764" y="3429000"/>
              <a:ext cx="5958589"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应有专门的名称、固定的工作地点和组织章程</a:t>
              </a:r>
            </a:p>
          </p:txBody>
        </p:sp>
      </p:gr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2A02A2-0DD1-40C9-A367-D2E1F999E36F}"/>
              </a:ext>
            </a:extLst>
          </p:cNvPr>
          <p:cNvGrpSpPr/>
          <p:nvPr/>
        </p:nvGrpSpPr>
        <p:grpSpPr>
          <a:xfrm>
            <a:off x="5265875" y="3827456"/>
            <a:ext cx="5945915" cy="832868"/>
            <a:chOff x="5016493" y="3983320"/>
            <a:chExt cx="5945915" cy="832868"/>
          </a:xfrm>
        </p:grpSpPr>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C83A65-25CF-4027-B535-E14FFFDC6BA0}"/>
                </a:ext>
              </a:extLst>
            </p:cNvPr>
            <p:cNvGrpSpPr/>
            <p:nvPr/>
          </p:nvGrpSpPr>
          <p:grpSpPr>
            <a:xfrm>
              <a:off x="5016493" y="3983320"/>
              <a:ext cx="1535677" cy="463915"/>
              <a:chOff x="5049981" y="1879080"/>
              <a:chExt cx="1535677" cy="463915"/>
            </a:xfrm>
          </p:grpSpPr>
          <p:sp>
            <p:nvSpPr>
              <p:cNvPr id="17" name="六边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C966D0-C333-485C-A8AF-509A0ED3D7EC}"/>
                  </a:ext>
                </a:extLst>
              </p:cNvPr>
              <p:cNvSpPr/>
              <p:nvPr/>
            </p:nvSpPr>
            <p:spPr>
              <a:xfrm>
                <a:off x="5049981" y="1916466"/>
                <a:ext cx="1535677" cy="426529"/>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8"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9086BB-BD6B-4B9D-8709-8CF6DBCA0912}"/>
                  </a:ext>
                </a:extLst>
              </p:cNvPr>
              <p:cNvSpPr txBox="1">
                <a:spLocks noChangeArrowheads="1"/>
              </p:cNvSpPr>
              <p:nvPr/>
            </p:nvSpPr>
            <p:spPr>
              <a:xfrm>
                <a:off x="5450554" y="1879080"/>
                <a:ext cx="979316"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特征三</a:t>
                </a:r>
              </a:p>
            </p:txBody>
          </p:sp>
        </p:grpSp>
        <p:sp>
          <p:nvSpPr>
            <p:cNvPr id="19" name="矩形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ABA472-83F7-46F6-9824-8F16ADEA7ED0}"/>
                </a:ext>
              </a:extLst>
            </p:cNvPr>
            <p:cNvSpPr/>
            <p:nvPr/>
          </p:nvSpPr>
          <p:spPr>
            <a:xfrm>
              <a:off x="5294763" y="4396073"/>
              <a:ext cx="5667645"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应有一定的组织机构和独立的财产，实行独立核算</a:t>
              </a:r>
            </a:p>
          </p:txBody>
        </p:sp>
      </p:gr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E6BDAA-169A-49B6-B963-D2633573EADA}"/>
              </a:ext>
            </a:extLst>
          </p:cNvPr>
          <p:cNvGrpSpPr/>
          <p:nvPr/>
        </p:nvGrpSpPr>
        <p:grpSpPr>
          <a:xfrm>
            <a:off x="5265875" y="4847063"/>
            <a:ext cx="5114643" cy="815967"/>
            <a:chOff x="5016493" y="5002927"/>
            <a:chExt cx="5114643" cy="815967"/>
          </a:xfrm>
        </p:grpSpPr>
        <p:grpSp>
          <p:nvGrpSpPr>
            <p:cNvPr id="20" name="组合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DC1745-6458-468E-8AF4-114E671531E3}"/>
                </a:ext>
              </a:extLst>
            </p:cNvPr>
            <p:cNvGrpSpPr/>
            <p:nvPr/>
          </p:nvGrpSpPr>
          <p:grpSpPr>
            <a:xfrm>
              <a:off x="5016493" y="5002927"/>
              <a:ext cx="1535677" cy="463915"/>
              <a:chOff x="5049981" y="1879080"/>
              <a:chExt cx="1535677" cy="463915"/>
            </a:xfrm>
          </p:grpSpPr>
          <p:sp>
            <p:nvSpPr>
              <p:cNvPr id="21" name="六边形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FF37E5-DF8C-4DCC-8CB8-327E47CFF979}"/>
                  </a:ext>
                </a:extLst>
              </p:cNvPr>
              <p:cNvSpPr/>
              <p:nvPr/>
            </p:nvSpPr>
            <p:spPr>
              <a:xfrm>
                <a:off x="5049981" y="1916466"/>
                <a:ext cx="1535677" cy="426529"/>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2"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94D72CB-5C33-4C57-A866-C276089FA546}"/>
                  </a:ext>
                </a:extLst>
              </p:cNvPr>
              <p:cNvSpPr txBox="1">
                <a:spLocks noChangeArrowheads="1"/>
              </p:cNvSpPr>
              <p:nvPr/>
            </p:nvSpPr>
            <p:spPr>
              <a:xfrm>
                <a:off x="5450554" y="1879080"/>
                <a:ext cx="979316"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特征四</a:t>
                </a:r>
              </a:p>
            </p:txBody>
          </p:sp>
        </p:grpSp>
        <p:sp>
          <p:nvSpPr>
            <p:cNvPr id="23" name="矩形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A38886B-7AD0-4C91-B075-8070F6E4E3C8}"/>
                </a:ext>
              </a:extLst>
            </p:cNvPr>
            <p:cNvSpPr/>
            <p:nvPr/>
          </p:nvSpPr>
          <p:spPr>
            <a:xfrm>
              <a:off x="5294763" y="5398779"/>
              <a:ext cx="4836373"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能独立承担民事责任</a:t>
              </a:r>
            </a:p>
          </p:txBody>
        </p:sp>
      </p:grpSp>
      <p:grpSp>
        <p:nvGrpSpPr>
          <p:cNvPr id="30" name="组合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6CC0464-8D4E-408F-8627-3F9284079C4A}"/>
              </a:ext>
            </a:extLst>
          </p:cNvPr>
          <p:cNvGrpSpPr/>
          <p:nvPr/>
        </p:nvGrpSpPr>
        <p:grpSpPr>
          <a:xfrm>
            <a:off x="1843673" y="2351223"/>
            <a:ext cx="2798618" cy="3492751"/>
            <a:chOff x="1597296" y="2505629"/>
            <a:chExt cx="2798618" cy="3492751"/>
          </a:xfrm>
        </p:grpSpPr>
        <p:sp>
          <p:nvSpPr>
            <p:cNvPr id="4"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061BC1-B358-455E-B7AC-7A20ABCD18B9}"/>
                </a:ext>
              </a:extLst>
            </p:cNvPr>
            <p:cNvSpPr txBox="1">
              <a:spLocks noChangeArrowheads="1"/>
            </p:cNvSpPr>
            <p:nvPr/>
          </p:nvSpPr>
          <p:spPr>
            <a:xfrm>
              <a:off x="1597296" y="2930874"/>
              <a:ext cx="2798618" cy="3067506"/>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latin typeface="+mn-lt"/>
                  <a:ea typeface="+mn-ea"/>
                  <a:cs typeface="+mn-ea"/>
                  <a:sym typeface="+mn-lt"/>
                </a:rPr>
                <a:t>企业是从事生产、流通、服务等经济活动，为满足社会需要和获取盈利，依照法定程序成立的具有法人资格，进行自主经营，独立享受权利和承担义务的经济组织。</a:t>
              </a:r>
            </a:p>
            <a:p>
              <a:endParaRPr lang="zh-CN" altLang="en-US" dirty="0">
                <a:latin typeface="+mn-lt"/>
                <a:ea typeface="+mn-ea"/>
                <a:cs typeface="+mn-ea"/>
                <a:sym typeface="+mn-lt"/>
              </a:endParaRPr>
            </a:p>
          </p:txBody>
        </p:sp>
        <p:sp>
          <p:nvSpPr>
            <p:cNvPr id="8" name="Rectangle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67D777-99F9-4603-AC8A-665C42F2278A}"/>
                </a:ext>
              </a:extLst>
            </p:cNvPr>
            <p:cNvSpPr txBox="1">
              <a:spLocks noChangeArrowheads="1"/>
            </p:cNvSpPr>
            <p:nvPr/>
          </p:nvSpPr>
          <p:spPr>
            <a:xfrm>
              <a:off x="2161465" y="2544089"/>
              <a:ext cx="1792556"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536482"/>
                  </a:solidFill>
                  <a:latin typeface="+mn-lt"/>
                  <a:ea typeface="+mn-ea"/>
                  <a:cs typeface="+mn-ea"/>
                  <a:sym typeface="+mn-lt"/>
                </a:rPr>
                <a:t>企业的概念</a:t>
              </a:r>
            </a:p>
          </p:txBody>
        </p:sp>
        <p:sp>
          <p:nvSpPr>
            <p:cNvPr id="28" name="矩形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166E6B-4428-47B9-9788-B54AA3179CE3}"/>
                </a:ext>
              </a:extLst>
            </p:cNvPr>
            <p:cNvSpPr/>
            <p:nvPr/>
          </p:nvSpPr>
          <p:spPr>
            <a:xfrm>
              <a:off x="2038468" y="2505629"/>
              <a:ext cx="1792557" cy="425245"/>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312698395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9CDAEF-0335-4302-978D-AFCF5E217323}"/>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882503" y="1807535"/>
            <a:ext cx="5092995" cy="3874237"/>
          </a:xfrm>
          <a:prstGeom prst="rect">
            <a:avLst/>
          </a:prstGeom>
        </p:spPr>
      </p:pic>
      <p:sp>
        <p:nvSpPr>
          <p:cNvPr id="3" name="矩形: 圆角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EAA8FF-78D4-4983-A5F6-D6B2BFE5394D}"/>
              </a:ext>
            </a:extLst>
          </p:cNvPr>
          <p:cNvSpPr/>
          <p:nvPr/>
        </p:nvSpPr>
        <p:spPr>
          <a:xfrm>
            <a:off x="4781214" y="1704076"/>
            <a:ext cx="3354091" cy="4081154"/>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圆角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2EF3BF-754C-4472-866B-D01E0B01CFEC}"/>
              </a:ext>
            </a:extLst>
          </p:cNvPr>
          <p:cNvSpPr/>
          <p:nvPr/>
        </p:nvSpPr>
        <p:spPr>
          <a:xfrm>
            <a:off x="7928511" y="1265274"/>
            <a:ext cx="3354091" cy="4844888"/>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1F5E3D-16E9-4C63-99DF-E5AFD910CC92}"/>
              </a:ext>
            </a:extLst>
          </p:cNvPr>
          <p:cNvGrpSpPr/>
          <p:nvPr/>
        </p:nvGrpSpPr>
        <p:grpSpPr>
          <a:xfrm>
            <a:off x="4149199" y="1540135"/>
            <a:ext cx="2841226" cy="534800"/>
            <a:chOff x="4680827" y="2410419"/>
            <a:chExt cx="2841226" cy="534800"/>
          </a:xfrm>
        </p:grpSpPr>
        <p:sp>
          <p:nvSpPr>
            <p:cNvPr id="5" name="六边形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924D3A-1C37-44DD-8AED-5EFF72BE09E5}"/>
                </a:ext>
              </a:extLst>
            </p:cNvPr>
            <p:cNvSpPr/>
            <p:nvPr/>
          </p:nvSpPr>
          <p:spPr>
            <a:xfrm>
              <a:off x="4680827" y="2410419"/>
              <a:ext cx="2687536" cy="534800"/>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6"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DD08B1-A574-4AF9-B6F5-34E801E950E8}"/>
                </a:ext>
              </a:extLst>
            </p:cNvPr>
            <p:cNvSpPr txBox="1">
              <a:spLocks noChangeArrowheads="1"/>
            </p:cNvSpPr>
            <p:nvPr/>
          </p:nvSpPr>
          <p:spPr>
            <a:xfrm>
              <a:off x="5001174" y="2458432"/>
              <a:ext cx="2520879" cy="431080"/>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bg1"/>
                  </a:solidFill>
                  <a:latin typeface="+mn-lt"/>
                  <a:ea typeface="+mn-ea"/>
                  <a:cs typeface="+mn-ea"/>
                  <a:sym typeface="+mn-lt"/>
                </a:rPr>
                <a:t>现代企业的特征</a:t>
              </a:r>
            </a:p>
          </p:txBody>
        </p:sp>
      </p:grpSp>
      <p:sp>
        <p:nvSpPr>
          <p:cNvPr id="9" name="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9AC0AE-4227-4576-BED0-619D3B3C2E42}"/>
              </a:ext>
            </a:extLst>
          </p:cNvPr>
          <p:cNvSpPr/>
          <p:nvPr/>
        </p:nvSpPr>
        <p:spPr>
          <a:xfrm>
            <a:off x="8585914" y="3527895"/>
            <a:ext cx="2246079"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现代企业比较普遍地运用现代科学技术手段开展生产经营活动。</a:t>
            </a: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A61B766-ABAD-4946-8F47-03DB541D0BE1}"/>
              </a:ext>
            </a:extLst>
          </p:cNvPr>
          <p:cNvSpPr/>
          <p:nvPr/>
        </p:nvSpPr>
        <p:spPr>
          <a:xfrm>
            <a:off x="5331321" y="3094658"/>
            <a:ext cx="2246079" cy="1951816"/>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现代企业内部分工协作的规模和细密程度极大地提高，劳动效率呈现逐步提高的态势。</a:t>
            </a:r>
          </a:p>
        </p:txBody>
      </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02F8FC3-AA93-4BAE-B47B-D28BE9ACA45D}"/>
              </a:ext>
            </a:extLst>
          </p:cNvPr>
          <p:cNvGrpSpPr/>
          <p:nvPr/>
        </p:nvGrpSpPr>
        <p:grpSpPr>
          <a:xfrm>
            <a:off x="4980445" y="2544424"/>
            <a:ext cx="2948066" cy="450603"/>
            <a:chOff x="4980445" y="2220951"/>
            <a:chExt cx="2948066" cy="450603"/>
          </a:xfrm>
        </p:grpSpPr>
        <p:sp>
          <p:nvSpPr>
            <p:cNvPr id="11" name="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92DDC3-D078-4D8C-82CF-685E92EADBD1}"/>
                </a:ext>
              </a:extLst>
            </p:cNvPr>
            <p:cNvSpPr/>
            <p:nvPr/>
          </p:nvSpPr>
          <p:spPr>
            <a:xfrm>
              <a:off x="5063624" y="2220951"/>
              <a:ext cx="2864887"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现代企业的环境适应性。</a:t>
              </a:r>
            </a:p>
          </p:txBody>
        </p:sp>
        <p:sp>
          <p:nvSpPr>
            <p:cNvPr id="12" name="矩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0642F4-88F0-4667-A6CF-A8B542E8981A}"/>
                </a:ext>
              </a:extLst>
            </p:cNvPr>
            <p:cNvSpPr/>
            <p:nvPr/>
          </p:nvSpPr>
          <p:spPr>
            <a:xfrm>
              <a:off x="4980445" y="2246309"/>
              <a:ext cx="2779237" cy="425245"/>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4" name="组合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67F858-ADB7-4432-B597-D4DD4BCEBC25}"/>
              </a:ext>
            </a:extLst>
          </p:cNvPr>
          <p:cNvGrpSpPr/>
          <p:nvPr/>
        </p:nvGrpSpPr>
        <p:grpSpPr>
          <a:xfrm>
            <a:off x="8334536" y="2497749"/>
            <a:ext cx="2569801" cy="832356"/>
            <a:chOff x="8319335" y="1676364"/>
            <a:chExt cx="2569801" cy="832356"/>
          </a:xfrm>
        </p:grpSpPr>
        <p:sp>
          <p:nvSpPr>
            <p:cNvPr id="8" name="Text Box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61DF6E-54F3-4676-8361-69389BFD05B9}"/>
                </a:ext>
              </a:extLst>
            </p:cNvPr>
            <p:cNvSpPr txBox="1">
              <a:spLocks noChangeArrowheads="1"/>
            </p:cNvSpPr>
            <p:nvPr/>
          </p:nvSpPr>
          <p:spPr bwMode="auto">
            <a:xfrm>
              <a:off x="8446973" y="1676364"/>
              <a:ext cx="2346399" cy="791050"/>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现代企业经营活动的经济性和盈利性。</a:t>
              </a:r>
            </a:p>
          </p:txBody>
        </p:sp>
        <p:sp>
          <p:nvSpPr>
            <p:cNvPr id="13" name="矩形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24208-814F-4A1B-9DE1-D5315780C553}"/>
                </a:ext>
              </a:extLst>
            </p:cNvPr>
            <p:cNvSpPr/>
            <p:nvPr/>
          </p:nvSpPr>
          <p:spPr>
            <a:xfrm>
              <a:off x="8319335" y="1704076"/>
              <a:ext cx="2569801" cy="804644"/>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385115210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B256B7-0185-4955-9ADA-87AA12B03AB5}"/>
              </a:ext>
            </a:extLst>
          </p:cNvPr>
          <p:cNvGrpSpPr/>
          <p:nvPr/>
        </p:nvGrpSpPr>
        <p:grpSpPr>
          <a:xfrm>
            <a:off x="893950" y="3731160"/>
            <a:ext cx="10647489" cy="3986045"/>
            <a:chOff x="145701" y="4173883"/>
            <a:chExt cx="9793013" cy="3666159"/>
          </a:xfrm>
        </p:grpSpPr>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29FE35-7A29-4B3B-BC9D-9EE8134F43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5" name="图片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7C5CED-9739-4C63-BAF6-C5F8846D36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9A593E-2897-4CD9-859C-AE96765340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27" name="图片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9C4CFF-954D-47CA-96C2-149793AF71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8D0AFB-E5DF-4156-BFF4-5BB5E40F36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792610-DF7A-4D63-81F0-D217ACD28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30" name="图片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DB6647-52D7-403E-BD47-F42FF8AC62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31" name="图片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7B374A-AFF7-4696-9B1B-71D4F654BC0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32" name="图片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41AE5B-5460-4072-B73C-F83CF46154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D0172F-9350-40C2-8985-A87F635AD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4" name="图片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8DB59D-D84B-4C54-B7FF-179D06D8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B80701-A127-477A-B6D4-43495AC39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A3E581-7536-4688-B870-01A810EB85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7" name="图片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74A140-6655-4672-BB14-DC11E5F696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8" name="图片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6E58FB-8D08-4F98-B0E5-205DF679EE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9" name="图片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7A1526-ADCB-45EC-B821-4278C980EE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5242A8-6213-4040-94A2-9C760A00E0FC}"/>
              </a:ext>
            </a:extLst>
          </p:cNvPr>
          <p:cNvPicPr>
            <a:picLocks noChangeAspect="1"/>
          </p:cNvPicPr>
          <p:nvPr/>
        </p:nvPicPr>
        <p:blipFill rotWithShape="1">
          <a:blip r:embed="rId9"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2211287"/>
            <a:ext cx="12192000" cy="2225173"/>
          </a:xfrm>
          <a:prstGeom prst="rect">
            <a:avLst/>
          </a:prstGeom>
        </p:spPr>
      </p:pic>
      <p:sp>
        <p:nvSpPr>
          <p:cNvPr id="5" name="矩形: 圆角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2EF4D1-C54C-4746-B945-560D3B1F11C9}"/>
              </a:ext>
            </a:extLst>
          </p:cNvPr>
          <p:cNvSpPr/>
          <p:nvPr/>
        </p:nvSpPr>
        <p:spPr>
          <a:xfrm>
            <a:off x="4318257" y="2863767"/>
            <a:ext cx="2217703" cy="2527199"/>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FB0B22-627C-4987-B5D1-7779BF145E9A}"/>
              </a:ext>
            </a:extLst>
          </p:cNvPr>
          <p:cNvGrpSpPr/>
          <p:nvPr/>
        </p:nvGrpSpPr>
        <p:grpSpPr>
          <a:xfrm>
            <a:off x="7293935" y="1248295"/>
            <a:ext cx="3169462" cy="4646314"/>
            <a:chOff x="4591232" y="1381975"/>
            <a:chExt cx="3169462" cy="4646314"/>
          </a:xfrm>
        </p:grpSpPr>
        <p:grpSp>
          <p:nvGrpSpPr>
            <p:cNvPr id="9" name="组合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313884-A889-4AD0-AFAE-C17260C30B47}"/>
                </a:ext>
              </a:extLst>
            </p:cNvPr>
            <p:cNvGrpSpPr/>
            <p:nvPr/>
          </p:nvGrpSpPr>
          <p:grpSpPr>
            <a:xfrm>
              <a:off x="4591232" y="1381975"/>
              <a:ext cx="3169462" cy="4646314"/>
              <a:chOff x="4670244" y="1706757"/>
              <a:chExt cx="2851511" cy="4180210"/>
            </a:xfrm>
          </p:grpSpPr>
          <p:pic>
            <p:nvPicPr>
              <p:cNvPr id="10" name="Pictur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696F19-C9A9-4858-84B0-662737B9DB2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70244" y="1706757"/>
                <a:ext cx="2851511" cy="418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E6FE7B-0D2F-471F-A880-69F08B459234}"/>
                  </a:ext>
                </a:extLst>
              </p:cNvPr>
              <p:cNvSpPr/>
              <p:nvPr/>
            </p:nvSpPr>
            <p:spPr>
              <a:xfrm>
                <a:off x="4815274" y="2036224"/>
                <a:ext cx="2552477" cy="339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Text Box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023E6A-9D4E-4C9F-84DA-FE9615CB2399}"/>
                </a:ext>
              </a:extLst>
            </p:cNvPr>
            <p:cNvSpPr txBox="1">
              <a:spLocks noChangeArrowheads="1"/>
            </p:cNvSpPr>
            <p:nvPr/>
          </p:nvSpPr>
          <p:spPr bwMode="auto">
            <a:xfrm>
              <a:off x="4896239" y="2122151"/>
              <a:ext cx="2549472" cy="3067506"/>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solidFill>
                    <a:schemeClr val="tx1"/>
                  </a:solidFill>
                  <a:latin typeface="+mn-lt"/>
                  <a:ea typeface="+mn-ea"/>
                  <a:cs typeface="+mn-ea"/>
                  <a:sym typeface="+mn-lt"/>
                </a:rPr>
                <a:t>管理是为了实现一定的目标，所采取的最有效、最经济的行动，是对行动的计划、组织和控制。管理的实质是协调</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在于围绕共同目标</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解决矛盾</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协调力量</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形成一致。    </a:t>
              </a:r>
            </a:p>
          </p:txBody>
        </p:sp>
      </p:grpSp>
      <p:sp>
        <p:nvSpPr>
          <p:cNvPr id="15" name="矩形: 圆角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CC8634-376A-41A8-81C0-F8000AAF5D5A}"/>
              </a:ext>
            </a:extLst>
          </p:cNvPr>
          <p:cNvSpPr/>
          <p:nvPr/>
        </p:nvSpPr>
        <p:spPr>
          <a:xfrm>
            <a:off x="1480802" y="2863766"/>
            <a:ext cx="2217703" cy="2527199"/>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2338A6-CAAB-47EB-A9CE-9CD2E601AB95}"/>
              </a:ext>
            </a:extLst>
          </p:cNvPr>
          <p:cNvSpPr/>
          <p:nvPr/>
        </p:nvSpPr>
        <p:spPr>
          <a:xfrm>
            <a:off x="1899779" y="3880038"/>
            <a:ext cx="1581175"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管理是一种组织活动</a:t>
            </a:r>
          </a:p>
        </p:txBody>
      </p:sp>
      <p:sp>
        <p:nvSpPr>
          <p:cNvPr id="17" name="矩形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313CEF-E69F-474B-9396-6BD9C60E7515}"/>
              </a:ext>
            </a:extLst>
          </p:cNvPr>
          <p:cNvSpPr/>
          <p:nvPr/>
        </p:nvSpPr>
        <p:spPr>
          <a:xfrm>
            <a:off x="4705632" y="3880038"/>
            <a:ext cx="1581175"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管理≠命令≠权利</a:t>
            </a:r>
          </a:p>
        </p:txBody>
      </p:sp>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7786FD-4024-4F15-B293-2BB895D86395}"/>
              </a:ext>
            </a:extLst>
          </p:cNvPr>
          <p:cNvGrpSpPr/>
          <p:nvPr/>
        </p:nvGrpSpPr>
        <p:grpSpPr>
          <a:xfrm>
            <a:off x="2585882" y="3056473"/>
            <a:ext cx="2841226" cy="534800"/>
            <a:chOff x="4680827" y="2410419"/>
            <a:chExt cx="2841226" cy="534800"/>
          </a:xfrm>
        </p:grpSpPr>
        <p:sp>
          <p:nvSpPr>
            <p:cNvPr id="19" name="六边形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712CC7-EF97-4D7C-805A-152C76431675}"/>
                </a:ext>
              </a:extLst>
            </p:cNvPr>
            <p:cNvSpPr/>
            <p:nvPr/>
          </p:nvSpPr>
          <p:spPr>
            <a:xfrm>
              <a:off x="4680827" y="2410419"/>
              <a:ext cx="2687536" cy="534800"/>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0" name="Rectangle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DB7573E-0D74-4F0F-BAD3-35E661D0EDF4}"/>
                </a:ext>
              </a:extLst>
            </p:cNvPr>
            <p:cNvSpPr txBox="1">
              <a:spLocks noChangeArrowheads="1"/>
            </p:cNvSpPr>
            <p:nvPr/>
          </p:nvSpPr>
          <p:spPr>
            <a:xfrm>
              <a:off x="5001174" y="2458432"/>
              <a:ext cx="2520879" cy="431080"/>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bg1"/>
                  </a:solidFill>
                  <a:latin typeface="+mn-lt"/>
                  <a:ea typeface="+mn-ea"/>
                  <a:cs typeface="+mn-ea"/>
                  <a:sym typeface="+mn-lt"/>
                </a:rPr>
                <a:t>现代企业的特征</a:t>
              </a:r>
            </a:p>
          </p:txBody>
        </p:sp>
      </p:grpSp>
      <p:sp>
        <p:nvSpPr>
          <p:cNvPr id="21" name="矩形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1FB8DF-F4E5-4714-96CA-178C304912C8}"/>
              </a:ext>
            </a:extLst>
          </p:cNvPr>
          <p:cNvSpPr/>
          <p:nvPr/>
        </p:nvSpPr>
        <p:spPr>
          <a:xfrm>
            <a:off x="1845794" y="3855903"/>
            <a:ext cx="1581175" cy="896850"/>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EB9040-7622-4CAD-8AA3-3361A157C6EB}"/>
              </a:ext>
            </a:extLst>
          </p:cNvPr>
          <p:cNvSpPr/>
          <p:nvPr/>
        </p:nvSpPr>
        <p:spPr>
          <a:xfrm>
            <a:off x="4636520" y="3829876"/>
            <a:ext cx="1581175" cy="896850"/>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307925977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4="http://schemas.microsoft.com/office/drawing/2010/main"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p:bldP spid="17"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mc="http://schemas.openxmlformats.org/markup-compatibility/2006" xmlns:p14="http://schemas.microsoft.com/office/powerpoint/2010/main" xmlns="" id="{D60343D7-6A80-4051-8E94-A7686FE2A84C}"/>
              </a:ext>
            </a:extLst>
          </p:cNvPr>
          <p:cNvSpPr/>
          <p:nvPr/>
        </p:nvSpPr>
        <p:spPr>
          <a:xfrm>
            <a:off x="6376555" y="2661285"/>
            <a:ext cx="4702625" cy="1804880"/>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a:extLst>
              <a:ext uri="{FF2B5EF4-FFF2-40B4-BE49-F238E27FC236}">
                <a16:creationId xmlns:a16="http://schemas.microsoft.com/office/drawing/2014/main" xmlns:mc="http://schemas.openxmlformats.org/markup-compatibility/2006" xmlns:p14="http://schemas.microsoft.com/office/powerpoint/2010/main" xmlns="" id="{051D2C6E-3A0C-4EC4-8EE9-344CE0D1EDA8}"/>
              </a:ext>
            </a:extLst>
          </p:cNvPr>
          <p:cNvSpPr/>
          <p:nvPr/>
        </p:nvSpPr>
        <p:spPr>
          <a:xfrm>
            <a:off x="6705822" y="3043893"/>
            <a:ext cx="4173460" cy="1208023"/>
          </a:xfrm>
          <a:prstGeom prst="rect">
            <a:avLst/>
          </a:prstGeom>
        </p:spPr>
        <p:txBody>
          <a:bodyPr wrap="square">
            <a:spAutoFit/>
          </a:bodyPr>
          <a:lstStyle/>
          <a:p>
            <a:pPr algn="just">
              <a:lnSpc>
                <a:spcPts val="2900"/>
              </a:lnSpc>
              <a:buClr>
                <a:srgbClr val="000066"/>
              </a:buClr>
            </a:pPr>
            <a:r>
              <a:rPr lang="en-US" altLang="zh-CN" sz="1600" spc="300" dirty="0">
                <a:cs typeface="+mn-ea"/>
                <a:sym typeface="+mn-lt"/>
              </a:rPr>
              <a:t>1.</a:t>
            </a:r>
            <a:r>
              <a:rPr lang="zh-CN" altLang="en-US" sz="1600" spc="300" dirty="0">
                <a:cs typeface="+mn-ea"/>
                <a:sym typeface="+mn-lt"/>
              </a:rPr>
              <a:t>管理的社会属性体现在管理作为一种社会活动，它只能在一定的社会历史条件下和一定的社会关系中进行。</a:t>
            </a:r>
          </a:p>
        </p:txBody>
      </p:sp>
      <p:sp>
        <p:nvSpPr>
          <p:cNvPr id="6" name="矩形: 圆角 5">
            <a:extLst>
              <a:ext uri="{FF2B5EF4-FFF2-40B4-BE49-F238E27FC236}">
                <a16:creationId xmlns:a16="http://schemas.microsoft.com/office/drawing/2014/main" xmlns:mc="http://schemas.openxmlformats.org/markup-compatibility/2006" xmlns:p14="http://schemas.microsoft.com/office/powerpoint/2010/main" xmlns="" id="{FF60E31F-9D95-4003-8261-2FC0FCE772E4}"/>
              </a:ext>
            </a:extLst>
          </p:cNvPr>
          <p:cNvSpPr/>
          <p:nvPr/>
        </p:nvSpPr>
        <p:spPr>
          <a:xfrm>
            <a:off x="6376554" y="4333009"/>
            <a:ext cx="4702625" cy="1380064"/>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a:extLst>
              <a:ext uri="{FF2B5EF4-FFF2-40B4-BE49-F238E27FC236}">
                <a16:creationId xmlns:a16="http://schemas.microsoft.com/office/drawing/2014/main" xmlns:mc="http://schemas.openxmlformats.org/markup-compatibility/2006" xmlns:p14="http://schemas.microsoft.com/office/powerpoint/2010/main" xmlns="" id="{64517D20-3A83-4B2E-AE6C-9E3C2CC35011}"/>
              </a:ext>
            </a:extLst>
          </p:cNvPr>
          <p:cNvSpPr/>
          <p:nvPr/>
        </p:nvSpPr>
        <p:spPr>
          <a:xfrm>
            <a:off x="6705822" y="4622028"/>
            <a:ext cx="4173460" cy="792012"/>
          </a:xfrm>
          <a:prstGeom prst="rect">
            <a:avLst/>
          </a:prstGeom>
        </p:spPr>
        <p:txBody>
          <a:bodyPr wrap="square">
            <a:spAutoFit/>
          </a:bodyPr>
          <a:lstStyle/>
          <a:p>
            <a:pPr algn="just">
              <a:lnSpc>
                <a:spcPts val="2900"/>
              </a:lnSpc>
              <a:buClr>
                <a:srgbClr val="000066"/>
              </a:buClr>
            </a:pPr>
            <a:r>
              <a:rPr lang="en-US" altLang="zh-CN" sz="1600" spc="300" dirty="0">
                <a:cs typeface="+mn-ea"/>
                <a:sym typeface="+mn-lt"/>
              </a:rPr>
              <a:t>2.</a:t>
            </a:r>
            <a:r>
              <a:rPr lang="zh-CN" altLang="en-US" sz="1600" spc="300" dirty="0">
                <a:cs typeface="+mn-ea"/>
                <a:sym typeface="+mn-lt"/>
              </a:rPr>
              <a:t>管理具有维护和巩固生产关系，实现特定生产目的的功能。</a:t>
            </a: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BAD4586C-957D-4BF0-B773-C428EFBBB653}"/>
              </a:ext>
            </a:extLst>
          </p:cNvPr>
          <p:cNvGrpSpPr/>
          <p:nvPr/>
        </p:nvGrpSpPr>
        <p:grpSpPr>
          <a:xfrm>
            <a:off x="6127173" y="2479174"/>
            <a:ext cx="2203247" cy="486787"/>
            <a:chOff x="4680827" y="2458431"/>
            <a:chExt cx="2203247" cy="486787"/>
          </a:xfrm>
        </p:grpSpPr>
        <p:sp>
          <p:nvSpPr>
            <p:cNvPr id="8" name="六边形 7">
              <a:extLst>
                <a:ext uri="{FF2B5EF4-FFF2-40B4-BE49-F238E27FC236}">
                  <a16:creationId xmlns:a16="http://schemas.microsoft.com/office/drawing/2014/main" xmlns:mc="http://schemas.openxmlformats.org/markup-compatibility/2006" xmlns:p14="http://schemas.microsoft.com/office/powerpoint/2010/main" xmlns="" id="{A0EAD3FF-4440-47D3-A34B-43B35F24B790}"/>
                </a:ext>
              </a:extLst>
            </p:cNvPr>
            <p:cNvSpPr/>
            <p:nvPr/>
          </p:nvSpPr>
          <p:spPr>
            <a:xfrm>
              <a:off x="4680827" y="2506443"/>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9" name="Rectangle 2">
              <a:extLst>
                <a:ext uri="{FF2B5EF4-FFF2-40B4-BE49-F238E27FC236}">
                  <a16:creationId xmlns:a16="http://schemas.microsoft.com/office/drawing/2014/main" xmlns:mc="http://schemas.openxmlformats.org/markup-compatibility/2006" xmlns:p14="http://schemas.microsoft.com/office/powerpoint/2010/main" xmlns="" id="{0F89CA89-A913-4F5C-96EA-04D2831EFD4C}"/>
                </a:ext>
              </a:extLst>
            </p:cNvPr>
            <p:cNvSpPr txBox="1">
              <a:spLocks noChangeArrowheads="1"/>
            </p:cNvSpPr>
            <p:nvPr/>
          </p:nvSpPr>
          <p:spPr>
            <a:xfrm>
              <a:off x="4870580" y="2458431"/>
              <a:ext cx="1888804"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管理的社会属性</a:t>
              </a:r>
            </a:p>
          </p:txBody>
        </p:sp>
      </p:gr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 id="{78219297-02A2-416E-A9E6-AB4FB609674B}"/>
              </a:ext>
            </a:extLst>
          </p:cNvPr>
          <p:cNvGrpSpPr/>
          <p:nvPr/>
        </p:nvGrpSpPr>
        <p:grpSpPr>
          <a:xfrm>
            <a:off x="866159" y="2479174"/>
            <a:ext cx="4952007" cy="3233899"/>
            <a:chOff x="894613" y="2541519"/>
            <a:chExt cx="4952007" cy="3233899"/>
          </a:xfrm>
        </p:grpSpPr>
        <p:sp>
          <p:nvSpPr>
            <p:cNvPr id="10" name="矩形: 圆角 9">
              <a:extLst>
                <a:ext uri="{FF2B5EF4-FFF2-40B4-BE49-F238E27FC236}">
                  <a16:creationId xmlns:a16="http://schemas.microsoft.com/office/drawing/2014/main" xmlns:mc="http://schemas.openxmlformats.org/markup-compatibility/2006" xmlns:p14="http://schemas.microsoft.com/office/powerpoint/2010/main" xmlns="" id="{763B50E6-1F16-48DD-8926-93A55082FC81}"/>
                </a:ext>
              </a:extLst>
            </p:cNvPr>
            <p:cNvSpPr/>
            <p:nvPr/>
          </p:nvSpPr>
          <p:spPr>
            <a:xfrm>
              <a:off x="1143995" y="2723630"/>
              <a:ext cx="4702625" cy="1804880"/>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圆角 10">
              <a:extLst>
                <a:ext uri="{FF2B5EF4-FFF2-40B4-BE49-F238E27FC236}">
                  <a16:creationId xmlns:a16="http://schemas.microsoft.com/office/drawing/2014/main" xmlns:mc="http://schemas.openxmlformats.org/markup-compatibility/2006" xmlns:p14="http://schemas.microsoft.com/office/powerpoint/2010/main" xmlns="" id="{46F31014-E783-4094-89E8-974328D6F42F}"/>
                </a:ext>
              </a:extLst>
            </p:cNvPr>
            <p:cNvSpPr/>
            <p:nvPr/>
          </p:nvSpPr>
          <p:spPr>
            <a:xfrm>
              <a:off x="1143994" y="4395354"/>
              <a:ext cx="4702625" cy="1380064"/>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 id="{507705B2-8E36-4C5E-8F53-6181CEC6431A}"/>
                </a:ext>
              </a:extLst>
            </p:cNvPr>
            <p:cNvGrpSpPr/>
            <p:nvPr/>
          </p:nvGrpSpPr>
          <p:grpSpPr>
            <a:xfrm>
              <a:off x="894613" y="2541519"/>
              <a:ext cx="2203247" cy="486787"/>
              <a:chOff x="4680827" y="2458431"/>
              <a:chExt cx="2203247" cy="486787"/>
            </a:xfrm>
          </p:grpSpPr>
          <p:sp>
            <p:nvSpPr>
              <p:cNvPr id="13" name="六边形 12">
                <a:extLst>
                  <a:ext uri="{FF2B5EF4-FFF2-40B4-BE49-F238E27FC236}">
                    <a16:creationId xmlns:a16="http://schemas.microsoft.com/office/drawing/2014/main" xmlns:mc="http://schemas.openxmlformats.org/markup-compatibility/2006" xmlns:p14="http://schemas.microsoft.com/office/powerpoint/2010/main" xmlns="" id="{ECE60354-48EB-4034-8BFE-962499EBB831}"/>
                  </a:ext>
                </a:extLst>
              </p:cNvPr>
              <p:cNvSpPr/>
              <p:nvPr/>
            </p:nvSpPr>
            <p:spPr>
              <a:xfrm>
                <a:off x="4680827" y="2506443"/>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4" name="Rectangle 2">
                <a:extLst>
                  <a:ext uri="{FF2B5EF4-FFF2-40B4-BE49-F238E27FC236}">
                    <a16:creationId xmlns:a16="http://schemas.microsoft.com/office/drawing/2014/main" xmlns:mc="http://schemas.openxmlformats.org/markup-compatibility/2006" xmlns:p14="http://schemas.microsoft.com/office/powerpoint/2010/main" xmlns="" id="{EBA99171-F7E8-4C68-90D8-E0FFE9B77615}"/>
                  </a:ext>
                </a:extLst>
              </p:cNvPr>
              <p:cNvSpPr txBox="1">
                <a:spLocks noChangeArrowheads="1"/>
              </p:cNvSpPr>
              <p:nvPr/>
            </p:nvSpPr>
            <p:spPr>
              <a:xfrm>
                <a:off x="4870580" y="2458431"/>
                <a:ext cx="1888804"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管理的自然属性</a:t>
                </a:r>
              </a:p>
            </p:txBody>
          </p:sp>
        </p:grpSp>
      </p:grpSp>
      <p:sp>
        <p:nvSpPr>
          <p:cNvPr id="16" name="Text Box 9">
            <a:extLst>
              <a:ext uri="{FF2B5EF4-FFF2-40B4-BE49-F238E27FC236}">
                <a16:creationId xmlns:a16="http://schemas.microsoft.com/office/drawing/2014/main" xmlns:mc="http://schemas.openxmlformats.org/markup-compatibility/2006" xmlns:p14="http://schemas.microsoft.com/office/powerpoint/2010/main" xmlns="" id="{422BE422-F9CD-49A0-B0CE-162309F6ECCE}"/>
              </a:ext>
            </a:extLst>
          </p:cNvPr>
          <p:cNvSpPr txBox="1">
            <a:spLocks noChangeArrowheads="1"/>
          </p:cNvSpPr>
          <p:nvPr/>
        </p:nvSpPr>
        <p:spPr bwMode="auto">
          <a:xfrm>
            <a:off x="1379689" y="4589672"/>
            <a:ext cx="4174325" cy="791050"/>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dirty="0">
                <a:latin typeface="+mn-lt"/>
                <a:ea typeface="+mn-ea"/>
                <a:cs typeface="+mn-ea"/>
                <a:sym typeface="+mn-lt"/>
              </a:rPr>
              <a:t>2.</a:t>
            </a:r>
            <a:r>
              <a:rPr lang="zh-CN" altLang="en-US" dirty="0">
                <a:latin typeface="+mn-lt"/>
                <a:ea typeface="+mn-ea"/>
                <a:cs typeface="+mn-ea"/>
                <a:sym typeface="+mn-lt"/>
              </a:rPr>
              <a:t>社会劳动过程的一般要求。管理是社会化生产得以顺利进行的必要条件。</a:t>
            </a:r>
          </a:p>
        </p:txBody>
      </p:sp>
      <p:sp>
        <p:nvSpPr>
          <p:cNvPr id="17" name="矩形 16">
            <a:extLst>
              <a:ext uri="{FF2B5EF4-FFF2-40B4-BE49-F238E27FC236}">
                <a16:creationId xmlns:a16="http://schemas.microsoft.com/office/drawing/2014/main" xmlns:mc="http://schemas.openxmlformats.org/markup-compatibility/2006" xmlns:p14="http://schemas.microsoft.com/office/powerpoint/2010/main" xmlns="" id="{A724319C-3479-4F19-BF62-13ADB3929C84}"/>
              </a:ext>
            </a:extLst>
          </p:cNvPr>
          <p:cNvSpPr/>
          <p:nvPr/>
        </p:nvSpPr>
        <p:spPr>
          <a:xfrm>
            <a:off x="1379690" y="2958152"/>
            <a:ext cx="4174324" cy="1208023"/>
          </a:xfrm>
          <a:prstGeom prst="rect">
            <a:avLst/>
          </a:prstGeom>
        </p:spPr>
        <p:txBody>
          <a:bodyPr wrap="square">
            <a:spAutoFit/>
          </a:bodyPr>
          <a:lstStyle/>
          <a:p>
            <a:pPr algn="just">
              <a:lnSpc>
                <a:spcPts val="2900"/>
              </a:lnSpc>
              <a:buClr>
                <a:srgbClr val="000066"/>
              </a:buClr>
            </a:pPr>
            <a:r>
              <a:rPr lang="en-US" altLang="zh-CN" sz="1600" spc="300" dirty="0">
                <a:cs typeface="+mn-ea"/>
                <a:sym typeface="+mn-lt"/>
              </a:rPr>
              <a:t>1.</a:t>
            </a:r>
            <a:r>
              <a:rPr lang="zh-CN" altLang="en-US" sz="1600" spc="300" dirty="0">
                <a:cs typeface="+mn-ea"/>
                <a:sym typeface="+mn-lt"/>
              </a:rPr>
              <a:t>由社会分工所产生的社会劳动过程的一种特殊职能只有管理才能把生产过程中各种要素得以组合和发挥作用。</a:t>
            </a:r>
          </a:p>
        </p:txBody>
      </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 id="{B5E8A2E9-0467-4FDE-9732-39E656CF648C}"/>
              </a:ext>
            </a:extLst>
          </p:cNvPr>
          <p:cNvGrpSpPr/>
          <p:nvPr/>
        </p:nvGrpSpPr>
        <p:grpSpPr>
          <a:xfrm>
            <a:off x="4823233" y="1447498"/>
            <a:ext cx="2987386" cy="703788"/>
            <a:chOff x="2821356" y="1611842"/>
            <a:chExt cx="2987386" cy="703788"/>
          </a:xfrm>
        </p:grpSpPr>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 id="{05AE22DA-AED8-45C3-85F5-CD249D73CDE6}"/>
                </a:ext>
              </a:extLst>
            </p:cNvPr>
            <p:cNvGrpSpPr/>
            <p:nvPr/>
          </p:nvGrpSpPr>
          <p:grpSpPr>
            <a:xfrm>
              <a:off x="3010124" y="1701138"/>
              <a:ext cx="2798618" cy="498159"/>
              <a:chOff x="4798703" y="4002742"/>
              <a:chExt cx="2798618" cy="498159"/>
            </a:xfrm>
          </p:grpSpPr>
          <p:sp>
            <p:nvSpPr>
              <p:cNvPr id="22" name="矩形: 圆角 21">
                <a:extLst>
                  <a:ext uri="{FF2B5EF4-FFF2-40B4-BE49-F238E27FC236}">
                    <a16:creationId xmlns:a16="http://schemas.microsoft.com/office/drawing/2014/main" xmlns:mc="http://schemas.openxmlformats.org/markup-compatibility/2006" xmlns:p14="http://schemas.microsoft.com/office/powerpoint/2010/main" xmlns="" id="{47563198-1BF2-4050-998F-6FA46D3CC951}"/>
                  </a:ext>
                </a:extLst>
              </p:cNvPr>
              <p:cNvSpPr/>
              <p:nvPr/>
            </p:nvSpPr>
            <p:spPr>
              <a:xfrm>
                <a:off x="4798703" y="4002742"/>
                <a:ext cx="2122985" cy="498159"/>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Rectangle 3">
                <a:extLst>
                  <a:ext uri="{FF2B5EF4-FFF2-40B4-BE49-F238E27FC236}">
                    <a16:creationId xmlns:a16="http://schemas.microsoft.com/office/drawing/2014/main" xmlns:mc="http://schemas.openxmlformats.org/markup-compatibility/2006" xmlns:p14="http://schemas.microsoft.com/office/powerpoint/2010/main" xmlns="" id="{2AF1041E-C112-46A7-9D6F-63D693057F0E}"/>
                  </a:ext>
                </a:extLst>
              </p:cNvPr>
              <p:cNvSpPr txBox="1">
                <a:spLocks noChangeArrowheads="1"/>
              </p:cNvSpPr>
              <p:nvPr/>
            </p:nvSpPr>
            <p:spPr>
              <a:xfrm>
                <a:off x="4920979" y="4041412"/>
                <a:ext cx="2676342"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536482"/>
                    </a:solidFill>
                    <a:latin typeface="+mn-lt"/>
                    <a:ea typeface="+mn-ea"/>
                    <a:cs typeface="+mn-ea"/>
                    <a:sym typeface="+mn-lt"/>
                  </a:rPr>
                  <a:t>管理的二重性</a:t>
                </a:r>
              </a:p>
            </p:txBody>
          </p:sp>
        </p:grpSp>
        <p:sp>
          <p:nvSpPr>
            <p:cNvPr id="24" name="矩形: 圆角 23">
              <a:extLst>
                <a:ext uri="{FF2B5EF4-FFF2-40B4-BE49-F238E27FC236}">
                  <a16:creationId xmlns:a16="http://schemas.microsoft.com/office/drawing/2014/main" xmlns:mc="http://schemas.openxmlformats.org/markup-compatibility/2006" xmlns:p14="http://schemas.microsoft.com/office/powerpoint/2010/main" xmlns="" id="{4A72AC97-638B-4C90-B5DA-A3E6B831ED2F}"/>
                </a:ext>
              </a:extLst>
            </p:cNvPr>
            <p:cNvSpPr/>
            <p:nvPr/>
          </p:nvSpPr>
          <p:spPr>
            <a:xfrm>
              <a:off x="2821356" y="1611842"/>
              <a:ext cx="2500519" cy="703788"/>
            </a:xfrm>
            <a:prstGeom prst="roundRect">
              <a:avLst>
                <a:gd name="adj" fmla="val 50000"/>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392796407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a16="http://schemas.microsoft.com/office/drawing/2014/main"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P spid="4"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0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rhzbpe5">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1508</Words>
  <Application>Microsoft Office PowerPoint</Application>
  <PresentationFormat>宽屏</PresentationFormat>
  <Paragraphs>174</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方正正黑简体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241</cp:revision>
  <dcterms:created xsi:type="dcterms:W3CDTF">2019-11-06T07:08:11Z</dcterms:created>
  <dcterms:modified xsi:type="dcterms:W3CDTF">2023-01-21T04:44:42Z</dcterms:modified>
</cp:coreProperties>
</file>