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67" r:id="rId3"/>
  </p:sldMasterIdLst>
  <p:notesMasterIdLst>
    <p:notesMasterId r:id="rId36"/>
  </p:notesMasterIdLst>
  <p:sldIdLst>
    <p:sldId id="292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2" r:id="rId16"/>
    <p:sldId id="271" r:id="rId17"/>
    <p:sldId id="260" r:id="rId18"/>
    <p:sldId id="273" r:id="rId19"/>
    <p:sldId id="279" r:id="rId20"/>
    <p:sldId id="280" r:id="rId21"/>
    <p:sldId id="276" r:id="rId22"/>
    <p:sldId id="277" r:id="rId23"/>
    <p:sldId id="278" r:id="rId24"/>
    <p:sldId id="289" r:id="rId25"/>
    <p:sldId id="261" r:id="rId26"/>
    <p:sldId id="281" r:id="rId27"/>
    <p:sldId id="282" r:id="rId28"/>
    <p:sldId id="283" r:id="rId29"/>
    <p:sldId id="291" r:id="rId30"/>
    <p:sldId id="285" r:id="rId31"/>
    <p:sldId id="286" r:id="rId32"/>
    <p:sldId id="287" r:id="rId33"/>
    <p:sldId id="293" r:id="rId34"/>
    <p:sldId id="294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orient="horz" pos="2500" userDrawn="1">
          <p15:clr>
            <a:srgbClr val="A4A3A4"/>
          </p15:clr>
        </p15:guide>
        <p15:guide id="5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6314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678" y="150"/>
      </p:cViewPr>
      <p:guideLst>
        <p:guide orient="horz" pos="2160"/>
        <p:guide pos="619"/>
        <p:guide pos="2706"/>
        <p:guide orient="horz" pos="2500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5459-604A-0E4B-A700-1AC8C95EC8A1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6CE55-FFC2-1F4A-AD48-562ADDC23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60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244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01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581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69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401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745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6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006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2852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9177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789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7785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858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1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0685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8770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3393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6260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0644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236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0984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30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7941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1077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52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932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379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47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681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8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CE55-FFC2-1F4A-AD48-562ADDC2341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27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3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720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77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42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711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1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72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85520"/>
            <a:ext cx="12192000" cy="6943520"/>
            <a:chOff x="0" y="-85520"/>
            <a:chExt cx="12192000" cy="69435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8552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939907"/>
              <a:ext cx="12192000" cy="291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344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60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4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1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1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43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31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8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0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85520"/>
            <a:ext cx="12192000" cy="6943520"/>
            <a:chOff x="0" y="-85520"/>
            <a:chExt cx="12192000" cy="69435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8552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939907"/>
              <a:ext cx="12192000" cy="2918093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5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9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9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9018" y="675515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903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25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864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E433-125E-5843-9F64-BD9F4BEC8808}" type="datetimeFigureOut">
              <a:rPr kumimoji="1" lang="zh-CN" altLang="en-US" smtClean="0"/>
              <a:t>2023/1/28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FF37-D9B5-DC4F-A36F-C70144693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44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7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33793" y="127863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企业员工培训之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7134" y="1887014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C60202"/>
                </a:solidFill>
                <a:cs typeface="+mn-ea"/>
                <a:sym typeface="+mn-lt"/>
              </a:rPr>
              <a:t>时间管理技能</a:t>
            </a:r>
          </a:p>
        </p:txBody>
      </p:sp>
      <p:sp>
        <p:nvSpPr>
          <p:cNvPr id="6" name="TextBox 10"/>
          <p:cNvSpPr>
            <a:spLocks noChangeArrowheads="1"/>
          </p:cNvSpPr>
          <p:nvPr/>
        </p:nvSpPr>
        <p:spPr bwMode="auto">
          <a:xfrm>
            <a:off x="887134" y="3069465"/>
            <a:ext cx="6817282" cy="5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08839" tIns="54419" rIns="108839" bIns="544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3100" dirty="0">
                <a:solidFill>
                  <a:srgbClr val="E74F50"/>
                </a:solidFill>
                <a:latin typeface="+mn-lt"/>
                <a:ea typeface="+mn-ea"/>
                <a:cs typeface="+mn-ea"/>
                <a:sym typeface="+mn-lt"/>
              </a:rPr>
              <a:t>Good Skill of Time Management 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1034204" y="3988129"/>
            <a:ext cx="2062583" cy="350277"/>
            <a:chOff x="1413161" y="4382833"/>
            <a:chExt cx="2062583" cy="350277"/>
          </a:xfrm>
        </p:grpSpPr>
        <p:sp>
          <p:nvSpPr>
            <p:cNvPr id="8" name="圆角矩形 7"/>
            <p:cNvSpPr/>
            <p:nvPr/>
          </p:nvSpPr>
          <p:spPr>
            <a:xfrm>
              <a:off x="1413162" y="4394556"/>
              <a:ext cx="881193" cy="319721"/>
            </a:xfrm>
            <a:prstGeom prst="roundRect">
              <a:avLst>
                <a:gd name="adj" fmla="val 0"/>
              </a:avLst>
            </a:prstGeom>
            <a:solidFill>
              <a:srgbClr val="C6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82413" y="4382833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主讲人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21261" y="4394556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endParaRPr kumimoji="1"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413161" y="4394556"/>
              <a:ext cx="1984059" cy="31972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6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3" y="2004646"/>
            <a:ext cx="5931877" cy="4853354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0421815" y="175846"/>
            <a:ext cx="1453662" cy="386862"/>
          </a:xfrm>
          <a:prstGeom prst="roundRect">
            <a:avLst/>
          </a:prstGeom>
          <a:noFill/>
          <a:ln>
            <a:solidFill>
              <a:srgbClr val="C6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87952" y="202039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60202"/>
                </a:solidFill>
                <a:cs typeface="+mn-ea"/>
                <a:sym typeface="+mn-lt"/>
              </a:rPr>
              <a:t>企业</a:t>
            </a:r>
            <a:r>
              <a:rPr kumimoji="1" lang="en-US" altLang="zh-CN" b="1" dirty="0">
                <a:solidFill>
                  <a:srgbClr val="C60202"/>
                </a:solidFill>
                <a:cs typeface="+mn-ea"/>
                <a:sym typeface="+mn-lt"/>
              </a:rPr>
              <a:t>LOGO</a:t>
            </a:r>
            <a:endParaRPr kumimoji="1" lang="zh-CN" altLang="en-US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4152" y="4823550"/>
            <a:ext cx="3401623" cy="1021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让定量的时间产生更大的效益</a:t>
            </a:r>
            <a:endParaRPr lang="en-US" altLang="zh-CN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才能改变落后的局面</a:t>
            </a:r>
            <a:endParaRPr lang="en-US" altLang="zh-CN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缩短同优秀者之间的距离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07" y="544156"/>
            <a:ext cx="1894114" cy="14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时间与时间管理概述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6656705" y="2415540"/>
            <a:ext cx="4391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世界上哪样东西最长又是最短的，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最快又是最慢的，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最能分割又是最广大的，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最不受重视又是最值得惋惜的？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没有它，什么事情都做不成；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它使一切渺小的东西归于消灭，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使一切伟大的东西生命不绝。</a:t>
            </a: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9545861" y="5717540"/>
            <a:ext cx="1454244" cy="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伏尔泰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2321932" y="1494032"/>
            <a:ext cx="1901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什么是时间？</a:t>
            </a:r>
            <a:endParaRPr lang="en-US" sz="2000" b="1" spc="3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38" y="2463165"/>
            <a:ext cx="4699000" cy="3136900"/>
          </a:xfrm>
          <a:prstGeom prst="rect">
            <a:avLst/>
          </a:prstGeom>
        </p:spPr>
      </p:pic>
      <p:grpSp>
        <p:nvGrpSpPr>
          <p:cNvPr id="14" name="组 13"/>
          <p:cNvGrpSpPr/>
          <p:nvPr/>
        </p:nvGrpSpPr>
        <p:grpSpPr>
          <a:xfrm>
            <a:off x="1362736" y="1814285"/>
            <a:ext cx="4733264" cy="124636"/>
            <a:chOff x="1362736" y="1799771"/>
            <a:chExt cx="4733264" cy="124636"/>
          </a:xfrm>
        </p:grpSpPr>
        <p:sp>
          <p:nvSpPr>
            <p:cNvPr id="15" name="矩形 14"/>
            <p:cNvSpPr/>
            <p:nvPr/>
          </p:nvSpPr>
          <p:spPr>
            <a:xfrm>
              <a:off x="1379538" y="1799771"/>
              <a:ext cx="826633" cy="12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线连接符 20"/>
            <p:cNvCxnSpPr/>
            <p:nvPr/>
          </p:nvCxnSpPr>
          <p:spPr>
            <a:xfrm>
              <a:off x="1362736" y="1909893"/>
              <a:ext cx="473326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92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时间与时间管理概述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" name="íSḷïḋè">
            <a:extLst>
              <a:ext uri="{FF2B5EF4-FFF2-40B4-BE49-F238E27FC236}">
                <a16:creationId xmlns="" xmlns:a16="http://schemas.microsoft.com/office/drawing/2014/main" id="{6509D55C-0CA6-438F-A160-A1DD8A4F38F7}"/>
              </a:ext>
            </a:extLst>
          </p:cNvPr>
          <p:cNvGrpSpPr/>
          <p:nvPr/>
        </p:nvGrpSpPr>
        <p:grpSpPr>
          <a:xfrm>
            <a:off x="5688902" y="2110973"/>
            <a:ext cx="814199" cy="813971"/>
            <a:chOff x="4271225" y="1594106"/>
            <a:chExt cx="610649" cy="610478"/>
          </a:xfrm>
        </p:grpSpPr>
        <p:sp>
          <p:nvSpPr>
            <p:cNvPr id="5" name="ïṧlíḋê">
              <a:extLst>
                <a:ext uri="{FF2B5EF4-FFF2-40B4-BE49-F238E27FC236}">
                  <a16:creationId xmlns="" xmlns:a16="http://schemas.microsoft.com/office/drawing/2014/main" id="{CB17221E-98FF-4C49-86D4-35EF434D3B73}"/>
                </a:ext>
              </a:extLst>
            </p:cNvPr>
            <p:cNvSpPr/>
            <p:nvPr/>
          </p:nvSpPr>
          <p:spPr>
            <a:xfrm rot="16200000">
              <a:off x="4271311" y="1594020"/>
              <a:ext cx="610478" cy="6106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şliḍé">
              <a:extLst>
                <a:ext uri="{FF2B5EF4-FFF2-40B4-BE49-F238E27FC236}">
                  <a16:creationId xmlns="" xmlns:a16="http://schemas.microsoft.com/office/drawing/2014/main" id="{C89518A5-8201-449D-A6C4-92AD31FE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153" y="1689692"/>
              <a:ext cx="354794" cy="419304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ï$1ïďè">
            <a:extLst>
              <a:ext uri="{FF2B5EF4-FFF2-40B4-BE49-F238E27FC236}">
                <a16:creationId xmlns="" xmlns:a16="http://schemas.microsoft.com/office/drawing/2014/main" id="{A7BA2116-A439-4710-85C7-2D5DCFB0922F}"/>
              </a:ext>
            </a:extLst>
          </p:cNvPr>
          <p:cNvGrpSpPr/>
          <p:nvPr/>
        </p:nvGrpSpPr>
        <p:grpSpPr>
          <a:xfrm>
            <a:off x="8029235" y="4441412"/>
            <a:ext cx="814199" cy="813971"/>
            <a:chOff x="4975746" y="3427120"/>
            <a:chExt cx="610649" cy="610478"/>
          </a:xfrm>
        </p:grpSpPr>
        <p:sp>
          <p:nvSpPr>
            <p:cNvPr id="8" name="išľîďè">
              <a:extLst>
                <a:ext uri="{FF2B5EF4-FFF2-40B4-BE49-F238E27FC236}">
                  <a16:creationId xmlns="" xmlns:a16="http://schemas.microsoft.com/office/drawing/2014/main" id="{0FB49BA1-22E6-4ED5-8421-E6A020E59A0B}"/>
                </a:ext>
              </a:extLst>
            </p:cNvPr>
            <p:cNvSpPr/>
            <p:nvPr/>
          </p:nvSpPr>
          <p:spPr>
            <a:xfrm rot="5400000" flipV="1">
              <a:off x="4975832" y="3427034"/>
              <a:ext cx="610478" cy="610649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íšľíḓê">
              <a:extLst>
                <a:ext uri="{FF2B5EF4-FFF2-40B4-BE49-F238E27FC236}">
                  <a16:creationId xmlns="" xmlns:a16="http://schemas.microsoft.com/office/drawing/2014/main" id="{3C7FC022-9910-4990-9C8F-1F71FC34C3DF}"/>
                </a:ext>
              </a:extLst>
            </p:cNvPr>
            <p:cNvGrpSpPr/>
            <p:nvPr/>
          </p:nvGrpSpPr>
          <p:grpSpPr>
            <a:xfrm>
              <a:off x="5141466" y="3609936"/>
              <a:ext cx="279210" cy="244844"/>
              <a:chOff x="6365875" y="1458913"/>
              <a:chExt cx="619125" cy="542925"/>
            </a:xfrm>
            <a:solidFill>
              <a:schemeClr val="accent4"/>
            </a:solidFill>
          </p:grpSpPr>
          <p:sp>
            <p:nvSpPr>
              <p:cNvPr id="11" name="iŝliḑè">
                <a:extLst>
                  <a:ext uri="{FF2B5EF4-FFF2-40B4-BE49-F238E27FC236}">
                    <a16:creationId xmlns="" xmlns:a16="http://schemas.microsoft.com/office/drawing/2014/main" id="{2E67162C-3C09-4D17-A282-D97D0D44C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îṩḻîḍé">
                <a:extLst>
                  <a:ext uri="{FF2B5EF4-FFF2-40B4-BE49-F238E27FC236}">
                    <a16:creationId xmlns="" xmlns:a16="http://schemas.microsoft.com/office/drawing/2014/main" id="{CE1196F7-2C58-497D-8929-C45DB9A21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S1îďe">
                <a:extLst>
                  <a:ext uri="{FF2B5EF4-FFF2-40B4-BE49-F238E27FC236}">
                    <a16:creationId xmlns="" xmlns:a16="http://schemas.microsoft.com/office/drawing/2014/main" id="{0922D1B4-87A9-48EA-9947-AF0FBC0D6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íşlïḓê">
                <a:extLst>
                  <a:ext uri="{FF2B5EF4-FFF2-40B4-BE49-F238E27FC236}">
                    <a16:creationId xmlns="" xmlns:a16="http://schemas.microsoft.com/office/drawing/2014/main" id="{291FCA91-4A26-4676-AB69-9D79DD2D2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îŝlïḋe">
                <a:extLst>
                  <a:ext uri="{FF2B5EF4-FFF2-40B4-BE49-F238E27FC236}">
                    <a16:creationId xmlns="" xmlns:a16="http://schemas.microsoft.com/office/drawing/2014/main" id="{8A6DBD3F-7007-44A9-99C4-5D593F755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îsļiḍè">
                <a:extLst>
                  <a:ext uri="{FF2B5EF4-FFF2-40B4-BE49-F238E27FC236}">
                    <a16:creationId xmlns="" xmlns:a16="http://schemas.microsoft.com/office/drawing/2014/main" id="{A1F922EC-BD2F-46BA-A816-204CEA022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íS1íḑê">
            <a:extLst>
              <a:ext uri="{FF2B5EF4-FFF2-40B4-BE49-F238E27FC236}">
                <a16:creationId xmlns="" xmlns:a16="http://schemas.microsoft.com/office/drawing/2014/main" id="{D46A98E7-0A4D-46E8-B6CA-E959E886E312}"/>
              </a:ext>
            </a:extLst>
          </p:cNvPr>
          <p:cNvGrpSpPr/>
          <p:nvPr/>
        </p:nvGrpSpPr>
        <p:grpSpPr>
          <a:xfrm>
            <a:off x="3348567" y="4441412"/>
            <a:ext cx="814199" cy="813971"/>
            <a:chOff x="3576522" y="3427120"/>
            <a:chExt cx="610649" cy="610478"/>
          </a:xfrm>
        </p:grpSpPr>
        <p:sp>
          <p:nvSpPr>
            <p:cNvPr id="18" name="ïṣlïďê">
              <a:extLst>
                <a:ext uri="{FF2B5EF4-FFF2-40B4-BE49-F238E27FC236}">
                  <a16:creationId xmlns="" xmlns:a16="http://schemas.microsoft.com/office/drawing/2014/main" id="{6FB699EC-E067-4D56-B75D-19CEB4395173}"/>
                </a:ext>
              </a:extLst>
            </p:cNvPr>
            <p:cNvSpPr/>
            <p:nvPr/>
          </p:nvSpPr>
          <p:spPr>
            <a:xfrm rot="5400000" flipV="1">
              <a:off x="3576608" y="3427034"/>
              <a:ext cx="610478" cy="610649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śļíḑè">
              <a:extLst>
                <a:ext uri="{FF2B5EF4-FFF2-40B4-BE49-F238E27FC236}">
                  <a16:creationId xmlns="" xmlns:a16="http://schemas.microsoft.com/office/drawing/2014/main" id="{2A5EAC01-CEC3-4A34-9E91-93B11483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794" y="3607082"/>
              <a:ext cx="378106" cy="250552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ïšļîḑé">
            <a:extLst>
              <a:ext uri="{FF2B5EF4-FFF2-40B4-BE49-F238E27FC236}">
                <a16:creationId xmlns="" xmlns:a16="http://schemas.microsoft.com/office/drawing/2014/main" id="{8B84B3D7-D99E-4FE3-801B-5D2F75C1C1F3}"/>
              </a:ext>
            </a:extLst>
          </p:cNvPr>
          <p:cNvGrpSpPr/>
          <p:nvPr/>
        </p:nvGrpSpPr>
        <p:grpSpPr>
          <a:xfrm>
            <a:off x="3992034" y="2963164"/>
            <a:ext cx="814199" cy="813971"/>
            <a:chOff x="3576522" y="1830057"/>
            <a:chExt cx="610649" cy="610478"/>
          </a:xfrm>
        </p:grpSpPr>
        <p:sp>
          <p:nvSpPr>
            <p:cNvPr id="21" name="îṥ1iḍê">
              <a:extLst>
                <a:ext uri="{FF2B5EF4-FFF2-40B4-BE49-F238E27FC236}">
                  <a16:creationId xmlns="" xmlns:a16="http://schemas.microsoft.com/office/drawing/2014/main" id="{57EE9179-00DD-4A7A-9B96-E2E512B9286D}"/>
                </a:ext>
              </a:extLst>
            </p:cNvPr>
            <p:cNvSpPr/>
            <p:nvPr/>
          </p:nvSpPr>
          <p:spPr>
            <a:xfrm rot="16200000">
              <a:off x="3576608" y="1829971"/>
              <a:ext cx="610478" cy="61064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ṡḻíḑê">
              <a:extLst>
                <a:ext uri="{FF2B5EF4-FFF2-40B4-BE49-F238E27FC236}">
                  <a16:creationId xmlns="" xmlns:a16="http://schemas.microsoft.com/office/drawing/2014/main" id="{5A5D199C-F005-4ECD-AD1F-35AFFC384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060" y="1980190"/>
              <a:ext cx="265574" cy="31021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ïṧ1îḋê">
            <a:extLst>
              <a:ext uri="{FF2B5EF4-FFF2-40B4-BE49-F238E27FC236}">
                <a16:creationId xmlns="" xmlns:a16="http://schemas.microsoft.com/office/drawing/2014/main" id="{D83D806A-CA70-4E63-A8FB-B64DB0920C44}"/>
              </a:ext>
            </a:extLst>
          </p:cNvPr>
          <p:cNvGrpSpPr/>
          <p:nvPr/>
        </p:nvGrpSpPr>
        <p:grpSpPr>
          <a:xfrm>
            <a:off x="7385769" y="2963164"/>
            <a:ext cx="814199" cy="813971"/>
            <a:chOff x="4975746" y="1830057"/>
            <a:chExt cx="610649" cy="610478"/>
          </a:xfrm>
        </p:grpSpPr>
        <p:sp>
          <p:nvSpPr>
            <p:cNvPr id="24" name="íṧlïdè">
              <a:extLst>
                <a:ext uri="{FF2B5EF4-FFF2-40B4-BE49-F238E27FC236}">
                  <a16:creationId xmlns="" xmlns:a16="http://schemas.microsoft.com/office/drawing/2014/main" id="{43ED5F28-8227-4A07-8ACF-58A8B83F30A1}"/>
                </a:ext>
              </a:extLst>
            </p:cNvPr>
            <p:cNvSpPr/>
            <p:nvPr/>
          </p:nvSpPr>
          <p:spPr>
            <a:xfrm rot="16200000">
              <a:off x="4975832" y="1829971"/>
              <a:ext cx="610478" cy="61064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ṡḷîḓe">
              <a:extLst>
                <a:ext uri="{FF2B5EF4-FFF2-40B4-BE49-F238E27FC236}">
                  <a16:creationId xmlns="" xmlns:a16="http://schemas.microsoft.com/office/drawing/2014/main" id="{97943218-DFF9-4CD9-B275-DAA69DD82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861" y="1982244"/>
              <a:ext cx="450420" cy="306102"/>
            </a:xfrm>
            <a:custGeom>
              <a:avLst/>
              <a:gdLst/>
              <a:ahLst/>
              <a:cxnLst>
                <a:cxn ang="0">
                  <a:pos x="389" y="347"/>
                </a:cxn>
                <a:cxn ang="0">
                  <a:pos x="389" y="371"/>
                </a:cxn>
                <a:cxn ang="0">
                  <a:pos x="619" y="283"/>
                </a:cxn>
                <a:cxn ang="0">
                  <a:pos x="611" y="420"/>
                </a:cxn>
                <a:cxn ang="0">
                  <a:pos x="73" y="411"/>
                </a:cxn>
                <a:cxn ang="0">
                  <a:pos x="67" y="359"/>
                </a:cxn>
                <a:cxn ang="0">
                  <a:pos x="30" y="362"/>
                </a:cxn>
                <a:cxn ang="0">
                  <a:pos x="8" y="370"/>
                </a:cxn>
                <a:cxn ang="0">
                  <a:pos x="0" y="84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0" y="84"/>
                </a:cxn>
                <a:cxn ang="0">
                  <a:pos x="67" y="334"/>
                </a:cxn>
                <a:cxn ang="0">
                  <a:pos x="73" y="283"/>
                </a:cxn>
                <a:cxn ang="0">
                  <a:pos x="169" y="275"/>
                </a:cxn>
                <a:cxn ang="0">
                  <a:pos x="185" y="321"/>
                </a:cxn>
                <a:cxn ang="0">
                  <a:pos x="214" y="275"/>
                </a:cxn>
                <a:cxn ang="0">
                  <a:pos x="231" y="321"/>
                </a:cxn>
                <a:cxn ang="0">
                  <a:pos x="262" y="275"/>
                </a:cxn>
                <a:cxn ang="0">
                  <a:pos x="278" y="321"/>
                </a:cxn>
                <a:cxn ang="0">
                  <a:pos x="611" y="275"/>
                </a:cxn>
                <a:cxn ang="0">
                  <a:pos x="435" y="321"/>
                </a:cxn>
                <a:cxn ang="0">
                  <a:pos x="545" y="301"/>
                </a:cxn>
                <a:cxn ang="0">
                  <a:pos x="435" y="321"/>
                </a:cxn>
                <a:cxn ang="0">
                  <a:pos x="150" y="340"/>
                </a:cxn>
                <a:cxn ang="0">
                  <a:pos x="548" y="377"/>
                </a:cxn>
                <a:cxn ang="0">
                  <a:pos x="447" y="371"/>
                </a:cxn>
                <a:cxn ang="0">
                  <a:pos x="447" y="347"/>
                </a:cxn>
                <a:cxn ang="0">
                  <a:pos x="447" y="371"/>
                </a:cxn>
                <a:cxn ang="0">
                  <a:pos x="520" y="359"/>
                </a:cxn>
                <a:cxn ang="0">
                  <a:pos x="496" y="359"/>
                </a:cxn>
                <a:cxn ang="0">
                  <a:pos x="508" y="371"/>
                </a:cxn>
              </a:cxnLst>
              <a:rect l="0" t="0" r="r" b="b"/>
              <a:pathLst>
                <a:path w="619" h="420">
                  <a:moveTo>
                    <a:pt x="377" y="359"/>
                  </a:moveTo>
                  <a:cubicBezTo>
                    <a:pt x="377" y="353"/>
                    <a:pt x="382" y="347"/>
                    <a:pt x="389" y="347"/>
                  </a:cubicBezTo>
                  <a:cubicBezTo>
                    <a:pt x="395" y="347"/>
                    <a:pt x="400" y="353"/>
                    <a:pt x="400" y="359"/>
                  </a:cubicBezTo>
                  <a:cubicBezTo>
                    <a:pt x="400" y="365"/>
                    <a:pt x="395" y="371"/>
                    <a:pt x="389" y="371"/>
                  </a:cubicBezTo>
                  <a:cubicBezTo>
                    <a:pt x="382" y="371"/>
                    <a:pt x="377" y="365"/>
                    <a:pt x="377" y="359"/>
                  </a:cubicBezTo>
                  <a:close/>
                  <a:moveTo>
                    <a:pt x="619" y="283"/>
                  </a:moveTo>
                  <a:cubicBezTo>
                    <a:pt x="619" y="411"/>
                    <a:pt x="619" y="411"/>
                    <a:pt x="619" y="411"/>
                  </a:cubicBezTo>
                  <a:cubicBezTo>
                    <a:pt x="619" y="416"/>
                    <a:pt x="615" y="420"/>
                    <a:pt x="61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77" y="420"/>
                    <a:pt x="73" y="416"/>
                    <a:pt x="73" y="411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71" y="358"/>
                    <a:pt x="69" y="359"/>
                    <a:pt x="67" y="359"/>
                  </a:cubicBezTo>
                  <a:cubicBezTo>
                    <a:pt x="30" y="359"/>
                    <a:pt x="30" y="359"/>
                    <a:pt x="30" y="359"/>
                  </a:cubicBezTo>
                  <a:cubicBezTo>
                    <a:pt x="30" y="362"/>
                    <a:pt x="30" y="362"/>
                    <a:pt x="30" y="362"/>
                  </a:cubicBezTo>
                  <a:cubicBezTo>
                    <a:pt x="30" y="367"/>
                    <a:pt x="26" y="370"/>
                    <a:pt x="22" y="370"/>
                  </a:cubicBezTo>
                  <a:cubicBezTo>
                    <a:pt x="8" y="370"/>
                    <a:pt x="8" y="370"/>
                    <a:pt x="8" y="370"/>
                  </a:cubicBezTo>
                  <a:cubicBezTo>
                    <a:pt x="4" y="370"/>
                    <a:pt x="0" y="367"/>
                    <a:pt x="0" y="3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0" y="0"/>
                    <a:pt x="15" y="0"/>
                  </a:cubicBezTo>
                  <a:cubicBezTo>
                    <a:pt x="19" y="0"/>
                    <a:pt x="23" y="4"/>
                    <a:pt x="23" y="8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7"/>
                    <a:pt x="30" y="80"/>
                    <a:pt x="30" y="8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67" y="334"/>
                    <a:pt x="67" y="334"/>
                    <a:pt x="67" y="334"/>
                  </a:cubicBezTo>
                  <a:cubicBezTo>
                    <a:pt x="69" y="334"/>
                    <a:pt x="71" y="335"/>
                    <a:pt x="73" y="336"/>
                  </a:cubicBezTo>
                  <a:cubicBezTo>
                    <a:pt x="73" y="283"/>
                    <a:pt x="73" y="283"/>
                    <a:pt x="73" y="283"/>
                  </a:cubicBezTo>
                  <a:cubicBezTo>
                    <a:pt x="73" y="279"/>
                    <a:pt x="77" y="275"/>
                    <a:pt x="81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275"/>
                    <a:pt x="185" y="275"/>
                    <a:pt x="185" y="27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31" y="321"/>
                    <a:pt x="231" y="321"/>
                    <a:pt x="231" y="321"/>
                  </a:cubicBezTo>
                  <a:cubicBezTo>
                    <a:pt x="231" y="275"/>
                    <a:pt x="231" y="275"/>
                    <a:pt x="23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611" y="275"/>
                    <a:pt x="611" y="275"/>
                    <a:pt x="611" y="275"/>
                  </a:cubicBezTo>
                  <a:cubicBezTo>
                    <a:pt x="615" y="275"/>
                    <a:pt x="619" y="279"/>
                    <a:pt x="619" y="283"/>
                  </a:cubicBezTo>
                  <a:close/>
                  <a:moveTo>
                    <a:pt x="435" y="321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01"/>
                    <a:pt x="545" y="301"/>
                    <a:pt x="545" y="301"/>
                  </a:cubicBezTo>
                  <a:cubicBezTo>
                    <a:pt x="435" y="301"/>
                    <a:pt x="435" y="301"/>
                    <a:pt x="435" y="301"/>
                  </a:cubicBezTo>
                  <a:lnTo>
                    <a:pt x="435" y="321"/>
                  </a:lnTo>
                  <a:close/>
                  <a:moveTo>
                    <a:pt x="548" y="340"/>
                  </a:moveTo>
                  <a:cubicBezTo>
                    <a:pt x="150" y="340"/>
                    <a:pt x="150" y="340"/>
                    <a:pt x="150" y="340"/>
                  </a:cubicBezTo>
                  <a:cubicBezTo>
                    <a:pt x="150" y="377"/>
                    <a:pt x="150" y="377"/>
                    <a:pt x="150" y="377"/>
                  </a:cubicBezTo>
                  <a:cubicBezTo>
                    <a:pt x="548" y="377"/>
                    <a:pt x="548" y="377"/>
                    <a:pt x="548" y="377"/>
                  </a:cubicBezTo>
                  <a:lnTo>
                    <a:pt x="548" y="340"/>
                  </a:lnTo>
                  <a:close/>
                  <a:moveTo>
                    <a:pt x="447" y="371"/>
                  </a:moveTo>
                  <a:cubicBezTo>
                    <a:pt x="453" y="371"/>
                    <a:pt x="458" y="365"/>
                    <a:pt x="458" y="359"/>
                  </a:cubicBezTo>
                  <a:cubicBezTo>
                    <a:pt x="458" y="353"/>
                    <a:pt x="453" y="347"/>
                    <a:pt x="447" y="347"/>
                  </a:cubicBezTo>
                  <a:cubicBezTo>
                    <a:pt x="440" y="347"/>
                    <a:pt x="435" y="353"/>
                    <a:pt x="435" y="359"/>
                  </a:cubicBezTo>
                  <a:cubicBezTo>
                    <a:pt x="435" y="365"/>
                    <a:pt x="440" y="371"/>
                    <a:pt x="447" y="371"/>
                  </a:cubicBezTo>
                  <a:close/>
                  <a:moveTo>
                    <a:pt x="508" y="371"/>
                  </a:moveTo>
                  <a:cubicBezTo>
                    <a:pt x="515" y="371"/>
                    <a:pt x="520" y="365"/>
                    <a:pt x="520" y="359"/>
                  </a:cubicBezTo>
                  <a:cubicBezTo>
                    <a:pt x="520" y="353"/>
                    <a:pt x="515" y="347"/>
                    <a:pt x="508" y="347"/>
                  </a:cubicBezTo>
                  <a:cubicBezTo>
                    <a:pt x="502" y="347"/>
                    <a:pt x="496" y="353"/>
                    <a:pt x="496" y="359"/>
                  </a:cubicBezTo>
                  <a:cubicBezTo>
                    <a:pt x="496" y="365"/>
                    <a:pt x="502" y="371"/>
                    <a:pt x="508" y="371"/>
                  </a:cubicBezTo>
                  <a:close/>
                  <a:moveTo>
                    <a:pt x="508" y="371"/>
                  </a:moveTo>
                  <a:cubicBezTo>
                    <a:pt x="508" y="371"/>
                    <a:pt x="508" y="371"/>
                    <a:pt x="508" y="37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206" y="3343703"/>
            <a:ext cx="2799806" cy="2744491"/>
          </a:xfrm>
          <a:prstGeom prst="rect">
            <a:avLst/>
          </a:prstGeom>
        </p:spPr>
      </p:pic>
      <p:sp>
        <p:nvSpPr>
          <p:cNvPr id="27" name="任意形状 26"/>
          <p:cNvSpPr/>
          <p:nvPr/>
        </p:nvSpPr>
        <p:spPr>
          <a:xfrm>
            <a:off x="4860892" y="4670337"/>
            <a:ext cx="2619974" cy="585045"/>
          </a:xfrm>
          <a:custGeom>
            <a:avLst/>
            <a:gdLst>
              <a:gd name="connsiteX0" fmla="*/ 4640 w 2619974"/>
              <a:gd name="connsiteY0" fmla="*/ 0 h 585045"/>
              <a:gd name="connsiteX1" fmla="*/ 2615335 w 2619974"/>
              <a:gd name="connsiteY1" fmla="*/ 0 h 585045"/>
              <a:gd name="connsiteX2" fmla="*/ 2619974 w 2619974"/>
              <a:gd name="connsiteY2" fmla="*/ 91878 h 585045"/>
              <a:gd name="connsiteX3" fmla="*/ 2593360 w 2619974"/>
              <a:gd name="connsiteY3" fmla="*/ 355886 h 585045"/>
              <a:gd name="connsiteX4" fmla="*/ 2522225 w 2619974"/>
              <a:gd name="connsiteY4" fmla="*/ 585045 h 585045"/>
              <a:gd name="connsiteX5" fmla="*/ 97749 w 2619974"/>
              <a:gd name="connsiteY5" fmla="*/ 585045 h 585045"/>
              <a:gd name="connsiteX6" fmla="*/ 26615 w 2619974"/>
              <a:gd name="connsiteY6" fmla="*/ 355886 h 585045"/>
              <a:gd name="connsiteX7" fmla="*/ 0 w 2619974"/>
              <a:gd name="connsiteY7" fmla="*/ 91878 h 58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974" h="585045">
                <a:moveTo>
                  <a:pt x="4640" y="0"/>
                </a:moveTo>
                <a:lnTo>
                  <a:pt x="2615335" y="0"/>
                </a:lnTo>
                <a:lnTo>
                  <a:pt x="2619974" y="91878"/>
                </a:lnTo>
                <a:cubicBezTo>
                  <a:pt x="2619974" y="182314"/>
                  <a:pt x="2610810" y="270609"/>
                  <a:pt x="2593360" y="355886"/>
                </a:cubicBezTo>
                <a:lnTo>
                  <a:pt x="2522225" y="585045"/>
                </a:lnTo>
                <a:lnTo>
                  <a:pt x="97749" y="585045"/>
                </a:lnTo>
                <a:lnTo>
                  <a:pt x="26615" y="355886"/>
                </a:lnTo>
                <a:cubicBezTo>
                  <a:pt x="9164" y="270609"/>
                  <a:pt x="0" y="182314"/>
                  <a:pt x="0" y="91878"/>
                </a:cubicBezTo>
                <a:close/>
              </a:path>
            </a:pathLst>
          </a:cu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52624" y="466146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solidFill>
                  <a:schemeClr val="bg1"/>
                </a:solidFill>
                <a:cs typeface="+mn-ea"/>
                <a:sym typeface="+mn-lt"/>
              </a:rPr>
              <a:t>什么是时间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08500" y="47230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cs typeface="+mn-ea"/>
                <a:sym typeface="+mn-lt"/>
              </a:rPr>
              <a:t>（活</a:t>
            </a:r>
            <a:r>
              <a:rPr kumimoji="1" lang="zh-CN" altLang="en-US" sz="2400" dirty="0">
                <a:cs typeface="+mn-ea"/>
                <a:sym typeface="+mn-lt"/>
              </a:rPr>
              <a:t>着</a:t>
            </a:r>
            <a:r>
              <a:rPr kumimoji="1" lang="zh-CN" altLang="en-US" sz="2400">
                <a:cs typeface="+mn-ea"/>
                <a:sym typeface="+mn-lt"/>
              </a:rPr>
              <a:t>的人）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83798" y="41182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生命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794570" y="24923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金钱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542002" y="13056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资源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91481" y="247432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债务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32118" y="41182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财富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410224" y="3092885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cs typeface="+mn-ea"/>
                <a:sym typeface="+mn-lt"/>
              </a:rPr>
              <a:t>（商  人）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77377" y="139794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cs typeface="+mn-ea"/>
                <a:sym typeface="+mn-lt"/>
              </a:rPr>
              <a:t>（做学问的人）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231775" y="3092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cs typeface="+mn-ea"/>
                <a:sym typeface="+mn-lt"/>
              </a:rPr>
              <a:t>（做无聊的人）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87372" y="473354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cs typeface="+mn-ea"/>
                <a:sym typeface="+mn-lt"/>
              </a:rPr>
              <a:t>（绝大多数人）</a:t>
            </a:r>
            <a:endParaRPr kumimoji="1"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2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时间与时间管理概述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25255" y="2435527"/>
            <a:ext cx="7312141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想要体会“一年”有多少价值，可以去问一个失败重修的学生；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想要体会“一月”有多少价值，可以去问一个不幸早产的母亲；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想要体会“一周”有多少价值，可以去问一个定期周刊的编辑；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想要体会“一天”有多少价值，可以去问“一闭一睁”的小沈阳；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想要体会“一小时”有多少价值，可以去问一对等待相聚的恋人；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想要体会“一分钟”有多少价值，可以去问一个错过火车的旅人；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想要体会“一秒钟”有多少价值，可以去问一个死里逃生的幸运儿；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想要体会“一毫秒”有多少价值，可以去问一个错失金牌的运动员。</a:t>
            </a: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2321931" y="1494032"/>
            <a:ext cx="423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什么是时间</a:t>
            </a:r>
            <a:r>
              <a:rPr lang="en-US" altLang="zh-CN" sz="2400" b="1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2200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体会时间</a:t>
            </a:r>
            <a:endParaRPr lang="en-US" sz="2200" spc="3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1362736" y="1814285"/>
            <a:ext cx="4733264" cy="124636"/>
            <a:chOff x="1362736" y="1799771"/>
            <a:chExt cx="4733264" cy="124636"/>
          </a:xfrm>
        </p:grpSpPr>
        <p:sp>
          <p:nvSpPr>
            <p:cNvPr id="11" name="矩形 10"/>
            <p:cNvSpPr/>
            <p:nvPr/>
          </p:nvSpPr>
          <p:spPr>
            <a:xfrm>
              <a:off x="1379538" y="1799771"/>
              <a:ext cx="826633" cy="12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直线连接符 11"/>
            <p:cNvCxnSpPr/>
            <p:nvPr/>
          </p:nvCxnSpPr>
          <p:spPr>
            <a:xfrm>
              <a:off x="1362736" y="1909893"/>
              <a:ext cx="473326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7282">
            <a:off x="8706065" y="453776"/>
            <a:ext cx="2576798" cy="2721017"/>
          </a:xfrm>
          <a:custGeom>
            <a:avLst/>
            <a:gdLst>
              <a:gd name="connsiteX0" fmla="*/ 0 w 1729014"/>
              <a:gd name="connsiteY0" fmla="*/ 0 h 1825784"/>
              <a:gd name="connsiteX1" fmla="*/ 1729014 w 1729014"/>
              <a:gd name="connsiteY1" fmla="*/ 0 h 1825784"/>
              <a:gd name="connsiteX2" fmla="*/ 1729014 w 1729014"/>
              <a:gd name="connsiteY2" fmla="*/ 1825784 h 1825784"/>
              <a:gd name="connsiteX3" fmla="*/ 504372 w 1729014"/>
              <a:gd name="connsiteY3" fmla="*/ 1825784 h 1825784"/>
              <a:gd name="connsiteX4" fmla="*/ 504372 w 1729014"/>
              <a:gd name="connsiteY4" fmla="*/ 1646168 h 1825784"/>
              <a:gd name="connsiteX5" fmla="*/ 0 w 1729014"/>
              <a:gd name="connsiteY5" fmla="*/ 1646168 h 18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014" h="1825784">
                <a:moveTo>
                  <a:pt x="0" y="0"/>
                </a:moveTo>
                <a:lnTo>
                  <a:pt x="1729014" y="0"/>
                </a:lnTo>
                <a:lnTo>
                  <a:pt x="1729014" y="1825784"/>
                </a:lnTo>
                <a:lnTo>
                  <a:pt x="504372" y="1825784"/>
                </a:lnTo>
                <a:lnTo>
                  <a:pt x="504372" y="1646168"/>
                </a:lnTo>
                <a:lnTo>
                  <a:pt x="0" y="1646168"/>
                </a:lnTo>
                <a:close/>
              </a:path>
            </a:pathLst>
          </a:custGeom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 rot="20579115">
            <a:off x="9157265" y="1010220"/>
            <a:ext cx="1937171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97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眼睛一闭一睁，一天就过去了 嚎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~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眼睛一闭不睁，这辈子就过去了 嚎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~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478" y="3528624"/>
            <a:ext cx="1834743" cy="25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时间与时间管理概述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2321931" y="1494032"/>
            <a:ext cx="423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时间有哪些特性？</a:t>
            </a:r>
            <a:endParaRPr lang="en-US" sz="2200" spc="3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362736" y="1814285"/>
            <a:ext cx="4733264" cy="124636"/>
            <a:chOff x="1362736" y="1799771"/>
            <a:chExt cx="4733264" cy="124636"/>
          </a:xfrm>
        </p:grpSpPr>
        <p:sp>
          <p:nvSpPr>
            <p:cNvPr id="6" name="矩形 5"/>
            <p:cNvSpPr/>
            <p:nvPr/>
          </p:nvSpPr>
          <p:spPr>
            <a:xfrm>
              <a:off x="1379538" y="1799771"/>
              <a:ext cx="826633" cy="12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7" name="直线连接符 6"/>
            <p:cNvCxnSpPr/>
            <p:nvPr/>
          </p:nvCxnSpPr>
          <p:spPr>
            <a:xfrm>
              <a:off x="1362736" y="1909893"/>
              <a:ext cx="473326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ine 130"/>
          <p:cNvSpPr>
            <a:spLocks noChangeShapeType="1"/>
          </p:cNvSpPr>
          <p:nvPr/>
        </p:nvSpPr>
        <p:spPr bwMode="auto">
          <a:xfrm>
            <a:off x="1031875" y="2297430"/>
            <a:ext cx="1588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50"/>
          <p:cNvSpPr>
            <a:spLocks noChangeArrowheads="1"/>
          </p:cNvSpPr>
          <p:nvPr/>
        </p:nvSpPr>
        <p:spPr bwMode="auto">
          <a:xfrm>
            <a:off x="911225" y="3040380"/>
            <a:ext cx="3527425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时间的供给量是固定不变的。</a:t>
            </a:r>
          </a:p>
        </p:txBody>
      </p:sp>
      <p:sp>
        <p:nvSpPr>
          <p:cNvPr id="26" name="直接连接符 29"/>
          <p:cNvSpPr>
            <a:spLocks noChangeShapeType="1"/>
          </p:cNvSpPr>
          <p:nvPr/>
        </p:nvSpPr>
        <p:spPr bwMode="auto">
          <a:xfrm>
            <a:off x="911225" y="3591243"/>
            <a:ext cx="3402013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Group 8"/>
          <p:cNvGrpSpPr/>
          <p:nvPr/>
        </p:nvGrpSpPr>
        <p:grpSpPr bwMode="auto">
          <a:xfrm>
            <a:off x="3543300" y="2279968"/>
            <a:ext cx="5143500" cy="3832225"/>
            <a:chOff x="0" y="0"/>
            <a:chExt cx="5143591" cy="3831491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avLst/>
              <a:gdLst>
                <a:gd name="T0" fmla="*/ 201403331 w 21600"/>
                <a:gd name="T1" fmla="*/ 0 h 21600"/>
                <a:gd name="T2" fmla="*/ 9324273 w 21600"/>
                <a:gd name="T3" fmla="*/ 201403331 h 21600"/>
                <a:gd name="T4" fmla="*/ 201403331 w 21600"/>
                <a:gd name="T5" fmla="*/ 18667117 h 21600"/>
                <a:gd name="T6" fmla="*/ 393482390 w 21600"/>
                <a:gd name="T7" fmla="*/ 2014033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1" y="10800"/>
                  </a:moveTo>
                  <a:cubicBezTo>
                    <a:pt x="1001" y="5388"/>
                    <a:pt x="5388" y="1001"/>
                    <a:pt x="10800" y="1001"/>
                  </a:cubicBezTo>
                  <a:cubicBezTo>
                    <a:pt x="16211" y="1001"/>
                    <a:pt x="20599" y="5388"/>
                    <a:pt x="205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01" y="108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avLst/>
              <a:gdLst>
                <a:gd name="T0" fmla="*/ 201403331 w 21600"/>
                <a:gd name="T1" fmla="*/ 402806662 h 21600"/>
                <a:gd name="T2" fmla="*/ 201403331 w 21600"/>
                <a:gd name="T3" fmla="*/ 393482390 h 21600"/>
                <a:gd name="T4" fmla="*/ 201403331 w 21600"/>
                <a:gd name="T5" fmla="*/ 384139545 h 21600"/>
                <a:gd name="T6" fmla="*/ 201403331 w 21600"/>
                <a:gd name="T7" fmla="*/ 3934823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0599"/>
                  </a:moveTo>
                  <a:lnTo>
                    <a:pt x="10800" y="21600"/>
                  </a:lnTo>
                  <a:lnTo>
                    <a:pt x="10800" y="20599"/>
                  </a:lnTo>
                  <a:close/>
                </a:path>
              </a:pathLst>
            </a:custGeom>
            <a:solidFill>
              <a:srgbClr val="F5B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avLst/>
              <a:gdLst>
                <a:gd name="T0" fmla="*/ 201403331 w 21600"/>
                <a:gd name="T1" fmla="*/ 402806662 h 21600"/>
                <a:gd name="T2" fmla="*/ 393482390 w 21600"/>
                <a:gd name="T3" fmla="*/ 201403331 h 21600"/>
                <a:gd name="T4" fmla="*/ 201403331 w 21600"/>
                <a:gd name="T5" fmla="*/ 384139545 h 21600"/>
                <a:gd name="T6" fmla="*/ 9324273 w 21600"/>
                <a:gd name="T7" fmla="*/ 2014033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0599" y="10800"/>
                  </a:moveTo>
                  <a:cubicBezTo>
                    <a:pt x="20599" y="16211"/>
                    <a:pt x="16211" y="20599"/>
                    <a:pt x="10800" y="20599"/>
                  </a:cubicBezTo>
                  <a:cubicBezTo>
                    <a:pt x="5388" y="20599"/>
                    <a:pt x="1001" y="16211"/>
                    <a:pt x="1001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20599" y="10800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avLst/>
              <a:gdLst>
                <a:gd name="T0" fmla="*/ 201403331 w 21600"/>
                <a:gd name="T1" fmla="*/ 0 h 21600"/>
                <a:gd name="T2" fmla="*/ 201384622 w 21600"/>
                <a:gd name="T3" fmla="*/ 9324273 h 21600"/>
                <a:gd name="T4" fmla="*/ 201403331 w 21600"/>
                <a:gd name="T5" fmla="*/ 18667117 h 21600"/>
                <a:gd name="T6" fmla="*/ 201422040 w 21600"/>
                <a:gd name="T7" fmla="*/ 93242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99" y="1001"/>
                  </a:moveTo>
                  <a:lnTo>
                    <a:pt x="10800" y="0"/>
                  </a:lnTo>
                  <a:lnTo>
                    <a:pt x="10799" y="1001"/>
                  </a:lnTo>
                  <a:close/>
                </a:path>
              </a:pathLst>
            </a:custGeom>
            <a:solidFill>
              <a:srgbClr val="EB8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1893685" y="1237635"/>
              <a:ext cx="1356220" cy="135622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2092299" y="1436249"/>
              <a:ext cx="958992" cy="95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时间特性</a:t>
              </a: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2097118" y="404"/>
              <a:ext cx="949354" cy="949354"/>
            </a:xfrm>
            <a:prstGeom prst="ellipse">
              <a:avLst/>
            </a:prstGeom>
            <a:solidFill>
              <a:srgbClr val="C60202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236148" y="139434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无法开源</a:t>
              </a:r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3537782" y="1441068"/>
              <a:ext cx="949354" cy="949354"/>
            </a:xfrm>
            <a:prstGeom prst="ellipse">
              <a:avLst/>
            </a:prstGeom>
            <a:solidFill>
              <a:srgbClr val="C60202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3676812" y="1580098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无法节流</a:t>
              </a: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2097118" y="2881732"/>
              <a:ext cx="949354" cy="949354"/>
            </a:xfrm>
            <a:prstGeom prst="ellipse">
              <a:avLst/>
            </a:prstGeom>
            <a:solidFill>
              <a:srgbClr val="C60202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2236148" y="3020762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不可取代</a:t>
              </a:r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656454" y="1441068"/>
              <a:ext cx="949354" cy="949354"/>
            </a:xfrm>
            <a:prstGeom prst="ellipse">
              <a:avLst/>
            </a:prstGeom>
            <a:solidFill>
              <a:srgbClr val="C60202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795484" y="1580098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不可再生</a:t>
              </a:r>
            </a:p>
          </p:txBody>
        </p:sp>
      </p:grpSp>
      <p:cxnSp>
        <p:nvCxnSpPr>
          <p:cNvPr id="42" name="肘形连接符 31"/>
          <p:cNvCxnSpPr>
            <a:cxnSpLocks noChangeShapeType="1"/>
          </p:cNvCxnSpPr>
          <p:nvPr/>
        </p:nvCxnSpPr>
        <p:spPr bwMode="auto">
          <a:xfrm flipV="1">
            <a:off x="4438650" y="2754630"/>
            <a:ext cx="990600" cy="836613"/>
          </a:xfrm>
          <a:prstGeom prst="bentConnector3">
            <a:avLst>
              <a:gd name="adj1" fmla="val 14157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肘形连接符 32"/>
          <p:cNvCxnSpPr>
            <a:cxnSpLocks noChangeShapeType="1"/>
          </p:cNvCxnSpPr>
          <p:nvPr/>
        </p:nvCxnSpPr>
        <p:spPr bwMode="auto">
          <a:xfrm rot="5400000" flipH="1" flipV="1">
            <a:off x="3811587" y="5327968"/>
            <a:ext cx="1355725" cy="355600"/>
          </a:xfrm>
          <a:prstGeom prst="bentConnector3">
            <a:avLst>
              <a:gd name="adj1" fmla="val -11417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直接连接符 34"/>
          <p:cNvSpPr>
            <a:spLocks noChangeShapeType="1"/>
          </p:cNvSpPr>
          <p:nvPr/>
        </p:nvSpPr>
        <p:spPr bwMode="auto">
          <a:xfrm>
            <a:off x="911225" y="6039168"/>
            <a:ext cx="3402013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TextBox 88"/>
          <p:cNvSpPr/>
          <p:nvPr/>
        </p:nvSpPr>
        <p:spPr bwMode="auto">
          <a:xfrm>
            <a:off x="911225" y="5150168"/>
            <a:ext cx="3402013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  <a:headEnd type="oval" w="med" len="med"/>
                <a:tailEnd type="oval" w="med" len="med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天可补，海可填，南山可移。日月既往，不可复追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直接连接符 43"/>
          <p:cNvSpPr>
            <a:spLocks noChangeShapeType="1"/>
          </p:cNvSpPr>
          <p:nvPr/>
        </p:nvSpPr>
        <p:spPr bwMode="auto">
          <a:xfrm>
            <a:off x="8169275" y="4102418"/>
            <a:ext cx="3257550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TextBox 93"/>
          <p:cNvSpPr>
            <a:spLocks noChangeArrowheads="1"/>
          </p:cNvSpPr>
          <p:nvPr/>
        </p:nvSpPr>
        <p:spPr bwMode="auto">
          <a:xfrm>
            <a:off x="8158163" y="3035618"/>
            <a:ext cx="3241675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不论愿不愿意，我们都必须消费时间。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8" name="肘形连接符 45"/>
          <p:cNvCxnSpPr>
            <a:cxnSpLocks noChangeShapeType="1"/>
          </p:cNvCxnSpPr>
          <p:nvPr/>
        </p:nvCxnSpPr>
        <p:spPr bwMode="auto">
          <a:xfrm flipV="1">
            <a:off x="6096000" y="6039168"/>
            <a:ext cx="1736725" cy="215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直接连接符 46"/>
          <p:cNvSpPr>
            <a:spLocks noChangeShapeType="1"/>
          </p:cNvSpPr>
          <p:nvPr/>
        </p:nvSpPr>
        <p:spPr bwMode="auto">
          <a:xfrm>
            <a:off x="8021638" y="6039168"/>
            <a:ext cx="3257550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TextBox 105"/>
          <p:cNvSpPr>
            <a:spLocks noChangeArrowheads="1"/>
          </p:cNvSpPr>
          <p:nvPr/>
        </p:nvSpPr>
        <p:spPr bwMode="auto">
          <a:xfrm>
            <a:off x="8039100" y="5131118"/>
            <a:ext cx="3241675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任何一项活动都有赖于时间的堆砌。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9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25" grpId="0"/>
      <p:bldP spid="26" grpId="0" animBg="1"/>
      <p:bldP spid="44" grpId="0" animBg="1"/>
      <p:bldP spid="45" grpId="0"/>
      <p:bldP spid="46" grpId="0" animBg="1"/>
      <p:bldP spid="47" grpId="0"/>
      <p:bldP spid="49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时间与时间管理概述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2321931" y="1494032"/>
            <a:ext cx="4238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如何理解时间管理</a:t>
            </a:r>
            <a:endParaRPr lang="en-US" sz="2200" spc="3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362736" y="1814285"/>
            <a:ext cx="4733264" cy="124636"/>
            <a:chOff x="1362736" y="1799771"/>
            <a:chExt cx="4733264" cy="124636"/>
          </a:xfrm>
        </p:grpSpPr>
        <p:sp>
          <p:nvSpPr>
            <p:cNvPr id="6" name="矩形 5"/>
            <p:cNvSpPr/>
            <p:nvPr/>
          </p:nvSpPr>
          <p:spPr>
            <a:xfrm>
              <a:off x="1379538" y="1799771"/>
              <a:ext cx="826633" cy="12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7" name="直线连接符 6"/>
            <p:cNvCxnSpPr/>
            <p:nvPr/>
          </p:nvCxnSpPr>
          <p:spPr>
            <a:xfrm>
              <a:off x="1362736" y="1909893"/>
              <a:ext cx="473326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iṧļiḍe">
            <a:extLst>
              <a:ext uri="{FF2B5EF4-FFF2-40B4-BE49-F238E27FC236}">
                <a16:creationId xmlns="" xmlns:a16="http://schemas.microsoft.com/office/drawing/2014/main" id="{BFD791E1-27B8-4340-AE5E-568429747C49}"/>
              </a:ext>
            </a:extLst>
          </p:cNvPr>
          <p:cNvSpPr/>
          <p:nvPr/>
        </p:nvSpPr>
        <p:spPr>
          <a:xfrm>
            <a:off x="750277" y="4369356"/>
            <a:ext cx="10691446" cy="1998394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直接连接符 10">
            <a:extLst>
              <a:ext uri="{FF2B5EF4-FFF2-40B4-BE49-F238E27FC236}">
                <a16:creationId xmlns="" xmlns:a16="http://schemas.microsoft.com/office/drawing/2014/main" id="{DB29642D-4B2E-4253-90D7-CA8169031F1A}"/>
              </a:ext>
            </a:extLst>
          </p:cNvPr>
          <p:cNvCxnSpPr>
            <a:cxnSpLocks/>
          </p:cNvCxnSpPr>
          <p:nvPr/>
        </p:nvCxnSpPr>
        <p:spPr>
          <a:xfrm flipH="1">
            <a:off x="4425461" y="4369356"/>
            <a:ext cx="1" cy="1985175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">
            <a:extLst>
              <a:ext uri="{FF2B5EF4-FFF2-40B4-BE49-F238E27FC236}">
                <a16:creationId xmlns="" xmlns:a16="http://schemas.microsoft.com/office/drawing/2014/main" id="{0450CD34-E746-43D7-BB3C-BB4594580361}"/>
              </a:ext>
            </a:extLst>
          </p:cNvPr>
          <p:cNvCxnSpPr>
            <a:cxnSpLocks/>
          </p:cNvCxnSpPr>
          <p:nvPr/>
        </p:nvCxnSpPr>
        <p:spPr>
          <a:xfrm flipH="1">
            <a:off x="7752974" y="4369356"/>
            <a:ext cx="1" cy="1985175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2153874" y="2413566"/>
            <a:ext cx="1214387" cy="1620949"/>
            <a:chOff x="2153874" y="2413566"/>
            <a:chExt cx="1214387" cy="1620949"/>
          </a:xfrm>
        </p:grpSpPr>
        <p:grpSp>
          <p:nvGrpSpPr>
            <p:cNvPr id="13" name="组 12"/>
            <p:cNvGrpSpPr/>
            <p:nvPr/>
          </p:nvGrpSpPr>
          <p:grpSpPr>
            <a:xfrm>
              <a:off x="2153874" y="2413566"/>
              <a:ext cx="1214387" cy="1620949"/>
              <a:chOff x="2153874" y="2413566"/>
              <a:chExt cx="1214387" cy="1620949"/>
            </a:xfrm>
          </p:grpSpPr>
          <p:sp>
            <p:nvSpPr>
              <p:cNvPr id="15" name="îṣļîḑè">
                <a:extLst>
                  <a:ext uri="{FF2B5EF4-FFF2-40B4-BE49-F238E27FC236}">
                    <a16:creationId xmlns="" xmlns:a16="http://schemas.microsoft.com/office/drawing/2014/main" id="{5C0E9AF5-351D-4DCB-9C18-E56F7FA7900A}"/>
                  </a:ext>
                </a:extLst>
              </p:cNvPr>
              <p:cNvSpPr/>
              <p:nvPr/>
            </p:nvSpPr>
            <p:spPr>
              <a:xfrm rot="5400000">
                <a:off x="2482390" y="3546310"/>
                <a:ext cx="557356" cy="419054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íś1ïďê">
                <a:extLst>
                  <a:ext uri="{FF2B5EF4-FFF2-40B4-BE49-F238E27FC236}">
                    <a16:creationId xmlns="" xmlns:a16="http://schemas.microsoft.com/office/drawing/2014/main" id="{F99AB41C-618A-42C1-8D66-7573A678DA34}"/>
                  </a:ext>
                </a:extLst>
              </p:cNvPr>
              <p:cNvSpPr/>
              <p:nvPr/>
            </p:nvSpPr>
            <p:spPr>
              <a:xfrm>
                <a:off x="2153874" y="2413566"/>
                <a:ext cx="1214387" cy="12143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309661" y="275768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特点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8823738" y="2413565"/>
            <a:ext cx="1214388" cy="1620948"/>
            <a:chOff x="8823738" y="2413565"/>
            <a:chExt cx="1214388" cy="1620948"/>
          </a:xfrm>
        </p:grpSpPr>
        <p:grpSp>
          <p:nvGrpSpPr>
            <p:cNvPr id="18" name="íśḻîdé">
              <a:extLst>
                <a:ext uri="{FF2B5EF4-FFF2-40B4-BE49-F238E27FC236}">
                  <a16:creationId xmlns="" xmlns:a16="http://schemas.microsoft.com/office/drawing/2014/main" id="{47C80124-6CBB-490E-A215-3D286B927C35}"/>
                </a:ext>
              </a:extLst>
            </p:cNvPr>
            <p:cNvGrpSpPr/>
            <p:nvPr/>
          </p:nvGrpSpPr>
          <p:grpSpPr>
            <a:xfrm>
              <a:off x="8823738" y="2413565"/>
              <a:ext cx="1214388" cy="1620948"/>
              <a:chOff x="9035917" y="1604063"/>
              <a:chExt cx="1384828" cy="1848450"/>
            </a:xfrm>
          </p:grpSpPr>
          <p:sp>
            <p:nvSpPr>
              <p:cNvPr id="20" name="iṡḻidé">
                <a:extLst>
                  <a:ext uri="{FF2B5EF4-FFF2-40B4-BE49-F238E27FC236}">
                    <a16:creationId xmlns="" xmlns:a16="http://schemas.microsoft.com/office/drawing/2014/main" id="{E0A07813-F522-4FDD-ADC1-4D5D95705F70}"/>
                  </a:ext>
                </a:extLst>
              </p:cNvPr>
              <p:cNvSpPr/>
              <p:nvPr/>
            </p:nvSpPr>
            <p:spPr>
              <a:xfrm rot="5400000">
                <a:off x="9410541" y="2895788"/>
                <a:ext cx="635581" cy="477869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ïṥḷídè">
                <a:extLst>
                  <a:ext uri="{FF2B5EF4-FFF2-40B4-BE49-F238E27FC236}">
                    <a16:creationId xmlns="" xmlns:a16="http://schemas.microsoft.com/office/drawing/2014/main" id="{D1ACB1D7-A902-4B53-B270-AA1450B2AF44}"/>
                  </a:ext>
                </a:extLst>
              </p:cNvPr>
              <p:cNvSpPr/>
              <p:nvPr/>
            </p:nvSpPr>
            <p:spPr>
              <a:xfrm>
                <a:off x="9035917" y="1604063"/>
                <a:ext cx="1384828" cy="13848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8979525" y="275768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rPr>
                <a:t>目的</a:t>
              </a:r>
              <a:endParaRPr kumimoji="1"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5281348" y="2065819"/>
            <a:ext cx="1629303" cy="2095334"/>
            <a:chOff x="5281348" y="2065819"/>
            <a:chExt cx="1629303" cy="2095334"/>
          </a:xfrm>
        </p:grpSpPr>
        <p:grpSp>
          <p:nvGrpSpPr>
            <p:cNvPr id="23" name="í$ḷiḍe">
              <a:extLst>
                <a:ext uri="{FF2B5EF4-FFF2-40B4-BE49-F238E27FC236}">
                  <a16:creationId xmlns="" xmlns:a16="http://schemas.microsoft.com/office/drawing/2014/main" id="{77768123-77B0-48EA-9473-5EBAE618B540}"/>
                </a:ext>
              </a:extLst>
            </p:cNvPr>
            <p:cNvGrpSpPr/>
            <p:nvPr/>
          </p:nvGrpSpPr>
          <p:grpSpPr>
            <a:xfrm>
              <a:off x="5281348" y="2065819"/>
              <a:ext cx="1629303" cy="2095334"/>
              <a:chOff x="5179933" y="1207511"/>
              <a:chExt cx="1857977" cy="2389416"/>
            </a:xfrm>
          </p:grpSpPr>
          <p:sp>
            <p:nvSpPr>
              <p:cNvPr id="25" name="işļïḑé">
                <a:extLst>
                  <a:ext uri="{FF2B5EF4-FFF2-40B4-BE49-F238E27FC236}">
                    <a16:creationId xmlns="" xmlns:a16="http://schemas.microsoft.com/office/drawing/2014/main" id="{2F9C2245-4692-4DD1-891E-8FC7A582E985}"/>
                  </a:ext>
                </a:extLst>
              </p:cNvPr>
              <p:cNvSpPr/>
              <p:nvPr/>
            </p:nvSpPr>
            <p:spPr>
              <a:xfrm rot="5400000">
                <a:off x="5713178" y="2903639"/>
                <a:ext cx="791487" cy="595089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şļíḓè">
                <a:extLst>
                  <a:ext uri="{FF2B5EF4-FFF2-40B4-BE49-F238E27FC236}">
                    <a16:creationId xmlns="" xmlns:a16="http://schemas.microsoft.com/office/drawing/2014/main" id="{6D2CCFCB-F269-4BF6-9A28-2A1D036196B9}"/>
                  </a:ext>
                </a:extLst>
              </p:cNvPr>
              <p:cNvSpPr/>
              <p:nvPr/>
            </p:nvSpPr>
            <p:spPr>
              <a:xfrm>
                <a:off x="5179933" y="1207511"/>
                <a:ext cx="1857977" cy="18579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568696" y="255730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本质</a:t>
              </a: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82968" y="4602216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海上生明月，天涯共此时</a:t>
            </a:r>
            <a:endParaRPr lang="zh-CN" altLang="en-US" sz="20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50"/>
          <p:cNvSpPr>
            <a:spLocks noChangeArrowheads="1"/>
          </p:cNvSpPr>
          <p:nvPr/>
        </p:nvSpPr>
        <p:spPr bwMode="auto">
          <a:xfrm>
            <a:off x="1151826" y="5107228"/>
            <a:ext cx="285534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时间如水，静静流泻，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它对任何人都是公平的，时间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本身没有任何问题。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621079" y="4602216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本质上</a:t>
            </a:r>
            <a:r>
              <a:rPr lang="zh-CN" altLang="en-US" sz="20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其实是自我管理</a:t>
            </a:r>
            <a:endParaRPr lang="zh-CN" altLang="en-US" sz="20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934402" y="4602216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有目标才有动力</a:t>
            </a:r>
            <a:endParaRPr lang="zh-CN" altLang="en-US" sz="20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50"/>
          <p:cNvSpPr>
            <a:spLocks noChangeArrowheads="1"/>
          </p:cNvSpPr>
          <p:nvPr/>
        </p:nvSpPr>
        <p:spPr bwMode="auto">
          <a:xfrm>
            <a:off x="4668330" y="5107228"/>
            <a:ext cx="285534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时间管理的对象不是时间，而是每一个使用时间的人，做好自我管理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就是管理好时间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50"/>
          <p:cNvSpPr>
            <a:spLocks noChangeArrowheads="1"/>
          </p:cNvSpPr>
          <p:nvPr/>
        </p:nvSpPr>
        <p:spPr bwMode="auto">
          <a:xfrm>
            <a:off x="8005275" y="5107228"/>
            <a:ext cx="2855340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做好时间管理，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实现人生梦想，追求辛福生活！</a:t>
            </a:r>
          </a:p>
        </p:txBody>
      </p:sp>
    </p:spTree>
    <p:extLst>
      <p:ext uri="{BB962C8B-B14F-4D97-AF65-F5344CB8AC3E}">
        <p14:creationId xmlns:p14="http://schemas.microsoft.com/office/powerpoint/2010/main" val="14608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3914" y="1975757"/>
            <a:ext cx="468086" cy="261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3691387" y="2452811"/>
            <a:ext cx="154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C60202"/>
                </a:solidFill>
                <a:cs typeface="+mn-ea"/>
                <a:sym typeface="+mn-lt"/>
              </a:rPr>
              <a:t>PART</a:t>
            </a:r>
            <a:endParaRPr kumimoji="1" lang="zh-CN" altLang="en-US" sz="40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6119" y="1975757"/>
            <a:ext cx="2209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C60202"/>
                </a:solidFill>
                <a:cs typeface="+mn-ea"/>
                <a:sym typeface="+mn-lt"/>
              </a:rPr>
              <a:t>THREE</a:t>
            </a:r>
            <a:endParaRPr kumimoji="1" lang="zh-CN" altLang="en-US" sz="48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6119" y="264106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为什么需要时间管理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3" t="8718"/>
          <a:stretch/>
        </p:blipFill>
        <p:spPr>
          <a:xfrm flipH="1">
            <a:off x="-946674" y="1975756"/>
            <a:ext cx="4561578" cy="49011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43734" y="3751825"/>
            <a:ext cx="4045177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基本原理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效能（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EFFECTIVENESS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7331198" y="3752649"/>
            <a:ext cx="3902062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效率（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EFFICIENCY)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勤恳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勤奋（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DILIGENCE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0" y="-114299"/>
            <a:ext cx="7690757" cy="375558"/>
          </a:xfrm>
          <a:custGeom>
            <a:avLst/>
            <a:gdLst>
              <a:gd name="connsiteX0" fmla="*/ 0 w 7690757"/>
              <a:gd name="connsiteY0" fmla="*/ 0 h 359229"/>
              <a:gd name="connsiteX1" fmla="*/ 7690757 w 7690757"/>
              <a:gd name="connsiteY1" fmla="*/ 0 h 359229"/>
              <a:gd name="connsiteX2" fmla="*/ 7690757 w 7690757"/>
              <a:gd name="connsiteY2" fmla="*/ 359229 h 359229"/>
              <a:gd name="connsiteX3" fmla="*/ 0 w 7690757"/>
              <a:gd name="connsiteY3" fmla="*/ 359229 h 359229"/>
              <a:gd name="connsiteX4" fmla="*/ 0 w 7690757"/>
              <a:gd name="connsiteY4" fmla="*/ 0 h 359229"/>
              <a:gd name="connsiteX0" fmla="*/ 0 w 7690757"/>
              <a:gd name="connsiteY0" fmla="*/ 0 h 375558"/>
              <a:gd name="connsiteX1" fmla="*/ 7690757 w 7690757"/>
              <a:gd name="connsiteY1" fmla="*/ 0 h 375558"/>
              <a:gd name="connsiteX2" fmla="*/ 7249886 w 7690757"/>
              <a:gd name="connsiteY2" fmla="*/ 375558 h 375558"/>
              <a:gd name="connsiteX3" fmla="*/ 0 w 7690757"/>
              <a:gd name="connsiteY3" fmla="*/ 359229 h 375558"/>
              <a:gd name="connsiteX4" fmla="*/ 0 w 7690757"/>
              <a:gd name="connsiteY4" fmla="*/ 0 h 3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757" h="375558">
                <a:moveTo>
                  <a:pt x="0" y="0"/>
                </a:moveTo>
                <a:lnTo>
                  <a:pt x="7690757" y="0"/>
                </a:lnTo>
                <a:lnTo>
                  <a:pt x="7249886" y="375558"/>
                </a:lnTo>
                <a:lnTo>
                  <a:pt x="0" y="3592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4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基本原理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13"/>
          <p:cNvSpPr/>
          <p:nvPr/>
        </p:nvSpPr>
        <p:spPr>
          <a:xfrm>
            <a:off x="5254171" y="3439885"/>
            <a:ext cx="4882310" cy="1654629"/>
          </a:xfrm>
          <a:custGeom>
            <a:avLst/>
            <a:gdLst>
              <a:gd name="connsiteX0" fmla="*/ 0 w 4084024"/>
              <a:gd name="connsiteY0" fmla="*/ 0 h 1654629"/>
              <a:gd name="connsiteX1" fmla="*/ 4084024 w 4084024"/>
              <a:gd name="connsiteY1" fmla="*/ 0 h 1654629"/>
              <a:gd name="connsiteX2" fmla="*/ 4084024 w 4084024"/>
              <a:gd name="connsiteY2" fmla="*/ 1654629 h 1654629"/>
              <a:gd name="connsiteX3" fmla="*/ 0 w 4084024"/>
              <a:gd name="connsiteY3" fmla="*/ 1654629 h 1654629"/>
              <a:gd name="connsiteX4" fmla="*/ 0 w 4084024"/>
              <a:gd name="connsiteY4" fmla="*/ 0 h 1654629"/>
              <a:gd name="connsiteX0" fmla="*/ 0 w 4882310"/>
              <a:gd name="connsiteY0" fmla="*/ 0 h 1654629"/>
              <a:gd name="connsiteX1" fmla="*/ 4882310 w 4882310"/>
              <a:gd name="connsiteY1" fmla="*/ 0 h 1654629"/>
              <a:gd name="connsiteX2" fmla="*/ 4882310 w 4882310"/>
              <a:gd name="connsiteY2" fmla="*/ 1654629 h 1654629"/>
              <a:gd name="connsiteX3" fmla="*/ 798286 w 4882310"/>
              <a:gd name="connsiteY3" fmla="*/ 1654629 h 1654629"/>
              <a:gd name="connsiteX4" fmla="*/ 0 w 4882310"/>
              <a:gd name="connsiteY4" fmla="*/ 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310" h="1654629">
                <a:moveTo>
                  <a:pt x="0" y="0"/>
                </a:moveTo>
                <a:lnTo>
                  <a:pt x="4882310" y="0"/>
                </a:lnTo>
                <a:lnTo>
                  <a:pt x="4882310" y="1654629"/>
                </a:lnTo>
                <a:lnTo>
                  <a:pt x="798286" y="16546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726332" y="3574701"/>
            <a:ext cx="4035515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我们将怎样面对这样的一笔时间财富呢？</a:t>
            </a:r>
          </a:p>
        </p:txBody>
      </p:sp>
      <p:sp>
        <p:nvSpPr>
          <p:cNvPr id="38" name="TextBox 4"/>
          <p:cNvSpPr>
            <a:spLocks noChangeArrowheads="1"/>
          </p:cNvSpPr>
          <p:nvPr/>
        </p:nvSpPr>
        <p:spPr bwMode="auto">
          <a:xfrm>
            <a:off x="1677988" y="1568379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一天</a:t>
            </a:r>
          </a:p>
        </p:txBody>
      </p:sp>
      <p:sp>
        <p:nvSpPr>
          <p:cNvPr id="39" name="矩形 5"/>
          <p:cNvSpPr>
            <a:spLocks noChangeArrowheads="1"/>
          </p:cNvSpPr>
          <p:nvPr/>
        </p:nvSpPr>
        <p:spPr bwMode="auto">
          <a:xfrm>
            <a:off x="3486830" y="1784418"/>
            <a:ext cx="1737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小时</a:t>
            </a:r>
            <a:endParaRPr lang="zh-CN" altLang="en-US" sz="3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6"/>
          <p:cNvSpPr>
            <a:spLocks noChangeArrowheads="1"/>
          </p:cNvSpPr>
          <p:nvPr/>
        </p:nvSpPr>
        <p:spPr bwMode="auto">
          <a:xfrm>
            <a:off x="5137035" y="1784279"/>
            <a:ext cx="252605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1440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分钟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7"/>
          <p:cNvSpPr>
            <a:spLocks noChangeArrowheads="1"/>
          </p:cNvSpPr>
          <p:nvPr/>
        </p:nvSpPr>
        <p:spPr bwMode="auto">
          <a:xfrm>
            <a:off x="7430864" y="1784279"/>
            <a:ext cx="27056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en-US" altLang="zh-CN" sz="40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86400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秒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7261">
            <a:off x="2382736" y="3030285"/>
            <a:ext cx="2206363" cy="2982037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1551214" y="1328436"/>
            <a:ext cx="8768443" cy="1502228"/>
          </a:xfrm>
          <a:prstGeom prst="roundRect">
            <a:avLst>
              <a:gd name="adj" fmla="val 12319"/>
            </a:avLst>
          </a:prstGeom>
          <a:noFill/>
          <a:ln w="19050">
            <a:solidFill>
              <a:srgbClr val="C602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30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基本原理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0821" y="2469307"/>
            <a:ext cx="6053279" cy="2137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7" name="Picture 8" descr="E:\仝德志文件，勿删！\03-参考文档\！PPT图片及版面资源\PPT精美插图\头像\呵呵头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821" y="4766414"/>
            <a:ext cx="10271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477628" y="4910638"/>
            <a:ext cx="4117340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请问：您如何用这笔钱？</a:t>
            </a:r>
            <a:endParaRPr lang="zh-CN" altLang="en-US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65296" y="2314846"/>
            <a:ext cx="5648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银行向你的帐号拨款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8.64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万元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只能当天消费，不可以储蓄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送人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可以随便花，随意购买东西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896031" y="1711159"/>
            <a:ext cx="247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如果 </a:t>
            </a:r>
            <a:r>
              <a:rPr lang="zh-CN" altLang="en-US" sz="2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有一天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95" y="1779752"/>
            <a:ext cx="3516997" cy="35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6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基本原理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2"/>
          <p:cNvGrpSpPr/>
          <p:nvPr/>
        </p:nvGrpSpPr>
        <p:grpSpPr>
          <a:xfrm>
            <a:off x="4724462" y="1394460"/>
            <a:ext cx="2669670" cy="544936"/>
            <a:chOff x="4800901" y="1438474"/>
            <a:chExt cx="2669670" cy="544936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rgbClr val="C602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5386347" y="1438474"/>
              <a:ext cx="1439862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类 比 分 析</a:t>
              </a:r>
            </a:p>
          </p:txBody>
        </p:sp>
      </p:grpSp>
      <p:sp>
        <p:nvSpPr>
          <p:cNvPr id="39" name="直接连接符 8"/>
          <p:cNvSpPr>
            <a:spLocks noChangeShapeType="1"/>
          </p:cNvSpPr>
          <p:nvPr/>
        </p:nvSpPr>
        <p:spPr bwMode="auto">
          <a:xfrm>
            <a:off x="8755063" y="3432810"/>
            <a:ext cx="2411412" cy="1588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9771063" y="5593398"/>
            <a:ext cx="2300287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同样的钱，买的最多</a:t>
            </a:r>
          </a:p>
        </p:txBody>
      </p: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8843963" y="2954973"/>
            <a:ext cx="2157412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买最该买的东西</a:t>
            </a:r>
          </a:p>
        </p:txBody>
      </p:sp>
      <p:sp>
        <p:nvSpPr>
          <p:cNvPr id="42" name="直接连接符 11"/>
          <p:cNvSpPr>
            <a:spLocks noChangeShapeType="1"/>
          </p:cNvSpPr>
          <p:nvPr/>
        </p:nvSpPr>
        <p:spPr bwMode="auto">
          <a:xfrm>
            <a:off x="9923463" y="6055360"/>
            <a:ext cx="2005012" cy="0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直接连接符 12"/>
          <p:cNvSpPr>
            <a:spLocks noChangeShapeType="1"/>
          </p:cNvSpPr>
          <p:nvPr/>
        </p:nvSpPr>
        <p:spPr bwMode="auto">
          <a:xfrm>
            <a:off x="6527800" y="2662873"/>
            <a:ext cx="2808288" cy="1587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6530975" y="2162810"/>
            <a:ext cx="215582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一分钱也不剩</a:t>
            </a:r>
          </a:p>
        </p:txBody>
      </p:sp>
      <p:sp>
        <p:nvSpPr>
          <p:cNvPr id="45" name="直接连接符 14"/>
          <p:cNvSpPr>
            <a:spLocks noChangeShapeType="1"/>
          </p:cNvSpPr>
          <p:nvPr/>
        </p:nvSpPr>
        <p:spPr bwMode="auto">
          <a:xfrm>
            <a:off x="3214688" y="2662873"/>
            <a:ext cx="2736850" cy="1587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3430588" y="2162810"/>
            <a:ext cx="259715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充分利用时间，不浪费</a:t>
            </a:r>
          </a:p>
        </p:txBody>
      </p:sp>
      <p:sp>
        <p:nvSpPr>
          <p:cNvPr id="47" name="直接连接符 16"/>
          <p:cNvSpPr>
            <a:spLocks noChangeShapeType="1"/>
          </p:cNvSpPr>
          <p:nvPr/>
        </p:nvSpPr>
        <p:spPr bwMode="auto">
          <a:xfrm>
            <a:off x="617538" y="3420110"/>
            <a:ext cx="3173412" cy="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708025" y="2954973"/>
            <a:ext cx="27225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做最该做的事，</a:t>
            </a:r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要事优品</a:t>
            </a:r>
            <a:endParaRPr lang="zh-CN" altLang="en-US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371475" y="5593398"/>
            <a:ext cx="2300288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同样时间，成果更多</a:t>
            </a:r>
          </a:p>
        </p:txBody>
      </p:sp>
      <p:sp>
        <p:nvSpPr>
          <p:cNvPr id="50" name="直接连接符 19"/>
          <p:cNvSpPr>
            <a:spLocks noChangeShapeType="1"/>
          </p:cNvSpPr>
          <p:nvPr/>
        </p:nvSpPr>
        <p:spPr bwMode="auto">
          <a:xfrm>
            <a:off x="558800" y="6055360"/>
            <a:ext cx="2005013" cy="0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直接连接符 20"/>
          <p:cNvSpPr>
            <a:spLocks noChangeShapeType="1"/>
          </p:cNvSpPr>
          <p:nvPr/>
        </p:nvSpPr>
        <p:spPr bwMode="auto">
          <a:xfrm flipV="1">
            <a:off x="5951538" y="2735898"/>
            <a:ext cx="0" cy="2425700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直接连接符 21"/>
          <p:cNvSpPr>
            <a:spLocks noChangeShapeType="1"/>
          </p:cNvSpPr>
          <p:nvPr/>
        </p:nvSpPr>
        <p:spPr bwMode="auto">
          <a:xfrm flipV="1">
            <a:off x="6527800" y="2735898"/>
            <a:ext cx="0" cy="2425700"/>
          </a:xfrm>
          <a:prstGeom prst="line">
            <a:avLst/>
          </a:prstGeom>
          <a:noFill/>
          <a:ln w="19050">
            <a:solidFill>
              <a:srgbClr val="C6020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351088" y="3001010"/>
            <a:ext cx="7777162" cy="3644900"/>
            <a:chOff x="2351088" y="3001010"/>
            <a:chExt cx="7777162" cy="3644900"/>
          </a:xfrm>
        </p:grpSpPr>
        <p:grpSp>
          <p:nvGrpSpPr>
            <p:cNvPr id="9" name="组合 3"/>
            <p:cNvGrpSpPr/>
            <p:nvPr/>
          </p:nvGrpSpPr>
          <p:grpSpPr>
            <a:xfrm>
              <a:off x="2351088" y="3001010"/>
              <a:ext cx="7777162" cy="3644900"/>
              <a:chOff x="2351088" y="3001010"/>
              <a:chExt cx="7777162" cy="3644900"/>
            </a:xfrm>
          </p:grpSpPr>
          <p:grpSp>
            <p:nvGrpSpPr>
              <p:cNvPr id="10" name="Group 8"/>
              <p:cNvGrpSpPr/>
              <p:nvPr/>
            </p:nvGrpSpPr>
            <p:grpSpPr bwMode="auto">
              <a:xfrm>
                <a:off x="2351088" y="3001010"/>
                <a:ext cx="4062412" cy="3644900"/>
                <a:chOff x="0" y="0"/>
                <a:chExt cx="4063471" cy="3645084"/>
              </a:xfrm>
            </p:grpSpPr>
            <p:sp>
              <p:nvSpPr>
                <p:cNvPr id="25" name="AutoShape 9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0 h 21600"/>
                    <a:gd name="T2" fmla="*/ 36322307 w 21600"/>
                    <a:gd name="T3" fmla="*/ 308140113 h 21600"/>
                    <a:gd name="T4" fmla="*/ 208659781 w 21600"/>
                    <a:gd name="T5" fmla="*/ 19359035 h 21600"/>
                    <a:gd name="T6" fmla="*/ 380997115 w 21600"/>
                    <a:gd name="T7" fmla="*/ 30814011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80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314" y="15699"/>
                      </a:moveTo>
                      <a:cubicBezTo>
                        <a:pt x="1454" y="14209"/>
                        <a:pt x="1002" y="12519"/>
                        <a:pt x="1002" y="10800"/>
                      </a:cubicBezTo>
                      <a:cubicBezTo>
                        <a:pt x="1002" y="5388"/>
                        <a:pt x="5388" y="1002"/>
                        <a:pt x="10800" y="1002"/>
                      </a:cubicBezTo>
                      <a:cubicBezTo>
                        <a:pt x="16211" y="1002"/>
                        <a:pt x="20598" y="5388"/>
                        <a:pt x="20598" y="10800"/>
                      </a:cubicBezTo>
                      <a:cubicBezTo>
                        <a:pt x="20598" y="12519"/>
                        <a:pt x="20145" y="14209"/>
                        <a:pt x="19285" y="15698"/>
                      </a:cubicBezTo>
                      <a:lnTo>
                        <a:pt x="20153" y="16200"/>
                      </a:lnTo>
                      <a:cubicBezTo>
                        <a:pt x="21100" y="14558"/>
                        <a:pt x="21600" y="12695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2695"/>
                        <a:pt x="499" y="14558"/>
                        <a:pt x="1446" y="16199"/>
                      </a:cubicBezTo>
                      <a:lnTo>
                        <a:pt x="2314" y="15699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AutoShape 10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417319422 h 21600"/>
                    <a:gd name="T2" fmla="*/ 380977794 w 21600"/>
                    <a:gd name="T3" fmla="*/ 308140113 h 21600"/>
                    <a:gd name="T4" fmla="*/ 208659781 w 21600"/>
                    <a:gd name="T5" fmla="*/ 397960387 h 21600"/>
                    <a:gd name="T6" fmla="*/ 36341628 w 21600"/>
                    <a:gd name="T7" fmla="*/ 30814011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66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9285" y="15699"/>
                      </a:moveTo>
                      <a:cubicBezTo>
                        <a:pt x="17535" y="18730"/>
                        <a:pt x="14300" y="20598"/>
                        <a:pt x="10800" y="20598"/>
                      </a:cubicBezTo>
                      <a:cubicBezTo>
                        <a:pt x="7299" y="20598"/>
                        <a:pt x="4064" y="18730"/>
                        <a:pt x="2314" y="15699"/>
                      </a:cubicBezTo>
                      <a:lnTo>
                        <a:pt x="1446" y="16200"/>
                      </a:lnTo>
                      <a:cubicBezTo>
                        <a:pt x="3376" y="19541"/>
                        <a:pt x="6941" y="21600"/>
                        <a:pt x="10800" y="21600"/>
                      </a:cubicBezTo>
                      <a:cubicBezTo>
                        <a:pt x="14658" y="21600"/>
                        <a:pt x="18223" y="19541"/>
                        <a:pt x="20153" y="16200"/>
                      </a:cubicBezTo>
                      <a:lnTo>
                        <a:pt x="19285" y="15699"/>
                      </a:lnTo>
                      <a:close/>
                    </a:path>
                  </a:pathLst>
                </a:custGeom>
                <a:solidFill>
                  <a:schemeClr val="accent5">
                    <a:lumMod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11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0 h 21600"/>
                    <a:gd name="T2" fmla="*/ 208640460 w 21600"/>
                    <a:gd name="T3" fmla="*/ 9679518 h 21600"/>
                    <a:gd name="T4" fmla="*/ 208659781 w 21600"/>
                    <a:gd name="T5" fmla="*/ 19359035 h 21600"/>
                    <a:gd name="T6" fmla="*/ 208678962 w 21600"/>
                    <a:gd name="T7" fmla="*/ 967951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0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799" y="1002"/>
                      </a:moveTo>
                      <a:lnTo>
                        <a:pt x="10800" y="0"/>
                      </a:lnTo>
                      <a:lnTo>
                        <a:pt x="10799" y="1002"/>
                      </a:lnTo>
                      <a:close/>
                    </a:path>
                  </a:pathLst>
                </a:custGeom>
                <a:solidFill>
                  <a:srgbClr val="8064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12"/>
                <p:cNvSpPr>
                  <a:spLocks noChangeArrowheads="1"/>
                </p:cNvSpPr>
                <p:nvPr/>
              </p:nvSpPr>
              <p:spPr bwMode="auto">
                <a:xfrm>
                  <a:off x="1340270" y="1259986"/>
                  <a:ext cx="1382929" cy="1382929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1542795" y="1462511"/>
                  <a:ext cx="977879" cy="977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5560" tIns="35560" rIns="35560" bIns="355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endParaRPr lang="zh-CN" altLang="zh-CN" sz="2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14"/>
                <p:cNvSpPr>
                  <a:spLocks noChangeArrowheads="1"/>
                </p:cNvSpPr>
                <p:nvPr/>
              </p:nvSpPr>
              <p:spPr bwMode="auto">
                <a:xfrm>
                  <a:off x="1547710" y="1101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5"/>
                <p:cNvSpPr>
                  <a:spLocks noChangeArrowheads="1"/>
                </p:cNvSpPr>
                <p:nvPr/>
              </p:nvSpPr>
              <p:spPr bwMode="auto">
                <a:xfrm>
                  <a:off x="1689478" y="142869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5400" tIns="25400" rIns="25400" bIns="254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效能</a:t>
                  </a:r>
                </a:p>
              </p:txBody>
            </p:sp>
            <p:sp>
              <p:nvSpPr>
                <p:cNvPr id="32" name="Oval 16"/>
                <p:cNvSpPr>
                  <a:spLocks noChangeArrowheads="1"/>
                </p:cNvSpPr>
                <p:nvPr/>
              </p:nvSpPr>
              <p:spPr bwMode="auto">
                <a:xfrm>
                  <a:off x="2817584" y="2200588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17"/>
                <p:cNvSpPr>
                  <a:spLocks noChangeArrowheads="1"/>
                </p:cNvSpPr>
                <p:nvPr/>
              </p:nvSpPr>
              <p:spPr bwMode="auto">
                <a:xfrm>
                  <a:off x="2959352" y="2342356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5400" tIns="25400" rIns="25400" bIns="254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勤恳</a:t>
                  </a:r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auto">
                <a:xfrm>
                  <a:off x="277835" y="2200588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603" y="2342356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5400" tIns="25400" rIns="25400" bIns="254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2000" b="1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效率</a:t>
                  </a:r>
                </a:p>
              </p:txBody>
            </p:sp>
          </p:grpSp>
          <p:grpSp>
            <p:nvGrpSpPr>
              <p:cNvPr id="11" name="Group 20"/>
              <p:cNvGrpSpPr/>
              <p:nvPr/>
            </p:nvGrpSpPr>
            <p:grpSpPr bwMode="auto">
              <a:xfrm>
                <a:off x="6064250" y="3001010"/>
                <a:ext cx="4064000" cy="3644900"/>
                <a:chOff x="0" y="0"/>
                <a:chExt cx="4063471" cy="3645084"/>
              </a:xfrm>
            </p:grpSpPr>
            <p:sp>
              <p:nvSpPr>
                <p:cNvPr id="14" name="AutoShape 21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0 h 21600"/>
                    <a:gd name="T2" fmla="*/ 36322307 w 21600"/>
                    <a:gd name="T3" fmla="*/ 308140113 h 21600"/>
                    <a:gd name="T4" fmla="*/ 208659781 w 21600"/>
                    <a:gd name="T5" fmla="*/ 19359035 h 21600"/>
                    <a:gd name="T6" fmla="*/ 380997115 w 21600"/>
                    <a:gd name="T7" fmla="*/ 30814011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80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314" y="15699"/>
                      </a:moveTo>
                      <a:cubicBezTo>
                        <a:pt x="1454" y="14209"/>
                        <a:pt x="1002" y="12519"/>
                        <a:pt x="1002" y="10800"/>
                      </a:cubicBezTo>
                      <a:cubicBezTo>
                        <a:pt x="1002" y="5388"/>
                        <a:pt x="5388" y="1002"/>
                        <a:pt x="10800" y="1002"/>
                      </a:cubicBezTo>
                      <a:cubicBezTo>
                        <a:pt x="16211" y="1002"/>
                        <a:pt x="20598" y="5388"/>
                        <a:pt x="20598" y="10800"/>
                      </a:cubicBezTo>
                      <a:cubicBezTo>
                        <a:pt x="20598" y="12519"/>
                        <a:pt x="20145" y="14209"/>
                        <a:pt x="19285" y="15698"/>
                      </a:cubicBezTo>
                      <a:lnTo>
                        <a:pt x="20153" y="16200"/>
                      </a:lnTo>
                      <a:cubicBezTo>
                        <a:pt x="21100" y="14558"/>
                        <a:pt x="21600" y="12695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2695"/>
                        <a:pt x="499" y="14558"/>
                        <a:pt x="1446" y="16199"/>
                      </a:cubicBezTo>
                      <a:lnTo>
                        <a:pt x="2314" y="15699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417319422 h 21600"/>
                    <a:gd name="T2" fmla="*/ 380977794 w 21600"/>
                    <a:gd name="T3" fmla="*/ 308140113 h 21600"/>
                    <a:gd name="T4" fmla="*/ 208659781 w 21600"/>
                    <a:gd name="T5" fmla="*/ 397960387 h 21600"/>
                    <a:gd name="T6" fmla="*/ 36341628 w 21600"/>
                    <a:gd name="T7" fmla="*/ 30814011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66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9285" y="15699"/>
                      </a:moveTo>
                      <a:cubicBezTo>
                        <a:pt x="17535" y="18730"/>
                        <a:pt x="14300" y="20598"/>
                        <a:pt x="10800" y="20598"/>
                      </a:cubicBezTo>
                      <a:cubicBezTo>
                        <a:pt x="7299" y="20598"/>
                        <a:pt x="4064" y="18730"/>
                        <a:pt x="2314" y="15699"/>
                      </a:cubicBezTo>
                      <a:lnTo>
                        <a:pt x="1446" y="16200"/>
                      </a:lnTo>
                      <a:cubicBezTo>
                        <a:pt x="3376" y="19541"/>
                        <a:pt x="6941" y="21600"/>
                        <a:pt x="10800" y="21600"/>
                      </a:cubicBezTo>
                      <a:cubicBezTo>
                        <a:pt x="14658" y="21600"/>
                        <a:pt x="18223" y="19541"/>
                        <a:pt x="20153" y="16200"/>
                      </a:cubicBezTo>
                      <a:lnTo>
                        <a:pt x="19285" y="15699"/>
                      </a:lnTo>
                      <a:close/>
                    </a:path>
                  </a:pathLst>
                </a:custGeom>
                <a:solidFill>
                  <a:schemeClr val="accent5">
                    <a:lumMod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>
                  <a:off x="530560" y="450277"/>
                  <a:ext cx="3002349" cy="3002349"/>
                </a:xfrm>
                <a:custGeom>
                  <a:avLst/>
                  <a:gdLst>
                    <a:gd name="T0" fmla="*/ 208659781 w 21600"/>
                    <a:gd name="T1" fmla="*/ 0 h 21600"/>
                    <a:gd name="T2" fmla="*/ 208640460 w 21600"/>
                    <a:gd name="T3" fmla="*/ 9679518 h 21600"/>
                    <a:gd name="T4" fmla="*/ 208659781 w 21600"/>
                    <a:gd name="T5" fmla="*/ 19359035 h 21600"/>
                    <a:gd name="T6" fmla="*/ 208678962 w 21600"/>
                    <a:gd name="T7" fmla="*/ 967951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00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799" y="1002"/>
                      </a:moveTo>
                      <a:lnTo>
                        <a:pt x="10800" y="0"/>
                      </a:lnTo>
                      <a:lnTo>
                        <a:pt x="10799" y="1002"/>
                      </a:lnTo>
                      <a:close/>
                    </a:path>
                  </a:pathLst>
                </a:custGeom>
                <a:solidFill>
                  <a:srgbClr val="C05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Oval 24"/>
                <p:cNvSpPr>
                  <a:spLocks noChangeArrowheads="1"/>
                </p:cNvSpPr>
                <p:nvPr/>
              </p:nvSpPr>
              <p:spPr bwMode="auto">
                <a:xfrm>
                  <a:off x="1340270" y="1259986"/>
                  <a:ext cx="1382929" cy="1382929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1542795" y="1462511"/>
                  <a:ext cx="977879" cy="977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5560" tIns="35560" rIns="35560" bIns="355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endParaRPr lang="zh-CN" altLang="zh-CN" sz="2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1547710" y="1101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27"/>
                <p:cNvSpPr>
                  <a:spLocks noChangeArrowheads="1"/>
                </p:cNvSpPr>
                <p:nvPr/>
              </p:nvSpPr>
              <p:spPr bwMode="auto">
                <a:xfrm>
                  <a:off x="1689478" y="142869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2860" tIns="22860" rIns="22860" bIns="228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在刀刃上</a:t>
                  </a:r>
                </a:p>
              </p:txBody>
            </p:sp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auto">
                <a:xfrm>
                  <a:off x="2817584" y="2200588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29"/>
                <p:cNvSpPr>
                  <a:spLocks noChangeArrowheads="1"/>
                </p:cNvSpPr>
                <p:nvPr/>
              </p:nvSpPr>
              <p:spPr bwMode="auto">
                <a:xfrm>
                  <a:off x="2959352" y="2342356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2860" tIns="22860" rIns="22860" bIns="228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便宜实惠</a:t>
                  </a:r>
                </a:p>
              </p:txBody>
            </p:sp>
            <p:sp>
              <p:nvSpPr>
                <p:cNvPr id="23" name="Oval 30"/>
                <p:cNvSpPr>
                  <a:spLocks noChangeArrowheads="1"/>
                </p:cNvSpPr>
                <p:nvPr/>
              </p:nvSpPr>
              <p:spPr bwMode="auto">
                <a:xfrm>
                  <a:off x="277835" y="2200588"/>
                  <a:ext cx="968050" cy="968050"/>
                </a:xfrm>
                <a:prstGeom prst="ellipse">
                  <a:avLst/>
                </a:prstGeom>
                <a:solidFill>
                  <a:srgbClr val="C60202"/>
                </a:solidFill>
                <a:ln w="38100">
                  <a:solidFill>
                    <a:srgbClr val="FFFFFF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31"/>
                <p:cNvSpPr>
                  <a:spLocks noChangeArrowheads="1"/>
                </p:cNvSpPr>
                <p:nvPr/>
              </p:nvSpPr>
              <p:spPr bwMode="auto">
                <a:xfrm>
                  <a:off x="419603" y="2342356"/>
                  <a:ext cx="684514" cy="684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2860" tIns="22860" rIns="22860" bIns="228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ct val="3500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把钱花完</a:t>
                  </a:r>
                </a:p>
              </p:txBody>
            </p:sp>
          </p:grpSp>
        </p:grp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1456" y="4438402"/>
              <a:ext cx="1448958" cy="1068649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5554" y="4091587"/>
              <a:ext cx="1543394" cy="15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3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8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 animBg="1"/>
      <p:bldP spid="40" grpId="0" bldLvl="0" autoUpdateAnimBg="0"/>
      <p:bldP spid="41" grpId="0" bldLvl="0" autoUpdateAnimBg="0"/>
      <p:bldP spid="42" grpId="0" animBg="1"/>
      <p:bldP spid="43" grpId="0" animBg="1"/>
      <p:bldP spid="44" grpId="0" bldLvl="0" autoUpdateAnimBg="0"/>
      <p:bldP spid="45" grpId="0" animBg="1"/>
      <p:bldP spid="46" grpId="0" bldLvl="0" autoUpdateAnimBg="0"/>
      <p:bldP spid="47" grpId="0" animBg="1"/>
      <p:bldP spid="48" grpId="0" bldLvl="0" autoUpdateAnimBg="0"/>
      <p:bldP spid="49" grpId="0" bldLvl="0" autoUpdateAnimBg="0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基本原理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2416175" y="2425747"/>
            <a:ext cx="7380288" cy="1081087"/>
            <a:chOff x="0" y="0"/>
            <a:chExt cx="7379755" cy="1080000"/>
          </a:xfrm>
        </p:grpSpPr>
        <p:sp>
          <p:nvSpPr>
            <p:cNvPr id="7" name="任意多边形 43"/>
            <p:cNvSpPr>
              <a:spLocks noChangeArrowheads="1"/>
            </p:cNvSpPr>
            <p:nvPr/>
          </p:nvSpPr>
          <p:spPr bwMode="auto">
            <a:xfrm>
              <a:off x="0" y="0"/>
              <a:ext cx="1080000" cy="1080000"/>
            </a:xfrm>
            <a:custGeom>
              <a:avLst/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效益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任意多边形 44"/>
            <p:cNvSpPr>
              <a:spLocks noChangeArrowheads="1"/>
            </p:cNvSpPr>
            <p:nvPr/>
          </p:nvSpPr>
          <p:spPr bwMode="auto">
            <a:xfrm>
              <a:off x="1232283" y="270000"/>
              <a:ext cx="540000" cy="540000"/>
            </a:xfrm>
            <a:custGeom>
              <a:avLst/>
              <a:gdLst>
                <a:gd name="T0" fmla="*/ 52870 w 731063"/>
                <a:gd name="T1" fmla="*/ 82167 h 731063"/>
                <a:gd name="T2" fmla="*/ 346001 w 731063"/>
                <a:gd name="T3" fmla="*/ 82167 h 731063"/>
                <a:gd name="T4" fmla="*/ 346001 w 731063"/>
                <a:gd name="T5" fmla="*/ 175982 h 731063"/>
                <a:gd name="T6" fmla="*/ 52870 w 731063"/>
                <a:gd name="T7" fmla="*/ 175982 h 731063"/>
                <a:gd name="T8" fmla="*/ 52870 w 731063"/>
                <a:gd name="T9" fmla="*/ 82167 h 731063"/>
                <a:gd name="T10" fmla="*/ 52870 w 731063"/>
                <a:gd name="T11" fmla="*/ 222889 h 731063"/>
                <a:gd name="T12" fmla="*/ 346001 w 731063"/>
                <a:gd name="T13" fmla="*/ 222889 h 731063"/>
                <a:gd name="T14" fmla="*/ 346001 w 731063"/>
                <a:gd name="T15" fmla="*/ 316704 h 731063"/>
                <a:gd name="T16" fmla="*/ 52870 w 731063"/>
                <a:gd name="T17" fmla="*/ 316704 h 731063"/>
                <a:gd name="T18" fmla="*/ 52870 w 731063"/>
                <a:gd name="T19" fmla="*/ 222889 h 7310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1063"/>
                <a:gd name="T31" fmla="*/ 0 h 731063"/>
                <a:gd name="T32" fmla="*/ 731063 w 731063"/>
                <a:gd name="T33" fmla="*/ 731063 h 7310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1063" h="731063">
                  <a:moveTo>
                    <a:pt x="96902" y="150599"/>
                  </a:moveTo>
                  <a:lnTo>
                    <a:pt x="634161" y="150599"/>
                  </a:lnTo>
                  <a:lnTo>
                    <a:pt x="634161" y="322545"/>
                  </a:lnTo>
                  <a:lnTo>
                    <a:pt x="96902" y="322545"/>
                  </a:lnTo>
                  <a:lnTo>
                    <a:pt x="96902" y="150599"/>
                  </a:lnTo>
                  <a:close/>
                  <a:moveTo>
                    <a:pt x="96902" y="408518"/>
                  </a:moveTo>
                  <a:lnTo>
                    <a:pt x="634161" y="408518"/>
                  </a:lnTo>
                  <a:lnTo>
                    <a:pt x="634161" y="580464"/>
                  </a:lnTo>
                  <a:lnTo>
                    <a:pt x="96902" y="580464"/>
                  </a:lnTo>
                  <a:lnTo>
                    <a:pt x="96902" y="40851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bevel/>
            </a:ln>
          </p:spPr>
          <p:txBody>
            <a:bodyPr lIns="96902" tIns="150599" rIns="96902" bIns="150599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45"/>
            <p:cNvSpPr>
              <a:spLocks noChangeArrowheads="1"/>
            </p:cNvSpPr>
            <p:nvPr/>
          </p:nvSpPr>
          <p:spPr bwMode="auto">
            <a:xfrm>
              <a:off x="2049991" y="0"/>
              <a:ext cx="1080000" cy="1080000"/>
            </a:xfrm>
            <a:custGeom>
              <a:avLst/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效能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 46"/>
            <p:cNvSpPr>
              <a:spLocks noChangeArrowheads="1"/>
            </p:cNvSpPr>
            <p:nvPr/>
          </p:nvSpPr>
          <p:spPr bwMode="auto">
            <a:xfrm>
              <a:off x="3380798" y="270000"/>
              <a:ext cx="540000" cy="540000"/>
            </a:xfrm>
            <a:custGeom>
              <a:avLst/>
              <a:gdLst>
                <a:gd name="T0" fmla="*/ 62630 w 731063"/>
                <a:gd name="T1" fmla="*/ 128967 h 731063"/>
                <a:gd name="T2" fmla="*/ 128967 w 731063"/>
                <a:gd name="T3" fmla="*/ 62630 h 731063"/>
                <a:gd name="T4" fmla="*/ 199436 w 731063"/>
                <a:gd name="T5" fmla="*/ 133099 h 731063"/>
                <a:gd name="T6" fmla="*/ 269904 w 731063"/>
                <a:gd name="T7" fmla="*/ 62630 h 731063"/>
                <a:gd name="T8" fmla="*/ 336241 w 731063"/>
                <a:gd name="T9" fmla="*/ 128967 h 731063"/>
                <a:gd name="T10" fmla="*/ 265772 w 731063"/>
                <a:gd name="T11" fmla="*/ 199436 h 731063"/>
                <a:gd name="T12" fmla="*/ 336241 w 731063"/>
                <a:gd name="T13" fmla="*/ 269904 h 731063"/>
                <a:gd name="T14" fmla="*/ 269904 w 731063"/>
                <a:gd name="T15" fmla="*/ 336241 h 731063"/>
                <a:gd name="T16" fmla="*/ 199436 w 731063"/>
                <a:gd name="T17" fmla="*/ 265772 h 731063"/>
                <a:gd name="T18" fmla="*/ 128967 w 731063"/>
                <a:gd name="T19" fmla="*/ 336241 h 731063"/>
                <a:gd name="T20" fmla="*/ 62630 w 731063"/>
                <a:gd name="T21" fmla="*/ 269904 h 731063"/>
                <a:gd name="T22" fmla="*/ 133099 w 731063"/>
                <a:gd name="T23" fmla="*/ 199436 h 731063"/>
                <a:gd name="T24" fmla="*/ 62630 w 731063"/>
                <a:gd name="T25" fmla="*/ 128967 h 73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063"/>
                <a:gd name="T40" fmla="*/ 0 h 731063"/>
                <a:gd name="T41" fmla="*/ 731063 w 731063"/>
                <a:gd name="T42" fmla="*/ 731063 h 73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063" h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47"/>
            <p:cNvSpPr>
              <a:spLocks noChangeArrowheads="1"/>
            </p:cNvSpPr>
            <p:nvPr/>
          </p:nvSpPr>
          <p:spPr bwMode="auto">
            <a:xfrm>
              <a:off x="4210231" y="0"/>
              <a:ext cx="1080000" cy="1080000"/>
            </a:xfrm>
            <a:custGeom>
              <a:avLst/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效率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 48"/>
            <p:cNvSpPr>
              <a:spLocks noChangeArrowheads="1"/>
            </p:cNvSpPr>
            <p:nvPr/>
          </p:nvSpPr>
          <p:spPr bwMode="auto">
            <a:xfrm>
              <a:off x="5502676" y="270000"/>
              <a:ext cx="540000" cy="540000"/>
            </a:xfrm>
            <a:custGeom>
              <a:avLst/>
              <a:gdLst>
                <a:gd name="T0" fmla="*/ 62630 w 731063"/>
                <a:gd name="T1" fmla="*/ 128967 h 731063"/>
                <a:gd name="T2" fmla="*/ 128967 w 731063"/>
                <a:gd name="T3" fmla="*/ 62630 h 731063"/>
                <a:gd name="T4" fmla="*/ 199436 w 731063"/>
                <a:gd name="T5" fmla="*/ 133099 h 731063"/>
                <a:gd name="T6" fmla="*/ 269904 w 731063"/>
                <a:gd name="T7" fmla="*/ 62630 h 731063"/>
                <a:gd name="T8" fmla="*/ 336241 w 731063"/>
                <a:gd name="T9" fmla="*/ 128967 h 731063"/>
                <a:gd name="T10" fmla="*/ 265772 w 731063"/>
                <a:gd name="T11" fmla="*/ 199436 h 731063"/>
                <a:gd name="T12" fmla="*/ 336241 w 731063"/>
                <a:gd name="T13" fmla="*/ 269904 h 731063"/>
                <a:gd name="T14" fmla="*/ 269904 w 731063"/>
                <a:gd name="T15" fmla="*/ 336241 h 731063"/>
                <a:gd name="T16" fmla="*/ 199436 w 731063"/>
                <a:gd name="T17" fmla="*/ 265772 h 731063"/>
                <a:gd name="T18" fmla="*/ 128967 w 731063"/>
                <a:gd name="T19" fmla="*/ 336241 h 731063"/>
                <a:gd name="T20" fmla="*/ 62630 w 731063"/>
                <a:gd name="T21" fmla="*/ 269904 h 731063"/>
                <a:gd name="T22" fmla="*/ 133099 w 731063"/>
                <a:gd name="T23" fmla="*/ 199436 h 731063"/>
                <a:gd name="T24" fmla="*/ 62630 w 731063"/>
                <a:gd name="T25" fmla="*/ 128967 h 73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063"/>
                <a:gd name="T40" fmla="*/ 0 h 731063"/>
                <a:gd name="T41" fmla="*/ 731063 w 731063"/>
                <a:gd name="T42" fmla="*/ 731063 h 73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063" h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 49"/>
            <p:cNvSpPr>
              <a:spLocks noChangeArrowheads="1"/>
            </p:cNvSpPr>
            <p:nvPr/>
          </p:nvSpPr>
          <p:spPr bwMode="auto">
            <a:xfrm>
              <a:off x="6299755" y="0"/>
              <a:ext cx="1080000" cy="1080000"/>
            </a:xfrm>
            <a:custGeom>
              <a:avLst/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勤恳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6"/>
          <p:cNvGrpSpPr/>
          <p:nvPr/>
        </p:nvGrpSpPr>
        <p:grpSpPr bwMode="auto">
          <a:xfrm>
            <a:off x="2057400" y="3716384"/>
            <a:ext cx="1800225" cy="1727200"/>
            <a:chOff x="0" y="0"/>
            <a:chExt cx="1800000" cy="1728191"/>
          </a:xfrm>
        </p:grpSpPr>
        <p:sp>
          <p:nvSpPr>
            <p:cNvPr id="15" name="下箭头 51"/>
            <p:cNvSpPr>
              <a:spLocks noChangeArrowheads="1"/>
            </p:cNvSpPr>
            <p:nvPr/>
          </p:nvSpPr>
          <p:spPr bwMode="auto">
            <a:xfrm>
              <a:off x="666000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9525">
              <a:solidFill>
                <a:srgbClr val="FFFFFF"/>
              </a:solidFill>
              <a:bevel/>
            </a:ln>
          </p:spPr>
          <p:txBody>
            <a:bodyPr lIns="96902" tIns="150599" rIns="96902" bIns="15059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2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52"/>
            <p:cNvSpPr>
              <a:spLocks noChangeArrowheads="1"/>
            </p:cNvSpPr>
            <p:nvPr/>
          </p:nvSpPr>
          <p:spPr bwMode="auto">
            <a:xfrm>
              <a:off x="0" y="648191"/>
              <a:ext cx="1800000" cy="1080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效果与利益，是最终追求的结果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19"/>
          <p:cNvGrpSpPr/>
          <p:nvPr/>
        </p:nvGrpSpPr>
        <p:grpSpPr bwMode="auto">
          <a:xfrm>
            <a:off x="4079875" y="3695747"/>
            <a:ext cx="1800225" cy="1747837"/>
            <a:chOff x="0" y="0"/>
            <a:chExt cx="1800000" cy="1748810"/>
          </a:xfrm>
        </p:grpSpPr>
        <p:sp>
          <p:nvSpPr>
            <p:cNvPr id="18" name="下箭头 54"/>
            <p:cNvSpPr>
              <a:spLocks noChangeArrowheads="1"/>
            </p:cNvSpPr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8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55"/>
            <p:cNvSpPr>
              <a:spLocks noChangeArrowheads="1"/>
            </p:cNvSpPr>
            <p:nvPr/>
          </p:nvSpPr>
          <p:spPr bwMode="auto">
            <a:xfrm>
              <a:off x="0" y="668810"/>
              <a:ext cx="1800000" cy="108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强调目的正确、效果有利</a:t>
              </a:r>
            </a:p>
          </p:txBody>
        </p:sp>
      </p:grpSp>
      <p:grpSp>
        <p:nvGrpSpPr>
          <p:cNvPr id="20" name="Group 22"/>
          <p:cNvGrpSpPr/>
          <p:nvPr/>
        </p:nvGrpSpPr>
        <p:grpSpPr bwMode="auto">
          <a:xfrm>
            <a:off x="6238875" y="3724322"/>
            <a:ext cx="1800225" cy="1719262"/>
            <a:chOff x="0" y="0"/>
            <a:chExt cx="1800000" cy="1719401"/>
          </a:xfrm>
        </p:grpSpPr>
        <p:sp>
          <p:nvSpPr>
            <p:cNvPr id="21" name="下箭头 57"/>
            <p:cNvSpPr>
              <a:spLocks noChangeArrowheads="1"/>
            </p:cNvSpPr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9525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8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58"/>
            <p:cNvSpPr>
              <a:spLocks noChangeArrowheads="1"/>
            </p:cNvSpPr>
            <p:nvPr/>
          </p:nvSpPr>
          <p:spPr bwMode="auto">
            <a:xfrm>
              <a:off x="0" y="639401"/>
              <a:ext cx="1800000" cy="108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是指在单位时间里完成的工作量</a:t>
              </a:r>
            </a:p>
          </p:txBody>
        </p:sp>
      </p:grpSp>
      <p:grpSp>
        <p:nvGrpSpPr>
          <p:cNvPr id="23" name="Group 25"/>
          <p:cNvGrpSpPr/>
          <p:nvPr/>
        </p:nvGrpSpPr>
        <p:grpSpPr bwMode="auto">
          <a:xfrm>
            <a:off x="8329613" y="3724322"/>
            <a:ext cx="1800225" cy="1719262"/>
            <a:chOff x="0" y="0"/>
            <a:chExt cx="1800000" cy="1719401"/>
          </a:xfrm>
        </p:grpSpPr>
        <p:sp>
          <p:nvSpPr>
            <p:cNvPr id="24" name="下箭头 60"/>
            <p:cNvSpPr/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rgbClr val="FFFFFF"/>
              </a:solidFill>
              <a:bevel/>
              <a:headEnd type="oval" w="med" len="med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61"/>
            <p:cNvSpPr>
              <a:spLocks noChangeArrowheads="1"/>
            </p:cNvSpPr>
            <p:nvPr/>
          </p:nvSpPr>
          <p:spPr bwMode="auto">
            <a:xfrm>
              <a:off x="0" y="639401"/>
              <a:ext cx="1800000" cy="108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充分利用时间，不浪费</a:t>
              </a:r>
            </a:p>
          </p:txBody>
        </p:sp>
      </p:grpSp>
      <p:sp>
        <p:nvSpPr>
          <p:cNvPr id="26" name="矩形 62"/>
          <p:cNvSpPr>
            <a:spLocks noChangeArrowheads="1"/>
          </p:cNvSpPr>
          <p:nvPr/>
        </p:nvSpPr>
        <p:spPr bwMode="auto">
          <a:xfrm>
            <a:off x="3387725" y="5718165"/>
            <a:ext cx="541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效能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最为重要</a:t>
            </a: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效率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次之</a:t>
            </a: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勤恳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再次之</a:t>
            </a: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27" name="组合 29"/>
          <p:cNvGrpSpPr/>
          <p:nvPr/>
        </p:nvGrpSpPr>
        <p:grpSpPr>
          <a:xfrm>
            <a:off x="4724462" y="1336404"/>
            <a:ext cx="2669670" cy="544936"/>
            <a:chOff x="4800901" y="1438474"/>
            <a:chExt cx="2669670" cy="544936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矩形 3"/>
            <p:cNvSpPr>
              <a:spLocks noChangeArrowheads="1"/>
            </p:cNvSpPr>
            <p:nvPr/>
          </p:nvSpPr>
          <p:spPr bwMode="auto">
            <a:xfrm>
              <a:off x="5386347" y="1438474"/>
              <a:ext cx="1439862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原 理 图 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6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07576"/>
            <a:ext cx="2850776" cy="6965576"/>
          </a:xfrm>
          <a:prstGeom prst="rect">
            <a:avLst/>
          </a:prstGeom>
          <a:solidFill>
            <a:srgbClr val="C6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007" y="704124"/>
            <a:ext cx="4242822" cy="5336784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21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9724287" y="671466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C60202"/>
                </a:solidFill>
                <a:cs typeface="+mn-ea"/>
                <a:sym typeface="+mn-lt"/>
              </a:rPr>
              <a:t>CONTENTS</a:t>
            </a:r>
            <a:endParaRPr kumimoji="1" lang="zh-CN" altLang="en-US" sz="32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3945" y="191044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C60202"/>
                </a:solidFill>
                <a:cs typeface="+mn-ea"/>
                <a:sym typeface="+mn-lt"/>
              </a:rPr>
              <a:t>01</a:t>
            </a:r>
            <a:endParaRPr kumimoji="1" lang="zh-CN" altLang="en-US" sz="2800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1804" y="17285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8FBE956-B6CC-4918-93F7-571A4CE098CC}"/>
              </a:ext>
            </a:extLst>
          </p:cNvPr>
          <p:cNvSpPr txBox="1"/>
          <p:nvPr/>
        </p:nvSpPr>
        <p:spPr>
          <a:xfrm>
            <a:off x="6181804" y="2190261"/>
            <a:ext cx="4937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73945" y="294458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C60202"/>
                </a:solidFill>
                <a:cs typeface="+mn-ea"/>
                <a:sym typeface="+mn-lt"/>
              </a:rPr>
              <a:t>02</a:t>
            </a:r>
            <a:endParaRPr kumimoji="1" lang="zh-CN" altLang="en-US" sz="2800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1804" y="27627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时间与时间管理概述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8FBE956-B6CC-4918-93F7-571A4CE098CC}"/>
              </a:ext>
            </a:extLst>
          </p:cNvPr>
          <p:cNvSpPr txBox="1"/>
          <p:nvPr/>
        </p:nvSpPr>
        <p:spPr>
          <a:xfrm>
            <a:off x="6181804" y="3224404"/>
            <a:ext cx="4937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3945" y="39787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C60202"/>
                </a:solidFill>
                <a:cs typeface="+mn-ea"/>
                <a:sym typeface="+mn-lt"/>
              </a:rPr>
              <a:t>03</a:t>
            </a:r>
            <a:endParaRPr kumimoji="1" lang="zh-CN" altLang="en-US" sz="2800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81804" y="379688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时间管理的基本原理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8FBE956-B6CC-4918-93F7-571A4CE098CC}"/>
              </a:ext>
            </a:extLst>
          </p:cNvPr>
          <p:cNvSpPr txBox="1"/>
          <p:nvPr/>
        </p:nvSpPr>
        <p:spPr>
          <a:xfrm>
            <a:off x="6181804" y="4258547"/>
            <a:ext cx="4937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73945" y="501287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C60202"/>
                </a:solidFill>
                <a:cs typeface="+mn-ea"/>
                <a:sym typeface="+mn-lt"/>
              </a:rPr>
              <a:t>04</a:t>
            </a:r>
            <a:endParaRPr kumimoji="1" lang="zh-CN" altLang="en-US" sz="2800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81804" y="483102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时间管理的具体措施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48FBE956-B6CC-4918-93F7-571A4CE098CC}"/>
              </a:ext>
            </a:extLst>
          </p:cNvPr>
          <p:cNvSpPr txBox="1"/>
          <p:nvPr/>
        </p:nvSpPr>
        <p:spPr>
          <a:xfrm>
            <a:off x="6181804" y="5292689"/>
            <a:ext cx="4937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1437" y="230819"/>
            <a:ext cx="1624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C60202"/>
                </a:solidFill>
              </a:rPr>
              <a:t>https://www.ypppt.com/</a:t>
            </a:r>
            <a:endParaRPr lang="zh-CN" altLang="en-US" sz="900" dirty="0">
              <a:solidFill>
                <a:srgbClr val="C6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5284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4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8" grpId="0"/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效 能 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27"/>
          <p:cNvSpPr/>
          <p:nvPr/>
        </p:nvSpPr>
        <p:spPr bwMode="auto">
          <a:xfrm rot="10800000" flipH="1" flipV="1">
            <a:off x="7442200" y="2144713"/>
            <a:ext cx="969963" cy="200025"/>
          </a:xfrm>
          <a:custGeom>
            <a:avLst/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Group 8"/>
          <p:cNvGrpSpPr/>
          <p:nvPr/>
        </p:nvGrpSpPr>
        <p:grpSpPr bwMode="auto">
          <a:xfrm>
            <a:off x="3897313" y="1882775"/>
            <a:ext cx="4403725" cy="4392613"/>
            <a:chOff x="0" y="0"/>
            <a:chExt cx="4402963" cy="4392248"/>
          </a:xfrm>
        </p:grpSpPr>
        <p:sp>
          <p:nvSpPr>
            <p:cNvPr id="8" name="Freeform 9"/>
            <p:cNvSpPr>
              <a:spLocks noChangeArrowheads="1"/>
            </p:cNvSpPr>
            <p:nvPr/>
          </p:nvSpPr>
          <p:spPr bwMode="auto">
            <a:xfrm flipH="1" flipV="1">
              <a:off x="2232488" y="2232248"/>
              <a:ext cx="2160000" cy="2160000"/>
            </a:xfrm>
            <a:custGeom>
              <a:avLst/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 flipV="1">
              <a:off x="0" y="2232248"/>
              <a:ext cx="2160000" cy="2160000"/>
            </a:xfrm>
            <a:custGeom>
              <a:avLst/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 flipH="1">
              <a:off x="2242963" y="0"/>
              <a:ext cx="2160000" cy="2160000"/>
            </a:xfrm>
            <a:custGeom>
              <a:avLst/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0" y="0"/>
              <a:ext cx="2160000" cy="2160000"/>
            </a:xfrm>
            <a:custGeom>
              <a:avLst/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8375650" y="36703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紧急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422900" y="148590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重要</a:t>
            </a:r>
            <a:endParaRPr lang="zh-CN" altLang="en-US" dirty="0">
              <a:solidFill>
                <a:srgbClr val="C6020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897313" y="4179888"/>
            <a:ext cx="205898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等待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闲聊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闲逛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看热闹无谓的会议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应酬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嗜好沉迷（游戏）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新闻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微博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6199188" y="4179888"/>
            <a:ext cx="2052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任何非预约事项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干扰电话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/QQ/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微信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下属请示与报告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日常文件批阅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别人求帮忙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3968750" y="2530475"/>
            <a:ext cx="206057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计划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各种沟通（角色）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培训工作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培养下属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知识管理</a:t>
            </a:r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技能提升</a:t>
            </a:r>
            <a:endParaRPr 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防患未然（锻炼、防火）</a:t>
            </a: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199188" y="3048000"/>
            <a:ext cx="20526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二象限转过来</a:t>
            </a:r>
            <a:endParaRPr 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燃眉之急的问题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任务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危机（看病、救火）</a:t>
            </a:r>
          </a:p>
        </p:txBody>
      </p:sp>
      <p:grpSp>
        <p:nvGrpSpPr>
          <p:cNvPr id="18" name="组合 1"/>
          <p:cNvGrpSpPr/>
          <p:nvPr/>
        </p:nvGrpSpPr>
        <p:grpSpPr>
          <a:xfrm>
            <a:off x="2714625" y="1377950"/>
            <a:ext cx="6810375" cy="5403850"/>
            <a:chOff x="2714625" y="1377950"/>
            <a:chExt cx="6810375" cy="5403850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 rot="5400000" flipH="1" flipV="1">
              <a:off x="6119019" y="678656"/>
              <a:ext cx="1588" cy="6810375"/>
            </a:xfrm>
            <a:prstGeom prst="line">
              <a:avLst/>
            </a:prstGeom>
            <a:noFill/>
            <a:ln w="38100">
              <a:solidFill>
                <a:schemeClr val="accent5">
                  <a:lumMod val="10000"/>
                </a:schemeClr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6102350" y="1377950"/>
              <a:ext cx="0" cy="5403850"/>
            </a:xfrm>
            <a:prstGeom prst="line">
              <a:avLst/>
            </a:prstGeom>
            <a:noFill/>
            <a:ln w="38100">
              <a:solidFill>
                <a:schemeClr val="accent5">
                  <a:lumMod val="25000"/>
                </a:schemeClr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Freeform 27"/>
          <p:cNvSpPr/>
          <p:nvPr/>
        </p:nvSpPr>
        <p:spPr bwMode="auto">
          <a:xfrm rot="10800000" flipV="1">
            <a:off x="3716338" y="2108200"/>
            <a:ext cx="893762" cy="273050"/>
          </a:xfrm>
          <a:custGeom>
            <a:avLst/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 Box 28"/>
          <p:cNvSpPr>
            <a:spLocks noChangeArrowheads="1"/>
          </p:cNvSpPr>
          <p:nvPr/>
        </p:nvSpPr>
        <p:spPr bwMode="auto">
          <a:xfrm>
            <a:off x="1114425" y="1712913"/>
            <a:ext cx="2457450" cy="11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定出时间待会做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淡定从容</a:t>
            </a:r>
            <a:endParaRPr lang="en-US" sz="40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直接连接符 40"/>
          <p:cNvSpPr>
            <a:spLocks noChangeShapeType="1"/>
          </p:cNvSpPr>
          <p:nvPr/>
        </p:nvSpPr>
        <p:spPr bwMode="auto">
          <a:xfrm>
            <a:off x="3716338" y="1803400"/>
            <a:ext cx="0" cy="88265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7"/>
          <p:cNvSpPr/>
          <p:nvPr/>
        </p:nvSpPr>
        <p:spPr bwMode="auto">
          <a:xfrm rot="10800000">
            <a:off x="3698875" y="5632450"/>
            <a:ext cx="774700" cy="292100"/>
          </a:xfrm>
          <a:custGeom>
            <a:avLst/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28"/>
          <p:cNvSpPr>
            <a:spLocks noChangeArrowheads="1"/>
          </p:cNvSpPr>
          <p:nvPr/>
        </p:nvSpPr>
        <p:spPr bwMode="auto">
          <a:xfrm>
            <a:off x="1114425" y="5149850"/>
            <a:ext cx="2439988" cy="11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打发时间时做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浪费生命</a:t>
            </a:r>
            <a:endParaRPr lang="en-US" sz="40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直接连接符 65"/>
          <p:cNvSpPr>
            <a:spLocks noChangeShapeType="1"/>
          </p:cNvSpPr>
          <p:nvPr/>
        </p:nvSpPr>
        <p:spPr bwMode="auto">
          <a:xfrm>
            <a:off x="3698875" y="5330825"/>
            <a:ext cx="0" cy="93980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 Box 28"/>
          <p:cNvSpPr>
            <a:spLocks noChangeArrowheads="1"/>
          </p:cNvSpPr>
          <p:nvPr/>
        </p:nvSpPr>
        <p:spPr bwMode="auto">
          <a:xfrm>
            <a:off x="8539163" y="1677988"/>
            <a:ext cx="2446337" cy="11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立即去做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压力山大</a:t>
            </a:r>
            <a:endParaRPr lang="en-US" sz="40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直接连接符 68"/>
          <p:cNvSpPr>
            <a:spLocks noChangeShapeType="1"/>
          </p:cNvSpPr>
          <p:nvPr/>
        </p:nvSpPr>
        <p:spPr bwMode="auto">
          <a:xfrm>
            <a:off x="8448675" y="1724025"/>
            <a:ext cx="1588" cy="104140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7"/>
          <p:cNvSpPr/>
          <p:nvPr/>
        </p:nvSpPr>
        <p:spPr bwMode="auto">
          <a:xfrm rot="10800000" flipH="1">
            <a:off x="7713663" y="5591175"/>
            <a:ext cx="825500" cy="333375"/>
          </a:xfrm>
          <a:custGeom>
            <a:avLst/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 Box 28"/>
          <p:cNvSpPr>
            <a:spLocks noChangeArrowheads="1"/>
          </p:cNvSpPr>
          <p:nvPr/>
        </p:nvSpPr>
        <p:spPr bwMode="auto">
          <a:xfrm>
            <a:off x="8728514" y="5149850"/>
            <a:ext cx="2574925" cy="11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授权或另约时间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忙且盲目</a:t>
            </a:r>
            <a:endParaRPr lang="en-US" sz="40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直接连接符 71"/>
          <p:cNvSpPr>
            <a:spLocks noChangeShapeType="1"/>
          </p:cNvSpPr>
          <p:nvPr/>
        </p:nvSpPr>
        <p:spPr bwMode="auto">
          <a:xfrm>
            <a:off x="8583613" y="5280025"/>
            <a:ext cx="1587" cy="1023938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 Box 28"/>
          <p:cNvSpPr>
            <a:spLocks noChangeArrowheads="1"/>
          </p:cNvSpPr>
          <p:nvPr/>
        </p:nvSpPr>
        <p:spPr bwMode="auto">
          <a:xfrm>
            <a:off x="4786313" y="5372100"/>
            <a:ext cx="2439987" cy="8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时间杀手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7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6" grpId="0" animBg="1"/>
      <p:bldP spid="12" grpId="0"/>
      <p:bldP spid="13" grpId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21" grpId="0" animBg="1"/>
      <p:bldP spid="22" grpId="0" bldLvl="0" autoUpdateAnimBg="0"/>
      <p:bldP spid="23" grpId="0" animBg="1"/>
      <p:bldP spid="24" grpId="0" animBg="1"/>
      <p:bldP spid="25" grpId="0" bldLvl="0" autoUpdateAnimBg="0"/>
      <p:bldP spid="26" grpId="0" animBg="1"/>
      <p:bldP spid="27" grpId="0" bldLvl="0" autoUpdateAnimBg="0"/>
      <p:bldP spid="28" grpId="0" animBg="1"/>
      <p:bldP spid="29" grpId="0" animBg="1"/>
      <p:bldP spid="30" grpId="0" bldLvl="0" autoUpdateAnimBg="0"/>
      <p:bldP spid="31" grpId="0" animBg="1"/>
      <p:bldP spid="3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效 率 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îṥ1iďè">
            <a:extLst>
              <a:ext uri="{FF2B5EF4-FFF2-40B4-BE49-F238E27FC236}">
                <a16:creationId xmlns="" xmlns:a16="http://schemas.microsoft.com/office/drawing/2014/main" id="{2602B794-41D9-4043-84B1-0AE901C71A88}"/>
              </a:ext>
            </a:extLst>
          </p:cNvPr>
          <p:cNvSpPr>
            <a:spLocks/>
          </p:cNvSpPr>
          <p:nvPr/>
        </p:nvSpPr>
        <p:spPr bwMode="auto">
          <a:xfrm flipV="1">
            <a:off x="1287894" y="2469473"/>
            <a:ext cx="0" cy="1065464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ṧḷíḑé">
            <a:extLst>
              <a:ext uri="{FF2B5EF4-FFF2-40B4-BE49-F238E27FC236}">
                <a16:creationId xmlns="" xmlns:a16="http://schemas.microsoft.com/office/drawing/2014/main" id="{76224125-7A20-4240-B7B5-59CCF16E5E4C}"/>
              </a:ext>
            </a:extLst>
          </p:cNvPr>
          <p:cNvSpPr>
            <a:spLocks/>
          </p:cNvSpPr>
          <p:nvPr/>
        </p:nvSpPr>
        <p:spPr bwMode="auto">
          <a:xfrm flipV="1">
            <a:off x="3966671" y="2469472"/>
            <a:ext cx="0" cy="1173321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ṣļîďè">
            <a:extLst>
              <a:ext uri="{FF2B5EF4-FFF2-40B4-BE49-F238E27FC236}">
                <a16:creationId xmlns="" xmlns:a16="http://schemas.microsoft.com/office/drawing/2014/main" id="{9E471037-9C7D-48E0-AE9C-A3BA4E1C6B42}"/>
              </a:ext>
            </a:extLst>
          </p:cNvPr>
          <p:cNvSpPr>
            <a:spLocks/>
          </p:cNvSpPr>
          <p:nvPr/>
        </p:nvSpPr>
        <p:spPr bwMode="auto">
          <a:xfrm flipV="1">
            <a:off x="6612383" y="2469473"/>
            <a:ext cx="0" cy="1065464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ṩ1idé">
            <a:extLst>
              <a:ext uri="{FF2B5EF4-FFF2-40B4-BE49-F238E27FC236}">
                <a16:creationId xmlns="" xmlns:a16="http://schemas.microsoft.com/office/drawing/2014/main" id="{13A5C107-750A-4D5C-8A43-B88F777FC21B}"/>
              </a:ext>
            </a:extLst>
          </p:cNvPr>
          <p:cNvSpPr>
            <a:spLocks/>
          </p:cNvSpPr>
          <p:nvPr/>
        </p:nvSpPr>
        <p:spPr bwMode="auto">
          <a:xfrm flipV="1">
            <a:off x="2873509" y="4371499"/>
            <a:ext cx="0" cy="1104537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headEnd type="oval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sḻïḑé">
            <a:extLst>
              <a:ext uri="{FF2B5EF4-FFF2-40B4-BE49-F238E27FC236}">
                <a16:creationId xmlns="" xmlns:a16="http://schemas.microsoft.com/office/drawing/2014/main" id="{F3AB0B4C-0899-4495-81C0-5080AFA0D5B4}"/>
              </a:ext>
            </a:extLst>
          </p:cNvPr>
          <p:cNvSpPr>
            <a:spLocks/>
          </p:cNvSpPr>
          <p:nvPr/>
        </p:nvSpPr>
        <p:spPr bwMode="auto">
          <a:xfrm flipV="1">
            <a:off x="5403345" y="4371499"/>
            <a:ext cx="0" cy="1194702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headEnd type="oval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ṥḷídé">
            <a:extLst>
              <a:ext uri="{FF2B5EF4-FFF2-40B4-BE49-F238E27FC236}">
                <a16:creationId xmlns="" xmlns:a16="http://schemas.microsoft.com/office/drawing/2014/main" id="{D0085C43-104F-4310-BD45-87AD6A0DE544}"/>
              </a:ext>
            </a:extLst>
          </p:cNvPr>
          <p:cNvSpPr>
            <a:spLocks/>
          </p:cNvSpPr>
          <p:nvPr/>
        </p:nvSpPr>
        <p:spPr bwMode="auto">
          <a:xfrm flipV="1">
            <a:off x="7812777" y="4371499"/>
            <a:ext cx="0" cy="1094015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headEnd type="oval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sḻîďê">
            <a:extLst>
              <a:ext uri="{FF2B5EF4-FFF2-40B4-BE49-F238E27FC236}">
                <a16:creationId xmlns="" xmlns:a16="http://schemas.microsoft.com/office/drawing/2014/main" id="{273B501A-65E0-426C-9A94-398AE9D377EF}"/>
              </a:ext>
            </a:extLst>
          </p:cNvPr>
          <p:cNvSpPr>
            <a:spLocks/>
          </p:cNvSpPr>
          <p:nvPr/>
        </p:nvSpPr>
        <p:spPr bwMode="auto">
          <a:xfrm flipV="1">
            <a:off x="10048854" y="4371499"/>
            <a:ext cx="0" cy="1095519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headEnd type="oval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ṡ1îḋé">
            <a:extLst>
              <a:ext uri="{FF2B5EF4-FFF2-40B4-BE49-F238E27FC236}">
                <a16:creationId xmlns="" xmlns:a16="http://schemas.microsoft.com/office/drawing/2014/main" id="{DFF708E3-92E4-4896-A863-E23C98EC021A}"/>
              </a:ext>
            </a:extLst>
          </p:cNvPr>
          <p:cNvSpPr>
            <a:spLocks/>
          </p:cNvSpPr>
          <p:nvPr/>
        </p:nvSpPr>
        <p:spPr bwMode="auto">
          <a:xfrm flipV="1">
            <a:off x="9301184" y="2469473"/>
            <a:ext cx="0" cy="1065464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îšľîḋé">
            <a:extLst>
              <a:ext uri="{FF2B5EF4-FFF2-40B4-BE49-F238E27FC236}">
                <a16:creationId xmlns="" xmlns:a16="http://schemas.microsoft.com/office/drawing/2014/main" id="{B6023A45-6089-415F-B46F-4F3E211791D8}"/>
              </a:ext>
            </a:extLst>
          </p:cNvPr>
          <p:cNvGrpSpPr/>
          <p:nvPr/>
        </p:nvGrpSpPr>
        <p:grpSpPr bwMode="auto">
          <a:xfrm>
            <a:off x="728319" y="3385079"/>
            <a:ext cx="10631625" cy="1247297"/>
            <a:chOff x="0" y="0"/>
            <a:chExt cx="11367328" cy="1316921"/>
          </a:xfrm>
        </p:grpSpPr>
        <p:sp>
          <p:nvSpPr>
            <p:cNvPr id="15" name="ïṡḷiḍé">
              <a:extLst>
                <a:ext uri="{FF2B5EF4-FFF2-40B4-BE49-F238E27FC236}">
                  <a16:creationId xmlns="" xmlns:a16="http://schemas.microsoft.com/office/drawing/2014/main" id="{67027C69-8F8B-4D66-A1F4-BF2184380DC6}"/>
                </a:ext>
              </a:extLst>
            </p:cNvPr>
            <p:cNvSpPr/>
            <p:nvPr/>
          </p:nvSpPr>
          <p:spPr bwMode="auto">
            <a:xfrm flipH="1">
              <a:off x="5517204" y="915858"/>
              <a:ext cx="83164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ṡľíḓê">
              <a:extLst>
                <a:ext uri="{FF2B5EF4-FFF2-40B4-BE49-F238E27FC236}">
                  <a16:creationId xmlns="" xmlns:a16="http://schemas.microsoft.com/office/drawing/2014/main" id="{B99DA180-465E-4073-833A-674385C52425}"/>
                </a:ext>
              </a:extLst>
            </p:cNvPr>
            <p:cNvSpPr/>
            <p:nvPr/>
          </p:nvSpPr>
          <p:spPr bwMode="auto">
            <a:xfrm>
              <a:off x="0" y="974221"/>
              <a:ext cx="934099" cy="342700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44087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ŝliḓê">
              <a:extLst>
                <a:ext uri="{FF2B5EF4-FFF2-40B4-BE49-F238E27FC236}">
                  <a16:creationId xmlns="" xmlns:a16="http://schemas.microsoft.com/office/drawing/2014/main" id="{2D58B51E-6DA3-4B4E-A8C2-218DA67257D3}"/>
                </a:ext>
              </a:extLst>
            </p:cNvPr>
            <p:cNvSpPr/>
            <p:nvPr/>
          </p:nvSpPr>
          <p:spPr bwMode="auto">
            <a:xfrm flipH="1">
              <a:off x="6740570" y="838040"/>
              <a:ext cx="819595" cy="366643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ļïďé">
              <a:extLst>
                <a:ext uri="{FF2B5EF4-FFF2-40B4-BE49-F238E27FC236}">
                  <a16:creationId xmlns="" xmlns:a16="http://schemas.microsoft.com/office/drawing/2014/main" id="{18CC8E4B-C20F-46C8-B6C8-3782E4314365}"/>
                </a:ext>
              </a:extLst>
            </p:cNvPr>
            <p:cNvSpPr/>
            <p:nvPr/>
          </p:nvSpPr>
          <p:spPr bwMode="auto">
            <a:xfrm flipH="1">
              <a:off x="8084465" y="868218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ṥļiḓé">
              <a:extLst>
                <a:ext uri="{FF2B5EF4-FFF2-40B4-BE49-F238E27FC236}">
                  <a16:creationId xmlns="" xmlns:a16="http://schemas.microsoft.com/office/drawing/2014/main" id="{7E98A4A4-FD6A-4604-9420-5B6D9AFF3A05}"/>
                </a:ext>
              </a:extLst>
            </p:cNvPr>
            <p:cNvSpPr/>
            <p:nvPr/>
          </p:nvSpPr>
          <p:spPr bwMode="auto">
            <a:xfrm>
              <a:off x="1446346" y="841033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ṣḻíde">
              <a:extLst>
                <a:ext uri="{FF2B5EF4-FFF2-40B4-BE49-F238E27FC236}">
                  <a16:creationId xmlns="" xmlns:a16="http://schemas.microsoft.com/office/drawing/2014/main" id="{6DAA05A7-A7CB-49F8-9649-A7277492984A}"/>
                </a:ext>
              </a:extLst>
            </p:cNvPr>
            <p:cNvSpPr/>
            <p:nvPr/>
          </p:nvSpPr>
          <p:spPr bwMode="auto">
            <a:xfrm>
              <a:off x="2675739" y="915858"/>
              <a:ext cx="84068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ŝ1iḑé">
              <a:extLst>
                <a:ext uri="{FF2B5EF4-FFF2-40B4-BE49-F238E27FC236}">
                  <a16:creationId xmlns="" xmlns:a16="http://schemas.microsoft.com/office/drawing/2014/main" id="{035D9BB7-D3DA-443E-AB50-C7B4F3E2A297}"/>
                </a:ext>
              </a:extLst>
            </p:cNvPr>
            <p:cNvSpPr/>
            <p:nvPr/>
          </p:nvSpPr>
          <p:spPr bwMode="auto">
            <a:xfrm>
              <a:off x="937112" y="0"/>
              <a:ext cx="1062160" cy="1312432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ṩľide">
              <a:extLst>
                <a:ext uri="{FF2B5EF4-FFF2-40B4-BE49-F238E27FC236}">
                  <a16:creationId xmlns="" xmlns:a16="http://schemas.microsoft.com/office/drawing/2014/main" id="{4CFB0D81-0BE1-41BB-B866-5F73D2EA6B33}"/>
                </a:ext>
              </a:extLst>
            </p:cNvPr>
            <p:cNvSpPr/>
            <p:nvPr/>
          </p:nvSpPr>
          <p:spPr bwMode="auto">
            <a:xfrm>
              <a:off x="578538" y="0"/>
              <a:ext cx="358573" cy="1312432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ḷiďé">
              <a:extLst>
                <a:ext uri="{FF2B5EF4-FFF2-40B4-BE49-F238E27FC236}">
                  <a16:creationId xmlns="" xmlns:a16="http://schemas.microsoft.com/office/drawing/2014/main" id="{AC6FAC30-7216-49F2-A980-93858F6FC45A}"/>
                </a:ext>
              </a:extLst>
            </p:cNvPr>
            <p:cNvSpPr/>
            <p:nvPr/>
          </p:nvSpPr>
          <p:spPr bwMode="auto">
            <a:xfrm>
              <a:off x="2255394" y="91286"/>
              <a:ext cx="1027507" cy="112088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šļïḍê">
              <a:extLst>
                <a:ext uri="{FF2B5EF4-FFF2-40B4-BE49-F238E27FC236}">
                  <a16:creationId xmlns="" xmlns:a16="http://schemas.microsoft.com/office/drawing/2014/main" id="{C218F08F-E996-40D1-9B36-B23933ECC239}"/>
                </a:ext>
              </a:extLst>
            </p:cNvPr>
            <p:cNvSpPr/>
            <p:nvPr/>
          </p:nvSpPr>
          <p:spPr bwMode="auto">
            <a:xfrm>
              <a:off x="2056523" y="77818"/>
              <a:ext cx="207912" cy="1120880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ṣļîḑe">
              <a:extLst>
                <a:ext uri="{FF2B5EF4-FFF2-40B4-BE49-F238E27FC236}">
                  <a16:creationId xmlns="" xmlns:a16="http://schemas.microsoft.com/office/drawing/2014/main" id="{957870B3-5528-4923-9FCB-DD63450472D3}"/>
                </a:ext>
              </a:extLst>
            </p:cNvPr>
            <p:cNvSpPr/>
            <p:nvPr/>
          </p:nvSpPr>
          <p:spPr bwMode="auto">
            <a:xfrm>
              <a:off x="3484788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sļiḍê">
              <a:extLst>
                <a:ext uri="{FF2B5EF4-FFF2-40B4-BE49-F238E27FC236}">
                  <a16:creationId xmlns="" xmlns:a16="http://schemas.microsoft.com/office/drawing/2014/main" id="{FF8AB63E-26E2-4435-9EAE-AA5F7E12D316}"/>
                </a:ext>
              </a:extLst>
            </p:cNvPr>
            <p:cNvSpPr/>
            <p:nvPr/>
          </p:nvSpPr>
          <p:spPr bwMode="auto">
            <a:xfrm>
              <a:off x="3412471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ṣ1ïḓè">
              <a:extLst>
                <a:ext uri="{FF2B5EF4-FFF2-40B4-BE49-F238E27FC236}">
                  <a16:creationId xmlns="" xmlns:a16="http://schemas.microsoft.com/office/drawing/2014/main" id="{0C0C232C-EA87-480B-9AC8-F28D08B630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46595" y="77817"/>
              <a:ext cx="1062160" cy="1239104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39104 h 1251"/>
                <a:gd name="T4" fmla="*/ 1062160 w 1006"/>
                <a:gd name="T5" fmla="*/ 1143026 h 1251"/>
                <a:gd name="T6" fmla="*/ 1062160 w 1006"/>
                <a:gd name="T7" fmla="*/ 80230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hangingPunct="1"/>
              <a:r>
                <a:rPr lang="en-US" altLang="zh-CN">
                  <a:solidFill>
                    <a:srgbClr val="000000"/>
                  </a:solidFill>
                  <a:cs typeface="+mn-ea"/>
                  <a:sym typeface="+mn-lt"/>
                </a:rPr>
                <a:t>`</a:t>
              </a:r>
            </a:p>
          </p:txBody>
        </p:sp>
        <p:sp>
          <p:nvSpPr>
            <p:cNvPr id="28" name="íṡľíḑé">
              <a:extLst>
                <a:ext uri="{FF2B5EF4-FFF2-40B4-BE49-F238E27FC236}">
                  <a16:creationId xmlns="" xmlns:a16="http://schemas.microsoft.com/office/drawing/2014/main" id="{52C9BB2A-B9D2-4E1F-8EF3-CFE4790C72E5}"/>
                </a:ext>
              </a:extLst>
            </p:cNvPr>
            <p:cNvSpPr/>
            <p:nvPr/>
          </p:nvSpPr>
          <p:spPr bwMode="auto">
            <a:xfrm flipH="1">
              <a:off x="11008756" y="77817"/>
              <a:ext cx="358572" cy="1239104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ŝḷíḋe">
              <a:extLst>
                <a:ext uri="{FF2B5EF4-FFF2-40B4-BE49-F238E27FC236}">
                  <a16:creationId xmlns="" xmlns:a16="http://schemas.microsoft.com/office/drawing/2014/main" id="{46EDDD7E-6052-4DCC-9BA0-2390AD0AA60F}"/>
                </a:ext>
              </a:extLst>
            </p:cNvPr>
            <p:cNvSpPr/>
            <p:nvPr/>
          </p:nvSpPr>
          <p:spPr bwMode="auto">
            <a:xfrm flipH="1">
              <a:off x="5740182" y="128698"/>
              <a:ext cx="1012442" cy="106999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šlidê">
              <a:extLst>
                <a:ext uri="{FF2B5EF4-FFF2-40B4-BE49-F238E27FC236}">
                  <a16:creationId xmlns="" xmlns:a16="http://schemas.microsoft.com/office/drawing/2014/main" id="{86F718C3-5122-4817-86A7-AF55600B5454}"/>
                </a:ext>
              </a:extLst>
            </p:cNvPr>
            <p:cNvSpPr/>
            <p:nvPr/>
          </p:nvSpPr>
          <p:spPr bwMode="auto">
            <a:xfrm flipH="1">
              <a:off x="6755671" y="128698"/>
              <a:ext cx="204865" cy="1069998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ṥḷiḋe">
              <a:extLst>
                <a:ext uri="{FF2B5EF4-FFF2-40B4-BE49-F238E27FC236}">
                  <a16:creationId xmlns="" xmlns:a16="http://schemas.microsoft.com/office/drawing/2014/main" id="{7EE408C8-7302-44E0-9C08-FFA9E89ADDE3}"/>
                </a:ext>
              </a:extLst>
            </p:cNvPr>
            <p:cNvSpPr/>
            <p:nvPr/>
          </p:nvSpPr>
          <p:spPr bwMode="auto">
            <a:xfrm flipH="1">
              <a:off x="4568040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ṩḷïde">
              <a:extLst>
                <a:ext uri="{FF2B5EF4-FFF2-40B4-BE49-F238E27FC236}">
                  <a16:creationId xmlns="" xmlns:a16="http://schemas.microsoft.com/office/drawing/2014/main" id="{CA6DEA9E-BCCA-4350-9BC1-048E95987C2A}"/>
                </a:ext>
              </a:extLst>
            </p:cNvPr>
            <p:cNvSpPr/>
            <p:nvPr/>
          </p:nvSpPr>
          <p:spPr bwMode="auto">
            <a:xfrm flipH="1">
              <a:off x="5532270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$1iḑe">
              <a:extLst>
                <a:ext uri="{FF2B5EF4-FFF2-40B4-BE49-F238E27FC236}">
                  <a16:creationId xmlns="" xmlns:a16="http://schemas.microsoft.com/office/drawing/2014/main" id="{EC5D8839-1AC8-4C9D-9E1F-23D7A95F9C53}"/>
                </a:ext>
              </a:extLst>
            </p:cNvPr>
            <p:cNvSpPr/>
            <p:nvPr/>
          </p:nvSpPr>
          <p:spPr bwMode="auto">
            <a:xfrm>
              <a:off x="2187597" y="1257062"/>
              <a:ext cx="22600" cy="1496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ṣḻïḓê">
              <a:extLst>
                <a:ext uri="{FF2B5EF4-FFF2-40B4-BE49-F238E27FC236}">
                  <a16:creationId xmlns="" xmlns:a16="http://schemas.microsoft.com/office/drawing/2014/main" id="{196CE17C-F7A0-474D-885C-E5C2F474B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95" y="272106"/>
              <a:ext cx="366377" cy="72438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8" name="íṩḻíḍè">
              <a:extLst>
                <a:ext uri="{FF2B5EF4-FFF2-40B4-BE49-F238E27FC236}">
                  <a16:creationId xmlns="" xmlns:a16="http://schemas.microsoft.com/office/drawing/2014/main" id="{3A2B89E6-27A4-495F-8349-377BEBA7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57" y="232508"/>
              <a:ext cx="463232" cy="72438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îṧļiḓe">
              <a:extLst>
                <a:ext uri="{FF2B5EF4-FFF2-40B4-BE49-F238E27FC236}">
                  <a16:creationId xmlns="" xmlns:a16="http://schemas.microsoft.com/office/drawing/2014/main" id="{38FCCA66-BC3C-4569-A5DF-CB1C90B56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208" y="247248"/>
              <a:ext cx="463232" cy="72438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îś1íďe">
              <a:extLst>
                <a:ext uri="{FF2B5EF4-FFF2-40B4-BE49-F238E27FC236}">
                  <a16:creationId xmlns="" xmlns:a16="http://schemas.microsoft.com/office/drawing/2014/main" id="{3BD1A808-7604-4D7D-8CB7-D2655D9B8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827" y="247248"/>
              <a:ext cx="463232" cy="72438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ï$ļíďe">
              <a:extLst>
                <a:ext uri="{FF2B5EF4-FFF2-40B4-BE49-F238E27FC236}">
                  <a16:creationId xmlns="" xmlns:a16="http://schemas.microsoft.com/office/drawing/2014/main" id="{0782CC84-C147-43AE-9596-458A2F41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233" y="292698"/>
              <a:ext cx="425195" cy="69150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5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iṥľiḑè">
              <a:extLst>
                <a:ext uri="{FF2B5EF4-FFF2-40B4-BE49-F238E27FC236}">
                  <a16:creationId xmlns="" xmlns:a16="http://schemas.microsoft.com/office/drawing/2014/main" id="{2512EFF6-B05B-4C18-888D-D90F7A04F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4392" y="300683"/>
              <a:ext cx="484290" cy="73344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8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isḻïḓê">
              <a:extLst>
                <a:ext uri="{FF2B5EF4-FFF2-40B4-BE49-F238E27FC236}">
                  <a16:creationId xmlns="" xmlns:a16="http://schemas.microsoft.com/office/drawing/2014/main" id="{7CB28F4E-5963-4EE6-8498-C45B2098CA04}"/>
                </a:ext>
              </a:extLst>
            </p:cNvPr>
            <p:cNvSpPr/>
            <p:nvPr/>
          </p:nvSpPr>
          <p:spPr bwMode="auto">
            <a:xfrm flipH="1">
              <a:off x="8521102" y="77816"/>
              <a:ext cx="1062160" cy="1208201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s1ídè">
              <a:extLst>
                <a:ext uri="{FF2B5EF4-FFF2-40B4-BE49-F238E27FC236}">
                  <a16:creationId xmlns="" xmlns:a16="http://schemas.microsoft.com/office/drawing/2014/main" id="{9A4F02AE-6350-432B-A85A-6A9B67B1F068}"/>
                </a:ext>
              </a:extLst>
            </p:cNvPr>
            <p:cNvSpPr/>
            <p:nvPr/>
          </p:nvSpPr>
          <p:spPr bwMode="auto">
            <a:xfrm flipH="1">
              <a:off x="9583260" y="84890"/>
              <a:ext cx="306620" cy="1211935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ṩľïḑè">
              <a:extLst>
                <a:ext uri="{FF2B5EF4-FFF2-40B4-BE49-F238E27FC236}">
                  <a16:creationId xmlns="" xmlns:a16="http://schemas.microsoft.com/office/drawing/2014/main" id="{C78C0AED-65B7-42B9-B45D-D84F0E3E4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693" y="272101"/>
              <a:ext cx="484288" cy="7243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7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śḷïḋè">
              <a:extLst>
                <a:ext uri="{FF2B5EF4-FFF2-40B4-BE49-F238E27FC236}">
                  <a16:creationId xmlns="" xmlns:a16="http://schemas.microsoft.com/office/drawing/2014/main" id="{18349DFF-ABA8-4A65-BDE5-52E22A91237A}"/>
                </a:ext>
              </a:extLst>
            </p:cNvPr>
            <p:cNvSpPr/>
            <p:nvPr/>
          </p:nvSpPr>
          <p:spPr bwMode="auto">
            <a:xfrm flipH="1">
              <a:off x="7130049" y="128695"/>
              <a:ext cx="1027507" cy="10778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şļïḋê">
              <a:extLst>
                <a:ext uri="{FF2B5EF4-FFF2-40B4-BE49-F238E27FC236}">
                  <a16:creationId xmlns="" xmlns:a16="http://schemas.microsoft.com/office/drawing/2014/main" id="{C43FF45B-090A-4B2A-BA4C-8211764FF832}"/>
                </a:ext>
              </a:extLst>
            </p:cNvPr>
            <p:cNvSpPr/>
            <p:nvPr/>
          </p:nvSpPr>
          <p:spPr bwMode="auto">
            <a:xfrm flipH="1">
              <a:off x="8152337" y="128695"/>
              <a:ext cx="207912" cy="10778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ṥlidé">
              <a:extLst>
                <a:ext uri="{FF2B5EF4-FFF2-40B4-BE49-F238E27FC236}">
                  <a16:creationId xmlns="" xmlns:a16="http://schemas.microsoft.com/office/drawing/2014/main" id="{F83E71E3-8F11-41EC-955D-59A83868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813" y="272835"/>
              <a:ext cx="439948" cy="723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  <a:cs typeface="+mn-ea"/>
                  <a:sym typeface="+mn-lt"/>
                </a:rPr>
                <a:t>6</a:t>
              </a:r>
              <a:endParaRPr lang="en-US" altLang="zh-CN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iṩ1iďè">
            <a:extLst>
              <a:ext uri="{FF2B5EF4-FFF2-40B4-BE49-F238E27FC236}">
                <a16:creationId xmlns="" xmlns:a16="http://schemas.microsoft.com/office/drawing/2014/main" id="{0D82734B-C548-4CB6-8E48-58F39FC25DFD}"/>
              </a:ext>
            </a:extLst>
          </p:cNvPr>
          <p:cNvSpPr txBox="1">
            <a:spLocks/>
          </p:cNvSpPr>
          <p:nvPr/>
        </p:nvSpPr>
        <p:spPr bwMode="auto">
          <a:xfrm>
            <a:off x="1479075" y="2058264"/>
            <a:ext cx="1430211" cy="75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最佳状态</a:t>
            </a:r>
            <a:endParaRPr lang="en-US" altLang="zh-CN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全心专注</a:t>
            </a:r>
          </a:p>
        </p:txBody>
      </p:sp>
      <p:sp>
        <p:nvSpPr>
          <p:cNvPr id="50" name="îśḻíḍê">
            <a:extLst>
              <a:ext uri="{FF2B5EF4-FFF2-40B4-BE49-F238E27FC236}">
                <a16:creationId xmlns="" xmlns:a16="http://schemas.microsoft.com/office/drawing/2014/main" id="{455FF464-4A07-4A08-A085-0CDE98BE921B}"/>
              </a:ext>
            </a:extLst>
          </p:cNvPr>
          <p:cNvSpPr txBox="1">
            <a:spLocks/>
          </p:cNvSpPr>
          <p:nvPr/>
        </p:nvSpPr>
        <p:spPr bwMode="auto">
          <a:xfrm>
            <a:off x="4030722" y="2025007"/>
            <a:ext cx="1304426" cy="6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立即去做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一次成功</a:t>
            </a:r>
          </a:p>
        </p:txBody>
      </p:sp>
      <p:sp>
        <p:nvSpPr>
          <p:cNvPr id="51" name="iṩľïḍê">
            <a:extLst>
              <a:ext uri="{FF2B5EF4-FFF2-40B4-BE49-F238E27FC236}">
                <a16:creationId xmlns="" xmlns:a16="http://schemas.microsoft.com/office/drawing/2014/main" id="{1AF75B20-0027-495B-9BDF-E3EA149CC11F}"/>
              </a:ext>
            </a:extLst>
          </p:cNvPr>
          <p:cNvSpPr txBox="1">
            <a:spLocks/>
          </p:cNvSpPr>
          <p:nvPr/>
        </p:nvSpPr>
        <p:spPr bwMode="auto">
          <a:xfrm>
            <a:off x="6629905" y="202500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充分利用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碎块时间</a:t>
            </a:r>
          </a:p>
        </p:txBody>
      </p:sp>
      <p:sp>
        <p:nvSpPr>
          <p:cNvPr id="52" name="íś1iḋe">
            <a:extLst>
              <a:ext uri="{FF2B5EF4-FFF2-40B4-BE49-F238E27FC236}">
                <a16:creationId xmlns="" xmlns:a16="http://schemas.microsoft.com/office/drawing/2014/main" id="{EB9E10CF-79E6-4F40-A59D-93E7985FBF98}"/>
              </a:ext>
            </a:extLst>
          </p:cNvPr>
          <p:cNvSpPr txBox="1">
            <a:spLocks/>
          </p:cNvSpPr>
          <p:nvPr/>
        </p:nvSpPr>
        <p:spPr bwMode="auto">
          <a:xfrm>
            <a:off x="9301184" y="202500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整理整顿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快速定位</a:t>
            </a:r>
          </a:p>
        </p:txBody>
      </p:sp>
      <p:sp>
        <p:nvSpPr>
          <p:cNvPr id="53" name="îSlîďê">
            <a:extLst>
              <a:ext uri="{FF2B5EF4-FFF2-40B4-BE49-F238E27FC236}">
                <a16:creationId xmlns="" xmlns:a16="http://schemas.microsoft.com/office/drawing/2014/main" id="{B1D7A8CA-A4A1-46D4-85A4-B23E99C49A95}"/>
              </a:ext>
            </a:extLst>
          </p:cNvPr>
          <p:cNvSpPr txBox="1">
            <a:spLocks/>
          </p:cNvSpPr>
          <p:nvPr/>
        </p:nvSpPr>
        <p:spPr bwMode="auto">
          <a:xfrm>
            <a:off x="6769265" y="559673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优化流程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简化操作</a:t>
            </a:r>
          </a:p>
        </p:txBody>
      </p:sp>
      <p:sp>
        <p:nvSpPr>
          <p:cNvPr id="54" name="ïṣḷiḍè">
            <a:extLst>
              <a:ext uri="{FF2B5EF4-FFF2-40B4-BE49-F238E27FC236}">
                <a16:creationId xmlns="" xmlns:a16="http://schemas.microsoft.com/office/drawing/2014/main" id="{72E21870-4E92-4ADF-9529-DE854C6ADA54}"/>
              </a:ext>
            </a:extLst>
          </p:cNvPr>
          <p:cNvSpPr txBox="1">
            <a:spLocks/>
          </p:cNvSpPr>
          <p:nvPr/>
        </p:nvSpPr>
        <p:spPr bwMode="auto">
          <a:xfrm>
            <a:off x="4349313" y="559673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统筹安排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平行作业</a:t>
            </a:r>
          </a:p>
        </p:txBody>
      </p:sp>
      <p:sp>
        <p:nvSpPr>
          <p:cNvPr id="55" name="îS1îdè">
            <a:extLst>
              <a:ext uri="{FF2B5EF4-FFF2-40B4-BE49-F238E27FC236}">
                <a16:creationId xmlns="" xmlns:a16="http://schemas.microsoft.com/office/drawing/2014/main" id="{0532FB7B-329B-4625-9387-424ECDDE0675}"/>
              </a:ext>
            </a:extLst>
          </p:cNvPr>
          <p:cNvSpPr txBox="1">
            <a:spLocks/>
          </p:cNvSpPr>
          <p:nvPr/>
        </p:nvSpPr>
        <p:spPr bwMode="auto">
          <a:xfrm>
            <a:off x="1811869" y="5596732"/>
            <a:ext cx="1419013" cy="7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事不宜迟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速度制胜</a:t>
            </a:r>
          </a:p>
        </p:txBody>
      </p:sp>
      <p:sp>
        <p:nvSpPr>
          <p:cNvPr id="56" name="îSḷiďè">
            <a:extLst>
              <a:ext uri="{FF2B5EF4-FFF2-40B4-BE49-F238E27FC236}">
                <a16:creationId xmlns="" xmlns:a16="http://schemas.microsoft.com/office/drawing/2014/main" id="{C767157B-6272-4715-91E0-A7C01D308526}"/>
              </a:ext>
            </a:extLst>
          </p:cNvPr>
          <p:cNvSpPr txBox="1">
            <a:spLocks/>
          </p:cNvSpPr>
          <p:nvPr/>
        </p:nvSpPr>
        <p:spPr bwMode="auto">
          <a:xfrm>
            <a:off x="9978116" y="5596733"/>
            <a:ext cx="1580925" cy="7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选择效率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更高的工具</a:t>
            </a:r>
          </a:p>
        </p:txBody>
      </p:sp>
      <p:cxnSp>
        <p:nvCxnSpPr>
          <p:cNvPr id="57" name="直接连接符 20">
            <a:extLst>
              <a:ext uri="{FF2B5EF4-FFF2-40B4-BE49-F238E27FC236}">
                <a16:creationId xmlns="" xmlns:a16="http://schemas.microsoft.com/office/drawing/2014/main" id="{7E7D5301-C713-4C8F-8E77-9984C6A1590A}"/>
              </a:ext>
            </a:extLst>
          </p:cNvPr>
          <p:cNvCxnSpPr/>
          <p:nvPr/>
        </p:nvCxnSpPr>
        <p:spPr>
          <a:xfrm>
            <a:off x="4087136" y="5596733"/>
            <a:ext cx="0" cy="9702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21">
            <a:extLst>
              <a:ext uri="{FF2B5EF4-FFF2-40B4-BE49-F238E27FC236}">
                <a16:creationId xmlns="" xmlns:a16="http://schemas.microsoft.com/office/drawing/2014/main" id="{9741F279-6D95-4912-8AAA-95E3F609998E}"/>
              </a:ext>
            </a:extLst>
          </p:cNvPr>
          <p:cNvCxnSpPr/>
          <p:nvPr/>
        </p:nvCxnSpPr>
        <p:spPr>
          <a:xfrm>
            <a:off x="6639836" y="5596733"/>
            <a:ext cx="0" cy="9702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22">
            <a:extLst>
              <a:ext uri="{FF2B5EF4-FFF2-40B4-BE49-F238E27FC236}">
                <a16:creationId xmlns="" xmlns:a16="http://schemas.microsoft.com/office/drawing/2014/main" id="{3202634E-8AFF-4D99-B012-1865F37E1875}"/>
              </a:ext>
            </a:extLst>
          </p:cNvPr>
          <p:cNvCxnSpPr/>
          <p:nvPr/>
        </p:nvCxnSpPr>
        <p:spPr>
          <a:xfrm>
            <a:off x="8935934" y="5596733"/>
            <a:ext cx="0" cy="9702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29"/>
          <p:cNvGrpSpPr/>
          <p:nvPr/>
        </p:nvGrpSpPr>
        <p:grpSpPr>
          <a:xfrm>
            <a:off x="4772870" y="1104190"/>
            <a:ext cx="2669670" cy="544936"/>
            <a:chOff x="4800901" y="1438474"/>
            <a:chExt cx="2669670" cy="544936"/>
          </a:xfrm>
        </p:grpSpPr>
        <p:sp>
          <p:nvSpPr>
            <p:cNvPr id="61" name="圆角矩形 60"/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5142594" y="1438474"/>
              <a:ext cx="1890841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如何提高效率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59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时间管理的基本管理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线连接符 33"/>
          <p:cNvCxnSpPr/>
          <p:nvPr/>
        </p:nvCxnSpPr>
        <p:spPr>
          <a:xfrm>
            <a:off x="5110843" y="504658"/>
            <a:ext cx="4082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519057" y="273826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【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勤 奋 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】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883025" y="1745933"/>
            <a:ext cx="459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故事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田边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的青蛙与</a:t>
            </a:r>
            <a:r>
              <a:rPr lang="zh-CN" altLang="en-US" sz="2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路边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的青蛙</a:t>
            </a:r>
          </a:p>
        </p:txBody>
      </p:sp>
      <p:pic>
        <p:nvPicPr>
          <p:cNvPr id="7" name="Picture 4" descr="http://www.meigong5.com/uploads/png/frog_dog/frog_dog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312545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92563" y="2269808"/>
            <a:ext cx="4487862" cy="10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原来，掌握命运的方法很简单，</a:t>
            </a:r>
            <a:r>
              <a:rPr lang="zh-CN" altLang="en-US" sz="28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远离懒惰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就可以了。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Picture 7" descr="F:\360云盘\02-个人资料\！PPT图片及版面资源\05-PPT精选插图\15-PNG\frog_dog_0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1312545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接连接符 2"/>
          <p:cNvSpPr>
            <a:spLocks noChangeShapeType="1"/>
          </p:cNvSpPr>
          <p:nvPr/>
        </p:nvSpPr>
        <p:spPr bwMode="auto">
          <a:xfrm>
            <a:off x="5748338" y="4006803"/>
            <a:ext cx="6076" cy="2189042"/>
          </a:xfrm>
          <a:prstGeom prst="line">
            <a:avLst/>
          </a:prstGeom>
          <a:noFill/>
          <a:ln w="12700">
            <a:solidFill>
              <a:schemeClr val="accent5">
                <a:lumMod val="2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5"/>
          <p:cNvSpPr>
            <a:spLocks noChangeArrowheads="1"/>
          </p:cNvSpPr>
          <p:nvPr/>
        </p:nvSpPr>
        <p:spPr bwMode="auto">
          <a:xfrm>
            <a:off x="2874447" y="3797142"/>
            <a:ext cx="2646878" cy="247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  <a:endParaRPr 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的牵引</a:t>
            </a:r>
          </a:p>
        </p:txBody>
      </p:sp>
      <p:sp>
        <p:nvSpPr>
          <p:cNvPr id="12" name="TextBox 15"/>
          <p:cNvSpPr>
            <a:spLocks noChangeArrowheads="1"/>
          </p:cNvSpPr>
          <p:nvPr/>
        </p:nvSpPr>
        <p:spPr bwMode="auto">
          <a:xfrm>
            <a:off x="5975350" y="3797142"/>
            <a:ext cx="387826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9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危机感</a:t>
            </a:r>
            <a:endParaRPr lang="en-US" sz="9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的推促</a:t>
            </a:r>
          </a:p>
        </p:txBody>
      </p:sp>
    </p:spTree>
    <p:extLst>
      <p:ext uri="{BB962C8B-B14F-4D97-AF65-F5344CB8AC3E}">
        <p14:creationId xmlns:p14="http://schemas.microsoft.com/office/powerpoint/2010/main" val="80358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6" grpId="0"/>
      <p:bldP spid="8" grpId="0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3914" y="1975757"/>
            <a:ext cx="468086" cy="261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3691387" y="2452811"/>
            <a:ext cx="154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C60202"/>
                </a:solidFill>
                <a:cs typeface="+mn-ea"/>
                <a:sym typeface="+mn-lt"/>
              </a:rPr>
              <a:t>PART</a:t>
            </a:r>
            <a:endParaRPr kumimoji="1" lang="zh-CN" altLang="en-US" sz="40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6119" y="1975757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C60202"/>
                </a:solidFill>
                <a:cs typeface="+mn-ea"/>
                <a:sym typeface="+mn-lt"/>
              </a:rPr>
              <a:t>FOUR</a:t>
            </a:r>
            <a:endParaRPr kumimoji="1" lang="zh-CN" altLang="en-US" sz="48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6119" y="264106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为什么需要时间管理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3" t="8718"/>
          <a:stretch/>
        </p:blipFill>
        <p:spPr>
          <a:xfrm flipH="1">
            <a:off x="-946674" y="1975756"/>
            <a:ext cx="4561578" cy="49011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16118" y="3764972"/>
            <a:ext cx="4045177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事项清单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优先排序</a:t>
            </a:r>
          </a:p>
        </p:txBody>
      </p:sp>
      <p:sp>
        <p:nvSpPr>
          <p:cNvPr id="11" name="矩形 10"/>
          <p:cNvSpPr/>
          <p:nvPr/>
        </p:nvSpPr>
        <p:spPr>
          <a:xfrm>
            <a:off x="7303582" y="3765796"/>
            <a:ext cx="3902062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时间安排及具体实施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每晚回顾</a:t>
            </a:r>
          </a:p>
        </p:txBody>
      </p:sp>
      <p:sp>
        <p:nvSpPr>
          <p:cNvPr id="12" name="矩形 9"/>
          <p:cNvSpPr/>
          <p:nvPr/>
        </p:nvSpPr>
        <p:spPr>
          <a:xfrm>
            <a:off x="0" y="-114299"/>
            <a:ext cx="7690757" cy="375558"/>
          </a:xfrm>
          <a:custGeom>
            <a:avLst/>
            <a:gdLst>
              <a:gd name="connsiteX0" fmla="*/ 0 w 7690757"/>
              <a:gd name="connsiteY0" fmla="*/ 0 h 359229"/>
              <a:gd name="connsiteX1" fmla="*/ 7690757 w 7690757"/>
              <a:gd name="connsiteY1" fmla="*/ 0 h 359229"/>
              <a:gd name="connsiteX2" fmla="*/ 7690757 w 7690757"/>
              <a:gd name="connsiteY2" fmla="*/ 359229 h 359229"/>
              <a:gd name="connsiteX3" fmla="*/ 0 w 7690757"/>
              <a:gd name="connsiteY3" fmla="*/ 359229 h 359229"/>
              <a:gd name="connsiteX4" fmla="*/ 0 w 7690757"/>
              <a:gd name="connsiteY4" fmla="*/ 0 h 359229"/>
              <a:gd name="connsiteX0" fmla="*/ 0 w 7690757"/>
              <a:gd name="connsiteY0" fmla="*/ 0 h 375558"/>
              <a:gd name="connsiteX1" fmla="*/ 7690757 w 7690757"/>
              <a:gd name="connsiteY1" fmla="*/ 0 h 375558"/>
              <a:gd name="connsiteX2" fmla="*/ 7249886 w 7690757"/>
              <a:gd name="connsiteY2" fmla="*/ 375558 h 375558"/>
              <a:gd name="connsiteX3" fmla="*/ 0 w 7690757"/>
              <a:gd name="connsiteY3" fmla="*/ 359229 h 375558"/>
              <a:gd name="connsiteX4" fmla="*/ 0 w 7690757"/>
              <a:gd name="connsiteY4" fmla="*/ 0 h 3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757" h="375558">
                <a:moveTo>
                  <a:pt x="0" y="0"/>
                </a:moveTo>
                <a:lnTo>
                  <a:pt x="7690757" y="0"/>
                </a:lnTo>
                <a:lnTo>
                  <a:pt x="7249886" y="375558"/>
                </a:lnTo>
                <a:lnTo>
                  <a:pt x="0" y="3592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5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638262" y="1455420"/>
            <a:ext cx="2150460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事项清单的来源</a:t>
            </a:r>
            <a:endParaRPr lang="zh-CN" altLang="en-US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1970287" y="1499988"/>
            <a:ext cx="1667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683460" y="2851194"/>
            <a:ext cx="4860706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周目标的分解或计划的安排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各种临时插单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紧急任务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已经预约的安排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各种未完成事项（历史累积）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生活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情感等琐事或安排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179720" y="5681786"/>
            <a:ext cx="7315200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】Notebook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、记事本、公司</a:t>
            </a: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OA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系统；</a:t>
            </a:r>
            <a:endParaRPr lang="zh-CN" altLang="en-US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333708" y="2269596"/>
            <a:ext cx="700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每天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上班</a:t>
            </a:r>
            <a:r>
              <a:rPr lang="zh-CN" altLang="en-US" sz="2800" b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优品件</a:t>
            </a:r>
            <a:r>
              <a:rPr lang="zh-CN" altLang="en-US" sz="28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，罗列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待完成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事项清单。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214" y="2391923"/>
            <a:ext cx="3562382" cy="35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>
            <a:off x="1970287" y="1499988"/>
            <a:ext cx="177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1970287" y="1954531"/>
            <a:ext cx="4233863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临时插单或预约的处理和提醒</a:t>
            </a: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1611963" y="2643700"/>
            <a:ext cx="7191375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随时记录，避免事项的遗漏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预约事项安排到对应的日历日期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临时插单（一般都很重要）根据缓急程度安排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所有新增事项汇总到“待完成”事项清单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506154" y="5169850"/>
            <a:ext cx="7464425" cy="10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台历或手机</a:t>
            </a: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电脑日历、</a:t>
            </a:r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Notebook</a:t>
            </a:r>
            <a:r>
              <a:rPr lang="zh-CN" altLang="en-US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、记事本；</a:t>
            </a:r>
          </a:p>
        </p:txBody>
      </p:sp>
      <p:pic>
        <p:nvPicPr>
          <p:cNvPr id="15" name="Picture 2" descr="http://www.iconpng.com/png/office2/calendar-selection-d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669" y="1900183"/>
            <a:ext cx="2957567" cy="29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3"/>
          <p:cNvSpPr>
            <a:spLocks noChangeArrowheads="1"/>
          </p:cNvSpPr>
          <p:nvPr/>
        </p:nvSpPr>
        <p:spPr bwMode="auto">
          <a:xfrm>
            <a:off x="1970287" y="1499988"/>
            <a:ext cx="168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优先顺序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938" y="2072983"/>
            <a:ext cx="4815786" cy="31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94885" y="2036771"/>
            <a:ext cx="47513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将“待完成”清单中与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Deadline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最接近的事项取出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根据“四象限”模型进行排序和安排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归入每日事项安排表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94462" y="4426375"/>
            <a:ext cx="4751388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每日事项安排表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691305" y="5551382"/>
            <a:ext cx="7007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这一步骤是</a:t>
            </a:r>
            <a:r>
              <a:rPr lang="zh-CN" altLang="en-US" sz="32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关键</a:t>
            </a: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，但很多人都没有这样做。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 49"/>
          <p:cNvGrpSpPr/>
          <p:nvPr/>
        </p:nvGrpSpPr>
        <p:grpSpPr>
          <a:xfrm>
            <a:off x="669926" y="5440554"/>
            <a:ext cx="11020150" cy="691495"/>
            <a:chOff x="669926" y="5440554"/>
            <a:chExt cx="11020150" cy="691495"/>
          </a:xfrm>
        </p:grpSpPr>
        <p:sp>
          <p:nvSpPr>
            <p:cNvPr id="4" name="í$ļîḋè">
              <a:extLst>
                <a:ext uri="{FF2B5EF4-FFF2-40B4-BE49-F238E27FC236}">
                  <a16:creationId xmlns="" xmlns:a16="http://schemas.microsoft.com/office/drawing/2014/main" id="{8FC88ADC-A8C1-4F12-B9FC-2CD503CDD7C7}"/>
                </a:ext>
              </a:extLst>
            </p:cNvPr>
            <p:cNvSpPr/>
            <p:nvPr/>
          </p:nvSpPr>
          <p:spPr>
            <a:xfrm>
              <a:off x="669926" y="5972830"/>
              <a:ext cx="5826274" cy="1592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ṧḻiḑé">
              <a:extLst>
                <a:ext uri="{FF2B5EF4-FFF2-40B4-BE49-F238E27FC236}">
                  <a16:creationId xmlns="" xmlns:a16="http://schemas.microsoft.com/office/drawing/2014/main" id="{3497082B-4A13-4482-9CD5-0329348FE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200" y="5440554"/>
              <a:ext cx="5193876" cy="691495"/>
            </a:xfrm>
            <a:custGeom>
              <a:avLst/>
              <a:gdLst>
                <a:gd name="T0" fmla="*/ 2000 w 2000"/>
                <a:gd name="T1" fmla="*/ 205 h 266"/>
                <a:gd name="T2" fmla="*/ 2000 w 2000"/>
                <a:gd name="T3" fmla="*/ 266 h 266"/>
                <a:gd name="T4" fmla="*/ 1344 w 2000"/>
                <a:gd name="T5" fmla="*/ 266 h 266"/>
                <a:gd name="T6" fmla="*/ 1314 w 2000"/>
                <a:gd name="T7" fmla="*/ 245 h 266"/>
                <a:gd name="T8" fmla="*/ 1325 w 2000"/>
                <a:gd name="T9" fmla="*/ 212 h 266"/>
                <a:gd name="T10" fmla="*/ 1344 w 2000"/>
                <a:gd name="T11" fmla="*/ 162 h 266"/>
                <a:gd name="T12" fmla="*/ 1353 w 2000"/>
                <a:gd name="T13" fmla="*/ 140 h 266"/>
                <a:gd name="T14" fmla="*/ 1374 w 2000"/>
                <a:gd name="T15" fmla="*/ 132 h 266"/>
                <a:gd name="T16" fmla="*/ 1376 w 2000"/>
                <a:gd name="T17" fmla="*/ 131 h 266"/>
                <a:gd name="T18" fmla="*/ 1376 w 2000"/>
                <a:gd name="T19" fmla="*/ 66 h 266"/>
                <a:gd name="T20" fmla="*/ 1376 w 2000"/>
                <a:gd name="T21" fmla="*/ 61 h 266"/>
                <a:gd name="T22" fmla="*/ 1218 w 2000"/>
                <a:gd name="T23" fmla="*/ 61 h 266"/>
                <a:gd name="T24" fmla="*/ 1212 w 2000"/>
                <a:gd name="T25" fmla="*/ 60 h 266"/>
                <a:gd name="T26" fmla="*/ 1206 w 2000"/>
                <a:gd name="T27" fmla="*/ 61 h 266"/>
                <a:gd name="T28" fmla="*/ 1131 w 2000"/>
                <a:gd name="T29" fmla="*/ 61 h 266"/>
                <a:gd name="T30" fmla="*/ 1131 w 2000"/>
                <a:gd name="T31" fmla="*/ 66 h 266"/>
                <a:gd name="T32" fmla="*/ 1131 w 2000"/>
                <a:gd name="T33" fmla="*/ 131 h 266"/>
                <a:gd name="T34" fmla="*/ 1133 w 2000"/>
                <a:gd name="T35" fmla="*/ 132 h 266"/>
                <a:gd name="T36" fmla="*/ 1154 w 2000"/>
                <a:gd name="T37" fmla="*/ 140 h 266"/>
                <a:gd name="T38" fmla="*/ 1163 w 2000"/>
                <a:gd name="T39" fmla="*/ 162 h 266"/>
                <a:gd name="T40" fmla="*/ 1182 w 2000"/>
                <a:gd name="T41" fmla="*/ 212 h 266"/>
                <a:gd name="T42" fmla="*/ 1193 w 2000"/>
                <a:gd name="T43" fmla="*/ 245 h 266"/>
                <a:gd name="T44" fmla="*/ 1164 w 2000"/>
                <a:gd name="T45" fmla="*/ 266 h 266"/>
                <a:gd name="T46" fmla="*/ 0 w 2000"/>
                <a:gd name="T47" fmla="*/ 266 h 266"/>
                <a:gd name="T48" fmla="*/ 0 w 2000"/>
                <a:gd name="T49" fmla="*/ 205 h 266"/>
                <a:gd name="T50" fmla="*/ 1109 w 2000"/>
                <a:gd name="T51" fmla="*/ 205 h 266"/>
                <a:gd name="T52" fmla="*/ 1104 w 2000"/>
                <a:gd name="T53" fmla="*/ 186 h 266"/>
                <a:gd name="T54" fmla="*/ 1070 w 2000"/>
                <a:gd name="T55" fmla="*/ 133 h 266"/>
                <a:gd name="T56" fmla="*/ 1070 w 2000"/>
                <a:gd name="T57" fmla="*/ 68 h 266"/>
                <a:gd name="T58" fmla="*/ 1082 w 2000"/>
                <a:gd name="T59" fmla="*/ 20 h 266"/>
                <a:gd name="T60" fmla="*/ 1127 w 2000"/>
                <a:gd name="T61" fmla="*/ 0 h 266"/>
                <a:gd name="T62" fmla="*/ 1206 w 2000"/>
                <a:gd name="T63" fmla="*/ 0 h 266"/>
                <a:gd name="T64" fmla="*/ 1212 w 2000"/>
                <a:gd name="T65" fmla="*/ 1 h 266"/>
                <a:gd name="T66" fmla="*/ 1218 w 2000"/>
                <a:gd name="T67" fmla="*/ 0 h 266"/>
                <a:gd name="T68" fmla="*/ 1380 w 2000"/>
                <a:gd name="T69" fmla="*/ 0 h 266"/>
                <a:gd name="T70" fmla="*/ 1425 w 2000"/>
                <a:gd name="T71" fmla="*/ 20 h 266"/>
                <a:gd name="T72" fmla="*/ 1437 w 2000"/>
                <a:gd name="T73" fmla="*/ 68 h 266"/>
                <a:gd name="T74" fmla="*/ 1437 w 2000"/>
                <a:gd name="T75" fmla="*/ 133 h 266"/>
                <a:gd name="T76" fmla="*/ 1403 w 2000"/>
                <a:gd name="T77" fmla="*/ 186 h 266"/>
                <a:gd name="T78" fmla="*/ 1398 w 2000"/>
                <a:gd name="T79" fmla="*/ 205 h 266"/>
                <a:gd name="T80" fmla="*/ 2000 w 2000"/>
                <a:gd name="T81" fmla="*/ 2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" h="266">
                  <a:moveTo>
                    <a:pt x="2000" y="205"/>
                  </a:moveTo>
                  <a:cubicBezTo>
                    <a:pt x="2000" y="266"/>
                    <a:pt x="2000" y="266"/>
                    <a:pt x="2000" y="266"/>
                  </a:cubicBezTo>
                  <a:cubicBezTo>
                    <a:pt x="1344" y="266"/>
                    <a:pt x="1344" y="266"/>
                    <a:pt x="1344" y="266"/>
                  </a:cubicBezTo>
                  <a:cubicBezTo>
                    <a:pt x="1330" y="266"/>
                    <a:pt x="1318" y="258"/>
                    <a:pt x="1314" y="245"/>
                  </a:cubicBezTo>
                  <a:cubicBezTo>
                    <a:pt x="1310" y="233"/>
                    <a:pt x="1314" y="219"/>
                    <a:pt x="1325" y="212"/>
                  </a:cubicBezTo>
                  <a:cubicBezTo>
                    <a:pt x="1327" y="210"/>
                    <a:pt x="1344" y="194"/>
                    <a:pt x="1344" y="162"/>
                  </a:cubicBezTo>
                  <a:cubicBezTo>
                    <a:pt x="1344" y="154"/>
                    <a:pt x="1347" y="146"/>
                    <a:pt x="1353" y="140"/>
                  </a:cubicBezTo>
                  <a:cubicBezTo>
                    <a:pt x="1359" y="134"/>
                    <a:pt x="1366" y="131"/>
                    <a:pt x="1374" y="132"/>
                  </a:cubicBezTo>
                  <a:cubicBezTo>
                    <a:pt x="1375" y="132"/>
                    <a:pt x="1375" y="131"/>
                    <a:pt x="1376" y="131"/>
                  </a:cubicBezTo>
                  <a:cubicBezTo>
                    <a:pt x="1376" y="66"/>
                    <a:pt x="1376" y="66"/>
                    <a:pt x="1376" y="66"/>
                  </a:cubicBezTo>
                  <a:cubicBezTo>
                    <a:pt x="1376" y="64"/>
                    <a:pt x="1376" y="63"/>
                    <a:pt x="1376" y="61"/>
                  </a:cubicBezTo>
                  <a:cubicBezTo>
                    <a:pt x="1218" y="61"/>
                    <a:pt x="1218" y="61"/>
                    <a:pt x="1218" y="61"/>
                  </a:cubicBezTo>
                  <a:cubicBezTo>
                    <a:pt x="1216" y="61"/>
                    <a:pt x="1214" y="61"/>
                    <a:pt x="1212" y="60"/>
                  </a:cubicBezTo>
                  <a:cubicBezTo>
                    <a:pt x="1210" y="61"/>
                    <a:pt x="1208" y="61"/>
                    <a:pt x="1206" y="61"/>
                  </a:cubicBezTo>
                  <a:cubicBezTo>
                    <a:pt x="1131" y="61"/>
                    <a:pt x="1131" y="61"/>
                    <a:pt x="1131" y="61"/>
                  </a:cubicBezTo>
                  <a:cubicBezTo>
                    <a:pt x="1131" y="63"/>
                    <a:pt x="1131" y="64"/>
                    <a:pt x="1131" y="66"/>
                  </a:cubicBezTo>
                  <a:cubicBezTo>
                    <a:pt x="1131" y="131"/>
                    <a:pt x="1131" y="131"/>
                    <a:pt x="1131" y="131"/>
                  </a:cubicBezTo>
                  <a:cubicBezTo>
                    <a:pt x="1132" y="131"/>
                    <a:pt x="1132" y="132"/>
                    <a:pt x="1133" y="132"/>
                  </a:cubicBezTo>
                  <a:cubicBezTo>
                    <a:pt x="1141" y="131"/>
                    <a:pt x="1149" y="134"/>
                    <a:pt x="1154" y="140"/>
                  </a:cubicBezTo>
                  <a:cubicBezTo>
                    <a:pt x="1161" y="146"/>
                    <a:pt x="1163" y="154"/>
                    <a:pt x="1163" y="162"/>
                  </a:cubicBezTo>
                  <a:cubicBezTo>
                    <a:pt x="1163" y="194"/>
                    <a:pt x="1180" y="210"/>
                    <a:pt x="1182" y="212"/>
                  </a:cubicBezTo>
                  <a:cubicBezTo>
                    <a:pt x="1193" y="219"/>
                    <a:pt x="1197" y="233"/>
                    <a:pt x="1193" y="245"/>
                  </a:cubicBezTo>
                  <a:cubicBezTo>
                    <a:pt x="1189" y="258"/>
                    <a:pt x="1177" y="266"/>
                    <a:pt x="1164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109" y="205"/>
                    <a:pt x="1109" y="205"/>
                    <a:pt x="1109" y="205"/>
                  </a:cubicBezTo>
                  <a:cubicBezTo>
                    <a:pt x="1107" y="199"/>
                    <a:pt x="1106" y="193"/>
                    <a:pt x="1104" y="186"/>
                  </a:cubicBezTo>
                  <a:cubicBezTo>
                    <a:pt x="1085" y="177"/>
                    <a:pt x="1070" y="159"/>
                    <a:pt x="1070" y="133"/>
                  </a:cubicBezTo>
                  <a:cubicBezTo>
                    <a:pt x="1070" y="68"/>
                    <a:pt x="1070" y="68"/>
                    <a:pt x="1070" y="68"/>
                  </a:cubicBezTo>
                  <a:cubicBezTo>
                    <a:pt x="1069" y="59"/>
                    <a:pt x="1068" y="37"/>
                    <a:pt x="1082" y="20"/>
                  </a:cubicBezTo>
                  <a:cubicBezTo>
                    <a:pt x="1089" y="11"/>
                    <a:pt x="1103" y="0"/>
                    <a:pt x="1127" y="0"/>
                  </a:cubicBezTo>
                  <a:cubicBezTo>
                    <a:pt x="1206" y="0"/>
                    <a:pt x="1206" y="0"/>
                    <a:pt x="1206" y="0"/>
                  </a:cubicBezTo>
                  <a:cubicBezTo>
                    <a:pt x="1208" y="0"/>
                    <a:pt x="1210" y="0"/>
                    <a:pt x="1212" y="1"/>
                  </a:cubicBezTo>
                  <a:cubicBezTo>
                    <a:pt x="1214" y="0"/>
                    <a:pt x="1216" y="0"/>
                    <a:pt x="1218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404" y="0"/>
                    <a:pt x="1418" y="11"/>
                    <a:pt x="1425" y="20"/>
                  </a:cubicBezTo>
                  <a:cubicBezTo>
                    <a:pt x="1439" y="37"/>
                    <a:pt x="1438" y="59"/>
                    <a:pt x="1437" y="68"/>
                  </a:cubicBezTo>
                  <a:cubicBezTo>
                    <a:pt x="1437" y="133"/>
                    <a:pt x="1437" y="133"/>
                    <a:pt x="1437" y="133"/>
                  </a:cubicBezTo>
                  <a:cubicBezTo>
                    <a:pt x="1437" y="154"/>
                    <a:pt x="1425" y="176"/>
                    <a:pt x="1403" y="186"/>
                  </a:cubicBezTo>
                  <a:cubicBezTo>
                    <a:pt x="1402" y="193"/>
                    <a:pt x="1400" y="199"/>
                    <a:pt x="1398" y="205"/>
                  </a:cubicBezTo>
                  <a:lnTo>
                    <a:pt x="2000" y="2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iṩḻïdè">
            <a:extLst>
              <a:ext uri="{FF2B5EF4-FFF2-40B4-BE49-F238E27FC236}">
                <a16:creationId xmlns="" xmlns:a16="http://schemas.microsoft.com/office/drawing/2014/main" id="{9972E361-3597-4B8F-98DB-3A9D209B7282}"/>
              </a:ext>
            </a:extLst>
          </p:cNvPr>
          <p:cNvSpPr>
            <a:spLocks/>
          </p:cNvSpPr>
          <p:nvPr/>
        </p:nvSpPr>
        <p:spPr bwMode="auto">
          <a:xfrm>
            <a:off x="9446570" y="4562463"/>
            <a:ext cx="196471" cy="758450"/>
          </a:xfrm>
          <a:custGeom>
            <a:avLst/>
            <a:gdLst>
              <a:gd name="T0" fmla="*/ 76 w 76"/>
              <a:gd name="T1" fmla="*/ 292 h 292"/>
              <a:gd name="T2" fmla="*/ 53 w 76"/>
              <a:gd name="T3" fmla="*/ 292 h 292"/>
              <a:gd name="T4" fmla="*/ 0 w 76"/>
              <a:gd name="T5" fmla="*/ 10 h 292"/>
              <a:gd name="T6" fmla="*/ 21 w 76"/>
              <a:gd name="T7" fmla="*/ 0 h 292"/>
              <a:gd name="T8" fmla="*/ 76 w 76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292">
                <a:moveTo>
                  <a:pt x="76" y="292"/>
                </a:moveTo>
                <a:cubicBezTo>
                  <a:pt x="53" y="292"/>
                  <a:pt x="53" y="292"/>
                  <a:pt x="53" y="292"/>
                </a:cubicBezTo>
                <a:cubicBezTo>
                  <a:pt x="53" y="118"/>
                  <a:pt x="1" y="11"/>
                  <a:pt x="0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4"/>
                  <a:pt x="76" y="112"/>
                  <a:pt x="76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ïṥ1íḋè">
            <a:extLst>
              <a:ext uri="{FF2B5EF4-FFF2-40B4-BE49-F238E27FC236}">
                <a16:creationId xmlns="" xmlns:a16="http://schemas.microsoft.com/office/drawing/2014/main" id="{6D259DDF-0112-44F5-818F-A1204E1CB2E8}"/>
              </a:ext>
            </a:extLst>
          </p:cNvPr>
          <p:cNvSpPr>
            <a:spLocks/>
          </p:cNvSpPr>
          <p:nvPr/>
        </p:nvSpPr>
        <p:spPr bwMode="auto">
          <a:xfrm>
            <a:off x="9832928" y="4539414"/>
            <a:ext cx="197569" cy="758450"/>
          </a:xfrm>
          <a:custGeom>
            <a:avLst/>
            <a:gdLst>
              <a:gd name="T0" fmla="*/ 24 w 76"/>
              <a:gd name="T1" fmla="*/ 292 h 292"/>
              <a:gd name="T2" fmla="*/ 0 w 76"/>
              <a:gd name="T3" fmla="*/ 292 h 292"/>
              <a:gd name="T4" fmla="*/ 55 w 76"/>
              <a:gd name="T5" fmla="*/ 0 h 292"/>
              <a:gd name="T6" fmla="*/ 76 w 76"/>
              <a:gd name="T7" fmla="*/ 11 h 292"/>
              <a:gd name="T8" fmla="*/ 66 w 76"/>
              <a:gd name="T9" fmla="*/ 6 h 292"/>
              <a:gd name="T10" fmla="*/ 76 w 76"/>
              <a:gd name="T11" fmla="*/ 11 h 292"/>
              <a:gd name="T12" fmla="*/ 24 w 76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2">
                <a:moveTo>
                  <a:pt x="24" y="292"/>
                </a:moveTo>
                <a:cubicBezTo>
                  <a:pt x="0" y="292"/>
                  <a:pt x="0" y="292"/>
                  <a:pt x="0" y="292"/>
                </a:cubicBezTo>
                <a:cubicBezTo>
                  <a:pt x="0" y="113"/>
                  <a:pt x="53" y="5"/>
                  <a:pt x="55" y="0"/>
                </a:cubicBezTo>
                <a:cubicBezTo>
                  <a:pt x="76" y="11"/>
                  <a:pt x="76" y="11"/>
                  <a:pt x="76" y="11"/>
                </a:cubicBezTo>
                <a:cubicBezTo>
                  <a:pt x="66" y="6"/>
                  <a:pt x="66" y="6"/>
                  <a:pt x="66" y="6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24" y="119"/>
                  <a:pt x="24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ṥlïḓe">
            <a:extLst>
              <a:ext uri="{FF2B5EF4-FFF2-40B4-BE49-F238E27FC236}">
                <a16:creationId xmlns="" xmlns:a16="http://schemas.microsoft.com/office/drawing/2014/main" id="{81413C68-7A62-47FE-93F9-1386E06151D8}"/>
              </a:ext>
            </a:extLst>
          </p:cNvPr>
          <p:cNvSpPr>
            <a:spLocks/>
          </p:cNvSpPr>
          <p:nvPr/>
        </p:nvSpPr>
        <p:spPr bwMode="auto">
          <a:xfrm>
            <a:off x="9513524" y="1929294"/>
            <a:ext cx="1597019" cy="1591537"/>
          </a:xfrm>
          <a:custGeom>
            <a:avLst/>
            <a:gdLst>
              <a:gd name="T0" fmla="*/ 109 w 615"/>
              <a:gd name="T1" fmla="*/ 156 h 613"/>
              <a:gd name="T2" fmla="*/ 50 w 615"/>
              <a:gd name="T3" fmla="*/ 137 h 613"/>
              <a:gd name="T4" fmla="*/ 70 w 615"/>
              <a:gd name="T5" fmla="*/ 231 h 613"/>
              <a:gd name="T6" fmla="*/ 59 w 615"/>
              <a:gd name="T7" fmla="*/ 270 h 613"/>
              <a:gd name="T8" fmla="*/ 1 w 615"/>
              <a:gd name="T9" fmla="*/ 344 h 613"/>
              <a:gd name="T10" fmla="*/ 73 w 615"/>
              <a:gd name="T11" fmla="*/ 393 h 613"/>
              <a:gd name="T12" fmla="*/ 26 w 615"/>
              <a:gd name="T13" fmla="*/ 432 h 613"/>
              <a:gd name="T14" fmla="*/ 116 w 615"/>
              <a:gd name="T15" fmla="*/ 466 h 613"/>
              <a:gd name="T16" fmla="*/ 144 w 615"/>
              <a:gd name="T17" fmla="*/ 496 h 613"/>
              <a:gd name="T18" fmla="*/ 175 w 615"/>
              <a:gd name="T19" fmla="*/ 583 h 613"/>
              <a:gd name="T20" fmla="*/ 267 w 615"/>
              <a:gd name="T21" fmla="*/ 553 h 613"/>
              <a:gd name="T22" fmla="*/ 277 w 615"/>
              <a:gd name="T23" fmla="*/ 613 h 613"/>
              <a:gd name="T24" fmla="*/ 351 w 615"/>
              <a:gd name="T25" fmla="*/ 552 h 613"/>
              <a:gd name="T26" fmla="*/ 409 w 615"/>
              <a:gd name="T27" fmla="*/ 536 h 613"/>
              <a:gd name="T28" fmla="*/ 503 w 615"/>
              <a:gd name="T29" fmla="*/ 545 h 613"/>
              <a:gd name="T30" fmla="*/ 479 w 615"/>
              <a:gd name="T31" fmla="*/ 487 h 613"/>
              <a:gd name="T32" fmla="*/ 507 w 615"/>
              <a:gd name="T33" fmla="*/ 458 h 613"/>
              <a:gd name="T34" fmla="*/ 593 w 615"/>
              <a:gd name="T35" fmla="*/ 421 h 613"/>
              <a:gd name="T36" fmla="*/ 544 w 615"/>
              <a:gd name="T37" fmla="*/ 382 h 613"/>
              <a:gd name="T38" fmla="*/ 555 w 615"/>
              <a:gd name="T39" fmla="*/ 344 h 613"/>
              <a:gd name="T40" fmla="*/ 613 w 615"/>
              <a:gd name="T41" fmla="*/ 270 h 613"/>
              <a:gd name="T42" fmla="*/ 551 w 615"/>
              <a:gd name="T43" fmla="*/ 259 h 613"/>
              <a:gd name="T44" fmla="*/ 542 w 615"/>
              <a:gd name="T45" fmla="*/ 220 h 613"/>
              <a:gd name="T46" fmla="*/ 558 w 615"/>
              <a:gd name="T47" fmla="*/ 127 h 613"/>
              <a:gd name="T48" fmla="*/ 494 w 615"/>
              <a:gd name="T49" fmla="*/ 145 h 613"/>
              <a:gd name="T50" fmla="*/ 464 w 615"/>
              <a:gd name="T51" fmla="*/ 113 h 613"/>
              <a:gd name="T52" fmla="*/ 437 w 615"/>
              <a:gd name="T53" fmla="*/ 35 h 613"/>
              <a:gd name="T54" fmla="*/ 397 w 615"/>
              <a:gd name="T55" fmla="*/ 77 h 613"/>
              <a:gd name="T56" fmla="*/ 348 w 615"/>
              <a:gd name="T57" fmla="*/ 60 h 613"/>
              <a:gd name="T58" fmla="*/ 275 w 615"/>
              <a:gd name="T59" fmla="*/ 0 h 613"/>
              <a:gd name="T60" fmla="*/ 264 w 615"/>
              <a:gd name="T61" fmla="*/ 62 h 613"/>
              <a:gd name="T62" fmla="*/ 205 w 615"/>
              <a:gd name="T63" fmla="*/ 78 h 613"/>
              <a:gd name="T64" fmla="*/ 112 w 615"/>
              <a:gd name="T65" fmla="*/ 69 h 613"/>
              <a:gd name="T66" fmla="*/ 414 w 615"/>
              <a:gd name="T67" fmla="*/ 131 h 613"/>
              <a:gd name="T68" fmla="*/ 200 w 615"/>
              <a:gd name="T69" fmla="*/ 484 h 613"/>
              <a:gd name="T70" fmla="*/ 414 w 615"/>
              <a:gd name="T71" fmla="*/ 13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5" h="613">
                <a:moveTo>
                  <a:pt x="136" y="126"/>
                </a:moveTo>
                <a:cubicBezTo>
                  <a:pt x="126" y="135"/>
                  <a:pt x="117" y="145"/>
                  <a:pt x="109" y="156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66" y="244"/>
                  <a:pt x="63" y="257"/>
                  <a:pt x="61" y="270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0" y="281"/>
                  <a:pt x="0" y="281"/>
                  <a:pt x="0" y="281"/>
                </a:cubicBezTo>
                <a:cubicBezTo>
                  <a:pt x="1" y="344"/>
                  <a:pt x="1" y="344"/>
                  <a:pt x="1" y="344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65" y="367"/>
                  <a:pt x="69" y="380"/>
                  <a:pt x="73" y="393"/>
                </a:cubicBezTo>
                <a:cubicBezTo>
                  <a:pt x="72" y="394"/>
                  <a:pt x="72" y="394"/>
                  <a:pt x="72" y="394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57" y="486"/>
                  <a:pt x="57" y="486"/>
                  <a:pt x="57" y="486"/>
                </a:cubicBezTo>
                <a:cubicBezTo>
                  <a:pt x="116" y="466"/>
                  <a:pt x="116" y="466"/>
                  <a:pt x="116" y="466"/>
                </a:cubicBezTo>
                <a:cubicBezTo>
                  <a:pt x="124" y="477"/>
                  <a:pt x="128" y="483"/>
                  <a:pt x="144" y="495"/>
                </a:cubicBezTo>
                <a:cubicBezTo>
                  <a:pt x="144" y="496"/>
                  <a:pt x="144" y="496"/>
                  <a:pt x="144" y="496"/>
                </a:cubicBezTo>
                <a:cubicBezTo>
                  <a:pt x="122" y="551"/>
                  <a:pt x="122" y="551"/>
                  <a:pt x="122" y="551"/>
                </a:cubicBezTo>
                <a:cubicBezTo>
                  <a:pt x="175" y="583"/>
                  <a:pt x="175" y="583"/>
                  <a:pt x="175" y="583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33" y="545"/>
                  <a:pt x="249" y="550"/>
                  <a:pt x="267" y="553"/>
                </a:cubicBezTo>
                <a:cubicBezTo>
                  <a:pt x="266" y="554"/>
                  <a:pt x="266" y="554"/>
                  <a:pt x="266" y="554"/>
                </a:cubicBezTo>
                <a:cubicBezTo>
                  <a:pt x="277" y="613"/>
                  <a:pt x="277" y="613"/>
                  <a:pt x="277" y="613"/>
                </a:cubicBezTo>
                <a:cubicBezTo>
                  <a:pt x="339" y="613"/>
                  <a:pt x="339" y="613"/>
                  <a:pt x="339" y="613"/>
                </a:cubicBezTo>
                <a:cubicBezTo>
                  <a:pt x="351" y="552"/>
                  <a:pt x="351" y="552"/>
                  <a:pt x="351" y="552"/>
                </a:cubicBezTo>
                <a:cubicBezTo>
                  <a:pt x="371" y="549"/>
                  <a:pt x="390" y="543"/>
                  <a:pt x="409" y="534"/>
                </a:cubicBezTo>
                <a:cubicBezTo>
                  <a:pt x="409" y="536"/>
                  <a:pt x="409" y="536"/>
                  <a:pt x="409" y="536"/>
                </a:cubicBezTo>
                <a:cubicBezTo>
                  <a:pt x="451" y="579"/>
                  <a:pt x="451" y="579"/>
                  <a:pt x="451" y="579"/>
                </a:cubicBezTo>
                <a:cubicBezTo>
                  <a:pt x="503" y="545"/>
                  <a:pt x="503" y="545"/>
                  <a:pt x="503" y="545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88" y="478"/>
                  <a:pt x="497" y="468"/>
                  <a:pt x="506" y="458"/>
                </a:cubicBezTo>
                <a:cubicBezTo>
                  <a:pt x="507" y="458"/>
                  <a:pt x="507" y="458"/>
                  <a:pt x="507" y="458"/>
                </a:cubicBezTo>
                <a:cubicBezTo>
                  <a:pt x="565" y="477"/>
                  <a:pt x="565" y="477"/>
                  <a:pt x="565" y="477"/>
                </a:cubicBezTo>
                <a:cubicBezTo>
                  <a:pt x="593" y="421"/>
                  <a:pt x="593" y="421"/>
                  <a:pt x="593" y="421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4" y="382"/>
                  <a:pt x="544" y="382"/>
                  <a:pt x="544" y="382"/>
                </a:cubicBezTo>
                <a:cubicBezTo>
                  <a:pt x="548" y="370"/>
                  <a:pt x="551" y="357"/>
                  <a:pt x="553" y="344"/>
                </a:cubicBezTo>
                <a:cubicBezTo>
                  <a:pt x="555" y="344"/>
                  <a:pt x="555" y="344"/>
                  <a:pt x="555" y="344"/>
                </a:cubicBezTo>
                <a:cubicBezTo>
                  <a:pt x="615" y="332"/>
                  <a:pt x="615" y="332"/>
                  <a:pt x="615" y="332"/>
                </a:cubicBezTo>
                <a:cubicBezTo>
                  <a:pt x="613" y="270"/>
                  <a:pt x="613" y="270"/>
                  <a:pt x="613" y="270"/>
                </a:cubicBezTo>
                <a:cubicBezTo>
                  <a:pt x="552" y="259"/>
                  <a:pt x="552" y="259"/>
                  <a:pt x="552" y="259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548" y="246"/>
                  <a:pt x="545" y="233"/>
                  <a:pt x="540" y="221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89" y="181"/>
                  <a:pt x="589" y="181"/>
                  <a:pt x="589" y="181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499" y="147"/>
                  <a:pt x="499" y="147"/>
                  <a:pt x="499" y="147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86" y="135"/>
                  <a:pt x="479" y="127"/>
                  <a:pt x="463" y="115"/>
                </a:cubicBezTo>
                <a:cubicBezTo>
                  <a:pt x="464" y="113"/>
                  <a:pt x="464" y="113"/>
                  <a:pt x="464" y="113"/>
                </a:cubicBezTo>
                <a:cubicBezTo>
                  <a:pt x="490" y="68"/>
                  <a:pt x="490" y="68"/>
                  <a:pt x="490" y="68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396" y="78"/>
                  <a:pt x="396" y="78"/>
                  <a:pt x="396" y="78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81" y="71"/>
                  <a:pt x="365" y="65"/>
                  <a:pt x="348" y="62"/>
                </a:cubicBezTo>
                <a:cubicBezTo>
                  <a:pt x="348" y="60"/>
                  <a:pt x="348" y="60"/>
                  <a:pt x="348" y="60"/>
                </a:cubicBezTo>
                <a:cubicBezTo>
                  <a:pt x="337" y="0"/>
                  <a:pt x="337" y="0"/>
                  <a:pt x="33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44" y="66"/>
                  <a:pt x="225" y="71"/>
                  <a:pt x="206" y="79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36" y="126"/>
                  <a:pt x="136" y="126"/>
                  <a:pt x="136" y="126"/>
                </a:cubicBezTo>
                <a:close/>
                <a:moveTo>
                  <a:pt x="414" y="131"/>
                </a:moveTo>
                <a:cubicBezTo>
                  <a:pt x="512" y="190"/>
                  <a:pt x="543" y="317"/>
                  <a:pt x="483" y="414"/>
                </a:cubicBezTo>
                <a:cubicBezTo>
                  <a:pt x="424" y="512"/>
                  <a:pt x="297" y="543"/>
                  <a:pt x="200" y="484"/>
                </a:cubicBezTo>
                <a:cubicBezTo>
                  <a:pt x="102" y="425"/>
                  <a:pt x="71" y="298"/>
                  <a:pt x="130" y="200"/>
                </a:cubicBezTo>
                <a:cubicBezTo>
                  <a:pt x="189" y="102"/>
                  <a:pt x="317" y="71"/>
                  <a:pt x="414" y="1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时间分配</a:t>
            </a:r>
          </a:p>
        </p:txBody>
      </p:sp>
      <p:sp>
        <p:nvSpPr>
          <p:cNvPr id="21" name="ïSļîḍê">
            <a:extLst>
              <a:ext uri="{FF2B5EF4-FFF2-40B4-BE49-F238E27FC236}">
                <a16:creationId xmlns="" xmlns:a16="http://schemas.microsoft.com/office/drawing/2014/main" id="{03784203-46D7-4446-89F1-8E5D25C953B5}"/>
              </a:ext>
            </a:extLst>
          </p:cNvPr>
          <p:cNvSpPr>
            <a:spLocks/>
          </p:cNvSpPr>
          <p:nvPr/>
        </p:nvSpPr>
        <p:spPr bwMode="auto">
          <a:xfrm>
            <a:off x="9040455" y="3389117"/>
            <a:ext cx="1421402" cy="1420309"/>
          </a:xfrm>
          <a:custGeom>
            <a:avLst/>
            <a:gdLst>
              <a:gd name="T0" fmla="*/ 97 w 547"/>
              <a:gd name="T1" fmla="*/ 139 h 547"/>
              <a:gd name="T2" fmla="*/ 44 w 547"/>
              <a:gd name="T3" fmla="*/ 122 h 547"/>
              <a:gd name="T4" fmla="*/ 62 w 547"/>
              <a:gd name="T5" fmla="*/ 206 h 547"/>
              <a:gd name="T6" fmla="*/ 52 w 547"/>
              <a:gd name="T7" fmla="*/ 240 h 547"/>
              <a:gd name="T8" fmla="*/ 1 w 547"/>
              <a:gd name="T9" fmla="*/ 306 h 547"/>
              <a:gd name="T10" fmla="*/ 65 w 547"/>
              <a:gd name="T11" fmla="*/ 350 h 547"/>
              <a:gd name="T12" fmla="*/ 23 w 547"/>
              <a:gd name="T13" fmla="*/ 385 h 547"/>
              <a:gd name="T14" fmla="*/ 103 w 547"/>
              <a:gd name="T15" fmla="*/ 416 h 547"/>
              <a:gd name="T16" fmla="*/ 128 w 547"/>
              <a:gd name="T17" fmla="*/ 442 h 547"/>
              <a:gd name="T18" fmla="*/ 155 w 547"/>
              <a:gd name="T19" fmla="*/ 520 h 547"/>
              <a:gd name="T20" fmla="*/ 237 w 547"/>
              <a:gd name="T21" fmla="*/ 492 h 547"/>
              <a:gd name="T22" fmla="*/ 247 w 547"/>
              <a:gd name="T23" fmla="*/ 547 h 547"/>
              <a:gd name="T24" fmla="*/ 312 w 547"/>
              <a:gd name="T25" fmla="*/ 492 h 547"/>
              <a:gd name="T26" fmla="*/ 364 w 547"/>
              <a:gd name="T27" fmla="*/ 477 h 547"/>
              <a:gd name="T28" fmla="*/ 448 w 547"/>
              <a:gd name="T29" fmla="*/ 486 h 547"/>
              <a:gd name="T30" fmla="*/ 426 w 547"/>
              <a:gd name="T31" fmla="*/ 434 h 547"/>
              <a:gd name="T32" fmla="*/ 451 w 547"/>
              <a:gd name="T33" fmla="*/ 408 h 547"/>
              <a:gd name="T34" fmla="*/ 528 w 547"/>
              <a:gd name="T35" fmla="*/ 376 h 547"/>
              <a:gd name="T36" fmla="*/ 484 w 547"/>
              <a:gd name="T37" fmla="*/ 341 h 547"/>
              <a:gd name="T38" fmla="*/ 494 w 547"/>
              <a:gd name="T39" fmla="*/ 306 h 547"/>
              <a:gd name="T40" fmla="*/ 546 w 547"/>
              <a:gd name="T41" fmla="*/ 240 h 547"/>
              <a:gd name="T42" fmla="*/ 491 w 547"/>
              <a:gd name="T43" fmla="*/ 231 h 547"/>
              <a:gd name="T44" fmla="*/ 483 w 547"/>
              <a:gd name="T45" fmla="*/ 196 h 547"/>
              <a:gd name="T46" fmla="*/ 497 w 547"/>
              <a:gd name="T47" fmla="*/ 113 h 547"/>
              <a:gd name="T48" fmla="*/ 440 w 547"/>
              <a:gd name="T49" fmla="*/ 130 h 547"/>
              <a:gd name="T50" fmla="*/ 413 w 547"/>
              <a:gd name="T51" fmla="*/ 101 h 547"/>
              <a:gd name="T52" fmla="*/ 389 w 547"/>
              <a:gd name="T53" fmla="*/ 32 h 547"/>
              <a:gd name="T54" fmla="*/ 353 w 547"/>
              <a:gd name="T55" fmla="*/ 69 h 547"/>
              <a:gd name="T56" fmla="*/ 310 w 547"/>
              <a:gd name="T57" fmla="*/ 53 h 547"/>
              <a:gd name="T58" fmla="*/ 245 w 547"/>
              <a:gd name="T59" fmla="*/ 0 h 547"/>
              <a:gd name="T60" fmla="*/ 235 w 547"/>
              <a:gd name="T61" fmla="*/ 55 h 547"/>
              <a:gd name="T62" fmla="*/ 182 w 547"/>
              <a:gd name="T63" fmla="*/ 69 h 547"/>
              <a:gd name="T64" fmla="*/ 99 w 547"/>
              <a:gd name="T65" fmla="*/ 61 h 547"/>
              <a:gd name="T66" fmla="*/ 121 w 547"/>
              <a:gd name="T67" fmla="*/ 113 h 547"/>
              <a:gd name="T68" fmla="*/ 430 w 547"/>
              <a:gd name="T69" fmla="*/ 369 h 547"/>
              <a:gd name="T70" fmla="*/ 116 w 547"/>
              <a:gd name="T71" fmla="*/ 178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7" h="547">
                <a:moveTo>
                  <a:pt x="121" y="113"/>
                </a:moveTo>
                <a:cubicBezTo>
                  <a:pt x="112" y="121"/>
                  <a:pt x="104" y="129"/>
                  <a:pt x="97" y="139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58" y="217"/>
                  <a:pt x="55" y="229"/>
                  <a:pt x="53" y="240"/>
                </a:cubicBezTo>
                <a:cubicBezTo>
                  <a:pt x="52" y="240"/>
                  <a:pt x="52" y="240"/>
                  <a:pt x="52" y="240"/>
                </a:cubicBezTo>
                <a:cubicBezTo>
                  <a:pt x="0" y="251"/>
                  <a:pt x="0" y="251"/>
                  <a:pt x="0" y="251"/>
                </a:cubicBezTo>
                <a:cubicBezTo>
                  <a:pt x="1" y="306"/>
                  <a:pt x="1" y="306"/>
                  <a:pt x="1" y="306"/>
                </a:cubicBezTo>
                <a:cubicBezTo>
                  <a:pt x="55" y="316"/>
                  <a:pt x="55" y="316"/>
                  <a:pt x="55" y="316"/>
                </a:cubicBezTo>
                <a:cubicBezTo>
                  <a:pt x="57" y="328"/>
                  <a:pt x="61" y="339"/>
                  <a:pt x="65" y="350"/>
                </a:cubicBezTo>
                <a:cubicBezTo>
                  <a:pt x="64" y="351"/>
                  <a:pt x="64" y="351"/>
                  <a:pt x="64" y="351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50" y="433"/>
                  <a:pt x="50" y="433"/>
                  <a:pt x="50" y="433"/>
                </a:cubicBezTo>
                <a:cubicBezTo>
                  <a:pt x="103" y="416"/>
                  <a:pt x="103" y="416"/>
                  <a:pt x="103" y="416"/>
                </a:cubicBezTo>
                <a:cubicBezTo>
                  <a:pt x="110" y="425"/>
                  <a:pt x="114" y="431"/>
                  <a:pt x="128" y="442"/>
                </a:cubicBezTo>
                <a:cubicBezTo>
                  <a:pt x="128" y="442"/>
                  <a:pt x="128" y="442"/>
                  <a:pt x="128" y="442"/>
                </a:cubicBezTo>
                <a:cubicBezTo>
                  <a:pt x="108" y="491"/>
                  <a:pt x="108" y="491"/>
                  <a:pt x="108" y="491"/>
                </a:cubicBezTo>
                <a:cubicBezTo>
                  <a:pt x="155" y="520"/>
                  <a:pt x="155" y="520"/>
                  <a:pt x="155" y="520"/>
                </a:cubicBezTo>
                <a:cubicBezTo>
                  <a:pt x="192" y="480"/>
                  <a:pt x="192" y="480"/>
                  <a:pt x="192" y="480"/>
                </a:cubicBezTo>
                <a:cubicBezTo>
                  <a:pt x="207" y="485"/>
                  <a:pt x="222" y="490"/>
                  <a:pt x="237" y="492"/>
                </a:cubicBezTo>
                <a:cubicBezTo>
                  <a:pt x="237" y="494"/>
                  <a:pt x="237" y="494"/>
                  <a:pt x="237" y="494"/>
                </a:cubicBezTo>
                <a:cubicBezTo>
                  <a:pt x="247" y="547"/>
                  <a:pt x="247" y="547"/>
                  <a:pt x="247" y="547"/>
                </a:cubicBezTo>
                <a:cubicBezTo>
                  <a:pt x="302" y="546"/>
                  <a:pt x="302" y="546"/>
                  <a:pt x="302" y="546"/>
                </a:cubicBezTo>
                <a:cubicBezTo>
                  <a:pt x="312" y="492"/>
                  <a:pt x="312" y="492"/>
                  <a:pt x="312" y="492"/>
                </a:cubicBezTo>
                <a:cubicBezTo>
                  <a:pt x="330" y="489"/>
                  <a:pt x="347" y="484"/>
                  <a:pt x="364" y="476"/>
                </a:cubicBezTo>
                <a:cubicBezTo>
                  <a:pt x="364" y="477"/>
                  <a:pt x="364" y="477"/>
                  <a:pt x="364" y="477"/>
                </a:cubicBezTo>
                <a:cubicBezTo>
                  <a:pt x="402" y="516"/>
                  <a:pt x="402" y="516"/>
                  <a:pt x="402" y="516"/>
                </a:cubicBezTo>
                <a:cubicBezTo>
                  <a:pt x="448" y="486"/>
                  <a:pt x="448" y="486"/>
                  <a:pt x="448" y="486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35" y="426"/>
                  <a:pt x="443" y="417"/>
                  <a:pt x="450" y="408"/>
                </a:cubicBezTo>
                <a:cubicBezTo>
                  <a:pt x="451" y="408"/>
                  <a:pt x="451" y="408"/>
                  <a:pt x="451" y="408"/>
                </a:cubicBezTo>
                <a:cubicBezTo>
                  <a:pt x="503" y="425"/>
                  <a:pt x="503" y="425"/>
                  <a:pt x="503" y="425"/>
                </a:cubicBezTo>
                <a:cubicBezTo>
                  <a:pt x="528" y="376"/>
                  <a:pt x="528" y="376"/>
                  <a:pt x="528" y="376"/>
                </a:cubicBezTo>
                <a:cubicBezTo>
                  <a:pt x="485" y="341"/>
                  <a:pt x="485" y="341"/>
                  <a:pt x="485" y="341"/>
                </a:cubicBezTo>
                <a:cubicBezTo>
                  <a:pt x="484" y="341"/>
                  <a:pt x="484" y="341"/>
                  <a:pt x="484" y="341"/>
                </a:cubicBezTo>
                <a:cubicBezTo>
                  <a:pt x="488" y="329"/>
                  <a:pt x="491" y="318"/>
                  <a:pt x="493" y="306"/>
                </a:cubicBezTo>
                <a:cubicBezTo>
                  <a:pt x="494" y="306"/>
                  <a:pt x="494" y="306"/>
                  <a:pt x="494" y="306"/>
                </a:cubicBezTo>
                <a:cubicBezTo>
                  <a:pt x="547" y="296"/>
                  <a:pt x="547" y="296"/>
                  <a:pt x="547" y="296"/>
                </a:cubicBezTo>
                <a:cubicBezTo>
                  <a:pt x="546" y="240"/>
                  <a:pt x="546" y="240"/>
                  <a:pt x="546" y="240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88" y="219"/>
                  <a:pt x="485" y="208"/>
                  <a:pt x="481" y="197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44" y="131"/>
                  <a:pt x="444" y="131"/>
                  <a:pt x="444" y="131"/>
                </a:cubicBezTo>
                <a:cubicBezTo>
                  <a:pt x="440" y="130"/>
                  <a:pt x="440" y="130"/>
                  <a:pt x="440" y="130"/>
                </a:cubicBezTo>
                <a:cubicBezTo>
                  <a:pt x="433" y="121"/>
                  <a:pt x="426" y="113"/>
                  <a:pt x="412" y="102"/>
                </a:cubicBezTo>
                <a:cubicBezTo>
                  <a:pt x="413" y="101"/>
                  <a:pt x="413" y="101"/>
                  <a:pt x="413" y="101"/>
                </a:cubicBezTo>
                <a:cubicBezTo>
                  <a:pt x="436" y="60"/>
                  <a:pt x="436" y="60"/>
                  <a:pt x="436" y="60"/>
                </a:cubicBezTo>
                <a:cubicBezTo>
                  <a:pt x="389" y="32"/>
                  <a:pt x="389" y="32"/>
                  <a:pt x="389" y="3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39" y="63"/>
                  <a:pt x="324" y="58"/>
                  <a:pt x="309" y="56"/>
                </a:cubicBezTo>
                <a:cubicBezTo>
                  <a:pt x="310" y="53"/>
                  <a:pt x="310" y="53"/>
                  <a:pt x="310" y="53"/>
                </a:cubicBezTo>
                <a:cubicBezTo>
                  <a:pt x="300" y="0"/>
                  <a:pt x="300" y="0"/>
                  <a:pt x="300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17" y="58"/>
                  <a:pt x="200" y="64"/>
                  <a:pt x="183" y="71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99" y="61"/>
                  <a:pt x="99" y="61"/>
                  <a:pt x="99" y="61"/>
                </a:cubicBezTo>
                <a:cubicBezTo>
                  <a:pt x="121" y="112"/>
                  <a:pt x="121" y="112"/>
                  <a:pt x="121" y="112"/>
                </a:cubicBezTo>
                <a:lnTo>
                  <a:pt x="121" y="113"/>
                </a:lnTo>
                <a:close/>
                <a:moveTo>
                  <a:pt x="369" y="116"/>
                </a:moveTo>
                <a:cubicBezTo>
                  <a:pt x="455" y="169"/>
                  <a:pt x="483" y="282"/>
                  <a:pt x="430" y="369"/>
                </a:cubicBezTo>
                <a:cubicBezTo>
                  <a:pt x="378" y="456"/>
                  <a:pt x="264" y="484"/>
                  <a:pt x="177" y="431"/>
                </a:cubicBezTo>
                <a:cubicBezTo>
                  <a:pt x="91" y="378"/>
                  <a:pt x="63" y="265"/>
                  <a:pt x="116" y="178"/>
                </a:cubicBezTo>
                <a:cubicBezTo>
                  <a:pt x="168" y="91"/>
                  <a:pt x="282" y="64"/>
                  <a:pt x="369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统筹分配</a:t>
            </a:r>
          </a:p>
        </p:txBody>
      </p:sp>
      <p:sp>
        <p:nvSpPr>
          <p:cNvPr id="22" name="îśḷïḑè">
            <a:extLst>
              <a:ext uri="{FF2B5EF4-FFF2-40B4-BE49-F238E27FC236}">
                <a16:creationId xmlns="" xmlns:a16="http://schemas.microsoft.com/office/drawing/2014/main" id="{D5C93576-4C07-45CB-872C-1CD390695B1A}"/>
              </a:ext>
            </a:extLst>
          </p:cNvPr>
          <p:cNvSpPr>
            <a:spLocks/>
          </p:cNvSpPr>
          <p:nvPr/>
        </p:nvSpPr>
        <p:spPr bwMode="auto">
          <a:xfrm>
            <a:off x="10515640" y="3383630"/>
            <a:ext cx="844060" cy="844063"/>
          </a:xfrm>
          <a:custGeom>
            <a:avLst/>
            <a:gdLst>
              <a:gd name="T0" fmla="*/ 57 w 325"/>
              <a:gd name="T1" fmla="*/ 82 h 325"/>
              <a:gd name="T2" fmla="*/ 26 w 325"/>
              <a:gd name="T3" fmla="*/ 72 h 325"/>
              <a:gd name="T4" fmla="*/ 37 w 325"/>
              <a:gd name="T5" fmla="*/ 122 h 325"/>
              <a:gd name="T6" fmla="*/ 31 w 325"/>
              <a:gd name="T7" fmla="*/ 143 h 325"/>
              <a:gd name="T8" fmla="*/ 0 w 325"/>
              <a:gd name="T9" fmla="*/ 182 h 325"/>
              <a:gd name="T10" fmla="*/ 38 w 325"/>
              <a:gd name="T11" fmla="*/ 208 h 325"/>
              <a:gd name="T12" fmla="*/ 13 w 325"/>
              <a:gd name="T13" fmla="*/ 229 h 325"/>
              <a:gd name="T14" fmla="*/ 61 w 325"/>
              <a:gd name="T15" fmla="*/ 247 h 325"/>
              <a:gd name="T16" fmla="*/ 76 w 325"/>
              <a:gd name="T17" fmla="*/ 263 h 325"/>
              <a:gd name="T18" fmla="*/ 92 w 325"/>
              <a:gd name="T19" fmla="*/ 309 h 325"/>
              <a:gd name="T20" fmla="*/ 141 w 325"/>
              <a:gd name="T21" fmla="*/ 292 h 325"/>
              <a:gd name="T22" fmla="*/ 147 w 325"/>
              <a:gd name="T23" fmla="*/ 325 h 325"/>
              <a:gd name="T24" fmla="*/ 186 w 325"/>
              <a:gd name="T25" fmla="*/ 292 h 325"/>
              <a:gd name="T26" fmla="*/ 217 w 325"/>
              <a:gd name="T27" fmla="*/ 283 h 325"/>
              <a:gd name="T28" fmla="*/ 266 w 325"/>
              <a:gd name="T29" fmla="*/ 288 h 325"/>
              <a:gd name="T30" fmla="*/ 253 w 325"/>
              <a:gd name="T31" fmla="*/ 258 h 325"/>
              <a:gd name="T32" fmla="*/ 268 w 325"/>
              <a:gd name="T33" fmla="*/ 242 h 325"/>
              <a:gd name="T34" fmla="*/ 314 w 325"/>
              <a:gd name="T35" fmla="*/ 223 h 325"/>
              <a:gd name="T36" fmla="*/ 288 w 325"/>
              <a:gd name="T37" fmla="*/ 202 h 325"/>
              <a:gd name="T38" fmla="*/ 294 w 325"/>
              <a:gd name="T39" fmla="*/ 182 h 325"/>
              <a:gd name="T40" fmla="*/ 325 w 325"/>
              <a:gd name="T41" fmla="*/ 143 h 325"/>
              <a:gd name="T42" fmla="*/ 292 w 325"/>
              <a:gd name="T43" fmla="*/ 137 h 325"/>
              <a:gd name="T44" fmla="*/ 287 w 325"/>
              <a:gd name="T45" fmla="*/ 116 h 325"/>
              <a:gd name="T46" fmla="*/ 295 w 325"/>
              <a:gd name="T47" fmla="*/ 67 h 325"/>
              <a:gd name="T48" fmla="*/ 262 w 325"/>
              <a:gd name="T49" fmla="*/ 77 h 325"/>
              <a:gd name="T50" fmla="*/ 246 w 325"/>
              <a:gd name="T51" fmla="*/ 59 h 325"/>
              <a:gd name="T52" fmla="*/ 231 w 325"/>
              <a:gd name="T53" fmla="*/ 18 h 325"/>
              <a:gd name="T54" fmla="*/ 210 w 325"/>
              <a:gd name="T55" fmla="*/ 41 h 325"/>
              <a:gd name="T56" fmla="*/ 184 w 325"/>
              <a:gd name="T57" fmla="*/ 31 h 325"/>
              <a:gd name="T58" fmla="*/ 146 w 325"/>
              <a:gd name="T59" fmla="*/ 0 h 325"/>
              <a:gd name="T60" fmla="*/ 139 w 325"/>
              <a:gd name="T61" fmla="*/ 33 h 325"/>
              <a:gd name="T62" fmla="*/ 108 w 325"/>
              <a:gd name="T63" fmla="*/ 41 h 325"/>
              <a:gd name="T64" fmla="*/ 59 w 325"/>
              <a:gd name="T65" fmla="*/ 36 h 325"/>
              <a:gd name="T66" fmla="*/ 72 w 325"/>
              <a:gd name="T67" fmla="*/ 67 h 325"/>
              <a:gd name="T68" fmla="*/ 256 w 325"/>
              <a:gd name="T69" fmla="*/ 219 h 325"/>
              <a:gd name="T70" fmla="*/ 69 w 325"/>
              <a:gd name="T71" fmla="*/ 10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5" h="325">
                <a:moveTo>
                  <a:pt x="72" y="67"/>
                </a:moveTo>
                <a:cubicBezTo>
                  <a:pt x="67" y="71"/>
                  <a:pt x="62" y="77"/>
                  <a:pt x="57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5" y="129"/>
                  <a:pt x="33" y="136"/>
                  <a:pt x="32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82"/>
                  <a:pt x="0" y="182"/>
                  <a:pt x="0" y="182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4" y="194"/>
                  <a:pt x="36" y="201"/>
                  <a:pt x="38" y="208"/>
                </a:cubicBezTo>
                <a:cubicBezTo>
                  <a:pt x="38" y="208"/>
                  <a:pt x="38" y="208"/>
                  <a:pt x="38" y="20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66" y="252"/>
                  <a:pt x="68" y="256"/>
                  <a:pt x="76" y="262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92" y="309"/>
                  <a:pt x="92" y="309"/>
                  <a:pt x="92" y="309"/>
                </a:cubicBezTo>
                <a:cubicBezTo>
                  <a:pt x="114" y="285"/>
                  <a:pt x="114" y="285"/>
                  <a:pt x="114" y="285"/>
                </a:cubicBezTo>
                <a:cubicBezTo>
                  <a:pt x="123" y="288"/>
                  <a:pt x="132" y="291"/>
                  <a:pt x="141" y="292"/>
                </a:cubicBezTo>
                <a:cubicBezTo>
                  <a:pt x="141" y="293"/>
                  <a:pt x="141" y="293"/>
                  <a:pt x="141" y="293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79" y="324"/>
                  <a:pt x="179" y="324"/>
                  <a:pt x="179" y="324"/>
                </a:cubicBezTo>
                <a:cubicBezTo>
                  <a:pt x="186" y="292"/>
                  <a:pt x="186" y="292"/>
                  <a:pt x="186" y="292"/>
                </a:cubicBezTo>
                <a:cubicBezTo>
                  <a:pt x="196" y="290"/>
                  <a:pt x="206" y="287"/>
                  <a:pt x="216" y="283"/>
                </a:cubicBezTo>
                <a:cubicBezTo>
                  <a:pt x="217" y="283"/>
                  <a:pt x="217" y="283"/>
                  <a:pt x="217" y="283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66" y="288"/>
                  <a:pt x="266" y="288"/>
                  <a:pt x="266" y="28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8" y="253"/>
                  <a:pt x="263" y="248"/>
                  <a:pt x="268" y="242"/>
                </a:cubicBezTo>
                <a:cubicBezTo>
                  <a:pt x="268" y="242"/>
                  <a:pt x="268" y="242"/>
                  <a:pt x="268" y="242"/>
                </a:cubicBezTo>
                <a:cubicBezTo>
                  <a:pt x="299" y="252"/>
                  <a:pt x="299" y="252"/>
                  <a:pt x="299" y="252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90" y="195"/>
                  <a:pt x="292" y="189"/>
                  <a:pt x="293" y="182"/>
                </a:cubicBezTo>
                <a:cubicBezTo>
                  <a:pt x="294" y="182"/>
                  <a:pt x="294" y="182"/>
                  <a:pt x="294" y="182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25" y="143"/>
                  <a:pt x="325" y="143"/>
                  <a:pt x="325" y="143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0" y="130"/>
                  <a:pt x="288" y="123"/>
                  <a:pt x="286" y="117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64" y="78"/>
                  <a:pt x="264" y="78"/>
                  <a:pt x="264" y="78"/>
                </a:cubicBezTo>
                <a:cubicBezTo>
                  <a:pt x="262" y="77"/>
                  <a:pt x="262" y="77"/>
                  <a:pt x="262" y="77"/>
                </a:cubicBezTo>
                <a:cubicBezTo>
                  <a:pt x="257" y="71"/>
                  <a:pt x="253" y="67"/>
                  <a:pt x="245" y="6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59" y="36"/>
                  <a:pt x="259" y="36"/>
                  <a:pt x="259" y="36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01" y="37"/>
                  <a:pt x="193" y="34"/>
                  <a:pt x="184" y="33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78" y="0"/>
                  <a:pt x="178" y="0"/>
                  <a:pt x="178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29" y="34"/>
                  <a:pt x="119" y="37"/>
                  <a:pt x="109" y="42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86" y="18"/>
                  <a:pt x="86" y="18"/>
                  <a:pt x="86" y="18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66"/>
                  <a:pt x="72" y="66"/>
                  <a:pt x="72" y="66"/>
                </a:cubicBezTo>
                <a:lnTo>
                  <a:pt x="72" y="67"/>
                </a:lnTo>
                <a:close/>
                <a:moveTo>
                  <a:pt x="219" y="69"/>
                </a:moveTo>
                <a:cubicBezTo>
                  <a:pt x="271" y="100"/>
                  <a:pt x="287" y="167"/>
                  <a:pt x="256" y="219"/>
                </a:cubicBezTo>
                <a:cubicBezTo>
                  <a:pt x="224" y="271"/>
                  <a:pt x="157" y="287"/>
                  <a:pt x="106" y="256"/>
                </a:cubicBezTo>
                <a:cubicBezTo>
                  <a:pt x="54" y="225"/>
                  <a:pt x="37" y="157"/>
                  <a:pt x="69" y="106"/>
                </a:cubicBezTo>
                <a:cubicBezTo>
                  <a:pt x="100" y="54"/>
                  <a:pt x="167" y="38"/>
                  <a:pt x="219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iṧ1íďè">
            <a:extLst>
              <a:ext uri="{FF2B5EF4-FFF2-40B4-BE49-F238E27FC236}">
                <a16:creationId xmlns="" xmlns:a16="http://schemas.microsoft.com/office/drawing/2014/main" id="{A9CBC7B9-39FA-4623-9A7E-0AFA2FD2DC51}"/>
              </a:ext>
            </a:extLst>
          </p:cNvPr>
          <p:cNvSpPr>
            <a:spLocks/>
          </p:cNvSpPr>
          <p:nvPr/>
        </p:nvSpPr>
        <p:spPr bwMode="auto">
          <a:xfrm>
            <a:off x="8475187" y="3284844"/>
            <a:ext cx="323794" cy="285378"/>
          </a:xfrm>
          <a:custGeom>
            <a:avLst/>
            <a:gdLst>
              <a:gd name="T0" fmla="*/ 113 w 125"/>
              <a:gd name="T1" fmla="*/ 62 h 110"/>
              <a:gd name="T2" fmla="*/ 117 w 125"/>
              <a:gd name="T3" fmla="*/ 97 h 110"/>
              <a:gd name="T4" fmla="*/ 82 w 125"/>
              <a:gd name="T5" fmla="*/ 102 h 110"/>
              <a:gd name="T6" fmla="*/ 13 w 125"/>
              <a:gd name="T7" fmla="*/ 49 h 110"/>
              <a:gd name="T8" fmla="*/ 9 w 125"/>
              <a:gd name="T9" fmla="*/ 14 h 110"/>
              <a:gd name="T10" fmla="*/ 44 w 125"/>
              <a:gd name="T11" fmla="*/ 9 h 110"/>
              <a:gd name="T12" fmla="*/ 113 w 125"/>
              <a:gd name="T13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10">
                <a:moveTo>
                  <a:pt x="113" y="62"/>
                </a:moveTo>
                <a:cubicBezTo>
                  <a:pt x="124" y="70"/>
                  <a:pt x="125" y="86"/>
                  <a:pt x="117" y="97"/>
                </a:cubicBezTo>
                <a:cubicBezTo>
                  <a:pt x="109" y="108"/>
                  <a:pt x="93" y="110"/>
                  <a:pt x="82" y="102"/>
                </a:cubicBezTo>
                <a:cubicBezTo>
                  <a:pt x="13" y="49"/>
                  <a:pt x="13" y="49"/>
                  <a:pt x="13" y="49"/>
                </a:cubicBezTo>
                <a:cubicBezTo>
                  <a:pt x="2" y="41"/>
                  <a:pt x="0" y="25"/>
                  <a:pt x="9" y="14"/>
                </a:cubicBezTo>
                <a:cubicBezTo>
                  <a:pt x="17" y="3"/>
                  <a:pt x="33" y="0"/>
                  <a:pt x="44" y="9"/>
                </a:cubicBezTo>
                <a:lnTo>
                  <a:pt x="113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ŝļîďe">
            <a:extLst>
              <a:ext uri="{FF2B5EF4-FFF2-40B4-BE49-F238E27FC236}">
                <a16:creationId xmlns="" xmlns:a16="http://schemas.microsoft.com/office/drawing/2014/main" id="{73ABAD35-9275-4687-9CE6-D62AA4E440D6}"/>
              </a:ext>
            </a:extLst>
          </p:cNvPr>
          <p:cNvSpPr>
            <a:spLocks/>
          </p:cNvSpPr>
          <p:nvPr/>
        </p:nvSpPr>
        <p:spPr bwMode="auto">
          <a:xfrm>
            <a:off x="8258959" y="3913776"/>
            <a:ext cx="364407" cy="186594"/>
          </a:xfrm>
          <a:custGeom>
            <a:avLst/>
            <a:gdLst>
              <a:gd name="T0" fmla="*/ 117 w 140"/>
              <a:gd name="T1" fmla="*/ 20 h 72"/>
              <a:gd name="T2" fmla="*/ 137 w 140"/>
              <a:gd name="T3" fmla="*/ 49 h 72"/>
              <a:gd name="T4" fmla="*/ 108 w 140"/>
              <a:gd name="T5" fmla="*/ 69 h 72"/>
              <a:gd name="T6" fmla="*/ 22 w 140"/>
              <a:gd name="T7" fmla="*/ 52 h 72"/>
              <a:gd name="T8" fmla="*/ 3 w 140"/>
              <a:gd name="T9" fmla="*/ 23 h 72"/>
              <a:gd name="T10" fmla="*/ 32 w 140"/>
              <a:gd name="T11" fmla="*/ 3 h 72"/>
              <a:gd name="T12" fmla="*/ 117 w 140"/>
              <a:gd name="T13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2">
                <a:moveTo>
                  <a:pt x="117" y="20"/>
                </a:moveTo>
                <a:cubicBezTo>
                  <a:pt x="131" y="22"/>
                  <a:pt x="140" y="36"/>
                  <a:pt x="137" y="49"/>
                </a:cubicBezTo>
                <a:cubicBezTo>
                  <a:pt x="134" y="63"/>
                  <a:pt x="121" y="72"/>
                  <a:pt x="108" y="69"/>
                </a:cubicBezTo>
                <a:cubicBezTo>
                  <a:pt x="22" y="52"/>
                  <a:pt x="22" y="52"/>
                  <a:pt x="22" y="52"/>
                </a:cubicBezTo>
                <a:cubicBezTo>
                  <a:pt x="9" y="50"/>
                  <a:pt x="0" y="37"/>
                  <a:pt x="3" y="23"/>
                </a:cubicBezTo>
                <a:cubicBezTo>
                  <a:pt x="6" y="9"/>
                  <a:pt x="19" y="0"/>
                  <a:pt x="32" y="3"/>
                </a:cubicBezTo>
                <a:lnTo>
                  <a:pt x="117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sḻiḋé">
            <a:extLst>
              <a:ext uri="{FF2B5EF4-FFF2-40B4-BE49-F238E27FC236}">
                <a16:creationId xmlns="" xmlns:a16="http://schemas.microsoft.com/office/drawing/2014/main" id="{CA5C6059-4FCE-4CB8-A969-9155938DE304}"/>
              </a:ext>
            </a:extLst>
          </p:cNvPr>
          <p:cNvSpPr>
            <a:spLocks/>
          </p:cNvSpPr>
          <p:nvPr/>
        </p:nvSpPr>
        <p:spPr bwMode="auto">
          <a:xfrm>
            <a:off x="8418112" y="4516364"/>
            <a:ext cx="361113" cy="205253"/>
          </a:xfrm>
          <a:custGeom>
            <a:avLst/>
            <a:gdLst>
              <a:gd name="T0" fmla="*/ 105 w 139"/>
              <a:gd name="T1" fmla="*/ 4 h 79"/>
              <a:gd name="T2" fmla="*/ 136 w 139"/>
              <a:gd name="T3" fmla="*/ 22 h 79"/>
              <a:gd name="T4" fmla="*/ 118 w 139"/>
              <a:gd name="T5" fmla="*/ 52 h 79"/>
              <a:gd name="T6" fmla="*/ 34 w 139"/>
              <a:gd name="T7" fmla="*/ 75 h 79"/>
              <a:gd name="T8" fmla="*/ 4 w 139"/>
              <a:gd name="T9" fmla="*/ 57 h 79"/>
              <a:gd name="T10" fmla="*/ 21 w 139"/>
              <a:gd name="T11" fmla="*/ 26 h 79"/>
              <a:gd name="T12" fmla="*/ 105 w 139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79">
                <a:moveTo>
                  <a:pt x="105" y="4"/>
                </a:moveTo>
                <a:cubicBezTo>
                  <a:pt x="118" y="0"/>
                  <a:pt x="132" y="8"/>
                  <a:pt x="136" y="22"/>
                </a:cubicBezTo>
                <a:cubicBezTo>
                  <a:pt x="139" y="35"/>
                  <a:pt x="131" y="49"/>
                  <a:pt x="118" y="52"/>
                </a:cubicBezTo>
                <a:cubicBezTo>
                  <a:pt x="34" y="75"/>
                  <a:pt x="34" y="75"/>
                  <a:pt x="34" y="75"/>
                </a:cubicBezTo>
                <a:cubicBezTo>
                  <a:pt x="21" y="79"/>
                  <a:pt x="7" y="71"/>
                  <a:pt x="4" y="57"/>
                </a:cubicBezTo>
                <a:cubicBezTo>
                  <a:pt x="0" y="44"/>
                  <a:pt x="8" y="30"/>
                  <a:pt x="21" y="26"/>
                </a:cubicBezTo>
                <a:lnTo>
                  <a:pt x="10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S1ïḋé">
            <a:extLst>
              <a:ext uri="{FF2B5EF4-FFF2-40B4-BE49-F238E27FC236}">
                <a16:creationId xmlns="" xmlns:a16="http://schemas.microsoft.com/office/drawing/2014/main" id="{56A28399-1238-46C8-8F3B-AD293B990159}"/>
              </a:ext>
            </a:extLst>
          </p:cNvPr>
          <p:cNvSpPr>
            <a:spLocks/>
          </p:cNvSpPr>
          <p:nvPr/>
        </p:nvSpPr>
        <p:spPr bwMode="auto">
          <a:xfrm>
            <a:off x="10798822" y="4516364"/>
            <a:ext cx="363308" cy="205253"/>
          </a:xfrm>
          <a:custGeom>
            <a:avLst/>
            <a:gdLst>
              <a:gd name="T0" fmla="*/ 35 w 140"/>
              <a:gd name="T1" fmla="*/ 4 h 79"/>
              <a:gd name="T2" fmla="*/ 4 w 140"/>
              <a:gd name="T3" fmla="*/ 22 h 79"/>
              <a:gd name="T4" fmla="*/ 21 w 140"/>
              <a:gd name="T5" fmla="*/ 52 h 79"/>
              <a:gd name="T6" fmla="*/ 105 w 140"/>
              <a:gd name="T7" fmla="*/ 75 h 79"/>
              <a:gd name="T8" fmla="*/ 136 w 140"/>
              <a:gd name="T9" fmla="*/ 57 h 79"/>
              <a:gd name="T10" fmla="*/ 119 w 140"/>
              <a:gd name="T11" fmla="*/ 26 h 79"/>
              <a:gd name="T12" fmla="*/ 35 w 140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9">
                <a:moveTo>
                  <a:pt x="35" y="4"/>
                </a:moveTo>
                <a:cubicBezTo>
                  <a:pt x="21" y="0"/>
                  <a:pt x="8" y="8"/>
                  <a:pt x="4" y="22"/>
                </a:cubicBezTo>
                <a:cubicBezTo>
                  <a:pt x="0" y="35"/>
                  <a:pt x="8" y="49"/>
                  <a:pt x="21" y="5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19" y="79"/>
                  <a:pt x="132" y="71"/>
                  <a:pt x="136" y="57"/>
                </a:cubicBezTo>
                <a:cubicBezTo>
                  <a:pt x="140" y="44"/>
                  <a:pt x="132" y="30"/>
                  <a:pt x="119" y="26"/>
                </a:cubicBezTo>
                <a:lnTo>
                  <a:pt x="35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ṡ1iḋê">
            <a:extLst>
              <a:ext uri="{FF2B5EF4-FFF2-40B4-BE49-F238E27FC236}">
                <a16:creationId xmlns="" xmlns:a16="http://schemas.microsoft.com/office/drawing/2014/main" id="{C594609A-FE22-49B8-BF92-5BCF6541719E}"/>
              </a:ext>
            </a:extLst>
          </p:cNvPr>
          <p:cNvSpPr>
            <a:spLocks/>
          </p:cNvSpPr>
          <p:nvPr/>
        </p:nvSpPr>
        <p:spPr bwMode="auto">
          <a:xfrm>
            <a:off x="8745200" y="3077396"/>
            <a:ext cx="1994353" cy="2347791"/>
          </a:xfrm>
          <a:custGeom>
            <a:avLst/>
            <a:gdLst>
              <a:gd name="T0" fmla="*/ 702 w 768"/>
              <a:gd name="T1" fmla="*/ 412 h 904"/>
              <a:gd name="T2" fmla="*/ 611 w 768"/>
              <a:gd name="T3" fmla="*/ 601 h 904"/>
              <a:gd name="T4" fmla="*/ 611 w 768"/>
              <a:gd name="T5" fmla="*/ 602 h 904"/>
              <a:gd name="T6" fmla="*/ 609 w 768"/>
              <a:gd name="T7" fmla="*/ 604 h 904"/>
              <a:gd name="T8" fmla="*/ 606 w 768"/>
              <a:gd name="T9" fmla="*/ 606 h 904"/>
              <a:gd name="T10" fmla="*/ 606 w 768"/>
              <a:gd name="T11" fmla="*/ 607 h 904"/>
              <a:gd name="T12" fmla="*/ 536 w 768"/>
              <a:gd name="T13" fmla="*/ 735 h 904"/>
              <a:gd name="T14" fmla="*/ 523 w 768"/>
              <a:gd name="T15" fmla="*/ 827 h 904"/>
              <a:gd name="T16" fmla="*/ 523 w 768"/>
              <a:gd name="T17" fmla="*/ 833 h 904"/>
              <a:gd name="T18" fmla="*/ 521 w 768"/>
              <a:gd name="T19" fmla="*/ 837 h 904"/>
              <a:gd name="T20" fmla="*/ 504 w 768"/>
              <a:gd name="T21" fmla="*/ 844 h 904"/>
              <a:gd name="T22" fmla="*/ 274 w 768"/>
              <a:gd name="T23" fmla="*/ 844 h 904"/>
              <a:gd name="T24" fmla="*/ 257 w 768"/>
              <a:gd name="T25" fmla="*/ 837 h 904"/>
              <a:gd name="T26" fmla="*/ 255 w 768"/>
              <a:gd name="T27" fmla="*/ 832 h 904"/>
              <a:gd name="T28" fmla="*/ 256 w 768"/>
              <a:gd name="T29" fmla="*/ 827 h 904"/>
              <a:gd name="T30" fmla="*/ 243 w 768"/>
              <a:gd name="T31" fmla="*/ 737 h 904"/>
              <a:gd name="T32" fmla="*/ 185 w 768"/>
              <a:gd name="T33" fmla="*/ 622 h 904"/>
              <a:gd name="T34" fmla="*/ 170 w 768"/>
              <a:gd name="T35" fmla="*/ 604 h 904"/>
              <a:gd name="T36" fmla="*/ 136 w 768"/>
              <a:gd name="T37" fmla="*/ 571 h 904"/>
              <a:gd name="T38" fmla="*/ 109 w 768"/>
              <a:gd name="T39" fmla="*/ 530 h 904"/>
              <a:gd name="T40" fmla="*/ 75 w 768"/>
              <a:gd name="T41" fmla="*/ 436 h 904"/>
              <a:gd name="T42" fmla="*/ 70 w 768"/>
              <a:gd name="T43" fmla="*/ 378 h 904"/>
              <a:gd name="T44" fmla="*/ 342 w 768"/>
              <a:gd name="T45" fmla="*/ 65 h 904"/>
              <a:gd name="T46" fmla="*/ 305 w 768"/>
              <a:gd name="T47" fmla="*/ 0 h 904"/>
              <a:gd name="T48" fmla="*/ 0 w 768"/>
              <a:gd name="T49" fmla="*/ 378 h 904"/>
              <a:gd name="T50" fmla="*/ 132 w 768"/>
              <a:gd name="T51" fmla="*/ 669 h 904"/>
              <a:gd name="T52" fmla="*/ 186 w 768"/>
              <a:gd name="T53" fmla="*/ 825 h 904"/>
              <a:gd name="T54" fmla="*/ 204 w 768"/>
              <a:gd name="T55" fmla="*/ 883 h 904"/>
              <a:gd name="T56" fmla="*/ 226 w 768"/>
              <a:gd name="T57" fmla="*/ 902 h 904"/>
              <a:gd name="T58" fmla="*/ 380 w 768"/>
              <a:gd name="T59" fmla="*/ 903 h 904"/>
              <a:gd name="T60" fmla="*/ 547 w 768"/>
              <a:gd name="T61" fmla="*/ 904 h 904"/>
              <a:gd name="T62" fmla="*/ 575 w 768"/>
              <a:gd name="T63" fmla="*/ 883 h 904"/>
              <a:gd name="T64" fmla="*/ 593 w 768"/>
              <a:gd name="T65" fmla="*/ 825 h 904"/>
              <a:gd name="T66" fmla="*/ 658 w 768"/>
              <a:gd name="T67" fmla="*/ 654 h 904"/>
              <a:gd name="T68" fmla="*/ 662 w 768"/>
              <a:gd name="T69" fmla="*/ 650 h 904"/>
              <a:gd name="T70" fmla="*/ 768 w 768"/>
              <a:gd name="T71" fmla="*/ 442 h 904"/>
              <a:gd name="T72" fmla="*/ 702 w 768"/>
              <a:gd name="T73" fmla="*/ 41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8" h="904">
                <a:moveTo>
                  <a:pt x="702" y="412"/>
                </a:moveTo>
                <a:cubicBezTo>
                  <a:pt x="694" y="485"/>
                  <a:pt x="661" y="552"/>
                  <a:pt x="611" y="601"/>
                </a:cubicBezTo>
                <a:cubicBezTo>
                  <a:pt x="611" y="602"/>
                  <a:pt x="611" y="602"/>
                  <a:pt x="611" y="602"/>
                </a:cubicBezTo>
                <a:cubicBezTo>
                  <a:pt x="610" y="603"/>
                  <a:pt x="609" y="603"/>
                  <a:pt x="609" y="604"/>
                </a:cubicBezTo>
                <a:cubicBezTo>
                  <a:pt x="609" y="604"/>
                  <a:pt x="608" y="605"/>
                  <a:pt x="606" y="606"/>
                </a:cubicBezTo>
                <a:cubicBezTo>
                  <a:pt x="606" y="607"/>
                  <a:pt x="606" y="607"/>
                  <a:pt x="606" y="607"/>
                </a:cubicBezTo>
                <a:cubicBezTo>
                  <a:pt x="595" y="619"/>
                  <a:pt x="556" y="665"/>
                  <a:pt x="536" y="735"/>
                </a:cubicBezTo>
                <a:cubicBezTo>
                  <a:pt x="528" y="762"/>
                  <a:pt x="523" y="793"/>
                  <a:pt x="523" y="827"/>
                </a:cubicBezTo>
                <a:cubicBezTo>
                  <a:pt x="523" y="829"/>
                  <a:pt x="523" y="831"/>
                  <a:pt x="523" y="833"/>
                </a:cubicBezTo>
                <a:cubicBezTo>
                  <a:pt x="523" y="833"/>
                  <a:pt x="522" y="835"/>
                  <a:pt x="521" y="837"/>
                </a:cubicBezTo>
                <a:cubicBezTo>
                  <a:pt x="519" y="839"/>
                  <a:pt x="514" y="842"/>
                  <a:pt x="504" y="844"/>
                </a:cubicBezTo>
                <a:cubicBezTo>
                  <a:pt x="274" y="844"/>
                  <a:pt x="274" y="844"/>
                  <a:pt x="274" y="844"/>
                </a:cubicBezTo>
                <a:cubicBezTo>
                  <a:pt x="265" y="842"/>
                  <a:pt x="260" y="840"/>
                  <a:pt x="257" y="837"/>
                </a:cubicBezTo>
                <a:cubicBezTo>
                  <a:pt x="256" y="836"/>
                  <a:pt x="255" y="833"/>
                  <a:pt x="255" y="832"/>
                </a:cubicBezTo>
                <a:cubicBezTo>
                  <a:pt x="256" y="830"/>
                  <a:pt x="256" y="830"/>
                  <a:pt x="256" y="827"/>
                </a:cubicBezTo>
                <a:cubicBezTo>
                  <a:pt x="256" y="794"/>
                  <a:pt x="251" y="764"/>
                  <a:pt x="243" y="737"/>
                </a:cubicBezTo>
                <a:cubicBezTo>
                  <a:pt x="227" y="683"/>
                  <a:pt x="201" y="643"/>
                  <a:pt x="185" y="622"/>
                </a:cubicBezTo>
                <a:cubicBezTo>
                  <a:pt x="180" y="616"/>
                  <a:pt x="175" y="610"/>
                  <a:pt x="170" y="604"/>
                </a:cubicBezTo>
                <a:cubicBezTo>
                  <a:pt x="159" y="593"/>
                  <a:pt x="146" y="583"/>
                  <a:pt x="136" y="571"/>
                </a:cubicBezTo>
                <a:cubicBezTo>
                  <a:pt x="125" y="558"/>
                  <a:pt x="116" y="544"/>
                  <a:pt x="109" y="530"/>
                </a:cubicBezTo>
                <a:cubicBezTo>
                  <a:pt x="94" y="501"/>
                  <a:pt x="81" y="469"/>
                  <a:pt x="75" y="436"/>
                </a:cubicBezTo>
                <a:cubicBezTo>
                  <a:pt x="72" y="417"/>
                  <a:pt x="70" y="397"/>
                  <a:pt x="70" y="378"/>
                </a:cubicBezTo>
                <a:cubicBezTo>
                  <a:pt x="70" y="219"/>
                  <a:pt x="189" y="87"/>
                  <a:pt x="342" y="65"/>
                </a:cubicBezTo>
                <a:cubicBezTo>
                  <a:pt x="305" y="0"/>
                  <a:pt x="305" y="0"/>
                  <a:pt x="305" y="0"/>
                </a:cubicBezTo>
                <a:cubicBezTo>
                  <a:pt x="131" y="38"/>
                  <a:pt x="0" y="193"/>
                  <a:pt x="0" y="378"/>
                </a:cubicBezTo>
                <a:cubicBezTo>
                  <a:pt x="0" y="494"/>
                  <a:pt x="51" y="598"/>
                  <a:pt x="132" y="669"/>
                </a:cubicBezTo>
                <a:cubicBezTo>
                  <a:pt x="151" y="694"/>
                  <a:pt x="185" y="750"/>
                  <a:pt x="186" y="825"/>
                </a:cubicBezTo>
                <a:cubicBezTo>
                  <a:pt x="184" y="841"/>
                  <a:pt x="188" y="864"/>
                  <a:pt x="204" y="883"/>
                </a:cubicBezTo>
                <a:cubicBezTo>
                  <a:pt x="210" y="890"/>
                  <a:pt x="218" y="897"/>
                  <a:pt x="226" y="902"/>
                </a:cubicBezTo>
                <a:cubicBezTo>
                  <a:pt x="380" y="903"/>
                  <a:pt x="380" y="903"/>
                  <a:pt x="380" y="903"/>
                </a:cubicBezTo>
                <a:cubicBezTo>
                  <a:pt x="547" y="904"/>
                  <a:pt x="547" y="904"/>
                  <a:pt x="547" y="904"/>
                </a:cubicBezTo>
                <a:cubicBezTo>
                  <a:pt x="558" y="899"/>
                  <a:pt x="567" y="892"/>
                  <a:pt x="575" y="883"/>
                </a:cubicBezTo>
                <a:cubicBezTo>
                  <a:pt x="590" y="864"/>
                  <a:pt x="594" y="841"/>
                  <a:pt x="593" y="825"/>
                </a:cubicBezTo>
                <a:cubicBezTo>
                  <a:pt x="594" y="723"/>
                  <a:pt x="657" y="655"/>
                  <a:pt x="658" y="654"/>
                </a:cubicBezTo>
                <a:cubicBezTo>
                  <a:pt x="660" y="653"/>
                  <a:pt x="661" y="652"/>
                  <a:pt x="662" y="650"/>
                </a:cubicBezTo>
                <a:cubicBezTo>
                  <a:pt x="717" y="595"/>
                  <a:pt x="755" y="522"/>
                  <a:pt x="768" y="442"/>
                </a:cubicBezTo>
                <a:cubicBezTo>
                  <a:pt x="750" y="433"/>
                  <a:pt x="720" y="420"/>
                  <a:pt x="702" y="4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şḻïḋé">
            <a:extLst>
              <a:ext uri="{FF2B5EF4-FFF2-40B4-BE49-F238E27FC236}">
                <a16:creationId xmlns="" xmlns:a16="http://schemas.microsoft.com/office/drawing/2014/main" id="{FD56A573-F02A-46B9-A843-BEAEA78343D4}"/>
              </a:ext>
            </a:extLst>
          </p:cNvPr>
          <p:cNvSpPr>
            <a:spLocks/>
          </p:cNvSpPr>
          <p:nvPr/>
        </p:nvSpPr>
        <p:spPr bwMode="auto">
          <a:xfrm>
            <a:off x="10912973" y="3993901"/>
            <a:ext cx="514778" cy="384163"/>
          </a:xfrm>
          <a:custGeom>
            <a:avLst/>
            <a:gdLst>
              <a:gd name="T0" fmla="*/ 0 w 198"/>
              <a:gd name="T1" fmla="*/ 129 h 148"/>
              <a:gd name="T2" fmla="*/ 3 w 198"/>
              <a:gd name="T3" fmla="*/ 117 h 148"/>
              <a:gd name="T4" fmla="*/ 186 w 198"/>
              <a:gd name="T5" fmla="*/ 0 h 148"/>
              <a:gd name="T6" fmla="*/ 198 w 198"/>
              <a:gd name="T7" fmla="*/ 2 h 148"/>
              <a:gd name="T8" fmla="*/ 0 w 198"/>
              <a:gd name="T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48">
                <a:moveTo>
                  <a:pt x="0" y="129"/>
                </a:moveTo>
                <a:cubicBezTo>
                  <a:pt x="3" y="117"/>
                  <a:pt x="3" y="117"/>
                  <a:pt x="3" y="117"/>
                </a:cubicBezTo>
                <a:cubicBezTo>
                  <a:pt x="86" y="135"/>
                  <a:pt x="168" y="83"/>
                  <a:pt x="186" y="0"/>
                </a:cubicBezTo>
                <a:cubicBezTo>
                  <a:pt x="198" y="2"/>
                  <a:pt x="198" y="2"/>
                  <a:pt x="198" y="2"/>
                </a:cubicBezTo>
                <a:cubicBezTo>
                  <a:pt x="178" y="92"/>
                  <a:pt x="90" y="148"/>
                  <a:pt x="0" y="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i$ļïḋe">
            <a:extLst>
              <a:ext uri="{FF2B5EF4-FFF2-40B4-BE49-F238E27FC236}">
                <a16:creationId xmlns="" xmlns:a16="http://schemas.microsoft.com/office/drawing/2014/main" id="{1A90B34C-EBD7-4297-B1F5-325FA4971F56}"/>
              </a:ext>
            </a:extLst>
          </p:cNvPr>
          <p:cNvSpPr>
            <a:spLocks/>
          </p:cNvSpPr>
          <p:nvPr/>
        </p:nvSpPr>
        <p:spPr bwMode="auto">
          <a:xfrm>
            <a:off x="11382750" y="3967559"/>
            <a:ext cx="60368" cy="45002"/>
          </a:xfrm>
          <a:custGeom>
            <a:avLst/>
            <a:gdLst>
              <a:gd name="T0" fmla="*/ 0 w 55"/>
              <a:gd name="T1" fmla="*/ 29 h 41"/>
              <a:gd name="T2" fmla="*/ 34 w 55"/>
              <a:gd name="T3" fmla="*/ 0 h 41"/>
              <a:gd name="T4" fmla="*/ 55 w 55"/>
              <a:gd name="T5" fmla="*/ 41 h 41"/>
              <a:gd name="T6" fmla="*/ 0 w 55"/>
              <a:gd name="T7" fmla="*/ 2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1">
                <a:moveTo>
                  <a:pt x="0" y="29"/>
                </a:moveTo>
                <a:lnTo>
                  <a:pt x="34" y="0"/>
                </a:lnTo>
                <a:lnTo>
                  <a:pt x="55" y="41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ís1îdè">
            <a:extLst>
              <a:ext uri="{FF2B5EF4-FFF2-40B4-BE49-F238E27FC236}">
                <a16:creationId xmlns="" xmlns:a16="http://schemas.microsoft.com/office/drawing/2014/main" id="{04DE5DB9-C4FE-4C4D-ABEF-D4FFBA919DED}"/>
              </a:ext>
            </a:extLst>
          </p:cNvPr>
          <p:cNvSpPr>
            <a:spLocks/>
          </p:cNvSpPr>
          <p:nvPr/>
        </p:nvSpPr>
        <p:spPr bwMode="auto">
          <a:xfrm>
            <a:off x="10313681" y="1767944"/>
            <a:ext cx="939551" cy="940653"/>
          </a:xfrm>
          <a:custGeom>
            <a:avLst/>
            <a:gdLst>
              <a:gd name="T0" fmla="*/ 362 w 362"/>
              <a:gd name="T1" fmla="*/ 362 h 362"/>
              <a:gd name="T2" fmla="*/ 346 w 362"/>
              <a:gd name="T3" fmla="*/ 362 h 362"/>
              <a:gd name="T4" fmla="*/ 0 w 362"/>
              <a:gd name="T5" fmla="*/ 16 h 362"/>
              <a:gd name="T6" fmla="*/ 0 w 362"/>
              <a:gd name="T7" fmla="*/ 0 h 362"/>
              <a:gd name="T8" fmla="*/ 362 w 362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62" y="362"/>
                </a:moveTo>
                <a:cubicBezTo>
                  <a:pt x="346" y="362"/>
                  <a:pt x="346" y="362"/>
                  <a:pt x="346" y="362"/>
                </a:cubicBezTo>
                <a:cubicBezTo>
                  <a:pt x="346" y="171"/>
                  <a:pt x="191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362" y="162"/>
                  <a:pt x="362" y="3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ïṩ1iḓé">
            <a:extLst>
              <a:ext uri="{FF2B5EF4-FFF2-40B4-BE49-F238E27FC236}">
                <a16:creationId xmlns="" xmlns:a16="http://schemas.microsoft.com/office/drawing/2014/main" id="{D688D210-675A-4F22-8A40-94F06AC6CAA4}"/>
              </a:ext>
            </a:extLst>
          </p:cNvPr>
          <p:cNvSpPr>
            <a:spLocks/>
          </p:cNvSpPr>
          <p:nvPr/>
        </p:nvSpPr>
        <p:spPr bwMode="auto">
          <a:xfrm>
            <a:off x="10260996" y="1721845"/>
            <a:ext cx="85614" cy="131714"/>
          </a:xfrm>
          <a:custGeom>
            <a:avLst/>
            <a:gdLst>
              <a:gd name="T0" fmla="*/ 78 w 78"/>
              <a:gd name="T1" fmla="*/ 0 h 120"/>
              <a:gd name="T2" fmla="*/ 0 w 78"/>
              <a:gd name="T3" fmla="*/ 56 h 120"/>
              <a:gd name="T4" fmla="*/ 74 w 78"/>
              <a:gd name="T5" fmla="*/ 120 h 120"/>
              <a:gd name="T6" fmla="*/ 78 w 78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20">
                <a:moveTo>
                  <a:pt x="78" y="0"/>
                </a:moveTo>
                <a:lnTo>
                  <a:pt x="0" y="56"/>
                </a:lnTo>
                <a:lnTo>
                  <a:pt x="74" y="120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BEEEB665-8E54-424F-810C-E805DB0C22DC}"/>
              </a:ext>
            </a:extLst>
          </p:cNvPr>
          <p:cNvCxnSpPr/>
          <p:nvPr/>
        </p:nvCxnSpPr>
        <p:spPr>
          <a:xfrm>
            <a:off x="669925" y="2529000"/>
            <a:ext cx="758903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ṡļïdê">
            <a:extLst>
              <a:ext uri="{FF2B5EF4-FFF2-40B4-BE49-F238E27FC236}">
                <a16:creationId xmlns="" xmlns:a16="http://schemas.microsoft.com/office/drawing/2014/main" id="{B67F015E-921A-4C6A-B22C-10F976F75E19}"/>
              </a:ext>
            </a:extLst>
          </p:cNvPr>
          <p:cNvSpPr txBox="1"/>
          <p:nvPr/>
        </p:nvSpPr>
        <p:spPr>
          <a:xfrm>
            <a:off x="686389" y="4063708"/>
            <a:ext cx="3236383" cy="85210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将已经排序的事项，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进行时间分配（即设置Deadline）</a:t>
            </a:r>
          </a:p>
        </p:txBody>
      </p:sp>
      <p:sp>
        <p:nvSpPr>
          <p:cNvPr id="11" name="îṡlîḋê">
            <a:extLst>
              <a:ext uri="{FF2B5EF4-FFF2-40B4-BE49-F238E27FC236}">
                <a16:creationId xmlns="" xmlns:a16="http://schemas.microsoft.com/office/drawing/2014/main" id="{2C1AED3F-13B1-4009-8DA7-7F47CF55BF42}"/>
              </a:ext>
            </a:extLst>
          </p:cNvPr>
          <p:cNvSpPr txBox="1"/>
          <p:nvPr/>
        </p:nvSpPr>
        <p:spPr>
          <a:xfrm>
            <a:off x="4885221" y="4093145"/>
            <a:ext cx="3000509" cy="788483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b="1">
                <a:solidFill>
                  <a:schemeClr val="accent2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可以统筹安排的事项，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尽可能统筹安排</a:t>
            </a:r>
          </a:p>
        </p:txBody>
      </p:sp>
      <p:sp>
        <p:nvSpPr>
          <p:cNvPr id="32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3"/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安排与实施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i$ḷïdé">
            <a:extLst>
              <a:ext uri="{FF2B5EF4-FFF2-40B4-BE49-F238E27FC236}">
                <a16:creationId xmlns="" xmlns:a16="http://schemas.microsoft.com/office/drawing/2014/main" id="{FE33FB64-DB23-483C-A04B-8C8DA8EECD25}"/>
              </a:ext>
            </a:extLst>
          </p:cNvPr>
          <p:cNvSpPr/>
          <p:nvPr/>
        </p:nvSpPr>
        <p:spPr>
          <a:xfrm>
            <a:off x="1932173" y="2040129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cs typeface="+mn-ea"/>
                <a:sym typeface="+mn-lt"/>
              </a:rPr>
              <a:t>时间安排</a:t>
            </a:r>
          </a:p>
        </p:txBody>
      </p:sp>
      <p:sp>
        <p:nvSpPr>
          <p:cNvPr id="51" name="矩形 8"/>
          <p:cNvSpPr>
            <a:spLocks noChangeArrowheads="1"/>
          </p:cNvSpPr>
          <p:nvPr/>
        </p:nvSpPr>
        <p:spPr bwMode="auto">
          <a:xfrm>
            <a:off x="1004188" y="5333355"/>
            <a:ext cx="4728956" cy="10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每日事项安排表（同上）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9457" y="3323704"/>
            <a:ext cx="60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endParaRPr kumimoji="1"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879739" y="3323704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endParaRPr kumimoji="1"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6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4" grpId="0"/>
      <p:bldP spid="11" grpId="0"/>
      <p:bldP spid="33" grpId="0"/>
      <p:bldP spid="47" grpId="0" animBg="1"/>
      <p:bldP spid="48" grpId="0"/>
      <p:bldP spid="49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îšļîdé">
            <a:extLst>
              <a:ext uri="{FF2B5EF4-FFF2-40B4-BE49-F238E27FC236}">
                <a16:creationId xmlns="" xmlns:a16="http://schemas.microsoft.com/office/drawing/2014/main" id="{065C66A2-3266-46CE-989D-DE44487DA5CA}"/>
              </a:ext>
            </a:extLst>
          </p:cNvPr>
          <p:cNvSpPr/>
          <p:nvPr/>
        </p:nvSpPr>
        <p:spPr bwMode="auto">
          <a:xfrm>
            <a:off x="728319" y="2683606"/>
            <a:ext cx="10850563" cy="1413405"/>
          </a:xfrm>
          <a:prstGeom prst="homePlate">
            <a:avLst>
              <a:gd name="adj" fmla="val 3585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76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tIns="91440" bIns="9144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íŝļïḋè">
            <a:extLst>
              <a:ext uri="{FF2B5EF4-FFF2-40B4-BE49-F238E27FC236}">
                <a16:creationId xmlns="" xmlns:a16="http://schemas.microsoft.com/office/drawing/2014/main" id="{7D9E3757-7C19-4683-BAEE-E5C9555323DC}"/>
              </a:ext>
            </a:extLst>
          </p:cNvPr>
          <p:cNvSpPr/>
          <p:nvPr/>
        </p:nvSpPr>
        <p:spPr bwMode="gray">
          <a:xfrm>
            <a:off x="1568134" y="3373110"/>
            <a:ext cx="4428086" cy="1447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îSľïḍè">
            <a:extLst>
              <a:ext uri="{FF2B5EF4-FFF2-40B4-BE49-F238E27FC236}">
                <a16:creationId xmlns="" xmlns:a16="http://schemas.microsoft.com/office/drawing/2014/main" id="{9250F968-78F2-4F78-BB26-119FAC3D6623}"/>
              </a:ext>
            </a:extLst>
          </p:cNvPr>
          <p:cNvSpPr/>
          <p:nvPr/>
        </p:nvSpPr>
        <p:spPr bwMode="gray">
          <a:xfrm>
            <a:off x="6312512" y="3373110"/>
            <a:ext cx="4428086" cy="1447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安排与实施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i$ḷïdé">
            <a:extLst>
              <a:ext uri="{FF2B5EF4-FFF2-40B4-BE49-F238E27FC236}">
                <a16:creationId xmlns="" xmlns:a16="http://schemas.microsoft.com/office/drawing/2014/main" id="{FE33FB64-DB23-483C-A04B-8C8DA8EECD25}"/>
              </a:ext>
            </a:extLst>
          </p:cNvPr>
          <p:cNvSpPr/>
          <p:nvPr/>
        </p:nvSpPr>
        <p:spPr>
          <a:xfrm>
            <a:off x="1932173" y="2040129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具体实施</a:t>
            </a: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004187" y="5333355"/>
            <a:ext cx="6789983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智能机读书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视频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音频软件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记事本</a:t>
            </a:r>
          </a:p>
        </p:txBody>
      </p:sp>
      <p:sp>
        <p:nvSpPr>
          <p:cNvPr id="12" name="矩形 11"/>
          <p:cNvSpPr/>
          <p:nvPr/>
        </p:nvSpPr>
        <p:spPr>
          <a:xfrm>
            <a:off x="1824308" y="3771997"/>
            <a:ext cx="4171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每天挑战自己，提高效率——增加生命的宽度（亚历山大、李小龙）</a:t>
            </a:r>
          </a:p>
        </p:txBody>
      </p:sp>
      <p:sp>
        <p:nvSpPr>
          <p:cNvPr id="13" name="矩形 12"/>
          <p:cNvSpPr/>
          <p:nvPr/>
        </p:nvSpPr>
        <p:spPr>
          <a:xfrm>
            <a:off x="6440599" y="3771997"/>
            <a:ext cx="4171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琐碎时间/等待时间，充分利用（学习、沟通、思考、休息）</a:t>
            </a:r>
          </a:p>
        </p:txBody>
      </p:sp>
    </p:spTree>
    <p:extLst>
      <p:ext uri="{BB962C8B-B14F-4D97-AF65-F5344CB8AC3E}">
        <p14:creationId xmlns:p14="http://schemas.microsoft.com/office/powerpoint/2010/main" val="16208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3"/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$ḷïdé">
            <a:extLst>
              <a:ext uri="{FF2B5EF4-FFF2-40B4-BE49-F238E27FC236}">
                <a16:creationId xmlns="" xmlns:a16="http://schemas.microsoft.com/office/drawing/2014/main" id="{FE33FB64-DB23-483C-A04B-8C8DA8EECD25}"/>
              </a:ext>
            </a:extLst>
          </p:cNvPr>
          <p:cNvSpPr/>
          <p:nvPr/>
        </p:nvSpPr>
        <p:spPr>
          <a:xfrm>
            <a:off x="1932173" y="2040129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效果检视</a:t>
            </a: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741831" y="2675431"/>
            <a:ext cx="53042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当天工作按照效能四象限归类；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检视自己的时间管理状况，及时调整；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不断进步，直到形成习惯；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3498">
            <a:off x="7077183" y="1756816"/>
            <a:ext cx="4013201" cy="3136771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10" name="矩形 2"/>
          <p:cNvSpPr>
            <a:spLocks noChangeArrowheads="1"/>
          </p:cNvSpPr>
          <p:nvPr/>
        </p:nvSpPr>
        <p:spPr bwMode="auto">
          <a:xfrm rot="485627">
            <a:off x="7914231" y="2440177"/>
            <a:ext cx="2339102" cy="16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的时间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重要且不紧急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651006" y="4605003"/>
            <a:ext cx="478828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】A4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纸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白板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标签纸</a:t>
            </a:r>
          </a:p>
        </p:txBody>
      </p:sp>
      <p:sp>
        <p:nvSpPr>
          <p:cNvPr id="12" name="矩形 19"/>
          <p:cNvSpPr>
            <a:spLocks noChangeArrowheads="1"/>
          </p:cNvSpPr>
          <p:nvPr/>
        </p:nvSpPr>
        <p:spPr bwMode="auto">
          <a:xfrm>
            <a:off x="1333708" y="5332394"/>
            <a:ext cx="6339967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理想状态：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时间→ </a:t>
            </a:r>
            <a:r>
              <a:rPr lang="zh-CN" altLang="en-US" sz="28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重要且不紧急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的事情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6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3914" y="1975757"/>
            <a:ext cx="468086" cy="261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3691387" y="2452811"/>
            <a:ext cx="154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C60202"/>
                </a:solidFill>
                <a:cs typeface="+mn-ea"/>
                <a:sym typeface="+mn-lt"/>
              </a:rPr>
              <a:t>PART</a:t>
            </a:r>
            <a:endParaRPr kumimoji="1" lang="zh-CN" altLang="en-US" sz="40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6119" y="1975757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C60202"/>
                </a:solidFill>
                <a:cs typeface="+mn-ea"/>
                <a:sym typeface="+mn-lt"/>
              </a:rPr>
              <a:t>ONE</a:t>
            </a:r>
            <a:endParaRPr kumimoji="1" lang="zh-CN" altLang="en-US" sz="48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6119" y="264106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7" name="矩形 6"/>
          <p:cNvSpPr/>
          <p:nvPr/>
        </p:nvSpPr>
        <p:spPr>
          <a:xfrm>
            <a:off x="4189405" y="3752649"/>
            <a:ext cx="4045177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时间是我们唯一对每个人都公平的资源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做好时间管理，不再因虚度光阴而悔恨</a:t>
            </a:r>
          </a:p>
        </p:txBody>
      </p:sp>
      <p:sp>
        <p:nvSpPr>
          <p:cNvPr id="8" name="矩形 7"/>
          <p:cNvSpPr/>
          <p:nvPr/>
        </p:nvSpPr>
        <p:spPr>
          <a:xfrm>
            <a:off x="7870839" y="3752649"/>
            <a:ext cx="3902062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做好时间管理，也是一个人能力的体现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做好时间管理，是实现人生规划的保证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3" t="8718"/>
          <a:stretch/>
        </p:blipFill>
        <p:spPr>
          <a:xfrm flipH="1">
            <a:off x="-946674" y="1975756"/>
            <a:ext cx="4561578" cy="49011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114299"/>
            <a:ext cx="7690757" cy="375558"/>
          </a:xfrm>
          <a:custGeom>
            <a:avLst/>
            <a:gdLst>
              <a:gd name="connsiteX0" fmla="*/ 0 w 7690757"/>
              <a:gd name="connsiteY0" fmla="*/ 0 h 359229"/>
              <a:gd name="connsiteX1" fmla="*/ 7690757 w 7690757"/>
              <a:gd name="connsiteY1" fmla="*/ 0 h 359229"/>
              <a:gd name="connsiteX2" fmla="*/ 7690757 w 7690757"/>
              <a:gd name="connsiteY2" fmla="*/ 359229 h 359229"/>
              <a:gd name="connsiteX3" fmla="*/ 0 w 7690757"/>
              <a:gd name="connsiteY3" fmla="*/ 359229 h 359229"/>
              <a:gd name="connsiteX4" fmla="*/ 0 w 7690757"/>
              <a:gd name="connsiteY4" fmla="*/ 0 h 359229"/>
              <a:gd name="connsiteX0" fmla="*/ 0 w 7690757"/>
              <a:gd name="connsiteY0" fmla="*/ 0 h 375558"/>
              <a:gd name="connsiteX1" fmla="*/ 7690757 w 7690757"/>
              <a:gd name="connsiteY1" fmla="*/ 0 h 375558"/>
              <a:gd name="connsiteX2" fmla="*/ 7249886 w 7690757"/>
              <a:gd name="connsiteY2" fmla="*/ 375558 h 375558"/>
              <a:gd name="connsiteX3" fmla="*/ 0 w 7690757"/>
              <a:gd name="connsiteY3" fmla="*/ 359229 h 375558"/>
              <a:gd name="connsiteX4" fmla="*/ 0 w 7690757"/>
              <a:gd name="connsiteY4" fmla="*/ 0 h 3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757" h="375558">
                <a:moveTo>
                  <a:pt x="0" y="0"/>
                </a:moveTo>
                <a:lnTo>
                  <a:pt x="7690757" y="0"/>
                </a:lnTo>
                <a:lnTo>
                  <a:pt x="7249886" y="375558"/>
                </a:lnTo>
                <a:lnTo>
                  <a:pt x="0" y="3592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时间管理的具体措施</a:t>
            </a:r>
            <a:endParaRPr lang="zh-CN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椭圆 14"/>
          <p:cNvSpPr>
            <a:spLocks noChangeArrowheads="1"/>
          </p:cNvSpPr>
          <p:nvPr/>
        </p:nvSpPr>
        <p:spPr bwMode="auto">
          <a:xfrm>
            <a:off x="1333708" y="1455420"/>
            <a:ext cx="534981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3"/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$ḷïdé">
            <a:extLst>
              <a:ext uri="{FF2B5EF4-FFF2-40B4-BE49-F238E27FC236}">
                <a16:creationId xmlns="" xmlns:a16="http://schemas.microsoft.com/office/drawing/2014/main" id="{FE33FB64-DB23-483C-A04B-8C8DA8EECD25}"/>
              </a:ext>
            </a:extLst>
          </p:cNvPr>
          <p:cNvSpPr/>
          <p:nvPr/>
        </p:nvSpPr>
        <p:spPr>
          <a:xfrm>
            <a:off x="1932173" y="2040129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清单整理</a:t>
            </a:r>
          </a:p>
        </p:txBody>
      </p:sp>
      <p:sp>
        <p:nvSpPr>
          <p:cNvPr id="8" name="矩形 21"/>
          <p:cNvSpPr>
            <a:spLocks noChangeArrowheads="1"/>
          </p:cNvSpPr>
          <p:nvPr/>
        </p:nvSpPr>
        <p:spPr bwMode="auto">
          <a:xfrm>
            <a:off x="1758047" y="2876309"/>
            <a:ext cx="532628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每天晚上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每周结束时整理；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完成的工作划掉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删除（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系统中保留）；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新增工作加入待完成清单；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可明确日期的事项，放入对应的日历项；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22"/>
          <p:cNvSpPr>
            <a:spLocks noChangeArrowheads="1"/>
          </p:cNvSpPr>
          <p:nvPr/>
        </p:nvSpPr>
        <p:spPr bwMode="auto">
          <a:xfrm>
            <a:off x="1419930" y="5489972"/>
            <a:ext cx="746442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工具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】 Notebook</a:t>
            </a:r>
            <a:r>
              <a: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、记事本、各种日历；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40" y="1722120"/>
            <a:ext cx="3996708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87134" y="1609918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C60202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6" name="TextBox 10"/>
          <p:cNvSpPr>
            <a:spLocks noChangeArrowheads="1"/>
          </p:cNvSpPr>
          <p:nvPr/>
        </p:nvSpPr>
        <p:spPr bwMode="auto">
          <a:xfrm>
            <a:off x="887134" y="2792369"/>
            <a:ext cx="6817282" cy="5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08839" tIns="54419" rIns="108839" bIns="544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 for your listening</a:t>
            </a:r>
            <a:endParaRPr lang="zh-CN" altLang="zh-CN" sz="3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034204" y="3988129"/>
            <a:ext cx="2048069" cy="350277"/>
            <a:chOff x="1413161" y="4382833"/>
            <a:chExt cx="2048069" cy="350277"/>
          </a:xfrm>
        </p:grpSpPr>
        <p:sp>
          <p:nvSpPr>
            <p:cNvPr id="8" name="圆角矩形 7"/>
            <p:cNvSpPr/>
            <p:nvPr/>
          </p:nvSpPr>
          <p:spPr>
            <a:xfrm>
              <a:off x="1413162" y="4394556"/>
              <a:ext cx="881193" cy="319721"/>
            </a:xfrm>
            <a:prstGeom prst="roundRect">
              <a:avLst>
                <a:gd name="adj" fmla="val 0"/>
              </a:avLst>
            </a:prstGeom>
            <a:solidFill>
              <a:srgbClr val="C6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82413" y="4382833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主讲人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06747" y="4394556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kumimoji="1" lang="zh-CN" altLang="en-US" sz="1600" spc="3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600" spc="3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PPT</a:t>
              </a:r>
              <a:endParaRPr kumimoji="1" lang="zh-CN" altLang="en-US" sz="1600" spc="3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413161" y="4394556"/>
              <a:ext cx="1984059" cy="31972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6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3" y="2004646"/>
            <a:ext cx="5931877" cy="4853354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0421815" y="175846"/>
            <a:ext cx="1453662" cy="386862"/>
          </a:xfrm>
          <a:prstGeom prst="roundRect">
            <a:avLst/>
          </a:prstGeom>
          <a:noFill/>
          <a:ln>
            <a:solidFill>
              <a:srgbClr val="C6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87952" y="202039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60202"/>
                </a:solidFill>
                <a:cs typeface="+mn-ea"/>
                <a:sym typeface="+mn-lt"/>
              </a:rPr>
              <a:t>企业</a:t>
            </a:r>
            <a:r>
              <a:rPr kumimoji="1" lang="en-US" altLang="zh-CN" b="1" dirty="0">
                <a:solidFill>
                  <a:srgbClr val="C60202"/>
                </a:solidFill>
                <a:cs typeface="+mn-ea"/>
                <a:sym typeface="+mn-lt"/>
              </a:rPr>
              <a:t>LOGO</a:t>
            </a:r>
            <a:endParaRPr kumimoji="1" lang="zh-CN" altLang="en-US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4152" y="4823550"/>
            <a:ext cx="3401623" cy="1021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让定量的时间产生更大的效益</a:t>
            </a:r>
            <a:endParaRPr lang="en-US" altLang="zh-CN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才能改变落后的局面</a:t>
            </a:r>
            <a:endParaRPr lang="en-US" altLang="zh-CN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缩短同优秀者之间的距离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4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954" y="2439316"/>
            <a:ext cx="5117294" cy="3407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5" name="五边形 4"/>
          <p:cNvSpPr/>
          <p:nvPr/>
        </p:nvSpPr>
        <p:spPr>
          <a:xfrm>
            <a:off x="1173614" y="1631795"/>
            <a:ext cx="5773789" cy="436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1173614" y="1621969"/>
            <a:ext cx="5456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时间是我们唯一对每个人都公平的资源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397477" y="2439316"/>
            <a:ext cx="392271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我们，多数人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不是富二代，也不是官二代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如何比得过白富美和高富帅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在万千的不公平中，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还有这唯一公平的资源：</a:t>
            </a:r>
            <a:r>
              <a:rPr lang="zh-CN" altLang="en-US" sz="20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时间</a:t>
            </a:r>
            <a:endParaRPr lang="en-US" sz="2000" b="1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好好把你的时间加以管理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以弥补并创造出其他的资源</a:t>
            </a:r>
          </a:p>
        </p:txBody>
      </p:sp>
    </p:spTree>
    <p:extLst>
      <p:ext uri="{BB962C8B-B14F-4D97-AF65-F5344CB8AC3E}">
        <p14:creationId xmlns:p14="http://schemas.microsoft.com/office/powerpoint/2010/main" val="182077184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为什么需要时间管理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9"/>
          <a:stretch/>
        </p:blipFill>
        <p:spPr>
          <a:xfrm>
            <a:off x="2099125" y="2624237"/>
            <a:ext cx="2253557" cy="1513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125" y="4562032"/>
            <a:ext cx="2253557" cy="1513490"/>
          </a:xfrm>
          <a:prstGeom prst="rect">
            <a:avLst/>
          </a:prstGeom>
        </p:spPr>
      </p:pic>
      <p:sp>
        <p:nvSpPr>
          <p:cNvPr id="11" name="五边形 10"/>
          <p:cNvSpPr/>
          <p:nvPr/>
        </p:nvSpPr>
        <p:spPr>
          <a:xfrm>
            <a:off x="1271588" y="1631795"/>
            <a:ext cx="5773789" cy="436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1271588" y="1619386"/>
            <a:ext cx="537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做好时间管理，不再因虚度光阴而悔恨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333708" y="2624237"/>
            <a:ext cx="780621" cy="1513490"/>
            <a:chOff x="1333708" y="2624237"/>
            <a:chExt cx="780621" cy="1513490"/>
          </a:xfrm>
        </p:grpSpPr>
        <p:sp>
          <p:nvSpPr>
            <p:cNvPr id="14" name="矩形 13"/>
            <p:cNvSpPr/>
            <p:nvPr/>
          </p:nvSpPr>
          <p:spPr>
            <a:xfrm>
              <a:off x="1333708" y="2624237"/>
              <a:ext cx="765417" cy="1513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5"/>
            <p:cNvSpPr>
              <a:spLocks noChangeArrowheads="1"/>
            </p:cNvSpPr>
            <p:nvPr/>
          </p:nvSpPr>
          <p:spPr bwMode="auto">
            <a:xfrm>
              <a:off x="1379538" y="2759862"/>
              <a:ext cx="73479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孔子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333708" y="4551482"/>
            <a:ext cx="765417" cy="1513490"/>
            <a:chOff x="1333708" y="4551482"/>
            <a:chExt cx="765417" cy="1513490"/>
          </a:xfrm>
        </p:grpSpPr>
        <p:sp>
          <p:nvSpPr>
            <p:cNvPr id="17" name="矩形 16"/>
            <p:cNvSpPr/>
            <p:nvPr/>
          </p:nvSpPr>
          <p:spPr>
            <a:xfrm>
              <a:off x="1333708" y="4551482"/>
              <a:ext cx="765417" cy="1513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6"/>
            <p:cNvSpPr>
              <a:spLocks noChangeArrowheads="1"/>
            </p:cNvSpPr>
            <p:nvPr/>
          </p:nvSpPr>
          <p:spPr bwMode="auto">
            <a:xfrm>
              <a:off x="1379538" y="4657058"/>
              <a:ext cx="6181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庄子</a:t>
              </a:r>
            </a:p>
          </p:txBody>
        </p:sp>
      </p:grpSp>
      <p:sp>
        <p:nvSpPr>
          <p:cNvPr id="19" name="直接连接符 19"/>
          <p:cNvSpPr>
            <a:spLocks noChangeShapeType="1"/>
          </p:cNvSpPr>
          <p:nvPr/>
        </p:nvSpPr>
        <p:spPr bwMode="auto">
          <a:xfrm>
            <a:off x="4695929" y="2846916"/>
            <a:ext cx="1588" cy="118745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直接连接符 20"/>
          <p:cNvSpPr>
            <a:spLocks noChangeShapeType="1"/>
          </p:cNvSpPr>
          <p:nvPr/>
        </p:nvSpPr>
        <p:spPr bwMode="auto">
          <a:xfrm>
            <a:off x="4695929" y="4828116"/>
            <a:ext cx="1588" cy="1185862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4977444" y="2805479"/>
            <a:ext cx="6464300" cy="11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逝者如斯夫，不舍昼夜</a:t>
            </a: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时间一去不复返，年华似水不回头。人生无法重新来过。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4975329" y="4821948"/>
            <a:ext cx="64643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人生若白驹之过隙，忽然而已</a:t>
            </a:r>
            <a:endParaRPr 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浪费时间就是浪费生命。光阴虚度，徒留悔恨和嗟叹！</a:t>
            </a:r>
          </a:p>
        </p:txBody>
      </p:sp>
    </p:spTree>
    <p:extLst>
      <p:ext uri="{BB962C8B-B14F-4D97-AF65-F5344CB8AC3E}">
        <p14:creationId xmlns:p14="http://schemas.microsoft.com/office/powerpoint/2010/main" val="301060000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1271588" y="2974839"/>
            <a:ext cx="5246757" cy="2674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271588" y="1631795"/>
            <a:ext cx="5773789" cy="436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>
            <a:off x="1271588" y="1631795"/>
            <a:ext cx="538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做好时间管理，不再因虚度光阴而悔恨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60739" y="2251083"/>
            <a:ext cx="9432925" cy="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那么，怎样才能判断自己是否虚度了光阴？李开复的这一段话可给我们以参考。</a:t>
            </a: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1348698" y="3046974"/>
            <a:ext cx="516964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160739" y="5860300"/>
            <a:ext cx="8424862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Clr>
                <a:schemeClr val="accent3"/>
              </a:buClr>
              <a:buFont typeface="Wingdings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这里的才华，也可以是</a:t>
            </a: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财富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，也可以是</a:t>
            </a: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智慧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，也可以是</a:t>
            </a: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人生目标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，也可以是</a:t>
            </a:r>
            <a:r>
              <a:rPr lang="zh-CN" altLang="en-US" b="1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工作业绩</a:t>
            </a:r>
            <a:r>
              <a:rPr lang="zh-CN" altLang="en-US" sz="1600" dirty="0">
                <a:solidFill>
                  <a:srgbClr val="C6020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C6020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651" y="2974839"/>
            <a:ext cx="4030122" cy="26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7668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16" name="矩形 15"/>
          <p:cNvSpPr/>
          <p:nvPr/>
        </p:nvSpPr>
        <p:spPr>
          <a:xfrm>
            <a:off x="5873568" y="4092315"/>
            <a:ext cx="5488976" cy="168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1271588" y="1631795"/>
            <a:ext cx="5773789" cy="436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1333708" y="1631795"/>
            <a:ext cx="5404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做好时间管理，也是一个人能力的体现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763348" y="2512378"/>
            <a:ext cx="57054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时间是最高贵而有限的资源，不能管理时间，便什么都不能管理。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德鲁克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5873568" y="4092315"/>
            <a:ext cx="57054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672109"/>
            <a:ext cx="4259783" cy="3109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075" y="6682581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4104897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2271"/>
            <a:ext cx="1110344" cy="473529"/>
          </a:xfrm>
          <a:custGeom>
            <a:avLst/>
            <a:gdLst>
              <a:gd name="connsiteX0" fmla="*/ 0 w 702129"/>
              <a:gd name="connsiteY0" fmla="*/ 0 h 473529"/>
              <a:gd name="connsiteX1" fmla="*/ 702129 w 702129"/>
              <a:gd name="connsiteY1" fmla="*/ 0 h 473529"/>
              <a:gd name="connsiteX2" fmla="*/ 702129 w 702129"/>
              <a:gd name="connsiteY2" fmla="*/ 473529 h 473529"/>
              <a:gd name="connsiteX3" fmla="*/ 0 w 702129"/>
              <a:gd name="connsiteY3" fmla="*/ 473529 h 473529"/>
              <a:gd name="connsiteX4" fmla="*/ 0 w 702129"/>
              <a:gd name="connsiteY4" fmla="*/ 0 h 473529"/>
              <a:gd name="connsiteX0" fmla="*/ 0 w 1110344"/>
              <a:gd name="connsiteY0" fmla="*/ 0 h 473529"/>
              <a:gd name="connsiteX1" fmla="*/ 1110344 w 1110344"/>
              <a:gd name="connsiteY1" fmla="*/ 0 h 473529"/>
              <a:gd name="connsiteX2" fmla="*/ 702129 w 1110344"/>
              <a:gd name="connsiteY2" fmla="*/ 473529 h 473529"/>
              <a:gd name="connsiteX3" fmla="*/ 0 w 1110344"/>
              <a:gd name="connsiteY3" fmla="*/ 473529 h 473529"/>
              <a:gd name="connsiteX4" fmla="*/ 0 w 1110344"/>
              <a:gd name="connsiteY4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4" h="473529">
                <a:moveTo>
                  <a:pt x="0" y="0"/>
                </a:moveTo>
                <a:lnTo>
                  <a:pt x="1110344" y="0"/>
                </a:lnTo>
                <a:lnTo>
                  <a:pt x="702129" y="473529"/>
                </a:lnTo>
                <a:lnTo>
                  <a:pt x="0" y="4735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345" y="212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为什么需要时间管理</a:t>
            </a:r>
          </a:p>
        </p:txBody>
      </p:sp>
      <p:sp>
        <p:nvSpPr>
          <p:cNvPr id="16" name="五边形 15"/>
          <p:cNvSpPr/>
          <p:nvPr/>
        </p:nvSpPr>
        <p:spPr>
          <a:xfrm>
            <a:off x="1271588" y="1435851"/>
            <a:ext cx="5773789" cy="436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TextBox 13"/>
          <p:cNvSpPr>
            <a:spLocks noChangeArrowheads="1"/>
          </p:cNvSpPr>
          <p:nvPr/>
        </p:nvSpPr>
        <p:spPr bwMode="auto">
          <a:xfrm>
            <a:off x="1318718" y="1423442"/>
            <a:ext cx="5449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做好时间管理，是实现人生规划的保证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4958466" y="2124599"/>
            <a:ext cx="61198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每个人都有自己的梦想，或者都有自己理想中的生活目标。用专业一点的话说，就是有自己的人生规划。所谓人生规划，无外乎就是你希望能够</a:t>
            </a:r>
            <a:r>
              <a:rPr lang="zh-CN" altLang="en-US" sz="2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做自己想做的事情，成为自己想成为的人，达到自己预设的目标。</a:t>
            </a:r>
            <a:endParaRPr lang="zh-CN" alt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58466" y="4370911"/>
            <a:ext cx="61198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这是多么诱人的前景啊。我们最终真能实现这样的目标吗？</a:t>
            </a:r>
            <a:r>
              <a:rPr lang="zh-CN" altLang="en-US" sz="20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这全靠我们是否可以做好自己的时间管理。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因为，只有我们妥善安排并利用好时间，通过实现人生旅途中一个个小目标，才能最终实现自己的人生大目标，实现规划中的理想生活。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588" y="2124599"/>
            <a:ext cx="3240451" cy="41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8655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3914" y="1975757"/>
            <a:ext cx="468086" cy="261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3691387" y="2452811"/>
            <a:ext cx="154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C60202"/>
                </a:solidFill>
                <a:cs typeface="+mn-ea"/>
                <a:sym typeface="+mn-lt"/>
              </a:rPr>
              <a:t>PART</a:t>
            </a:r>
            <a:endParaRPr kumimoji="1" lang="zh-CN" altLang="en-US" sz="40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6119" y="1975757"/>
            <a:ext cx="1747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C60202"/>
                </a:solidFill>
                <a:cs typeface="+mn-ea"/>
                <a:sym typeface="+mn-lt"/>
              </a:rPr>
              <a:t>TWO</a:t>
            </a:r>
            <a:endParaRPr kumimoji="1" lang="zh-CN" altLang="en-US" sz="4800" b="1" dirty="0">
              <a:solidFill>
                <a:srgbClr val="C6020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6119" y="264106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时间与时间管理概述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3" t="8718"/>
          <a:stretch/>
        </p:blipFill>
        <p:spPr>
          <a:xfrm flipH="1">
            <a:off x="-946674" y="1975756"/>
            <a:ext cx="4561578" cy="4901173"/>
          </a:xfrm>
          <a:prstGeom prst="rect">
            <a:avLst/>
          </a:prstGeom>
        </p:spPr>
      </p:pic>
      <p:sp>
        <p:nvSpPr>
          <p:cNvPr id="12" name="Text Box 28"/>
          <p:cNvSpPr>
            <a:spLocks noChangeArrowheads="1"/>
          </p:cNvSpPr>
          <p:nvPr/>
        </p:nvSpPr>
        <p:spPr bwMode="auto">
          <a:xfrm>
            <a:off x="4849456" y="5279405"/>
            <a:ext cx="6029325" cy="40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Calibri Light" panose="020F0302020204030204" pitchFamily="34" charset="0"/>
              <a:buAutoNum type="arabicPeriod"/>
            </a:pP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9456" y="3734597"/>
            <a:ext cx="6897174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什么是时间？     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时间有哪些特性？       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如何理解时间管理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-114299"/>
            <a:ext cx="7690757" cy="375558"/>
          </a:xfrm>
          <a:custGeom>
            <a:avLst/>
            <a:gdLst>
              <a:gd name="connsiteX0" fmla="*/ 0 w 7690757"/>
              <a:gd name="connsiteY0" fmla="*/ 0 h 359229"/>
              <a:gd name="connsiteX1" fmla="*/ 7690757 w 7690757"/>
              <a:gd name="connsiteY1" fmla="*/ 0 h 359229"/>
              <a:gd name="connsiteX2" fmla="*/ 7690757 w 7690757"/>
              <a:gd name="connsiteY2" fmla="*/ 359229 h 359229"/>
              <a:gd name="connsiteX3" fmla="*/ 0 w 7690757"/>
              <a:gd name="connsiteY3" fmla="*/ 359229 h 359229"/>
              <a:gd name="connsiteX4" fmla="*/ 0 w 7690757"/>
              <a:gd name="connsiteY4" fmla="*/ 0 h 359229"/>
              <a:gd name="connsiteX0" fmla="*/ 0 w 7690757"/>
              <a:gd name="connsiteY0" fmla="*/ 0 h 375558"/>
              <a:gd name="connsiteX1" fmla="*/ 7690757 w 7690757"/>
              <a:gd name="connsiteY1" fmla="*/ 0 h 375558"/>
              <a:gd name="connsiteX2" fmla="*/ 7249886 w 7690757"/>
              <a:gd name="connsiteY2" fmla="*/ 375558 h 375558"/>
              <a:gd name="connsiteX3" fmla="*/ 0 w 7690757"/>
              <a:gd name="connsiteY3" fmla="*/ 359229 h 375558"/>
              <a:gd name="connsiteX4" fmla="*/ 0 w 7690757"/>
              <a:gd name="connsiteY4" fmla="*/ 0 h 3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757" h="375558">
                <a:moveTo>
                  <a:pt x="0" y="0"/>
                </a:moveTo>
                <a:lnTo>
                  <a:pt x="7690757" y="0"/>
                </a:lnTo>
                <a:lnTo>
                  <a:pt x="7249886" y="375558"/>
                </a:lnTo>
                <a:lnTo>
                  <a:pt x="0" y="3592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0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3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企业在职员工时间管理技能培训课件PPT"/>
</p:tagLst>
</file>

<file path=ppt/theme/theme1.xml><?xml version="1.0" encoding="utf-8"?>
<a:theme xmlns:a="http://schemas.openxmlformats.org/drawingml/2006/main" name="第一PPT，www.1ppt.com">
  <a:themeElements>
    <a:clrScheme name="自定义 13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0302"/>
      </a:accent1>
      <a:accent2>
        <a:srgbClr val="C50302"/>
      </a:accent2>
      <a:accent3>
        <a:srgbClr val="C50302"/>
      </a:accent3>
      <a:accent4>
        <a:srgbClr val="C50302"/>
      </a:accent4>
      <a:accent5>
        <a:srgbClr val="C50302"/>
      </a:accent5>
      <a:accent6>
        <a:srgbClr val="C50302"/>
      </a:accent6>
      <a:hlink>
        <a:srgbClr val="C50302"/>
      </a:hlink>
      <a:folHlink>
        <a:srgbClr val="C50302"/>
      </a:folHlink>
    </a:clrScheme>
    <a:fontScheme name="oiqz44b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2201</Words>
  <Application>Microsoft Office PowerPoint</Application>
  <PresentationFormat>宽屏</PresentationFormat>
  <Paragraphs>361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Meiryo</vt:lpstr>
      <vt:lpstr>安景臣毛笔行书</vt:lpstr>
      <vt:lpstr>DengXian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87</cp:revision>
  <dcterms:created xsi:type="dcterms:W3CDTF">2017-12-21T08:23:41Z</dcterms:created>
  <dcterms:modified xsi:type="dcterms:W3CDTF">2023-01-28T08:23:39Z</dcterms:modified>
</cp:coreProperties>
</file>