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 id="2147483665" r:id="rId3"/>
  </p:sldMasterIdLst>
  <p:notesMasterIdLst>
    <p:notesMasterId r:id="rId26"/>
  </p:notesMasterIdLst>
  <p:sldIdLst>
    <p:sldId id="291" r:id="rId4"/>
    <p:sldId id="292" r:id="rId5"/>
    <p:sldId id="313" r:id="rId6"/>
    <p:sldId id="314" r:id="rId7"/>
    <p:sldId id="315" r:id="rId8"/>
    <p:sldId id="316" r:id="rId9"/>
    <p:sldId id="317" r:id="rId10"/>
    <p:sldId id="318" r:id="rId11"/>
    <p:sldId id="319" r:id="rId12"/>
    <p:sldId id="320" r:id="rId13"/>
    <p:sldId id="321" r:id="rId14"/>
    <p:sldId id="322" r:id="rId15"/>
    <p:sldId id="323" r:id="rId16"/>
    <p:sldId id="324" r:id="rId17"/>
    <p:sldId id="325" r:id="rId18"/>
    <p:sldId id="326" r:id="rId19"/>
    <p:sldId id="327" r:id="rId20"/>
    <p:sldId id="328" r:id="rId21"/>
    <p:sldId id="329" r:id="rId22"/>
    <p:sldId id="330" r:id="rId23"/>
    <p:sldId id="332" r:id="rId24"/>
    <p:sldId id="333" r:id="rId25"/>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4080DC"/>
    <a:srgbClr val="0071BC"/>
    <a:srgbClr val="8BCE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6314" autoAdjust="0"/>
  </p:normalViewPr>
  <p:slideViewPr>
    <p:cSldViewPr snapToGrid="0">
      <p:cViewPr varScale="1">
        <p:scale>
          <a:sx n="108" d="100"/>
          <a:sy n="108" d="100"/>
        </p:scale>
        <p:origin x="714" y="114"/>
      </p:cViewPr>
      <p:guideLst>
        <p:guide orient="horz" pos="2160"/>
        <p:guide pos="3840"/>
      </p:guideLst>
    </p:cSldViewPr>
  </p:slideViewPr>
  <p:notesTextViewPr>
    <p:cViewPr>
      <p:scale>
        <a:sx n="1" d="1"/>
        <a:sy n="1" d="1"/>
      </p:scale>
      <p:origin x="0" y="0"/>
    </p:cViewPr>
  </p:notesTextViewPr>
  <p:gridSpacing cx="72000" cy="720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5_2#1">
  <dgm:title val=""/>
  <dgm:desc val=""/>
  <dgm:catLst>
    <dgm:cat type="accent5" pri="11200"/>
  </dgm:catLst>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D6047DBF-95AA-40BC-A783-377E8F18B84D}" type="doc">
      <dgm:prSet loTypeId="urn:microsoft.com/office/officeart/2008/layout/HorizontalMultiLevelHierarchy#1" loCatId="hierarchy" qsTypeId="urn:microsoft.com/office/officeart/2005/8/quickstyle/simple1#1" qsCatId="simple" csTypeId="urn:microsoft.com/office/officeart/2005/8/colors/accent5_2#1" csCatId="accent1" phldr="0"/>
      <dgm:spPr/>
      <dgm:t>
        <a:bodyPr/>
        <a:lstStyle/>
        <a:p>
          <a:endParaRPr lang="zh-CN" altLang="en-US"/>
        </a:p>
      </dgm:t>
    </dgm:pt>
    <dgm:pt modelId="{9CF950A0-AF63-4EEF-9FFD-96C1F7E7E392}">
      <dgm:prSet phldrT="[文本]" phldr="0" custT="1"/>
      <dgm:spPr/>
      <dgm:t>
        <a:bodyPr vert="horz" wrap="square"/>
        <a:lstStyle/>
        <a:p>
          <a:pPr>
            <a:lnSpc>
              <a:spcPct val="100000"/>
            </a:lnSpc>
            <a:spcBef>
              <a:spcPct val="0"/>
            </a:spcBef>
            <a:spcAft>
              <a:spcPct val="35000"/>
            </a:spcAft>
          </a:pPr>
          <a:r>
            <a:rPr lang="zh-CN" altLang="en-US" sz="1800">
              <a:latin typeface="+mn-lt"/>
              <a:ea typeface="+mn-ea"/>
              <a:cs typeface="+mn-ea"/>
              <a:sym typeface="+mn-lt"/>
            </a:rPr>
            <a:t>信息安全</a:t>
          </a:r>
        </a:p>
      </dgm:t>
    </dgm:pt>
    <dgm:pt modelId="{C208B5D8-5995-4479-A42A-8A55E56C12D9}" type="parTrans" cxnId="{EE61F2A7-3E0A-46A3-B8F8-74900F8A62E3}">
      <dgm:prSet/>
      <dgm:spPr/>
      <dgm:t>
        <a:bodyPr/>
        <a:lstStyle/>
        <a:p>
          <a:endParaRPr lang="zh-CN" altLang="en-US"/>
        </a:p>
      </dgm:t>
    </dgm:pt>
    <dgm:pt modelId="{789CBC20-C209-4F6E-8277-16D1CD2BC23E}" type="sibTrans" cxnId="{EE61F2A7-3E0A-46A3-B8F8-74900F8A62E3}">
      <dgm:prSet/>
      <dgm:spPr/>
      <dgm:t>
        <a:bodyPr/>
        <a:lstStyle/>
        <a:p>
          <a:endParaRPr lang="zh-CN" altLang="en-US"/>
        </a:p>
      </dgm:t>
    </dgm:pt>
    <dgm:pt modelId="{43C98814-3703-4708-9480-0269618948C5}">
      <dgm:prSet phldrT="[文本]" phldr="0" custT="1"/>
      <dgm:spPr/>
      <dgm:t>
        <a:bodyPr vert="horz" wrap="square"/>
        <a:lstStyle/>
        <a:p>
          <a:pPr>
            <a:lnSpc>
              <a:spcPct val="100000"/>
            </a:lnSpc>
            <a:spcBef>
              <a:spcPct val="0"/>
            </a:spcBef>
            <a:spcAft>
              <a:spcPct val="35000"/>
            </a:spcAft>
          </a:pPr>
          <a:r>
            <a:rPr lang="zh-CN" altLang="en-US" sz="1800">
              <a:latin typeface="+mn-lt"/>
              <a:ea typeface="+mn-ea"/>
              <a:cs typeface="+mn-ea"/>
              <a:sym typeface="+mn-lt"/>
            </a:rPr>
            <a:t>技术</a:t>
          </a:r>
        </a:p>
      </dgm:t>
    </dgm:pt>
    <dgm:pt modelId="{CEE48522-27B1-4F7F-84F9-D98425D345C1}" type="parTrans" cxnId="{4A009373-0522-44C6-932F-15E23537C792}">
      <dgm:prSet phldr="0" custT="1"/>
      <dgm:spPr/>
      <dgm:t>
        <a:bodyPr vert="horz" wrap="square"/>
        <a:lstStyle/>
        <a:p>
          <a:pPr>
            <a:lnSpc>
              <a:spcPct val="100000"/>
            </a:lnSpc>
            <a:spcBef>
              <a:spcPct val="0"/>
            </a:spcBef>
            <a:spcAft>
              <a:spcPct val="35000"/>
            </a:spcAft>
          </a:pPr>
          <a:endParaRPr lang="zh-CN" altLang="en-US" sz="1800">
            <a:latin typeface="阿里巴巴普惠体" panose="00020600040101010101" charset="-122"/>
            <a:ea typeface="阿里巴巴普惠体" panose="00020600040101010101" charset="-122"/>
          </a:endParaRPr>
        </a:p>
      </dgm:t>
    </dgm:pt>
    <dgm:pt modelId="{8F8E0805-276C-4375-BEB7-3681B4D5E062}" type="sibTrans" cxnId="{4A009373-0522-44C6-932F-15E23537C792}">
      <dgm:prSet/>
      <dgm:spPr/>
      <dgm:t>
        <a:bodyPr/>
        <a:lstStyle/>
        <a:p>
          <a:endParaRPr lang="zh-CN" altLang="en-US"/>
        </a:p>
      </dgm:t>
    </dgm:pt>
    <dgm:pt modelId="{EEA9BF43-52EA-422D-B843-A7E2D98344F1}">
      <dgm:prSet phldrT="[文本]" phldr="0" custT="1"/>
      <dgm:spPr/>
      <dgm:t>
        <a:bodyPr vert="horz" wrap="square"/>
        <a:lstStyle/>
        <a:p>
          <a:pPr>
            <a:lnSpc>
              <a:spcPct val="100000"/>
            </a:lnSpc>
            <a:spcBef>
              <a:spcPct val="0"/>
            </a:spcBef>
            <a:spcAft>
              <a:spcPct val="35000"/>
            </a:spcAft>
          </a:pPr>
          <a:r>
            <a:rPr lang="zh-CN" altLang="en-US" sz="1800">
              <a:latin typeface="+mn-lt"/>
              <a:ea typeface="+mn-ea"/>
              <a:cs typeface="+mn-ea"/>
              <a:sym typeface="+mn-lt"/>
            </a:rPr>
            <a:t>流程</a:t>
          </a:r>
        </a:p>
      </dgm:t>
    </dgm:pt>
    <dgm:pt modelId="{DD4B9A5E-AF0E-4E40-AE50-8ADA48B6C96E}" type="parTrans" cxnId="{3D19EB78-4ECE-488A-9B22-B1D3E4D1D154}">
      <dgm:prSet phldr="0" custT="1"/>
      <dgm:spPr/>
      <dgm:t>
        <a:bodyPr vert="horz" wrap="square"/>
        <a:lstStyle/>
        <a:p>
          <a:pPr>
            <a:lnSpc>
              <a:spcPct val="100000"/>
            </a:lnSpc>
            <a:spcBef>
              <a:spcPct val="0"/>
            </a:spcBef>
            <a:spcAft>
              <a:spcPct val="35000"/>
            </a:spcAft>
          </a:pPr>
          <a:endParaRPr lang="zh-CN" altLang="en-US" sz="1800">
            <a:latin typeface="阿里巴巴普惠体" panose="00020600040101010101" charset="-122"/>
            <a:ea typeface="阿里巴巴普惠体" panose="00020600040101010101" charset="-122"/>
          </a:endParaRPr>
        </a:p>
      </dgm:t>
    </dgm:pt>
    <dgm:pt modelId="{35829CFD-40BE-4AAC-B481-B24731CD799F}" type="sibTrans" cxnId="{3D19EB78-4ECE-488A-9B22-B1D3E4D1D154}">
      <dgm:prSet/>
      <dgm:spPr/>
      <dgm:t>
        <a:bodyPr/>
        <a:lstStyle/>
        <a:p>
          <a:endParaRPr lang="zh-CN" altLang="en-US"/>
        </a:p>
      </dgm:t>
    </dgm:pt>
    <dgm:pt modelId="{05B7883E-08CA-4B11-978A-0E031766AB04}">
      <dgm:prSet phldrT="[文本]" phldr="0" custT="1"/>
      <dgm:spPr/>
      <dgm:t>
        <a:bodyPr vert="horz" wrap="square"/>
        <a:lstStyle/>
        <a:p>
          <a:pPr>
            <a:lnSpc>
              <a:spcPct val="100000"/>
            </a:lnSpc>
            <a:spcBef>
              <a:spcPct val="0"/>
            </a:spcBef>
            <a:spcAft>
              <a:spcPct val="35000"/>
            </a:spcAft>
          </a:pPr>
          <a:r>
            <a:rPr lang="zh-CN" altLang="en-US" sz="1800">
              <a:latin typeface="+mn-lt"/>
              <a:ea typeface="+mn-ea"/>
              <a:cs typeface="+mn-ea"/>
              <a:sym typeface="+mn-lt"/>
            </a:rPr>
            <a:t>人（最易忽视的高风险领域）</a:t>
          </a:r>
        </a:p>
      </dgm:t>
    </dgm:pt>
    <dgm:pt modelId="{D3AE5FBF-22B8-495D-8175-D008E6DBE25A}" type="parTrans" cxnId="{4BBDD54D-4F80-46B4-AC78-607A08F4329F}">
      <dgm:prSet phldr="0" custT="1"/>
      <dgm:spPr/>
      <dgm:t>
        <a:bodyPr vert="horz" wrap="square"/>
        <a:lstStyle/>
        <a:p>
          <a:pPr>
            <a:lnSpc>
              <a:spcPct val="100000"/>
            </a:lnSpc>
            <a:spcBef>
              <a:spcPct val="0"/>
            </a:spcBef>
            <a:spcAft>
              <a:spcPct val="35000"/>
            </a:spcAft>
          </a:pPr>
          <a:endParaRPr lang="zh-CN" altLang="en-US" sz="1800">
            <a:latin typeface="阿里巴巴普惠体" panose="00020600040101010101" charset="-122"/>
            <a:ea typeface="阿里巴巴普惠体" panose="00020600040101010101" charset="-122"/>
          </a:endParaRPr>
        </a:p>
      </dgm:t>
    </dgm:pt>
    <dgm:pt modelId="{07129F62-24FE-4443-9066-E2A8C0818369}" type="sibTrans" cxnId="{4BBDD54D-4F80-46B4-AC78-607A08F4329F}">
      <dgm:prSet/>
      <dgm:spPr/>
      <dgm:t>
        <a:bodyPr/>
        <a:lstStyle/>
        <a:p>
          <a:endParaRPr lang="zh-CN" altLang="en-US"/>
        </a:p>
      </dgm:t>
    </dgm:pt>
    <dgm:pt modelId="{D46EE152-774F-4CA8-9116-98CB08AEFA88}" type="pres">
      <dgm:prSet presAssocID="{D6047DBF-95AA-40BC-A783-377E8F18B84D}" presName="Name0" presStyleCnt="0">
        <dgm:presLayoutVars>
          <dgm:chPref val="1"/>
          <dgm:dir/>
          <dgm:animOne val="branch"/>
          <dgm:animLvl val="lvl"/>
          <dgm:resizeHandles val="exact"/>
        </dgm:presLayoutVars>
      </dgm:prSet>
      <dgm:spPr/>
      <dgm:t>
        <a:bodyPr/>
        <a:lstStyle/>
        <a:p>
          <a:endParaRPr lang="zh-CN" altLang="en-US"/>
        </a:p>
      </dgm:t>
    </dgm:pt>
    <dgm:pt modelId="{D1C58439-AB41-4D73-94D5-800644F6883C}" type="pres">
      <dgm:prSet presAssocID="{9CF950A0-AF63-4EEF-9FFD-96C1F7E7E392}" presName="root1" presStyleCnt="0"/>
      <dgm:spPr/>
    </dgm:pt>
    <dgm:pt modelId="{9B9BF0AB-5901-4E79-B4D7-EC064A6E4281}" type="pres">
      <dgm:prSet presAssocID="{9CF950A0-AF63-4EEF-9FFD-96C1F7E7E392}" presName="LevelOneTextNode" presStyleLbl="node0" presStyleIdx="0" presStyleCnt="1">
        <dgm:presLayoutVars>
          <dgm:chPref val="3"/>
        </dgm:presLayoutVars>
      </dgm:prSet>
      <dgm:spPr/>
      <dgm:t>
        <a:bodyPr/>
        <a:lstStyle/>
        <a:p>
          <a:endParaRPr lang="zh-CN" altLang="en-US"/>
        </a:p>
      </dgm:t>
    </dgm:pt>
    <dgm:pt modelId="{A6E13702-6C97-4911-A4E2-59EE8E68C431}" type="pres">
      <dgm:prSet presAssocID="{9CF950A0-AF63-4EEF-9FFD-96C1F7E7E392}" presName="level2hierChild" presStyleCnt="0"/>
      <dgm:spPr/>
    </dgm:pt>
    <dgm:pt modelId="{64B430B3-FF1B-406C-9FF2-27BA23788747}" type="pres">
      <dgm:prSet presAssocID="{CEE48522-27B1-4F7F-84F9-D98425D345C1}" presName="conn2-1" presStyleLbl="parChTrans1D2" presStyleIdx="0" presStyleCnt="3"/>
      <dgm:spPr/>
      <dgm:t>
        <a:bodyPr/>
        <a:lstStyle/>
        <a:p>
          <a:endParaRPr lang="zh-CN" altLang="en-US"/>
        </a:p>
      </dgm:t>
    </dgm:pt>
    <dgm:pt modelId="{C069D299-1B39-4BB1-9C27-833B58C46156}" type="pres">
      <dgm:prSet presAssocID="{CEE48522-27B1-4F7F-84F9-D98425D345C1}" presName="connTx" presStyleLbl="parChTrans1D2" presStyleIdx="0" presStyleCnt="3"/>
      <dgm:spPr/>
      <dgm:t>
        <a:bodyPr/>
        <a:lstStyle/>
        <a:p>
          <a:endParaRPr lang="zh-CN" altLang="en-US"/>
        </a:p>
      </dgm:t>
    </dgm:pt>
    <dgm:pt modelId="{9C4BE19C-8DBD-46B6-9067-607184141480}" type="pres">
      <dgm:prSet presAssocID="{43C98814-3703-4708-9480-0269618948C5}" presName="root2" presStyleCnt="0"/>
      <dgm:spPr/>
    </dgm:pt>
    <dgm:pt modelId="{CDA235D6-AC41-4ED3-AF28-D9CD9EDCBAED}" type="pres">
      <dgm:prSet presAssocID="{43C98814-3703-4708-9480-0269618948C5}" presName="LevelTwoTextNode" presStyleLbl="node2" presStyleIdx="0" presStyleCnt="3">
        <dgm:presLayoutVars>
          <dgm:chPref val="3"/>
        </dgm:presLayoutVars>
      </dgm:prSet>
      <dgm:spPr/>
      <dgm:t>
        <a:bodyPr/>
        <a:lstStyle/>
        <a:p>
          <a:endParaRPr lang="zh-CN" altLang="en-US"/>
        </a:p>
      </dgm:t>
    </dgm:pt>
    <dgm:pt modelId="{72E265FC-36E6-4BBF-AC05-214FD6415DAB}" type="pres">
      <dgm:prSet presAssocID="{43C98814-3703-4708-9480-0269618948C5}" presName="level3hierChild" presStyleCnt="0"/>
      <dgm:spPr/>
    </dgm:pt>
    <dgm:pt modelId="{2F66960D-CF7A-443C-8CB9-E7DD0B261214}" type="pres">
      <dgm:prSet presAssocID="{DD4B9A5E-AF0E-4E40-AE50-8ADA48B6C96E}" presName="conn2-1" presStyleLbl="parChTrans1D2" presStyleIdx="1" presStyleCnt="3"/>
      <dgm:spPr/>
      <dgm:t>
        <a:bodyPr/>
        <a:lstStyle/>
        <a:p>
          <a:endParaRPr lang="zh-CN" altLang="en-US"/>
        </a:p>
      </dgm:t>
    </dgm:pt>
    <dgm:pt modelId="{5BBFF12A-A69F-4078-A83D-A1EAB54C5269}" type="pres">
      <dgm:prSet presAssocID="{DD4B9A5E-AF0E-4E40-AE50-8ADA48B6C96E}" presName="connTx" presStyleLbl="parChTrans1D2" presStyleIdx="1" presStyleCnt="3"/>
      <dgm:spPr/>
      <dgm:t>
        <a:bodyPr/>
        <a:lstStyle/>
        <a:p>
          <a:endParaRPr lang="zh-CN" altLang="en-US"/>
        </a:p>
      </dgm:t>
    </dgm:pt>
    <dgm:pt modelId="{C34060C1-0884-4F60-ADDF-610222CEEF01}" type="pres">
      <dgm:prSet presAssocID="{EEA9BF43-52EA-422D-B843-A7E2D98344F1}" presName="root2" presStyleCnt="0"/>
      <dgm:spPr/>
    </dgm:pt>
    <dgm:pt modelId="{3540059A-19CD-4FBD-A598-B7A4BB9DA52D}" type="pres">
      <dgm:prSet presAssocID="{EEA9BF43-52EA-422D-B843-A7E2D98344F1}" presName="LevelTwoTextNode" presStyleLbl="node2" presStyleIdx="1" presStyleCnt="3">
        <dgm:presLayoutVars>
          <dgm:chPref val="3"/>
        </dgm:presLayoutVars>
      </dgm:prSet>
      <dgm:spPr/>
      <dgm:t>
        <a:bodyPr/>
        <a:lstStyle/>
        <a:p>
          <a:endParaRPr lang="zh-CN" altLang="en-US"/>
        </a:p>
      </dgm:t>
    </dgm:pt>
    <dgm:pt modelId="{5F2B1077-175E-4F04-9ED5-8097B74233FF}" type="pres">
      <dgm:prSet presAssocID="{EEA9BF43-52EA-422D-B843-A7E2D98344F1}" presName="level3hierChild" presStyleCnt="0"/>
      <dgm:spPr/>
    </dgm:pt>
    <dgm:pt modelId="{CED1A3A3-B184-469E-86AE-670623BA4E5D}" type="pres">
      <dgm:prSet presAssocID="{D3AE5FBF-22B8-495D-8175-D008E6DBE25A}" presName="conn2-1" presStyleLbl="parChTrans1D2" presStyleIdx="2" presStyleCnt="3"/>
      <dgm:spPr/>
      <dgm:t>
        <a:bodyPr/>
        <a:lstStyle/>
        <a:p>
          <a:endParaRPr lang="zh-CN" altLang="en-US"/>
        </a:p>
      </dgm:t>
    </dgm:pt>
    <dgm:pt modelId="{925CFC76-454F-4CEF-ADE7-B0D5EBC96571}" type="pres">
      <dgm:prSet presAssocID="{D3AE5FBF-22B8-495D-8175-D008E6DBE25A}" presName="connTx" presStyleLbl="parChTrans1D2" presStyleIdx="2" presStyleCnt="3"/>
      <dgm:spPr/>
      <dgm:t>
        <a:bodyPr/>
        <a:lstStyle/>
        <a:p>
          <a:endParaRPr lang="zh-CN" altLang="en-US"/>
        </a:p>
      </dgm:t>
    </dgm:pt>
    <dgm:pt modelId="{FE25D188-752C-49DB-8CF7-81DAD4AA116D}" type="pres">
      <dgm:prSet presAssocID="{05B7883E-08CA-4B11-978A-0E031766AB04}" presName="root2" presStyleCnt="0"/>
      <dgm:spPr/>
    </dgm:pt>
    <dgm:pt modelId="{E8D2105A-5421-473B-835F-F6E08D9D2D9B}" type="pres">
      <dgm:prSet presAssocID="{05B7883E-08CA-4B11-978A-0E031766AB04}" presName="LevelTwoTextNode" presStyleLbl="node2" presStyleIdx="2" presStyleCnt="3">
        <dgm:presLayoutVars>
          <dgm:chPref val="3"/>
        </dgm:presLayoutVars>
      </dgm:prSet>
      <dgm:spPr/>
      <dgm:t>
        <a:bodyPr/>
        <a:lstStyle/>
        <a:p>
          <a:endParaRPr lang="zh-CN" altLang="en-US"/>
        </a:p>
      </dgm:t>
    </dgm:pt>
    <dgm:pt modelId="{8A9817AD-1B7B-4DD1-A786-15A6E30FA3D8}" type="pres">
      <dgm:prSet presAssocID="{05B7883E-08CA-4B11-978A-0E031766AB04}" presName="level3hierChild" presStyleCnt="0"/>
      <dgm:spPr/>
    </dgm:pt>
  </dgm:ptLst>
  <dgm:cxnLst>
    <dgm:cxn modelId="{B26C4CF2-71DC-409C-AD6F-7637DA985CD3}" type="presOf" srcId="{D6047DBF-95AA-40BC-A783-377E8F18B84D}" destId="{D46EE152-774F-4CA8-9116-98CB08AEFA88}" srcOrd="0" destOrd="0" presId="urn:microsoft.com/office/officeart/2008/layout/HorizontalMultiLevelHierarchy#1"/>
    <dgm:cxn modelId="{4A009373-0522-44C6-932F-15E23537C792}" srcId="{9CF950A0-AF63-4EEF-9FFD-96C1F7E7E392}" destId="{43C98814-3703-4708-9480-0269618948C5}" srcOrd="0" destOrd="0" parTransId="{CEE48522-27B1-4F7F-84F9-D98425D345C1}" sibTransId="{8F8E0805-276C-4375-BEB7-3681B4D5E062}"/>
    <dgm:cxn modelId="{23F57694-A051-4CC7-BC02-08BD8888B627}" type="presOf" srcId="{DD4B9A5E-AF0E-4E40-AE50-8ADA48B6C96E}" destId="{2F66960D-CF7A-443C-8CB9-E7DD0B261214}" srcOrd="0" destOrd="0" presId="urn:microsoft.com/office/officeart/2008/layout/HorizontalMultiLevelHierarchy#1"/>
    <dgm:cxn modelId="{523991AA-3D1B-4343-8A61-235E9541ED3D}" type="presOf" srcId="{CEE48522-27B1-4F7F-84F9-D98425D345C1}" destId="{64B430B3-FF1B-406C-9FF2-27BA23788747}" srcOrd="0" destOrd="0" presId="urn:microsoft.com/office/officeart/2008/layout/HorizontalMultiLevelHierarchy#1"/>
    <dgm:cxn modelId="{EE61F2A7-3E0A-46A3-B8F8-74900F8A62E3}" srcId="{D6047DBF-95AA-40BC-A783-377E8F18B84D}" destId="{9CF950A0-AF63-4EEF-9FFD-96C1F7E7E392}" srcOrd="0" destOrd="0" parTransId="{C208B5D8-5995-4479-A42A-8A55E56C12D9}" sibTransId="{789CBC20-C209-4F6E-8277-16D1CD2BC23E}"/>
    <dgm:cxn modelId="{57D08899-7EA6-4EAE-96E8-9F026B693346}" type="presOf" srcId="{9CF950A0-AF63-4EEF-9FFD-96C1F7E7E392}" destId="{9B9BF0AB-5901-4E79-B4D7-EC064A6E4281}" srcOrd="0" destOrd="0" presId="urn:microsoft.com/office/officeart/2008/layout/HorizontalMultiLevelHierarchy#1"/>
    <dgm:cxn modelId="{4BBDD54D-4F80-46B4-AC78-607A08F4329F}" srcId="{9CF950A0-AF63-4EEF-9FFD-96C1F7E7E392}" destId="{05B7883E-08CA-4B11-978A-0E031766AB04}" srcOrd="2" destOrd="0" parTransId="{D3AE5FBF-22B8-495D-8175-D008E6DBE25A}" sibTransId="{07129F62-24FE-4443-9066-E2A8C0818369}"/>
    <dgm:cxn modelId="{FE8B55F9-11B2-4C79-A461-3B1B8B0449E6}" type="presOf" srcId="{EEA9BF43-52EA-422D-B843-A7E2D98344F1}" destId="{3540059A-19CD-4FBD-A598-B7A4BB9DA52D}" srcOrd="0" destOrd="0" presId="urn:microsoft.com/office/officeart/2008/layout/HorizontalMultiLevelHierarchy#1"/>
    <dgm:cxn modelId="{38A35CD9-EE9F-4B5B-B7E2-5A64A8180EF4}" type="presOf" srcId="{05B7883E-08CA-4B11-978A-0E031766AB04}" destId="{E8D2105A-5421-473B-835F-F6E08D9D2D9B}" srcOrd="0" destOrd="0" presId="urn:microsoft.com/office/officeart/2008/layout/HorizontalMultiLevelHierarchy#1"/>
    <dgm:cxn modelId="{2325D618-1E58-4AB5-A17B-55537973FD19}" type="presOf" srcId="{D3AE5FBF-22B8-495D-8175-D008E6DBE25A}" destId="{925CFC76-454F-4CEF-ADE7-B0D5EBC96571}" srcOrd="1" destOrd="0" presId="urn:microsoft.com/office/officeart/2008/layout/HorizontalMultiLevelHierarchy#1"/>
    <dgm:cxn modelId="{C3A6F0EF-C4E7-40B8-A845-3401A2924487}" type="presOf" srcId="{DD4B9A5E-AF0E-4E40-AE50-8ADA48B6C96E}" destId="{5BBFF12A-A69F-4078-A83D-A1EAB54C5269}" srcOrd="1" destOrd="0" presId="urn:microsoft.com/office/officeart/2008/layout/HorizontalMultiLevelHierarchy#1"/>
    <dgm:cxn modelId="{98D12532-4161-474A-9BD8-2D05647221AA}" type="presOf" srcId="{D3AE5FBF-22B8-495D-8175-D008E6DBE25A}" destId="{CED1A3A3-B184-469E-86AE-670623BA4E5D}" srcOrd="0" destOrd="0" presId="urn:microsoft.com/office/officeart/2008/layout/HorizontalMultiLevelHierarchy#1"/>
    <dgm:cxn modelId="{F9722F49-6D5A-4C75-9B1B-B510430DCA48}" type="presOf" srcId="{43C98814-3703-4708-9480-0269618948C5}" destId="{CDA235D6-AC41-4ED3-AF28-D9CD9EDCBAED}" srcOrd="0" destOrd="0" presId="urn:microsoft.com/office/officeart/2008/layout/HorizontalMultiLevelHierarchy#1"/>
    <dgm:cxn modelId="{49D560D8-084B-4C14-A17A-D66434727F22}" type="presOf" srcId="{CEE48522-27B1-4F7F-84F9-D98425D345C1}" destId="{C069D299-1B39-4BB1-9C27-833B58C46156}" srcOrd="1" destOrd="0" presId="urn:microsoft.com/office/officeart/2008/layout/HorizontalMultiLevelHierarchy#1"/>
    <dgm:cxn modelId="{3D19EB78-4ECE-488A-9B22-B1D3E4D1D154}" srcId="{9CF950A0-AF63-4EEF-9FFD-96C1F7E7E392}" destId="{EEA9BF43-52EA-422D-B843-A7E2D98344F1}" srcOrd="1" destOrd="0" parTransId="{DD4B9A5E-AF0E-4E40-AE50-8ADA48B6C96E}" sibTransId="{35829CFD-40BE-4AAC-B481-B24731CD799F}"/>
    <dgm:cxn modelId="{9739BB63-7D4D-49CC-847F-675E3C6220B9}" type="presParOf" srcId="{D46EE152-774F-4CA8-9116-98CB08AEFA88}" destId="{D1C58439-AB41-4D73-94D5-800644F6883C}" srcOrd="0" destOrd="0" presId="urn:microsoft.com/office/officeart/2008/layout/HorizontalMultiLevelHierarchy#1"/>
    <dgm:cxn modelId="{3AA1B5CA-1B43-4BA7-9FD9-17D3736D9C58}" type="presParOf" srcId="{D1C58439-AB41-4D73-94D5-800644F6883C}" destId="{9B9BF0AB-5901-4E79-B4D7-EC064A6E4281}" srcOrd="0" destOrd="0" presId="urn:microsoft.com/office/officeart/2008/layout/HorizontalMultiLevelHierarchy#1"/>
    <dgm:cxn modelId="{BA1347F6-9632-4CC6-BD81-E7A06C7E1C20}" type="presParOf" srcId="{D1C58439-AB41-4D73-94D5-800644F6883C}" destId="{A6E13702-6C97-4911-A4E2-59EE8E68C431}" srcOrd="1" destOrd="0" presId="urn:microsoft.com/office/officeart/2008/layout/HorizontalMultiLevelHierarchy#1"/>
    <dgm:cxn modelId="{D4F9037B-CBBD-4EF9-80C0-A747A0EE5380}" type="presParOf" srcId="{A6E13702-6C97-4911-A4E2-59EE8E68C431}" destId="{64B430B3-FF1B-406C-9FF2-27BA23788747}" srcOrd="0" destOrd="0" presId="urn:microsoft.com/office/officeart/2008/layout/HorizontalMultiLevelHierarchy#1"/>
    <dgm:cxn modelId="{BD1B7CDB-56B6-48FA-9DD3-CD404FA28E81}" type="presParOf" srcId="{64B430B3-FF1B-406C-9FF2-27BA23788747}" destId="{C069D299-1B39-4BB1-9C27-833B58C46156}" srcOrd="0" destOrd="0" presId="urn:microsoft.com/office/officeart/2008/layout/HorizontalMultiLevelHierarchy#1"/>
    <dgm:cxn modelId="{6E42C3EC-BEEB-4B23-B132-376562771C18}" type="presParOf" srcId="{A6E13702-6C97-4911-A4E2-59EE8E68C431}" destId="{9C4BE19C-8DBD-46B6-9067-607184141480}" srcOrd="1" destOrd="0" presId="urn:microsoft.com/office/officeart/2008/layout/HorizontalMultiLevelHierarchy#1"/>
    <dgm:cxn modelId="{906AC470-D982-4596-9209-96D44B01EF36}" type="presParOf" srcId="{9C4BE19C-8DBD-46B6-9067-607184141480}" destId="{CDA235D6-AC41-4ED3-AF28-D9CD9EDCBAED}" srcOrd="0" destOrd="0" presId="urn:microsoft.com/office/officeart/2008/layout/HorizontalMultiLevelHierarchy#1"/>
    <dgm:cxn modelId="{27EC646D-9409-4EEE-8647-26CB60789583}" type="presParOf" srcId="{9C4BE19C-8DBD-46B6-9067-607184141480}" destId="{72E265FC-36E6-4BBF-AC05-214FD6415DAB}" srcOrd="1" destOrd="0" presId="urn:microsoft.com/office/officeart/2008/layout/HorizontalMultiLevelHierarchy#1"/>
    <dgm:cxn modelId="{9BC1AB1A-5913-42B9-94F6-8974BD8D2675}" type="presParOf" srcId="{A6E13702-6C97-4911-A4E2-59EE8E68C431}" destId="{2F66960D-CF7A-443C-8CB9-E7DD0B261214}" srcOrd="2" destOrd="0" presId="urn:microsoft.com/office/officeart/2008/layout/HorizontalMultiLevelHierarchy#1"/>
    <dgm:cxn modelId="{71D42216-EBE4-4154-A72B-6167C0700B95}" type="presParOf" srcId="{2F66960D-CF7A-443C-8CB9-E7DD0B261214}" destId="{5BBFF12A-A69F-4078-A83D-A1EAB54C5269}" srcOrd="0" destOrd="0" presId="urn:microsoft.com/office/officeart/2008/layout/HorizontalMultiLevelHierarchy#1"/>
    <dgm:cxn modelId="{3B7A42CF-2680-4C92-8E9A-DB1E040F2730}" type="presParOf" srcId="{A6E13702-6C97-4911-A4E2-59EE8E68C431}" destId="{C34060C1-0884-4F60-ADDF-610222CEEF01}" srcOrd="3" destOrd="0" presId="urn:microsoft.com/office/officeart/2008/layout/HorizontalMultiLevelHierarchy#1"/>
    <dgm:cxn modelId="{64003B41-4F25-4803-B598-0C86BA20258A}" type="presParOf" srcId="{C34060C1-0884-4F60-ADDF-610222CEEF01}" destId="{3540059A-19CD-4FBD-A598-B7A4BB9DA52D}" srcOrd="0" destOrd="0" presId="urn:microsoft.com/office/officeart/2008/layout/HorizontalMultiLevelHierarchy#1"/>
    <dgm:cxn modelId="{5512AA6F-E2D9-4186-B309-B76A418095AE}" type="presParOf" srcId="{C34060C1-0884-4F60-ADDF-610222CEEF01}" destId="{5F2B1077-175E-4F04-9ED5-8097B74233FF}" srcOrd="1" destOrd="0" presId="urn:microsoft.com/office/officeart/2008/layout/HorizontalMultiLevelHierarchy#1"/>
    <dgm:cxn modelId="{14B007D7-ABE5-452B-9457-9CA319603B86}" type="presParOf" srcId="{A6E13702-6C97-4911-A4E2-59EE8E68C431}" destId="{CED1A3A3-B184-469E-86AE-670623BA4E5D}" srcOrd="4" destOrd="0" presId="urn:microsoft.com/office/officeart/2008/layout/HorizontalMultiLevelHierarchy#1"/>
    <dgm:cxn modelId="{0DE7ABEF-25A5-41C3-966E-1F6E9F25409B}" type="presParOf" srcId="{CED1A3A3-B184-469E-86AE-670623BA4E5D}" destId="{925CFC76-454F-4CEF-ADE7-B0D5EBC96571}" srcOrd="0" destOrd="0" presId="urn:microsoft.com/office/officeart/2008/layout/HorizontalMultiLevelHierarchy#1"/>
    <dgm:cxn modelId="{3FF58760-F60E-4D8F-BDF8-7F23C3DCEEEB}" type="presParOf" srcId="{A6E13702-6C97-4911-A4E2-59EE8E68C431}" destId="{FE25D188-752C-49DB-8CF7-81DAD4AA116D}" srcOrd="5" destOrd="0" presId="urn:microsoft.com/office/officeart/2008/layout/HorizontalMultiLevelHierarchy#1"/>
    <dgm:cxn modelId="{4732A304-D20D-4E48-96A0-4A8AE02F7973}" type="presParOf" srcId="{FE25D188-752C-49DB-8CF7-81DAD4AA116D}" destId="{E8D2105A-5421-473B-835F-F6E08D9D2D9B}" srcOrd="0" destOrd="0" presId="urn:microsoft.com/office/officeart/2008/layout/HorizontalMultiLevelHierarchy#1"/>
    <dgm:cxn modelId="{043BC865-3D93-4B7F-B213-099015417609}" type="presParOf" srcId="{FE25D188-752C-49DB-8CF7-81DAD4AA116D}" destId="{8A9817AD-1B7B-4DD1-A786-15A6E30FA3D8}" srcOrd="1" destOrd="0" presId="urn:microsoft.com/office/officeart/2008/layout/HorizontalMultiLevelHierarchy#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D1A3A3-B184-469E-86AE-670623BA4E5D}">
      <dsp:nvSpPr>
        <dsp:cNvPr id="0" name=""/>
        <dsp:cNvSpPr/>
      </dsp:nvSpPr>
      <dsp:spPr>
        <a:xfrm>
          <a:off x="1847932" y="1760855"/>
          <a:ext cx="438089" cy="834773"/>
        </a:xfrm>
        <a:custGeom>
          <a:avLst/>
          <a:gdLst/>
          <a:ahLst/>
          <a:cxnLst/>
          <a:rect l="0" t="0" r="0" b="0"/>
          <a:pathLst>
            <a:path>
              <a:moveTo>
                <a:pt x="0" y="0"/>
              </a:moveTo>
              <a:lnTo>
                <a:pt x="219044" y="0"/>
              </a:lnTo>
              <a:lnTo>
                <a:pt x="219044" y="834773"/>
              </a:lnTo>
              <a:lnTo>
                <a:pt x="438089" y="834773"/>
              </a:lnTo>
            </a:path>
          </a:pathLst>
        </a:custGeom>
        <a:noFill/>
        <a:ln w="12700" cap="flat" cmpd="sng" algn="ctr">
          <a:solidFill>
            <a:schemeClr val="accent5">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100000"/>
            </a:lnSpc>
            <a:spcBef>
              <a:spcPct val="0"/>
            </a:spcBef>
            <a:spcAft>
              <a:spcPct val="35000"/>
            </a:spcAft>
          </a:pPr>
          <a:endParaRPr lang="zh-CN" altLang="en-US" sz="1800" kern="1200">
            <a:latin typeface="阿里巴巴普惠体" panose="00020600040101010101" charset="-122"/>
            <a:ea typeface="阿里巴巴普惠体" panose="00020600040101010101" charset="-122"/>
          </a:endParaRPr>
        </a:p>
      </dsp:txBody>
      <dsp:txXfrm>
        <a:off x="2043408" y="2154673"/>
        <a:ext cx="47137" cy="47137"/>
      </dsp:txXfrm>
    </dsp:sp>
    <dsp:sp modelId="{2F66960D-CF7A-443C-8CB9-E7DD0B261214}">
      <dsp:nvSpPr>
        <dsp:cNvPr id="0" name=""/>
        <dsp:cNvSpPr/>
      </dsp:nvSpPr>
      <dsp:spPr>
        <a:xfrm>
          <a:off x="1847932" y="1715134"/>
          <a:ext cx="438089" cy="91440"/>
        </a:xfrm>
        <a:custGeom>
          <a:avLst/>
          <a:gdLst/>
          <a:ahLst/>
          <a:cxnLst/>
          <a:rect l="0" t="0" r="0" b="0"/>
          <a:pathLst>
            <a:path>
              <a:moveTo>
                <a:pt x="0" y="45720"/>
              </a:moveTo>
              <a:lnTo>
                <a:pt x="438089" y="45720"/>
              </a:lnTo>
            </a:path>
          </a:pathLst>
        </a:custGeom>
        <a:noFill/>
        <a:ln w="12700" cap="flat" cmpd="sng" algn="ctr">
          <a:solidFill>
            <a:schemeClr val="accent5">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100000"/>
            </a:lnSpc>
            <a:spcBef>
              <a:spcPct val="0"/>
            </a:spcBef>
            <a:spcAft>
              <a:spcPct val="35000"/>
            </a:spcAft>
          </a:pPr>
          <a:endParaRPr lang="zh-CN" altLang="en-US" sz="1800" kern="1200">
            <a:latin typeface="阿里巴巴普惠体" panose="00020600040101010101" charset="-122"/>
            <a:ea typeface="阿里巴巴普惠体" panose="00020600040101010101" charset="-122"/>
          </a:endParaRPr>
        </a:p>
      </dsp:txBody>
      <dsp:txXfrm>
        <a:off x="2056024" y="1749902"/>
        <a:ext cx="21904" cy="21904"/>
      </dsp:txXfrm>
    </dsp:sp>
    <dsp:sp modelId="{64B430B3-FF1B-406C-9FF2-27BA23788747}">
      <dsp:nvSpPr>
        <dsp:cNvPr id="0" name=""/>
        <dsp:cNvSpPr/>
      </dsp:nvSpPr>
      <dsp:spPr>
        <a:xfrm>
          <a:off x="1847932" y="926081"/>
          <a:ext cx="438089" cy="834773"/>
        </a:xfrm>
        <a:custGeom>
          <a:avLst/>
          <a:gdLst/>
          <a:ahLst/>
          <a:cxnLst/>
          <a:rect l="0" t="0" r="0" b="0"/>
          <a:pathLst>
            <a:path>
              <a:moveTo>
                <a:pt x="0" y="834773"/>
              </a:moveTo>
              <a:lnTo>
                <a:pt x="219044" y="834773"/>
              </a:lnTo>
              <a:lnTo>
                <a:pt x="219044" y="0"/>
              </a:lnTo>
              <a:lnTo>
                <a:pt x="438089" y="0"/>
              </a:lnTo>
            </a:path>
          </a:pathLst>
        </a:custGeom>
        <a:noFill/>
        <a:ln w="12700" cap="flat" cmpd="sng" algn="ctr">
          <a:solidFill>
            <a:schemeClr val="accent5">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800100">
            <a:lnSpc>
              <a:spcPct val="100000"/>
            </a:lnSpc>
            <a:spcBef>
              <a:spcPct val="0"/>
            </a:spcBef>
            <a:spcAft>
              <a:spcPct val="35000"/>
            </a:spcAft>
          </a:pPr>
          <a:endParaRPr lang="zh-CN" altLang="en-US" sz="1800" kern="1200">
            <a:latin typeface="阿里巴巴普惠体" panose="00020600040101010101" charset="-122"/>
            <a:ea typeface="阿里巴巴普惠体" panose="00020600040101010101" charset="-122"/>
          </a:endParaRPr>
        </a:p>
      </dsp:txBody>
      <dsp:txXfrm>
        <a:off x="2043408" y="1319899"/>
        <a:ext cx="47137" cy="47137"/>
      </dsp:txXfrm>
    </dsp:sp>
    <dsp:sp modelId="{9B9BF0AB-5901-4E79-B4D7-EC064A6E4281}">
      <dsp:nvSpPr>
        <dsp:cNvPr id="0" name=""/>
        <dsp:cNvSpPr/>
      </dsp:nvSpPr>
      <dsp:spPr>
        <a:xfrm rot="16200000">
          <a:off x="-243394" y="1426945"/>
          <a:ext cx="3514835" cy="667818"/>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100000"/>
            </a:lnSpc>
            <a:spcBef>
              <a:spcPct val="0"/>
            </a:spcBef>
            <a:spcAft>
              <a:spcPct val="35000"/>
            </a:spcAft>
          </a:pPr>
          <a:r>
            <a:rPr lang="zh-CN" altLang="en-US" sz="1800" kern="1200">
              <a:latin typeface="+mn-lt"/>
              <a:ea typeface="+mn-ea"/>
              <a:cs typeface="+mn-ea"/>
              <a:sym typeface="+mn-lt"/>
            </a:rPr>
            <a:t>信息安全</a:t>
          </a:r>
        </a:p>
      </dsp:txBody>
      <dsp:txXfrm>
        <a:off x="-243394" y="1426945"/>
        <a:ext cx="3514835" cy="667818"/>
      </dsp:txXfrm>
    </dsp:sp>
    <dsp:sp modelId="{CDA235D6-AC41-4ED3-AF28-D9CD9EDCBAED}">
      <dsp:nvSpPr>
        <dsp:cNvPr id="0" name=""/>
        <dsp:cNvSpPr/>
      </dsp:nvSpPr>
      <dsp:spPr>
        <a:xfrm>
          <a:off x="2286021" y="592172"/>
          <a:ext cx="2190445" cy="667818"/>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100000"/>
            </a:lnSpc>
            <a:spcBef>
              <a:spcPct val="0"/>
            </a:spcBef>
            <a:spcAft>
              <a:spcPct val="35000"/>
            </a:spcAft>
          </a:pPr>
          <a:r>
            <a:rPr lang="zh-CN" altLang="en-US" sz="1800" kern="1200">
              <a:latin typeface="+mn-lt"/>
              <a:ea typeface="+mn-ea"/>
              <a:cs typeface="+mn-ea"/>
              <a:sym typeface="+mn-lt"/>
            </a:rPr>
            <a:t>技术</a:t>
          </a:r>
        </a:p>
      </dsp:txBody>
      <dsp:txXfrm>
        <a:off x="2286021" y="592172"/>
        <a:ext cx="2190445" cy="667818"/>
      </dsp:txXfrm>
    </dsp:sp>
    <dsp:sp modelId="{3540059A-19CD-4FBD-A598-B7A4BB9DA52D}">
      <dsp:nvSpPr>
        <dsp:cNvPr id="0" name=""/>
        <dsp:cNvSpPr/>
      </dsp:nvSpPr>
      <dsp:spPr>
        <a:xfrm>
          <a:off x="2286021" y="1426945"/>
          <a:ext cx="2190445" cy="667818"/>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100000"/>
            </a:lnSpc>
            <a:spcBef>
              <a:spcPct val="0"/>
            </a:spcBef>
            <a:spcAft>
              <a:spcPct val="35000"/>
            </a:spcAft>
          </a:pPr>
          <a:r>
            <a:rPr lang="zh-CN" altLang="en-US" sz="1800" kern="1200">
              <a:latin typeface="+mn-lt"/>
              <a:ea typeface="+mn-ea"/>
              <a:cs typeface="+mn-ea"/>
              <a:sym typeface="+mn-lt"/>
            </a:rPr>
            <a:t>流程</a:t>
          </a:r>
        </a:p>
      </dsp:txBody>
      <dsp:txXfrm>
        <a:off x="2286021" y="1426945"/>
        <a:ext cx="2190445" cy="667818"/>
      </dsp:txXfrm>
    </dsp:sp>
    <dsp:sp modelId="{E8D2105A-5421-473B-835F-F6E08D9D2D9B}">
      <dsp:nvSpPr>
        <dsp:cNvPr id="0" name=""/>
        <dsp:cNvSpPr/>
      </dsp:nvSpPr>
      <dsp:spPr>
        <a:xfrm>
          <a:off x="2286021" y="2261718"/>
          <a:ext cx="2190445" cy="667818"/>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100000"/>
            </a:lnSpc>
            <a:spcBef>
              <a:spcPct val="0"/>
            </a:spcBef>
            <a:spcAft>
              <a:spcPct val="35000"/>
            </a:spcAft>
          </a:pPr>
          <a:r>
            <a:rPr lang="zh-CN" altLang="en-US" sz="1800" kern="1200">
              <a:latin typeface="+mn-lt"/>
              <a:ea typeface="+mn-ea"/>
              <a:cs typeface="+mn-ea"/>
              <a:sym typeface="+mn-lt"/>
            </a:rPr>
            <a:t>人（最易忽视的高风险领域）</a:t>
          </a:r>
        </a:p>
      </dsp:txBody>
      <dsp:txXfrm>
        <a:off x="2286021" y="2261718"/>
        <a:ext cx="2190445" cy="667818"/>
      </dsp:txXfrm>
    </dsp:sp>
  </dsp:spTree>
</dsp:drawing>
</file>

<file path=ppt/diagrams/layout1.xml><?xml version="1.0" encoding="utf-8"?>
<dgm:layoutDef xmlns:dgm="http://schemas.openxmlformats.org/drawingml/2006/diagram" xmlns:a="http://schemas.openxmlformats.org/drawingml/2006/main" uniqueId="urn:microsoft.com/office/officeart/2008/layout/HorizontalMultiLevelHierarchy#1">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rSet qsTypeId="urn:microsoft.com/office/officeart/2005/8/quickstyle/simple5"/>
        </dgm:pt>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rSet csTypeId="urn:microsoft.com/office/officeart/2005/8/colors/accent6_5"/>
        </dgm:pt>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endSty" val="noArr"/>
                        <dgm:param type="connRout" val="bend"/>
                        <dgm:param type="begPts" val="midR"/>
                        <dgm:param type="endPts" val="midL"/>
                      </dgm:alg>
                    </dgm:if>
                    <dgm:else name="Name18">
                      <dgm:alg type="conn">
                        <dgm:param type="dim" val="1D"/>
                        <dgm:param type="endSty" val="noArr"/>
                        <dgm:param type="connRout" val="bend"/>
                        <dgm:param type="begPts" val="midL"/>
                        <dgm:param type="endPts" val="midR"/>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A114D9D-10D3-47BD-A411-980A43F1FD85}" type="datetimeFigureOut">
              <a:rPr lang="zh-CN" altLang="en-US" smtClean="0"/>
              <a:t>2023/2/2</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61BB27-7086-43D7-B741-3B19E87C5009}" type="slidenum">
              <a:rPr lang="zh-CN" altLang="en-US" smtClean="0"/>
              <a:t>‹#›</a:t>
            </a:fld>
            <a:endParaRPr lang="zh-CN" altLang="en-US"/>
          </a:p>
        </p:txBody>
      </p:sp>
    </p:spTree>
    <p:extLst>
      <p:ext uri="{BB962C8B-B14F-4D97-AF65-F5344CB8AC3E}">
        <p14:creationId xmlns:p14="http://schemas.microsoft.com/office/powerpoint/2010/main" val="40716381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B661BB27-7086-43D7-B741-3B19E87C5009}" type="slidenum">
              <a:rPr lang="zh-CN" altLang="en-US" smtClean="0"/>
              <a:t>11</a:t>
            </a:fld>
            <a:endParaRPr lang="zh-CN" altLang="en-US"/>
          </a:p>
        </p:txBody>
      </p:sp>
    </p:spTree>
    <p:extLst>
      <p:ext uri="{BB962C8B-B14F-4D97-AF65-F5344CB8AC3E}">
        <p14:creationId xmlns:p14="http://schemas.microsoft.com/office/powerpoint/2010/main" val="5150883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22</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16004041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hyperlink" Target="http://www.1ppt.com/xiazai/"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CC02D343-BBAA-4974-B89F-198DA37C01B5}" type="datetimeFigureOut">
              <a:rPr lang="zh-CN" altLang="en-US" smtClean="0"/>
              <a:t>2023/2/2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ACD689D-6400-4EAA-B7EF-FE9F0AB65177}"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CC02D343-BBAA-4974-B89F-198DA37C01B5}" type="datetimeFigureOut">
              <a:rPr lang="zh-CN" altLang="en-US" smtClean="0"/>
              <a:t>2023/2/2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ACD689D-6400-4EAA-B7EF-FE9F0AB65177}"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CC02D343-BBAA-4974-B89F-198DA37C01B5}" type="datetimeFigureOut">
              <a:rPr lang="zh-CN" altLang="en-US" smtClean="0"/>
              <a:t>2023/2/2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ACD689D-6400-4EAA-B7EF-FE9F0AB65177}"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CC02D343-BBAA-4974-B89F-198DA37C01B5}" type="datetimeFigureOut">
              <a:rPr lang="zh-CN" altLang="en-US" smtClean="0"/>
              <a:t>2023/2/2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ACD689D-6400-4EAA-B7EF-FE9F0AB65177}"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1600201"/>
            <a:ext cx="10972800" cy="4525963"/>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solidFill>
                  <a:prstClr val="black"/>
                </a:solidFill>
              </a:rPr>
              <a:pPr/>
              <a:t>2023/2/2</a:t>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solidFill>
                  <a:prstClr val="black"/>
                </a:solidFill>
              </a:rPr>
              <a:pPr/>
              <a:t>‹#›</a:t>
            </a:fld>
            <a:endParaRPr lang="zh-CN" altLang="en-US">
              <a:solidFill>
                <a:prstClr val="black"/>
              </a:solidFill>
            </a:endParaRPr>
          </a:p>
        </p:txBody>
      </p:sp>
    </p:spTree>
    <p:extLst>
      <p:ext uri="{BB962C8B-B14F-4D97-AF65-F5344CB8AC3E}">
        <p14:creationId xmlns:p14="http://schemas.microsoft.com/office/powerpoint/2010/main" val="3230359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9"/>
            <a:ext cx="27432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274639"/>
            <a:ext cx="8026400" cy="5851525"/>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solidFill>
                  <a:prstClr val="black"/>
                </a:solidFill>
              </a:rPr>
              <a:pPr/>
              <a:t>2023/2/2</a:t>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solidFill>
                  <a:prstClr val="black"/>
                </a:solidFill>
              </a:rPr>
              <a:pPr/>
              <a:t>‹#›</a:t>
            </a:fld>
            <a:endParaRPr lang="zh-CN" altLang="en-US">
              <a:solidFill>
                <a:prstClr val="black"/>
              </a:solidFill>
            </a:endParaRPr>
          </a:p>
        </p:txBody>
      </p:sp>
    </p:spTree>
    <p:extLst>
      <p:ext uri="{BB962C8B-B14F-4D97-AF65-F5344CB8AC3E}">
        <p14:creationId xmlns:p14="http://schemas.microsoft.com/office/powerpoint/2010/main" val="42558348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extLst>
      <p:ext uri="{BB962C8B-B14F-4D97-AF65-F5344CB8AC3E}">
        <p14:creationId xmlns:p14="http://schemas.microsoft.com/office/powerpoint/2010/main" val="21802502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8237014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2590109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67761745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2023/2/2</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9286501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CC02D343-BBAA-4974-B89F-198DA37C01B5}" type="datetimeFigureOut">
              <a:rPr lang="zh-CN" altLang="en-US" smtClean="0"/>
              <a:t>2023/2/2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ACD689D-6400-4EAA-B7EF-FE9F0AB65177}"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2023/2/2</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2689393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2023/2/2</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3830797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2023/2/2</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94595352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2023/2/2</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17414660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2023/2/2</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9783938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66458852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2023/2/2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7500165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CC02D343-BBAA-4974-B89F-198DA37C01B5}" type="datetimeFigureOut">
              <a:rPr lang="zh-CN" altLang="en-US" smtClean="0"/>
              <a:t>2023/2/2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ACD689D-6400-4EAA-B7EF-FE9F0AB65177}"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p:cNvSpPr>
            <a:spLocks noGrp="1"/>
          </p:cNvSpPr>
          <p:nvPr>
            <p:ph type="dt" sz="half" idx="10"/>
          </p:nvPr>
        </p:nvSpPr>
        <p:spPr/>
        <p:txBody>
          <a:bodyPr/>
          <a:lstStyle/>
          <a:p>
            <a:fld id="{CC02D343-BBAA-4974-B89F-198DA37C01B5}" type="datetimeFigureOut">
              <a:rPr lang="zh-CN" altLang="en-US" smtClean="0"/>
              <a:t>2023/2/2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ACD689D-6400-4EAA-B7EF-FE9F0AB65177}"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p:cNvSpPr>
            <a:spLocks noGrp="1"/>
          </p:cNvSpPr>
          <p:nvPr>
            <p:ph type="dt" sz="half" idx="10"/>
          </p:nvPr>
        </p:nvSpPr>
        <p:spPr/>
        <p:txBody>
          <a:bodyPr/>
          <a:lstStyle/>
          <a:p>
            <a:fld id="{CC02D343-BBAA-4974-B89F-198DA37C01B5}" type="datetimeFigureOut">
              <a:rPr lang="zh-CN" altLang="en-US" smtClean="0"/>
              <a:t>2023/2/2</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8ACD689D-6400-4EAA-B7EF-FE9F0AB65177}"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1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p:cNvSpPr>
            <a:spLocks noGrp="1"/>
          </p:cNvSpPr>
          <p:nvPr>
            <p:ph type="dt" sz="half" idx="10"/>
          </p:nvPr>
        </p:nvSpPr>
        <p:spPr/>
        <p:txBody>
          <a:bodyPr/>
          <a:lstStyle/>
          <a:p>
            <a:fld id="{CC02D343-BBAA-4974-B89F-198DA37C01B5}" type="datetimeFigureOut">
              <a:rPr lang="zh-CN" altLang="en-US" smtClean="0"/>
              <a:t>2023/2/2</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8ACD689D-6400-4EAA-B7EF-FE9F0AB65177}" type="slidenum">
              <a:rPr lang="zh-CN" altLang="en-US" smtClean="0"/>
              <a:t>‹#›</a:t>
            </a:fld>
            <a:endParaRPr lang="zh-CN" altLang="en-US"/>
          </a:p>
        </p:txBody>
      </p:sp>
      <p:sp>
        <p:nvSpPr>
          <p:cNvPr id="11" name="TextBox 10"/>
          <p:cNvSpPr txBox="1"/>
          <p:nvPr userDrawn="1"/>
        </p:nvSpPr>
        <p:spPr>
          <a:xfrm>
            <a:off x="1733533" y="6739570"/>
            <a:ext cx="1224136" cy="123111"/>
          </a:xfrm>
          <a:prstGeom prst="rect">
            <a:avLst/>
          </a:prstGeom>
          <a:noFill/>
        </p:spPr>
        <p:txBody>
          <a:bodyPr wrap="square" rtlCol="0">
            <a:spAutoFit/>
          </a:bodyPr>
          <a:lstStyle/>
          <a:p>
            <a:pPr marL="0" marR="0" lvl="0" indent="0" defTabSz="914400" eaLnBrk="1" fontAlgn="auto" latinLnBrk="0" hangingPunct="1">
              <a:lnSpc>
                <a:spcPct val="200000"/>
              </a:lnSpc>
              <a:spcBef>
                <a:spcPts val="0"/>
              </a:spcBef>
              <a:spcAft>
                <a:spcPts val="0"/>
              </a:spcAft>
              <a:buClrTx/>
              <a:buSzTx/>
              <a:buFontTx/>
              <a:buNone/>
              <a:tabLst/>
              <a:defRPr/>
            </a:pPr>
            <a:r>
              <a:rPr kumimoji="0" lang="en-US" altLang="zh-CN" sz="100" b="0" i="0" u="none" strike="noStrike" kern="0" cap="none" spc="0" normalizeH="0" baseline="0" noProof="0" dirty="0" smtClean="0">
                <a:ln>
                  <a:noFill/>
                </a:ln>
                <a:solidFill>
                  <a:prstClr val="black"/>
                </a:solidFill>
                <a:effectLst/>
                <a:uLnTx/>
                <a:uFillTx/>
                <a:hlinkClick r:id="rId2"/>
              </a:rPr>
              <a:t>PPT</a:t>
            </a:r>
            <a:r>
              <a:rPr kumimoji="0" lang="zh-CN" altLang="en-US" sz="100" b="0" i="0" u="none" strike="noStrike" kern="0" cap="none" spc="0" normalizeH="0" baseline="0" noProof="0" dirty="0" smtClean="0">
                <a:ln>
                  <a:noFill/>
                </a:ln>
                <a:solidFill>
                  <a:prstClr val="black"/>
                </a:solidFill>
                <a:effectLst/>
                <a:uLnTx/>
                <a:uFillTx/>
                <a:hlinkClick r:id="rId2"/>
              </a:rPr>
              <a:t>下载</a:t>
            </a:r>
            <a:r>
              <a:rPr kumimoji="0" lang="zh-CN" altLang="en-US" sz="100" b="0" i="0" u="none" strike="noStrike" kern="0" cap="none" spc="0" normalizeH="0" baseline="0" noProof="0" dirty="0" smtClean="0">
                <a:ln>
                  <a:noFill/>
                </a:ln>
                <a:solidFill>
                  <a:prstClr val="black"/>
                </a:solidFill>
                <a:effectLst/>
                <a:uLnTx/>
                <a:uFillTx/>
              </a:rPr>
              <a:t> </a:t>
            </a:r>
            <a:r>
              <a:rPr kumimoji="0" lang="en-US" altLang="zh-CN" sz="100" b="0" i="0" u="none" strike="noStrike" kern="0" cap="none" spc="0" normalizeH="0" baseline="0" noProof="0" dirty="0" smtClean="0">
                <a:ln>
                  <a:noFill/>
                </a:ln>
                <a:solidFill>
                  <a:prstClr val="black"/>
                </a:solidFill>
                <a:effectLst/>
                <a:uLnTx/>
                <a:uFillTx/>
              </a:rPr>
              <a:t>http://</a:t>
            </a:r>
            <a:r>
              <a:rPr kumimoji="0" lang="en-US" altLang="zh-CN" sz="100" b="0" i="0" u="none" strike="noStrike" kern="0" cap="none" spc="0" normalizeH="0" baseline="0" noProof="0" dirty="0" smtClean="0">
                <a:ln>
                  <a:noFill/>
                </a:ln>
                <a:solidFill>
                  <a:prstClr val="black"/>
                </a:solidFill>
                <a:effectLst/>
                <a:uLnTx/>
                <a:uFillTx/>
              </a:rPr>
              <a:t>www.ypppt.com/xiazai</a:t>
            </a:r>
            <a:r>
              <a:rPr kumimoji="0" lang="en-US" altLang="zh-CN" sz="100" b="0" i="0" u="none" strike="noStrike" kern="0" cap="none" spc="0" normalizeH="0" baseline="0" noProof="0" dirty="0" smtClean="0">
                <a:ln>
                  <a:noFill/>
                </a:ln>
                <a:solidFill>
                  <a:prstClr val="black"/>
                </a:solidFill>
                <a:effectLst/>
                <a:uLnTx/>
                <a:uFillTx/>
              </a:rPr>
              <a:t>/</a:t>
            </a:r>
          </a:p>
        </p:txBody>
      </p:sp>
    </p:spTree>
    <p:extLst>
      <p:ext uri="{BB962C8B-B14F-4D97-AF65-F5344CB8AC3E}">
        <p14:creationId xmlns:p14="http://schemas.microsoft.com/office/powerpoint/2010/main" val="2010245676"/>
      </p:ext>
    </p:extLst>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CC02D343-BBAA-4974-B89F-198DA37C01B5}" type="datetimeFigureOut">
              <a:rPr lang="zh-CN" altLang="en-US" smtClean="0"/>
              <a:t>2023/2/2</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8ACD689D-6400-4EAA-B7EF-FE9F0AB65177}"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CC02D343-BBAA-4974-B89F-198DA37C01B5}" type="datetimeFigureOut">
              <a:rPr lang="zh-CN" altLang="en-US" smtClean="0"/>
              <a:t>2023/2/2</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8ACD689D-6400-4EAA-B7EF-FE9F0AB65177}"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CC02D343-BBAA-4974-B89F-198DA37C01B5}" type="datetimeFigureOut">
              <a:rPr lang="zh-CN" altLang="en-US" smtClean="0"/>
              <a:t>2023/2/2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ACD689D-6400-4EAA-B7EF-FE9F0AB65177}"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3.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02D343-BBAA-4974-B89F-198DA37C01B5}" type="datetimeFigureOut">
              <a:rPr lang="zh-CN" altLang="en-US" smtClean="0"/>
              <a:t>2023/2/2</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CD689D-6400-4EAA-B7EF-FE9F0AB65177}"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60" r:id="rId6"/>
    <p:sldLayoutId id="2147483654" r:id="rId7"/>
    <p:sldLayoutId id="2147483655" r:id="rId8"/>
    <p:sldLayoutId id="2147483656" r:id="rId9"/>
    <p:sldLayoutId id="2147483657" r:id="rId10"/>
    <p:sldLayoutId id="2147483658" r:id="rId11"/>
    <p:sldLayoutId id="2147483659" r:id="rId12"/>
  </p:sldLayoutIdLst>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03210788"/>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2023/2/2</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512407033"/>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8.xml"/><Relationship Id="rId6" Type="http://schemas.openxmlformats.org/officeDocument/2006/relationships/image" Target="../media/image8.png"/><Relationship Id="rId5" Type="http://schemas.openxmlformats.org/officeDocument/2006/relationships/image" Target="../media/image6.png"/><Relationship Id="rId4" Type="http://schemas.openxmlformats.org/officeDocument/2006/relationships/image" Target="../media/image14.png"/></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8.xml"/><Relationship Id="rId6" Type="http://schemas.openxmlformats.org/officeDocument/2006/relationships/image" Target="../media/image6.png"/><Relationship Id="rId5" Type="http://schemas.openxmlformats.org/officeDocument/2006/relationships/image" Target="../media/image15.png"/><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19.png"/><Relationship Id="rId2" Type="http://schemas.openxmlformats.org/officeDocument/2006/relationships/image" Target="../media/image3.jpeg"/><Relationship Id="rId1" Type="http://schemas.openxmlformats.org/officeDocument/2006/relationships/slideLayout" Target="../slideLayouts/slideLayout8.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8.xml"/><Relationship Id="rId5" Type="http://schemas.openxmlformats.org/officeDocument/2006/relationships/image" Target="../media/image6.png"/><Relationship Id="rId4" Type="http://schemas.openxmlformats.org/officeDocument/2006/relationships/image" Target="../media/image20.png"/></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8.xml"/><Relationship Id="rId4" Type="http://schemas.openxmlformats.org/officeDocument/2006/relationships/image" Target="../media/image21.png"/></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8.xml"/><Relationship Id="rId4" Type="http://schemas.openxmlformats.org/officeDocument/2006/relationships/image" Target="../media/image22.png"/></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8.xml"/><Relationship Id="rId6" Type="http://schemas.openxmlformats.org/officeDocument/2006/relationships/image" Target="../media/image25.png"/><Relationship Id="rId5" Type="http://schemas.openxmlformats.org/officeDocument/2006/relationships/image" Target="../media/image24.png"/><Relationship Id="rId4" Type="http://schemas.openxmlformats.org/officeDocument/2006/relationships/image" Target="../media/image23.png"/></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29.png"/><Relationship Id="rId2" Type="http://schemas.openxmlformats.org/officeDocument/2006/relationships/image" Target="../media/image3.jpeg"/><Relationship Id="rId1" Type="http://schemas.openxmlformats.org/officeDocument/2006/relationships/slideLayout" Target="../slideLayouts/slideLayout8.xml"/><Relationship Id="rId6" Type="http://schemas.openxmlformats.org/officeDocument/2006/relationships/image" Target="../media/image28.png"/><Relationship Id="rId5" Type="http://schemas.openxmlformats.org/officeDocument/2006/relationships/image" Target="../media/image27.png"/><Relationship Id="rId4" Type="http://schemas.openxmlformats.org/officeDocument/2006/relationships/image" Target="../media/image26.png"/></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8.xml"/><Relationship Id="rId6" Type="http://schemas.openxmlformats.org/officeDocument/2006/relationships/image" Target="../media/image8.png"/><Relationship Id="rId5" Type="http://schemas.openxmlformats.org/officeDocument/2006/relationships/image" Target="../media/image6.png"/><Relationship Id="rId4" Type="http://schemas.openxmlformats.org/officeDocument/2006/relationships/image" Target="../media/image30.png"/></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8.xml"/><Relationship Id="rId6" Type="http://schemas.openxmlformats.org/officeDocument/2006/relationships/image" Target="../media/image8.png"/><Relationship Id="rId5" Type="http://schemas.openxmlformats.org/officeDocument/2006/relationships/image" Target="../media/image6.png"/><Relationship Id="rId4" Type="http://schemas.openxmlformats.org/officeDocument/2006/relationships/image" Target="../media/image31.png"/></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2.xml"/><Relationship Id="rId1" Type="http://schemas.openxmlformats.org/officeDocument/2006/relationships/slideLayout" Target="../slideLayouts/slideLayout22.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8.xml"/><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8.xml"/><Relationship Id="rId5" Type="http://schemas.openxmlformats.org/officeDocument/2006/relationships/image" Target="../media/image8.png"/><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4.png"/><Relationship Id="rId7" Type="http://schemas.openxmlformats.org/officeDocument/2006/relationships/diagramColors" Target="../diagrams/colors1.xml"/><Relationship Id="rId12" Type="http://schemas.openxmlformats.org/officeDocument/2006/relationships/image" Target="../media/image12.png"/><Relationship Id="rId2" Type="http://schemas.openxmlformats.org/officeDocument/2006/relationships/image" Target="../media/image3.jpeg"/><Relationship Id="rId1" Type="http://schemas.openxmlformats.org/officeDocument/2006/relationships/slideLayout" Target="../slideLayouts/slideLayout8.xml"/><Relationship Id="rId6" Type="http://schemas.openxmlformats.org/officeDocument/2006/relationships/diagramQuickStyle" Target="../diagrams/quickStyle1.xml"/><Relationship Id="rId11" Type="http://schemas.openxmlformats.org/officeDocument/2006/relationships/image" Target="../media/image11.png"/><Relationship Id="rId5" Type="http://schemas.openxmlformats.org/officeDocument/2006/relationships/diagramLayout" Target="../diagrams/layout1.xml"/><Relationship Id="rId10" Type="http://schemas.openxmlformats.org/officeDocument/2006/relationships/image" Target="../media/image10.png"/><Relationship Id="rId4" Type="http://schemas.openxmlformats.org/officeDocument/2006/relationships/diagramData" Target="../diagrams/data1.xml"/><Relationship Id="rId9"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8.xml"/><Relationship Id="rId4" Type="http://schemas.openxmlformats.org/officeDocument/2006/relationships/image" Target="../media/image13.png"/></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cstate="screen">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2" name="文本框 1"/>
          <p:cNvSpPr txBox="1"/>
          <p:nvPr/>
        </p:nvSpPr>
        <p:spPr>
          <a:xfrm>
            <a:off x="6022975" y="1833245"/>
            <a:ext cx="5669280" cy="2527935"/>
          </a:xfrm>
          <a:prstGeom prst="rect">
            <a:avLst/>
          </a:prstGeom>
          <a:noFill/>
        </p:spPr>
        <p:txBody>
          <a:bodyPr wrap="none" rtlCol="0" anchor="t">
            <a:spAutoFit/>
          </a:bodyPr>
          <a:lstStyle/>
          <a:p>
            <a:pPr fontAlgn="auto">
              <a:lnSpc>
                <a:spcPct val="110000"/>
              </a:lnSpc>
            </a:pPr>
            <a:r>
              <a:rPr lang="zh-CN" altLang="en-US" sz="7200" dirty="0" smtClean="0">
                <a:cs typeface="+mn-ea"/>
                <a:sym typeface="+mn-lt"/>
              </a:rPr>
              <a:t>网络信息</a:t>
            </a:r>
          </a:p>
          <a:p>
            <a:pPr fontAlgn="auto">
              <a:lnSpc>
                <a:spcPct val="110000"/>
              </a:lnSpc>
            </a:pPr>
            <a:r>
              <a:rPr lang="zh-CN" altLang="en-US" sz="7200" dirty="0">
                <a:cs typeface="+mn-ea"/>
                <a:sym typeface="+mn-lt"/>
              </a:rPr>
              <a:t>安全意识培训</a:t>
            </a:r>
          </a:p>
        </p:txBody>
      </p:sp>
      <p:sp>
        <p:nvSpPr>
          <p:cNvPr id="4" name="文本框 3"/>
          <p:cNvSpPr txBox="1"/>
          <p:nvPr/>
        </p:nvSpPr>
        <p:spPr>
          <a:xfrm>
            <a:off x="6022975" y="980440"/>
            <a:ext cx="3163045" cy="800925"/>
          </a:xfrm>
          <a:prstGeom prst="rect">
            <a:avLst/>
          </a:prstGeom>
          <a:noFill/>
        </p:spPr>
        <p:txBody>
          <a:bodyPr wrap="none" rtlCol="0" anchor="t">
            <a:spAutoFit/>
          </a:bodyPr>
          <a:lstStyle/>
          <a:p>
            <a:pPr fontAlgn="auto">
              <a:lnSpc>
                <a:spcPct val="110000"/>
              </a:lnSpc>
            </a:pPr>
            <a:r>
              <a:rPr lang="en-US" altLang="zh-CN" sz="4500">
                <a:solidFill>
                  <a:srgbClr val="4080DC"/>
                </a:solidFill>
                <a:cs typeface="+mn-ea"/>
                <a:sym typeface="+mn-lt"/>
              </a:rPr>
              <a:t>——</a:t>
            </a:r>
            <a:r>
              <a:rPr lang="zh-CN" altLang="en-US" sz="4500">
                <a:solidFill>
                  <a:srgbClr val="4080DC"/>
                </a:solidFill>
                <a:cs typeface="+mn-ea"/>
                <a:sym typeface="+mn-lt"/>
              </a:rPr>
              <a:t>新员工</a:t>
            </a:r>
          </a:p>
        </p:txBody>
      </p:sp>
      <p:sp>
        <p:nvSpPr>
          <p:cNvPr id="5" name="文本框 4"/>
          <p:cNvSpPr txBox="1"/>
          <p:nvPr/>
        </p:nvSpPr>
        <p:spPr>
          <a:xfrm>
            <a:off x="2602865" y="304800"/>
            <a:ext cx="841321" cy="375809"/>
          </a:xfrm>
          <a:prstGeom prst="rect">
            <a:avLst/>
          </a:prstGeom>
          <a:noFill/>
        </p:spPr>
        <p:txBody>
          <a:bodyPr wrap="none" rtlCol="0" anchor="t">
            <a:spAutoFit/>
          </a:bodyPr>
          <a:lstStyle/>
          <a:p>
            <a:pPr fontAlgn="auto">
              <a:lnSpc>
                <a:spcPct val="110000"/>
              </a:lnSpc>
            </a:pPr>
            <a:r>
              <a:rPr lang="en-US" altLang="zh-CN">
                <a:solidFill>
                  <a:srgbClr val="4080DC"/>
                </a:solidFill>
                <a:cs typeface="+mn-ea"/>
                <a:sym typeface="+mn-lt"/>
              </a:rPr>
              <a:t>LOGO</a:t>
            </a:r>
          </a:p>
        </p:txBody>
      </p:sp>
      <p:pic>
        <p:nvPicPr>
          <p:cNvPr id="6" name="图片 5" descr="51miz-E841183-64778546"/>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092055" y="1930400"/>
            <a:ext cx="1145540" cy="1145540"/>
          </a:xfrm>
          <a:prstGeom prst="rect">
            <a:avLst/>
          </a:prstGeom>
        </p:spPr>
      </p:pic>
      <p:sp>
        <p:nvSpPr>
          <p:cNvPr id="7" name="文本框 6"/>
          <p:cNvSpPr txBox="1"/>
          <p:nvPr/>
        </p:nvSpPr>
        <p:spPr>
          <a:xfrm>
            <a:off x="6022975" y="4361180"/>
            <a:ext cx="5668645" cy="321945"/>
          </a:xfrm>
          <a:prstGeom prst="rect">
            <a:avLst/>
          </a:prstGeom>
          <a:noFill/>
        </p:spPr>
        <p:txBody>
          <a:bodyPr wrap="square" rtlCol="0" anchor="t">
            <a:spAutoFit/>
          </a:bodyPr>
          <a:lstStyle/>
          <a:p>
            <a:pPr algn="dist"/>
            <a:r>
              <a:rPr lang="zh-CN" altLang="en-US" sz="1500">
                <a:solidFill>
                  <a:schemeClr val="tx1">
                    <a:lumMod val="65000"/>
                    <a:lumOff val="35000"/>
                  </a:schemeClr>
                </a:solidFill>
                <a:cs typeface="+mn-ea"/>
                <a:sym typeface="+mn-lt"/>
              </a:rPr>
              <a:t>Network information security awareness training</a:t>
            </a:r>
          </a:p>
        </p:txBody>
      </p:sp>
      <p:sp>
        <p:nvSpPr>
          <p:cNvPr id="8" name="文本框 7"/>
          <p:cNvSpPr txBox="1"/>
          <p:nvPr/>
        </p:nvSpPr>
        <p:spPr>
          <a:xfrm>
            <a:off x="9017000" y="5996940"/>
            <a:ext cx="1984839" cy="397032"/>
          </a:xfrm>
          <a:prstGeom prst="rect">
            <a:avLst/>
          </a:prstGeom>
          <a:noFill/>
        </p:spPr>
        <p:txBody>
          <a:bodyPr wrap="none" rtlCol="0" anchor="t">
            <a:spAutoFit/>
          </a:bodyPr>
          <a:lstStyle/>
          <a:p>
            <a:pPr fontAlgn="auto">
              <a:lnSpc>
                <a:spcPct val="110000"/>
              </a:lnSpc>
            </a:pPr>
            <a:r>
              <a:rPr lang="zh-CN" altLang="en-US" dirty="0">
                <a:solidFill>
                  <a:schemeClr val="bg1"/>
                </a:solidFill>
                <a:cs typeface="+mn-ea"/>
                <a:sym typeface="+mn-lt"/>
              </a:rPr>
              <a:t>汇报人</a:t>
            </a:r>
            <a:r>
              <a:rPr lang="zh-CN" altLang="en-US" dirty="0" smtClean="0">
                <a:solidFill>
                  <a:schemeClr val="bg1"/>
                </a:solidFill>
                <a:cs typeface="+mn-ea"/>
                <a:sym typeface="+mn-lt"/>
              </a:rPr>
              <a:t>：优品</a:t>
            </a:r>
            <a:r>
              <a:rPr lang="en-US" altLang="zh-CN" dirty="0" smtClean="0">
                <a:solidFill>
                  <a:schemeClr val="bg1"/>
                </a:solidFill>
                <a:cs typeface="+mn-ea"/>
                <a:sym typeface="+mn-lt"/>
              </a:rPr>
              <a:t>PPT</a:t>
            </a:r>
            <a:endParaRPr lang="zh-CN" altLang="en-US" dirty="0">
              <a:solidFill>
                <a:schemeClr val="bg1"/>
              </a:solidFill>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500"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strVal val="#ppt_w*0.70"/>
                                          </p:val>
                                        </p:tav>
                                        <p:tav tm="100000">
                                          <p:val>
                                            <p:strVal val="#ppt_w"/>
                                          </p:val>
                                        </p:tav>
                                      </p:tavLst>
                                    </p:anim>
                                    <p:anim calcmode="lin" valueType="num">
                                      <p:cBhvr>
                                        <p:cTn id="8" dur="500" fill="hold"/>
                                        <p:tgtEl>
                                          <p:spTgt spid="2"/>
                                        </p:tgtEl>
                                        <p:attrNameLst>
                                          <p:attrName>ppt_h</p:attrName>
                                        </p:attrNameLst>
                                      </p:cBhvr>
                                      <p:tavLst>
                                        <p:tav tm="0">
                                          <p:val>
                                            <p:strVal val="#ppt_h"/>
                                          </p:val>
                                        </p:tav>
                                        <p:tav tm="100000">
                                          <p:val>
                                            <p:strVal val="#ppt_h"/>
                                          </p:val>
                                        </p:tav>
                                      </p:tavLst>
                                    </p:anim>
                                    <p:animEffect transition="in" filter="fade">
                                      <p:cBhvr>
                                        <p:cTn id="9" dur="500"/>
                                        <p:tgtEl>
                                          <p:spTgt spid="2"/>
                                        </p:tgtEl>
                                      </p:cBhvr>
                                    </p:animEffect>
                                  </p:childTnLst>
                                </p:cTn>
                              </p:par>
                              <p:par>
                                <p:cTn id="10" presetID="22" presetClass="entr" presetSubtype="8"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500"/>
                                        <p:tgtEl>
                                          <p:spTgt spid="4"/>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wipe(left)">
                                      <p:cBhvr>
                                        <p:cTn id="15" dur="500"/>
                                        <p:tgtEl>
                                          <p:spTgt spid="5"/>
                                        </p:tgtEl>
                                      </p:cBhvr>
                                    </p:animEffect>
                                  </p:childTnLst>
                                </p:cTn>
                              </p:par>
                              <p:par>
                                <p:cTn id="16" presetID="42" presetClass="entr" presetSubtype="0" fill="hold" nodeType="withEffect">
                                  <p:stCondLst>
                                    <p:cond delay="0"/>
                                  </p:stCondLst>
                                  <p:childTnLst>
                                    <p:set>
                                      <p:cBhvr>
                                        <p:cTn id="17" dur="500" fill="hold">
                                          <p:stCondLst>
                                            <p:cond delay="0"/>
                                          </p:stCondLst>
                                        </p:cTn>
                                        <p:tgtEl>
                                          <p:spTgt spid="6"/>
                                        </p:tgtEl>
                                        <p:attrNameLst>
                                          <p:attrName>style.visibility</p:attrName>
                                        </p:attrNameLst>
                                      </p:cBhvr>
                                      <p:to>
                                        <p:strVal val="visible"/>
                                      </p:to>
                                    </p:set>
                                    <p:animEffect transition="in" filter="fade">
                                      <p:cBhvr>
                                        <p:cTn id="18" dur="500"/>
                                        <p:tgtEl>
                                          <p:spTgt spid="6"/>
                                        </p:tgtEl>
                                      </p:cBhvr>
                                    </p:animEffect>
                                    <p:anim calcmode="lin" valueType="num">
                                      <p:cBhvr>
                                        <p:cTn id="19" dur="500" fill="hold"/>
                                        <p:tgtEl>
                                          <p:spTgt spid="6"/>
                                        </p:tgtEl>
                                        <p:attrNameLst>
                                          <p:attrName>ppt_x</p:attrName>
                                        </p:attrNameLst>
                                      </p:cBhvr>
                                      <p:tavLst>
                                        <p:tav tm="0">
                                          <p:val>
                                            <p:strVal val="#ppt_x"/>
                                          </p:val>
                                        </p:tav>
                                        <p:tav tm="100000">
                                          <p:val>
                                            <p:strVal val="#ppt_x"/>
                                          </p:val>
                                        </p:tav>
                                      </p:tavLst>
                                    </p:anim>
                                    <p:anim calcmode="lin" valueType="num">
                                      <p:cBhvr>
                                        <p:cTn id="20" dur="500" fill="hold"/>
                                        <p:tgtEl>
                                          <p:spTgt spid="6"/>
                                        </p:tgtEl>
                                        <p:attrNameLst>
                                          <p:attrName>ppt_y</p:attrName>
                                        </p:attrNameLst>
                                      </p:cBhvr>
                                      <p:tavLst>
                                        <p:tav tm="0">
                                          <p:val>
                                            <p:strVal val="#ppt_y+.1"/>
                                          </p:val>
                                        </p:tav>
                                        <p:tav tm="100000">
                                          <p:val>
                                            <p:strVal val="#ppt_y"/>
                                          </p:val>
                                        </p:tav>
                                      </p:tavLst>
                                    </p:anim>
                                  </p:childTnLst>
                                </p:cTn>
                              </p:par>
                              <p:par>
                                <p:cTn id="21" presetID="22" presetClass="entr" presetSubtype="8" fill="hold" grpId="0" nodeType="with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wipe(left)">
                                      <p:cBhvr>
                                        <p:cTn id="23" dur="500"/>
                                        <p:tgtEl>
                                          <p:spTgt spid="7"/>
                                        </p:tgtEl>
                                      </p:cBhvr>
                                    </p:animEffect>
                                  </p:childTnLst>
                                </p:cTn>
                              </p:par>
                              <p:par>
                                <p:cTn id="24" presetID="37" presetClass="entr" presetSubtype="0" fill="hold" grpId="0" nodeType="with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fade">
                                      <p:cBhvr>
                                        <p:cTn id="26" dur="500"/>
                                        <p:tgtEl>
                                          <p:spTgt spid="8"/>
                                        </p:tgtEl>
                                      </p:cBhvr>
                                    </p:animEffect>
                                    <p:anim calcmode="lin" valueType="num">
                                      <p:cBhvr>
                                        <p:cTn id="27" dur="500" fill="hold"/>
                                        <p:tgtEl>
                                          <p:spTgt spid="8"/>
                                        </p:tgtEl>
                                        <p:attrNameLst>
                                          <p:attrName>ppt_x</p:attrName>
                                        </p:attrNameLst>
                                      </p:cBhvr>
                                      <p:tavLst>
                                        <p:tav tm="0">
                                          <p:val>
                                            <p:strVal val="#ppt_x"/>
                                          </p:val>
                                        </p:tav>
                                        <p:tav tm="100000">
                                          <p:val>
                                            <p:strVal val="#ppt_x"/>
                                          </p:val>
                                        </p:tav>
                                      </p:tavLst>
                                    </p:anim>
                                    <p:anim calcmode="lin" valueType="num">
                                      <p:cBhvr>
                                        <p:cTn id="28" dur="450" decel="100000" fill="hold"/>
                                        <p:tgtEl>
                                          <p:spTgt spid="8"/>
                                        </p:tgtEl>
                                        <p:attrNameLst>
                                          <p:attrName>ppt_y</p:attrName>
                                        </p:attrNameLst>
                                      </p:cBhvr>
                                      <p:tavLst>
                                        <p:tav tm="0">
                                          <p:val>
                                            <p:strVal val="#ppt_y+1"/>
                                          </p:val>
                                        </p:tav>
                                        <p:tav tm="100000">
                                          <p:val>
                                            <p:strVal val="#ppt_y-.03"/>
                                          </p:val>
                                        </p:tav>
                                      </p:tavLst>
                                    </p:anim>
                                    <p:anim calcmode="lin" valueType="num">
                                      <p:cBhvr>
                                        <p:cTn id="29" dur="50" accel="100000" fill="hold">
                                          <p:stCondLst>
                                            <p:cond delay="450"/>
                                          </p:stCondLst>
                                        </p:cTn>
                                        <p:tgtEl>
                                          <p:spTgt spid="8"/>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P spid="7" grpId="0"/>
      <p:bldP spid="8"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2" cstate="screen">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pic>
        <p:nvPicPr>
          <p:cNvPr id="17" name="图片 16" descr="51miz-E841183-64778546"/>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89280" y="448310"/>
            <a:ext cx="545465" cy="545465"/>
          </a:xfrm>
          <a:prstGeom prst="rect">
            <a:avLst/>
          </a:prstGeom>
        </p:spPr>
      </p:pic>
      <p:sp>
        <p:nvSpPr>
          <p:cNvPr id="18" name="文本框 17"/>
          <p:cNvSpPr txBox="1"/>
          <p:nvPr/>
        </p:nvSpPr>
        <p:spPr>
          <a:xfrm>
            <a:off x="1308100" y="448310"/>
            <a:ext cx="2749471" cy="486030"/>
          </a:xfrm>
          <a:prstGeom prst="rect">
            <a:avLst/>
          </a:prstGeom>
          <a:noFill/>
        </p:spPr>
        <p:txBody>
          <a:bodyPr wrap="none" rtlCol="0" anchor="t">
            <a:spAutoFit/>
          </a:bodyPr>
          <a:lstStyle/>
          <a:p>
            <a:pPr algn="l" fontAlgn="auto">
              <a:lnSpc>
                <a:spcPct val="110000"/>
              </a:lnSpc>
            </a:pPr>
            <a:r>
              <a:rPr lang="en-US" altLang="zh-CN" sz="2500">
                <a:solidFill>
                  <a:schemeClr val="tx1"/>
                </a:solidFill>
                <a:cs typeface="+mn-ea"/>
                <a:sym typeface="+mn-lt"/>
              </a:rPr>
              <a:t>如何实现信息安全</a:t>
            </a:r>
          </a:p>
        </p:txBody>
      </p:sp>
      <p:pic>
        <p:nvPicPr>
          <p:cNvPr id="5" name="图片 4" descr="D:\APPT制作\新员工网络信息安全意识培训\素材\元素\图片\51miz-E198053-FBBD3F65.png51miz-E198053-FBBD3F65"/>
          <p:cNvPicPr>
            <a:picLocks noChangeAspect="1"/>
          </p:cNvPicPr>
          <p:nvPr/>
        </p:nvPicPr>
        <p:blipFill>
          <a:blip r:embed="rId4" cstate="screen">
            <a:extLst>
              <a:ext uri="{28A0092B-C50C-407E-A947-70E740481C1C}">
                <a14:useLocalDpi xmlns:a14="http://schemas.microsoft.com/office/drawing/2010/main"/>
              </a:ext>
            </a:extLst>
          </a:blip>
          <a:srcRect t="8488" b="10955"/>
          <a:stretch>
            <a:fillRect/>
          </a:stretch>
        </p:blipFill>
        <p:spPr>
          <a:xfrm>
            <a:off x="589280" y="1668145"/>
            <a:ext cx="5673725" cy="4077335"/>
          </a:xfrm>
          <a:prstGeom prst="rect">
            <a:avLst/>
          </a:prstGeom>
        </p:spPr>
      </p:pic>
      <p:pic>
        <p:nvPicPr>
          <p:cNvPr id="21" name="图片 20" descr="51miz-E559519-7C628F4A"/>
          <p:cNvPicPr>
            <a:picLocks noChangeAspect="1"/>
          </p:cNvPicPr>
          <p:nvPr/>
        </p:nvPicPr>
        <p:blipFill>
          <a:blip r:embed="rId5"/>
          <a:stretch>
            <a:fillRect/>
          </a:stretch>
        </p:blipFill>
        <p:spPr>
          <a:xfrm>
            <a:off x="6766560" y="1668145"/>
            <a:ext cx="3808095" cy="635000"/>
          </a:xfrm>
          <a:prstGeom prst="rect">
            <a:avLst/>
          </a:prstGeom>
        </p:spPr>
      </p:pic>
      <p:sp>
        <p:nvSpPr>
          <p:cNvPr id="22" name="文本框 21"/>
          <p:cNvSpPr txBox="1"/>
          <p:nvPr/>
        </p:nvSpPr>
        <p:spPr>
          <a:xfrm>
            <a:off x="8361899" y="1730375"/>
            <a:ext cx="1005403" cy="344325"/>
          </a:xfrm>
          <a:prstGeom prst="rect">
            <a:avLst/>
          </a:prstGeom>
          <a:noFill/>
        </p:spPr>
        <p:txBody>
          <a:bodyPr wrap="none" rtlCol="0" anchor="t">
            <a:spAutoFit/>
          </a:bodyPr>
          <a:lstStyle/>
          <a:p>
            <a:pPr algn="ctr" fontAlgn="auto">
              <a:lnSpc>
                <a:spcPct val="110000"/>
              </a:lnSpc>
            </a:pPr>
            <a:r>
              <a:rPr lang="en-US" altLang="zh-CN" sz="1600">
                <a:solidFill>
                  <a:schemeClr val="tx1"/>
                </a:solidFill>
                <a:cs typeface="+mn-ea"/>
                <a:sym typeface="+mn-lt"/>
              </a:rPr>
              <a:t>培养意识</a:t>
            </a:r>
          </a:p>
        </p:txBody>
      </p:sp>
      <p:sp>
        <p:nvSpPr>
          <p:cNvPr id="7" name="文本框 6"/>
          <p:cNvSpPr txBox="1"/>
          <p:nvPr/>
        </p:nvSpPr>
        <p:spPr>
          <a:xfrm>
            <a:off x="6766560" y="2172970"/>
            <a:ext cx="3972560" cy="787523"/>
          </a:xfrm>
          <a:prstGeom prst="rect">
            <a:avLst/>
          </a:prstGeom>
          <a:noFill/>
        </p:spPr>
        <p:txBody>
          <a:bodyPr wrap="square" rtlCol="0" anchor="t">
            <a:spAutoFit/>
          </a:bodyPr>
          <a:lstStyle/>
          <a:p>
            <a:pPr algn="l" fontAlgn="auto">
              <a:lnSpc>
                <a:spcPct val="150000"/>
              </a:lnSpc>
            </a:pPr>
            <a:r>
              <a:rPr lang="en-US" altLang="zh-CN" sz="1600">
                <a:solidFill>
                  <a:schemeClr val="tx1"/>
                </a:solidFill>
                <a:cs typeface="+mn-ea"/>
                <a:sym typeface="+mn-lt"/>
              </a:rPr>
              <a:t>▲知道如何去识别一个潜在的问题</a:t>
            </a:r>
          </a:p>
          <a:p>
            <a:pPr algn="l" fontAlgn="auto">
              <a:lnSpc>
                <a:spcPct val="150000"/>
              </a:lnSpc>
            </a:pPr>
            <a:r>
              <a:rPr lang="en-US" altLang="zh-CN" sz="1600">
                <a:cs typeface="+mn-ea"/>
                <a:sym typeface="+mn-lt"/>
              </a:rPr>
              <a:t>▲</a:t>
            </a:r>
            <a:r>
              <a:rPr lang="en-US" altLang="zh-CN" sz="1600">
                <a:solidFill>
                  <a:schemeClr val="tx1"/>
                </a:solidFill>
                <a:cs typeface="+mn-ea"/>
                <a:sym typeface="+mn-lt"/>
              </a:rPr>
              <a:t>利用正确的判断力</a:t>
            </a:r>
          </a:p>
        </p:txBody>
      </p:sp>
      <p:pic>
        <p:nvPicPr>
          <p:cNvPr id="10" name="图片 9" descr="D:\APPT制作\新员工网络信息安全意识培训\素材\元素\图片\51miz-E559519-1.png51miz-E559519-1"/>
          <p:cNvPicPr>
            <a:picLocks noChangeAspect="1"/>
          </p:cNvPicPr>
          <p:nvPr/>
        </p:nvPicPr>
        <p:blipFill>
          <a:blip r:embed="rId6"/>
          <a:srcRect/>
          <a:stretch>
            <a:fillRect/>
          </a:stretch>
        </p:blipFill>
        <p:spPr>
          <a:xfrm>
            <a:off x="6766560" y="3161665"/>
            <a:ext cx="3808730" cy="635000"/>
          </a:xfrm>
          <a:prstGeom prst="rect">
            <a:avLst/>
          </a:prstGeom>
        </p:spPr>
      </p:pic>
      <p:sp>
        <p:nvSpPr>
          <p:cNvPr id="11" name="文本框 10"/>
          <p:cNvSpPr txBox="1"/>
          <p:nvPr/>
        </p:nvSpPr>
        <p:spPr>
          <a:xfrm>
            <a:off x="7541161" y="3223895"/>
            <a:ext cx="2646878" cy="344325"/>
          </a:xfrm>
          <a:prstGeom prst="rect">
            <a:avLst/>
          </a:prstGeom>
          <a:noFill/>
        </p:spPr>
        <p:txBody>
          <a:bodyPr wrap="none" rtlCol="0" anchor="t">
            <a:spAutoFit/>
          </a:bodyPr>
          <a:lstStyle/>
          <a:p>
            <a:pPr algn="ctr" fontAlgn="auto">
              <a:lnSpc>
                <a:spcPct val="110000"/>
              </a:lnSpc>
            </a:pPr>
            <a:r>
              <a:rPr lang="en-US" altLang="zh-CN" sz="1600">
                <a:solidFill>
                  <a:schemeClr val="bg1"/>
                </a:solidFill>
                <a:cs typeface="+mn-ea"/>
                <a:sym typeface="+mn-lt"/>
              </a:rPr>
              <a:t>掌握和实行良好的安全习惯</a:t>
            </a:r>
          </a:p>
        </p:txBody>
      </p:sp>
      <p:sp>
        <p:nvSpPr>
          <p:cNvPr id="12" name="文本框 11"/>
          <p:cNvSpPr txBox="1"/>
          <p:nvPr/>
        </p:nvSpPr>
        <p:spPr>
          <a:xfrm>
            <a:off x="6766560" y="3666490"/>
            <a:ext cx="3972560" cy="787523"/>
          </a:xfrm>
          <a:prstGeom prst="rect">
            <a:avLst/>
          </a:prstGeom>
          <a:noFill/>
        </p:spPr>
        <p:txBody>
          <a:bodyPr wrap="square" rtlCol="0" anchor="t">
            <a:spAutoFit/>
          </a:bodyPr>
          <a:lstStyle/>
          <a:p>
            <a:pPr algn="l" fontAlgn="auto">
              <a:lnSpc>
                <a:spcPct val="150000"/>
              </a:lnSpc>
            </a:pPr>
            <a:r>
              <a:rPr lang="en-US" altLang="zh-CN" sz="1600">
                <a:solidFill>
                  <a:schemeClr val="tx1"/>
                </a:solidFill>
                <a:cs typeface="+mn-ea"/>
                <a:sym typeface="+mn-lt"/>
              </a:rPr>
              <a:t>▲在日常事务中将养成良好的习惯</a:t>
            </a:r>
          </a:p>
          <a:p>
            <a:pPr algn="l" fontAlgn="auto">
              <a:lnSpc>
                <a:spcPct val="150000"/>
              </a:lnSpc>
            </a:pPr>
            <a:r>
              <a:rPr lang="en-US" altLang="zh-CN" sz="1600">
                <a:cs typeface="+mn-ea"/>
                <a:sym typeface="+mn-lt"/>
              </a:rPr>
              <a:t>▲</a:t>
            </a:r>
            <a:r>
              <a:rPr lang="en-US" altLang="zh-CN" sz="1600">
                <a:solidFill>
                  <a:schemeClr val="tx1"/>
                </a:solidFill>
                <a:cs typeface="+mn-ea"/>
                <a:sym typeface="+mn-lt"/>
              </a:rPr>
              <a:t>同时鼓励其他人也这么做</a:t>
            </a:r>
          </a:p>
        </p:txBody>
      </p:sp>
      <p:pic>
        <p:nvPicPr>
          <p:cNvPr id="13" name="图片 12" descr="51miz-E559519-7C628F4A"/>
          <p:cNvPicPr>
            <a:picLocks noChangeAspect="1"/>
          </p:cNvPicPr>
          <p:nvPr/>
        </p:nvPicPr>
        <p:blipFill>
          <a:blip r:embed="rId5"/>
          <a:stretch>
            <a:fillRect/>
          </a:stretch>
        </p:blipFill>
        <p:spPr>
          <a:xfrm>
            <a:off x="6766560" y="4577080"/>
            <a:ext cx="3808095" cy="635000"/>
          </a:xfrm>
          <a:prstGeom prst="rect">
            <a:avLst/>
          </a:prstGeom>
        </p:spPr>
      </p:pic>
      <p:sp>
        <p:nvSpPr>
          <p:cNvPr id="14" name="文本框 13"/>
          <p:cNvSpPr txBox="1"/>
          <p:nvPr/>
        </p:nvSpPr>
        <p:spPr>
          <a:xfrm>
            <a:off x="7951530" y="4639310"/>
            <a:ext cx="1826141" cy="344325"/>
          </a:xfrm>
          <a:prstGeom prst="rect">
            <a:avLst/>
          </a:prstGeom>
          <a:noFill/>
        </p:spPr>
        <p:txBody>
          <a:bodyPr wrap="none" rtlCol="0" anchor="t">
            <a:spAutoFit/>
          </a:bodyPr>
          <a:lstStyle/>
          <a:p>
            <a:pPr algn="ctr" fontAlgn="auto">
              <a:lnSpc>
                <a:spcPct val="110000"/>
              </a:lnSpc>
            </a:pPr>
            <a:r>
              <a:rPr lang="en-US" altLang="zh-CN" sz="1600">
                <a:solidFill>
                  <a:schemeClr val="tx1"/>
                </a:solidFill>
                <a:cs typeface="+mn-ea"/>
                <a:sym typeface="+mn-lt"/>
              </a:rPr>
              <a:t>报告任何异常事件</a:t>
            </a:r>
          </a:p>
        </p:txBody>
      </p:sp>
      <p:sp>
        <p:nvSpPr>
          <p:cNvPr id="15" name="文本框 14"/>
          <p:cNvSpPr txBox="1"/>
          <p:nvPr/>
        </p:nvSpPr>
        <p:spPr>
          <a:xfrm>
            <a:off x="6766560" y="5081905"/>
            <a:ext cx="4921250" cy="418191"/>
          </a:xfrm>
          <a:prstGeom prst="rect">
            <a:avLst/>
          </a:prstGeom>
          <a:noFill/>
        </p:spPr>
        <p:txBody>
          <a:bodyPr wrap="square" rtlCol="0" anchor="t">
            <a:spAutoFit/>
          </a:bodyPr>
          <a:lstStyle/>
          <a:p>
            <a:pPr algn="l" fontAlgn="auto">
              <a:lnSpc>
                <a:spcPct val="150000"/>
              </a:lnSpc>
            </a:pPr>
            <a:r>
              <a:rPr lang="en-US" altLang="zh-CN" sz="1600">
                <a:solidFill>
                  <a:schemeClr val="tx1"/>
                </a:solidFill>
                <a:cs typeface="+mn-ea"/>
                <a:sym typeface="+mn-lt"/>
              </a:rPr>
              <a:t>▲如果您发现了某件安全事件,通知适当的联系人</a:t>
            </a:r>
          </a:p>
        </p:txBody>
      </p:sp>
    </p:spTree>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500"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anim calcmode="lin" valueType="num">
                                      <p:cBhvr>
                                        <p:cTn id="8" dur="500" fill="hold"/>
                                        <p:tgtEl>
                                          <p:spTgt spid="17"/>
                                        </p:tgtEl>
                                        <p:attrNameLst>
                                          <p:attrName>ppt_x</p:attrName>
                                        </p:attrNameLst>
                                      </p:cBhvr>
                                      <p:tavLst>
                                        <p:tav tm="0">
                                          <p:val>
                                            <p:strVal val="#ppt_x"/>
                                          </p:val>
                                        </p:tav>
                                        <p:tav tm="100000">
                                          <p:val>
                                            <p:strVal val="#ppt_x"/>
                                          </p:val>
                                        </p:tav>
                                      </p:tavLst>
                                    </p:anim>
                                    <p:anim calcmode="lin" valueType="num">
                                      <p:cBhvr>
                                        <p:cTn id="9" dur="500" fill="hold"/>
                                        <p:tgtEl>
                                          <p:spTgt spid="17"/>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22" presetClass="entr" presetSubtype="8" fill="hold" grpId="0" nodeType="afterEffect">
                                  <p:stCondLst>
                                    <p:cond delay="0"/>
                                  </p:stCondLst>
                                  <p:childTnLst>
                                    <p:set>
                                      <p:cBhvr>
                                        <p:cTn id="12" dur="1" fill="hold">
                                          <p:stCondLst>
                                            <p:cond delay="0"/>
                                          </p:stCondLst>
                                        </p:cTn>
                                        <p:tgtEl>
                                          <p:spTgt spid="18"/>
                                        </p:tgtEl>
                                        <p:attrNameLst>
                                          <p:attrName>style.visibility</p:attrName>
                                        </p:attrNameLst>
                                      </p:cBhvr>
                                      <p:to>
                                        <p:strVal val="visible"/>
                                      </p:to>
                                    </p:set>
                                    <p:animEffect transition="in" filter="wipe(left)">
                                      <p:cBhvr>
                                        <p:cTn id="13" dur="500"/>
                                        <p:tgtEl>
                                          <p:spTgt spid="18"/>
                                        </p:tgtEl>
                                      </p:cBhvr>
                                    </p:animEffect>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nodeType="clickEffect">
                                  <p:stCondLst>
                                    <p:cond delay="0"/>
                                  </p:stCondLst>
                                  <p:childTnLst>
                                    <p:set>
                                      <p:cBhvr>
                                        <p:cTn id="17" dur="500" fill="hold">
                                          <p:stCondLst>
                                            <p:cond delay="0"/>
                                          </p:stCondLst>
                                        </p:cTn>
                                        <p:tgtEl>
                                          <p:spTgt spid="5"/>
                                        </p:tgtEl>
                                        <p:attrNameLst>
                                          <p:attrName>style.visibility</p:attrName>
                                        </p:attrNameLst>
                                      </p:cBhvr>
                                      <p:to>
                                        <p:strVal val="visible"/>
                                      </p:to>
                                    </p:set>
                                    <p:animEffect transition="in" filter="fade">
                                      <p:cBhvr>
                                        <p:cTn id="18" dur="500"/>
                                        <p:tgtEl>
                                          <p:spTgt spid="5"/>
                                        </p:tgtEl>
                                      </p:cBhvr>
                                    </p:animEffect>
                                    <p:anim calcmode="lin" valueType="num">
                                      <p:cBhvr>
                                        <p:cTn id="19" dur="500" fill="hold"/>
                                        <p:tgtEl>
                                          <p:spTgt spid="5"/>
                                        </p:tgtEl>
                                        <p:attrNameLst>
                                          <p:attrName>ppt_x</p:attrName>
                                        </p:attrNameLst>
                                      </p:cBhvr>
                                      <p:tavLst>
                                        <p:tav tm="0">
                                          <p:val>
                                            <p:strVal val="#ppt_x"/>
                                          </p:val>
                                        </p:tav>
                                        <p:tav tm="100000">
                                          <p:val>
                                            <p:strVal val="#ppt_x"/>
                                          </p:val>
                                        </p:tav>
                                      </p:tavLst>
                                    </p:anim>
                                    <p:anim calcmode="lin" valueType="num">
                                      <p:cBhvr>
                                        <p:cTn id="20" dur="500" fill="hold"/>
                                        <p:tgtEl>
                                          <p:spTgt spid="5"/>
                                        </p:tgtEl>
                                        <p:attrNameLst>
                                          <p:attrName>ppt_y</p:attrName>
                                        </p:attrNameLst>
                                      </p:cBhvr>
                                      <p:tavLst>
                                        <p:tav tm="0">
                                          <p:val>
                                            <p:strVal val="#ppt_y+.1"/>
                                          </p:val>
                                        </p:tav>
                                        <p:tav tm="100000">
                                          <p:val>
                                            <p:strVal val="#ppt_y"/>
                                          </p:val>
                                        </p:tav>
                                      </p:tavLst>
                                    </p:anim>
                                  </p:childTnLst>
                                </p:cTn>
                              </p:par>
                            </p:childTnLst>
                          </p:cTn>
                        </p:par>
                        <p:par>
                          <p:cTn id="21" fill="hold">
                            <p:stCondLst>
                              <p:cond delay="500"/>
                            </p:stCondLst>
                            <p:childTnLst>
                              <p:par>
                                <p:cTn id="22" presetID="22" presetClass="entr" presetSubtype="8" fill="hold" nodeType="afterEffect">
                                  <p:stCondLst>
                                    <p:cond delay="0"/>
                                  </p:stCondLst>
                                  <p:childTnLst>
                                    <p:set>
                                      <p:cBhvr>
                                        <p:cTn id="23" dur="1" fill="hold">
                                          <p:stCondLst>
                                            <p:cond delay="0"/>
                                          </p:stCondLst>
                                        </p:cTn>
                                        <p:tgtEl>
                                          <p:spTgt spid="21"/>
                                        </p:tgtEl>
                                        <p:attrNameLst>
                                          <p:attrName>style.visibility</p:attrName>
                                        </p:attrNameLst>
                                      </p:cBhvr>
                                      <p:to>
                                        <p:strVal val="visible"/>
                                      </p:to>
                                    </p:set>
                                    <p:animEffect transition="in" filter="wipe(left)">
                                      <p:cBhvr>
                                        <p:cTn id="24" dur="500"/>
                                        <p:tgtEl>
                                          <p:spTgt spid="21"/>
                                        </p:tgtEl>
                                      </p:cBhvr>
                                    </p:animEffect>
                                  </p:childTnLst>
                                </p:cTn>
                              </p:par>
                            </p:childTnLst>
                          </p:cTn>
                        </p:par>
                        <p:par>
                          <p:cTn id="25" fill="hold">
                            <p:stCondLst>
                              <p:cond delay="1000"/>
                            </p:stCondLst>
                            <p:childTnLst>
                              <p:par>
                                <p:cTn id="26" presetID="42" presetClass="entr" presetSubtype="0" fill="hold" grpId="0" nodeType="afterEffect">
                                  <p:stCondLst>
                                    <p:cond delay="0"/>
                                  </p:stCondLst>
                                  <p:childTnLst>
                                    <p:set>
                                      <p:cBhvr>
                                        <p:cTn id="27" dur="500" fill="hold">
                                          <p:stCondLst>
                                            <p:cond delay="0"/>
                                          </p:stCondLst>
                                        </p:cTn>
                                        <p:tgtEl>
                                          <p:spTgt spid="22"/>
                                        </p:tgtEl>
                                        <p:attrNameLst>
                                          <p:attrName>style.visibility</p:attrName>
                                        </p:attrNameLst>
                                      </p:cBhvr>
                                      <p:to>
                                        <p:strVal val="visible"/>
                                      </p:to>
                                    </p:set>
                                    <p:animEffect transition="in" filter="fade">
                                      <p:cBhvr>
                                        <p:cTn id="28" dur="500"/>
                                        <p:tgtEl>
                                          <p:spTgt spid="22"/>
                                        </p:tgtEl>
                                      </p:cBhvr>
                                    </p:animEffect>
                                    <p:anim calcmode="lin" valueType="num">
                                      <p:cBhvr>
                                        <p:cTn id="29" dur="500" fill="hold"/>
                                        <p:tgtEl>
                                          <p:spTgt spid="22"/>
                                        </p:tgtEl>
                                        <p:attrNameLst>
                                          <p:attrName>ppt_x</p:attrName>
                                        </p:attrNameLst>
                                      </p:cBhvr>
                                      <p:tavLst>
                                        <p:tav tm="0">
                                          <p:val>
                                            <p:strVal val="#ppt_x"/>
                                          </p:val>
                                        </p:tav>
                                        <p:tav tm="100000">
                                          <p:val>
                                            <p:strVal val="#ppt_x"/>
                                          </p:val>
                                        </p:tav>
                                      </p:tavLst>
                                    </p:anim>
                                    <p:anim calcmode="lin" valueType="num">
                                      <p:cBhvr>
                                        <p:cTn id="30" dur="500" fill="hold"/>
                                        <p:tgtEl>
                                          <p:spTgt spid="22"/>
                                        </p:tgtEl>
                                        <p:attrNameLst>
                                          <p:attrName>ppt_y</p:attrName>
                                        </p:attrNameLst>
                                      </p:cBhvr>
                                      <p:tavLst>
                                        <p:tav tm="0">
                                          <p:val>
                                            <p:strVal val="#ppt_y+.1"/>
                                          </p:val>
                                        </p:tav>
                                        <p:tav tm="100000">
                                          <p:val>
                                            <p:strVal val="#ppt_y"/>
                                          </p:val>
                                        </p:tav>
                                      </p:tavLst>
                                    </p:anim>
                                  </p:childTnLst>
                                </p:cTn>
                              </p:par>
                            </p:childTnLst>
                          </p:cTn>
                        </p:par>
                        <p:par>
                          <p:cTn id="31" fill="hold">
                            <p:stCondLst>
                              <p:cond delay="1500"/>
                            </p:stCondLst>
                            <p:childTnLst>
                              <p:par>
                                <p:cTn id="32" presetID="22" presetClass="entr" presetSubtype="8" fill="hold" grpId="0" nodeType="afterEffect">
                                  <p:stCondLst>
                                    <p:cond delay="0"/>
                                  </p:stCondLst>
                                  <p:childTnLst>
                                    <p:set>
                                      <p:cBhvr>
                                        <p:cTn id="33" dur="1" fill="hold">
                                          <p:stCondLst>
                                            <p:cond delay="0"/>
                                          </p:stCondLst>
                                        </p:cTn>
                                        <p:tgtEl>
                                          <p:spTgt spid="7"/>
                                        </p:tgtEl>
                                        <p:attrNameLst>
                                          <p:attrName>style.visibility</p:attrName>
                                        </p:attrNameLst>
                                      </p:cBhvr>
                                      <p:to>
                                        <p:strVal val="visible"/>
                                      </p:to>
                                    </p:set>
                                    <p:animEffect transition="in" filter="wipe(left)">
                                      <p:cBhvr>
                                        <p:cTn id="34" dur="500"/>
                                        <p:tgtEl>
                                          <p:spTgt spid="7"/>
                                        </p:tgtEl>
                                      </p:cBhvr>
                                    </p:animEffect>
                                  </p:childTnLst>
                                </p:cTn>
                              </p:par>
                            </p:childTnLst>
                          </p:cTn>
                        </p:par>
                        <p:par>
                          <p:cTn id="35" fill="hold">
                            <p:stCondLst>
                              <p:cond delay="2000"/>
                            </p:stCondLst>
                            <p:childTnLst>
                              <p:par>
                                <p:cTn id="36" presetID="22" presetClass="entr" presetSubtype="8" fill="hold" nodeType="afterEffect">
                                  <p:stCondLst>
                                    <p:cond delay="0"/>
                                  </p:stCondLst>
                                  <p:childTnLst>
                                    <p:set>
                                      <p:cBhvr>
                                        <p:cTn id="37" dur="1" fill="hold">
                                          <p:stCondLst>
                                            <p:cond delay="0"/>
                                          </p:stCondLst>
                                        </p:cTn>
                                        <p:tgtEl>
                                          <p:spTgt spid="10"/>
                                        </p:tgtEl>
                                        <p:attrNameLst>
                                          <p:attrName>style.visibility</p:attrName>
                                        </p:attrNameLst>
                                      </p:cBhvr>
                                      <p:to>
                                        <p:strVal val="visible"/>
                                      </p:to>
                                    </p:set>
                                    <p:animEffect transition="in" filter="wipe(left)">
                                      <p:cBhvr>
                                        <p:cTn id="38" dur="500"/>
                                        <p:tgtEl>
                                          <p:spTgt spid="10"/>
                                        </p:tgtEl>
                                      </p:cBhvr>
                                    </p:animEffect>
                                  </p:childTnLst>
                                </p:cTn>
                              </p:par>
                            </p:childTnLst>
                          </p:cTn>
                        </p:par>
                        <p:par>
                          <p:cTn id="39" fill="hold">
                            <p:stCondLst>
                              <p:cond delay="2500"/>
                            </p:stCondLst>
                            <p:childTnLst>
                              <p:par>
                                <p:cTn id="40" presetID="42" presetClass="entr" presetSubtype="0" fill="hold" grpId="0" nodeType="afterEffect">
                                  <p:stCondLst>
                                    <p:cond delay="0"/>
                                  </p:stCondLst>
                                  <p:childTnLst>
                                    <p:set>
                                      <p:cBhvr>
                                        <p:cTn id="41" dur="500" fill="hold">
                                          <p:stCondLst>
                                            <p:cond delay="0"/>
                                          </p:stCondLst>
                                        </p:cTn>
                                        <p:tgtEl>
                                          <p:spTgt spid="11"/>
                                        </p:tgtEl>
                                        <p:attrNameLst>
                                          <p:attrName>style.visibility</p:attrName>
                                        </p:attrNameLst>
                                      </p:cBhvr>
                                      <p:to>
                                        <p:strVal val="visible"/>
                                      </p:to>
                                    </p:set>
                                    <p:animEffect transition="in" filter="fade">
                                      <p:cBhvr>
                                        <p:cTn id="42" dur="500"/>
                                        <p:tgtEl>
                                          <p:spTgt spid="11"/>
                                        </p:tgtEl>
                                      </p:cBhvr>
                                    </p:animEffect>
                                    <p:anim calcmode="lin" valueType="num">
                                      <p:cBhvr>
                                        <p:cTn id="43" dur="500" fill="hold"/>
                                        <p:tgtEl>
                                          <p:spTgt spid="11"/>
                                        </p:tgtEl>
                                        <p:attrNameLst>
                                          <p:attrName>ppt_x</p:attrName>
                                        </p:attrNameLst>
                                      </p:cBhvr>
                                      <p:tavLst>
                                        <p:tav tm="0">
                                          <p:val>
                                            <p:strVal val="#ppt_x"/>
                                          </p:val>
                                        </p:tav>
                                        <p:tav tm="100000">
                                          <p:val>
                                            <p:strVal val="#ppt_x"/>
                                          </p:val>
                                        </p:tav>
                                      </p:tavLst>
                                    </p:anim>
                                    <p:anim calcmode="lin" valueType="num">
                                      <p:cBhvr>
                                        <p:cTn id="44" dur="500" fill="hold"/>
                                        <p:tgtEl>
                                          <p:spTgt spid="11"/>
                                        </p:tgtEl>
                                        <p:attrNameLst>
                                          <p:attrName>ppt_y</p:attrName>
                                        </p:attrNameLst>
                                      </p:cBhvr>
                                      <p:tavLst>
                                        <p:tav tm="0">
                                          <p:val>
                                            <p:strVal val="#ppt_y+.1"/>
                                          </p:val>
                                        </p:tav>
                                        <p:tav tm="100000">
                                          <p:val>
                                            <p:strVal val="#ppt_y"/>
                                          </p:val>
                                        </p:tav>
                                      </p:tavLst>
                                    </p:anim>
                                  </p:childTnLst>
                                </p:cTn>
                              </p:par>
                            </p:childTnLst>
                          </p:cTn>
                        </p:par>
                        <p:par>
                          <p:cTn id="45" fill="hold">
                            <p:stCondLst>
                              <p:cond delay="3000"/>
                            </p:stCondLst>
                            <p:childTnLst>
                              <p:par>
                                <p:cTn id="46" presetID="22" presetClass="entr" presetSubtype="8" fill="hold" grpId="0" nodeType="afterEffect">
                                  <p:stCondLst>
                                    <p:cond delay="0"/>
                                  </p:stCondLst>
                                  <p:childTnLst>
                                    <p:set>
                                      <p:cBhvr>
                                        <p:cTn id="47" dur="1" fill="hold">
                                          <p:stCondLst>
                                            <p:cond delay="0"/>
                                          </p:stCondLst>
                                        </p:cTn>
                                        <p:tgtEl>
                                          <p:spTgt spid="12"/>
                                        </p:tgtEl>
                                        <p:attrNameLst>
                                          <p:attrName>style.visibility</p:attrName>
                                        </p:attrNameLst>
                                      </p:cBhvr>
                                      <p:to>
                                        <p:strVal val="visible"/>
                                      </p:to>
                                    </p:set>
                                    <p:animEffect transition="in" filter="wipe(left)">
                                      <p:cBhvr>
                                        <p:cTn id="48" dur="500"/>
                                        <p:tgtEl>
                                          <p:spTgt spid="12"/>
                                        </p:tgtEl>
                                      </p:cBhvr>
                                    </p:animEffect>
                                  </p:childTnLst>
                                </p:cTn>
                              </p:par>
                            </p:childTnLst>
                          </p:cTn>
                        </p:par>
                        <p:par>
                          <p:cTn id="49" fill="hold">
                            <p:stCondLst>
                              <p:cond delay="3500"/>
                            </p:stCondLst>
                            <p:childTnLst>
                              <p:par>
                                <p:cTn id="50" presetID="22" presetClass="entr" presetSubtype="8" fill="hold" nodeType="afterEffect">
                                  <p:stCondLst>
                                    <p:cond delay="0"/>
                                  </p:stCondLst>
                                  <p:childTnLst>
                                    <p:set>
                                      <p:cBhvr>
                                        <p:cTn id="51" dur="1" fill="hold">
                                          <p:stCondLst>
                                            <p:cond delay="0"/>
                                          </p:stCondLst>
                                        </p:cTn>
                                        <p:tgtEl>
                                          <p:spTgt spid="13"/>
                                        </p:tgtEl>
                                        <p:attrNameLst>
                                          <p:attrName>style.visibility</p:attrName>
                                        </p:attrNameLst>
                                      </p:cBhvr>
                                      <p:to>
                                        <p:strVal val="visible"/>
                                      </p:to>
                                    </p:set>
                                    <p:animEffect transition="in" filter="wipe(left)">
                                      <p:cBhvr>
                                        <p:cTn id="52" dur="500"/>
                                        <p:tgtEl>
                                          <p:spTgt spid="13"/>
                                        </p:tgtEl>
                                      </p:cBhvr>
                                    </p:animEffect>
                                  </p:childTnLst>
                                </p:cTn>
                              </p:par>
                            </p:childTnLst>
                          </p:cTn>
                        </p:par>
                        <p:par>
                          <p:cTn id="53" fill="hold">
                            <p:stCondLst>
                              <p:cond delay="4000"/>
                            </p:stCondLst>
                            <p:childTnLst>
                              <p:par>
                                <p:cTn id="54" presetID="42" presetClass="entr" presetSubtype="0" fill="hold" grpId="0" nodeType="afterEffect">
                                  <p:stCondLst>
                                    <p:cond delay="0"/>
                                  </p:stCondLst>
                                  <p:childTnLst>
                                    <p:set>
                                      <p:cBhvr>
                                        <p:cTn id="55" dur="500" fill="hold">
                                          <p:stCondLst>
                                            <p:cond delay="0"/>
                                          </p:stCondLst>
                                        </p:cTn>
                                        <p:tgtEl>
                                          <p:spTgt spid="14"/>
                                        </p:tgtEl>
                                        <p:attrNameLst>
                                          <p:attrName>style.visibility</p:attrName>
                                        </p:attrNameLst>
                                      </p:cBhvr>
                                      <p:to>
                                        <p:strVal val="visible"/>
                                      </p:to>
                                    </p:set>
                                    <p:animEffect transition="in" filter="fade">
                                      <p:cBhvr>
                                        <p:cTn id="56" dur="500"/>
                                        <p:tgtEl>
                                          <p:spTgt spid="14"/>
                                        </p:tgtEl>
                                      </p:cBhvr>
                                    </p:animEffect>
                                    <p:anim calcmode="lin" valueType="num">
                                      <p:cBhvr>
                                        <p:cTn id="57" dur="500" fill="hold"/>
                                        <p:tgtEl>
                                          <p:spTgt spid="14"/>
                                        </p:tgtEl>
                                        <p:attrNameLst>
                                          <p:attrName>ppt_x</p:attrName>
                                        </p:attrNameLst>
                                      </p:cBhvr>
                                      <p:tavLst>
                                        <p:tav tm="0">
                                          <p:val>
                                            <p:strVal val="#ppt_x"/>
                                          </p:val>
                                        </p:tav>
                                        <p:tav tm="100000">
                                          <p:val>
                                            <p:strVal val="#ppt_x"/>
                                          </p:val>
                                        </p:tav>
                                      </p:tavLst>
                                    </p:anim>
                                    <p:anim calcmode="lin" valueType="num">
                                      <p:cBhvr>
                                        <p:cTn id="58" dur="500" fill="hold"/>
                                        <p:tgtEl>
                                          <p:spTgt spid="14"/>
                                        </p:tgtEl>
                                        <p:attrNameLst>
                                          <p:attrName>ppt_y</p:attrName>
                                        </p:attrNameLst>
                                      </p:cBhvr>
                                      <p:tavLst>
                                        <p:tav tm="0">
                                          <p:val>
                                            <p:strVal val="#ppt_y+.1"/>
                                          </p:val>
                                        </p:tav>
                                        <p:tav tm="100000">
                                          <p:val>
                                            <p:strVal val="#ppt_y"/>
                                          </p:val>
                                        </p:tav>
                                      </p:tavLst>
                                    </p:anim>
                                  </p:childTnLst>
                                </p:cTn>
                              </p:par>
                            </p:childTnLst>
                          </p:cTn>
                        </p:par>
                        <p:par>
                          <p:cTn id="59" fill="hold">
                            <p:stCondLst>
                              <p:cond delay="4500"/>
                            </p:stCondLst>
                            <p:childTnLst>
                              <p:par>
                                <p:cTn id="60" presetID="22" presetClass="entr" presetSubtype="8" fill="hold" grpId="0" nodeType="afterEffect">
                                  <p:stCondLst>
                                    <p:cond delay="0"/>
                                  </p:stCondLst>
                                  <p:childTnLst>
                                    <p:set>
                                      <p:cBhvr>
                                        <p:cTn id="61" dur="1" fill="hold">
                                          <p:stCondLst>
                                            <p:cond delay="0"/>
                                          </p:stCondLst>
                                        </p:cTn>
                                        <p:tgtEl>
                                          <p:spTgt spid="15"/>
                                        </p:tgtEl>
                                        <p:attrNameLst>
                                          <p:attrName>style.visibility</p:attrName>
                                        </p:attrNameLst>
                                      </p:cBhvr>
                                      <p:to>
                                        <p:strVal val="visible"/>
                                      </p:to>
                                    </p:set>
                                    <p:animEffect transition="in" filter="wipe(left)">
                                      <p:cBhvr>
                                        <p:cTn id="6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22" grpId="0"/>
      <p:bldP spid="7" grpId="0"/>
      <p:bldP spid="11" grpId="0"/>
      <p:bldP spid="12" grpId="0"/>
      <p:bldP spid="14" grpId="0"/>
      <p:bldP spid="15"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3" cstate="screen">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pic>
        <p:nvPicPr>
          <p:cNvPr id="17" name="图片 16" descr="51miz-E841183-64778546"/>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589280" y="448310"/>
            <a:ext cx="545465" cy="545465"/>
          </a:xfrm>
          <a:prstGeom prst="rect">
            <a:avLst/>
          </a:prstGeom>
        </p:spPr>
      </p:pic>
      <p:sp>
        <p:nvSpPr>
          <p:cNvPr id="18" name="文本框 17"/>
          <p:cNvSpPr txBox="1"/>
          <p:nvPr/>
        </p:nvSpPr>
        <p:spPr>
          <a:xfrm>
            <a:off x="1308100" y="448310"/>
            <a:ext cx="2749471" cy="486030"/>
          </a:xfrm>
          <a:prstGeom prst="rect">
            <a:avLst/>
          </a:prstGeom>
          <a:noFill/>
        </p:spPr>
        <p:txBody>
          <a:bodyPr wrap="none" rtlCol="0" anchor="t">
            <a:spAutoFit/>
          </a:bodyPr>
          <a:lstStyle/>
          <a:p>
            <a:pPr algn="l" fontAlgn="auto">
              <a:lnSpc>
                <a:spcPct val="110000"/>
              </a:lnSpc>
            </a:pPr>
            <a:r>
              <a:rPr lang="en-US" altLang="zh-CN" sz="2500">
                <a:solidFill>
                  <a:schemeClr val="tx1"/>
                </a:solidFill>
                <a:cs typeface="+mn-ea"/>
                <a:sym typeface="+mn-lt"/>
              </a:rPr>
              <a:t>如何实现信息安全</a:t>
            </a:r>
          </a:p>
        </p:txBody>
      </p:sp>
      <p:pic>
        <p:nvPicPr>
          <p:cNvPr id="5" name="图片 4" descr="D:\APPT制作\新员工网络信息安全意识培训\素材\元素\图片\51miz-E881546-45332125.png51miz-E881546-45332125"/>
          <p:cNvPicPr>
            <a:picLocks noChangeAspect="1"/>
          </p:cNvPicPr>
          <p:nvPr/>
        </p:nvPicPr>
        <p:blipFill>
          <a:blip r:embed="rId5" cstate="screen">
            <a:extLst>
              <a:ext uri="{28A0092B-C50C-407E-A947-70E740481C1C}">
                <a14:useLocalDpi xmlns:a14="http://schemas.microsoft.com/office/drawing/2010/main"/>
              </a:ext>
            </a:extLst>
          </a:blip>
          <a:srcRect/>
          <a:stretch>
            <a:fillRect/>
          </a:stretch>
        </p:blipFill>
        <p:spPr>
          <a:xfrm>
            <a:off x="4057650" y="1568133"/>
            <a:ext cx="4077335" cy="3721100"/>
          </a:xfrm>
          <a:prstGeom prst="rect">
            <a:avLst/>
          </a:prstGeom>
        </p:spPr>
      </p:pic>
      <p:pic>
        <p:nvPicPr>
          <p:cNvPr id="2" name="图片 1" descr="51miz-E559519-7C628F4A"/>
          <p:cNvPicPr>
            <a:picLocks noChangeAspect="1"/>
          </p:cNvPicPr>
          <p:nvPr/>
        </p:nvPicPr>
        <p:blipFill>
          <a:blip r:embed="rId6"/>
          <a:stretch>
            <a:fillRect/>
          </a:stretch>
        </p:blipFill>
        <p:spPr>
          <a:xfrm>
            <a:off x="1308100" y="2459990"/>
            <a:ext cx="1798320" cy="539750"/>
          </a:xfrm>
          <a:prstGeom prst="rect">
            <a:avLst/>
          </a:prstGeom>
        </p:spPr>
      </p:pic>
      <p:sp>
        <p:nvSpPr>
          <p:cNvPr id="3" name="文本框 2"/>
          <p:cNvSpPr txBox="1"/>
          <p:nvPr/>
        </p:nvSpPr>
        <p:spPr>
          <a:xfrm>
            <a:off x="1212215" y="3184525"/>
            <a:ext cx="2258695" cy="1568450"/>
          </a:xfrm>
          <a:prstGeom prst="rect">
            <a:avLst/>
          </a:prstGeom>
          <a:noFill/>
        </p:spPr>
        <p:txBody>
          <a:bodyPr wrap="square" rtlCol="0" anchor="t">
            <a:spAutoFit/>
          </a:bodyPr>
          <a:lstStyle/>
          <a:p>
            <a:pPr algn="l" fontAlgn="auto">
              <a:lnSpc>
                <a:spcPct val="150000"/>
              </a:lnSpc>
            </a:pPr>
            <a:r>
              <a:rPr lang="en-US" altLang="zh-CN" sz="1600">
                <a:solidFill>
                  <a:schemeClr val="tx1"/>
                </a:solidFill>
                <a:cs typeface="+mn-ea"/>
                <a:sym typeface="+mn-lt"/>
              </a:rPr>
              <a:t>▲物理安全</a:t>
            </a:r>
          </a:p>
          <a:p>
            <a:pPr algn="l" fontAlgn="auto">
              <a:lnSpc>
                <a:spcPct val="150000"/>
              </a:lnSpc>
            </a:pPr>
            <a:r>
              <a:rPr lang="en-US" altLang="zh-CN" sz="1600">
                <a:cs typeface="+mn-ea"/>
                <a:sym typeface="+mn-lt"/>
              </a:rPr>
              <a:t>▲</a:t>
            </a:r>
            <a:r>
              <a:rPr lang="en-US" altLang="zh-CN" sz="1600">
                <a:solidFill>
                  <a:schemeClr val="tx1"/>
                </a:solidFill>
                <a:cs typeface="+mn-ea"/>
                <a:sym typeface="+mn-lt"/>
              </a:rPr>
              <a:t>计算机使用的安全</a:t>
            </a:r>
          </a:p>
          <a:p>
            <a:pPr algn="l" fontAlgn="auto">
              <a:lnSpc>
                <a:spcPct val="150000"/>
              </a:lnSpc>
            </a:pPr>
            <a:r>
              <a:rPr lang="en-US" altLang="zh-CN" sz="1600">
                <a:cs typeface="+mn-ea"/>
                <a:sym typeface="+mn-lt"/>
              </a:rPr>
              <a:t>▲</a:t>
            </a:r>
            <a:r>
              <a:rPr lang="en-US" altLang="zh-CN" sz="1600">
                <a:solidFill>
                  <a:schemeClr val="tx1"/>
                </a:solidFill>
                <a:cs typeface="+mn-ea"/>
                <a:sym typeface="+mn-lt"/>
              </a:rPr>
              <a:t>网络访问的安全</a:t>
            </a:r>
          </a:p>
          <a:p>
            <a:pPr algn="l" fontAlgn="auto">
              <a:lnSpc>
                <a:spcPct val="150000"/>
              </a:lnSpc>
            </a:pPr>
            <a:r>
              <a:rPr lang="en-US" altLang="zh-CN" sz="1600">
                <a:cs typeface="+mn-ea"/>
                <a:sym typeface="+mn-lt"/>
              </a:rPr>
              <a:t>▲</a:t>
            </a:r>
            <a:r>
              <a:rPr lang="en-US" altLang="zh-CN" sz="1600">
                <a:solidFill>
                  <a:schemeClr val="tx1"/>
                </a:solidFill>
                <a:cs typeface="+mn-ea"/>
                <a:sym typeface="+mn-lt"/>
              </a:rPr>
              <a:t>社会工程学病</a:t>
            </a:r>
          </a:p>
        </p:txBody>
      </p:sp>
      <p:pic>
        <p:nvPicPr>
          <p:cNvPr id="4" name="图片 3" descr="D:\APPT制作\新员工网络信息安全意识培训\素材\元素\图片\51miz-E559519-1.png51miz-E559519-1"/>
          <p:cNvPicPr>
            <a:picLocks noChangeAspect="1"/>
          </p:cNvPicPr>
          <p:nvPr/>
        </p:nvPicPr>
        <p:blipFill>
          <a:blip r:embed="rId7"/>
          <a:srcRect/>
          <a:stretch>
            <a:fillRect/>
          </a:stretch>
        </p:blipFill>
        <p:spPr>
          <a:xfrm>
            <a:off x="9086215" y="2461895"/>
            <a:ext cx="1798320" cy="535940"/>
          </a:xfrm>
          <a:prstGeom prst="rect">
            <a:avLst/>
          </a:prstGeom>
        </p:spPr>
      </p:pic>
      <p:sp>
        <p:nvSpPr>
          <p:cNvPr id="6" name="文本框 5"/>
          <p:cNvSpPr txBox="1"/>
          <p:nvPr/>
        </p:nvSpPr>
        <p:spPr>
          <a:xfrm>
            <a:off x="8990330" y="2999740"/>
            <a:ext cx="2258695" cy="1938020"/>
          </a:xfrm>
          <a:prstGeom prst="rect">
            <a:avLst/>
          </a:prstGeom>
          <a:noFill/>
        </p:spPr>
        <p:txBody>
          <a:bodyPr wrap="square" rtlCol="0" anchor="t">
            <a:spAutoFit/>
          </a:bodyPr>
          <a:lstStyle/>
          <a:p>
            <a:pPr algn="l" fontAlgn="auto">
              <a:lnSpc>
                <a:spcPct val="150000"/>
              </a:lnSpc>
            </a:pPr>
            <a:r>
              <a:rPr lang="en-US" altLang="zh-CN" sz="1600">
                <a:solidFill>
                  <a:schemeClr val="tx1"/>
                </a:solidFill>
                <a:cs typeface="+mn-ea"/>
                <a:sym typeface="+mn-lt"/>
              </a:rPr>
              <a:t>▲毒和恶意代码</a:t>
            </a:r>
          </a:p>
          <a:p>
            <a:pPr algn="l" fontAlgn="auto">
              <a:lnSpc>
                <a:spcPct val="150000"/>
              </a:lnSpc>
            </a:pPr>
            <a:r>
              <a:rPr lang="en-US" altLang="zh-CN" sz="1600">
                <a:cs typeface="+mn-ea"/>
                <a:sym typeface="+mn-lt"/>
              </a:rPr>
              <a:t>▲</a:t>
            </a:r>
            <a:r>
              <a:rPr lang="en-US" altLang="zh-CN" sz="1600">
                <a:solidFill>
                  <a:schemeClr val="tx1"/>
                </a:solidFill>
                <a:cs typeface="+mn-ea"/>
                <a:sym typeface="+mn-lt"/>
              </a:rPr>
              <a:t>账号安全</a:t>
            </a:r>
          </a:p>
          <a:p>
            <a:pPr algn="l" fontAlgn="auto">
              <a:lnSpc>
                <a:spcPct val="150000"/>
              </a:lnSpc>
            </a:pPr>
            <a:r>
              <a:rPr lang="en-US" altLang="zh-CN" sz="1600">
                <a:cs typeface="+mn-ea"/>
                <a:sym typeface="+mn-lt"/>
              </a:rPr>
              <a:t>▲</a:t>
            </a:r>
            <a:r>
              <a:rPr lang="en-US" altLang="zh-CN" sz="1600">
                <a:solidFill>
                  <a:schemeClr val="tx1"/>
                </a:solidFill>
                <a:cs typeface="+mn-ea"/>
                <a:sym typeface="+mn-lt"/>
              </a:rPr>
              <a:t>电子邮件安全</a:t>
            </a:r>
          </a:p>
          <a:p>
            <a:pPr algn="l" fontAlgn="auto">
              <a:lnSpc>
                <a:spcPct val="150000"/>
              </a:lnSpc>
            </a:pPr>
            <a:r>
              <a:rPr lang="en-US" altLang="zh-CN" sz="1600">
                <a:cs typeface="+mn-ea"/>
                <a:sym typeface="+mn-lt"/>
              </a:rPr>
              <a:t>▲</a:t>
            </a:r>
            <a:r>
              <a:rPr lang="en-US" altLang="zh-CN" sz="1600">
                <a:solidFill>
                  <a:schemeClr val="tx1"/>
                </a:solidFill>
                <a:cs typeface="+mn-ea"/>
                <a:sym typeface="+mn-lt"/>
              </a:rPr>
              <a:t>重要信息的保密</a:t>
            </a:r>
          </a:p>
          <a:p>
            <a:pPr algn="l" fontAlgn="auto">
              <a:lnSpc>
                <a:spcPct val="150000"/>
              </a:lnSpc>
            </a:pPr>
            <a:r>
              <a:rPr lang="en-US" altLang="zh-CN" sz="1600">
                <a:cs typeface="+mn-ea"/>
                <a:sym typeface="+mn-lt"/>
              </a:rPr>
              <a:t>▲</a:t>
            </a:r>
            <a:r>
              <a:rPr lang="en-US" altLang="zh-CN" sz="1600">
                <a:solidFill>
                  <a:schemeClr val="tx1"/>
                </a:solidFill>
                <a:cs typeface="+mn-ea"/>
                <a:sym typeface="+mn-lt"/>
              </a:rPr>
              <a:t>应急响应</a:t>
            </a:r>
          </a:p>
        </p:txBody>
      </p:sp>
    </p:spTree>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500"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anim calcmode="lin" valueType="num">
                                      <p:cBhvr>
                                        <p:cTn id="8" dur="500" fill="hold"/>
                                        <p:tgtEl>
                                          <p:spTgt spid="17"/>
                                        </p:tgtEl>
                                        <p:attrNameLst>
                                          <p:attrName>ppt_x</p:attrName>
                                        </p:attrNameLst>
                                      </p:cBhvr>
                                      <p:tavLst>
                                        <p:tav tm="0">
                                          <p:val>
                                            <p:strVal val="#ppt_x"/>
                                          </p:val>
                                        </p:tav>
                                        <p:tav tm="100000">
                                          <p:val>
                                            <p:strVal val="#ppt_x"/>
                                          </p:val>
                                        </p:tav>
                                      </p:tavLst>
                                    </p:anim>
                                    <p:anim calcmode="lin" valueType="num">
                                      <p:cBhvr>
                                        <p:cTn id="9" dur="500" fill="hold"/>
                                        <p:tgtEl>
                                          <p:spTgt spid="17"/>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22" presetClass="entr" presetSubtype="8" fill="hold" grpId="0" nodeType="afterEffect">
                                  <p:stCondLst>
                                    <p:cond delay="0"/>
                                  </p:stCondLst>
                                  <p:childTnLst>
                                    <p:set>
                                      <p:cBhvr>
                                        <p:cTn id="12" dur="1" fill="hold">
                                          <p:stCondLst>
                                            <p:cond delay="0"/>
                                          </p:stCondLst>
                                        </p:cTn>
                                        <p:tgtEl>
                                          <p:spTgt spid="18"/>
                                        </p:tgtEl>
                                        <p:attrNameLst>
                                          <p:attrName>style.visibility</p:attrName>
                                        </p:attrNameLst>
                                      </p:cBhvr>
                                      <p:to>
                                        <p:strVal val="visible"/>
                                      </p:to>
                                    </p:set>
                                    <p:animEffect transition="in" filter="wipe(left)">
                                      <p:cBhvr>
                                        <p:cTn id="13" dur="500"/>
                                        <p:tgtEl>
                                          <p:spTgt spid="18"/>
                                        </p:tgtEl>
                                      </p:cBhvr>
                                    </p:animEffect>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nodeType="clickEffect">
                                  <p:stCondLst>
                                    <p:cond delay="0"/>
                                  </p:stCondLst>
                                  <p:childTnLst>
                                    <p:set>
                                      <p:cBhvr>
                                        <p:cTn id="17" dur="500" fill="hold">
                                          <p:stCondLst>
                                            <p:cond delay="0"/>
                                          </p:stCondLst>
                                        </p:cTn>
                                        <p:tgtEl>
                                          <p:spTgt spid="5"/>
                                        </p:tgtEl>
                                        <p:attrNameLst>
                                          <p:attrName>style.visibility</p:attrName>
                                        </p:attrNameLst>
                                      </p:cBhvr>
                                      <p:to>
                                        <p:strVal val="visible"/>
                                      </p:to>
                                    </p:set>
                                    <p:animEffect transition="in" filter="fade">
                                      <p:cBhvr>
                                        <p:cTn id="18" dur="500"/>
                                        <p:tgtEl>
                                          <p:spTgt spid="5"/>
                                        </p:tgtEl>
                                      </p:cBhvr>
                                    </p:animEffect>
                                    <p:anim calcmode="lin" valueType="num">
                                      <p:cBhvr>
                                        <p:cTn id="19" dur="500" fill="hold"/>
                                        <p:tgtEl>
                                          <p:spTgt spid="5"/>
                                        </p:tgtEl>
                                        <p:attrNameLst>
                                          <p:attrName>ppt_x</p:attrName>
                                        </p:attrNameLst>
                                      </p:cBhvr>
                                      <p:tavLst>
                                        <p:tav tm="0">
                                          <p:val>
                                            <p:strVal val="#ppt_x"/>
                                          </p:val>
                                        </p:tav>
                                        <p:tav tm="100000">
                                          <p:val>
                                            <p:strVal val="#ppt_x"/>
                                          </p:val>
                                        </p:tav>
                                      </p:tavLst>
                                    </p:anim>
                                    <p:anim calcmode="lin" valueType="num">
                                      <p:cBhvr>
                                        <p:cTn id="20" dur="500" fill="hold"/>
                                        <p:tgtEl>
                                          <p:spTgt spid="5"/>
                                        </p:tgtEl>
                                        <p:attrNameLst>
                                          <p:attrName>ppt_y</p:attrName>
                                        </p:attrNameLst>
                                      </p:cBhvr>
                                      <p:tavLst>
                                        <p:tav tm="0">
                                          <p:val>
                                            <p:strVal val="#ppt_y+.1"/>
                                          </p:val>
                                        </p:tav>
                                        <p:tav tm="100000">
                                          <p:val>
                                            <p:strVal val="#ppt_y"/>
                                          </p:val>
                                        </p:tav>
                                      </p:tavLst>
                                    </p:anim>
                                  </p:childTnLst>
                                </p:cTn>
                              </p:par>
                            </p:childTnLst>
                          </p:cTn>
                        </p:par>
                        <p:par>
                          <p:cTn id="21" fill="hold">
                            <p:stCondLst>
                              <p:cond delay="500"/>
                            </p:stCondLst>
                            <p:childTnLst>
                              <p:par>
                                <p:cTn id="22" presetID="22" presetClass="entr" presetSubtype="8" fill="hold" nodeType="afterEffect">
                                  <p:stCondLst>
                                    <p:cond delay="0"/>
                                  </p:stCondLst>
                                  <p:childTnLst>
                                    <p:set>
                                      <p:cBhvr>
                                        <p:cTn id="23" dur="1" fill="hold">
                                          <p:stCondLst>
                                            <p:cond delay="0"/>
                                          </p:stCondLst>
                                        </p:cTn>
                                        <p:tgtEl>
                                          <p:spTgt spid="2"/>
                                        </p:tgtEl>
                                        <p:attrNameLst>
                                          <p:attrName>style.visibility</p:attrName>
                                        </p:attrNameLst>
                                      </p:cBhvr>
                                      <p:to>
                                        <p:strVal val="visible"/>
                                      </p:to>
                                    </p:set>
                                    <p:animEffect transition="in" filter="wipe(left)">
                                      <p:cBhvr>
                                        <p:cTn id="24" dur="500"/>
                                        <p:tgtEl>
                                          <p:spTgt spid="2"/>
                                        </p:tgtEl>
                                      </p:cBhvr>
                                    </p:animEffect>
                                  </p:childTnLst>
                                </p:cTn>
                              </p:par>
                            </p:childTnLst>
                          </p:cTn>
                        </p:par>
                        <p:par>
                          <p:cTn id="25" fill="hold">
                            <p:stCondLst>
                              <p:cond delay="1000"/>
                            </p:stCondLst>
                            <p:childTnLst>
                              <p:par>
                                <p:cTn id="26" presetID="22" presetClass="entr" presetSubtype="8" fill="hold" grpId="0" nodeType="afterEffect">
                                  <p:stCondLst>
                                    <p:cond delay="0"/>
                                  </p:stCondLst>
                                  <p:childTnLst>
                                    <p:set>
                                      <p:cBhvr>
                                        <p:cTn id="27" dur="1" fill="hold">
                                          <p:stCondLst>
                                            <p:cond delay="0"/>
                                          </p:stCondLst>
                                        </p:cTn>
                                        <p:tgtEl>
                                          <p:spTgt spid="3"/>
                                        </p:tgtEl>
                                        <p:attrNameLst>
                                          <p:attrName>style.visibility</p:attrName>
                                        </p:attrNameLst>
                                      </p:cBhvr>
                                      <p:to>
                                        <p:strVal val="visible"/>
                                      </p:to>
                                    </p:set>
                                    <p:animEffect transition="in" filter="wipe(left)">
                                      <p:cBhvr>
                                        <p:cTn id="28" dur="500"/>
                                        <p:tgtEl>
                                          <p:spTgt spid="3"/>
                                        </p:tgtEl>
                                      </p:cBhvr>
                                    </p:animEffect>
                                  </p:childTnLst>
                                </p:cTn>
                              </p:par>
                            </p:childTnLst>
                          </p:cTn>
                        </p:par>
                        <p:par>
                          <p:cTn id="29" fill="hold">
                            <p:stCondLst>
                              <p:cond delay="1500"/>
                            </p:stCondLst>
                            <p:childTnLst>
                              <p:par>
                                <p:cTn id="30" presetID="22" presetClass="entr" presetSubtype="8" fill="hold" nodeType="after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wipe(left)">
                                      <p:cBhvr>
                                        <p:cTn id="32" dur="500"/>
                                        <p:tgtEl>
                                          <p:spTgt spid="4"/>
                                        </p:tgtEl>
                                      </p:cBhvr>
                                    </p:animEffect>
                                  </p:childTnLst>
                                </p:cTn>
                              </p:par>
                            </p:childTnLst>
                          </p:cTn>
                        </p:par>
                        <p:par>
                          <p:cTn id="33" fill="hold">
                            <p:stCondLst>
                              <p:cond delay="2000"/>
                            </p:stCondLst>
                            <p:childTnLst>
                              <p:par>
                                <p:cTn id="34" presetID="22" presetClass="entr" presetSubtype="8" fill="hold" grpId="0" nodeType="afterEffect">
                                  <p:stCondLst>
                                    <p:cond delay="0"/>
                                  </p:stCondLst>
                                  <p:childTnLst>
                                    <p:set>
                                      <p:cBhvr>
                                        <p:cTn id="35" dur="1" fill="hold">
                                          <p:stCondLst>
                                            <p:cond delay="0"/>
                                          </p:stCondLst>
                                        </p:cTn>
                                        <p:tgtEl>
                                          <p:spTgt spid="6"/>
                                        </p:tgtEl>
                                        <p:attrNameLst>
                                          <p:attrName>style.visibility</p:attrName>
                                        </p:attrNameLst>
                                      </p:cBhvr>
                                      <p:to>
                                        <p:strVal val="visible"/>
                                      </p:to>
                                    </p:set>
                                    <p:animEffect transition="in" filter="wipe(left)">
                                      <p:cBhvr>
                                        <p:cTn id="3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3" grpId="0"/>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2" cstate="screen">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pic>
        <p:nvPicPr>
          <p:cNvPr id="17" name="图片 16" descr="51miz-E841183-64778546"/>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89280" y="448310"/>
            <a:ext cx="545465" cy="545465"/>
          </a:xfrm>
          <a:prstGeom prst="rect">
            <a:avLst/>
          </a:prstGeom>
        </p:spPr>
      </p:pic>
      <p:sp>
        <p:nvSpPr>
          <p:cNvPr id="18" name="文本框 17"/>
          <p:cNvSpPr txBox="1"/>
          <p:nvPr/>
        </p:nvSpPr>
        <p:spPr>
          <a:xfrm>
            <a:off x="1308100" y="448310"/>
            <a:ext cx="2749471" cy="486030"/>
          </a:xfrm>
          <a:prstGeom prst="rect">
            <a:avLst/>
          </a:prstGeom>
          <a:noFill/>
        </p:spPr>
        <p:txBody>
          <a:bodyPr wrap="none" rtlCol="0" anchor="t">
            <a:spAutoFit/>
          </a:bodyPr>
          <a:lstStyle/>
          <a:p>
            <a:pPr algn="l" fontAlgn="auto">
              <a:lnSpc>
                <a:spcPct val="110000"/>
              </a:lnSpc>
            </a:pPr>
            <a:r>
              <a:rPr lang="en-US" altLang="zh-CN" sz="2500">
                <a:solidFill>
                  <a:schemeClr val="tx1"/>
                </a:solidFill>
                <a:cs typeface="+mn-ea"/>
                <a:sym typeface="+mn-lt"/>
              </a:rPr>
              <a:t>如何实现信息安全</a:t>
            </a:r>
          </a:p>
        </p:txBody>
      </p:sp>
      <p:pic>
        <p:nvPicPr>
          <p:cNvPr id="7" name="图片 6" descr="资源 1"/>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830580" y="2738755"/>
            <a:ext cx="1379220" cy="1084580"/>
          </a:xfrm>
          <a:prstGeom prst="rect">
            <a:avLst/>
          </a:prstGeom>
        </p:spPr>
      </p:pic>
      <p:sp>
        <p:nvSpPr>
          <p:cNvPr id="22" name="文本框 21"/>
          <p:cNvSpPr txBox="1"/>
          <p:nvPr/>
        </p:nvSpPr>
        <p:spPr>
          <a:xfrm>
            <a:off x="1590230" y="2879090"/>
            <a:ext cx="486030" cy="407291"/>
          </a:xfrm>
          <a:prstGeom prst="rect">
            <a:avLst/>
          </a:prstGeom>
          <a:noFill/>
        </p:spPr>
        <p:txBody>
          <a:bodyPr wrap="none" rtlCol="0" anchor="t">
            <a:spAutoFit/>
          </a:bodyPr>
          <a:lstStyle/>
          <a:p>
            <a:pPr algn="ctr" fontAlgn="auto">
              <a:lnSpc>
                <a:spcPct val="110000"/>
              </a:lnSpc>
            </a:pPr>
            <a:r>
              <a:rPr lang="en-US" altLang="zh-CN" sz="2000">
                <a:solidFill>
                  <a:srgbClr val="8BCEF9"/>
                </a:solidFill>
                <a:cs typeface="+mn-ea"/>
                <a:sym typeface="+mn-lt"/>
              </a:rPr>
              <a:t>01</a:t>
            </a:r>
          </a:p>
        </p:txBody>
      </p:sp>
      <p:sp>
        <p:nvSpPr>
          <p:cNvPr id="8" name="文本框 7"/>
          <p:cNvSpPr txBox="1"/>
          <p:nvPr/>
        </p:nvSpPr>
        <p:spPr>
          <a:xfrm>
            <a:off x="1134110" y="1840865"/>
            <a:ext cx="1502410" cy="397801"/>
          </a:xfrm>
          <a:prstGeom prst="rect">
            <a:avLst/>
          </a:prstGeom>
          <a:noFill/>
        </p:spPr>
        <p:txBody>
          <a:bodyPr wrap="square" rtlCol="0" anchor="t">
            <a:spAutoFit/>
          </a:bodyPr>
          <a:lstStyle/>
          <a:p>
            <a:pPr algn="l" fontAlgn="auto">
              <a:lnSpc>
                <a:spcPct val="150000"/>
              </a:lnSpc>
            </a:pPr>
            <a:r>
              <a:rPr lang="en-US" altLang="zh-CN" sz="1500">
                <a:solidFill>
                  <a:schemeClr val="tx1"/>
                </a:solidFill>
                <a:cs typeface="+mn-ea"/>
                <a:sym typeface="+mn-lt"/>
              </a:rPr>
              <a:t>文件分类分级</a:t>
            </a:r>
          </a:p>
        </p:txBody>
      </p:sp>
      <p:pic>
        <p:nvPicPr>
          <p:cNvPr id="9" name="图片 8" descr="D:\APPT制作\新员工网络信息安全意识培训\素材\元素\图片\资源 2.png资源 2"/>
          <p:cNvPicPr>
            <a:picLocks noChangeAspect="1"/>
          </p:cNvPicPr>
          <p:nvPr/>
        </p:nvPicPr>
        <p:blipFill>
          <a:blip r:embed="rId5" cstate="screen">
            <a:extLst>
              <a:ext uri="{28A0092B-C50C-407E-A947-70E740481C1C}">
                <a14:useLocalDpi xmlns:a14="http://schemas.microsoft.com/office/drawing/2010/main"/>
              </a:ext>
            </a:extLst>
          </a:blip>
          <a:srcRect/>
          <a:stretch>
            <a:fillRect/>
          </a:stretch>
        </p:blipFill>
        <p:spPr>
          <a:xfrm>
            <a:off x="2299018" y="3657600"/>
            <a:ext cx="1297305" cy="1084580"/>
          </a:xfrm>
          <a:prstGeom prst="rect">
            <a:avLst/>
          </a:prstGeom>
        </p:spPr>
      </p:pic>
      <p:sp>
        <p:nvSpPr>
          <p:cNvPr id="12" name="文本框 11"/>
          <p:cNvSpPr txBox="1"/>
          <p:nvPr/>
        </p:nvSpPr>
        <p:spPr>
          <a:xfrm>
            <a:off x="2960560" y="4137660"/>
            <a:ext cx="486030" cy="407291"/>
          </a:xfrm>
          <a:prstGeom prst="rect">
            <a:avLst/>
          </a:prstGeom>
          <a:noFill/>
        </p:spPr>
        <p:txBody>
          <a:bodyPr wrap="none" rtlCol="0" anchor="t">
            <a:spAutoFit/>
          </a:bodyPr>
          <a:lstStyle/>
          <a:p>
            <a:pPr algn="ctr" fontAlgn="auto">
              <a:lnSpc>
                <a:spcPct val="110000"/>
              </a:lnSpc>
            </a:pPr>
            <a:r>
              <a:rPr lang="en-US" altLang="zh-CN" sz="2000">
                <a:solidFill>
                  <a:srgbClr val="4080DC"/>
                </a:solidFill>
                <a:cs typeface="+mn-ea"/>
                <a:sym typeface="+mn-lt"/>
              </a:rPr>
              <a:t>02</a:t>
            </a:r>
          </a:p>
        </p:txBody>
      </p:sp>
      <p:sp>
        <p:nvSpPr>
          <p:cNvPr id="13" name="文本框 12"/>
          <p:cNvSpPr txBox="1"/>
          <p:nvPr/>
        </p:nvSpPr>
        <p:spPr>
          <a:xfrm>
            <a:off x="2090420" y="4742180"/>
            <a:ext cx="2195830" cy="1129665"/>
          </a:xfrm>
          <a:prstGeom prst="rect">
            <a:avLst/>
          </a:prstGeom>
          <a:noFill/>
        </p:spPr>
        <p:txBody>
          <a:bodyPr wrap="square" rtlCol="0" anchor="t">
            <a:spAutoFit/>
          </a:bodyPr>
          <a:lstStyle/>
          <a:p>
            <a:pPr algn="l" fontAlgn="auto">
              <a:lnSpc>
                <a:spcPct val="150000"/>
              </a:lnSpc>
            </a:pPr>
            <a:r>
              <a:rPr lang="en-US" altLang="zh-CN" sz="1500">
                <a:solidFill>
                  <a:schemeClr val="tx1"/>
                </a:solidFill>
                <a:cs typeface="+mn-ea"/>
                <a:sym typeface="+mn-lt"/>
              </a:rPr>
              <a:t>使用过的重要文件及时销毁，不要扔在废纸篓里，也不要重复利用</a:t>
            </a:r>
          </a:p>
        </p:txBody>
      </p:sp>
      <p:pic>
        <p:nvPicPr>
          <p:cNvPr id="14" name="图片 13" descr="D:\APPT制作\新员工网络信息安全意识培训\素材\元素\图片\资源 3.png资源 3"/>
          <p:cNvPicPr>
            <a:picLocks noChangeAspect="1"/>
          </p:cNvPicPr>
          <p:nvPr/>
        </p:nvPicPr>
        <p:blipFill>
          <a:blip r:embed="rId6" cstate="screen">
            <a:extLst>
              <a:ext uri="{28A0092B-C50C-407E-A947-70E740481C1C}">
                <a14:useLocalDpi xmlns:a14="http://schemas.microsoft.com/office/drawing/2010/main"/>
              </a:ext>
            </a:extLst>
          </a:blip>
          <a:srcRect/>
          <a:stretch>
            <a:fillRect/>
          </a:stretch>
        </p:blipFill>
        <p:spPr>
          <a:xfrm>
            <a:off x="3686175" y="2738755"/>
            <a:ext cx="1228090" cy="980440"/>
          </a:xfrm>
          <a:prstGeom prst="rect">
            <a:avLst/>
          </a:prstGeom>
        </p:spPr>
      </p:pic>
      <p:sp>
        <p:nvSpPr>
          <p:cNvPr id="16" name="文本框 15"/>
          <p:cNvSpPr txBox="1"/>
          <p:nvPr/>
        </p:nvSpPr>
        <p:spPr>
          <a:xfrm>
            <a:off x="4283265" y="2878455"/>
            <a:ext cx="486030" cy="407291"/>
          </a:xfrm>
          <a:prstGeom prst="rect">
            <a:avLst/>
          </a:prstGeom>
          <a:noFill/>
        </p:spPr>
        <p:txBody>
          <a:bodyPr wrap="none" rtlCol="0" anchor="t">
            <a:spAutoFit/>
          </a:bodyPr>
          <a:lstStyle/>
          <a:p>
            <a:pPr algn="ctr" fontAlgn="auto">
              <a:lnSpc>
                <a:spcPct val="110000"/>
              </a:lnSpc>
            </a:pPr>
            <a:r>
              <a:rPr lang="en-US" altLang="zh-CN" sz="2000">
                <a:solidFill>
                  <a:srgbClr val="8BCEF9"/>
                </a:solidFill>
                <a:cs typeface="+mn-ea"/>
                <a:sym typeface="+mn-lt"/>
              </a:rPr>
              <a:t>03</a:t>
            </a:r>
          </a:p>
        </p:txBody>
      </p:sp>
      <p:sp>
        <p:nvSpPr>
          <p:cNvPr id="19" name="文本框 18"/>
          <p:cNvSpPr txBox="1"/>
          <p:nvPr/>
        </p:nvSpPr>
        <p:spPr>
          <a:xfrm>
            <a:off x="3585210" y="1461770"/>
            <a:ext cx="1823085" cy="1129665"/>
          </a:xfrm>
          <a:prstGeom prst="rect">
            <a:avLst/>
          </a:prstGeom>
          <a:noFill/>
        </p:spPr>
        <p:txBody>
          <a:bodyPr wrap="square" rtlCol="0" anchor="t">
            <a:spAutoFit/>
          </a:bodyPr>
          <a:lstStyle/>
          <a:p>
            <a:pPr algn="l" fontAlgn="auto">
              <a:lnSpc>
                <a:spcPct val="150000"/>
              </a:lnSpc>
            </a:pPr>
            <a:r>
              <a:rPr lang="en-US" altLang="zh-CN" sz="1500">
                <a:solidFill>
                  <a:schemeClr val="tx1"/>
                </a:solidFill>
                <a:cs typeface="+mn-ea"/>
                <a:sym typeface="+mn-lt"/>
              </a:rPr>
              <a:t>不在电话中说工作敏感信息，电话回叫要确认身份</a:t>
            </a:r>
          </a:p>
        </p:txBody>
      </p:sp>
      <p:pic>
        <p:nvPicPr>
          <p:cNvPr id="20" name="图片 19" descr="D:\APPT制作\新员工网络信息安全意识培训\素材\元素\图片\资源 2.png资源 2"/>
          <p:cNvPicPr>
            <a:picLocks noChangeAspect="1"/>
          </p:cNvPicPr>
          <p:nvPr/>
        </p:nvPicPr>
        <p:blipFill>
          <a:blip r:embed="rId5" cstate="screen">
            <a:extLst>
              <a:ext uri="{28A0092B-C50C-407E-A947-70E740481C1C}">
                <a14:useLocalDpi xmlns:a14="http://schemas.microsoft.com/office/drawing/2010/main"/>
              </a:ext>
            </a:extLst>
          </a:blip>
          <a:srcRect/>
          <a:stretch>
            <a:fillRect/>
          </a:stretch>
        </p:blipFill>
        <p:spPr>
          <a:xfrm>
            <a:off x="5003483" y="3657600"/>
            <a:ext cx="1297305" cy="1084580"/>
          </a:xfrm>
          <a:prstGeom prst="rect">
            <a:avLst/>
          </a:prstGeom>
        </p:spPr>
      </p:pic>
      <p:sp>
        <p:nvSpPr>
          <p:cNvPr id="21" name="文本框 20"/>
          <p:cNvSpPr txBox="1"/>
          <p:nvPr/>
        </p:nvSpPr>
        <p:spPr>
          <a:xfrm>
            <a:off x="5665025" y="4137660"/>
            <a:ext cx="486030" cy="407291"/>
          </a:xfrm>
          <a:prstGeom prst="rect">
            <a:avLst/>
          </a:prstGeom>
          <a:noFill/>
        </p:spPr>
        <p:txBody>
          <a:bodyPr wrap="none" rtlCol="0" anchor="t">
            <a:spAutoFit/>
          </a:bodyPr>
          <a:lstStyle/>
          <a:p>
            <a:pPr algn="ctr" fontAlgn="auto">
              <a:lnSpc>
                <a:spcPct val="110000"/>
              </a:lnSpc>
            </a:pPr>
            <a:r>
              <a:rPr lang="en-US" altLang="zh-CN" sz="2000">
                <a:solidFill>
                  <a:srgbClr val="4080DC"/>
                </a:solidFill>
                <a:cs typeface="+mn-ea"/>
                <a:sym typeface="+mn-lt"/>
              </a:rPr>
              <a:t>04</a:t>
            </a:r>
          </a:p>
        </p:txBody>
      </p:sp>
      <p:sp>
        <p:nvSpPr>
          <p:cNvPr id="23" name="文本框 22"/>
          <p:cNvSpPr txBox="1"/>
          <p:nvPr/>
        </p:nvSpPr>
        <p:spPr>
          <a:xfrm>
            <a:off x="4860290" y="4742180"/>
            <a:ext cx="2012315" cy="1129665"/>
          </a:xfrm>
          <a:prstGeom prst="rect">
            <a:avLst/>
          </a:prstGeom>
          <a:noFill/>
        </p:spPr>
        <p:txBody>
          <a:bodyPr wrap="square" rtlCol="0" anchor="t">
            <a:spAutoFit/>
          </a:bodyPr>
          <a:lstStyle/>
          <a:p>
            <a:pPr algn="l" fontAlgn="auto">
              <a:lnSpc>
                <a:spcPct val="150000"/>
              </a:lnSpc>
            </a:pPr>
            <a:r>
              <a:rPr lang="en-US" altLang="zh-CN" sz="1500">
                <a:solidFill>
                  <a:schemeClr val="tx1"/>
                </a:solidFill>
                <a:cs typeface="+mn-ea"/>
                <a:sym typeface="+mn-lt"/>
              </a:rPr>
              <a:t>不随意下载安装软件，防止恶意程序、病毒及后门等黑客程序</a:t>
            </a:r>
          </a:p>
        </p:txBody>
      </p:sp>
      <p:pic>
        <p:nvPicPr>
          <p:cNvPr id="24" name="图片 23" descr="D:\APPT制作\新员工网络信息安全意识培训\素材\元素\图片\资源 3.png资源 3"/>
          <p:cNvPicPr>
            <a:picLocks noChangeAspect="1"/>
          </p:cNvPicPr>
          <p:nvPr/>
        </p:nvPicPr>
        <p:blipFill>
          <a:blip r:embed="rId6" cstate="screen">
            <a:extLst>
              <a:ext uri="{28A0092B-C50C-407E-A947-70E740481C1C}">
                <a14:useLocalDpi xmlns:a14="http://schemas.microsoft.com/office/drawing/2010/main"/>
              </a:ext>
            </a:extLst>
          </a:blip>
          <a:srcRect/>
          <a:stretch>
            <a:fillRect/>
          </a:stretch>
        </p:blipFill>
        <p:spPr>
          <a:xfrm>
            <a:off x="6359525" y="2712720"/>
            <a:ext cx="1228090" cy="980440"/>
          </a:xfrm>
          <a:prstGeom prst="rect">
            <a:avLst/>
          </a:prstGeom>
        </p:spPr>
      </p:pic>
      <p:sp>
        <p:nvSpPr>
          <p:cNvPr id="25" name="文本框 24"/>
          <p:cNvSpPr txBox="1"/>
          <p:nvPr/>
        </p:nvSpPr>
        <p:spPr>
          <a:xfrm>
            <a:off x="6954710" y="2852420"/>
            <a:ext cx="486030" cy="407291"/>
          </a:xfrm>
          <a:prstGeom prst="rect">
            <a:avLst/>
          </a:prstGeom>
          <a:noFill/>
        </p:spPr>
        <p:txBody>
          <a:bodyPr wrap="none" rtlCol="0" anchor="t">
            <a:spAutoFit/>
          </a:bodyPr>
          <a:lstStyle/>
          <a:p>
            <a:pPr algn="ctr" fontAlgn="auto">
              <a:lnSpc>
                <a:spcPct val="110000"/>
              </a:lnSpc>
            </a:pPr>
            <a:r>
              <a:rPr lang="en-US" altLang="zh-CN" sz="2000">
                <a:solidFill>
                  <a:srgbClr val="8BCEF9"/>
                </a:solidFill>
                <a:cs typeface="+mn-ea"/>
                <a:sym typeface="+mn-lt"/>
              </a:rPr>
              <a:t>05</a:t>
            </a:r>
          </a:p>
        </p:txBody>
      </p:sp>
      <p:sp>
        <p:nvSpPr>
          <p:cNvPr id="26" name="文本框 25"/>
          <p:cNvSpPr txBox="1"/>
          <p:nvPr/>
        </p:nvSpPr>
        <p:spPr>
          <a:xfrm>
            <a:off x="6144895" y="1089025"/>
            <a:ext cx="2110105" cy="1476375"/>
          </a:xfrm>
          <a:prstGeom prst="rect">
            <a:avLst/>
          </a:prstGeom>
          <a:noFill/>
        </p:spPr>
        <p:txBody>
          <a:bodyPr wrap="square" rtlCol="0" anchor="t">
            <a:spAutoFit/>
          </a:bodyPr>
          <a:lstStyle/>
          <a:p>
            <a:pPr algn="l" fontAlgn="auto">
              <a:lnSpc>
                <a:spcPct val="150000"/>
              </a:lnSpc>
            </a:pPr>
            <a:r>
              <a:rPr lang="en-US" altLang="zh-CN" sz="1500">
                <a:solidFill>
                  <a:schemeClr val="tx1"/>
                </a:solidFill>
                <a:cs typeface="+mn-ea"/>
                <a:sym typeface="+mn-lt"/>
              </a:rPr>
              <a:t>前来拜访的外来人员应做身份验证(登记），见到未佩戴身份识别卡的人应主动询问</a:t>
            </a:r>
          </a:p>
        </p:txBody>
      </p:sp>
      <p:pic>
        <p:nvPicPr>
          <p:cNvPr id="27" name="图片 26" descr="D:\APPT制作\新员工网络信息安全意识培训\素材\元素\图片\资源 2.png资源 2"/>
          <p:cNvPicPr>
            <a:picLocks noChangeAspect="1"/>
          </p:cNvPicPr>
          <p:nvPr/>
        </p:nvPicPr>
        <p:blipFill>
          <a:blip r:embed="rId5" cstate="screen">
            <a:extLst>
              <a:ext uri="{28A0092B-C50C-407E-A947-70E740481C1C}">
                <a14:useLocalDpi xmlns:a14="http://schemas.microsoft.com/office/drawing/2010/main"/>
              </a:ext>
            </a:extLst>
          </a:blip>
          <a:srcRect/>
          <a:stretch>
            <a:fillRect/>
          </a:stretch>
        </p:blipFill>
        <p:spPr>
          <a:xfrm>
            <a:off x="7645718" y="3657600"/>
            <a:ext cx="1297305" cy="1084580"/>
          </a:xfrm>
          <a:prstGeom prst="rect">
            <a:avLst/>
          </a:prstGeom>
        </p:spPr>
      </p:pic>
      <p:sp>
        <p:nvSpPr>
          <p:cNvPr id="28" name="文本框 27"/>
          <p:cNvSpPr txBox="1"/>
          <p:nvPr/>
        </p:nvSpPr>
        <p:spPr>
          <a:xfrm>
            <a:off x="8307260" y="4137660"/>
            <a:ext cx="486030" cy="407291"/>
          </a:xfrm>
          <a:prstGeom prst="rect">
            <a:avLst/>
          </a:prstGeom>
          <a:noFill/>
        </p:spPr>
        <p:txBody>
          <a:bodyPr wrap="none" rtlCol="0" anchor="t">
            <a:spAutoFit/>
          </a:bodyPr>
          <a:lstStyle/>
          <a:p>
            <a:pPr algn="ctr" fontAlgn="auto">
              <a:lnSpc>
                <a:spcPct val="110000"/>
              </a:lnSpc>
            </a:pPr>
            <a:r>
              <a:rPr lang="en-US" altLang="zh-CN" sz="2000">
                <a:solidFill>
                  <a:srgbClr val="4080DC"/>
                </a:solidFill>
                <a:cs typeface="+mn-ea"/>
                <a:sym typeface="+mn-lt"/>
              </a:rPr>
              <a:t>06</a:t>
            </a:r>
          </a:p>
        </p:txBody>
      </p:sp>
      <p:sp>
        <p:nvSpPr>
          <p:cNvPr id="29" name="文本框 28"/>
          <p:cNvSpPr txBox="1"/>
          <p:nvPr/>
        </p:nvSpPr>
        <p:spPr>
          <a:xfrm>
            <a:off x="7562215" y="4742180"/>
            <a:ext cx="1976120" cy="744050"/>
          </a:xfrm>
          <a:prstGeom prst="rect">
            <a:avLst/>
          </a:prstGeom>
          <a:noFill/>
        </p:spPr>
        <p:txBody>
          <a:bodyPr wrap="square" rtlCol="0" anchor="t">
            <a:spAutoFit/>
          </a:bodyPr>
          <a:lstStyle/>
          <a:p>
            <a:pPr algn="l" fontAlgn="auto">
              <a:lnSpc>
                <a:spcPct val="150000"/>
              </a:lnSpc>
            </a:pPr>
            <a:r>
              <a:rPr lang="en-US" altLang="zh-CN" sz="1500">
                <a:solidFill>
                  <a:schemeClr val="tx1"/>
                </a:solidFill>
                <a:cs typeface="+mn-ea"/>
                <a:sym typeface="+mn-lt"/>
              </a:rPr>
              <a:t>加强对移动计算机的安全保护,防止丢失</a:t>
            </a:r>
          </a:p>
        </p:txBody>
      </p:sp>
      <p:pic>
        <p:nvPicPr>
          <p:cNvPr id="30" name="图片 29" descr="D:\APPT制作\新员工网络信息安全意识培训\素材\元素\图片\资源 3.png资源 3"/>
          <p:cNvPicPr>
            <a:picLocks noChangeAspect="1"/>
          </p:cNvPicPr>
          <p:nvPr/>
        </p:nvPicPr>
        <p:blipFill>
          <a:blip r:embed="rId6" cstate="screen">
            <a:extLst>
              <a:ext uri="{28A0092B-C50C-407E-A947-70E740481C1C}">
                <a14:useLocalDpi xmlns:a14="http://schemas.microsoft.com/office/drawing/2010/main"/>
              </a:ext>
            </a:extLst>
          </a:blip>
          <a:srcRect/>
          <a:stretch>
            <a:fillRect/>
          </a:stretch>
        </p:blipFill>
        <p:spPr>
          <a:xfrm>
            <a:off x="8994140" y="2738755"/>
            <a:ext cx="1228090" cy="980440"/>
          </a:xfrm>
          <a:prstGeom prst="rect">
            <a:avLst/>
          </a:prstGeom>
        </p:spPr>
      </p:pic>
      <p:sp>
        <p:nvSpPr>
          <p:cNvPr id="31" name="文本框 30"/>
          <p:cNvSpPr txBox="1"/>
          <p:nvPr/>
        </p:nvSpPr>
        <p:spPr>
          <a:xfrm>
            <a:off x="9591230" y="2878455"/>
            <a:ext cx="486030" cy="407291"/>
          </a:xfrm>
          <a:prstGeom prst="rect">
            <a:avLst/>
          </a:prstGeom>
          <a:noFill/>
        </p:spPr>
        <p:txBody>
          <a:bodyPr wrap="none" rtlCol="0" anchor="t">
            <a:spAutoFit/>
          </a:bodyPr>
          <a:lstStyle/>
          <a:p>
            <a:pPr algn="ctr" fontAlgn="auto">
              <a:lnSpc>
                <a:spcPct val="110000"/>
              </a:lnSpc>
            </a:pPr>
            <a:r>
              <a:rPr lang="en-US" altLang="zh-CN" sz="2000">
                <a:solidFill>
                  <a:srgbClr val="8BCEF9"/>
                </a:solidFill>
                <a:cs typeface="+mn-ea"/>
                <a:sym typeface="+mn-lt"/>
              </a:rPr>
              <a:t>07</a:t>
            </a:r>
          </a:p>
        </p:txBody>
      </p:sp>
      <p:sp>
        <p:nvSpPr>
          <p:cNvPr id="32" name="文本框 31"/>
          <p:cNvSpPr txBox="1"/>
          <p:nvPr/>
        </p:nvSpPr>
        <p:spPr>
          <a:xfrm>
            <a:off x="8994140" y="1807845"/>
            <a:ext cx="1814830" cy="397801"/>
          </a:xfrm>
          <a:prstGeom prst="rect">
            <a:avLst/>
          </a:prstGeom>
          <a:noFill/>
        </p:spPr>
        <p:txBody>
          <a:bodyPr wrap="square" rtlCol="0" anchor="t">
            <a:spAutoFit/>
          </a:bodyPr>
          <a:lstStyle/>
          <a:p>
            <a:pPr algn="l" fontAlgn="auto">
              <a:lnSpc>
                <a:spcPct val="150000"/>
              </a:lnSpc>
            </a:pPr>
            <a:r>
              <a:rPr lang="en-US" altLang="zh-CN" sz="1500">
                <a:solidFill>
                  <a:schemeClr val="tx1"/>
                </a:solidFill>
                <a:cs typeface="+mn-ea"/>
                <a:sym typeface="+mn-lt"/>
              </a:rPr>
              <a:t>重要文件做好备份</a:t>
            </a:r>
          </a:p>
        </p:txBody>
      </p:sp>
      <p:pic>
        <p:nvPicPr>
          <p:cNvPr id="33" name="图片 32" descr="D:\APPT制作\新员工网络信息安全意识培训\素材\元素\图片\资源 4.png资源 4"/>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a:xfrm>
            <a:off x="10237470" y="3522345"/>
            <a:ext cx="1228090" cy="300990"/>
          </a:xfrm>
          <a:prstGeom prst="rect">
            <a:avLst/>
          </a:prstGeom>
        </p:spPr>
      </p:pic>
      <p:sp>
        <p:nvSpPr>
          <p:cNvPr id="35" name="TextBox 34"/>
          <p:cNvSpPr txBox="1"/>
          <p:nvPr/>
        </p:nvSpPr>
        <p:spPr>
          <a:xfrm>
            <a:off x="10241424" y="6459925"/>
            <a:ext cx="1224136" cy="123111"/>
          </a:xfrm>
          <a:prstGeom prst="rect">
            <a:avLst/>
          </a:prstGeom>
          <a:noFill/>
        </p:spPr>
        <p:txBody>
          <a:bodyPr wrap="square" rtlCol="0">
            <a:spAutoFit/>
          </a:bodyPr>
          <a:lstStyle/>
          <a:p>
            <a:pPr marL="0" marR="0" lvl="0" indent="0" defTabSz="914400" eaLnBrk="1" fontAlgn="auto" latinLnBrk="0" hangingPunct="1">
              <a:lnSpc>
                <a:spcPct val="200000"/>
              </a:lnSpc>
              <a:spcBef>
                <a:spcPts val="0"/>
              </a:spcBef>
              <a:spcAft>
                <a:spcPts val="0"/>
              </a:spcAft>
              <a:buClrTx/>
              <a:buSzTx/>
              <a:buFontTx/>
              <a:buNone/>
              <a:tabLst/>
              <a:defRPr/>
            </a:pPr>
            <a:r>
              <a:rPr kumimoji="0" lang="en-US" altLang="zh-CN" sz="100" b="0" i="0" u="none" strike="noStrike" kern="0" cap="none" spc="0" normalizeH="0" baseline="0" noProof="0" dirty="0" smtClean="0">
                <a:ln>
                  <a:noFill/>
                </a:ln>
                <a:solidFill>
                  <a:schemeClr val="bg1"/>
                </a:solidFill>
                <a:effectLst/>
                <a:uLnTx/>
                <a:uFillTx/>
              </a:rPr>
              <a:t>PPT</a:t>
            </a:r>
            <a:r>
              <a:rPr kumimoji="0" lang="zh-CN" altLang="en-US" sz="100" b="0" i="0" u="none" strike="noStrike" kern="0" cap="none" spc="0" normalizeH="0" baseline="0" noProof="0" dirty="0" smtClean="0">
                <a:ln>
                  <a:noFill/>
                </a:ln>
                <a:solidFill>
                  <a:schemeClr val="bg1"/>
                </a:solidFill>
                <a:effectLst/>
                <a:uLnTx/>
                <a:uFillTx/>
              </a:rPr>
              <a:t>下载 </a:t>
            </a:r>
            <a:r>
              <a:rPr kumimoji="0" lang="en-US" altLang="zh-CN" sz="100" b="0" i="0" u="none" strike="noStrike" kern="0" cap="none" spc="0" normalizeH="0" baseline="0" noProof="0" dirty="0" smtClean="0">
                <a:ln>
                  <a:noFill/>
                </a:ln>
                <a:solidFill>
                  <a:schemeClr val="bg1"/>
                </a:solidFill>
                <a:effectLst/>
                <a:uLnTx/>
                <a:uFillTx/>
              </a:rPr>
              <a:t>http://</a:t>
            </a:r>
            <a:r>
              <a:rPr kumimoji="0" lang="en-US" altLang="zh-CN" sz="100" b="0" i="0" u="none" strike="noStrike" kern="0" cap="none" spc="0" normalizeH="0" baseline="0" noProof="0" dirty="0" smtClean="0">
                <a:ln>
                  <a:noFill/>
                </a:ln>
                <a:solidFill>
                  <a:schemeClr val="bg1"/>
                </a:solidFill>
                <a:effectLst/>
                <a:uLnTx/>
                <a:uFillTx/>
              </a:rPr>
              <a:t>www.ypppt.com/xiazai</a:t>
            </a:r>
            <a:r>
              <a:rPr kumimoji="0" lang="en-US" altLang="zh-CN" sz="100" b="0" i="0" u="none" strike="noStrike" kern="0" cap="none" spc="0" normalizeH="0" baseline="0" noProof="0" dirty="0" smtClean="0">
                <a:ln>
                  <a:noFill/>
                </a:ln>
                <a:solidFill>
                  <a:schemeClr val="bg1"/>
                </a:solidFill>
                <a:effectLst/>
                <a:uLnTx/>
                <a:uFillTx/>
              </a:rPr>
              <a:t>/</a:t>
            </a:r>
          </a:p>
        </p:txBody>
      </p:sp>
    </p:spTree>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500"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anim calcmode="lin" valueType="num">
                                      <p:cBhvr>
                                        <p:cTn id="8" dur="500" fill="hold"/>
                                        <p:tgtEl>
                                          <p:spTgt spid="17"/>
                                        </p:tgtEl>
                                        <p:attrNameLst>
                                          <p:attrName>ppt_x</p:attrName>
                                        </p:attrNameLst>
                                      </p:cBhvr>
                                      <p:tavLst>
                                        <p:tav tm="0">
                                          <p:val>
                                            <p:strVal val="#ppt_x"/>
                                          </p:val>
                                        </p:tav>
                                        <p:tav tm="100000">
                                          <p:val>
                                            <p:strVal val="#ppt_x"/>
                                          </p:val>
                                        </p:tav>
                                      </p:tavLst>
                                    </p:anim>
                                    <p:anim calcmode="lin" valueType="num">
                                      <p:cBhvr>
                                        <p:cTn id="9" dur="500" fill="hold"/>
                                        <p:tgtEl>
                                          <p:spTgt spid="17"/>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22" presetClass="entr" presetSubtype="8" fill="hold" grpId="0" nodeType="afterEffect">
                                  <p:stCondLst>
                                    <p:cond delay="0"/>
                                  </p:stCondLst>
                                  <p:childTnLst>
                                    <p:set>
                                      <p:cBhvr>
                                        <p:cTn id="12" dur="1" fill="hold">
                                          <p:stCondLst>
                                            <p:cond delay="0"/>
                                          </p:stCondLst>
                                        </p:cTn>
                                        <p:tgtEl>
                                          <p:spTgt spid="18"/>
                                        </p:tgtEl>
                                        <p:attrNameLst>
                                          <p:attrName>style.visibility</p:attrName>
                                        </p:attrNameLst>
                                      </p:cBhvr>
                                      <p:to>
                                        <p:strVal val="visible"/>
                                      </p:to>
                                    </p:set>
                                    <p:animEffect transition="in" filter="wipe(left)">
                                      <p:cBhvr>
                                        <p:cTn id="13" dur="500"/>
                                        <p:tgtEl>
                                          <p:spTgt spid="18"/>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wipe(left)">
                                      <p:cBhvr>
                                        <p:cTn id="18" dur="500"/>
                                        <p:tgtEl>
                                          <p:spTgt spid="7"/>
                                        </p:tgtEl>
                                      </p:cBhvr>
                                    </p:animEffect>
                                  </p:childTnLst>
                                </p:cTn>
                              </p:par>
                            </p:childTnLst>
                          </p:cTn>
                        </p:par>
                        <p:par>
                          <p:cTn id="19" fill="hold">
                            <p:stCondLst>
                              <p:cond delay="500"/>
                            </p:stCondLst>
                            <p:childTnLst>
                              <p:par>
                                <p:cTn id="20" presetID="42" presetClass="entr" presetSubtype="0" fill="hold" grpId="0" nodeType="afterEffect">
                                  <p:stCondLst>
                                    <p:cond delay="0"/>
                                  </p:stCondLst>
                                  <p:childTnLst>
                                    <p:set>
                                      <p:cBhvr>
                                        <p:cTn id="21" dur="500" fill="hold">
                                          <p:stCondLst>
                                            <p:cond delay="0"/>
                                          </p:stCondLst>
                                        </p:cTn>
                                        <p:tgtEl>
                                          <p:spTgt spid="22"/>
                                        </p:tgtEl>
                                        <p:attrNameLst>
                                          <p:attrName>style.visibility</p:attrName>
                                        </p:attrNameLst>
                                      </p:cBhvr>
                                      <p:to>
                                        <p:strVal val="visible"/>
                                      </p:to>
                                    </p:set>
                                    <p:animEffect transition="in" filter="fade">
                                      <p:cBhvr>
                                        <p:cTn id="22" dur="500"/>
                                        <p:tgtEl>
                                          <p:spTgt spid="22"/>
                                        </p:tgtEl>
                                      </p:cBhvr>
                                    </p:animEffect>
                                    <p:anim calcmode="lin" valueType="num">
                                      <p:cBhvr>
                                        <p:cTn id="23" dur="500" fill="hold"/>
                                        <p:tgtEl>
                                          <p:spTgt spid="22"/>
                                        </p:tgtEl>
                                        <p:attrNameLst>
                                          <p:attrName>ppt_x</p:attrName>
                                        </p:attrNameLst>
                                      </p:cBhvr>
                                      <p:tavLst>
                                        <p:tav tm="0">
                                          <p:val>
                                            <p:strVal val="#ppt_x"/>
                                          </p:val>
                                        </p:tav>
                                        <p:tav tm="100000">
                                          <p:val>
                                            <p:strVal val="#ppt_x"/>
                                          </p:val>
                                        </p:tav>
                                      </p:tavLst>
                                    </p:anim>
                                    <p:anim calcmode="lin" valueType="num">
                                      <p:cBhvr>
                                        <p:cTn id="24" dur="500" fill="hold"/>
                                        <p:tgtEl>
                                          <p:spTgt spid="22"/>
                                        </p:tgtEl>
                                        <p:attrNameLst>
                                          <p:attrName>ppt_y</p:attrName>
                                        </p:attrNameLst>
                                      </p:cBhvr>
                                      <p:tavLst>
                                        <p:tav tm="0">
                                          <p:val>
                                            <p:strVal val="#ppt_y+.1"/>
                                          </p:val>
                                        </p:tav>
                                        <p:tav tm="100000">
                                          <p:val>
                                            <p:strVal val="#ppt_y"/>
                                          </p:val>
                                        </p:tav>
                                      </p:tavLst>
                                    </p:anim>
                                  </p:childTnLst>
                                </p:cTn>
                              </p:par>
                            </p:childTnLst>
                          </p:cTn>
                        </p:par>
                        <p:par>
                          <p:cTn id="25" fill="hold">
                            <p:stCondLst>
                              <p:cond delay="1000"/>
                            </p:stCondLst>
                            <p:childTnLst>
                              <p:par>
                                <p:cTn id="26" presetID="22" presetClass="entr" presetSubtype="8" fill="hold" grpId="0" nodeType="after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wipe(left)">
                                      <p:cBhvr>
                                        <p:cTn id="28" dur="500"/>
                                        <p:tgtEl>
                                          <p:spTgt spid="8"/>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nodeType="click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wipe(left)">
                                      <p:cBhvr>
                                        <p:cTn id="33" dur="500"/>
                                        <p:tgtEl>
                                          <p:spTgt spid="9"/>
                                        </p:tgtEl>
                                      </p:cBhvr>
                                    </p:animEffect>
                                  </p:childTnLst>
                                </p:cTn>
                              </p:par>
                            </p:childTnLst>
                          </p:cTn>
                        </p:par>
                        <p:par>
                          <p:cTn id="34" fill="hold">
                            <p:stCondLst>
                              <p:cond delay="500"/>
                            </p:stCondLst>
                            <p:childTnLst>
                              <p:par>
                                <p:cTn id="35" presetID="42" presetClass="entr" presetSubtype="0" fill="hold" grpId="0" nodeType="afterEffect">
                                  <p:stCondLst>
                                    <p:cond delay="0"/>
                                  </p:stCondLst>
                                  <p:childTnLst>
                                    <p:set>
                                      <p:cBhvr>
                                        <p:cTn id="36" dur="500" fill="hold">
                                          <p:stCondLst>
                                            <p:cond delay="0"/>
                                          </p:stCondLst>
                                        </p:cTn>
                                        <p:tgtEl>
                                          <p:spTgt spid="12"/>
                                        </p:tgtEl>
                                        <p:attrNameLst>
                                          <p:attrName>style.visibility</p:attrName>
                                        </p:attrNameLst>
                                      </p:cBhvr>
                                      <p:to>
                                        <p:strVal val="visible"/>
                                      </p:to>
                                    </p:set>
                                    <p:animEffect transition="in" filter="fade">
                                      <p:cBhvr>
                                        <p:cTn id="37" dur="500"/>
                                        <p:tgtEl>
                                          <p:spTgt spid="12"/>
                                        </p:tgtEl>
                                      </p:cBhvr>
                                    </p:animEffect>
                                    <p:anim calcmode="lin" valueType="num">
                                      <p:cBhvr>
                                        <p:cTn id="38" dur="500" fill="hold"/>
                                        <p:tgtEl>
                                          <p:spTgt spid="12"/>
                                        </p:tgtEl>
                                        <p:attrNameLst>
                                          <p:attrName>ppt_x</p:attrName>
                                        </p:attrNameLst>
                                      </p:cBhvr>
                                      <p:tavLst>
                                        <p:tav tm="0">
                                          <p:val>
                                            <p:strVal val="#ppt_x"/>
                                          </p:val>
                                        </p:tav>
                                        <p:tav tm="100000">
                                          <p:val>
                                            <p:strVal val="#ppt_x"/>
                                          </p:val>
                                        </p:tav>
                                      </p:tavLst>
                                    </p:anim>
                                    <p:anim calcmode="lin" valueType="num">
                                      <p:cBhvr>
                                        <p:cTn id="39" dur="500" fill="hold"/>
                                        <p:tgtEl>
                                          <p:spTgt spid="12"/>
                                        </p:tgtEl>
                                        <p:attrNameLst>
                                          <p:attrName>ppt_y</p:attrName>
                                        </p:attrNameLst>
                                      </p:cBhvr>
                                      <p:tavLst>
                                        <p:tav tm="0">
                                          <p:val>
                                            <p:strVal val="#ppt_y+.1"/>
                                          </p:val>
                                        </p:tav>
                                        <p:tav tm="100000">
                                          <p:val>
                                            <p:strVal val="#ppt_y"/>
                                          </p:val>
                                        </p:tav>
                                      </p:tavLst>
                                    </p:anim>
                                  </p:childTnLst>
                                </p:cTn>
                              </p:par>
                            </p:childTnLst>
                          </p:cTn>
                        </p:par>
                        <p:par>
                          <p:cTn id="40" fill="hold">
                            <p:stCondLst>
                              <p:cond delay="1000"/>
                            </p:stCondLst>
                            <p:childTnLst>
                              <p:par>
                                <p:cTn id="41" presetID="22" presetClass="entr" presetSubtype="8"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ipe(left)">
                                      <p:cBhvr>
                                        <p:cTn id="43" dur="500"/>
                                        <p:tgtEl>
                                          <p:spTgt spid="13"/>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nodeType="clickEffect">
                                  <p:stCondLst>
                                    <p:cond delay="0"/>
                                  </p:stCondLst>
                                  <p:childTnLst>
                                    <p:set>
                                      <p:cBhvr>
                                        <p:cTn id="47" dur="1" fill="hold">
                                          <p:stCondLst>
                                            <p:cond delay="0"/>
                                          </p:stCondLst>
                                        </p:cTn>
                                        <p:tgtEl>
                                          <p:spTgt spid="14"/>
                                        </p:tgtEl>
                                        <p:attrNameLst>
                                          <p:attrName>style.visibility</p:attrName>
                                        </p:attrNameLst>
                                      </p:cBhvr>
                                      <p:to>
                                        <p:strVal val="visible"/>
                                      </p:to>
                                    </p:set>
                                    <p:animEffect transition="in" filter="wipe(left)">
                                      <p:cBhvr>
                                        <p:cTn id="48" dur="500"/>
                                        <p:tgtEl>
                                          <p:spTgt spid="14"/>
                                        </p:tgtEl>
                                      </p:cBhvr>
                                    </p:animEffect>
                                  </p:childTnLst>
                                </p:cTn>
                              </p:par>
                            </p:childTnLst>
                          </p:cTn>
                        </p:par>
                        <p:par>
                          <p:cTn id="49" fill="hold">
                            <p:stCondLst>
                              <p:cond delay="500"/>
                            </p:stCondLst>
                            <p:childTnLst>
                              <p:par>
                                <p:cTn id="50" presetID="42" presetClass="entr" presetSubtype="0" fill="hold" grpId="0" nodeType="afterEffect">
                                  <p:stCondLst>
                                    <p:cond delay="0"/>
                                  </p:stCondLst>
                                  <p:childTnLst>
                                    <p:set>
                                      <p:cBhvr>
                                        <p:cTn id="51" dur="500" fill="hold">
                                          <p:stCondLst>
                                            <p:cond delay="0"/>
                                          </p:stCondLst>
                                        </p:cTn>
                                        <p:tgtEl>
                                          <p:spTgt spid="16"/>
                                        </p:tgtEl>
                                        <p:attrNameLst>
                                          <p:attrName>style.visibility</p:attrName>
                                        </p:attrNameLst>
                                      </p:cBhvr>
                                      <p:to>
                                        <p:strVal val="visible"/>
                                      </p:to>
                                    </p:set>
                                    <p:animEffect transition="in" filter="fade">
                                      <p:cBhvr>
                                        <p:cTn id="52" dur="500"/>
                                        <p:tgtEl>
                                          <p:spTgt spid="16"/>
                                        </p:tgtEl>
                                      </p:cBhvr>
                                    </p:animEffect>
                                    <p:anim calcmode="lin" valueType="num">
                                      <p:cBhvr>
                                        <p:cTn id="53" dur="500" fill="hold"/>
                                        <p:tgtEl>
                                          <p:spTgt spid="16"/>
                                        </p:tgtEl>
                                        <p:attrNameLst>
                                          <p:attrName>ppt_x</p:attrName>
                                        </p:attrNameLst>
                                      </p:cBhvr>
                                      <p:tavLst>
                                        <p:tav tm="0">
                                          <p:val>
                                            <p:strVal val="#ppt_x"/>
                                          </p:val>
                                        </p:tav>
                                        <p:tav tm="100000">
                                          <p:val>
                                            <p:strVal val="#ppt_x"/>
                                          </p:val>
                                        </p:tav>
                                      </p:tavLst>
                                    </p:anim>
                                    <p:anim calcmode="lin" valueType="num">
                                      <p:cBhvr>
                                        <p:cTn id="54" dur="500" fill="hold"/>
                                        <p:tgtEl>
                                          <p:spTgt spid="16"/>
                                        </p:tgtEl>
                                        <p:attrNameLst>
                                          <p:attrName>ppt_y</p:attrName>
                                        </p:attrNameLst>
                                      </p:cBhvr>
                                      <p:tavLst>
                                        <p:tav tm="0">
                                          <p:val>
                                            <p:strVal val="#ppt_y+.1"/>
                                          </p:val>
                                        </p:tav>
                                        <p:tav tm="100000">
                                          <p:val>
                                            <p:strVal val="#ppt_y"/>
                                          </p:val>
                                        </p:tav>
                                      </p:tavLst>
                                    </p:anim>
                                  </p:childTnLst>
                                </p:cTn>
                              </p:par>
                            </p:childTnLst>
                          </p:cTn>
                        </p:par>
                        <p:par>
                          <p:cTn id="55" fill="hold">
                            <p:stCondLst>
                              <p:cond delay="1000"/>
                            </p:stCondLst>
                            <p:childTnLst>
                              <p:par>
                                <p:cTn id="56" presetID="22" presetClass="entr" presetSubtype="8" fill="hold" grpId="0" nodeType="afterEffect">
                                  <p:stCondLst>
                                    <p:cond delay="0"/>
                                  </p:stCondLst>
                                  <p:childTnLst>
                                    <p:set>
                                      <p:cBhvr>
                                        <p:cTn id="57" dur="1" fill="hold">
                                          <p:stCondLst>
                                            <p:cond delay="0"/>
                                          </p:stCondLst>
                                        </p:cTn>
                                        <p:tgtEl>
                                          <p:spTgt spid="19"/>
                                        </p:tgtEl>
                                        <p:attrNameLst>
                                          <p:attrName>style.visibility</p:attrName>
                                        </p:attrNameLst>
                                      </p:cBhvr>
                                      <p:to>
                                        <p:strVal val="visible"/>
                                      </p:to>
                                    </p:set>
                                    <p:animEffect transition="in" filter="wipe(left)">
                                      <p:cBhvr>
                                        <p:cTn id="58" dur="500"/>
                                        <p:tgtEl>
                                          <p:spTgt spid="19"/>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8" fill="hold" nodeType="clickEffect">
                                  <p:stCondLst>
                                    <p:cond delay="0"/>
                                  </p:stCondLst>
                                  <p:childTnLst>
                                    <p:set>
                                      <p:cBhvr>
                                        <p:cTn id="62" dur="1" fill="hold">
                                          <p:stCondLst>
                                            <p:cond delay="0"/>
                                          </p:stCondLst>
                                        </p:cTn>
                                        <p:tgtEl>
                                          <p:spTgt spid="20"/>
                                        </p:tgtEl>
                                        <p:attrNameLst>
                                          <p:attrName>style.visibility</p:attrName>
                                        </p:attrNameLst>
                                      </p:cBhvr>
                                      <p:to>
                                        <p:strVal val="visible"/>
                                      </p:to>
                                    </p:set>
                                    <p:animEffect transition="in" filter="wipe(left)">
                                      <p:cBhvr>
                                        <p:cTn id="63" dur="500"/>
                                        <p:tgtEl>
                                          <p:spTgt spid="20"/>
                                        </p:tgtEl>
                                      </p:cBhvr>
                                    </p:animEffect>
                                  </p:childTnLst>
                                </p:cTn>
                              </p:par>
                            </p:childTnLst>
                          </p:cTn>
                        </p:par>
                        <p:par>
                          <p:cTn id="64" fill="hold">
                            <p:stCondLst>
                              <p:cond delay="500"/>
                            </p:stCondLst>
                            <p:childTnLst>
                              <p:par>
                                <p:cTn id="65" presetID="42" presetClass="entr" presetSubtype="0" fill="hold" grpId="0" nodeType="afterEffect">
                                  <p:stCondLst>
                                    <p:cond delay="0"/>
                                  </p:stCondLst>
                                  <p:childTnLst>
                                    <p:set>
                                      <p:cBhvr>
                                        <p:cTn id="66" dur="500" fill="hold">
                                          <p:stCondLst>
                                            <p:cond delay="0"/>
                                          </p:stCondLst>
                                        </p:cTn>
                                        <p:tgtEl>
                                          <p:spTgt spid="21"/>
                                        </p:tgtEl>
                                        <p:attrNameLst>
                                          <p:attrName>style.visibility</p:attrName>
                                        </p:attrNameLst>
                                      </p:cBhvr>
                                      <p:to>
                                        <p:strVal val="visible"/>
                                      </p:to>
                                    </p:set>
                                    <p:animEffect transition="in" filter="fade">
                                      <p:cBhvr>
                                        <p:cTn id="67" dur="500"/>
                                        <p:tgtEl>
                                          <p:spTgt spid="21"/>
                                        </p:tgtEl>
                                      </p:cBhvr>
                                    </p:animEffect>
                                    <p:anim calcmode="lin" valueType="num">
                                      <p:cBhvr>
                                        <p:cTn id="68" dur="500" fill="hold"/>
                                        <p:tgtEl>
                                          <p:spTgt spid="21"/>
                                        </p:tgtEl>
                                        <p:attrNameLst>
                                          <p:attrName>ppt_x</p:attrName>
                                        </p:attrNameLst>
                                      </p:cBhvr>
                                      <p:tavLst>
                                        <p:tav tm="0">
                                          <p:val>
                                            <p:strVal val="#ppt_x"/>
                                          </p:val>
                                        </p:tav>
                                        <p:tav tm="100000">
                                          <p:val>
                                            <p:strVal val="#ppt_x"/>
                                          </p:val>
                                        </p:tav>
                                      </p:tavLst>
                                    </p:anim>
                                    <p:anim calcmode="lin" valueType="num">
                                      <p:cBhvr>
                                        <p:cTn id="69" dur="500" fill="hold"/>
                                        <p:tgtEl>
                                          <p:spTgt spid="21"/>
                                        </p:tgtEl>
                                        <p:attrNameLst>
                                          <p:attrName>ppt_y</p:attrName>
                                        </p:attrNameLst>
                                      </p:cBhvr>
                                      <p:tavLst>
                                        <p:tav tm="0">
                                          <p:val>
                                            <p:strVal val="#ppt_y+.1"/>
                                          </p:val>
                                        </p:tav>
                                        <p:tav tm="100000">
                                          <p:val>
                                            <p:strVal val="#ppt_y"/>
                                          </p:val>
                                        </p:tav>
                                      </p:tavLst>
                                    </p:anim>
                                  </p:childTnLst>
                                </p:cTn>
                              </p:par>
                            </p:childTnLst>
                          </p:cTn>
                        </p:par>
                        <p:par>
                          <p:cTn id="70" fill="hold">
                            <p:stCondLst>
                              <p:cond delay="1000"/>
                            </p:stCondLst>
                            <p:childTnLst>
                              <p:par>
                                <p:cTn id="71" presetID="22" presetClass="entr" presetSubtype="8" fill="hold" grpId="0" nodeType="afterEffect">
                                  <p:stCondLst>
                                    <p:cond delay="0"/>
                                  </p:stCondLst>
                                  <p:childTnLst>
                                    <p:set>
                                      <p:cBhvr>
                                        <p:cTn id="72" dur="1" fill="hold">
                                          <p:stCondLst>
                                            <p:cond delay="0"/>
                                          </p:stCondLst>
                                        </p:cTn>
                                        <p:tgtEl>
                                          <p:spTgt spid="23"/>
                                        </p:tgtEl>
                                        <p:attrNameLst>
                                          <p:attrName>style.visibility</p:attrName>
                                        </p:attrNameLst>
                                      </p:cBhvr>
                                      <p:to>
                                        <p:strVal val="visible"/>
                                      </p:to>
                                    </p:set>
                                    <p:animEffect transition="in" filter="wipe(left)">
                                      <p:cBhvr>
                                        <p:cTn id="73" dur="500"/>
                                        <p:tgtEl>
                                          <p:spTgt spid="23"/>
                                        </p:tgtEl>
                                      </p:cBhvr>
                                    </p:animEffect>
                                  </p:childTnLst>
                                </p:cTn>
                              </p:par>
                            </p:childTnLst>
                          </p:cTn>
                        </p:par>
                      </p:childTnLst>
                    </p:cTn>
                  </p:par>
                  <p:par>
                    <p:cTn id="74" fill="hold">
                      <p:stCondLst>
                        <p:cond delay="indefinite"/>
                      </p:stCondLst>
                      <p:childTnLst>
                        <p:par>
                          <p:cTn id="75" fill="hold">
                            <p:stCondLst>
                              <p:cond delay="0"/>
                            </p:stCondLst>
                            <p:childTnLst>
                              <p:par>
                                <p:cTn id="76" presetID="22" presetClass="entr" presetSubtype="8" fill="hold" nodeType="clickEffect">
                                  <p:stCondLst>
                                    <p:cond delay="0"/>
                                  </p:stCondLst>
                                  <p:childTnLst>
                                    <p:set>
                                      <p:cBhvr>
                                        <p:cTn id="77" dur="1" fill="hold">
                                          <p:stCondLst>
                                            <p:cond delay="0"/>
                                          </p:stCondLst>
                                        </p:cTn>
                                        <p:tgtEl>
                                          <p:spTgt spid="24"/>
                                        </p:tgtEl>
                                        <p:attrNameLst>
                                          <p:attrName>style.visibility</p:attrName>
                                        </p:attrNameLst>
                                      </p:cBhvr>
                                      <p:to>
                                        <p:strVal val="visible"/>
                                      </p:to>
                                    </p:set>
                                    <p:animEffect transition="in" filter="wipe(left)">
                                      <p:cBhvr>
                                        <p:cTn id="78" dur="500"/>
                                        <p:tgtEl>
                                          <p:spTgt spid="24"/>
                                        </p:tgtEl>
                                      </p:cBhvr>
                                    </p:animEffect>
                                  </p:childTnLst>
                                </p:cTn>
                              </p:par>
                            </p:childTnLst>
                          </p:cTn>
                        </p:par>
                        <p:par>
                          <p:cTn id="79" fill="hold">
                            <p:stCondLst>
                              <p:cond delay="500"/>
                            </p:stCondLst>
                            <p:childTnLst>
                              <p:par>
                                <p:cTn id="80" presetID="42" presetClass="entr" presetSubtype="0" fill="hold" grpId="0" nodeType="afterEffect">
                                  <p:stCondLst>
                                    <p:cond delay="0"/>
                                  </p:stCondLst>
                                  <p:childTnLst>
                                    <p:set>
                                      <p:cBhvr>
                                        <p:cTn id="81" dur="500" fill="hold">
                                          <p:stCondLst>
                                            <p:cond delay="0"/>
                                          </p:stCondLst>
                                        </p:cTn>
                                        <p:tgtEl>
                                          <p:spTgt spid="25"/>
                                        </p:tgtEl>
                                        <p:attrNameLst>
                                          <p:attrName>style.visibility</p:attrName>
                                        </p:attrNameLst>
                                      </p:cBhvr>
                                      <p:to>
                                        <p:strVal val="visible"/>
                                      </p:to>
                                    </p:set>
                                    <p:animEffect transition="in" filter="fade">
                                      <p:cBhvr>
                                        <p:cTn id="82" dur="500"/>
                                        <p:tgtEl>
                                          <p:spTgt spid="25"/>
                                        </p:tgtEl>
                                      </p:cBhvr>
                                    </p:animEffect>
                                    <p:anim calcmode="lin" valueType="num">
                                      <p:cBhvr>
                                        <p:cTn id="83" dur="500" fill="hold"/>
                                        <p:tgtEl>
                                          <p:spTgt spid="25"/>
                                        </p:tgtEl>
                                        <p:attrNameLst>
                                          <p:attrName>ppt_x</p:attrName>
                                        </p:attrNameLst>
                                      </p:cBhvr>
                                      <p:tavLst>
                                        <p:tav tm="0">
                                          <p:val>
                                            <p:strVal val="#ppt_x"/>
                                          </p:val>
                                        </p:tav>
                                        <p:tav tm="100000">
                                          <p:val>
                                            <p:strVal val="#ppt_x"/>
                                          </p:val>
                                        </p:tav>
                                      </p:tavLst>
                                    </p:anim>
                                    <p:anim calcmode="lin" valueType="num">
                                      <p:cBhvr>
                                        <p:cTn id="84" dur="500" fill="hold"/>
                                        <p:tgtEl>
                                          <p:spTgt spid="25"/>
                                        </p:tgtEl>
                                        <p:attrNameLst>
                                          <p:attrName>ppt_y</p:attrName>
                                        </p:attrNameLst>
                                      </p:cBhvr>
                                      <p:tavLst>
                                        <p:tav tm="0">
                                          <p:val>
                                            <p:strVal val="#ppt_y+.1"/>
                                          </p:val>
                                        </p:tav>
                                        <p:tav tm="100000">
                                          <p:val>
                                            <p:strVal val="#ppt_y"/>
                                          </p:val>
                                        </p:tav>
                                      </p:tavLst>
                                    </p:anim>
                                  </p:childTnLst>
                                </p:cTn>
                              </p:par>
                            </p:childTnLst>
                          </p:cTn>
                        </p:par>
                        <p:par>
                          <p:cTn id="85" fill="hold">
                            <p:stCondLst>
                              <p:cond delay="1000"/>
                            </p:stCondLst>
                            <p:childTnLst>
                              <p:par>
                                <p:cTn id="86" presetID="22" presetClass="entr" presetSubtype="8" fill="hold" grpId="0" nodeType="afterEffect">
                                  <p:stCondLst>
                                    <p:cond delay="0"/>
                                  </p:stCondLst>
                                  <p:childTnLst>
                                    <p:set>
                                      <p:cBhvr>
                                        <p:cTn id="87" dur="1" fill="hold">
                                          <p:stCondLst>
                                            <p:cond delay="0"/>
                                          </p:stCondLst>
                                        </p:cTn>
                                        <p:tgtEl>
                                          <p:spTgt spid="26"/>
                                        </p:tgtEl>
                                        <p:attrNameLst>
                                          <p:attrName>style.visibility</p:attrName>
                                        </p:attrNameLst>
                                      </p:cBhvr>
                                      <p:to>
                                        <p:strVal val="visible"/>
                                      </p:to>
                                    </p:set>
                                    <p:animEffect transition="in" filter="wipe(left)">
                                      <p:cBhvr>
                                        <p:cTn id="88" dur="500"/>
                                        <p:tgtEl>
                                          <p:spTgt spid="26"/>
                                        </p:tgtEl>
                                      </p:cBhvr>
                                    </p:animEffect>
                                  </p:childTnLst>
                                </p:cTn>
                              </p:par>
                            </p:childTnLst>
                          </p:cTn>
                        </p:par>
                      </p:childTnLst>
                    </p:cTn>
                  </p:par>
                  <p:par>
                    <p:cTn id="89" fill="hold">
                      <p:stCondLst>
                        <p:cond delay="indefinite"/>
                      </p:stCondLst>
                      <p:childTnLst>
                        <p:par>
                          <p:cTn id="90" fill="hold">
                            <p:stCondLst>
                              <p:cond delay="0"/>
                            </p:stCondLst>
                            <p:childTnLst>
                              <p:par>
                                <p:cTn id="91" presetID="22" presetClass="entr" presetSubtype="8" fill="hold" nodeType="clickEffect">
                                  <p:stCondLst>
                                    <p:cond delay="0"/>
                                  </p:stCondLst>
                                  <p:childTnLst>
                                    <p:set>
                                      <p:cBhvr>
                                        <p:cTn id="92" dur="1" fill="hold">
                                          <p:stCondLst>
                                            <p:cond delay="0"/>
                                          </p:stCondLst>
                                        </p:cTn>
                                        <p:tgtEl>
                                          <p:spTgt spid="27"/>
                                        </p:tgtEl>
                                        <p:attrNameLst>
                                          <p:attrName>style.visibility</p:attrName>
                                        </p:attrNameLst>
                                      </p:cBhvr>
                                      <p:to>
                                        <p:strVal val="visible"/>
                                      </p:to>
                                    </p:set>
                                    <p:animEffect transition="in" filter="wipe(left)">
                                      <p:cBhvr>
                                        <p:cTn id="93" dur="500"/>
                                        <p:tgtEl>
                                          <p:spTgt spid="27"/>
                                        </p:tgtEl>
                                      </p:cBhvr>
                                    </p:animEffect>
                                  </p:childTnLst>
                                </p:cTn>
                              </p:par>
                            </p:childTnLst>
                          </p:cTn>
                        </p:par>
                        <p:par>
                          <p:cTn id="94" fill="hold">
                            <p:stCondLst>
                              <p:cond delay="500"/>
                            </p:stCondLst>
                            <p:childTnLst>
                              <p:par>
                                <p:cTn id="95" presetID="42" presetClass="entr" presetSubtype="0" fill="hold" grpId="0" nodeType="afterEffect">
                                  <p:stCondLst>
                                    <p:cond delay="0"/>
                                  </p:stCondLst>
                                  <p:childTnLst>
                                    <p:set>
                                      <p:cBhvr>
                                        <p:cTn id="96" dur="500" fill="hold">
                                          <p:stCondLst>
                                            <p:cond delay="0"/>
                                          </p:stCondLst>
                                        </p:cTn>
                                        <p:tgtEl>
                                          <p:spTgt spid="28"/>
                                        </p:tgtEl>
                                        <p:attrNameLst>
                                          <p:attrName>style.visibility</p:attrName>
                                        </p:attrNameLst>
                                      </p:cBhvr>
                                      <p:to>
                                        <p:strVal val="visible"/>
                                      </p:to>
                                    </p:set>
                                    <p:animEffect transition="in" filter="fade">
                                      <p:cBhvr>
                                        <p:cTn id="97" dur="500"/>
                                        <p:tgtEl>
                                          <p:spTgt spid="28"/>
                                        </p:tgtEl>
                                      </p:cBhvr>
                                    </p:animEffect>
                                    <p:anim calcmode="lin" valueType="num">
                                      <p:cBhvr>
                                        <p:cTn id="98" dur="500" fill="hold"/>
                                        <p:tgtEl>
                                          <p:spTgt spid="28"/>
                                        </p:tgtEl>
                                        <p:attrNameLst>
                                          <p:attrName>ppt_x</p:attrName>
                                        </p:attrNameLst>
                                      </p:cBhvr>
                                      <p:tavLst>
                                        <p:tav tm="0">
                                          <p:val>
                                            <p:strVal val="#ppt_x"/>
                                          </p:val>
                                        </p:tav>
                                        <p:tav tm="100000">
                                          <p:val>
                                            <p:strVal val="#ppt_x"/>
                                          </p:val>
                                        </p:tav>
                                      </p:tavLst>
                                    </p:anim>
                                    <p:anim calcmode="lin" valueType="num">
                                      <p:cBhvr>
                                        <p:cTn id="99" dur="500" fill="hold"/>
                                        <p:tgtEl>
                                          <p:spTgt spid="28"/>
                                        </p:tgtEl>
                                        <p:attrNameLst>
                                          <p:attrName>ppt_y</p:attrName>
                                        </p:attrNameLst>
                                      </p:cBhvr>
                                      <p:tavLst>
                                        <p:tav tm="0">
                                          <p:val>
                                            <p:strVal val="#ppt_y+.1"/>
                                          </p:val>
                                        </p:tav>
                                        <p:tav tm="100000">
                                          <p:val>
                                            <p:strVal val="#ppt_y"/>
                                          </p:val>
                                        </p:tav>
                                      </p:tavLst>
                                    </p:anim>
                                  </p:childTnLst>
                                </p:cTn>
                              </p:par>
                            </p:childTnLst>
                          </p:cTn>
                        </p:par>
                        <p:par>
                          <p:cTn id="100" fill="hold">
                            <p:stCondLst>
                              <p:cond delay="1000"/>
                            </p:stCondLst>
                            <p:childTnLst>
                              <p:par>
                                <p:cTn id="101" presetID="22" presetClass="entr" presetSubtype="8" fill="hold" grpId="0" nodeType="afterEffect">
                                  <p:stCondLst>
                                    <p:cond delay="0"/>
                                  </p:stCondLst>
                                  <p:childTnLst>
                                    <p:set>
                                      <p:cBhvr>
                                        <p:cTn id="102" dur="1" fill="hold">
                                          <p:stCondLst>
                                            <p:cond delay="0"/>
                                          </p:stCondLst>
                                        </p:cTn>
                                        <p:tgtEl>
                                          <p:spTgt spid="29"/>
                                        </p:tgtEl>
                                        <p:attrNameLst>
                                          <p:attrName>style.visibility</p:attrName>
                                        </p:attrNameLst>
                                      </p:cBhvr>
                                      <p:to>
                                        <p:strVal val="visible"/>
                                      </p:to>
                                    </p:set>
                                    <p:animEffect transition="in" filter="wipe(left)">
                                      <p:cBhvr>
                                        <p:cTn id="103" dur="500"/>
                                        <p:tgtEl>
                                          <p:spTgt spid="29"/>
                                        </p:tgtEl>
                                      </p:cBhvr>
                                    </p:animEffect>
                                  </p:childTnLst>
                                </p:cTn>
                              </p:par>
                            </p:childTnLst>
                          </p:cTn>
                        </p:par>
                      </p:childTnLst>
                    </p:cTn>
                  </p:par>
                  <p:par>
                    <p:cTn id="104" fill="hold">
                      <p:stCondLst>
                        <p:cond delay="indefinite"/>
                      </p:stCondLst>
                      <p:childTnLst>
                        <p:par>
                          <p:cTn id="105" fill="hold">
                            <p:stCondLst>
                              <p:cond delay="0"/>
                            </p:stCondLst>
                            <p:childTnLst>
                              <p:par>
                                <p:cTn id="106" presetID="22" presetClass="entr" presetSubtype="8" fill="hold" nodeType="clickEffect">
                                  <p:stCondLst>
                                    <p:cond delay="0"/>
                                  </p:stCondLst>
                                  <p:childTnLst>
                                    <p:set>
                                      <p:cBhvr>
                                        <p:cTn id="107" dur="1" fill="hold">
                                          <p:stCondLst>
                                            <p:cond delay="0"/>
                                          </p:stCondLst>
                                        </p:cTn>
                                        <p:tgtEl>
                                          <p:spTgt spid="30"/>
                                        </p:tgtEl>
                                        <p:attrNameLst>
                                          <p:attrName>style.visibility</p:attrName>
                                        </p:attrNameLst>
                                      </p:cBhvr>
                                      <p:to>
                                        <p:strVal val="visible"/>
                                      </p:to>
                                    </p:set>
                                    <p:animEffect transition="in" filter="wipe(left)">
                                      <p:cBhvr>
                                        <p:cTn id="108" dur="500"/>
                                        <p:tgtEl>
                                          <p:spTgt spid="30"/>
                                        </p:tgtEl>
                                      </p:cBhvr>
                                    </p:animEffect>
                                  </p:childTnLst>
                                </p:cTn>
                              </p:par>
                            </p:childTnLst>
                          </p:cTn>
                        </p:par>
                        <p:par>
                          <p:cTn id="109" fill="hold">
                            <p:stCondLst>
                              <p:cond delay="500"/>
                            </p:stCondLst>
                            <p:childTnLst>
                              <p:par>
                                <p:cTn id="110" presetID="42" presetClass="entr" presetSubtype="0" fill="hold" grpId="0" nodeType="afterEffect">
                                  <p:stCondLst>
                                    <p:cond delay="0"/>
                                  </p:stCondLst>
                                  <p:childTnLst>
                                    <p:set>
                                      <p:cBhvr>
                                        <p:cTn id="111" dur="500" fill="hold">
                                          <p:stCondLst>
                                            <p:cond delay="0"/>
                                          </p:stCondLst>
                                        </p:cTn>
                                        <p:tgtEl>
                                          <p:spTgt spid="31"/>
                                        </p:tgtEl>
                                        <p:attrNameLst>
                                          <p:attrName>style.visibility</p:attrName>
                                        </p:attrNameLst>
                                      </p:cBhvr>
                                      <p:to>
                                        <p:strVal val="visible"/>
                                      </p:to>
                                    </p:set>
                                    <p:animEffect transition="in" filter="fade">
                                      <p:cBhvr>
                                        <p:cTn id="112" dur="500"/>
                                        <p:tgtEl>
                                          <p:spTgt spid="31"/>
                                        </p:tgtEl>
                                      </p:cBhvr>
                                    </p:animEffect>
                                    <p:anim calcmode="lin" valueType="num">
                                      <p:cBhvr>
                                        <p:cTn id="113" dur="500" fill="hold"/>
                                        <p:tgtEl>
                                          <p:spTgt spid="31"/>
                                        </p:tgtEl>
                                        <p:attrNameLst>
                                          <p:attrName>ppt_x</p:attrName>
                                        </p:attrNameLst>
                                      </p:cBhvr>
                                      <p:tavLst>
                                        <p:tav tm="0">
                                          <p:val>
                                            <p:strVal val="#ppt_x"/>
                                          </p:val>
                                        </p:tav>
                                        <p:tav tm="100000">
                                          <p:val>
                                            <p:strVal val="#ppt_x"/>
                                          </p:val>
                                        </p:tav>
                                      </p:tavLst>
                                    </p:anim>
                                    <p:anim calcmode="lin" valueType="num">
                                      <p:cBhvr>
                                        <p:cTn id="114" dur="500" fill="hold"/>
                                        <p:tgtEl>
                                          <p:spTgt spid="31"/>
                                        </p:tgtEl>
                                        <p:attrNameLst>
                                          <p:attrName>ppt_y</p:attrName>
                                        </p:attrNameLst>
                                      </p:cBhvr>
                                      <p:tavLst>
                                        <p:tav tm="0">
                                          <p:val>
                                            <p:strVal val="#ppt_y+.1"/>
                                          </p:val>
                                        </p:tav>
                                        <p:tav tm="100000">
                                          <p:val>
                                            <p:strVal val="#ppt_y"/>
                                          </p:val>
                                        </p:tav>
                                      </p:tavLst>
                                    </p:anim>
                                  </p:childTnLst>
                                </p:cTn>
                              </p:par>
                            </p:childTnLst>
                          </p:cTn>
                        </p:par>
                        <p:par>
                          <p:cTn id="115" fill="hold">
                            <p:stCondLst>
                              <p:cond delay="1000"/>
                            </p:stCondLst>
                            <p:childTnLst>
                              <p:par>
                                <p:cTn id="116" presetID="22" presetClass="entr" presetSubtype="8" fill="hold" grpId="0" nodeType="afterEffect">
                                  <p:stCondLst>
                                    <p:cond delay="0"/>
                                  </p:stCondLst>
                                  <p:childTnLst>
                                    <p:set>
                                      <p:cBhvr>
                                        <p:cTn id="117" dur="1" fill="hold">
                                          <p:stCondLst>
                                            <p:cond delay="0"/>
                                          </p:stCondLst>
                                        </p:cTn>
                                        <p:tgtEl>
                                          <p:spTgt spid="32"/>
                                        </p:tgtEl>
                                        <p:attrNameLst>
                                          <p:attrName>style.visibility</p:attrName>
                                        </p:attrNameLst>
                                      </p:cBhvr>
                                      <p:to>
                                        <p:strVal val="visible"/>
                                      </p:to>
                                    </p:set>
                                    <p:animEffect transition="in" filter="wipe(left)">
                                      <p:cBhvr>
                                        <p:cTn id="118" dur="500"/>
                                        <p:tgtEl>
                                          <p:spTgt spid="32"/>
                                        </p:tgtEl>
                                      </p:cBhvr>
                                    </p:animEffect>
                                  </p:childTnLst>
                                </p:cTn>
                              </p:par>
                            </p:childTnLst>
                          </p:cTn>
                        </p:par>
                      </p:childTnLst>
                    </p:cTn>
                  </p:par>
                  <p:par>
                    <p:cTn id="119" fill="hold">
                      <p:stCondLst>
                        <p:cond delay="indefinite"/>
                      </p:stCondLst>
                      <p:childTnLst>
                        <p:par>
                          <p:cTn id="120" fill="hold">
                            <p:stCondLst>
                              <p:cond delay="0"/>
                            </p:stCondLst>
                            <p:childTnLst>
                              <p:par>
                                <p:cTn id="121" presetID="22" presetClass="entr" presetSubtype="8" fill="hold" nodeType="clickEffect">
                                  <p:stCondLst>
                                    <p:cond delay="0"/>
                                  </p:stCondLst>
                                  <p:childTnLst>
                                    <p:set>
                                      <p:cBhvr>
                                        <p:cTn id="122" dur="1" fill="hold">
                                          <p:stCondLst>
                                            <p:cond delay="0"/>
                                          </p:stCondLst>
                                        </p:cTn>
                                        <p:tgtEl>
                                          <p:spTgt spid="33"/>
                                        </p:tgtEl>
                                        <p:attrNameLst>
                                          <p:attrName>style.visibility</p:attrName>
                                        </p:attrNameLst>
                                      </p:cBhvr>
                                      <p:to>
                                        <p:strVal val="visible"/>
                                      </p:to>
                                    </p:set>
                                    <p:animEffect transition="in" filter="wipe(left)">
                                      <p:cBhvr>
                                        <p:cTn id="123"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22" grpId="0"/>
      <p:bldP spid="8" grpId="0"/>
      <p:bldP spid="12" grpId="0"/>
      <p:bldP spid="13" grpId="0"/>
      <p:bldP spid="16" grpId="0"/>
      <p:bldP spid="19" grpId="0"/>
      <p:bldP spid="21" grpId="0"/>
      <p:bldP spid="23" grpId="0"/>
      <p:bldP spid="25" grpId="0"/>
      <p:bldP spid="26" grpId="0"/>
      <p:bldP spid="28" grpId="0"/>
      <p:bldP spid="29" grpId="0"/>
      <p:bldP spid="31" grpId="0"/>
      <p:bldP spid="32"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2" cstate="screen">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pic>
        <p:nvPicPr>
          <p:cNvPr id="17" name="图片 16" descr="51miz-E841183-64778546"/>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89280" y="448310"/>
            <a:ext cx="545465" cy="545465"/>
          </a:xfrm>
          <a:prstGeom prst="rect">
            <a:avLst/>
          </a:prstGeom>
        </p:spPr>
      </p:pic>
      <p:sp>
        <p:nvSpPr>
          <p:cNvPr id="18" name="文本框 17"/>
          <p:cNvSpPr txBox="1"/>
          <p:nvPr/>
        </p:nvSpPr>
        <p:spPr>
          <a:xfrm>
            <a:off x="1308100" y="448310"/>
            <a:ext cx="2749471" cy="486030"/>
          </a:xfrm>
          <a:prstGeom prst="rect">
            <a:avLst/>
          </a:prstGeom>
          <a:noFill/>
        </p:spPr>
        <p:txBody>
          <a:bodyPr wrap="none" rtlCol="0" anchor="t">
            <a:spAutoFit/>
          </a:bodyPr>
          <a:lstStyle/>
          <a:p>
            <a:pPr algn="l" fontAlgn="auto">
              <a:lnSpc>
                <a:spcPct val="110000"/>
              </a:lnSpc>
            </a:pPr>
            <a:r>
              <a:rPr lang="en-US" altLang="zh-CN" sz="2500">
                <a:solidFill>
                  <a:schemeClr val="tx1"/>
                </a:solidFill>
                <a:cs typeface="+mn-ea"/>
                <a:sym typeface="+mn-lt"/>
              </a:rPr>
              <a:t>如何实现信息安全</a:t>
            </a:r>
          </a:p>
        </p:txBody>
      </p:sp>
      <p:pic>
        <p:nvPicPr>
          <p:cNvPr id="5" name="图片 4" descr="D:\APPT制作\新员工网络信息安全意识培训\素材\元素\图片\51miz-E844810-4B6E6448.png51miz-E844810-4B6E6448"/>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a:xfrm>
            <a:off x="6637655" y="1591945"/>
            <a:ext cx="5208270" cy="4105275"/>
          </a:xfrm>
          <a:prstGeom prst="rect">
            <a:avLst/>
          </a:prstGeom>
        </p:spPr>
      </p:pic>
      <p:pic>
        <p:nvPicPr>
          <p:cNvPr id="2" name="图片 1" descr="51miz-E559519-7C628F4A"/>
          <p:cNvPicPr>
            <a:picLocks noChangeAspect="1"/>
          </p:cNvPicPr>
          <p:nvPr/>
        </p:nvPicPr>
        <p:blipFill>
          <a:blip r:embed="rId5"/>
          <a:stretch>
            <a:fillRect/>
          </a:stretch>
        </p:blipFill>
        <p:spPr>
          <a:xfrm>
            <a:off x="965200" y="1966595"/>
            <a:ext cx="3408680" cy="635000"/>
          </a:xfrm>
          <a:prstGeom prst="rect">
            <a:avLst/>
          </a:prstGeom>
        </p:spPr>
      </p:pic>
      <p:sp>
        <p:nvSpPr>
          <p:cNvPr id="3" name="文本框 2"/>
          <p:cNvSpPr txBox="1"/>
          <p:nvPr/>
        </p:nvSpPr>
        <p:spPr>
          <a:xfrm>
            <a:off x="1839933" y="2037715"/>
            <a:ext cx="2031325" cy="344325"/>
          </a:xfrm>
          <a:prstGeom prst="rect">
            <a:avLst/>
          </a:prstGeom>
          <a:noFill/>
        </p:spPr>
        <p:txBody>
          <a:bodyPr wrap="none" rtlCol="0" anchor="t">
            <a:spAutoFit/>
          </a:bodyPr>
          <a:lstStyle/>
          <a:p>
            <a:pPr algn="ctr" fontAlgn="auto">
              <a:lnSpc>
                <a:spcPct val="110000"/>
              </a:lnSpc>
            </a:pPr>
            <a:r>
              <a:rPr lang="en-US" altLang="zh-CN" sz="1600">
                <a:solidFill>
                  <a:schemeClr val="tx1"/>
                </a:solidFill>
                <a:cs typeface="+mn-ea"/>
                <a:sym typeface="+mn-lt"/>
              </a:rPr>
              <a:t>防范社会工程学攻击</a:t>
            </a:r>
          </a:p>
        </p:txBody>
      </p:sp>
      <p:sp>
        <p:nvSpPr>
          <p:cNvPr id="4" name="文本框 3"/>
          <p:cNvSpPr txBox="1"/>
          <p:nvPr/>
        </p:nvSpPr>
        <p:spPr>
          <a:xfrm>
            <a:off x="965200" y="2656205"/>
            <a:ext cx="5541645" cy="1198880"/>
          </a:xfrm>
          <a:prstGeom prst="rect">
            <a:avLst/>
          </a:prstGeom>
          <a:noFill/>
        </p:spPr>
        <p:txBody>
          <a:bodyPr wrap="square" rtlCol="0" anchor="t">
            <a:spAutoFit/>
          </a:bodyPr>
          <a:lstStyle/>
          <a:p>
            <a:pPr algn="l" fontAlgn="auto">
              <a:lnSpc>
                <a:spcPct val="150000"/>
              </a:lnSpc>
            </a:pPr>
            <a:r>
              <a:rPr lang="en-US" altLang="zh-CN" sz="1600">
                <a:solidFill>
                  <a:srgbClr val="0071BC"/>
                </a:solidFill>
                <a:cs typeface="+mn-ea"/>
                <a:sym typeface="+mn-lt"/>
              </a:rPr>
              <a:t>社会工程学是一种通过对受害者心理弱点、本能反应、好奇心、信任、贪婪等心理陷阱进行诸如欺骗、伤害等危害手段,取得自身利益的手法.</a:t>
            </a:r>
          </a:p>
        </p:txBody>
      </p:sp>
      <p:sp>
        <p:nvSpPr>
          <p:cNvPr id="6" name="文本框 5"/>
          <p:cNvSpPr txBox="1"/>
          <p:nvPr/>
        </p:nvSpPr>
        <p:spPr>
          <a:xfrm>
            <a:off x="965200" y="3909695"/>
            <a:ext cx="5375910" cy="1198880"/>
          </a:xfrm>
          <a:prstGeom prst="rect">
            <a:avLst/>
          </a:prstGeom>
          <a:noFill/>
        </p:spPr>
        <p:txBody>
          <a:bodyPr wrap="square" rtlCol="0" anchor="t">
            <a:spAutoFit/>
          </a:bodyPr>
          <a:lstStyle/>
          <a:p>
            <a:pPr algn="l" fontAlgn="auto">
              <a:lnSpc>
                <a:spcPct val="150000"/>
              </a:lnSpc>
            </a:pPr>
            <a:r>
              <a:rPr lang="en-US" altLang="zh-CN" sz="1600">
                <a:solidFill>
                  <a:schemeClr val="tx1"/>
                </a:solidFill>
                <a:cs typeface="+mn-ea"/>
                <a:sym typeface="+mn-lt"/>
              </a:rPr>
              <a:t>▲步骤:信息收集—信任建立——反追查</a:t>
            </a:r>
          </a:p>
          <a:p>
            <a:pPr algn="l" fontAlgn="auto">
              <a:lnSpc>
                <a:spcPct val="150000"/>
              </a:lnSpc>
            </a:pPr>
            <a:r>
              <a:rPr lang="en-US" altLang="zh-CN" sz="1600">
                <a:cs typeface="+mn-ea"/>
                <a:sym typeface="+mn-lt"/>
              </a:rPr>
              <a:t>▲</a:t>
            </a:r>
            <a:r>
              <a:rPr lang="en-US" altLang="zh-CN" sz="1600">
                <a:solidFill>
                  <a:schemeClr val="tx1"/>
                </a:solidFill>
                <a:cs typeface="+mn-ea"/>
                <a:sym typeface="+mn-lt"/>
              </a:rPr>
              <a:t>典型攻击方式:</a:t>
            </a:r>
          </a:p>
          <a:p>
            <a:pPr algn="l" fontAlgn="auto">
              <a:lnSpc>
                <a:spcPct val="150000"/>
              </a:lnSpc>
            </a:pPr>
            <a:r>
              <a:rPr lang="en-US" altLang="zh-CN" sz="1600">
                <a:solidFill>
                  <a:schemeClr val="tx1"/>
                </a:solidFill>
                <a:cs typeface="+mn-ea"/>
                <a:sym typeface="+mn-lt"/>
              </a:rPr>
              <a:t>环境渗透、身份伪造、冒名电话、信件伪造等</a:t>
            </a:r>
          </a:p>
        </p:txBody>
      </p:sp>
    </p:spTree>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500"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anim calcmode="lin" valueType="num">
                                      <p:cBhvr>
                                        <p:cTn id="8" dur="500" fill="hold"/>
                                        <p:tgtEl>
                                          <p:spTgt spid="17"/>
                                        </p:tgtEl>
                                        <p:attrNameLst>
                                          <p:attrName>ppt_x</p:attrName>
                                        </p:attrNameLst>
                                      </p:cBhvr>
                                      <p:tavLst>
                                        <p:tav tm="0">
                                          <p:val>
                                            <p:strVal val="#ppt_x"/>
                                          </p:val>
                                        </p:tav>
                                        <p:tav tm="100000">
                                          <p:val>
                                            <p:strVal val="#ppt_x"/>
                                          </p:val>
                                        </p:tav>
                                      </p:tavLst>
                                    </p:anim>
                                    <p:anim calcmode="lin" valueType="num">
                                      <p:cBhvr>
                                        <p:cTn id="9" dur="500" fill="hold"/>
                                        <p:tgtEl>
                                          <p:spTgt spid="17"/>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22" presetClass="entr" presetSubtype="8" fill="hold" grpId="0" nodeType="afterEffect">
                                  <p:stCondLst>
                                    <p:cond delay="0"/>
                                  </p:stCondLst>
                                  <p:childTnLst>
                                    <p:set>
                                      <p:cBhvr>
                                        <p:cTn id="12" dur="1" fill="hold">
                                          <p:stCondLst>
                                            <p:cond delay="0"/>
                                          </p:stCondLst>
                                        </p:cTn>
                                        <p:tgtEl>
                                          <p:spTgt spid="18"/>
                                        </p:tgtEl>
                                        <p:attrNameLst>
                                          <p:attrName>style.visibility</p:attrName>
                                        </p:attrNameLst>
                                      </p:cBhvr>
                                      <p:to>
                                        <p:strVal val="visible"/>
                                      </p:to>
                                    </p:set>
                                    <p:animEffect transition="in" filter="wipe(left)">
                                      <p:cBhvr>
                                        <p:cTn id="13" dur="500"/>
                                        <p:tgtEl>
                                          <p:spTgt spid="18"/>
                                        </p:tgtEl>
                                      </p:cBhvr>
                                    </p:animEffect>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nodeType="clickEffect">
                                  <p:stCondLst>
                                    <p:cond delay="0"/>
                                  </p:stCondLst>
                                  <p:childTnLst>
                                    <p:set>
                                      <p:cBhvr>
                                        <p:cTn id="17" dur="500" fill="hold">
                                          <p:stCondLst>
                                            <p:cond delay="0"/>
                                          </p:stCondLst>
                                        </p:cTn>
                                        <p:tgtEl>
                                          <p:spTgt spid="5"/>
                                        </p:tgtEl>
                                        <p:attrNameLst>
                                          <p:attrName>style.visibility</p:attrName>
                                        </p:attrNameLst>
                                      </p:cBhvr>
                                      <p:to>
                                        <p:strVal val="visible"/>
                                      </p:to>
                                    </p:set>
                                    <p:animEffect transition="in" filter="fade">
                                      <p:cBhvr>
                                        <p:cTn id="18" dur="500"/>
                                        <p:tgtEl>
                                          <p:spTgt spid="5"/>
                                        </p:tgtEl>
                                      </p:cBhvr>
                                    </p:animEffect>
                                    <p:anim calcmode="lin" valueType="num">
                                      <p:cBhvr>
                                        <p:cTn id="19" dur="500" fill="hold"/>
                                        <p:tgtEl>
                                          <p:spTgt spid="5"/>
                                        </p:tgtEl>
                                        <p:attrNameLst>
                                          <p:attrName>ppt_x</p:attrName>
                                        </p:attrNameLst>
                                      </p:cBhvr>
                                      <p:tavLst>
                                        <p:tav tm="0">
                                          <p:val>
                                            <p:strVal val="#ppt_x"/>
                                          </p:val>
                                        </p:tav>
                                        <p:tav tm="100000">
                                          <p:val>
                                            <p:strVal val="#ppt_x"/>
                                          </p:val>
                                        </p:tav>
                                      </p:tavLst>
                                    </p:anim>
                                    <p:anim calcmode="lin" valueType="num">
                                      <p:cBhvr>
                                        <p:cTn id="20" dur="500" fill="hold"/>
                                        <p:tgtEl>
                                          <p:spTgt spid="5"/>
                                        </p:tgtEl>
                                        <p:attrNameLst>
                                          <p:attrName>ppt_y</p:attrName>
                                        </p:attrNameLst>
                                      </p:cBhvr>
                                      <p:tavLst>
                                        <p:tav tm="0">
                                          <p:val>
                                            <p:strVal val="#ppt_y+.1"/>
                                          </p:val>
                                        </p:tav>
                                        <p:tav tm="100000">
                                          <p:val>
                                            <p:strVal val="#ppt_y"/>
                                          </p:val>
                                        </p:tav>
                                      </p:tavLst>
                                    </p:anim>
                                  </p:childTnLst>
                                </p:cTn>
                              </p:par>
                            </p:childTnLst>
                          </p:cTn>
                        </p:par>
                        <p:par>
                          <p:cTn id="21" fill="hold">
                            <p:stCondLst>
                              <p:cond delay="500"/>
                            </p:stCondLst>
                            <p:childTnLst>
                              <p:par>
                                <p:cTn id="22" presetID="22" presetClass="entr" presetSubtype="8" fill="hold" nodeType="afterEffect">
                                  <p:stCondLst>
                                    <p:cond delay="0"/>
                                  </p:stCondLst>
                                  <p:childTnLst>
                                    <p:set>
                                      <p:cBhvr>
                                        <p:cTn id="23" dur="1" fill="hold">
                                          <p:stCondLst>
                                            <p:cond delay="0"/>
                                          </p:stCondLst>
                                        </p:cTn>
                                        <p:tgtEl>
                                          <p:spTgt spid="2"/>
                                        </p:tgtEl>
                                        <p:attrNameLst>
                                          <p:attrName>style.visibility</p:attrName>
                                        </p:attrNameLst>
                                      </p:cBhvr>
                                      <p:to>
                                        <p:strVal val="visible"/>
                                      </p:to>
                                    </p:set>
                                    <p:animEffect transition="in" filter="wipe(left)">
                                      <p:cBhvr>
                                        <p:cTn id="24" dur="500"/>
                                        <p:tgtEl>
                                          <p:spTgt spid="2"/>
                                        </p:tgtEl>
                                      </p:cBhvr>
                                    </p:animEffect>
                                  </p:childTnLst>
                                </p:cTn>
                              </p:par>
                            </p:childTnLst>
                          </p:cTn>
                        </p:par>
                        <p:par>
                          <p:cTn id="25" fill="hold">
                            <p:stCondLst>
                              <p:cond delay="1000"/>
                            </p:stCondLst>
                            <p:childTnLst>
                              <p:par>
                                <p:cTn id="26" presetID="42" presetClass="entr" presetSubtype="0" fill="hold" grpId="0" nodeType="afterEffect">
                                  <p:stCondLst>
                                    <p:cond delay="0"/>
                                  </p:stCondLst>
                                  <p:childTnLst>
                                    <p:set>
                                      <p:cBhvr>
                                        <p:cTn id="27" dur="500" fill="hold">
                                          <p:stCondLst>
                                            <p:cond delay="0"/>
                                          </p:stCondLst>
                                        </p:cTn>
                                        <p:tgtEl>
                                          <p:spTgt spid="3"/>
                                        </p:tgtEl>
                                        <p:attrNameLst>
                                          <p:attrName>style.visibility</p:attrName>
                                        </p:attrNameLst>
                                      </p:cBhvr>
                                      <p:to>
                                        <p:strVal val="visible"/>
                                      </p:to>
                                    </p:set>
                                    <p:animEffect transition="in" filter="fade">
                                      <p:cBhvr>
                                        <p:cTn id="28" dur="500"/>
                                        <p:tgtEl>
                                          <p:spTgt spid="3"/>
                                        </p:tgtEl>
                                      </p:cBhvr>
                                    </p:animEffect>
                                    <p:anim calcmode="lin" valueType="num">
                                      <p:cBhvr>
                                        <p:cTn id="29" dur="500" fill="hold"/>
                                        <p:tgtEl>
                                          <p:spTgt spid="3"/>
                                        </p:tgtEl>
                                        <p:attrNameLst>
                                          <p:attrName>ppt_x</p:attrName>
                                        </p:attrNameLst>
                                      </p:cBhvr>
                                      <p:tavLst>
                                        <p:tav tm="0">
                                          <p:val>
                                            <p:strVal val="#ppt_x"/>
                                          </p:val>
                                        </p:tav>
                                        <p:tav tm="100000">
                                          <p:val>
                                            <p:strVal val="#ppt_x"/>
                                          </p:val>
                                        </p:tav>
                                      </p:tavLst>
                                    </p:anim>
                                    <p:anim calcmode="lin" valueType="num">
                                      <p:cBhvr>
                                        <p:cTn id="30" dur="500" fill="hold"/>
                                        <p:tgtEl>
                                          <p:spTgt spid="3"/>
                                        </p:tgtEl>
                                        <p:attrNameLst>
                                          <p:attrName>ppt_y</p:attrName>
                                        </p:attrNameLst>
                                      </p:cBhvr>
                                      <p:tavLst>
                                        <p:tav tm="0">
                                          <p:val>
                                            <p:strVal val="#ppt_y+.1"/>
                                          </p:val>
                                        </p:tav>
                                        <p:tav tm="100000">
                                          <p:val>
                                            <p:strVal val="#ppt_y"/>
                                          </p:val>
                                        </p:tav>
                                      </p:tavLst>
                                    </p:anim>
                                  </p:childTnLst>
                                </p:cTn>
                              </p:par>
                            </p:childTnLst>
                          </p:cTn>
                        </p:par>
                        <p:par>
                          <p:cTn id="31" fill="hold">
                            <p:stCondLst>
                              <p:cond delay="1500"/>
                            </p:stCondLst>
                            <p:childTnLst>
                              <p:par>
                                <p:cTn id="32" presetID="22" presetClass="entr" presetSubtype="8" fill="hold" grpId="0" nodeType="afterEffect">
                                  <p:stCondLst>
                                    <p:cond delay="0"/>
                                  </p:stCondLst>
                                  <p:childTnLst>
                                    <p:set>
                                      <p:cBhvr>
                                        <p:cTn id="33" dur="1" fill="hold">
                                          <p:stCondLst>
                                            <p:cond delay="0"/>
                                          </p:stCondLst>
                                        </p:cTn>
                                        <p:tgtEl>
                                          <p:spTgt spid="4"/>
                                        </p:tgtEl>
                                        <p:attrNameLst>
                                          <p:attrName>style.visibility</p:attrName>
                                        </p:attrNameLst>
                                      </p:cBhvr>
                                      <p:to>
                                        <p:strVal val="visible"/>
                                      </p:to>
                                    </p:set>
                                    <p:animEffect transition="in" filter="wipe(left)">
                                      <p:cBhvr>
                                        <p:cTn id="34" dur="500"/>
                                        <p:tgtEl>
                                          <p:spTgt spid="4"/>
                                        </p:tgtEl>
                                      </p:cBhvr>
                                    </p:animEffect>
                                  </p:childTnLst>
                                </p:cTn>
                              </p:par>
                            </p:childTnLst>
                          </p:cTn>
                        </p:par>
                        <p:par>
                          <p:cTn id="35" fill="hold">
                            <p:stCondLst>
                              <p:cond delay="2000"/>
                            </p:stCondLst>
                            <p:childTnLst>
                              <p:par>
                                <p:cTn id="36" presetID="22" presetClass="entr" presetSubtype="8" fill="hold" grpId="0" nodeType="afterEffect">
                                  <p:stCondLst>
                                    <p:cond delay="0"/>
                                  </p:stCondLst>
                                  <p:childTnLst>
                                    <p:set>
                                      <p:cBhvr>
                                        <p:cTn id="37" dur="1" fill="hold">
                                          <p:stCondLst>
                                            <p:cond delay="0"/>
                                          </p:stCondLst>
                                        </p:cTn>
                                        <p:tgtEl>
                                          <p:spTgt spid="6"/>
                                        </p:tgtEl>
                                        <p:attrNameLst>
                                          <p:attrName>style.visibility</p:attrName>
                                        </p:attrNameLst>
                                      </p:cBhvr>
                                      <p:to>
                                        <p:strVal val="visible"/>
                                      </p:to>
                                    </p:set>
                                    <p:animEffect transition="in" filter="wipe(left)">
                                      <p:cBhvr>
                                        <p:cTn id="38"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3" grpId="0"/>
      <p:bldP spid="4" grpId="0"/>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rotWithShape="1">
          <a:blip r:embed="rId2" cstate="screen">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2" name="文本框 1"/>
          <p:cNvSpPr txBox="1"/>
          <p:nvPr/>
        </p:nvSpPr>
        <p:spPr>
          <a:xfrm>
            <a:off x="6040755" y="2102485"/>
            <a:ext cx="5718810" cy="2122805"/>
          </a:xfrm>
          <a:prstGeom prst="rect">
            <a:avLst/>
          </a:prstGeom>
          <a:noFill/>
        </p:spPr>
        <p:txBody>
          <a:bodyPr wrap="square" rtlCol="0" anchor="t">
            <a:spAutoFit/>
          </a:bodyPr>
          <a:lstStyle/>
          <a:p>
            <a:pPr fontAlgn="auto">
              <a:lnSpc>
                <a:spcPct val="110000"/>
              </a:lnSpc>
            </a:pPr>
            <a:r>
              <a:rPr lang="zh-CN" altLang="en-US" sz="6000" dirty="0">
                <a:cs typeface="+mn-ea"/>
                <a:sym typeface="+mn-lt"/>
              </a:rPr>
              <a:t>信息安全管理</a:t>
            </a:r>
          </a:p>
          <a:p>
            <a:pPr fontAlgn="auto">
              <a:lnSpc>
                <a:spcPct val="110000"/>
              </a:lnSpc>
            </a:pPr>
            <a:r>
              <a:rPr lang="zh-CN" altLang="en-US" sz="6000" dirty="0">
                <a:cs typeface="+mn-ea"/>
                <a:sym typeface="+mn-lt"/>
              </a:rPr>
              <a:t>制度和法律法规</a:t>
            </a:r>
          </a:p>
        </p:txBody>
      </p:sp>
      <p:sp>
        <p:nvSpPr>
          <p:cNvPr id="4" name="文本框 3"/>
          <p:cNvSpPr txBox="1"/>
          <p:nvPr/>
        </p:nvSpPr>
        <p:spPr>
          <a:xfrm>
            <a:off x="6092825" y="1197610"/>
            <a:ext cx="3852273" cy="800925"/>
          </a:xfrm>
          <a:prstGeom prst="rect">
            <a:avLst/>
          </a:prstGeom>
          <a:noFill/>
        </p:spPr>
        <p:txBody>
          <a:bodyPr wrap="none" rtlCol="0" anchor="t">
            <a:spAutoFit/>
          </a:bodyPr>
          <a:lstStyle/>
          <a:p>
            <a:pPr fontAlgn="auto">
              <a:lnSpc>
                <a:spcPct val="110000"/>
              </a:lnSpc>
            </a:pPr>
            <a:r>
              <a:rPr lang="en-US" altLang="zh-CN" sz="4500">
                <a:solidFill>
                  <a:srgbClr val="4080DC"/>
                </a:solidFill>
                <a:cs typeface="+mn-ea"/>
                <a:sym typeface="+mn-lt"/>
              </a:rPr>
              <a:t>——PART  04</a:t>
            </a:r>
          </a:p>
        </p:txBody>
      </p:sp>
      <p:sp>
        <p:nvSpPr>
          <p:cNvPr id="5" name="文本框 4"/>
          <p:cNvSpPr txBox="1"/>
          <p:nvPr/>
        </p:nvSpPr>
        <p:spPr>
          <a:xfrm>
            <a:off x="2602865" y="304800"/>
            <a:ext cx="841321" cy="375809"/>
          </a:xfrm>
          <a:prstGeom prst="rect">
            <a:avLst/>
          </a:prstGeom>
          <a:noFill/>
        </p:spPr>
        <p:txBody>
          <a:bodyPr wrap="none" rtlCol="0" anchor="t">
            <a:spAutoFit/>
          </a:bodyPr>
          <a:lstStyle/>
          <a:p>
            <a:pPr fontAlgn="auto">
              <a:lnSpc>
                <a:spcPct val="110000"/>
              </a:lnSpc>
            </a:pPr>
            <a:r>
              <a:rPr lang="en-US" altLang="zh-CN">
                <a:solidFill>
                  <a:srgbClr val="4080DC"/>
                </a:solidFill>
                <a:cs typeface="+mn-ea"/>
                <a:sym typeface="+mn-lt"/>
              </a:rPr>
              <a:t>LOGO</a:t>
            </a:r>
          </a:p>
        </p:txBody>
      </p:sp>
      <p:sp>
        <p:nvSpPr>
          <p:cNvPr id="7" name="文本框 6"/>
          <p:cNvSpPr txBox="1"/>
          <p:nvPr/>
        </p:nvSpPr>
        <p:spPr>
          <a:xfrm>
            <a:off x="6092825" y="4277360"/>
            <a:ext cx="5503545" cy="276999"/>
          </a:xfrm>
          <a:prstGeom prst="rect">
            <a:avLst/>
          </a:prstGeom>
          <a:noFill/>
        </p:spPr>
        <p:txBody>
          <a:bodyPr wrap="square" rtlCol="0" anchor="t">
            <a:spAutoFit/>
          </a:bodyPr>
          <a:lstStyle/>
          <a:p>
            <a:pPr algn="dist"/>
            <a:r>
              <a:rPr lang="zh-CN" altLang="en-US" sz="1200">
                <a:solidFill>
                  <a:schemeClr val="tx1">
                    <a:lumMod val="65000"/>
                    <a:lumOff val="35000"/>
                  </a:schemeClr>
                </a:solidFill>
                <a:cs typeface="+mn-ea"/>
                <a:sym typeface="+mn-lt"/>
              </a:rPr>
              <a:t>Information security management system and laws and regulations</a:t>
            </a:r>
          </a:p>
        </p:txBody>
      </p:sp>
      <p:sp>
        <p:nvSpPr>
          <p:cNvPr id="8" name="文本框 7"/>
          <p:cNvSpPr txBox="1"/>
          <p:nvPr/>
        </p:nvSpPr>
        <p:spPr>
          <a:xfrm>
            <a:off x="9017000" y="5996940"/>
            <a:ext cx="1984839" cy="397032"/>
          </a:xfrm>
          <a:prstGeom prst="rect">
            <a:avLst/>
          </a:prstGeom>
          <a:noFill/>
        </p:spPr>
        <p:txBody>
          <a:bodyPr wrap="none" rtlCol="0" anchor="t">
            <a:spAutoFit/>
          </a:bodyPr>
          <a:lstStyle/>
          <a:p>
            <a:pPr fontAlgn="auto">
              <a:lnSpc>
                <a:spcPct val="110000"/>
              </a:lnSpc>
            </a:pPr>
            <a:r>
              <a:rPr lang="zh-CN" altLang="en-US" dirty="0">
                <a:solidFill>
                  <a:schemeClr val="bg1"/>
                </a:solidFill>
                <a:cs typeface="+mn-ea"/>
                <a:sym typeface="+mn-lt"/>
              </a:rPr>
              <a:t>汇报人</a:t>
            </a:r>
            <a:r>
              <a:rPr lang="zh-CN" altLang="en-US" dirty="0" smtClean="0">
                <a:solidFill>
                  <a:schemeClr val="bg1"/>
                </a:solidFill>
                <a:cs typeface="+mn-ea"/>
                <a:sym typeface="+mn-lt"/>
              </a:rPr>
              <a:t>：优品</a:t>
            </a:r>
            <a:r>
              <a:rPr lang="en-US" altLang="zh-CN" dirty="0" smtClean="0">
                <a:solidFill>
                  <a:schemeClr val="bg1"/>
                </a:solidFill>
                <a:cs typeface="+mn-ea"/>
                <a:sym typeface="+mn-lt"/>
              </a:rPr>
              <a:t>PPT</a:t>
            </a:r>
            <a:endParaRPr lang="zh-CN" altLang="en-US" dirty="0">
              <a:solidFill>
                <a:schemeClr val="bg1"/>
              </a:solidFill>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500"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strVal val="#ppt_w*0.70"/>
                                          </p:val>
                                        </p:tav>
                                        <p:tav tm="100000">
                                          <p:val>
                                            <p:strVal val="#ppt_w"/>
                                          </p:val>
                                        </p:tav>
                                      </p:tavLst>
                                    </p:anim>
                                    <p:anim calcmode="lin" valueType="num">
                                      <p:cBhvr>
                                        <p:cTn id="8" dur="500" fill="hold"/>
                                        <p:tgtEl>
                                          <p:spTgt spid="2"/>
                                        </p:tgtEl>
                                        <p:attrNameLst>
                                          <p:attrName>ppt_h</p:attrName>
                                        </p:attrNameLst>
                                      </p:cBhvr>
                                      <p:tavLst>
                                        <p:tav tm="0">
                                          <p:val>
                                            <p:strVal val="#ppt_h"/>
                                          </p:val>
                                        </p:tav>
                                        <p:tav tm="100000">
                                          <p:val>
                                            <p:strVal val="#ppt_h"/>
                                          </p:val>
                                        </p:tav>
                                      </p:tavLst>
                                    </p:anim>
                                    <p:animEffect transition="in" filter="fade">
                                      <p:cBhvr>
                                        <p:cTn id="9" dur="500"/>
                                        <p:tgtEl>
                                          <p:spTgt spid="2"/>
                                        </p:tgtEl>
                                      </p:cBhvr>
                                    </p:animEffect>
                                  </p:childTnLst>
                                </p:cTn>
                              </p:par>
                              <p:par>
                                <p:cTn id="10" presetID="22" presetClass="entr" presetSubtype="8"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500"/>
                                        <p:tgtEl>
                                          <p:spTgt spid="4"/>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wipe(left)">
                                      <p:cBhvr>
                                        <p:cTn id="15" dur="500"/>
                                        <p:tgtEl>
                                          <p:spTgt spid="5"/>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wipe(left)">
                                      <p:cBhvr>
                                        <p:cTn id="18" dur="500"/>
                                        <p:tgtEl>
                                          <p:spTgt spid="7"/>
                                        </p:tgtEl>
                                      </p:cBhvr>
                                    </p:animEffect>
                                  </p:childTnLst>
                                </p:cTn>
                              </p:par>
                              <p:par>
                                <p:cTn id="19" presetID="37" presetClass="entr" presetSubtype="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500"/>
                                        <p:tgtEl>
                                          <p:spTgt spid="8"/>
                                        </p:tgtEl>
                                      </p:cBhvr>
                                    </p:animEffect>
                                    <p:anim calcmode="lin" valueType="num">
                                      <p:cBhvr>
                                        <p:cTn id="22" dur="500" fill="hold"/>
                                        <p:tgtEl>
                                          <p:spTgt spid="8"/>
                                        </p:tgtEl>
                                        <p:attrNameLst>
                                          <p:attrName>ppt_x</p:attrName>
                                        </p:attrNameLst>
                                      </p:cBhvr>
                                      <p:tavLst>
                                        <p:tav tm="0">
                                          <p:val>
                                            <p:strVal val="#ppt_x"/>
                                          </p:val>
                                        </p:tav>
                                        <p:tav tm="100000">
                                          <p:val>
                                            <p:strVal val="#ppt_x"/>
                                          </p:val>
                                        </p:tav>
                                      </p:tavLst>
                                    </p:anim>
                                    <p:anim calcmode="lin" valueType="num">
                                      <p:cBhvr>
                                        <p:cTn id="23" dur="450" decel="100000" fill="hold"/>
                                        <p:tgtEl>
                                          <p:spTgt spid="8"/>
                                        </p:tgtEl>
                                        <p:attrNameLst>
                                          <p:attrName>ppt_y</p:attrName>
                                        </p:attrNameLst>
                                      </p:cBhvr>
                                      <p:tavLst>
                                        <p:tav tm="0">
                                          <p:val>
                                            <p:strVal val="#ppt_y+1"/>
                                          </p:val>
                                        </p:tav>
                                        <p:tav tm="100000">
                                          <p:val>
                                            <p:strVal val="#ppt_y-.03"/>
                                          </p:val>
                                        </p:tav>
                                      </p:tavLst>
                                    </p:anim>
                                    <p:anim calcmode="lin" valueType="num">
                                      <p:cBhvr>
                                        <p:cTn id="24" dur="50" accel="100000" fill="hold">
                                          <p:stCondLst>
                                            <p:cond delay="450"/>
                                          </p:stCondLst>
                                        </p:cTn>
                                        <p:tgtEl>
                                          <p:spTgt spid="8"/>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P spid="7" grpId="0"/>
      <p:bldP spid="8"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rotWithShape="1">
          <a:blip r:embed="rId2" cstate="screen">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pic>
        <p:nvPicPr>
          <p:cNvPr id="17" name="图片 16" descr="51miz-E841183-64778546"/>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89280" y="448310"/>
            <a:ext cx="545465" cy="545465"/>
          </a:xfrm>
          <a:prstGeom prst="rect">
            <a:avLst/>
          </a:prstGeom>
        </p:spPr>
      </p:pic>
      <p:sp>
        <p:nvSpPr>
          <p:cNvPr id="18" name="文本框 17"/>
          <p:cNvSpPr txBox="1"/>
          <p:nvPr/>
        </p:nvSpPr>
        <p:spPr>
          <a:xfrm>
            <a:off x="1308100" y="448310"/>
            <a:ext cx="4352474" cy="486030"/>
          </a:xfrm>
          <a:prstGeom prst="rect">
            <a:avLst/>
          </a:prstGeom>
          <a:noFill/>
        </p:spPr>
        <p:txBody>
          <a:bodyPr wrap="none" rtlCol="0" anchor="t">
            <a:spAutoFit/>
          </a:bodyPr>
          <a:lstStyle/>
          <a:p>
            <a:pPr algn="l" fontAlgn="auto">
              <a:lnSpc>
                <a:spcPct val="110000"/>
              </a:lnSpc>
            </a:pPr>
            <a:r>
              <a:rPr lang="en-US" altLang="zh-CN" sz="2500">
                <a:solidFill>
                  <a:schemeClr val="tx1"/>
                </a:solidFill>
                <a:cs typeface="+mn-ea"/>
                <a:sym typeface="+mn-lt"/>
              </a:rPr>
              <a:t>信息安全管理制度和法律法规</a:t>
            </a:r>
          </a:p>
        </p:txBody>
      </p:sp>
      <p:pic>
        <p:nvPicPr>
          <p:cNvPr id="7" name="图片 6" descr="D:\APPT制作\新员工网络信息安全意识培训\素材\元素\图片\51miz-E793399-84DBF85B.png51miz-E793399-84DBF85B"/>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a:xfrm>
            <a:off x="1439545" y="1847215"/>
            <a:ext cx="6801485" cy="4533900"/>
          </a:xfrm>
          <a:prstGeom prst="rect">
            <a:avLst/>
          </a:prstGeom>
        </p:spPr>
      </p:pic>
      <p:sp>
        <p:nvSpPr>
          <p:cNvPr id="22" name="文本框 21"/>
          <p:cNvSpPr txBox="1"/>
          <p:nvPr/>
        </p:nvSpPr>
        <p:spPr>
          <a:xfrm>
            <a:off x="3793045" y="2339340"/>
            <a:ext cx="486030" cy="407291"/>
          </a:xfrm>
          <a:prstGeom prst="rect">
            <a:avLst/>
          </a:prstGeom>
          <a:noFill/>
        </p:spPr>
        <p:txBody>
          <a:bodyPr wrap="none" rtlCol="0" anchor="t">
            <a:spAutoFit/>
          </a:bodyPr>
          <a:lstStyle/>
          <a:p>
            <a:pPr algn="ctr" fontAlgn="auto">
              <a:lnSpc>
                <a:spcPct val="110000"/>
              </a:lnSpc>
            </a:pPr>
            <a:r>
              <a:rPr lang="en-US" altLang="zh-CN" sz="2000">
                <a:solidFill>
                  <a:srgbClr val="8BCEF9"/>
                </a:solidFill>
                <a:cs typeface="+mn-ea"/>
                <a:sym typeface="+mn-lt"/>
              </a:rPr>
              <a:t>01</a:t>
            </a:r>
          </a:p>
        </p:txBody>
      </p:sp>
      <p:sp>
        <p:nvSpPr>
          <p:cNvPr id="8" name="文本框 7"/>
          <p:cNvSpPr txBox="1"/>
          <p:nvPr/>
        </p:nvSpPr>
        <p:spPr>
          <a:xfrm>
            <a:off x="845185" y="1847215"/>
            <a:ext cx="2755900" cy="2030095"/>
          </a:xfrm>
          <a:prstGeom prst="rect">
            <a:avLst/>
          </a:prstGeom>
          <a:noFill/>
        </p:spPr>
        <p:txBody>
          <a:bodyPr wrap="square" rtlCol="0" anchor="t">
            <a:spAutoFit/>
          </a:bodyPr>
          <a:lstStyle/>
          <a:p>
            <a:pPr algn="l" fontAlgn="auto">
              <a:lnSpc>
                <a:spcPct val="150000"/>
              </a:lnSpc>
            </a:pPr>
            <a:r>
              <a:rPr lang="en-US" altLang="zh-CN" sz="1400">
                <a:solidFill>
                  <a:schemeClr val="tx1"/>
                </a:solidFill>
                <a:cs typeface="+mn-ea"/>
                <a:sym typeface="+mn-lt"/>
              </a:rPr>
              <a:t>公司内计算机严格限制使用包括移动硬盘、U盘、MP3、带存储卡的设备等的移动存i设备，除工作必须要长期使用移动存储的可申请开通外，公司内的计算机禁止使用移i存储设备。</a:t>
            </a:r>
          </a:p>
        </p:txBody>
      </p:sp>
      <p:sp>
        <p:nvSpPr>
          <p:cNvPr id="9" name="文本框 8"/>
          <p:cNvSpPr txBox="1"/>
          <p:nvPr/>
        </p:nvSpPr>
        <p:spPr>
          <a:xfrm>
            <a:off x="6331140" y="1543685"/>
            <a:ext cx="486030" cy="407291"/>
          </a:xfrm>
          <a:prstGeom prst="rect">
            <a:avLst/>
          </a:prstGeom>
          <a:noFill/>
        </p:spPr>
        <p:txBody>
          <a:bodyPr wrap="none" rtlCol="0" anchor="t">
            <a:spAutoFit/>
          </a:bodyPr>
          <a:lstStyle/>
          <a:p>
            <a:pPr algn="ctr" fontAlgn="auto">
              <a:lnSpc>
                <a:spcPct val="110000"/>
              </a:lnSpc>
            </a:pPr>
            <a:r>
              <a:rPr lang="en-US" altLang="zh-CN" sz="2000">
                <a:solidFill>
                  <a:srgbClr val="4080DC"/>
                </a:solidFill>
                <a:cs typeface="+mn-ea"/>
                <a:sym typeface="+mn-lt"/>
              </a:rPr>
              <a:t>02</a:t>
            </a:r>
          </a:p>
        </p:txBody>
      </p:sp>
      <p:sp>
        <p:nvSpPr>
          <p:cNvPr id="10" name="文本框 9"/>
          <p:cNvSpPr txBox="1"/>
          <p:nvPr/>
        </p:nvSpPr>
        <p:spPr>
          <a:xfrm>
            <a:off x="7038340" y="1228090"/>
            <a:ext cx="4409440" cy="1060450"/>
          </a:xfrm>
          <a:prstGeom prst="rect">
            <a:avLst/>
          </a:prstGeom>
          <a:noFill/>
        </p:spPr>
        <p:txBody>
          <a:bodyPr wrap="square" rtlCol="0" anchor="t">
            <a:spAutoFit/>
          </a:bodyPr>
          <a:lstStyle/>
          <a:p>
            <a:pPr algn="l" fontAlgn="auto">
              <a:lnSpc>
                <a:spcPct val="150000"/>
              </a:lnSpc>
            </a:pPr>
            <a:r>
              <a:rPr lang="en-US" altLang="zh-CN" sz="1400">
                <a:solidFill>
                  <a:schemeClr val="tx1"/>
                </a:solidFill>
                <a:cs typeface="+mn-ea"/>
                <a:sym typeface="+mn-lt"/>
              </a:rPr>
              <a:t>原则上外来设备不允许接入公司内部网络，如有业务需要，需申请审批通过后方可使。外来设备包括外部人员带到公司的笔记本电脑、演示机、测试机等。</a:t>
            </a:r>
          </a:p>
        </p:txBody>
      </p:sp>
      <p:sp>
        <p:nvSpPr>
          <p:cNvPr id="11" name="文本框 10"/>
          <p:cNvSpPr txBox="1"/>
          <p:nvPr/>
        </p:nvSpPr>
        <p:spPr>
          <a:xfrm>
            <a:off x="7165530" y="3397885"/>
            <a:ext cx="486030" cy="407291"/>
          </a:xfrm>
          <a:prstGeom prst="rect">
            <a:avLst/>
          </a:prstGeom>
          <a:noFill/>
        </p:spPr>
        <p:txBody>
          <a:bodyPr wrap="none" rtlCol="0" anchor="t">
            <a:spAutoFit/>
          </a:bodyPr>
          <a:lstStyle/>
          <a:p>
            <a:pPr algn="ctr" fontAlgn="auto">
              <a:lnSpc>
                <a:spcPct val="110000"/>
              </a:lnSpc>
            </a:pPr>
            <a:r>
              <a:rPr lang="en-US" altLang="zh-CN" sz="2000">
                <a:solidFill>
                  <a:srgbClr val="8BCEF9"/>
                </a:solidFill>
                <a:cs typeface="+mn-ea"/>
                <a:sym typeface="+mn-lt"/>
              </a:rPr>
              <a:t>03</a:t>
            </a:r>
          </a:p>
        </p:txBody>
      </p:sp>
      <p:sp>
        <p:nvSpPr>
          <p:cNvPr id="12" name="文本框 11"/>
          <p:cNvSpPr txBox="1"/>
          <p:nvPr/>
        </p:nvSpPr>
        <p:spPr>
          <a:xfrm>
            <a:off x="7648575" y="3244215"/>
            <a:ext cx="3995420" cy="700576"/>
          </a:xfrm>
          <a:prstGeom prst="rect">
            <a:avLst/>
          </a:prstGeom>
          <a:noFill/>
        </p:spPr>
        <p:txBody>
          <a:bodyPr wrap="square" rtlCol="0" anchor="t">
            <a:spAutoFit/>
          </a:bodyPr>
          <a:lstStyle/>
          <a:p>
            <a:pPr algn="l" fontAlgn="auto">
              <a:lnSpc>
                <a:spcPct val="150000"/>
              </a:lnSpc>
            </a:pPr>
            <a:r>
              <a:rPr lang="en-US" altLang="zh-CN" sz="1400">
                <a:solidFill>
                  <a:schemeClr val="tx1"/>
                </a:solidFill>
                <a:cs typeface="+mn-ea"/>
                <a:sym typeface="+mn-lt"/>
              </a:rPr>
              <a:t>公司内严禁使用盗版软件和破解工具，如有工作需要，应通过公司采购正版软件或使免费软件</a:t>
            </a:r>
            <a:r>
              <a:rPr lang="zh-CN" altLang="en-US" sz="1400">
                <a:solidFill>
                  <a:schemeClr val="tx1"/>
                </a:solidFill>
                <a:cs typeface="+mn-ea"/>
                <a:sym typeface="+mn-lt"/>
              </a:rPr>
              <a:t>。</a:t>
            </a:r>
          </a:p>
        </p:txBody>
      </p:sp>
      <p:sp>
        <p:nvSpPr>
          <p:cNvPr id="13" name="文本框 12"/>
          <p:cNvSpPr txBox="1"/>
          <p:nvPr/>
        </p:nvSpPr>
        <p:spPr>
          <a:xfrm>
            <a:off x="5969825" y="5186680"/>
            <a:ext cx="486030" cy="407291"/>
          </a:xfrm>
          <a:prstGeom prst="rect">
            <a:avLst/>
          </a:prstGeom>
          <a:noFill/>
        </p:spPr>
        <p:txBody>
          <a:bodyPr wrap="none" rtlCol="0" anchor="t">
            <a:spAutoFit/>
          </a:bodyPr>
          <a:lstStyle/>
          <a:p>
            <a:pPr algn="ctr" fontAlgn="auto">
              <a:lnSpc>
                <a:spcPct val="110000"/>
              </a:lnSpc>
            </a:pPr>
            <a:r>
              <a:rPr lang="en-US" altLang="zh-CN" sz="2000">
                <a:solidFill>
                  <a:srgbClr val="4080DC"/>
                </a:solidFill>
                <a:cs typeface="+mn-ea"/>
                <a:sym typeface="+mn-lt"/>
              </a:rPr>
              <a:t>04</a:t>
            </a:r>
          </a:p>
        </p:txBody>
      </p:sp>
      <p:sp>
        <p:nvSpPr>
          <p:cNvPr id="14" name="文本框 13"/>
          <p:cNvSpPr txBox="1"/>
          <p:nvPr/>
        </p:nvSpPr>
        <p:spPr>
          <a:xfrm>
            <a:off x="6452870" y="5186680"/>
            <a:ext cx="4994910" cy="377411"/>
          </a:xfrm>
          <a:prstGeom prst="rect">
            <a:avLst/>
          </a:prstGeom>
          <a:noFill/>
        </p:spPr>
        <p:txBody>
          <a:bodyPr wrap="square" rtlCol="0" anchor="t">
            <a:spAutoFit/>
          </a:bodyPr>
          <a:lstStyle/>
          <a:p>
            <a:pPr algn="l" fontAlgn="auto">
              <a:lnSpc>
                <a:spcPct val="150000"/>
              </a:lnSpc>
            </a:pPr>
            <a:r>
              <a:rPr lang="en-US" altLang="zh-CN" sz="1400">
                <a:solidFill>
                  <a:schemeClr val="tx1"/>
                </a:solidFill>
                <a:cs typeface="+mn-ea"/>
                <a:sym typeface="+mn-lt"/>
              </a:rPr>
              <a:t>不经批准，严禁在公司内部架设FTP ,DHCP,DNS等服务器</a:t>
            </a:r>
            <a:r>
              <a:rPr lang="zh-CN" altLang="en-US" sz="1400">
                <a:solidFill>
                  <a:schemeClr val="tx1"/>
                </a:solidFill>
                <a:cs typeface="+mn-ea"/>
                <a:sym typeface="+mn-lt"/>
              </a:rPr>
              <a:t>。</a:t>
            </a:r>
          </a:p>
        </p:txBody>
      </p:sp>
    </p:spTree>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500"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anim calcmode="lin" valueType="num">
                                      <p:cBhvr>
                                        <p:cTn id="8" dur="500" fill="hold"/>
                                        <p:tgtEl>
                                          <p:spTgt spid="17"/>
                                        </p:tgtEl>
                                        <p:attrNameLst>
                                          <p:attrName>ppt_x</p:attrName>
                                        </p:attrNameLst>
                                      </p:cBhvr>
                                      <p:tavLst>
                                        <p:tav tm="0">
                                          <p:val>
                                            <p:strVal val="#ppt_x"/>
                                          </p:val>
                                        </p:tav>
                                        <p:tav tm="100000">
                                          <p:val>
                                            <p:strVal val="#ppt_x"/>
                                          </p:val>
                                        </p:tav>
                                      </p:tavLst>
                                    </p:anim>
                                    <p:anim calcmode="lin" valueType="num">
                                      <p:cBhvr>
                                        <p:cTn id="9" dur="500" fill="hold"/>
                                        <p:tgtEl>
                                          <p:spTgt spid="17"/>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22" presetClass="entr" presetSubtype="8" fill="hold" grpId="0" nodeType="afterEffect">
                                  <p:stCondLst>
                                    <p:cond delay="0"/>
                                  </p:stCondLst>
                                  <p:childTnLst>
                                    <p:set>
                                      <p:cBhvr>
                                        <p:cTn id="12" dur="1" fill="hold">
                                          <p:stCondLst>
                                            <p:cond delay="0"/>
                                          </p:stCondLst>
                                        </p:cTn>
                                        <p:tgtEl>
                                          <p:spTgt spid="18"/>
                                        </p:tgtEl>
                                        <p:attrNameLst>
                                          <p:attrName>style.visibility</p:attrName>
                                        </p:attrNameLst>
                                      </p:cBhvr>
                                      <p:to>
                                        <p:strVal val="visible"/>
                                      </p:to>
                                    </p:set>
                                    <p:animEffect transition="in" filter="wipe(left)">
                                      <p:cBhvr>
                                        <p:cTn id="13" dur="500"/>
                                        <p:tgtEl>
                                          <p:spTgt spid="18"/>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wipe(down)">
                                      <p:cBhvr>
                                        <p:cTn id="18" dur="500"/>
                                        <p:tgtEl>
                                          <p:spTgt spid="7"/>
                                        </p:tgtEl>
                                      </p:cBhvr>
                                    </p:animEffect>
                                  </p:childTnLst>
                                </p:cTn>
                              </p:par>
                            </p:childTnLst>
                          </p:cTn>
                        </p:par>
                        <p:par>
                          <p:cTn id="19" fill="hold">
                            <p:stCondLst>
                              <p:cond delay="500"/>
                            </p:stCondLst>
                            <p:childTnLst>
                              <p:par>
                                <p:cTn id="20" presetID="42" presetClass="entr" presetSubtype="0" fill="hold" grpId="0" nodeType="afterEffect">
                                  <p:stCondLst>
                                    <p:cond delay="0"/>
                                  </p:stCondLst>
                                  <p:childTnLst>
                                    <p:set>
                                      <p:cBhvr>
                                        <p:cTn id="21" dur="500" fill="hold">
                                          <p:stCondLst>
                                            <p:cond delay="0"/>
                                          </p:stCondLst>
                                        </p:cTn>
                                        <p:tgtEl>
                                          <p:spTgt spid="22"/>
                                        </p:tgtEl>
                                        <p:attrNameLst>
                                          <p:attrName>style.visibility</p:attrName>
                                        </p:attrNameLst>
                                      </p:cBhvr>
                                      <p:to>
                                        <p:strVal val="visible"/>
                                      </p:to>
                                    </p:set>
                                    <p:animEffect transition="in" filter="fade">
                                      <p:cBhvr>
                                        <p:cTn id="22" dur="500"/>
                                        <p:tgtEl>
                                          <p:spTgt spid="22"/>
                                        </p:tgtEl>
                                      </p:cBhvr>
                                    </p:animEffect>
                                    <p:anim calcmode="lin" valueType="num">
                                      <p:cBhvr>
                                        <p:cTn id="23" dur="500" fill="hold"/>
                                        <p:tgtEl>
                                          <p:spTgt spid="22"/>
                                        </p:tgtEl>
                                        <p:attrNameLst>
                                          <p:attrName>ppt_x</p:attrName>
                                        </p:attrNameLst>
                                      </p:cBhvr>
                                      <p:tavLst>
                                        <p:tav tm="0">
                                          <p:val>
                                            <p:strVal val="#ppt_x"/>
                                          </p:val>
                                        </p:tav>
                                        <p:tav tm="100000">
                                          <p:val>
                                            <p:strVal val="#ppt_x"/>
                                          </p:val>
                                        </p:tav>
                                      </p:tavLst>
                                    </p:anim>
                                    <p:anim calcmode="lin" valueType="num">
                                      <p:cBhvr>
                                        <p:cTn id="24" dur="500" fill="hold"/>
                                        <p:tgtEl>
                                          <p:spTgt spid="22"/>
                                        </p:tgtEl>
                                        <p:attrNameLst>
                                          <p:attrName>ppt_y</p:attrName>
                                        </p:attrNameLst>
                                      </p:cBhvr>
                                      <p:tavLst>
                                        <p:tav tm="0">
                                          <p:val>
                                            <p:strVal val="#ppt_y+.1"/>
                                          </p:val>
                                        </p:tav>
                                        <p:tav tm="100000">
                                          <p:val>
                                            <p:strVal val="#ppt_y"/>
                                          </p:val>
                                        </p:tav>
                                      </p:tavLst>
                                    </p:anim>
                                  </p:childTnLst>
                                </p:cTn>
                              </p:par>
                            </p:childTnLst>
                          </p:cTn>
                        </p:par>
                        <p:par>
                          <p:cTn id="25" fill="hold">
                            <p:stCondLst>
                              <p:cond delay="1000"/>
                            </p:stCondLst>
                            <p:childTnLst>
                              <p:par>
                                <p:cTn id="26" presetID="22" presetClass="entr" presetSubtype="8" fill="hold" grpId="0" nodeType="after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wipe(left)">
                                      <p:cBhvr>
                                        <p:cTn id="28" dur="500"/>
                                        <p:tgtEl>
                                          <p:spTgt spid="8"/>
                                        </p:tgtEl>
                                      </p:cBhvr>
                                    </p:animEffect>
                                  </p:childTnLst>
                                </p:cTn>
                              </p:par>
                            </p:childTnLst>
                          </p:cTn>
                        </p:par>
                        <p:par>
                          <p:cTn id="29" fill="hold">
                            <p:stCondLst>
                              <p:cond delay="1500"/>
                            </p:stCondLst>
                            <p:childTnLst>
                              <p:par>
                                <p:cTn id="30" presetID="42" presetClass="entr" presetSubtype="0" fill="hold" grpId="0" nodeType="afterEffect">
                                  <p:stCondLst>
                                    <p:cond delay="0"/>
                                  </p:stCondLst>
                                  <p:childTnLst>
                                    <p:set>
                                      <p:cBhvr>
                                        <p:cTn id="31" dur="500" fill="hold">
                                          <p:stCondLst>
                                            <p:cond delay="0"/>
                                          </p:stCondLst>
                                        </p:cTn>
                                        <p:tgtEl>
                                          <p:spTgt spid="9"/>
                                        </p:tgtEl>
                                        <p:attrNameLst>
                                          <p:attrName>style.visibility</p:attrName>
                                        </p:attrNameLst>
                                      </p:cBhvr>
                                      <p:to>
                                        <p:strVal val="visible"/>
                                      </p:to>
                                    </p:set>
                                    <p:animEffect transition="in" filter="fade">
                                      <p:cBhvr>
                                        <p:cTn id="32" dur="500"/>
                                        <p:tgtEl>
                                          <p:spTgt spid="9"/>
                                        </p:tgtEl>
                                      </p:cBhvr>
                                    </p:animEffect>
                                    <p:anim calcmode="lin" valueType="num">
                                      <p:cBhvr>
                                        <p:cTn id="33" dur="500" fill="hold"/>
                                        <p:tgtEl>
                                          <p:spTgt spid="9"/>
                                        </p:tgtEl>
                                        <p:attrNameLst>
                                          <p:attrName>ppt_x</p:attrName>
                                        </p:attrNameLst>
                                      </p:cBhvr>
                                      <p:tavLst>
                                        <p:tav tm="0">
                                          <p:val>
                                            <p:strVal val="#ppt_x"/>
                                          </p:val>
                                        </p:tav>
                                        <p:tav tm="100000">
                                          <p:val>
                                            <p:strVal val="#ppt_x"/>
                                          </p:val>
                                        </p:tav>
                                      </p:tavLst>
                                    </p:anim>
                                    <p:anim calcmode="lin" valueType="num">
                                      <p:cBhvr>
                                        <p:cTn id="34" dur="500" fill="hold"/>
                                        <p:tgtEl>
                                          <p:spTgt spid="9"/>
                                        </p:tgtEl>
                                        <p:attrNameLst>
                                          <p:attrName>ppt_y</p:attrName>
                                        </p:attrNameLst>
                                      </p:cBhvr>
                                      <p:tavLst>
                                        <p:tav tm="0">
                                          <p:val>
                                            <p:strVal val="#ppt_y+.1"/>
                                          </p:val>
                                        </p:tav>
                                        <p:tav tm="100000">
                                          <p:val>
                                            <p:strVal val="#ppt_y"/>
                                          </p:val>
                                        </p:tav>
                                      </p:tavLst>
                                    </p:anim>
                                  </p:childTnLst>
                                </p:cTn>
                              </p:par>
                            </p:childTnLst>
                          </p:cTn>
                        </p:par>
                        <p:par>
                          <p:cTn id="35" fill="hold">
                            <p:stCondLst>
                              <p:cond delay="2000"/>
                            </p:stCondLst>
                            <p:childTnLst>
                              <p:par>
                                <p:cTn id="36" presetID="22" presetClass="entr" presetSubtype="8" fill="hold" grpId="0" nodeType="afterEffect">
                                  <p:stCondLst>
                                    <p:cond delay="0"/>
                                  </p:stCondLst>
                                  <p:childTnLst>
                                    <p:set>
                                      <p:cBhvr>
                                        <p:cTn id="37" dur="1" fill="hold">
                                          <p:stCondLst>
                                            <p:cond delay="0"/>
                                          </p:stCondLst>
                                        </p:cTn>
                                        <p:tgtEl>
                                          <p:spTgt spid="10"/>
                                        </p:tgtEl>
                                        <p:attrNameLst>
                                          <p:attrName>style.visibility</p:attrName>
                                        </p:attrNameLst>
                                      </p:cBhvr>
                                      <p:to>
                                        <p:strVal val="visible"/>
                                      </p:to>
                                    </p:set>
                                    <p:animEffect transition="in" filter="wipe(left)">
                                      <p:cBhvr>
                                        <p:cTn id="38" dur="500"/>
                                        <p:tgtEl>
                                          <p:spTgt spid="10"/>
                                        </p:tgtEl>
                                      </p:cBhvr>
                                    </p:animEffect>
                                  </p:childTnLst>
                                </p:cTn>
                              </p:par>
                            </p:childTnLst>
                          </p:cTn>
                        </p:par>
                        <p:par>
                          <p:cTn id="39" fill="hold">
                            <p:stCondLst>
                              <p:cond delay="2500"/>
                            </p:stCondLst>
                            <p:childTnLst>
                              <p:par>
                                <p:cTn id="40" presetID="42" presetClass="entr" presetSubtype="0" fill="hold" grpId="0" nodeType="afterEffect">
                                  <p:stCondLst>
                                    <p:cond delay="0"/>
                                  </p:stCondLst>
                                  <p:childTnLst>
                                    <p:set>
                                      <p:cBhvr>
                                        <p:cTn id="41" dur="500" fill="hold">
                                          <p:stCondLst>
                                            <p:cond delay="0"/>
                                          </p:stCondLst>
                                        </p:cTn>
                                        <p:tgtEl>
                                          <p:spTgt spid="11"/>
                                        </p:tgtEl>
                                        <p:attrNameLst>
                                          <p:attrName>style.visibility</p:attrName>
                                        </p:attrNameLst>
                                      </p:cBhvr>
                                      <p:to>
                                        <p:strVal val="visible"/>
                                      </p:to>
                                    </p:set>
                                    <p:animEffect transition="in" filter="fade">
                                      <p:cBhvr>
                                        <p:cTn id="42" dur="500"/>
                                        <p:tgtEl>
                                          <p:spTgt spid="11"/>
                                        </p:tgtEl>
                                      </p:cBhvr>
                                    </p:animEffect>
                                    <p:anim calcmode="lin" valueType="num">
                                      <p:cBhvr>
                                        <p:cTn id="43" dur="500" fill="hold"/>
                                        <p:tgtEl>
                                          <p:spTgt spid="11"/>
                                        </p:tgtEl>
                                        <p:attrNameLst>
                                          <p:attrName>ppt_x</p:attrName>
                                        </p:attrNameLst>
                                      </p:cBhvr>
                                      <p:tavLst>
                                        <p:tav tm="0">
                                          <p:val>
                                            <p:strVal val="#ppt_x"/>
                                          </p:val>
                                        </p:tav>
                                        <p:tav tm="100000">
                                          <p:val>
                                            <p:strVal val="#ppt_x"/>
                                          </p:val>
                                        </p:tav>
                                      </p:tavLst>
                                    </p:anim>
                                    <p:anim calcmode="lin" valueType="num">
                                      <p:cBhvr>
                                        <p:cTn id="44" dur="500" fill="hold"/>
                                        <p:tgtEl>
                                          <p:spTgt spid="11"/>
                                        </p:tgtEl>
                                        <p:attrNameLst>
                                          <p:attrName>ppt_y</p:attrName>
                                        </p:attrNameLst>
                                      </p:cBhvr>
                                      <p:tavLst>
                                        <p:tav tm="0">
                                          <p:val>
                                            <p:strVal val="#ppt_y+.1"/>
                                          </p:val>
                                        </p:tav>
                                        <p:tav tm="100000">
                                          <p:val>
                                            <p:strVal val="#ppt_y"/>
                                          </p:val>
                                        </p:tav>
                                      </p:tavLst>
                                    </p:anim>
                                  </p:childTnLst>
                                </p:cTn>
                              </p:par>
                            </p:childTnLst>
                          </p:cTn>
                        </p:par>
                        <p:par>
                          <p:cTn id="45" fill="hold">
                            <p:stCondLst>
                              <p:cond delay="3000"/>
                            </p:stCondLst>
                            <p:childTnLst>
                              <p:par>
                                <p:cTn id="46" presetID="22" presetClass="entr" presetSubtype="8" fill="hold" grpId="0" nodeType="afterEffect">
                                  <p:stCondLst>
                                    <p:cond delay="0"/>
                                  </p:stCondLst>
                                  <p:childTnLst>
                                    <p:set>
                                      <p:cBhvr>
                                        <p:cTn id="47" dur="1" fill="hold">
                                          <p:stCondLst>
                                            <p:cond delay="0"/>
                                          </p:stCondLst>
                                        </p:cTn>
                                        <p:tgtEl>
                                          <p:spTgt spid="12"/>
                                        </p:tgtEl>
                                        <p:attrNameLst>
                                          <p:attrName>style.visibility</p:attrName>
                                        </p:attrNameLst>
                                      </p:cBhvr>
                                      <p:to>
                                        <p:strVal val="visible"/>
                                      </p:to>
                                    </p:set>
                                    <p:animEffect transition="in" filter="wipe(left)">
                                      <p:cBhvr>
                                        <p:cTn id="48" dur="500"/>
                                        <p:tgtEl>
                                          <p:spTgt spid="12"/>
                                        </p:tgtEl>
                                      </p:cBhvr>
                                    </p:animEffect>
                                  </p:childTnLst>
                                </p:cTn>
                              </p:par>
                            </p:childTnLst>
                          </p:cTn>
                        </p:par>
                        <p:par>
                          <p:cTn id="49" fill="hold">
                            <p:stCondLst>
                              <p:cond delay="3500"/>
                            </p:stCondLst>
                            <p:childTnLst>
                              <p:par>
                                <p:cTn id="50" presetID="42" presetClass="entr" presetSubtype="0" fill="hold" grpId="0" nodeType="afterEffect">
                                  <p:stCondLst>
                                    <p:cond delay="0"/>
                                  </p:stCondLst>
                                  <p:childTnLst>
                                    <p:set>
                                      <p:cBhvr>
                                        <p:cTn id="51" dur="500" fill="hold">
                                          <p:stCondLst>
                                            <p:cond delay="0"/>
                                          </p:stCondLst>
                                        </p:cTn>
                                        <p:tgtEl>
                                          <p:spTgt spid="13"/>
                                        </p:tgtEl>
                                        <p:attrNameLst>
                                          <p:attrName>style.visibility</p:attrName>
                                        </p:attrNameLst>
                                      </p:cBhvr>
                                      <p:to>
                                        <p:strVal val="visible"/>
                                      </p:to>
                                    </p:set>
                                    <p:animEffect transition="in" filter="fade">
                                      <p:cBhvr>
                                        <p:cTn id="52" dur="500"/>
                                        <p:tgtEl>
                                          <p:spTgt spid="13"/>
                                        </p:tgtEl>
                                      </p:cBhvr>
                                    </p:animEffect>
                                    <p:anim calcmode="lin" valueType="num">
                                      <p:cBhvr>
                                        <p:cTn id="53" dur="500" fill="hold"/>
                                        <p:tgtEl>
                                          <p:spTgt spid="13"/>
                                        </p:tgtEl>
                                        <p:attrNameLst>
                                          <p:attrName>ppt_x</p:attrName>
                                        </p:attrNameLst>
                                      </p:cBhvr>
                                      <p:tavLst>
                                        <p:tav tm="0">
                                          <p:val>
                                            <p:strVal val="#ppt_x"/>
                                          </p:val>
                                        </p:tav>
                                        <p:tav tm="100000">
                                          <p:val>
                                            <p:strVal val="#ppt_x"/>
                                          </p:val>
                                        </p:tav>
                                      </p:tavLst>
                                    </p:anim>
                                    <p:anim calcmode="lin" valueType="num">
                                      <p:cBhvr>
                                        <p:cTn id="54" dur="500" fill="hold"/>
                                        <p:tgtEl>
                                          <p:spTgt spid="13"/>
                                        </p:tgtEl>
                                        <p:attrNameLst>
                                          <p:attrName>ppt_y</p:attrName>
                                        </p:attrNameLst>
                                      </p:cBhvr>
                                      <p:tavLst>
                                        <p:tav tm="0">
                                          <p:val>
                                            <p:strVal val="#ppt_y+.1"/>
                                          </p:val>
                                        </p:tav>
                                        <p:tav tm="100000">
                                          <p:val>
                                            <p:strVal val="#ppt_y"/>
                                          </p:val>
                                        </p:tav>
                                      </p:tavLst>
                                    </p:anim>
                                  </p:childTnLst>
                                </p:cTn>
                              </p:par>
                            </p:childTnLst>
                          </p:cTn>
                        </p:par>
                        <p:par>
                          <p:cTn id="55" fill="hold">
                            <p:stCondLst>
                              <p:cond delay="4000"/>
                            </p:stCondLst>
                            <p:childTnLst>
                              <p:par>
                                <p:cTn id="56" presetID="22" presetClass="entr" presetSubtype="8" fill="hold" grpId="0" nodeType="afterEffect">
                                  <p:stCondLst>
                                    <p:cond delay="0"/>
                                  </p:stCondLst>
                                  <p:childTnLst>
                                    <p:set>
                                      <p:cBhvr>
                                        <p:cTn id="57" dur="1" fill="hold">
                                          <p:stCondLst>
                                            <p:cond delay="0"/>
                                          </p:stCondLst>
                                        </p:cTn>
                                        <p:tgtEl>
                                          <p:spTgt spid="14"/>
                                        </p:tgtEl>
                                        <p:attrNameLst>
                                          <p:attrName>style.visibility</p:attrName>
                                        </p:attrNameLst>
                                      </p:cBhvr>
                                      <p:to>
                                        <p:strVal val="visible"/>
                                      </p:to>
                                    </p:set>
                                    <p:animEffect transition="in" filter="wipe(left)">
                                      <p:cBhvr>
                                        <p:cTn id="58"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22" grpId="0"/>
      <p:bldP spid="8" grpId="0"/>
      <p:bldP spid="9" grpId="0"/>
      <p:bldP spid="10" grpId="0"/>
      <p:bldP spid="11" grpId="0"/>
      <p:bldP spid="12" grpId="0"/>
      <p:bldP spid="13" grpId="0"/>
      <p:bldP spid="14"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rotWithShape="1">
          <a:blip r:embed="rId2" cstate="screen">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pic>
        <p:nvPicPr>
          <p:cNvPr id="17" name="图片 16" descr="51miz-E841183-64778546"/>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89280" y="448310"/>
            <a:ext cx="545465" cy="545465"/>
          </a:xfrm>
          <a:prstGeom prst="rect">
            <a:avLst/>
          </a:prstGeom>
        </p:spPr>
      </p:pic>
      <p:sp>
        <p:nvSpPr>
          <p:cNvPr id="18" name="文本框 17"/>
          <p:cNvSpPr txBox="1"/>
          <p:nvPr/>
        </p:nvSpPr>
        <p:spPr>
          <a:xfrm>
            <a:off x="1308100" y="448310"/>
            <a:ext cx="4352474" cy="486030"/>
          </a:xfrm>
          <a:prstGeom prst="rect">
            <a:avLst/>
          </a:prstGeom>
          <a:noFill/>
        </p:spPr>
        <p:txBody>
          <a:bodyPr wrap="none" rtlCol="0" anchor="t">
            <a:spAutoFit/>
          </a:bodyPr>
          <a:lstStyle/>
          <a:p>
            <a:pPr algn="l" fontAlgn="auto">
              <a:lnSpc>
                <a:spcPct val="110000"/>
              </a:lnSpc>
            </a:pPr>
            <a:r>
              <a:rPr lang="en-US" altLang="zh-CN" sz="2500">
                <a:solidFill>
                  <a:schemeClr val="tx1"/>
                </a:solidFill>
                <a:cs typeface="+mn-ea"/>
                <a:sym typeface="+mn-lt"/>
              </a:rPr>
              <a:t>信息安全管理制度和法律法规</a:t>
            </a:r>
          </a:p>
        </p:txBody>
      </p:sp>
      <p:pic>
        <p:nvPicPr>
          <p:cNvPr id="5" name="图片 4" descr="D:\APPT制作\新员工网络信息安全意识培训\素材\元素\图片\51miz-E980424-09A7B931.png51miz-E980424-09A7B931"/>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a:xfrm flipH="1">
            <a:off x="7257415" y="1062990"/>
            <a:ext cx="4732020" cy="4732020"/>
          </a:xfrm>
          <a:prstGeom prst="rect">
            <a:avLst/>
          </a:prstGeom>
        </p:spPr>
      </p:pic>
      <p:sp>
        <p:nvSpPr>
          <p:cNvPr id="6" name="文本框 5"/>
          <p:cNvSpPr txBox="1"/>
          <p:nvPr/>
        </p:nvSpPr>
        <p:spPr>
          <a:xfrm>
            <a:off x="747395" y="1847850"/>
            <a:ext cx="6644640" cy="3372846"/>
          </a:xfrm>
          <a:prstGeom prst="rect">
            <a:avLst/>
          </a:prstGeom>
          <a:noFill/>
        </p:spPr>
        <p:txBody>
          <a:bodyPr wrap="square" rtlCol="0" anchor="t">
            <a:spAutoFit/>
          </a:bodyPr>
          <a:lstStyle/>
          <a:p>
            <a:pPr algn="l" fontAlgn="auto">
              <a:lnSpc>
                <a:spcPct val="150000"/>
              </a:lnSpc>
            </a:pPr>
            <a:r>
              <a:rPr lang="en-US" altLang="zh-CN" sz="1600">
                <a:solidFill>
                  <a:schemeClr val="tx1"/>
                </a:solidFill>
                <a:cs typeface="+mn-ea"/>
                <a:sym typeface="+mn-lt"/>
              </a:rPr>
              <a:t>▲研发用机未经批准，严禁转移到公司办公网络、或将办公电脑转移到研发内网使用。</a:t>
            </a:r>
          </a:p>
          <a:p>
            <a:pPr algn="l" fontAlgn="auto">
              <a:lnSpc>
                <a:spcPct val="150000"/>
              </a:lnSpc>
            </a:pPr>
            <a:r>
              <a:rPr lang="en-US" altLang="zh-CN" sz="1600">
                <a:cs typeface="+mn-ea"/>
                <a:sym typeface="+mn-lt"/>
              </a:rPr>
              <a:t>▲</a:t>
            </a:r>
            <a:r>
              <a:rPr lang="en-US" altLang="zh-CN" sz="1600">
                <a:solidFill>
                  <a:schemeClr val="tx1"/>
                </a:solidFill>
                <a:cs typeface="+mn-ea"/>
                <a:sym typeface="+mn-lt"/>
              </a:rPr>
              <a:t>《研发规定》</a:t>
            </a:r>
            <a:r>
              <a:rPr lang="zh-CN" altLang="en-US" sz="1600">
                <a:solidFill>
                  <a:schemeClr val="tx1"/>
                </a:solidFill>
                <a:cs typeface="+mn-ea"/>
                <a:sym typeface="+mn-lt"/>
              </a:rPr>
              <a:t>。</a:t>
            </a:r>
            <a:endParaRPr lang="en-US" altLang="zh-CN" sz="1600">
              <a:solidFill>
                <a:schemeClr val="tx1"/>
              </a:solidFill>
              <a:cs typeface="+mn-ea"/>
              <a:sym typeface="+mn-lt"/>
            </a:endParaRPr>
          </a:p>
          <a:p>
            <a:pPr algn="l" fontAlgn="auto">
              <a:lnSpc>
                <a:spcPct val="150000"/>
              </a:lnSpc>
            </a:pPr>
            <a:r>
              <a:rPr lang="en-US" altLang="zh-CN" sz="1600">
                <a:cs typeface="+mn-ea"/>
                <a:sym typeface="+mn-lt"/>
              </a:rPr>
              <a:t>▲</a:t>
            </a:r>
            <a:r>
              <a:rPr lang="en-US" altLang="zh-CN" sz="1600">
                <a:solidFill>
                  <a:schemeClr val="tx1"/>
                </a:solidFill>
                <a:cs typeface="+mn-ea"/>
                <a:sym typeface="+mn-lt"/>
              </a:rPr>
              <a:t>任何部门和个人不得私自将包括HUB、交换机、路由器等的网络设备接入公司网络中。</a:t>
            </a:r>
          </a:p>
          <a:p>
            <a:pPr algn="l" fontAlgn="auto">
              <a:lnSpc>
                <a:spcPct val="150000"/>
              </a:lnSpc>
            </a:pPr>
            <a:r>
              <a:rPr lang="en-US" altLang="zh-CN" sz="1600">
                <a:cs typeface="+mn-ea"/>
                <a:sym typeface="+mn-lt"/>
              </a:rPr>
              <a:t>▲</a:t>
            </a:r>
            <a:r>
              <a:rPr lang="en-US" altLang="zh-CN" sz="1600">
                <a:solidFill>
                  <a:schemeClr val="tx1"/>
                </a:solidFill>
                <a:cs typeface="+mn-ea"/>
                <a:sym typeface="+mn-lt"/>
              </a:rPr>
              <a:t>原则上不得使用网络共享，如因工作原因需要使用的，必须遵循最小化授权原则，删除ADif给所有人(everyone)的共享权限，只共享给需要访问的人员，升且仕1史用口M即人iJb aiu</a:t>
            </a:r>
            <a:r>
              <a:rPr lang="zh-CN" altLang="en-US" sz="1600">
                <a:solidFill>
                  <a:schemeClr val="tx1"/>
                </a:solidFill>
                <a:cs typeface="+mn-ea"/>
                <a:sym typeface="+mn-lt"/>
              </a:rPr>
              <a:t>。</a:t>
            </a:r>
            <a:endParaRPr lang="en-US" altLang="zh-CN" sz="1600">
              <a:solidFill>
                <a:schemeClr val="tx1"/>
              </a:solidFill>
              <a:cs typeface="+mn-ea"/>
              <a:sym typeface="+mn-lt"/>
            </a:endParaRPr>
          </a:p>
          <a:p>
            <a:pPr algn="l" fontAlgn="auto">
              <a:lnSpc>
                <a:spcPct val="150000"/>
              </a:lnSpc>
            </a:pPr>
            <a:r>
              <a:rPr lang="en-US" altLang="zh-CN" sz="1600">
                <a:cs typeface="+mn-ea"/>
                <a:sym typeface="+mn-lt"/>
              </a:rPr>
              <a:t>▲</a:t>
            </a:r>
            <a:r>
              <a:rPr lang="en-US" altLang="zh-CN" sz="1600">
                <a:solidFill>
                  <a:schemeClr val="tx1"/>
                </a:solidFill>
                <a:cs typeface="+mn-ea"/>
                <a:sym typeface="+mn-lt"/>
              </a:rPr>
              <a:t>发现中毒后要断开网络，并及时报告IT服务热线，等待IT工程师来处理。</a:t>
            </a:r>
          </a:p>
        </p:txBody>
      </p:sp>
    </p:spTree>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500"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anim calcmode="lin" valueType="num">
                                      <p:cBhvr>
                                        <p:cTn id="8" dur="500" fill="hold"/>
                                        <p:tgtEl>
                                          <p:spTgt spid="17"/>
                                        </p:tgtEl>
                                        <p:attrNameLst>
                                          <p:attrName>ppt_x</p:attrName>
                                        </p:attrNameLst>
                                      </p:cBhvr>
                                      <p:tavLst>
                                        <p:tav tm="0">
                                          <p:val>
                                            <p:strVal val="#ppt_x"/>
                                          </p:val>
                                        </p:tav>
                                        <p:tav tm="100000">
                                          <p:val>
                                            <p:strVal val="#ppt_x"/>
                                          </p:val>
                                        </p:tav>
                                      </p:tavLst>
                                    </p:anim>
                                    <p:anim calcmode="lin" valueType="num">
                                      <p:cBhvr>
                                        <p:cTn id="9" dur="500" fill="hold"/>
                                        <p:tgtEl>
                                          <p:spTgt spid="17"/>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22" presetClass="entr" presetSubtype="8" fill="hold" grpId="0" nodeType="afterEffect">
                                  <p:stCondLst>
                                    <p:cond delay="0"/>
                                  </p:stCondLst>
                                  <p:childTnLst>
                                    <p:set>
                                      <p:cBhvr>
                                        <p:cTn id="12" dur="1" fill="hold">
                                          <p:stCondLst>
                                            <p:cond delay="0"/>
                                          </p:stCondLst>
                                        </p:cTn>
                                        <p:tgtEl>
                                          <p:spTgt spid="18"/>
                                        </p:tgtEl>
                                        <p:attrNameLst>
                                          <p:attrName>style.visibility</p:attrName>
                                        </p:attrNameLst>
                                      </p:cBhvr>
                                      <p:to>
                                        <p:strVal val="visible"/>
                                      </p:to>
                                    </p:set>
                                    <p:animEffect transition="in" filter="wipe(left)">
                                      <p:cBhvr>
                                        <p:cTn id="13" dur="500"/>
                                        <p:tgtEl>
                                          <p:spTgt spid="18"/>
                                        </p:tgtEl>
                                      </p:cBhvr>
                                    </p:animEffect>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nodeType="clickEffect">
                                  <p:stCondLst>
                                    <p:cond delay="0"/>
                                  </p:stCondLst>
                                  <p:childTnLst>
                                    <p:set>
                                      <p:cBhvr>
                                        <p:cTn id="17" dur="500" fill="hold">
                                          <p:stCondLst>
                                            <p:cond delay="0"/>
                                          </p:stCondLst>
                                        </p:cTn>
                                        <p:tgtEl>
                                          <p:spTgt spid="5"/>
                                        </p:tgtEl>
                                        <p:attrNameLst>
                                          <p:attrName>style.visibility</p:attrName>
                                        </p:attrNameLst>
                                      </p:cBhvr>
                                      <p:to>
                                        <p:strVal val="visible"/>
                                      </p:to>
                                    </p:set>
                                    <p:animEffect transition="in" filter="fade">
                                      <p:cBhvr>
                                        <p:cTn id="18" dur="500"/>
                                        <p:tgtEl>
                                          <p:spTgt spid="5"/>
                                        </p:tgtEl>
                                      </p:cBhvr>
                                    </p:animEffect>
                                    <p:anim calcmode="lin" valueType="num">
                                      <p:cBhvr>
                                        <p:cTn id="19" dur="500" fill="hold"/>
                                        <p:tgtEl>
                                          <p:spTgt spid="5"/>
                                        </p:tgtEl>
                                        <p:attrNameLst>
                                          <p:attrName>ppt_x</p:attrName>
                                        </p:attrNameLst>
                                      </p:cBhvr>
                                      <p:tavLst>
                                        <p:tav tm="0">
                                          <p:val>
                                            <p:strVal val="#ppt_x"/>
                                          </p:val>
                                        </p:tav>
                                        <p:tav tm="100000">
                                          <p:val>
                                            <p:strVal val="#ppt_x"/>
                                          </p:val>
                                        </p:tav>
                                      </p:tavLst>
                                    </p:anim>
                                    <p:anim calcmode="lin" valueType="num">
                                      <p:cBhvr>
                                        <p:cTn id="20" dur="500" fill="hold"/>
                                        <p:tgtEl>
                                          <p:spTgt spid="5"/>
                                        </p:tgtEl>
                                        <p:attrNameLst>
                                          <p:attrName>ppt_y</p:attrName>
                                        </p:attrNameLst>
                                      </p:cBhvr>
                                      <p:tavLst>
                                        <p:tav tm="0">
                                          <p:val>
                                            <p:strVal val="#ppt_y+.1"/>
                                          </p:val>
                                        </p:tav>
                                        <p:tav tm="100000">
                                          <p:val>
                                            <p:strVal val="#ppt_y"/>
                                          </p:val>
                                        </p:tav>
                                      </p:tavLst>
                                    </p:anim>
                                  </p:childTnLst>
                                </p:cTn>
                              </p:par>
                            </p:childTnLst>
                          </p:cTn>
                        </p:par>
                        <p:par>
                          <p:cTn id="21" fill="hold">
                            <p:stCondLst>
                              <p:cond delay="500"/>
                            </p:stCondLst>
                            <p:childTnLst>
                              <p:par>
                                <p:cTn id="22" presetID="22" presetClass="entr" presetSubtype="8" fill="hold" grpId="0" nodeType="after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wipe(left)">
                                      <p:cBhvr>
                                        <p:cTn id="2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6"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rotWithShape="1">
          <a:blip r:embed="rId2" cstate="screen">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pic>
        <p:nvPicPr>
          <p:cNvPr id="17" name="图片 16" descr="51miz-E841183-64778546"/>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89280" y="448310"/>
            <a:ext cx="545465" cy="545465"/>
          </a:xfrm>
          <a:prstGeom prst="rect">
            <a:avLst/>
          </a:prstGeom>
        </p:spPr>
      </p:pic>
      <p:sp>
        <p:nvSpPr>
          <p:cNvPr id="18" name="文本框 17"/>
          <p:cNvSpPr txBox="1"/>
          <p:nvPr/>
        </p:nvSpPr>
        <p:spPr>
          <a:xfrm>
            <a:off x="1308100" y="448310"/>
            <a:ext cx="4352474" cy="486030"/>
          </a:xfrm>
          <a:prstGeom prst="rect">
            <a:avLst/>
          </a:prstGeom>
          <a:noFill/>
        </p:spPr>
        <p:txBody>
          <a:bodyPr wrap="none" rtlCol="0" anchor="t">
            <a:spAutoFit/>
          </a:bodyPr>
          <a:lstStyle/>
          <a:p>
            <a:pPr algn="l" fontAlgn="auto">
              <a:lnSpc>
                <a:spcPct val="110000"/>
              </a:lnSpc>
            </a:pPr>
            <a:r>
              <a:rPr lang="en-US" altLang="zh-CN" sz="2500">
                <a:solidFill>
                  <a:schemeClr val="tx1"/>
                </a:solidFill>
                <a:cs typeface="+mn-ea"/>
                <a:sym typeface="+mn-lt"/>
              </a:rPr>
              <a:t>信息安全管理制度和法律法规</a:t>
            </a:r>
          </a:p>
        </p:txBody>
      </p:sp>
      <p:pic>
        <p:nvPicPr>
          <p:cNvPr id="3" name="图片 2" descr="D:\APPT制作\新员工网络信息安全意识培训\素材\元素\图片\51miz-E916063-38C5FEDC.png51miz-E916063-38C5FEDC"/>
          <p:cNvPicPr>
            <a:picLocks noChangeAspect="1"/>
          </p:cNvPicPr>
          <p:nvPr/>
        </p:nvPicPr>
        <p:blipFill>
          <a:blip r:embed="rId4">
            <a:lum bright="-6000"/>
          </a:blip>
          <a:srcRect/>
          <a:stretch>
            <a:fillRect/>
          </a:stretch>
        </p:blipFill>
        <p:spPr>
          <a:xfrm>
            <a:off x="4411980" y="3169285"/>
            <a:ext cx="3129915" cy="3131185"/>
          </a:xfrm>
          <a:prstGeom prst="rect">
            <a:avLst/>
          </a:prstGeom>
        </p:spPr>
      </p:pic>
      <p:pic>
        <p:nvPicPr>
          <p:cNvPr id="4" name="图片 3" descr="51miz-E559519-7C628F4A"/>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800100" y="3989070"/>
            <a:ext cx="1015365" cy="243840"/>
          </a:xfrm>
          <a:prstGeom prst="rect">
            <a:avLst/>
          </a:prstGeom>
        </p:spPr>
      </p:pic>
      <p:sp>
        <p:nvSpPr>
          <p:cNvPr id="8" name="文本框 7"/>
          <p:cNvSpPr txBox="1"/>
          <p:nvPr/>
        </p:nvSpPr>
        <p:spPr>
          <a:xfrm>
            <a:off x="713105" y="4417060"/>
            <a:ext cx="3330575" cy="787523"/>
          </a:xfrm>
          <a:prstGeom prst="rect">
            <a:avLst/>
          </a:prstGeom>
          <a:noFill/>
        </p:spPr>
        <p:txBody>
          <a:bodyPr wrap="square" rtlCol="0" anchor="t">
            <a:spAutoFit/>
          </a:bodyPr>
          <a:lstStyle/>
          <a:p>
            <a:pPr algn="l" fontAlgn="auto">
              <a:lnSpc>
                <a:spcPct val="150000"/>
              </a:lnSpc>
            </a:pPr>
            <a:r>
              <a:rPr lang="en-US" altLang="zh-CN" sz="1600">
                <a:solidFill>
                  <a:schemeClr val="tx1"/>
                </a:solidFill>
                <a:cs typeface="+mn-ea"/>
                <a:sym typeface="+mn-lt"/>
              </a:rPr>
              <a:t>严禁使用扫描工具对网络进行扫描和在网络使用黑客工具</a:t>
            </a:r>
            <a:r>
              <a:rPr lang="zh-CN" altLang="en-US" sz="1600">
                <a:solidFill>
                  <a:schemeClr val="tx1"/>
                </a:solidFill>
                <a:cs typeface="+mn-ea"/>
                <a:sym typeface="+mn-lt"/>
              </a:rPr>
              <a:t>。</a:t>
            </a:r>
          </a:p>
        </p:txBody>
      </p:sp>
      <p:pic>
        <p:nvPicPr>
          <p:cNvPr id="9" name="图片 8" descr="D:\APPT制作\新员工网络信息安全意识培训\素材\元素\图片\51miz-E559519-1.png51miz-E559519-1"/>
          <p:cNvPicPr/>
          <p:nvPr/>
        </p:nvPicPr>
        <p:blipFill>
          <a:blip r:embed="rId6" cstate="screen">
            <a:extLst>
              <a:ext uri="{28A0092B-C50C-407E-A947-70E740481C1C}">
                <a14:useLocalDpi xmlns:a14="http://schemas.microsoft.com/office/drawing/2010/main"/>
              </a:ext>
            </a:extLst>
          </a:blip>
          <a:srcRect/>
          <a:stretch>
            <a:fillRect/>
          </a:stretch>
        </p:blipFill>
        <p:spPr>
          <a:xfrm>
            <a:off x="2783205" y="1461770"/>
            <a:ext cx="1015200" cy="243840"/>
          </a:xfrm>
          <a:prstGeom prst="rect">
            <a:avLst/>
          </a:prstGeom>
        </p:spPr>
      </p:pic>
      <p:sp>
        <p:nvSpPr>
          <p:cNvPr id="10" name="文本框 9"/>
          <p:cNvSpPr txBox="1"/>
          <p:nvPr/>
        </p:nvSpPr>
        <p:spPr>
          <a:xfrm>
            <a:off x="2701925" y="1705610"/>
            <a:ext cx="6550025" cy="1198880"/>
          </a:xfrm>
          <a:prstGeom prst="rect">
            <a:avLst/>
          </a:prstGeom>
          <a:noFill/>
        </p:spPr>
        <p:txBody>
          <a:bodyPr wrap="square" rtlCol="0" anchor="t">
            <a:spAutoFit/>
          </a:bodyPr>
          <a:lstStyle/>
          <a:p>
            <a:pPr algn="l" fontAlgn="auto">
              <a:lnSpc>
                <a:spcPct val="150000"/>
              </a:lnSpc>
            </a:pPr>
            <a:r>
              <a:rPr lang="en-US" altLang="zh-CN" sz="1600">
                <a:solidFill>
                  <a:schemeClr val="tx1"/>
                </a:solidFill>
                <a:cs typeface="+mn-ea"/>
                <a:sym typeface="+mn-lt"/>
              </a:rPr>
              <a:t>内部计算机的操作系统、IIS,数据库、FTP以及所有企业应用（如电子邮件系统、即时通讯工具等）中，必须设置用户口令，严禁使用空口令、弱口令或缺省口令。一经发现将被行政处罚。</a:t>
            </a:r>
          </a:p>
        </p:txBody>
      </p:sp>
      <p:pic>
        <p:nvPicPr>
          <p:cNvPr id="11" name="图片 10" descr="51miz-E559519-7C628F4A"/>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8148320" y="3989070"/>
            <a:ext cx="1015365" cy="243840"/>
          </a:xfrm>
          <a:prstGeom prst="rect">
            <a:avLst/>
          </a:prstGeom>
        </p:spPr>
      </p:pic>
      <p:sp>
        <p:nvSpPr>
          <p:cNvPr id="12" name="文本框 11"/>
          <p:cNvSpPr txBox="1"/>
          <p:nvPr/>
        </p:nvSpPr>
        <p:spPr>
          <a:xfrm>
            <a:off x="8061325" y="4232910"/>
            <a:ext cx="3330575" cy="1198880"/>
          </a:xfrm>
          <a:prstGeom prst="rect">
            <a:avLst/>
          </a:prstGeom>
          <a:noFill/>
        </p:spPr>
        <p:txBody>
          <a:bodyPr wrap="square" rtlCol="0" anchor="t">
            <a:spAutoFit/>
          </a:bodyPr>
          <a:lstStyle/>
          <a:p>
            <a:pPr algn="l" fontAlgn="auto">
              <a:lnSpc>
                <a:spcPct val="150000"/>
              </a:lnSpc>
            </a:pPr>
            <a:r>
              <a:rPr lang="en-US" altLang="zh-CN" sz="1600">
                <a:solidFill>
                  <a:schemeClr val="tx1"/>
                </a:solidFill>
                <a:cs typeface="+mn-ea"/>
                <a:sym typeface="+mn-lt"/>
              </a:rPr>
              <a:t>不得以任何方式将公司信息（包括网络拓扑、IP地址、安全策略、帐号，口令等）告知不相关的人员</a:t>
            </a:r>
            <a:r>
              <a:rPr lang="zh-CN" altLang="en-US" sz="1600">
                <a:solidFill>
                  <a:schemeClr val="tx1"/>
                </a:solidFill>
                <a:cs typeface="+mn-ea"/>
                <a:sym typeface="+mn-lt"/>
              </a:rPr>
              <a:t>。</a:t>
            </a:r>
          </a:p>
        </p:txBody>
      </p:sp>
    </p:spTree>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500"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anim calcmode="lin" valueType="num">
                                      <p:cBhvr>
                                        <p:cTn id="8" dur="500" fill="hold"/>
                                        <p:tgtEl>
                                          <p:spTgt spid="17"/>
                                        </p:tgtEl>
                                        <p:attrNameLst>
                                          <p:attrName>ppt_x</p:attrName>
                                        </p:attrNameLst>
                                      </p:cBhvr>
                                      <p:tavLst>
                                        <p:tav tm="0">
                                          <p:val>
                                            <p:strVal val="#ppt_x"/>
                                          </p:val>
                                        </p:tav>
                                        <p:tav tm="100000">
                                          <p:val>
                                            <p:strVal val="#ppt_x"/>
                                          </p:val>
                                        </p:tav>
                                      </p:tavLst>
                                    </p:anim>
                                    <p:anim calcmode="lin" valueType="num">
                                      <p:cBhvr>
                                        <p:cTn id="9" dur="500" fill="hold"/>
                                        <p:tgtEl>
                                          <p:spTgt spid="17"/>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22" presetClass="entr" presetSubtype="8" fill="hold" grpId="0" nodeType="afterEffect">
                                  <p:stCondLst>
                                    <p:cond delay="0"/>
                                  </p:stCondLst>
                                  <p:childTnLst>
                                    <p:set>
                                      <p:cBhvr>
                                        <p:cTn id="12" dur="1" fill="hold">
                                          <p:stCondLst>
                                            <p:cond delay="0"/>
                                          </p:stCondLst>
                                        </p:cTn>
                                        <p:tgtEl>
                                          <p:spTgt spid="18"/>
                                        </p:tgtEl>
                                        <p:attrNameLst>
                                          <p:attrName>style.visibility</p:attrName>
                                        </p:attrNameLst>
                                      </p:cBhvr>
                                      <p:to>
                                        <p:strVal val="visible"/>
                                      </p:to>
                                    </p:set>
                                    <p:animEffect transition="in" filter="wipe(left)">
                                      <p:cBhvr>
                                        <p:cTn id="13" dur="500"/>
                                        <p:tgtEl>
                                          <p:spTgt spid="18"/>
                                        </p:tgtEl>
                                      </p:cBhvr>
                                    </p:animEffect>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nodeType="clickEffect">
                                  <p:stCondLst>
                                    <p:cond delay="0"/>
                                  </p:stCondLst>
                                  <p:childTnLst>
                                    <p:set>
                                      <p:cBhvr>
                                        <p:cTn id="17" dur="500" fill="hold">
                                          <p:stCondLst>
                                            <p:cond delay="0"/>
                                          </p:stCondLst>
                                        </p:cTn>
                                        <p:tgtEl>
                                          <p:spTgt spid="3"/>
                                        </p:tgtEl>
                                        <p:attrNameLst>
                                          <p:attrName>style.visibility</p:attrName>
                                        </p:attrNameLst>
                                      </p:cBhvr>
                                      <p:to>
                                        <p:strVal val="visible"/>
                                      </p:to>
                                    </p:set>
                                    <p:animEffect transition="in" filter="fade">
                                      <p:cBhvr>
                                        <p:cTn id="18" dur="500"/>
                                        <p:tgtEl>
                                          <p:spTgt spid="3"/>
                                        </p:tgtEl>
                                      </p:cBhvr>
                                    </p:animEffect>
                                    <p:anim calcmode="lin" valueType="num">
                                      <p:cBhvr>
                                        <p:cTn id="19" dur="500" fill="hold"/>
                                        <p:tgtEl>
                                          <p:spTgt spid="3"/>
                                        </p:tgtEl>
                                        <p:attrNameLst>
                                          <p:attrName>ppt_x</p:attrName>
                                        </p:attrNameLst>
                                      </p:cBhvr>
                                      <p:tavLst>
                                        <p:tav tm="0">
                                          <p:val>
                                            <p:strVal val="#ppt_x"/>
                                          </p:val>
                                        </p:tav>
                                        <p:tav tm="100000">
                                          <p:val>
                                            <p:strVal val="#ppt_x"/>
                                          </p:val>
                                        </p:tav>
                                      </p:tavLst>
                                    </p:anim>
                                    <p:anim calcmode="lin" valueType="num">
                                      <p:cBhvr>
                                        <p:cTn id="20" dur="5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wipe(left)">
                                      <p:cBhvr>
                                        <p:cTn id="25" dur="500"/>
                                        <p:tgtEl>
                                          <p:spTgt spid="4"/>
                                        </p:tgtEl>
                                      </p:cBhvr>
                                    </p:animEffect>
                                  </p:childTnLst>
                                </p:cTn>
                              </p:par>
                            </p:childTnLst>
                          </p:cTn>
                        </p:par>
                        <p:par>
                          <p:cTn id="26" fill="hold">
                            <p:stCondLst>
                              <p:cond delay="500"/>
                            </p:stCondLst>
                            <p:childTnLst>
                              <p:par>
                                <p:cTn id="27" presetID="22" presetClass="entr" presetSubtype="8" fill="hold" grpId="0" nodeType="after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wipe(left)">
                                      <p:cBhvr>
                                        <p:cTn id="29" dur="500"/>
                                        <p:tgtEl>
                                          <p:spTgt spid="8"/>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nodeType="clickEffect">
                                  <p:stCondLst>
                                    <p:cond delay="0"/>
                                  </p:stCondLst>
                                  <p:childTnLst>
                                    <p:set>
                                      <p:cBhvr>
                                        <p:cTn id="33" dur="1" fill="hold">
                                          <p:stCondLst>
                                            <p:cond delay="0"/>
                                          </p:stCondLst>
                                        </p:cTn>
                                        <p:tgtEl>
                                          <p:spTgt spid="9"/>
                                        </p:tgtEl>
                                        <p:attrNameLst>
                                          <p:attrName>style.visibility</p:attrName>
                                        </p:attrNameLst>
                                      </p:cBhvr>
                                      <p:to>
                                        <p:strVal val="visible"/>
                                      </p:to>
                                    </p:set>
                                    <p:animEffect transition="in" filter="wipe(left)">
                                      <p:cBhvr>
                                        <p:cTn id="34" dur="500"/>
                                        <p:tgtEl>
                                          <p:spTgt spid="9"/>
                                        </p:tgtEl>
                                      </p:cBhvr>
                                    </p:animEffect>
                                  </p:childTnLst>
                                </p:cTn>
                              </p:par>
                            </p:childTnLst>
                          </p:cTn>
                        </p:par>
                        <p:par>
                          <p:cTn id="35" fill="hold">
                            <p:stCondLst>
                              <p:cond delay="500"/>
                            </p:stCondLst>
                            <p:childTnLst>
                              <p:par>
                                <p:cTn id="36" presetID="22" presetClass="entr" presetSubtype="8" fill="hold" grpId="0" nodeType="afterEffect">
                                  <p:stCondLst>
                                    <p:cond delay="0"/>
                                  </p:stCondLst>
                                  <p:childTnLst>
                                    <p:set>
                                      <p:cBhvr>
                                        <p:cTn id="37" dur="1" fill="hold">
                                          <p:stCondLst>
                                            <p:cond delay="0"/>
                                          </p:stCondLst>
                                        </p:cTn>
                                        <p:tgtEl>
                                          <p:spTgt spid="10"/>
                                        </p:tgtEl>
                                        <p:attrNameLst>
                                          <p:attrName>style.visibility</p:attrName>
                                        </p:attrNameLst>
                                      </p:cBhvr>
                                      <p:to>
                                        <p:strVal val="visible"/>
                                      </p:to>
                                    </p:set>
                                    <p:animEffect transition="in" filter="wipe(left)">
                                      <p:cBhvr>
                                        <p:cTn id="38" dur="500"/>
                                        <p:tgtEl>
                                          <p:spTgt spid="10"/>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nodeType="clickEffect">
                                  <p:stCondLst>
                                    <p:cond delay="0"/>
                                  </p:stCondLst>
                                  <p:childTnLst>
                                    <p:set>
                                      <p:cBhvr>
                                        <p:cTn id="42" dur="1" fill="hold">
                                          <p:stCondLst>
                                            <p:cond delay="0"/>
                                          </p:stCondLst>
                                        </p:cTn>
                                        <p:tgtEl>
                                          <p:spTgt spid="11"/>
                                        </p:tgtEl>
                                        <p:attrNameLst>
                                          <p:attrName>style.visibility</p:attrName>
                                        </p:attrNameLst>
                                      </p:cBhvr>
                                      <p:to>
                                        <p:strVal val="visible"/>
                                      </p:to>
                                    </p:set>
                                    <p:animEffect transition="in" filter="wipe(left)">
                                      <p:cBhvr>
                                        <p:cTn id="43" dur="500"/>
                                        <p:tgtEl>
                                          <p:spTgt spid="11"/>
                                        </p:tgtEl>
                                      </p:cBhvr>
                                    </p:animEffect>
                                  </p:childTnLst>
                                </p:cTn>
                              </p:par>
                            </p:childTnLst>
                          </p:cTn>
                        </p:par>
                        <p:par>
                          <p:cTn id="44" fill="hold">
                            <p:stCondLst>
                              <p:cond delay="500"/>
                            </p:stCondLst>
                            <p:childTnLst>
                              <p:par>
                                <p:cTn id="45" presetID="22" presetClass="entr" presetSubtype="8" fill="hold" grpId="0" nodeType="after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wipe(left)">
                                      <p:cBhvr>
                                        <p:cTn id="4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8" grpId="0"/>
      <p:bldP spid="10" grpId="0"/>
      <p:bldP spid="12"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rotWithShape="1">
          <a:blip r:embed="rId2" cstate="screen">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pic>
        <p:nvPicPr>
          <p:cNvPr id="17" name="图片 16" descr="51miz-E841183-64778546"/>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89280" y="448310"/>
            <a:ext cx="545465" cy="545465"/>
          </a:xfrm>
          <a:prstGeom prst="rect">
            <a:avLst/>
          </a:prstGeom>
        </p:spPr>
      </p:pic>
      <p:sp>
        <p:nvSpPr>
          <p:cNvPr id="18" name="文本框 17"/>
          <p:cNvSpPr txBox="1"/>
          <p:nvPr/>
        </p:nvSpPr>
        <p:spPr>
          <a:xfrm>
            <a:off x="1308100" y="448310"/>
            <a:ext cx="4352474" cy="486030"/>
          </a:xfrm>
          <a:prstGeom prst="rect">
            <a:avLst/>
          </a:prstGeom>
          <a:noFill/>
        </p:spPr>
        <p:txBody>
          <a:bodyPr wrap="none" rtlCol="0" anchor="t">
            <a:spAutoFit/>
          </a:bodyPr>
          <a:lstStyle/>
          <a:p>
            <a:pPr algn="l" fontAlgn="auto">
              <a:lnSpc>
                <a:spcPct val="110000"/>
              </a:lnSpc>
            </a:pPr>
            <a:r>
              <a:rPr lang="en-US" altLang="zh-CN" sz="2500">
                <a:solidFill>
                  <a:schemeClr val="tx1"/>
                </a:solidFill>
                <a:cs typeface="+mn-ea"/>
                <a:sym typeface="+mn-lt"/>
              </a:rPr>
              <a:t>信息安全管理制度和法律法规</a:t>
            </a:r>
          </a:p>
        </p:txBody>
      </p:sp>
      <p:pic>
        <p:nvPicPr>
          <p:cNvPr id="5" name="图片 4" descr="D:\APPT制作\新员工网络信息安全意识培训\素材\元素\图片\51miz-E410752-C436D64C.png51miz-E410752-C436D64C"/>
          <p:cNvPicPr>
            <a:picLocks noChangeAspect="1"/>
          </p:cNvPicPr>
          <p:nvPr/>
        </p:nvPicPr>
        <p:blipFill>
          <a:blip r:embed="rId4"/>
          <a:srcRect/>
          <a:stretch>
            <a:fillRect/>
          </a:stretch>
        </p:blipFill>
        <p:spPr>
          <a:xfrm>
            <a:off x="963295" y="1871345"/>
            <a:ext cx="3818255" cy="3818255"/>
          </a:xfrm>
          <a:prstGeom prst="rect">
            <a:avLst/>
          </a:prstGeom>
        </p:spPr>
      </p:pic>
      <p:sp>
        <p:nvSpPr>
          <p:cNvPr id="6" name="文本框 5"/>
          <p:cNvSpPr txBox="1"/>
          <p:nvPr/>
        </p:nvSpPr>
        <p:spPr>
          <a:xfrm>
            <a:off x="5821045" y="2240280"/>
            <a:ext cx="5618480" cy="1198880"/>
          </a:xfrm>
          <a:prstGeom prst="rect">
            <a:avLst/>
          </a:prstGeom>
          <a:noFill/>
        </p:spPr>
        <p:txBody>
          <a:bodyPr wrap="square" rtlCol="0" anchor="t">
            <a:spAutoFit/>
          </a:bodyPr>
          <a:lstStyle/>
          <a:p>
            <a:pPr algn="l" fontAlgn="auto">
              <a:lnSpc>
                <a:spcPct val="150000"/>
              </a:lnSpc>
            </a:pPr>
            <a:r>
              <a:rPr lang="en-US" altLang="zh-CN" sz="1600">
                <a:solidFill>
                  <a:schemeClr val="tx1"/>
                </a:solidFill>
                <a:cs typeface="+mn-ea"/>
                <a:sym typeface="+mn-lt"/>
              </a:rPr>
              <a:t>口令长度应在8个字符以上，还应包括大小写字母，特殊符号和数字。口令应该在三个月内更换,重要的和使用频繁的口令视情况缩短更改周期。不允许使用前3次用过的口令</a:t>
            </a:r>
            <a:r>
              <a:rPr lang="zh-CN" altLang="en-US" sz="1600">
                <a:solidFill>
                  <a:schemeClr val="tx1"/>
                </a:solidFill>
                <a:cs typeface="+mn-ea"/>
                <a:sym typeface="+mn-lt"/>
              </a:rPr>
              <a:t>。</a:t>
            </a:r>
          </a:p>
        </p:txBody>
      </p:sp>
      <p:pic>
        <p:nvPicPr>
          <p:cNvPr id="2" name="图片 1" descr="51miz-E787635-94E06D173"/>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5398770" y="2367280"/>
            <a:ext cx="325755" cy="325120"/>
          </a:xfrm>
          <a:prstGeom prst="rect">
            <a:avLst/>
          </a:prstGeom>
        </p:spPr>
      </p:pic>
      <p:sp>
        <p:nvSpPr>
          <p:cNvPr id="7" name="文本框 6"/>
          <p:cNvSpPr txBox="1"/>
          <p:nvPr/>
        </p:nvSpPr>
        <p:spPr>
          <a:xfrm>
            <a:off x="5821045" y="3646805"/>
            <a:ext cx="5618480" cy="787523"/>
          </a:xfrm>
          <a:prstGeom prst="rect">
            <a:avLst/>
          </a:prstGeom>
          <a:noFill/>
        </p:spPr>
        <p:txBody>
          <a:bodyPr wrap="square" rtlCol="0" anchor="t">
            <a:spAutoFit/>
          </a:bodyPr>
          <a:lstStyle/>
          <a:p>
            <a:pPr algn="l" fontAlgn="auto">
              <a:lnSpc>
                <a:spcPct val="150000"/>
              </a:lnSpc>
            </a:pPr>
            <a:r>
              <a:rPr lang="en-US" altLang="zh-CN" sz="1600">
                <a:solidFill>
                  <a:schemeClr val="tx1"/>
                </a:solidFill>
                <a:cs typeface="+mn-ea"/>
                <a:sym typeface="+mn-lt"/>
              </a:rPr>
              <a:t>严禁卸载或关闭安全防护软件和防病毒软件，如有系统补丁必须及时安装。</a:t>
            </a:r>
          </a:p>
        </p:txBody>
      </p:sp>
      <p:pic>
        <p:nvPicPr>
          <p:cNvPr id="13" name="图片 12" descr="D:\APPT制作\新员工网络信息安全意识培训\素材\元素\图片\51miz-E787635-94E06D17.png51miz-E787635-94E06D17"/>
          <p:cNvPicPr>
            <a:picLocks noChangeAspect="1"/>
          </p:cNvPicPr>
          <p:nvPr/>
        </p:nvPicPr>
        <p:blipFill>
          <a:blip r:embed="rId6" cstate="screen">
            <a:extLst>
              <a:ext uri="{28A0092B-C50C-407E-A947-70E740481C1C}">
                <a14:useLocalDpi xmlns:a14="http://schemas.microsoft.com/office/drawing/2010/main"/>
              </a:ext>
            </a:extLst>
          </a:blip>
          <a:srcRect/>
          <a:stretch>
            <a:fillRect/>
          </a:stretch>
        </p:blipFill>
        <p:spPr>
          <a:xfrm>
            <a:off x="5399723" y="3773805"/>
            <a:ext cx="323850" cy="325120"/>
          </a:xfrm>
          <a:prstGeom prst="rect">
            <a:avLst/>
          </a:prstGeom>
        </p:spPr>
      </p:pic>
      <p:sp>
        <p:nvSpPr>
          <p:cNvPr id="14" name="文本框 13"/>
          <p:cNvSpPr txBox="1"/>
          <p:nvPr/>
        </p:nvSpPr>
        <p:spPr>
          <a:xfrm>
            <a:off x="5822315" y="4690745"/>
            <a:ext cx="2172335" cy="418191"/>
          </a:xfrm>
          <a:prstGeom prst="rect">
            <a:avLst/>
          </a:prstGeom>
          <a:noFill/>
        </p:spPr>
        <p:txBody>
          <a:bodyPr wrap="square" rtlCol="0" anchor="t">
            <a:spAutoFit/>
          </a:bodyPr>
          <a:lstStyle/>
          <a:p>
            <a:pPr algn="l" fontAlgn="auto">
              <a:lnSpc>
                <a:spcPct val="150000"/>
              </a:lnSpc>
            </a:pPr>
            <a:r>
              <a:rPr lang="en-US" altLang="zh-CN" sz="1600">
                <a:solidFill>
                  <a:schemeClr val="tx1"/>
                </a:solidFill>
                <a:cs typeface="+mn-ea"/>
                <a:sym typeface="+mn-lt"/>
              </a:rPr>
              <a:t>离开电脑要锁屏。</a:t>
            </a:r>
          </a:p>
        </p:txBody>
      </p:sp>
      <p:pic>
        <p:nvPicPr>
          <p:cNvPr id="15" name="图片 14" descr="D:\APPT制作\新员工网络信息安全意识培训\素材\元素\图片\51miz-E787635-94E06D175.png51miz-E787635-94E06D175"/>
          <p:cNvPicPr>
            <a:picLocks noChangeAspect="1"/>
          </p:cNvPicPr>
          <p:nvPr/>
        </p:nvPicPr>
        <p:blipFill>
          <a:blip r:embed="rId7" cstate="screen">
            <a:extLst>
              <a:ext uri="{28A0092B-C50C-407E-A947-70E740481C1C}">
                <a14:useLocalDpi xmlns:a14="http://schemas.microsoft.com/office/drawing/2010/main"/>
              </a:ext>
            </a:extLst>
          </a:blip>
          <a:srcRect/>
          <a:stretch>
            <a:fillRect/>
          </a:stretch>
        </p:blipFill>
        <p:spPr>
          <a:xfrm>
            <a:off x="5400993" y="4817745"/>
            <a:ext cx="323850" cy="325120"/>
          </a:xfrm>
          <a:prstGeom prst="rect">
            <a:avLst/>
          </a:prstGeom>
        </p:spPr>
      </p:pic>
    </p:spTree>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500"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anim calcmode="lin" valueType="num">
                                      <p:cBhvr>
                                        <p:cTn id="8" dur="500" fill="hold"/>
                                        <p:tgtEl>
                                          <p:spTgt spid="17"/>
                                        </p:tgtEl>
                                        <p:attrNameLst>
                                          <p:attrName>ppt_x</p:attrName>
                                        </p:attrNameLst>
                                      </p:cBhvr>
                                      <p:tavLst>
                                        <p:tav tm="0">
                                          <p:val>
                                            <p:strVal val="#ppt_x"/>
                                          </p:val>
                                        </p:tav>
                                        <p:tav tm="100000">
                                          <p:val>
                                            <p:strVal val="#ppt_x"/>
                                          </p:val>
                                        </p:tav>
                                      </p:tavLst>
                                    </p:anim>
                                    <p:anim calcmode="lin" valueType="num">
                                      <p:cBhvr>
                                        <p:cTn id="9" dur="500" fill="hold"/>
                                        <p:tgtEl>
                                          <p:spTgt spid="17"/>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22" presetClass="entr" presetSubtype="8" fill="hold" grpId="0" nodeType="afterEffect">
                                  <p:stCondLst>
                                    <p:cond delay="0"/>
                                  </p:stCondLst>
                                  <p:childTnLst>
                                    <p:set>
                                      <p:cBhvr>
                                        <p:cTn id="12" dur="1" fill="hold">
                                          <p:stCondLst>
                                            <p:cond delay="0"/>
                                          </p:stCondLst>
                                        </p:cTn>
                                        <p:tgtEl>
                                          <p:spTgt spid="18"/>
                                        </p:tgtEl>
                                        <p:attrNameLst>
                                          <p:attrName>style.visibility</p:attrName>
                                        </p:attrNameLst>
                                      </p:cBhvr>
                                      <p:to>
                                        <p:strVal val="visible"/>
                                      </p:to>
                                    </p:set>
                                    <p:animEffect transition="in" filter="wipe(left)">
                                      <p:cBhvr>
                                        <p:cTn id="13" dur="500"/>
                                        <p:tgtEl>
                                          <p:spTgt spid="18"/>
                                        </p:tgtEl>
                                      </p:cBhvr>
                                    </p:animEffect>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nodeType="clickEffect">
                                  <p:stCondLst>
                                    <p:cond delay="0"/>
                                  </p:stCondLst>
                                  <p:childTnLst>
                                    <p:set>
                                      <p:cBhvr>
                                        <p:cTn id="17" dur="500" fill="hold">
                                          <p:stCondLst>
                                            <p:cond delay="0"/>
                                          </p:stCondLst>
                                        </p:cTn>
                                        <p:tgtEl>
                                          <p:spTgt spid="5"/>
                                        </p:tgtEl>
                                        <p:attrNameLst>
                                          <p:attrName>style.visibility</p:attrName>
                                        </p:attrNameLst>
                                      </p:cBhvr>
                                      <p:to>
                                        <p:strVal val="visible"/>
                                      </p:to>
                                    </p:set>
                                    <p:animEffect transition="in" filter="fade">
                                      <p:cBhvr>
                                        <p:cTn id="18" dur="500"/>
                                        <p:tgtEl>
                                          <p:spTgt spid="5"/>
                                        </p:tgtEl>
                                      </p:cBhvr>
                                    </p:animEffect>
                                    <p:anim calcmode="lin" valueType="num">
                                      <p:cBhvr>
                                        <p:cTn id="19" dur="500" fill="hold"/>
                                        <p:tgtEl>
                                          <p:spTgt spid="5"/>
                                        </p:tgtEl>
                                        <p:attrNameLst>
                                          <p:attrName>ppt_x</p:attrName>
                                        </p:attrNameLst>
                                      </p:cBhvr>
                                      <p:tavLst>
                                        <p:tav tm="0">
                                          <p:val>
                                            <p:strVal val="#ppt_x"/>
                                          </p:val>
                                        </p:tav>
                                        <p:tav tm="100000">
                                          <p:val>
                                            <p:strVal val="#ppt_x"/>
                                          </p:val>
                                        </p:tav>
                                      </p:tavLst>
                                    </p:anim>
                                    <p:anim calcmode="lin" valueType="num">
                                      <p:cBhvr>
                                        <p:cTn id="20" dur="500" fill="hold"/>
                                        <p:tgtEl>
                                          <p:spTgt spid="5"/>
                                        </p:tgtEl>
                                        <p:attrNameLst>
                                          <p:attrName>ppt_y</p:attrName>
                                        </p:attrNameLst>
                                      </p:cBhvr>
                                      <p:tavLst>
                                        <p:tav tm="0">
                                          <p:val>
                                            <p:strVal val="#ppt_y+.1"/>
                                          </p:val>
                                        </p:tav>
                                        <p:tav tm="100000">
                                          <p:val>
                                            <p:strVal val="#ppt_y"/>
                                          </p:val>
                                        </p:tav>
                                      </p:tavLst>
                                    </p:anim>
                                  </p:childTnLst>
                                </p:cTn>
                              </p:par>
                            </p:childTnLst>
                          </p:cTn>
                        </p:par>
                        <p:par>
                          <p:cTn id="21" fill="hold">
                            <p:stCondLst>
                              <p:cond delay="500"/>
                            </p:stCondLst>
                            <p:childTnLst>
                              <p:par>
                                <p:cTn id="22" presetID="22" presetClass="entr" presetSubtype="8" fill="hold" grpId="0" nodeType="after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wipe(left)">
                                      <p:cBhvr>
                                        <p:cTn id="24" dur="500"/>
                                        <p:tgtEl>
                                          <p:spTgt spid="6"/>
                                        </p:tgtEl>
                                      </p:cBhvr>
                                    </p:animEffect>
                                  </p:childTnLst>
                                </p:cTn>
                              </p:par>
                            </p:childTnLst>
                          </p:cTn>
                        </p:par>
                        <p:par>
                          <p:cTn id="25" fill="hold">
                            <p:stCondLst>
                              <p:cond delay="1000"/>
                            </p:stCondLst>
                            <p:childTnLst>
                              <p:par>
                                <p:cTn id="26" presetID="22" presetClass="entr" presetSubtype="8" fill="hold" grpId="0" nodeType="after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wipe(left)">
                                      <p:cBhvr>
                                        <p:cTn id="28" dur="500"/>
                                        <p:tgtEl>
                                          <p:spTgt spid="7"/>
                                        </p:tgtEl>
                                      </p:cBhvr>
                                    </p:animEffect>
                                  </p:childTnLst>
                                </p:cTn>
                              </p:par>
                            </p:childTnLst>
                          </p:cTn>
                        </p:par>
                        <p:par>
                          <p:cTn id="29" fill="hold">
                            <p:stCondLst>
                              <p:cond delay="1500"/>
                            </p:stCondLst>
                            <p:childTnLst>
                              <p:par>
                                <p:cTn id="30" presetID="22" presetClass="entr" presetSubtype="8" fill="hold" grpId="0" nodeType="after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wipe(left)">
                                      <p:cBhvr>
                                        <p:cTn id="3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6" grpId="0"/>
      <p:bldP spid="7" grpId="0"/>
      <p:bldP spid="14"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rotWithShape="1">
          <a:blip r:embed="rId2" cstate="screen">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pic>
        <p:nvPicPr>
          <p:cNvPr id="17" name="图片 16" descr="51miz-E841183-64778546"/>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89280" y="448310"/>
            <a:ext cx="545465" cy="545465"/>
          </a:xfrm>
          <a:prstGeom prst="rect">
            <a:avLst/>
          </a:prstGeom>
        </p:spPr>
      </p:pic>
      <p:sp>
        <p:nvSpPr>
          <p:cNvPr id="18" name="文本框 17"/>
          <p:cNvSpPr txBox="1"/>
          <p:nvPr/>
        </p:nvSpPr>
        <p:spPr>
          <a:xfrm>
            <a:off x="1308100" y="448310"/>
            <a:ext cx="4352474" cy="486030"/>
          </a:xfrm>
          <a:prstGeom prst="rect">
            <a:avLst/>
          </a:prstGeom>
          <a:noFill/>
        </p:spPr>
        <p:txBody>
          <a:bodyPr wrap="none" rtlCol="0" anchor="t">
            <a:spAutoFit/>
          </a:bodyPr>
          <a:lstStyle/>
          <a:p>
            <a:pPr algn="l" fontAlgn="auto">
              <a:lnSpc>
                <a:spcPct val="110000"/>
              </a:lnSpc>
            </a:pPr>
            <a:r>
              <a:rPr lang="en-US" altLang="zh-CN" sz="2500">
                <a:solidFill>
                  <a:schemeClr val="tx1"/>
                </a:solidFill>
                <a:cs typeface="+mn-ea"/>
                <a:sym typeface="+mn-lt"/>
              </a:rPr>
              <a:t>信息安全管理制度和法律法规</a:t>
            </a:r>
          </a:p>
        </p:txBody>
      </p:sp>
      <p:pic>
        <p:nvPicPr>
          <p:cNvPr id="3" name="图片 2" descr="D:\APPT制作\新员工网络信息安全意识培训\素材\元素\图片\51miz-E410671-7845A856.png51miz-E410671-7845A856"/>
          <p:cNvPicPr>
            <a:picLocks noChangeAspect="1"/>
          </p:cNvPicPr>
          <p:nvPr/>
        </p:nvPicPr>
        <p:blipFill>
          <a:blip r:embed="rId4"/>
          <a:srcRect/>
          <a:stretch>
            <a:fillRect/>
          </a:stretch>
        </p:blipFill>
        <p:spPr>
          <a:xfrm>
            <a:off x="4625975" y="1903095"/>
            <a:ext cx="3435350" cy="3435350"/>
          </a:xfrm>
          <a:prstGeom prst="rect">
            <a:avLst/>
          </a:prstGeom>
        </p:spPr>
      </p:pic>
      <p:pic>
        <p:nvPicPr>
          <p:cNvPr id="4" name="图片 3" descr="51miz-E559519-7C628F4A"/>
          <p:cNvPicPr>
            <a:picLocks noChangeAspect="1"/>
          </p:cNvPicPr>
          <p:nvPr/>
        </p:nvPicPr>
        <p:blipFill>
          <a:blip r:embed="rId5"/>
          <a:stretch>
            <a:fillRect/>
          </a:stretch>
        </p:blipFill>
        <p:spPr>
          <a:xfrm>
            <a:off x="1518285" y="1903095"/>
            <a:ext cx="2172970" cy="635000"/>
          </a:xfrm>
          <a:prstGeom prst="rect">
            <a:avLst/>
          </a:prstGeom>
        </p:spPr>
      </p:pic>
      <p:sp>
        <p:nvSpPr>
          <p:cNvPr id="8" name="文本框 7"/>
          <p:cNvSpPr txBox="1"/>
          <p:nvPr/>
        </p:nvSpPr>
        <p:spPr>
          <a:xfrm>
            <a:off x="2188677" y="1956435"/>
            <a:ext cx="954107" cy="328551"/>
          </a:xfrm>
          <a:prstGeom prst="rect">
            <a:avLst/>
          </a:prstGeom>
          <a:noFill/>
        </p:spPr>
        <p:txBody>
          <a:bodyPr wrap="none" rtlCol="0" anchor="t">
            <a:spAutoFit/>
          </a:bodyPr>
          <a:lstStyle/>
          <a:p>
            <a:pPr algn="ctr" fontAlgn="auto">
              <a:lnSpc>
                <a:spcPct val="110000"/>
              </a:lnSpc>
            </a:pPr>
            <a:r>
              <a:rPr lang="en-US" altLang="zh-CN" sz="1500">
                <a:solidFill>
                  <a:schemeClr val="tx1"/>
                </a:solidFill>
                <a:cs typeface="+mn-ea"/>
                <a:sym typeface="+mn-lt"/>
              </a:rPr>
              <a:t>系统保护</a:t>
            </a:r>
          </a:p>
        </p:txBody>
      </p:sp>
      <p:sp>
        <p:nvSpPr>
          <p:cNvPr id="9" name="文本框 8"/>
          <p:cNvSpPr txBox="1"/>
          <p:nvPr/>
        </p:nvSpPr>
        <p:spPr>
          <a:xfrm>
            <a:off x="626745" y="2538095"/>
            <a:ext cx="3956050" cy="700576"/>
          </a:xfrm>
          <a:prstGeom prst="rect">
            <a:avLst/>
          </a:prstGeom>
          <a:noFill/>
        </p:spPr>
        <p:txBody>
          <a:bodyPr wrap="square" rtlCol="0" anchor="t">
            <a:spAutoFit/>
          </a:bodyPr>
          <a:lstStyle/>
          <a:p>
            <a:pPr algn="l" fontAlgn="auto">
              <a:lnSpc>
                <a:spcPct val="150000"/>
              </a:lnSpc>
            </a:pPr>
            <a:r>
              <a:rPr sz="1400">
                <a:solidFill>
                  <a:schemeClr val="tx1"/>
                </a:solidFill>
                <a:cs typeface="+mn-ea"/>
                <a:sym typeface="+mn-lt"/>
              </a:rPr>
              <a:t>▲中华人民共和国计算机信息系统安全保护条例</a:t>
            </a:r>
          </a:p>
          <a:p>
            <a:pPr algn="l" fontAlgn="auto">
              <a:lnSpc>
                <a:spcPct val="150000"/>
              </a:lnSpc>
            </a:pPr>
            <a:r>
              <a:rPr sz="1400">
                <a:cs typeface="+mn-ea"/>
                <a:sym typeface="+mn-lt"/>
              </a:rPr>
              <a:t>▲</a:t>
            </a:r>
            <a:r>
              <a:rPr sz="1400">
                <a:solidFill>
                  <a:schemeClr val="tx1"/>
                </a:solidFill>
                <a:cs typeface="+mn-ea"/>
                <a:sym typeface="+mn-lt"/>
              </a:rPr>
              <a:t>计算机信息网络国际联网安全保护管理办法</a:t>
            </a:r>
            <a:endParaRPr lang="zh-CN" altLang="en-US" sz="1400">
              <a:solidFill>
                <a:schemeClr val="tx1"/>
              </a:solidFill>
              <a:cs typeface="+mn-ea"/>
              <a:sym typeface="+mn-lt"/>
            </a:endParaRPr>
          </a:p>
        </p:txBody>
      </p:sp>
      <p:pic>
        <p:nvPicPr>
          <p:cNvPr id="10" name="图片 9" descr="D:\APPT制作\新员工网络信息安全意识培训\素材\元素\图片\51miz-E559519-1.png51miz-E559519-1"/>
          <p:cNvPicPr>
            <a:picLocks noChangeAspect="1"/>
          </p:cNvPicPr>
          <p:nvPr/>
        </p:nvPicPr>
        <p:blipFill>
          <a:blip r:embed="rId6"/>
          <a:srcRect/>
          <a:stretch>
            <a:fillRect/>
          </a:stretch>
        </p:blipFill>
        <p:spPr>
          <a:xfrm>
            <a:off x="8630285" y="1903095"/>
            <a:ext cx="2128520" cy="635000"/>
          </a:xfrm>
          <a:prstGeom prst="rect">
            <a:avLst/>
          </a:prstGeom>
        </p:spPr>
      </p:pic>
      <p:sp>
        <p:nvSpPr>
          <p:cNvPr id="11" name="文本框 10"/>
          <p:cNvSpPr txBox="1"/>
          <p:nvPr/>
        </p:nvSpPr>
        <p:spPr>
          <a:xfrm>
            <a:off x="9278452" y="1956435"/>
            <a:ext cx="954107" cy="328551"/>
          </a:xfrm>
          <a:prstGeom prst="rect">
            <a:avLst/>
          </a:prstGeom>
          <a:noFill/>
        </p:spPr>
        <p:txBody>
          <a:bodyPr wrap="none" rtlCol="0" anchor="t">
            <a:spAutoFit/>
          </a:bodyPr>
          <a:lstStyle/>
          <a:p>
            <a:pPr algn="ctr" fontAlgn="auto">
              <a:lnSpc>
                <a:spcPct val="110000"/>
              </a:lnSpc>
            </a:pPr>
            <a:r>
              <a:rPr lang="en-US" altLang="zh-CN" sz="1500">
                <a:solidFill>
                  <a:schemeClr val="bg1"/>
                </a:solidFill>
                <a:cs typeface="+mn-ea"/>
                <a:sym typeface="+mn-lt"/>
              </a:rPr>
              <a:t>安全产品</a:t>
            </a:r>
          </a:p>
        </p:txBody>
      </p:sp>
      <p:sp>
        <p:nvSpPr>
          <p:cNvPr id="12" name="文本框 11"/>
          <p:cNvSpPr txBox="1"/>
          <p:nvPr/>
        </p:nvSpPr>
        <p:spPr>
          <a:xfrm>
            <a:off x="8769350" y="2699385"/>
            <a:ext cx="1850390" cy="377411"/>
          </a:xfrm>
          <a:prstGeom prst="rect">
            <a:avLst/>
          </a:prstGeom>
          <a:noFill/>
        </p:spPr>
        <p:txBody>
          <a:bodyPr wrap="square" rtlCol="0" anchor="t">
            <a:spAutoFit/>
          </a:bodyPr>
          <a:lstStyle/>
          <a:p>
            <a:pPr algn="l" fontAlgn="auto">
              <a:lnSpc>
                <a:spcPct val="150000"/>
              </a:lnSpc>
            </a:pPr>
            <a:r>
              <a:rPr sz="1400">
                <a:solidFill>
                  <a:schemeClr val="tx1"/>
                </a:solidFill>
                <a:cs typeface="+mn-ea"/>
                <a:sym typeface="+mn-lt"/>
              </a:rPr>
              <a:t>▲商用密码管理条例</a:t>
            </a:r>
          </a:p>
        </p:txBody>
      </p:sp>
      <p:pic>
        <p:nvPicPr>
          <p:cNvPr id="16" name="图片 15" descr="D:\APPT制作\新员工网络信息安全意识培训\素材\元素\图片\51miz-E559519-1.png51miz-E559519-1"/>
          <p:cNvPicPr>
            <a:picLocks noChangeAspect="1"/>
          </p:cNvPicPr>
          <p:nvPr/>
        </p:nvPicPr>
        <p:blipFill>
          <a:blip r:embed="rId6"/>
          <a:srcRect/>
          <a:stretch>
            <a:fillRect/>
          </a:stretch>
        </p:blipFill>
        <p:spPr>
          <a:xfrm>
            <a:off x="1518285" y="3860165"/>
            <a:ext cx="2128520" cy="635000"/>
          </a:xfrm>
          <a:prstGeom prst="rect">
            <a:avLst/>
          </a:prstGeom>
        </p:spPr>
      </p:pic>
      <p:sp>
        <p:nvSpPr>
          <p:cNvPr id="19" name="文本框 18"/>
          <p:cNvSpPr txBox="1"/>
          <p:nvPr/>
        </p:nvSpPr>
        <p:spPr>
          <a:xfrm>
            <a:off x="2070271" y="3913505"/>
            <a:ext cx="1146468" cy="328551"/>
          </a:xfrm>
          <a:prstGeom prst="rect">
            <a:avLst/>
          </a:prstGeom>
          <a:noFill/>
        </p:spPr>
        <p:txBody>
          <a:bodyPr wrap="none" rtlCol="0" anchor="t">
            <a:spAutoFit/>
          </a:bodyPr>
          <a:lstStyle/>
          <a:p>
            <a:pPr algn="ctr" fontAlgn="auto">
              <a:lnSpc>
                <a:spcPct val="110000"/>
              </a:lnSpc>
            </a:pPr>
            <a:r>
              <a:rPr lang="en-US" altLang="zh-CN" sz="1500">
                <a:solidFill>
                  <a:schemeClr val="bg1"/>
                </a:solidFill>
                <a:cs typeface="+mn-ea"/>
                <a:sym typeface="+mn-lt"/>
              </a:rPr>
              <a:t>计算机犯罪</a:t>
            </a:r>
          </a:p>
        </p:txBody>
      </p:sp>
      <p:sp>
        <p:nvSpPr>
          <p:cNvPr id="20" name="文本框 19"/>
          <p:cNvSpPr txBox="1"/>
          <p:nvPr/>
        </p:nvSpPr>
        <p:spPr>
          <a:xfrm>
            <a:off x="1270635" y="4661535"/>
            <a:ext cx="2651125" cy="700576"/>
          </a:xfrm>
          <a:prstGeom prst="rect">
            <a:avLst/>
          </a:prstGeom>
          <a:noFill/>
        </p:spPr>
        <p:txBody>
          <a:bodyPr wrap="square" rtlCol="0" anchor="t">
            <a:spAutoFit/>
          </a:bodyPr>
          <a:lstStyle/>
          <a:p>
            <a:pPr algn="l" fontAlgn="auto">
              <a:lnSpc>
                <a:spcPct val="150000"/>
              </a:lnSpc>
            </a:pPr>
            <a:r>
              <a:rPr sz="1400">
                <a:solidFill>
                  <a:schemeClr val="tx1"/>
                </a:solidFill>
                <a:cs typeface="+mn-ea"/>
                <a:sym typeface="+mn-lt"/>
              </a:rPr>
              <a:t>▲中华人民共和国刑法(摘录)</a:t>
            </a:r>
          </a:p>
          <a:p>
            <a:pPr algn="l" fontAlgn="auto">
              <a:lnSpc>
                <a:spcPct val="150000"/>
              </a:lnSpc>
            </a:pPr>
            <a:r>
              <a:rPr sz="1400">
                <a:cs typeface="+mn-ea"/>
                <a:sym typeface="+mn-lt"/>
              </a:rPr>
              <a:t>▲</a:t>
            </a:r>
            <a:r>
              <a:rPr sz="1400">
                <a:solidFill>
                  <a:schemeClr val="tx1"/>
                </a:solidFill>
                <a:cs typeface="+mn-ea"/>
                <a:sym typeface="+mn-lt"/>
              </a:rPr>
              <a:t>网络犯罪的法律问题研究</a:t>
            </a:r>
          </a:p>
        </p:txBody>
      </p:sp>
      <p:pic>
        <p:nvPicPr>
          <p:cNvPr id="21" name="图片 20" descr="51miz-E559519-7C628F4A"/>
          <p:cNvPicPr>
            <a:picLocks noChangeAspect="1"/>
          </p:cNvPicPr>
          <p:nvPr/>
        </p:nvPicPr>
        <p:blipFill>
          <a:blip r:embed="rId5"/>
          <a:stretch>
            <a:fillRect/>
          </a:stretch>
        </p:blipFill>
        <p:spPr>
          <a:xfrm>
            <a:off x="8592820" y="3860165"/>
            <a:ext cx="2172970" cy="635000"/>
          </a:xfrm>
          <a:prstGeom prst="rect">
            <a:avLst/>
          </a:prstGeom>
        </p:spPr>
      </p:pic>
      <p:sp>
        <p:nvSpPr>
          <p:cNvPr id="22" name="文本框 21"/>
          <p:cNvSpPr txBox="1"/>
          <p:nvPr/>
        </p:nvSpPr>
        <p:spPr>
          <a:xfrm>
            <a:off x="9263212" y="3913505"/>
            <a:ext cx="954107" cy="328551"/>
          </a:xfrm>
          <a:prstGeom prst="rect">
            <a:avLst/>
          </a:prstGeom>
          <a:noFill/>
        </p:spPr>
        <p:txBody>
          <a:bodyPr wrap="none" rtlCol="0" anchor="t">
            <a:spAutoFit/>
          </a:bodyPr>
          <a:lstStyle/>
          <a:p>
            <a:pPr algn="ctr" fontAlgn="auto">
              <a:lnSpc>
                <a:spcPct val="110000"/>
              </a:lnSpc>
            </a:pPr>
            <a:r>
              <a:rPr lang="en-US" altLang="zh-CN" sz="1500">
                <a:solidFill>
                  <a:schemeClr val="tx1"/>
                </a:solidFill>
                <a:cs typeface="+mn-ea"/>
                <a:sym typeface="+mn-lt"/>
              </a:rPr>
              <a:t>电子证据</a:t>
            </a:r>
          </a:p>
        </p:txBody>
      </p:sp>
      <p:sp>
        <p:nvSpPr>
          <p:cNvPr id="23" name="文本框 22"/>
          <p:cNvSpPr txBox="1"/>
          <p:nvPr/>
        </p:nvSpPr>
        <p:spPr>
          <a:xfrm>
            <a:off x="8387080" y="4495165"/>
            <a:ext cx="2737485" cy="700576"/>
          </a:xfrm>
          <a:prstGeom prst="rect">
            <a:avLst/>
          </a:prstGeom>
          <a:noFill/>
        </p:spPr>
        <p:txBody>
          <a:bodyPr wrap="square" rtlCol="0" anchor="t">
            <a:spAutoFit/>
          </a:bodyPr>
          <a:lstStyle/>
          <a:p>
            <a:pPr algn="l" fontAlgn="auto">
              <a:lnSpc>
                <a:spcPct val="150000"/>
              </a:lnSpc>
            </a:pPr>
            <a:r>
              <a:rPr sz="1400">
                <a:solidFill>
                  <a:schemeClr val="tx1"/>
                </a:solidFill>
                <a:cs typeface="+mn-ea"/>
                <a:sym typeface="+mn-lt"/>
              </a:rPr>
              <a:t>▲中华人民共和国电子签名法</a:t>
            </a:r>
          </a:p>
          <a:p>
            <a:pPr algn="l" fontAlgn="auto">
              <a:lnSpc>
                <a:spcPct val="150000"/>
              </a:lnSpc>
            </a:pPr>
            <a:r>
              <a:rPr sz="1400">
                <a:cs typeface="+mn-ea"/>
                <a:sym typeface="+mn-lt"/>
              </a:rPr>
              <a:t>▲</a:t>
            </a:r>
            <a:r>
              <a:rPr sz="1400">
                <a:solidFill>
                  <a:schemeClr val="tx1"/>
                </a:solidFill>
                <a:cs typeface="+mn-ea"/>
                <a:sym typeface="+mn-lt"/>
              </a:rPr>
              <a:t>电子认证服务管理办法</a:t>
            </a:r>
          </a:p>
        </p:txBody>
      </p:sp>
    </p:spTree>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500"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anim calcmode="lin" valueType="num">
                                      <p:cBhvr>
                                        <p:cTn id="8" dur="500" fill="hold"/>
                                        <p:tgtEl>
                                          <p:spTgt spid="17"/>
                                        </p:tgtEl>
                                        <p:attrNameLst>
                                          <p:attrName>ppt_x</p:attrName>
                                        </p:attrNameLst>
                                      </p:cBhvr>
                                      <p:tavLst>
                                        <p:tav tm="0">
                                          <p:val>
                                            <p:strVal val="#ppt_x"/>
                                          </p:val>
                                        </p:tav>
                                        <p:tav tm="100000">
                                          <p:val>
                                            <p:strVal val="#ppt_x"/>
                                          </p:val>
                                        </p:tav>
                                      </p:tavLst>
                                    </p:anim>
                                    <p:anim calcmode="lin" valueType="num">
                                      <p:cBhvr>
                                        <p:cTn id="9" dur="500" fill="hold"/>
                                        <p:tgtEl>
                                          <p:spTgt spid="17"/>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22" presetClass="entr" presetSubtype="8" fill="hold" grpId="0" nodeType="afterEffect">
                                  <p:stCondLst>
                                    <p:cond delay="0"/>
                                  </p:stCondLst>
                                  <p:childTnLst>
                                    <p:set>
                                      <p:cBhvr>
                                        <p:cTn id="12" dur="1" fill="hold">
                                          <p:stCondLst>
                                            <p:cond delay="0"/>
                                          </p:stCondLst>
                                        </p:cTn>
                                        <p:tgtEl>
                                          <p:spTgt spid="18"/>
                                        </p:tgtEl>
                                        <p:attrNameLst>
                                          <p:attrName>style.visibility</p:attrName>
                                        </p:attrNameLst>
                                      </p:cBhvr>
                                      <p:to>
                                        <p:strVal val="visible"/>
                                      </p:to>
                                    </p:set>
                                    <p:animEffect transition="in" filter="wipe(left)">
                                      <p:cBhvr>
                                        <p:cTn id="13" dur="500"/>
                                        <p:tgtEl>
                                          <p:spTgt spid="18"/>
                                        </p:tgtEl>
                                      </p:cBhvr>
                                    </p:animEffect>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nodeType="clickEffect">
                                  <p:stCondLst>
                                    <p:cond delay="0"/>
                                  </p:stCondLst>
                                  <p:childTnLst>
                                    <p:set>
                                      <p:cBhvr>
                                        <p:cTn id="17" dur="500" fill="hold">
                                          <p:stCondLst>
                                            <p:cond delay="0"/>
                                          </p:stCondLst>
                                        </p:cTn>
                                        <p:tgtEl>
                                          <p:spTgt spid="3"/>
                                        </p:tgtEl>
                                        <p:attrNameLst>
                                          <p:attrName>style.visibility</p:attrName>
                                        </p:attrNameLst>
                                      </p:cBhvr>
                                      <p:to>
                                        <p:strVal val="visible"/>
                                      </p:to>
                                    </p:set>
                                    <p:animEffect transition="in" filter="fade">
                                      <p:cBhvr>
                                        <p:cTn id="18" dur="500"/>
                                        <p:tgtEl>
                                          <p:spTgt spid="3"/>
                                        </p:tgtEl>
                                      </p:cBhvr>
                                    </p:animEffect>
                                    <p:anim calcmode="lin" valueType="num">
                                      <p:cBhvr>
                                        <p:cTn id="19" dur="500" fill="hold"/>
                                        <p:tgtEl>
                                          <p:spTgt spid="3"/>
                                        </p:tgtEl>
                                        <p:attrNameLst>
                                          <p:attrName>ppt_x</p:attrName>
                                        </p:attrNameLst>
                                      </p:cBhvr>
                                      <p:tavLst>
                                        <p:tav tm="0">
                                          <p:val>
                                            <p:strVal val="#ppt_x"/>
                                          </p:val>
                                        </p:tav>
                                        <p:tav tm="100000">
                                          <p:val>
                                            <p:strVal val="#ppt_x"/>
                                          </p:val>
                                        </p:tav>
                                      </p:tavLst>
                                    </p:anim>
                                    <p:anim calcmode="lin" valueType="num">
                                      <p:cBhvr>
                                        <p:cTn id="20" dur="500" fill="hold"/>
                                        <p:tgtEl>
                                          <p:spTgt spid="3"/>
                                        </p:tgtEl>
                                        <p:attrNameLst>
                                          <p:attrName>ppt_y</p:attrName>
                                        </p:attrNameLst>
                                      </p:cBhvr>
                                      <p:tavLst>
                                        <p:tav tm="0">
                                          <p:val>
                                            <p:strVal val="#ppt_y+.1"/>
                                          </p:val>
                                        </p:tav>
                                        <p:tav tm="100000">
                                          <p:val>
                                            <p:strVal val="#ppt_y"/>
                                          </p:val>
                                        </p:tav>
                                      </p:tavLst>
                                    </p:anim>
                                  </p:childTnLst>
                                </p:cTn>
                              </p:par>
                            </p:childTnLst>
                          </p:cTn>
                        </p:par>
                        <p:par>
                          <p:cTn id="21" fill="hold">
                            <p:stCondLst>
                              <p:cond delay="500"/>
                            </p:stCondLst>
                            <p:childTnLst>
                              <p:par>
                                <p:cTn id="22" presetID="22" presetClass="entr" presetSubtype="8" fill="hold" nodeType="after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wipe(left)">
                                      <p:cBhvr>
                                        <p:cTn id="24" dur="500"/>
                                        <p:tgtEl>
                                          <p:spTgt spid="4"/>
                                        </p:tgtEl>
                                      </p:cBhvr>
                                    </p:animEffect>
                                  </p:childTnLst>
                                </p:cTn>
                              </p:par>
                            </p:childTnLst>
                          </p:cTn>
                        </p:par>
                        <p:par>
                          <p:cTn id="25" fill="hold">
                            <p:stCondLst>
                              <p:cond delay="1000"/>
                            </p:stCondLst>
                            <p:childTnLst>
                              <p:par>
                                <p:cTn id="26" presetID="42" presetClass="entr" presetSubtype="0" fill="hold" grpId="0" nodeType="afterEffect">
                                  <p:stCondLst>
                                    <p:cond delay="0"/>
                                  </p:stCondLst>
                                  <p:childTnLst>
                                    <p:set>
                                      <p:cBhvr>
                                        <p:cTn id="27" dur="500" fill="hold">
                                          <p:stCondLst>
                                            <p:cond delay="0"/>
                                          </p:stCondLst>
                                        </p:cTn>
                                        <p:tgtEl>
                                          <p:spTgt spid="8"/>
                                        </p:tgtEl>
                                        <p:attrNameLst>
                                          <p:attrName>style.visibility</p:attrName>
                                        </p:attrNameLst>
                                      </p:cBhvr>
                                      <p:to>
                                        <p:strVal val="visible"/>
                                      </p:to>
                                    </p:set>
                                    <p:animEffect transition="in" filter="fade">
                                      <p:cBhvr>
                                        <p:cTn id="28" dur="500"/>
                                        <p:tgtEl>
                                          <p:spTgt spid="8"/>
                                        </p:tgtEl>
                                      </p:cBhvr>
                                    </p:animEffect>
                                    <p:anim calcmode="lin" valueType="num">
                                      <p:cBhvr>
                                        <p:cTn id="29" dur="500" fill="hold"/>
                                        <p:tgtEl>
                                          <p:spTgt spid="8"/>
                                        </p:tgtEl>
                                        <p:attrNameLst>
                                          <p:attrName>ppt_x</p:attrName>
                                        </p:attrNameLst>
                                      </p:cBhvr>
                                      <p:tavLst>
                                        <p:tav tm="0">
                                          <p:val>
                                            <p:strVal val="#ppt_x"/>
                                          </p:val>
                                        </p:tav>
                                        <p:tav tm="100000">
                                          <p:val>
                                            <p:strVal val="#ppt_x"/>
                                          </p:val>
                                        </p:tav>
                                      </p:tavLst>
                                    </p:anim>
                                    <p:anim calcmode="lin" valueType="num">
                                      <p:cBhvr>
                                        <p:cTn id="30" dur="500" fill="hold"/>
                                        <p:tgtEl>
                                          <p:spTgt spid="8"/>
                                        </p:tgtEl>
                                        <p:attrNameLst>
                                          <p:attrName>ppt_y</p:attrName>
                                        </p:attrNameLst>
                                      </p:cBhvr>
                                      <p:tavLst>
                                        <p:tav tm="0">
                                          <p:val>
                                            <p:strVal val="#ppt_y+.1"/>
                                          </p:val>
                                        </p:tav>
                                        <p:tav tm="100000">
                                          <p:val>
                                            <p:strVal val="#ppt_y"/>
                                          </p:val>
                                        </p:tav>
                                      </p:tavLst>
                                    </p:anim>
                                  </p:childTnLst>
                                </p:cTn>
                              </p:par>
                            </p:childTnLst>
                          </p:cTn>
                        </p:par>
                        <p:par>
                          <p:cTn id="31" fill="hold">
                            <p:stCondLst>
                              <p:cond delay="1500"/>
                            </p:stCondLst>
                            <p:childTnLst>
                              <p:par>
                                <p:cTn id="32" presetID="22" presetClass="entr" presetSubtype="8" fill="hold" grpId="0" nodeType="afterEffect">
                                  <p:stCondLst>
                                    <p:cond delay="0"/>
                                  </p:stCondLst>
                                  <p:childTnLst>
                                    <p:set>
                                      <p:cBhvr>
                                        <p:cTn id="33" dur="1" fill="hold">
                                          <p:stCondLst>
                                            <p:cond delay="0"/>
                                          </p:stCondLst>
                                        </p:cTn>
                                        <p:tgtEl>
                                          <p:spTgt spid="9"/>
                                        </p:tgtEl>
                                        <p:attrNameLst>
                                          <p:attrName>style.visibility</p:attrName>
                                        </p:attrNameLst>
                                      </p:cBhvr>
                                      <p:to>
                                        <p:strVal val="visible"/>
                                      </p:to>
                                    </p:set>
                                    <p:animEffect transition="in" filter="wipe(left)">
                                      <p:cBhvr>
                                        <p:cTn id="34" dur="500"/>
                                        <p:tgtEl>
                                          <p:spTgt spid="9"/>
                                        </p:tgtEl>
                                      </p:cBhvr>
                                    </p:animEffect>
                                  </p:childTnLst>
                                </p:cTn>
                              </p:par>
                            </p:childTnLst>
                          </p:cTn>
                        </p:par>
                        <p:par>
                          <p:cTn id="35" fill="hold">
                            <p:stCondLst>
                              <p:cond delay="2000"/>
                            </p:stCondLst>
                            <p:childTnLst>
                              <p:par>
                                <p:cTn id="36" presetID="22" presetClass="entr" presetSubtype="8" fill="hold" nodeType="afterEffect">
                                  <p:stCondLst>
                                    <p:cond delay="0"/>
                                  </p:stCondLst>
                                  <p:childTnLst>
                                    <p:set>
                                      <p:cBhvr>
                                        <p:cTn id="37" dur="1" fill="hold">
                                          <p:stCondLst>
                                            <p:cond delay="0"/>
                                          </p:stCondLst>
                                        </p:cTn>
                                        <p:tgtEl>
                                          <p:spTgt spid="10"/>
                                        </p:tgtEl>
                                        <p:attrNameLst>
                                          <p:attrName>style.visibility</p:attrName>
                                        </p:attrNameLst>
                                      </p:cBhvr>
                                      <p:to>
                                        <p:strVal val="visible"/>
                                      </p:to>
                                    </p:set>
                                    <p:animEffect transition="in" filter="wipe(left)">
                                      <p:cBhvr>
                                        <p:cTn id="38" dur="500"/>
                                        <p:tgtEl>
                                          <p:spTgt spid="10"/>
                                        </p:tgtEl>
                                      </p:cBhvr>
                                    </p:animEffect>
                                  </p:childTnLst>
                                </p:cTn>
                              </p:par>
                            </p:childTnLst>
                          </p:cTn>
                        </p:par>
                        <p:par>
                          <p:cTn id="39" fill="hold">
                            <p:stCondLst>
                              <p:cond delay="2500"/>
                            </p:stCondLst>
                            <p:childTnLst>
                              <p:par>
                                <p:cTn id="40" presetID="42" presetClass="entr" presetSubtype="0" fill="hold" grpId="0" nodeType="afterEffect">
                                  <p:stCondLst>
                                    <p:cond delay="0"/>
                                  </p:stCondLst>
                                  <p:childTnLst>
                                    <p:set>
                                      <p:cBhvr>
                                        <p:cTn id="41" dur="500" fill="hold">
                                          <p:stCondLst>
                                            <p:cond delay="0"/>
                                          </p:stCondLst>
                                        </p:cTn>
                                        <p:tgtEl>
                                          <p:spTgt spid="11"/>
                                        </p:tgtEl>
                                        <p:attrNameLst>
                                          <p:attrName>style.visibility</p:attrName>
                                        </p:attrNameLst>
                                      </p:cBhvr>
                                      <p:to>
                                        <p:strVal val="visible"/>
                                      </p:to>
                                    </p:set>
                                    <p:animEffect transition="in" filter="fade">
                                      <p:cBhvr>
                                        <p:cTn id="42" dur="500"/>
                                        <p:tgtEl>
                                          <p:spTgt spid="11"/>
                                        </p:tgtEl>
                                      </p:cBhvr>
                                    </p:animEffect>
                                    <p:anim calcmode="lin" valueType="num">
                                      <p:cBhvr>
                                        <p:cTn id="43" dur="500" fill="hold"/>
                                        <p:tgtEl>
                                          <p:spTgt spid="11"/>
                                        </p:tgtEl>
                                        <p:attrNameLst>
                                          <p:attrName>ppt_x</p:attrName>
                                        </p:attrNameLst>
                                      </p:cBhvr>
                                      <p:tavLst>
                                        <p:tav tm="0">
                                          <p:val>
                                            <p:strVal val="#ppt_x"/>
                                          </p:val>
                                        </p:tav>
                                        <p:tav tm="100000">
                                          <p:val>
                                            <p:strVal val="#ppt_x"/>
                                          </p:val>
                                        </p:tav>
                                      </p:tavLst>
                                    </p:anim>
                                    <p:anim calcmode="lin" valueType="num">
                                      <p:cBhvr>
                                        <p:cTn id="44" dur="500" fill="hold"/>
                                        <p:tgtEl>
                                          <p:spTgt spid="11"/>
                                        </p:tgtEl>
                                        <p:attrNameLst>
                                          <p:attrName>ppt_y</p:attrName>
                                        </p:attrNameLst>
                                      </p:cBhvr>
                                      <p:tavLst>
                                        <p:tav tm="0">
                                          <p:val>
                                            <p:strVal val="#ppt_y+.1"/>
                                          </p:val>
                                        </p:tav>
                                        <p:tav tm="100000">
                                          <p:val>
                                            <p:strVal val="#ppt_y"/>
                                          </p:val>
                                        </p:tav>
                                      </p:tavLst>
                                    </p:anim>
                                  </p:childTnLst>
                                </p:cTn>
                              </p:par>
                            </p:childTnLst>
                          </p:cTn>
                        </p:par>
                        <p:par>
                          <p:cTn id="45" fill="hold">
                            <p:stCondLst>
                              <p:cond delay="3000"/>
                            </p:stCondLst>
                            <p:childTnLst>
                              <p:par>
                                <p:cTn id="46" presetID="22" presetClass="entr" presetSubtype="8" fill="hold" grpId="0" nodeType="afterEffect">
                                  <p:stCondLst>
                                    <p:cond delay="0"/>
                                  </p:stCondLst>
                                  <p:childTnLst>
                                    <p:set>
                                      <p:cBhvr>
                                        <p:cTn id="47" dur="1" fill="hold">
                                          <p:stCondLst>
                                            <p:cond delay="0"/>
                                          </p:stCondLst>
                                        </p:cTn>
                                        <p:tgtEl>
                                          <p:spTgt spid="12"/>
                                        </p:tgtEl>
                                        <p:attrNameLst>
                                          <p:attrName>style.visibility</p:attrName>
                                        </p:attrNameLst>
                                      </p:cBhvr>
                                      <p:to>
                                        <p:strVal val="visible"/>
                                      </p:to>
                                    </p:set>
                                    <p:animEffect transition="in" filter="wipe(left)">
                                      <p:cBhvr>
                                        <p:cTn id="48" dur="500"/>
                                        <p:tgtEl>
                                          <p:spTgt spid="12"/>
                                        </p:tgtEl>
                                      </p:cBhvr>
                                    </p:animEffect>
                                  </p:childTnLst>
                                </p:cTn>
                              </p:par>
                            </p:childTnLst>
                          </p:cTn>
                        </p:par>
                        <p:par>
                          <p:cTn id="49" fill="hold">
                            <p:stCondLst>
                              <p:cond delay="3500"/>
                            </p:stCondLst>
                            <p:childTnLst>
                              <p:par>
                                <p:cTn id="50" presetID="22" presetClass="entr" presetSubtype="8" fill="hold" nodeType="afterEffect">
                                  <p:stCondLst>
                                    <p:cond delay="0"/>
                                  </p:stCondLst>
                                  <p:childTnLst>
                                    <p:set>
                                      <p:cBhvr>
                                        <p:cTn id="51" dur="1" fill="hold">
                                          <p:stCondLst>
                                            <p:cond delay="0"/>
                                          </p:stCondLst>
                                        </p:cTn>
                                        <p:tgtEl>
                                          <p:spTgt spid="16"/>
                                        </p:tgtEl>
                                        <p:attrNameLst>
                                          <p:attrName>style.visibility</p:attrName>
                                        </p:attrNameLst>
                                      </p:cBhvr>
                                      <p:to>
                                        <p:strVal val="visible"/>
                                      </p:to>
                                    </p:set>
                                    <p:animEffect transition="in" filter="wipe(left)">
                                      <p:cBhvr>
                                        <p:cTn id="52" dur="500"/>
                                        <p:tgtEl>
                                          <p:spTgt spid="16"/>
                                        </p:tgtEl>
                                      </p:cBhvr>
                                    </p:animEffect>
                                  </p:childTnLst>
                                </p:cTn>
                              </p:par>
                            </p:childTnLst>
                          </p:cTn>
                        </p:par>
                        <p:par>
                          <p:cTn id="53" fill="hold">
                            <p:stCondLst>
                              <p:cond delay="4000"/>
                            </p:stCondLst>
                            <p:childTnLst>
                              <p:par>
                                <p:cTn id="54" presetID="42" presetClass="entr" presetSubtype="0" fill="hold" grpId="0" nodeType="afterEffect">
                                  <p:stCondLst>
                                    <p:cond delay="0"/>
                                  </p:stCondLst>
                                  <p:childTnLst>
                                    <p:set>
                                      <p:cBhvr>
                                        <p:cTn id="55" dur="500" fill="hold">
                                          <p:stCondLst>
                                            <p:cond delay="0"/>
                                          </p:stCondLst>
                                        </p:cTn>
                                        <p:tgtEl>
                                          <p:spTgt spid="19"/>
                                        </p:tgtEl>
                                        <p:attrNameLst>
                                          <p:attrName>style.visibility</p:attrName>
                                        </p:attrNameLst>
                                      </p:cBhvr>
                                      <p:to>
                                        <p:strVal val="visible"/>
                                      </p:to>
                                    </p:set>
                                    <p:animEffect transition="in" filter="fade">
                                      <p:cBhvr>
                                        <p:cTn id="56" dur="500"/>
                                        <p:tgtEl>
                                          <p:spTgt spid="19"/>
                                        </p:tgtEl>
                                      </p:cBhvr>
                                    </p:animEffect>
                                    <p:anim calcmode="lin" valueType="num">
                                      <p:cBhvr>
                                        <p:cTn id="57" dur="500" fill="hold"/>
                                        <p:tgtEl>
                                          <p:spTgt spid="19"/>
                                        </p:tgtEl>
                                        <p:attrNameLst>
                                          <p:attrName>ppt_x</p:attrName>
                                        </p:attrNameLst>
                                      </p:cBhvr>
                                      <p:tavLst>
                                        <p:tav tm="0">
                                          <p:val>
                                            <p:strVal val="#ppt_x"/>
                                          </p:val>
                                        </p:tav>
                                        <p:tav tm="100000">
                                          <p:val>
                                            <p:strVal val="#ppt_x"/>
                                          </p:val>
                                        </p:tav>
                                      </p:tavLst>
                                    </p:anim>
                                    <p:anim calcmode="lin" valueType="num">
                                      <p:cBhvr>
                                        <p:cTn id="58" dur="500" fill="hold"/>
                                        <p:tgtEl>
                                          <p:spTgt spid="19"/>
                                        </p:tgtEl>
                                        <p:attrNameLst>
                                          <p:attrName>ppt_y</p:attrName>
                                        </p:attrNameLst>
                                      </p:cBhvr>
                                      <p:tavLst>
                                        <p:tav tm="0">
                                          <p:val>
                                            <p:strVal val="#ppt_y+.1"/>
                                          </p:val>
                                        </p:tav>
                                        <p:tav tm="100000">
                                          <p:val>
                                            <p:strVal val="#ppt_y"/>
                                          </p:val>
                                        </p:tav>
                                      </p:tavLst>
                                    </p:anim>
                                  </p:childTnLst>
                                </p:cTn>
                              </p:par>
                            </p:childTnLst>
                          </p:cTn>
                        </p:par>
                        <p:par>
                          <p:cTn id="59" fill="hold">
                            <p:stCondLst>
                              <p:cond delay="4500"/>
                            </p:stCondLst>
                            <p:childTnLst>
                              <p:par>
                                <p:cTn id="60" presetID="22" presetClass="entr" presetSubtype="8" fill="hold" grpId="0" nodeType="afterEffect">
                                  <p:stCondLst>
                                    <p:cond delay="0"/>
                                  </p:stCondLst>
                                  <p:childTnLst>
                                    <p:set>
                                      <p:cBhvr>
                                        <p:cTn id="61" dur="1" fill="hold">
                                          <p:stCondLst>
                                            <p:cond delay="0"/>
                                          </p:stCondLst>
                                        </p:cTn>
                                        <p:tgtEl>
                                          <p:spTgt spid="20"/>
                                        </p:tgtEl>
                                        <p:attrNameLst>
                                          <p:attrName>style.visibility</p:attrName>
                                        </p:attrNameLst>
                                      </p:cBhvr>
                                      <p:to>
                                        <p:strVal val="visible"/>
                                      </p:to>
                                    </p:set>
                                    <p:animEffect transition="in" filter="wipe(left)">
                                      <p:cBhvr>
                                        <p:cTn id="62" dur="500"/>
                                        <p:tgtEl>
                                          <p:spTgt spid="20"/>
                                        </p:tgtEl>
                                      </p:cBhvr>
                                    </p:animEffect>
                                  </p:childTnLst>
                                </p:cTn>
                              </p:par>
                            </p:childTnLst>
                          </p:cTn>
                        </p:par>
                        <p:par>
                          <p:cTn id="63" fill="hold">
                            <p:stCondLst>
                              <p:cond delay="5000"/>
                            </p:stCondLst>
                            <p:childTnLst>
                              <p:par>
                                <p:cTn id="64" presetID="22" presetClass="entr" presetSubtype="8" fill="hold" nodeType="afterEffect">
                                  <p:stCondLst>
                                    <p:cond delay="0"/>
                                  </p:stCondLst>
                                  <p:childTnLst>
                                    <p:set>
                                      <p:cBhvr>
                                        <p:cTn id="65" dur="1" fill="hold">
                                          <p:stCondLst>
                                            <p:cond delay="0"/>
                                          </p:stCondLst>
                                        </p:cTn>
                                        <p:tgtEl>
                                          <p:spTgt spid="21"/>
                                        </p:tgtEl>
                                        <p:attrNameLst>
                                          <p:attrName>style.visibility</p:attrName>
                                        </p:attrNameLst>
                                      </p:cBhvr>
                                      <p:to>
                                        <p:strVal val="visible"/>
                                      </p:to>
                                    </p:set>
                                    <p:animEffect transition="in" filter="wipe(left)">
                                      <p:cBhvr>
                                        <p:cTn id="66" dur="500"/>
                                        <p:tgtEl>
                                          <p:spTgt spid="21"/>
                                        </p:tgtEl>
                                      </p:cBhvr>
                                    </p:animEffect>
                                  </p:childTnLst>
                                </p:cTn>
                              </p:par>
                            </p:childTnLst>
                          </p:cTn>
                        </p:par>
                        <p:par>
                          <p:cTn id="67" fill="hold">
                            <p:stCondLst>
                              <p:cond delay="5500"/>
                            </p:stCondLst>
                            <p:childTnLst>
                              <p:par>
                                <p:cTn id="68" presetID="42" presetClass="entr" presetSubtype="0" fill="hold" grpId="0" nodeType="afterEffect">
                                  <p:stCondLst>
                                    <p:cond delay="0"/>
                                  </p:stCondLst>
                                  <p:childTnLst>
                                    <p:set>
                                      <p:cBhvr>
                                        <p:cTn id="69" dur="500" fill="hold">
                                          <p:stCondLst>
                                            <p:cond delay="0"/>
                                          </p:stCondLst>
                                        </p:cTn>
                                        <p:tgtEl>
                                          <p:spTgt spid="22"/>
                                        </p:tgtEl>
                                        <p:attrNameLst>
                                          <p:attrName>style.visibility</p:attrName>
                                        </p:attrNameLst>
                                      </p:cBhvr>
                                      <p:to>
                                        <p:strVal val="visible"/>
                                      </p:to>
                                    </p:set>
                                    <p:animEffect transition="in" filter="fade">
                                      <p:cBhvr>
                                        <p:cTn id="70" dur="500"/>
                                        <p:tgtEl>
                                          <p:spTgt spid="22"/>
                                        </p:tgtEl>
                                      </p:cBhvr>
                                    </p:animEffect>
                                    <p:anim calcmode="lin" valueType="num">
                                      <p:cBhvr>
                                        <p:cTn id="71" dur="500" fill="hold"/>
                                        <p:tgtEl>
                                          <p:spTgt spid="22"/>
                                        </p:tgtEl>
                                        <p:attrNameLst>
                                          <p:attrName>ppt_x</p:attrName>
                                        </p:attrNameLst>
                                      </p:cBhvr>
                                      <p:tavLst>
                                        <p:tav tm="0">
                                          <p:val>
                                            <p:strVal val="#ppt_x"/>
                                          </p:val>
                                        </p:tav>
                                        <p:tav tm="100000">
                                          <p:val>
                                            <p:strVal val="#ppt_x"/>
                                          </p:val>
                                        </p:tav>
                                      </p:tavLst>
                                    </p:anim>
                                    <p:anim calcmode="lin" valueType="num">
                                      <p:cBhvr>
                                        <p:cTn id="72" dur="500" fill="hold"/>
                                        <p:tgtEl>
                                          <p:spTgt spid="22"/>
                                        </p:tgtEl>
                                        <p:attrNameLst>
                                          <p:attrName>ppt_y</p:attrName>
                                        </p:attrNameLst>
                                      </p:cBhvr>
                                      <p:tavLst>
                                        <p:tav tm="0">
                                          <p:val>
                                            <p:strVal val="#ppt_y+.1"/>
                                          </p:val>
                                        </p:tav>
                                        <p:tav tm="100000">
                                          <p:val>
                                            <p:strVal val="#ppt_y"/>
                                          </p:val>
                                        </p:tav>
                                      </p:tavLst>
                                    </p:anim>
                                  </p:childTnLst>
                                </p:cTn>
                              </p:par>
                            </p:childTnLst>
                          </p:cTn>
                        </p:par>
                        <p:par>
                          <p:cTn id="73" fill="hold">
                            <p:stCondLst>
                              <p:cond delay="6000"/>
                            </p:stCondLst>
                            <p:childTnLst>
                              <p:par>
                                <p:cTn id="74" presetID="22" presetClass="entr" presetSubtype="8" fill="hold" grpId="0" nodeType="afterEffect">
                                  <p:stCondLst>
                                    <p:cond delay="0"/>
                                  </p:stCondLst>
                                  <p:childTnLst>
                                    <p:set>
                                      <p:cBhvr>
                                        <p:cTn id="75" dur="1" fill="hold">
                                          <p:stCondLst>
                                            <p:cond delay="0"/>
                                          </p:stCondLst>
                                        </p:cTn>
                                        <p:tgtEl>
                                          <p:spTgt spid="23"/>
                                        </p:tgtEl>
                                        <p:attrNameLst>
                                          <p:attrName>style.visibility</p:attrName>
                                        </p:attrNameLst>
                                      </p:cBhvr>
                                      <p:to>
                                        <p:strVal val="visible"/>
                                      </p:to>
                                    </p:set>
                                    <p:animEffect transition="in" filter="wipe(left)">
                                      <p:cBhvr>
                                        <p:cTn id="76"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8" grpId="0"/>
      <p:bldP spid="9" grpId="0"/>
      <p:bldP spid="11" grpId="0"/>
      <p:bldP spid="12" grpId="0"/>
      <p:bldP spid="19" grpId="0"/>
      <p:bldP spid="20" grpId="0"/>
      <p:bldP spid="22" grpId="0"/>
      <p:bldP spid="2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2" cstate="screen">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grpSp>
        <p:nvGrpSpPr>
          <p:cNvPr id="16" name="组合 15"/>
          <p:cNvGrpSpPr/>
          <p:nvPr/>
        </p:nvGrpSpPr>
        <p:grpSpPr>
          <a:xfrm>
            <a:off x="2366010" y="2418080"/>
            <a:ext cx="7544435" cy="1548765"/>
            <a:chOff x="3726" y="3808"/>
            <a:chExt cx="11881" cy="2439"/>
          </a:xfrm>
        </p:grpSpPr>
        <p:sp>
          <p:nvSpPr>
            <p:cNvPr id="15" name="文本框 14"/>
            <p:cNvSpPr txBox="1"/>
            <p:nvPr/>
          </p:nvSpPr>
          <p:spPr>
            <a:xfrm>
              <a:off x="3831" y="3919"/>
              <a:ext cx="11776" cy="2328"/>
            </a:xfrm>
            <a:prstGeom prst="rect">
              <a:avLst/>
            </a:prstGeom>
            <a:noFill/>
          </p:spPr>
          <p:txBody>
            <a:bodyPr wrap="square" rtlCol="0" anchor="t">
              <a:spAutoFit/>
            </a:bodyPr>
            <a:lstStyle/>
            <a:p>
              <a:pPr algn="dist" fontAlgn="auto">
                <a:lnSpc>
                  <a:spcPct val="110000"/>
                </a:lnSpc>
              </a:pPr>
              <a:r>
                <a:rPr lang="en-US" sz="8800">
                  <a:solidFill>
                    <a:schemeClr val="tx1"/>
                  </a:solidFill>
                  <a:cs typeface="+mn-ea"/>
                  <a:sym typeface="+mn-lt"/>
                </a:rPr>
                <a:t>CONTENTS</a:t>
              </a:r>
            </a:p>
          </p:txBody>
        </p:sp>
        <p:sp>
          <p:nvSpPr>
            <p:cNvPr id="4" name="文本框 3"/>
            <p:cNvSpPr txBox="1"/>
            <p:nvPr/>
          </p:nvSpPr>
          <p:spPr>
            <a:xfrm>
              <a:off x="3726" y="3808"/>
              <a:ext cx="11776" cy="2328"/>
            </a:xfrm>
            <a:prstGeom prst="rect">
              <a:avLst/>
            </a:prstGeom>
            <a:noFill/>
          </p:spPr>
          <p:txBody>
            <a:bodyPr wrap="square" rtlCol="0" anchor="t">
              <a:spAutoFit/>
            </a:bodyPr>
            <a:lstStyle/>
            <a:p>
              <a:pPr algn="dist" fontAlgn="auto">
                <a:lnSpc>
                  <a:spcPct val="110000"/>
                </a:lnSpc>
              </a:pPr>
              <a:r>
                <a:rPr lang="en-US" sz="8800">
                  <a:solidFill>
                    <a:srgbClr val="4080DC"/>
                  </a:solidFill>
                  <a:cs typeface="+mn-ea"/>
                  <a:sym typeface="+mn-lt"/>
                </a:rPr>
                <a:t>CONTENTS</a:t>
              </a:r>
            </a:p>
          </p:txBody>
        </p:sp>
      </p:grpSp>
      <p:sp>
        <p:nvSpPr>
          <p:cNvPr id="5" name="文本框 4"/>
          <p:cNvSpPr txBox="1"/>
          <p:nvPr/>
        </p:nvSpPr>
        <p:spPr>
          <a:xfrm>
            <a:off x="2995295" y="1423035"/>
            <a:ext cx="710451" cy="643509"/>
          </a:xfrm>
          <a:prstGeom prst="rect">
            <a:avLst/>
          </a:prstGeom>
          <a:noFill/>
        </p:spPr>
        <p:txBody>
          <a:bodyPr wrap="none" rtlCol="0" anchor="t">
            <a:spAutoFit/>
          </a:bodyPr>
          <a:lstStyle/>
          <a:p>
            <a:pPr fontAlgn="auto">
              <a:lnSpc>
                <a:spcPct val="110000"/>
              </a:lnSpc>
            </a:pPr>
            <a:r>
              <a:rPr lang="en-US" altLang="zh-CN" sz="3500">
                <a:solidFill>
                  <a:srgbClr val="4080DC"/>
                </a:solidFill>
                <a:cs typeface="+mn-ea"/>
                <a:sym typeface="+mn-lt"/>
              </a:rPr>
              <a:t>01</a:t>
            </a:r>
          </a:p>
        </p:txBody>
      </p:sp>
      <p:sp>
        <p:nvSpPr>
          <p:cNvPr id="2" name="文本框 1"/>
          <p:cNvSpPr txBox="1"/>
          <p:nvPr/>
        </p:nvSpPr>
        <p:spPr>
          <a:xfrm>
            <a:off x="3855720" y="1423035"/>
            <a:ext cx="2584362" cy="515526"/>
          </a:xfrm>
          <a:prstGeom prst="rect">
            <a:avLst/>
          </a:prstGeom>
          <a:noFill/>
        </p:spPr>
        <p:txBody>
          <a:bodyPr wrap="none" rtlCol="0" anchor="t">
            <a:spAutoFit/>
          </a:bodyPr>
          <a:lstStyle/>
          <a:p>
            <a:pPr algn="l" fontAlgn="auto">
              <a:lnSpc>
                <a:spcPct val="110000"/>
              </a:lnSpc>
            </a:pPr>
            <a:r>
              <a:rPr lang="en-US" altLang="zh-CN" sz="2500">
                <a:solidFill>
                  <a:schemeClr val="tx1"/>
                </a:solidFill>
                <a:cs typeface="+mn-ea"/>
                <a:sym typeface="+mn-lt"/>
              </a:rPr>
              <a:t>什么是信息安全?</a:t>
            </a:r>
          </a:p>
        </p:txBody>
      </p:sp>
      <p:sp>
        <p:nvSpPr>
          <p:cNvPr id="7" name="文本框 6"/>
          <p:cNvSpPr txBox="1"/>
          <p:nvPr/>
        </p:nvSpPr>
        <p:spPr>
          <a:xfrm>
            <a:off x="3855720" y="1892935"/>
            <a:ext cx="2545715" cy="213995"/>
          </a:xfrm>
          <a:prstGeom prst="rect">
            <a:avLst/>
          </a:prstGeom>
          <a:noFill/>
        </p:spPr>
        <p:txBody>
          <a:bodyPr wrap="square" rtlCol="0" anchor="t">
            <a:spAutoFit/>
          </a:bodyPr>
          <a:lstStyle/>
          <a:p>
            <a:pPr algn="dist"/>
            <a:r>
              <a:rPr lang="zh-CN" altLang="en-US" sz="800">
                <a:solidFill>
                  <a:schemeClr val="tx1">
                    <a:lumMod val="65000"/>
                    <a:lumOff val="35000"/>
                  </a:schemeClr>
                </a:solidFill>
                <a:cs typeface="+mn-ea"/>
                <a:sym typeface="+mn-lt"/>
              </a:rPr>
              <a:t>What is information security?</a:t>
            </a:r>
          </a:p>
        </p:txBody>
      </p:sp>
      <p:sp>
        <p:nvSpPr>
          <p:cNvPr id="3" name="文本框 2"/>
          <p:cNvSpPr txBox="1"/>
          <p:nvPr/>
        </p:nvSpPr>
        <p:spPr>
          <a:xfrm>
            <a:off x="7185025" y="1423035"/>
            <a:ext cx="710451" cy="643509"/>
          </a:xfrm>
          <a:prstGeom prst="rect">
            <a:avLst/>
          </a:prstGeom>
          <a:noFill/>
        </p:spPr>
        <p:txBody>
          <a:bodyPr wrap="none" rtlCol="0" anchor="t">
            <a:spAutoFit/>
          </a:bodyPr>
          <a:lstStyle/>
          <a:p>
            <a:pPr fontAlgn="auto">
              <a:lnSpc>
                <a:spcPct val="110000"/>
              </a:lnSpc>
            </a:pPr>
            <a:r>
              <a:rPr lang="en-US" altLang="zh-CN" sz="3500">
                <a:solidFill>
                  <a:srgbClr val="4080DC"/>
                </a:solidFill>
                <a:cs typeface="+mn-ea"/>
                <a:sym typeface="+mn-lt"/>
              </a:rPr>
              <a:t>02</a:t>
            </a:r>
          </a:p>
        </p:txBody>
      </p:sp>
      <p:sp>
        <p:nvSpPr>
          <p:cNvPr id="6" name="文本框 5"/>
          <p:cNvSpPr txBox="1"/>
          <p:nvPr/>
        </p:nvSpPr>
        <p:spPr>
          <a:xfrm>
            <a:off x="8045450" y="1423035"/>
            <a:ext cx="3225563" cy="486030"/>
          </a:xfrm>
          <a:prstGeom prst="rect">
            <a:avLst/>
          </a:prstGeom>
          <a:noFill/>
        </p:spPr>
        <p:txBody>
          <a:bodyPr wrap="none" rtlCol="0" anchor="t">
            <a:spAutoFit/>
          </a:bodyPr>
          <a:lstStyle/>
          <a:p>
            <a:pPr algn="l" fontAlgn="auto">
              <a:lnSpc>
                <a:spcPct val="110000"/>
              </a:lnSpc>
            </a:pPr>
            <a:r>
              <a:rPr lang="en-US" altLang="zh-CN" sz="2500">
                <a:solidFill>
                  <a:schemeClr val="tx1"/>
                </a:solidFill>
                <a:cs typeface="+mn-ea"/>
                <a:sym typeface="+mn-lt"/>
              </a:rPr>
              <a:t>信息安全与我的关系?</a:t>
            </a:r>
          </a:p>
        </p:txBody>
      </p:sp>
      <p:sp>
        <p:nvSpPr>
          <p:cNvPr id="8" name="文本框 7"/>
          <p:cNvSpPr txBox="1"/>
          <p:nvPr/>
        </p:nvSpPr>
        <p:spPr>
          <a:xfrm>
            <a:off x="8045450" y="1892935"/>
            <a:ext cx="3181350" cy="338554"/>
          </a:xfrm>
          <a:prstGeom prst="rect">
            <a:avLst/>
          </a:prstGeom>
          <a:noFill/>
        </p:spPr>
        <p:txBody>
          <a:bodyPr wrap="square" rtlCol="0" anchor="t">
            <a:spAutoFit/>
          </a:bodyPr>
          <a:lstStyle/>
          <a:p>
            <a:pPr algn="dist"/>
            <a:r>
              <a:rPr lang="zh-CN" altLang="en-US" sz="800">
                <a:solidFill>
                  <a:schemeClr val="tx1">
                    <a:lumMod val="65000"/>
                    <a:lumOff val="35000"/>
                  </a:schemeClr>
                </a:solidFill>
                <a:cs typeface="+mn-ea"/>
                <a:sym typeface="+mn-lt"/>
              </a:rPr>
              <a:t>What is the relationship between information security and me?</a:t>
            </a:r>
          </a:p>
        </p:txBody>
      </p:sp>
      <p:sp>
        <p:nvSpPr>
          <p:cNvPr id="9" name="文本框 8"/>
          <p:cNvSpPr txBox="1"/>
          <p:nvPr/>
        </p:nvSpPr>
        <p:spPr>
          <a:xfrm>
            <a:off x="1214120" y="4450080"/>
            <a:ext cx="710451" cy="643509"/>
          </a:xfrm>
          <a:prstGeom prst="rect">
            <a:avLst/>
          </a:prstGeom>
          <a:noFill/>
        </p:spPr>
        <p:txBody>
          <a:bodyPr wrap="none" rtlCol="0" anchor="t">
            <a:spAutoFit/>
          </a:bodyPr>
          <a:lstStyle/>
          <a:p>
            <a:pPr fontAlgn="auto">
              <a:lnSpc>
                <a:spcPct val="110000"/>
              </a:lnSpc>
            </a:pPr>
            <a:r>
              <a:rPr lang="en-US" altLang="zh-CN" sz="3500">
                <a:solidFill>
                  <a:srgbClr val="4080DC"/>
                </a:solidFill>
                <a:cs typeface="+mn-ea"/>
                <a:sym typeface="+mn-lt"/>
              </a:rPr>
              <a:t>03</a:t>
            </a:r>
          </a:p>
        </p:txBody>
      </p:sp>
      <p:sp>
        <p:nvSpPr>
          <p:cNvPr id="10" name="文本框 9"/>
          <p:cNvSpPr txBox="1"/>
          <p:nvPr/>
        </p:nvSpPr>
        <p:spPr>
          <a:xfrm>
            <a:off x="2074545" y="4450080"/>
            <a:ext cx="2904962" cy="486030"/>
          </a:xfrm>
          <a:prstGeom prst="rect">
            <a:avLst/>
          </a:prstGeom>
          <a:noFill/>
        </p:spPr>
        <p:txBody>
          <a:bodyPr wrap="none" rtlCol="0" anchor="t">
            <a:spAutoFit/>
          </a:bodyPr>
          <a:lstStyle/>
          <a:p>
            <a:pPr algn="l" fontAlgn="auto">
              <a:lnSpc>
                <a:spcPct val="110000"/>
              </a:lnSpc>
            </a:pPr>
            <a:r>
              <a:rPr lang="en-US" altLang="zh-CN" sz="2500">
                <a:solidFill>
                  <a:schemeClr val="tx1"/>
                </a:solidFill>
                <a:cs typeface="+mn-ea"/>
                <a:sym typeface="+mn-lt"/>
              </a:rPr>
              <a:t>如何实现信息安全?</a:t>
            </a:r>
          </a:p>
        </p:txBody>
      </p:sp>
      <p:sp>
        <p:nvSpPr>
          <p:cNvPr id="11" name="文本框 10"/>
          <p:cNvSpPr txBox="1"/>
          <p:nvPr/>
        </p:nvSpPr>
        <p:spPr>
          <a:xfrm>
            <a:off x="2074545" y="4919980"/>
            <a:ext cx="2781935" cy="213995"/>
          </a:xfrm>
          <a:prstGeom prst="rect">
            <a:avLst/>
          </a:prstGeom>
          <a:noFill/>
        </p:spPr>
        <p:txBody>
          <a:bodyPr wrap="square" rtlCol="0" anchor="t">
            <a:spAutoFit/>
          </a:bodyPr>
          <a:lstStyle/>
          <a:p>
            <a:pPr algn="dist"/>
            <a:r>
              <a:rPr lang="zh-CN" altLang="en-US" sz="800">
                <a:solidFill>
                  <a:schemeClr val="tx1">
                    <a:lumMod val="65000"/>
                    <a:lumOff val="35000"/>
                  </a:schemeClr>
                </a:solidFill>
                <a:cs typeface="+mn-ea"/>
                <a:sym typeface="+mn-lt"/>
              </a:rPr>
              <a:t>How to achieve information security?</a:t>
            </a:r>
          </a:p>
        </p:txBody>
      </p:sp>
      <p:sp>
        <p:nvSpPr>
          <p:cNvPr id="12" name="文本框 11"/>
          <p:cNvSpPr txBox="1"/>
          <p:nvPr/>
        </p:nvSpPr>
        <p:spPr>
          <a:xfrm>
            <a:off x="5403850" y="4450080"/>
            <a:ext cx="710451" cy="643509"/>
          </a:xfrm>
          <a:prstGeom prst="rect">
            <a:avLst/>
          </a:prstGeom>
          <a:noFill/>
        </p:spPr>
        <p:txBody>
          <a:bodyPr wrap="none" rtlCol="0" anchor="t">
            <a:spAutoFit/>
          </a:bodyPr>
          <a:lstStyle/>
          <a:p>
            <a:pPr fontAlgn="auto">
              <a:lnSpc>
                <a:spcPct val="110000"/>
              </a:lnSpc>
            </a:pPr>
            <a:r>
              <a:rPr lang="en-US" altLang="zh-CN" sz="3500">
                <a:solidFill>
                  <a:srgbClr val="4080DC"/>
                </a:solidFill>
                <a:cs typeface="+mn-ea"/>
                <a:sym typeface="+mn-lt"/>
              </a:rPr>
              <a:t>04</a:t>
            </a:r>
          </a:p>
        </p:txBody>
      </p:sp>
      <p:sp>
        <p:nvSpPr>
          <p:cNvPr id="13" name="文本框 12"/>
          <p:cNvSpPr txBox="1"/>
          <p:nvPr/>
        </p:nvSpPr>
        <p:spPr>
          <a:xfrm>
            <a:off x="6264275" y="4450080"/>
            <a:ext cx="4453463" cy="486030"/>
          </a:xfrm>
          <a:prstGeom prst="rect">
            <a:avLst/>
          </a:prstGeom>
          <a:noFill/>
        </p:spPr>
        <p:txBody>
          <a:bodyPr wrap="none" rtlCol="0" anchor="t">
            <a:spAutoFit/>
          </a:bodyPr>
          <a:lstStyle/>
          <a:p>
            <a:pPr algn="l" fontAlgn="auto">
              <a:lnSpc>
                <a:spcPct val="110000"/>
              </a:lnSpc>
            </a:pPr>
            <a:r>
              <a:rPr lang="en-US" altLang="zh-CN" sz="2500">
                <a:solidFill>
                  <a:schemeClr val="tx1"/>
                </a:solidFill>
                <a:cs typeface="+mn-ea"/>
                <a:sym typeface="+mn-lt"/>
              </a:rPr>
              <a:t>信息安全管理制度和法律法规!</a:t>
            </a:r>
          </a:p>
        </p:txBody>
      </p:sp>
      <p:sp>
        <p:nvSpPr>
          <p:cNvPr id="14" name="文本框 13"/>
          <p:cNvSpPr txBox="1"/>
          <p:nvPr/>
        </p:nvSpPr>
        <p:spPr>
          <a:xfrm>
            <a:off x="6264275" y="4919980"/>
            <a:ext cx="4427855" cy="213995"/>
          </a:xfrm>
          <a:prstGeom prst="rect">
            <a:avLst/>
          </a:prstGeom>
          <a:noFill/>
        </p:spPr>
        <p:txBody>
          <a:bodyPr wrap="square" rtlCol="0" anchor="t">
            <a:spAutoFit/>
          </a:bodyPr>
          <a:lstStyle/>
          <a:p>
            <a:pPr algn="dist"/>
            <a:r>
              <a:rPr lang="zh-CN" altLang="en-US" sz="800">
                <a:solidFill>
                  <a:schemeClr val="tx1">
                    <a:lumMod val="65000"/>
                    <a:lumOff val="35000"/>
                  </a:schemeClr>
                </a:solidFill>
                <a:cs typeface="+mn-ea"/>
                <a:sym typeface="+mn-lt"/>
              </a:rPr>
              <a:t>Information security management system and laws and regulations!</a:t>
            </a:r>
          </a:p>
        </p:txBody>
      </p:sp>
      <p:sp>
        <p:nvSpPr>
          <p:cNvPr id="17" name="文本框 16"/>
          <p:cNvSpPr txBox="1"/>
          <p:nvPr/>
        </p:nvSpPr>
        <p:spPr>
          <a:xfrm>
            <a:off x="1358283" y="594804"/>
            <a:ext cx="1784412" cy="253916"/>
          </a:xfrm>
          <a:prstGeom prst="rect">
            <a:avLst/>
          </a:prstGeom>
          <a:noFill/>
        </p:spPr>
        <p:txBody>
          <a:bodyPr wrap="square" rtlCol="0">
            <a:spAutoFit/>
          </a:bodyPr>
          <a:lstStyle/>
          <a:p>
            <a:r>
              <a:rPr lang="en-US" altLang="zh-CN" sz="1000" dirty="0">
                <a:solidFill>
                  <a:srgbClr val="FFFFFF"/>
                </a:solidFill>
              </a:rPr>
              <a:t>https://www.ypppt.com/</a:t>
            </a:r>
            <a:endParaRPr lang="zh-CN" altLang="en-US" sz="1000" dirty="0">
              <a:solidFill>
                <a:srgbClr val="FFFFFF"/>
              </a:solidFill>
            </a:endParaRPr>
          </a:p>
        </p:txBody>
      </p:sp>
    </p:spTree>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500"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anim calcmode="lin" valueType="num">
                                      <p:cBhvr>
                                        <p:cTn id="8" dur="500" fill="hold"/>
                                        <p:tgtEl>
                                          <p:spTgt spid="16"/>
                                        </p:tgtEl>
                                        <p:attrNameLst>
                                          <p:attrName>ppt_x</p:attrName>
                                        </p:attrNameLst>
                                      </p:cBhvr>
                                      <p:tavLst>
                                        <p:tav tm="0">
                                          <p:val>
                                            <p:strVal val="#ppt_x"/>
                                          </p:val>
                                        </p:tav>
                                        <p:tav tm="100000">
                                          <p:val>
                                            <p:strVal val="#ppt_x"/>
                                          </p:val>
                                        </p:tav>
                                      </p:tavLst>
                                    </p:anim>
                                    <p:anim calcmode="lin" valueType="num">
                                      <p:cBhvr>
                                        <p:cTn id="9" dur="500" fill="hold"/>
                                        <p:tgtEl>
                                          <p:spTgt spid="16"/>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2" presetClass="entr" presetSubtype="0" fill="hold" grpId="0" nodeType="afterEffect">
                                  <p:stCondLst>
                                    <p:cond delay="0"/>
                                  </p:stCondLst>
                                  <p:childTnLst>
                                    <p:set>
                                      <p:cBhvr>
                                        <p:cTn id="12" dur="500" fill="hold">
                                          <p:stCondLst>
                                            <p:cond delay="0"/>
                                          </p:stCondLst>
                                        </p:cTn>
                                        <p:tgtEl>
                                          <p:spTgt spid="5"/>
                                        </p:tgtEl>
                                        <p:attrNameLst>
                                          <p:attrName>style.visibility</p:attrName>
                                        </p:attrNameLst>
                                      </p:cBhvr>
                                      <p:to>
                                        <p:strVal val="visible"/>
                                      </p:to>
                                    </p:set>
                                    <p:animEffect transition="in" filter="fade">
                                      <p:cBhvr>
                                        <p:cTn id="13" dur="500"/>
                                        <p:tgtEl>
                                          <p:spTgt spid="5"/>
                                        </p:tgtEl>
                                      </p:cBhvr>
                                    </p:animEffect>
                                    <p:anim calcmode="lin" valueType="num">
                                      <p:cBhvr>
                                        <p:cTn id="14" dur="500" fill="hold"/>
                                        <p:tgtEl>
                                          <p:spTgt spid="5"/>
                                        </p:tgtEl>
                                        <p:attrNameLst>
                                          <p:attrName>ppt_x</p:attrName>
                                        </p:attrNameLst>
                                      </p:cBhvr>
                                      <p:tavLst>
                                        <p:tav tm="0">
                                          <p:val>
                                            <p:strVal val="#ppt_x"/>
                                          </p:val>
                                        </p:tav>
                                        <p:tav tm="100000">
                                          <p:val>
                                            <p:strVal val="#ppt_x"/>
                                          </p:val>
                                        </p:tav>
                                      </p:tavLst>
                                    </p:anim>
                                    <p:anim calcmode="lin" valueType="num">
                                      <p:cBhvr>
                                        <p:cTn id="15" dur="500" fill="hold"/>
                                        <p:tgtEl>
                                          <p:spTgt spid="5"/>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22" presetClass="entr" presetSubtype="8" fill="hold" grpId="0" nodeType="after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wipe(left)">
                                      <p:cBhvr>
                                        <p:cTn id="19" dur="500"/>
                                        <p:tgtEl>
                                          <p:spTgt spid="2"/>
                                        </p:tgtEl>
                                      </p:cBhvr>
                                    </p:animEffect>
                                  </p:childTnLst>
                                </p:cTn>
                              </p:par>
                            </p:childTnLst>
                          </p:cTn>
                        </p:par>
                        <p:par>
                          <p:cTn id="20" fill="hold">
                            <p:stCondLst>
                              <p:cond delay="1500"/>
                            </p:stCondLst>
                            <p:childTnLst>
                              <p:par>
                                <p:cTn id="21" presetID="22" presetClass="entr" presetSubtype="8" fill="hold" grpId="0" nodeType="after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wipe(left)">
                                      <p:cBhvr>
                                        <p:cTn id="23" dur="500"/>
                                        <p:tgtEl>
                                          <p:spTgt spid="7"/>
                                        </p:tgtEl>
                                      </p:cBhvr>
                                    </p:animEffect>
                                  </p:childTnLst>
                                </p:cTn>
                              </p:par>
                            </p:childTnLst>
                          </p:cTn>
                        </p:par>
                        <p:par>
                          <p:cTn id="24" fill="hold">
                            <p:stCondLst>
                              <p:cond delay="2000"/>
                            </p:stCondLst>
                            <p:childTnLst>
                              <p:par>
                                <p:cTn id="25" presetID="42" presetClass="entr" presetSubtype="0" fill="hold" grpId="0" nodeType="afterEffect">
                                  <p:stCondLst>
                                    <p:cond delay="0"/>
                                  </p:stCondLst>
                                  <p:childTnLst>
                                    <p:set>
                                      <p:cBhvr>
                                        <p:cTn id="26" dur="500" fill="hold">
                                          <p:stCondLst>
                                            <p:cond delay="0"/>
                                          </p:stCondLst>
                                        </p:cTn>
                                        <p:tgtEl>
                                          <p:spTgt spid="3"/>
                                        </p:tgtEl>
                                        <p:attrNameLst>
                                          <p:attrName>style.visibility</p:attrName>
                                        </p:attrNameLst>
                                      </p:cBhvr>
                                      <p:to>
                                        <p:strVal val="visible"/>
                                      </p:to>
                                    </p:set>
                                    <p:animEffect transition="in" filter="fade">
                                      <p:cBhvr>
                                        <p:cTn id="27" dur="500"/>
                                        <p:tgtEl>
                                          <p:spTgt spid="3"/>
                                        </p:tgtEl>
                                      </p:cBhvr>
                                    </p:animEffect>
                                    <p:anim calcmode="lin" valueType="num">
                                      <p:cBhvr>
                                        <p:cTn id="28" dur="500" fill="hold"/>
                                        <p:tgtEl>
                                          <p:spTgt spid="3"/>
                                        </p:tgtEl>
                                        <p:attrNameLst>
                                          <p:attrName>ppt_x</p:attrName>
                                        </p:attrNameLst>
                                      </p:cBhvr>
                                      <p:tavLst>
                                        <p:tav tm="0">
                                          <p:val>
                                            <p:strVal val="#ppt_x"/>
                                          </p:val>
                                        </p:tav>
                                        <p:tav tm="100000">
                                          <p:val>
                                            <p:strVal val="#ppt_x"/>
                                          </p:val>
                                        </p:tav>
                                      </p:tavLst>
                                    </p:anim>
                                    <p:anim calcmode="lin" valueType="num">
                                      <p:cBhvr>
                                        <p:cTn id="29" dur="500" fill="hold"/>
                                        <p:tgtEl>
                                          <p:spTgt spid="3"/>
                                        </p:tgtEl>
                                        <p:attrNameLst>
                                          <p:attrName>ppt_y</p:attrName>
                                        </p:attrNameLst>
                                      </p:cBhvr>
                                      <p:tavLst>
                                        <p:tav tm="0">
                                          <p:val>
                                            <p:strVal val="#ppt_y+.1"/>
                                          </p:val>
                                        </p:tav>
                                        <p:tav tm="100000">
                                          <p:val>
                                            <p:strVal val="#ppt_y"/>
                                          </p:val>
                                        </p:tav>
                                      </p:tavLst>
                                    </p:anim>
                                  </p:childTnLst>
                                </p:cTn>
                              </p:par>
                            </p:childTnLst>
                          </p:cTn>
                        </p:par>
                        <p:par>
                          <p:cTn id="30" fill="hold">
                            <p:stCondLst>
                              <p:cond delay="2500"/>
                            </p:stCondLst>
                            <p:childTnLst>
                              <p:par>
                                <p:cTn id="31" presetID="22" presetClass="entr" presetSubtype="8" fill="hold" grpId="0" nodeType="afterEffect">
                                  <p:stCondLst>
                                    <p:cond delay="0"/>
                                  </p:stCondLst>
                                  <p:childTnLst>
                                    <p:set>
                                      <p:cBhvr>
                                        <p:cTn id="32" dur="1" fill="hold">
                                          <p:stCondLst>
                                            <p:cond delay="0"/>
                                          </p:stCondLst>
                                        </p:cTn>
                                        <p:tgtEl>
                                          <p:spTgt spid="6"/>
                                        </p:tgtEl>
                                        <p:attrNameLst>
                                          <p:attrName>style.visibility</p:attrName>
                                        </p:attrNameLst>
                                      </p:cBhvr>
                                      <p:to>
                                        <p:strVal val="visible"/>
                                      </p:to>
                                    </p:set>
                                    <p:animEffect transition="in" filter="wipe(left)">
                                      <p:cBhvr>
                                        <p:cTn id="33" dur="500"/>
                                        <p:tgtEl>
                                          <p:spTgt spid="6"/>
                                        </p:tgtEl>
                                      </p:cBhvr>
                                    </p:animEffect>
                                  </p:childTnLst>
                                </p:cTn>
                              </p:par>
                            </p:childTnLst>
                          </p:cTn>
                        </p:par>
                        <p:par>
                          <p:cTn id="34" fill="hold">
                            <p:stCondLst>
                              <p:cond delay="3000"/>
                            </p:stCondLst>
                            <p:childTnLst>
                              <p:par>
                                <p:cTn id="35" presetID="22" presetClass="entr" presetSubtype="8" fill="hold" grpId="0" nodeType="after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wipe(left)">
                                      <p:cBhvr>
                                        <p:cTn id="37" dur="500"/>
                                        <p:tgtEl>
                                          <p:spTgt spid="8"/>
                                        </p:tgtEl>
                                      </p:cBhvr>
                                    </p:animEffect>
                                  </p:childTnLst>
                                </p:cTn>
                              </p:par>
                            </p:childTnLst>
                          </p:cTn>
                        </p:par>
                        <p:par>
                          <p:cTn id="38" fill="hold">
                            <p:stCondLst>
                              <p:cond delay="3500"/>
                            </p:stCondLst>
                            <p:childTnLst>
                              <p:par>
                                <p:cTn id="39" presetID="42" presetClass="entr" presetSubtype="0" fill="hold" grpId="0" nodeType="afterEffect">
                                  <p:stCondLst>
                                    <p:cond delay="0"/>
                                  </p:stCondLst>
                                  <p:childTnLst>
                                    <p:set>
                                      <p:cBhvr>
                                        <p:cTn id="40" dur="500" fill="hold">
                                          <p:stCondLst>
                                            <p:cond delay="0"/>
                                          </p:stCondLst>
                                        </p:cTn>
                                        <p:tgtEl>
                                          <p:spTgt spid="9"/>
                                        </p:tgtEl>
                                        <p:attrNameLst>
                                          <p:attrName>style.visibility</p:attrName>
                                        </p:attrNameLst>
                                      </p:cBhvr>
                                      <p:to>
                                        <p:strVal val="visible"/>
                                      </p:to>
                                    </p:set>
                                    <p:animEffect transition="in" filter="fade">
                                      <p:cBhvr>
                                        <p:cTn id="41" dur="500"/>
                                        <p:tgtEl>
                                          <p:spTgt spid="9"/>
                                        </p:tgtEl>
                                      </p:cBhvr>
                                    </p:animEffect>
                                    <p:anim calcmode="lin" valueType="num">
                                      <p:cBhvr>
                                        <p:cTn id="42" dur="500" fill="hold"/>
                                        <p:tgtEl>
                                          <p:spTgt spid="9"/>
                                        </p:tgtEl>
                                        <p:attrNameLst>
                                          <p:attrName>ppt_x</p:attrName>
                                        </p:attrNameLst>
                                      </p:cBhvr>
                                      <p:tavLst>
                                        <p:tav tm="0">
                                          <p:val>
                                            <p:strVal val="#ppt_x"/>
                                          </p:val>
                                        </p:tav>
                                        <p:tav tm="100000">
                                          <p:val>
                                            <p:strVal val="#ppt_x"/>
                                          </p:val>
                                        </p:tav>
                                      </p:tavLst>
                                    </p:anim>
                                    <p:anim calcmode="lin" valueType="num">
                                      <p:cBhvr>
                                        <p:cTn id="43" dur="500" fill="hold"/>
                                        <p:tgtEl>
                                          <p:spTgt spid="9"/>
                                        </p:tgtEl>
                                        <p:attrNameLst>
                                          <p:attrName>ppt_y</p:attrName>
                                        </p:attrNameLst>
                                      </p:cBhvr>
                                      <p:tavLst>
                                        <p:tav tm="0">
                                          <p:val>
                                            <p:strVal val="#ppt_y+.1"/>
                                          </p:val>
                                        </p:tav>
                                        <p:tav tm="100000">
                                          <p:val>
                                            <p:strVal val="#ppt_y"/>
                                          </p:val>
                                        </p:tav>
                                      </p:tavLst>
                                    </p:anim>
                                  </p:childTnLst>
                                </p:cTn>
                              </p:par>
                            </p:childTnLst>
                          </p:cTn>
                        </p:par>
                        <p:par>
                          <p:cTn id="44" fill="hold">
                            <p:stCondLst>
                              <p:cond delay="4000"/>
                            </p:stCondLst>
                            <p:childTnLst>
                              <p:par>
                                <p:cTn id="45" presetID="22" presetClass="entr" presetSubtype="8" fill="hold" grpId="0" nodeType="afterEffect">
                                  <p:stCondLst>
                                    <p:cond delay="0"/>
                                  </p:stCondLst>
                                  <p:childTnLst>
                                    <p:set>
                                      <p:cBhvr>
                                        <p:cTn id="46" dur="1" fill="hold">
                                          <p:stCondLst>
                                            <p:cond delay="0"/>
                                          </p:stCondLst>
                                        </p:cTn>
                                        <p:tgtEl>
                                          <p:spTgt spid="10"/>
                                        </p:tgtEl>
                                        <p:attrNameLst>
                                          <p:attrName>style.visibility</p:attrName>
                                        </p:attrNameLst>
                                      </p:cBhvr>
                                      <p:to>
                                        <p:strVal val="visible"/>
                                      </p:to>
                                    </p:set>
                                    <p:animEffect transition="in" filter="wipe(left)">
                                      <p:cBhvr>
                                        <p:cTn id="47" dur="500"/>
                                        <p:tgtEl>
                                          <p:spTgt spid="10"/>
                                        </p:tgtEl>
                                      </p:cBhvr>
                                    </p:animEffect>
                                  </p:childTnLst>
                                </p:cTn>
                              </p:par>
                            </p:childTnLst>
                          </p:cTn>
                        </p:par>
                        <p:par>
                          <p:cTn id="48" fill="hold">
                            <p:stCondLst>
                              <p:cond delay="4500"/>
                            </p:stCondLst>
                            <p:childTnLst>
                              <p:par>
                                <p:cTn id="49" presetID="22" presetClass="entr" presetSubtype="8" fill="hold" grpId="0" nodeType="afterEffect">
                                  <p:stCondLst>
                                    <p:cond delay="0"/>
                                  </p:stCondLst>
                                  <p:childTnLst>
                                    <p:set>
                                      <p:cBhvr>
                                        <p:cTn id="50" dur="1" fill="hold">
                                          <p:stCondLst>
                                            <p:cond delay="0"/>
                                          </p:stCondLst>
                                        </p:cTn>
                                        <p:tgtEl>
                                          <p:spTgt spid="11"/>
                                        </p:tgtEl>
                                        <p:attrNameLst>
                                          <p:attrName>style.visibility</p:attrName>
                                        </p:attrNameLst>
                                      </p:cBhvr>
                                      <p:to>
                                        <p:strVal val="visible"/>
                                      </p:to>
                                    </p:set>
                                    <p:animEffect transition="in" filter="wipe(left)">
                                      <p:cBhvr>
                                        <p:cTn id="51" dur="500"/>
                                        <p:tgtEl>
                                          <p:spTgt spid="11"/>
                                        </p:tgtEl>
                                      </p:cBhvr>
                                    </p:animEffect>
                                  </p:childTnLst>
                                </p:cTn>
                              </p:par>
                            </p:childTnLst>
                          </p:cTn>
                        </p:par>
                        <p:par>
                          <p:cTn id="52" fill="hold">
                            <p:stCondLst>
                              <p:cond delay="5000"/>
                            </p:stCondLst>
                            <p:childTnLst>
                              <p:par>
                                <p:cTn id="53" presetID="42" presetClass="entr" presetSubtype="0" fill="hold" grpId="0" nodeType="afterEffect">
                                  <p:stCondLst>
                                    <p:cond delay="0"/>
                                  </p:stCondLst>
                                  <p:childTnLst>
                                    <p:set>
                                      <p:cBhvr>
                                        <p:cTn id="54" dur="500" fill="hold">
                                          <p:stCondLst>
                                            <p:cond delay="0"/>
                                          </p:stCondLst>
                                        </p:cTn>
                                        <p:tgtEl>
                                          <p:spTgt spid="12"/>
                                        </p:tgtEl>
                                        <p:attrNameLst>
                                          <p:attrName>style.visibility</p:attrName>
                                        </p:attrNameLst>
                                      </p:cBhvr>
                                      <p:to>
                                        <p:strVal val="visible"/>
                                      </p:to>
                                    </p:set>
                                    <p:animEffect transition="in" filter="fade">
                                      <p:cBhvr>
                                        <p:cTn id="55" dur="500"/>
                                        <p:tgtEl>
                                          <p:spTgt spid="12"/>
                                        </p:tgtEl>
                                      </p:cBhvr>
                                    </p:animEffect>
                                    <p:anim calcmode="lin" valueType="num">
                                      <p:cBhvr>
                                        <p:cTn id="56" dur="500" fill="hold"/>
                                        <p:tgtEl>
                                          <p:spTgt spid="12"/>
                                        </p:tgtEl>
                                        <p:attrNameLst>
                                          <p:attrName>ppt_x</p:attrName>
                                        </p:attrNameLst>
                                      </p:cBhvr>
                                      <p:tavLst>
                                        <p:tav tm="0">
                                          <p:val>
                                            <p:strVal val="#ppt_x"/>
                                          </p:val>
                                        </p:tav>
                                        <p:tav tm="100000">
                                          <p:val>
                                            <p:strVal val="#ppt_x"/>
                                          </p:val>
                                        </p:tav>
                                      </p:tavLst>
                                    </p:anim>
                                    <p:anim calcmode="lin" valueType="num">
                                      <p:cBhvr>
                                        <p:cTn id="57" dur="500" fill="hold"/>
                                        <p:tgtEl>
                                          <p:spTgt spid="12"/>
                                        </p:tgtEl>
                                        <p:attrNameLst>
                                          <p:attrName>ppt_y</p:attrName>
                                        </p:attrNameLst>
                                      </p:cBhvr>
                                      <p:tavLst>
                                        <p:tav tm="0">
                                          <p:val>
                                            <p:strVal val="#ppt_y+.1"/>
                                          </p:val>
                                        </p:tav>
                                        <p:tav tm="100000">
                                          <p:val>
                                            <p:strVal val="#ppt_y"/>
                                          </p:val>
                                        </p:tav>
                                      </p:tavLst>
                                    </p:anim>
                                  </p:childTnLst>
                                </p:cTn>
                              </p:par>
                            </p:childTnLst>
                          </p:cTn>
                        </p:par>
                        <p:par>
                          <p:cTn id="58" fill="hold">
                            <p:stCondLst>
                              <p:cond delay="5500"/>
                            </p:stCondLst>
                            <p:childTnLst>
                              <p:par>
                                <p:cTn id="59" presetID="22" presetClass="entr" presetSubtype="8" fill="hold" grpId="0" nodeType="afterEffect">
                                  <p:stCondLst>
                                    <p:cond delay="0"/>
                                  </p:stCondLst>
                                  <p:childTnLst>
                                    <p:set>
                                      <p:cBhvr>
                                        <p:cTn id="60" dur="1" fill="hold">
                                          <p:stCondLst>
                                            <p:cond delay="0"/>
                                          </p:stCondLst>
                                        </p:cTn>
                                        <p:tgtEl>
                                          <p:spTgt spid="13"/>
                                        </p:tgtEl>
                                        <p:attrNameLst>
                                          <p:attrName>style.visibility</p:attrName>
                                        </p:attrNameLst>
                                      </p:cBhvr>
                                      <p:to>
                                        <p:strVal val="visible"/>
                                      </p:to>
                                    </p:set>
                                    <p:animEffect transition="in" filter="wipe(left)">
                                      <p:cBhvr>
                                        <p:cTn id="61" dur="500"/>
                                        <p:tgtEl>
                                          <p:spTgt spid="13"/>
                                        </p:tgtEl>
                                      </p:cBhvr>
                                    </p:animEffect>
                                  </p:childTnLst>
                                </p:cTn>
                              </p:par>
                            </p:childTnLst>
                          </p:cTn>
                        </p:par>
                        <p:par>
                          <p:cTn id="62" fill="hold">
                            <p:stCondLst>
                              <p:cond delay="6000"/>
                            </p:stCondLst>
                            <p:childTnLst>
                              <p:par>
                                <p:cTn id="63" presetID="22" presetClass="entr" presetSubtype="8" fill="hold" grpId="0" nodeType="afterEffect">
                                  <p:stCondLst>
                                    <p:cond delay="0"/>
                                  </p:stCondLst>
                                  <p:childTnLst>
                                    <p:set>
                                      <p:cBhvr>
                                        <p:cTn id="64" dur="1" fill="hold">
                                          <p:stCondLst>
                                            <p:cond delay="0"/>
                                          </p:stCondLst>
                                        </p:cTn>
                                        <p:tgtEl>
                                          <p:spTgt spid="14"/>
                                        </p:tgtEl>
                                        <p:attrNameLst>
                                          <p:attrName>style.visibility</p:attrName>
                                        </p:attrNameLst>
                                      </p:cBhvr>
                                      <p:to>
                                        <p:strVal val="visible"/>
                                      </p:to>
                                    </p:set>
                                    <p:animEffect transition="in" filter="wipe(left)">
                                      <p:cBhvr>
                                        <p:cTn id="65"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 grpId="0"/>
      <p:bldP spid="7" grpId="0"/>
      <p:bldP spid="3" grpId="0"/>
      <p:bldP spid="6" grpId="0"/>
      <p:bldP spid="8" grpId="0"/>
      <p:bldP spid="9" grpId="0"/>
      <p:bldP spid="10" grpId="0"/>
      <p:bldP spid="11" grpId="0"/>
      <p:bldP spid="12" grpId="0"/>
      <p:bldP spid="13" grpId="0"/>
      <p:bldP spid="14"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rotWithShape="1">
          <a:blip r:embed="rId2" cstate="screen">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pic>
        <p:nvPicPr>
          <p:cNvPr id="17" name="图片 16" descr="51miz-E841183-64778546"/>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89280" y="448310"/>
            <a:ext cx="545465" cy="545465"/>
          </a:xfrm>
          <a:prstGeom prst="rect">
            <a:avLst/>
          </a:prstGeom>
        </p:spPr>
      </p:pic>
      <p:sp>
        <p:nvSpPr>
          <p:cNvPr id="18" name="文本框 17"/>
          <p:cNvSpPr txBox="1"/>
          <p:nvPr/>
        </p:nvSpPr>
        <p:spPr>
          <a:xfrm>
            <a:off x="1308100" y="448310"/>
            <a:ext cx="4352474" cy="486030"/>
          </a:xfrm>
          <a:prstGeom prst="rect">
            <a:avLst/>
          </a:prstGeom>
          <a:noFill/>
        </p:spPr>
        <p:txBody>
          <a:bodyPr wrap="none" rtlCol="0" anchor="t">
            <a:spAutoFit/>
          </a:bodyPr>
          <a:lstStyle/>
          <a:p>
            <a:pPr algn="l" fontAlgn="auto">
              <a:lnSpc>
                <a:spcPct val="110000"/>
              </a:lnSpc>
            </a:pPr>
            <a:r>
              <a:rPr lang="en-US" altLang="zh-CN" sz="2500">
                <a:solidFill>
                  <a:schemeClr val="tx1"/>
                </a:solidFill>
                <a:cs typeface="+mn-ea"/>
                <a:sym typeface="+mn-lt"/>
              </a:rPr>
              <a:t>信息安全管理制度和法律法规</a:t>
            </a:r>
          </a:p>
        </p:txBody>
      </p:sp>
      <p:pic>
        <p:nvPicPr>
          <p:cNvPr id="5" name="图片 4" descr="D:\APPT制作\新员工网络信息安全意识培训\素材\元素\图片\51miz-E410641-0F215396.png51miz-E410641-0F215396"/>
          <p:cNvPicPr>
            <a:picLocks noChangeAspect="1"/>
          </p:cNvPicPr>
          <p:nvPr/>
        </p:nvPicPr>
        <p:blipFill>
          <a:blip r:embed="rId4"/>
          <a:srcRect/>
          <a:stretch>
            <a:fillRect/>
          </a:stretch>
        </p:blipFill>
        <p:spPr>
          <a:xfrm flipH="1">
            <a:off x="6864985" y="1615440"/>
            <a:ext cx="4436110" cy="4436110"/>
          </a:xfrm>
          <a:prstGeom prst="rect">
            <a:avLst/>
          </a:prstGeom>
        </p:spPr>
      </p:pic>
      <p:pic>
        <p:nvPicPr>
          <p:cNvPr id="21" name="图片 20" descr="51miz-E559519-7C628F4A"/>
          <p:cNvPicPr>
            <a:picLocks noChangeAspect="1"/>
          </p:cNvPicPr>
          <p:nvPr/>
        </p:nvPicPr>
        <p:blipFill>
          <a:blip r:embed="rId5"/>
          <a:stretch>
            <a:fillRect/>
          </a:stretch>
        </p:blipFill>
        <p:spPr>
          <a:xfrm>
            <a:off x="1334135" y="1615440"/>
            <a:ext cx="2172970" cy="635000"/>
          </a:xfrm>
          <a:prstGeom prst="rect">
            <a:avLst/>
          </a:prstGeom>
        </p:spPr>
      </p:pic>
      <p:sp>
        <p:nvSpPr>
          <p:cNvPr id="22" name="文本框 21"/>
          <p:cNvSpPr txBox="1"/>
          <p:nvPr/>
        </p:nvSpPr>
        <p:spPr>
          <a:xfrm>
            <a:off x="2004527" y="1668780"/>
            <a:ext cx="954107" cy="328551"/>
          </a:xfrm>
          <a:prstGeom prst="rect">
            <a:avLst/>
          </a:prstGeom>
          <a:noFill/>
        </p:spPr>
        <p:txBody>
          <a:bodyPr wrap="none" rtlCol="0" anchor="t">
            <a:spAutoFit/>
          </a:bodyPr>
          <a:lstStyle/>
          <a:p>
            <a:pPr algn="ctr" fontAlgn="auto">
              <a:lnSpc>
                <a:spcPct val="110000"/>
              </a:lnSpc>
            </a:pPr>
            <a:r>
              <a:rPr lang="en-US" altLang="zh-CN" sz="1500">
                <a:solidFill>
                  <a:schemeClr val="tx1"/>
                </a:solidFill>
                <a:cs typeface="+mn-ea"/>
                <a:sym typeface="+mn-lt"/>
              </a:rPr>
              <a:t>国家秘密</a:t>
            </a:r>
          </a:p>
        </p:txBody>
      </p:sp>
      <p:sp>
        <p:nvSpPr>
          <p:cNvPr id="23" name="文本框 22"/>
          <p:cNvSpPr txBox="1"/>
          <p:nvPr/>
        </p:nvSpPr>
        <p:spPr>
          <a:xfrm>
            <a:off x="1334135" y="2250440"/>
            <a:ext cx="3799840" cy="700576"/>
          </a:xfrm>
          <a:prstGeom prst="rect">
            <a:avLst/>
          </a:prstGeom>
          <a:noFill/>
        </p:spPr>
        <p:txBody>
          <a:bodyPr wrap="square" rtlCol="0" anchor="t">
            <a:spAutoFit/>
          </a:bodyPr>
          <a:lstStyle/>
          <a:p>
            <a:pPr algn="l" fontAlgn="auto">
              <a:lnSpc>
                <a:spcPct val="150000"/>
              </a:lnSpc>
            </a:pPr>
            <a:r>
              <a:rPr sz="1400">
                <a:solidFill>
                  <a:schemeClr val="tx1"/>
                </a:solidFill>
                <a:cs typeface="+mn-ea"/>
                <a:sym typeface="+mn-lt"/>
              </a:rPr>
              <a:t>▲中华人民共和国保守国家秘密法</a:t>
            </a:r>
          </a:p>
          <a:p>
            <a:pPr algn="l" fontAlgn="auto">
              <a:lnSpc>
                <a:spcPct val="150000"/>
              </a:lnSpc>
            </a:pPr>
            <a:r>
              <a:rPr sz="1400">
                <a:cs typeface="+mn-ea"/>
                <a:sym typeface="+mn-lt"/>
              </a:rPr>
              <a:t>▲</a:t>
            </a:r>
            <a:r>
              <a:rPr sz="1400">
                <a:solidFill>
                  <a:schemeClr val="tx1"/>
                </a:solidFill>
                <a:cs typeface="+mn-ea"/>
                <a:sym typeface="+mn-lt"/>
              </a:rPr>
              <a:t>计算机信息系统国际联网保密管理规定</a:t>
            </a:r>
          </a:p>
        </p:txBody>
      </p:sp>
      <p:pic>
        <p:nvPicPr>
          <p:cNvPr id="2" name="图片 1" descr="D:\APPT制作\新员工网络信息安全意识培训\素材\元素\图片\51miz-E559519-1.png51miz-E559519-1"/>
          <p:cNvPicPr>
            <a:picLocks noChangeAspect="1"/>
          </p:cNvPicPr>
          <p:nvPr/>
        </p:nvPicPr>
        <p:blipFill>
          <a:blip r:embed="rId6"/>
          <a:srcRect/>
          <a:stretch>
            <a:fillRect/>
          </a:stretch>
        </p:blipFill>
        <p:spPr>
          <a:xfrm>
            <a:off x="1334135" y="3300095"/>
            <a:ext cx="2173605" cy="635000"/>
          </a:xfrm>
          <a:prstGeom prst="rect">
            <a:avLst/>
          </a:prstGeom>
        </p:spPr>
      </p:pic>
      <p:sp>
        <p:nvSpPr>
          <p:cNvPr id="3" name="文本框 2"/>
          <p:cNvSpPr txBox="1"/>
          <p:nvPr/>
        </p:nvSpPr>
        <p:spPr>
          <a:xfrm>
            <a:off x="2004527" y="3353435"/>
            <a:ext cx="954107" cy="328551"/>
          </a:xfrm>
          <a:prstGeom prst="rect">
            <a:avLst/>
          </a:prstGeom>
          <a:noFill/>
        </p:spPr>
        <p:txBody>
          <a:bodyPr wrap="none" rtlCol="0" anchor="t">
            <a:spAutoFit/>
          </a:bodyPr>
          <a:lstStyle/>
          <a:p>
            <a:pPr algn="ctr" fontAlgn="auto">
              <a:lnSpc>
                <a:spcPct val="110000"/>
              </a:lnSpc>
            </a:pPr>
            <a:r>
              <a:rPr lang="en-US" altLang="zh-CN" sz="1500">
                <a:solidFill>
                  <a:schemeClr val="bg1"/>
                </a:solidFill>
                <a:cs typeface="+mn-ea"/>
                <a:sym typeface="+mn-lt"/>
              </a:rPr>
              <a:t>知识产权</a:t>
            </a:r>
          </a:p>
        </p:txBody>
      </p:sp>
      <p:sp>
        <p:nvSpPr>
          <p:cNvPr id="4" name="文本框 3"/>
          <p:cNvSpPr txBox="1"/>
          <p:nvPr/>
        </p:nvSpPr>
        <p:spPr>
          <a:xfrm>
            <a:off x="1334135" y="3935095"/>
            <a:ext cx="5007610" cy="1706880"/>
          </a:xfrm>
          <a:prstGeom prst="rect">
            <a:avLst/>
          </a:prstGeom>
          <a:noFill/>
        </p:spPr>
        <p:txBody>
          <a:bodyPr wrap="square" rtlCol="0" anchor="t">
            <a:spAutoFit/>
          </a:bodyPr>
          <a:lstStyle/>
          <a:p>
            <a:pPr algn="l" fontAlgn="auto">
              <a:lnSpc>
                <a:spcPct val="150000"/>
              </a:lnSpc>
            </a:pPr>
            <a:r>
              <a:rPr sz="1400">
                <a:solidFill>
                  <a:schemeClr val="tx1"/>
                </a:solidFill>
                <a:cs typeface="+mn-ea"/>
                <a:sym typeface="+mn-lt"/>
              </a:rPr>
              <a:t>▲中华人民共和国著作权法</a:t>
            </a:r>
          </a:p>
          <a:p>
            <a:pPr algn="l" fontAlgn="auto">
              <a:lnSpc>
                <a:spcPct val="150000"/>
              </a:lnSpc>
            </a:pPr>
            <a:r>
              <a:rPr sz="1400">
                <a:cs typeface="+mn-ea"/>
                <a:sym typeface="+mn-lt"/>
              </a:rPr>
              <a:t>▲</a:t>
            </a:r>
            <a:r>
              <a:rPr sz="1400">
                <a:solidFill>
                  <a:schemeClr val="tx1"/>
                </a:solidFill>
                <a:cs typeface="+mn-ea"/>
                <a:sym typeface="+mn-lt"/>
              </a:rPr>
              <a:t>最高人民法院关于审理涉及计算机网络著作权纠纷案件适用法律若干问题的解释</a:t>
            </a:r>
          </a:p>
          <a:p>
            <a:pPr algn="l" fontAlgn="auto">
              <a:lnSpc>
                <a:spcPct val="150000"/>
              </a:lnSpc>
            </a:pPr>
            <a:r>
              <a:rPr sz="1400">
                <a:cs typeface="+mn-ea"/>
                <a:sym typeface="+mn-lt"/>
              </a:rPr>
              <a:t>▲</a:t>
            </a:r>
            <a:r>
              <a:rPr sz="1400">
                <a:solidFill>
                  <a:schemeClr val="tx1"/>
                </a:solidFill>
                <a:cs typeface="+mn-ea"/>
                <a:sym typeface="+mn-lt"/>
              </a:rPr>
              <a:t>计算机软件保护条例</a:t>
            </a:r>
          </a:p>
          <a:p>
            <a:pPr algn="l" fontAlgn="auto">
              <a:lnSpc>
                <a:spcPct val="150000"/>
              </a:lnSpc>
            </a:pPr>
            <a:r>
              <a:rPr sz="1400">
                <a:cs typeface="+mn-ea"/>
                <a:sym typeface="+mn-lt"/>
              </a:rPr>
              <a:t>▲</a:t>
            </a:r>
            <a:r>
              <a:rPr sz="1400">
                <a:solidFill>
                  <a:schemeClr val="tx1"/>
                </a:solidFill>
                <a:cs typeface="+mn-ea"/>
                <a:sym typeface="+mn-lt"/>
              </a:rPr>
              <a:t>中华人民共和国专利法</a:t>
            </a:r>
          </a:p>
        </p:txBody>
      </p:sp>
    </p:spTree>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500"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anim calcmode="lin" valueType="num">
                                      <p:cBhvr>
                                        <p:cTn id="8" dur="500" fill="hold"/>
                                        <p:tgtEl>
                                          <p:spTgt spid="17"/>
                                        </p:tgtEl>
                                        <p:attrNameLst>
                                          <p:attrName>ppt_x</p:attrName>
                                        </p:attrNameLst>
                                      </p:cBhvr>
                                      <p:tavLst>
                                        <p:tav tm="0">
                                          <p:val>
                                            <p:strVal val="#ppt_x"/>
                                          </p:val>
                                        </p:tav>
                                        <p:tav tm="100000">
                                          <p:val>
                                            <p:strVal val="#ppt_x"/>
                                          </p:val>
                                        </p:tav>
                                      </p:tavLst>
                                    </p:anim>
                                    <p:anim calcmode="lin" valueType="num">
                                      <p:cBhvr>
                                        <p:cTn id="9" dur="500" fill="hold"/>
                                        <p:tgtEl>
                                          <p:spTgt spid="17"/>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22" presetClass="entr" presetSubtype="8" fill="hold" grpId="0" nodeType="afterEffect">
                                  <p:stCondLst>
                                    <p:cond delay="0"/>
                                  </p:stCondLst>
                                  <p:childTnLst>
                                    <p:set>
                                      <p:cBhvr>
                                        <p:cTn id="12" dur="1" fill="hold">
                                          <p:stCondLst>
                                            <p:cond delay="0"/>
                                          </p:stCondLst>
                                        </p:cTn>
                                        <p:tgtEl>
                                          <p:spTgt spid="18"/>
                                        </p:tgtEl>
                                        <p:attrNameLst>
                                          <p:attrName>style.visibility</p:attrName>
                                        </p:attrNameLst>
                                      </p:cBhvr>
                                      <p:to>
                                        <p:strVal val="visible"/>
                                      </p:to>
                                    </p:set>
                                    <p:animEffect transition="in" filter="wipe(left)">
                                      <p:cBhvr>
                                        <p:cTn id="13" dur="500"/>
                                        <p:tgtEl>
                                          <p:spTgt spid="18"/>
                                        </p:tgtEl>
                                      </p:cBhvr>
                                    </p:animEffect>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nodeType="clickEffect">
                                  <p:stCondLst>
                                    <p:cond delay="0"/>
                                  </p:stCondLst>
                                  <p:childTnLst>
                                    <p:set>
                                      <p:cBhvr>
                                        <p:cTn id="17" dur="500" fill="hold">
                                          <p:stCondLst>
                                            <p:cond delay="0"/>
                                          </p:stCondLst>
                                        </p:cTn>
                                        <p:tgtEl>
                                          <p:spTgt spid="5"/>
                                        </p:tgtEl>
                                        <p:attrNameLst>
                                          <p:attrName>style.visibility</p:attrName>
                                        </p:attrNameLst>
                                      </p:cBhvr>
                                      <p:to>
                                        <p:strVal val="visible"/>
                                      </p:to>
                                    </p:set>
                                    <p:animEffect transition="in" filter="fade">
                                      <p:cBhvr>
                                        <p:cTn id="18" dur="500"/>
                                        <p:tgtEl>
                                          <p:spTgt spid="5"/>
                                        </p:tgtEl>
                                      </p:cBhvr>
                                    </p:animEffect>
                                    <p:anim calcmode="lin" valueType="num">
                                      <p:cBhvr>
                                        <p:cTn id="19" dur="500" fill="hold"/>
                                        <p:tgtEl>
                                          <p:spTgt spid="5"/>
                                        </p:tgtEl>
                                        <p:attrNameLst>
                                          <p:attrName>ppt_x</p:attrName>
                                        </p:attrNameLst>
                                      </p:cBhvr>
                                      <p:tavLst>
                                        <p:tav tm="0">
                                          <p:val>
                                            <p:strVal val="#ppt_x"/>
                                          </p:val>
                                        </p:tav>
                                        <p:tav tm="100000">
                                          <p:val>
                                            <p:strVal val="#ppt_x"/>
                                          </p:val>
                                        </p:tav>
                                      </p:tavLst>
                                    </p:anim>
                                    <p:anim calcmode="lin" valueType="num">
                                      <p:cBhvr>
                                        <p:cTn id="20" dur="500" fill="hold"/>
                                        <p:tgtEl>
                                          <p:spTgt spid="5"/>
                                        </p:tgtEl>
                                        <p:attrNameLst>
                                          <p:attrName>ppt_y</p:attrName>
                                        </p:attrNameLst>
                                      </p:cBhvr>
                                      <p:tavLst>
                                        <p:tav tm="0">
                                          <p:val>
                                            <p:strVal val="#ppt_y+.1"/>
                                          </p:val>
                                        </p:tav>
                                        <p:tav tm="100000">
                                          <p:val>
                                            <p:strVal val="#ppt_y"/>
                                          </p:val>
                                        </p:tav>
                                      </p:tavLst>
                                    </p:anim>
                                  </p:childTnLst>
                                </p:cTn>
                              </p:par>
                            </p:childTnLst>
                          </p:cTn>
                        </p:par>
                        <p:par>
                          <p:cTn id="21" fill="hold">
                            <p:stCondLst>
                              <p:cond delay="500"/>
                            </p:stCondLst>
                            <p:childTnLst>
                              <p:par>
                                <p:cTn id="22" presetID="22" presetClass="entr" presetSubtype="8" fill="hold" nodeType="afterEffect">
                                  <p:stCondLst>
                                    <p:cond delay="0"/>
                                  </p:stCondLst>
                                  <p:childTnLst>
                                    <p:set>
                                      <p:cBhvr>
                                        <p:cTn id="23" dur="1" fill="hold">
                                          <p:stCondLst>
                                            <p:cond delay="0"/>
                                          </p:stCondLst>
                                        </p:cTn>
                                        <p:tgtEl>
                                          <p:spTgt spid="21"/>
                                        </p:tgtEl>
                                        <p:attrNameLst>
                                          <p:attrName>style.visibility</p:attrName>
                                        </p:attrNameLst>
                                      </p:cBhvr>
                                      <p:to>
                                        <p:strVal val="visible"/>
                                      </p:to>
                                    </p:set>
                                    <p:animEffect transition="in" filter="wipe(left)">
                                      <p:cBhvr>
                                        <p:cTn id="24" dur="500"/>
                                        <p:tgtEl>
                                          <p:spTgt spid="21"/>
                                        </p:tgtEl>
                                      </p:cBhvr>
                                    </p:animEffect>
                                  </p:childTnLst>
                                </p:cTn>
                              </p:par>
                            </p:childTnLst>
                          </p:cTn>
                        </p:par>
                        <p:par>
                          <p:cTn id="25" fill="hold">
                            <p:stCondLst>
                              <p:cond delay="1000"/>
                            </p:stCondLst>
                            <p:childTnLst>
                              <p:par>
                                <p:cTn id="26" presetID="42" presetClass="entr" presetSubtype="0" fill="hold" grpId="0" nodeType="afterEffect">
                                  <p:stCondLst>
                                    <p:cond delay="0"/>
                                  </p:stCondLst>
                                  <p:childTnLst>
                                    <p:set>
                                      <p:cBhvr>
                                        <p:cTn id="27" dur="500" fill="hold">
                                          <p:stCondLst>
                                            <p:cond delay="0"/>
                                          </p:stCondLst>
                                        </p:cTn>
                                        <p:tgtEl>
                                          <p:spTgt spid="22"/>
                                        </p:tgtEl>
                                        <p:attrNameLst>
                                          <p:attrName>style.visibility</p:attrName>
                                        </p:attrNameLst>
                                      </p:cBhvr>
                                      <p:to>
                                        <p:strVal val="visible"/>
                                      </p:to>
                                    </p:set>
                                    <p:animEffect transition="in" filter="fade">
                                      <p:cBhvr>
                                        <p:cTn id="28" dur="500"/>
                                        <p:tgtEl>
                                          <p:spTgt spid="22"/>
                                        </p:tgtEl>
                                      </p:cBhvr>
                                    </p:animEffect>
                                    <p:anim calcmode="lin" valueType="num">
                                      <p:cBhvr>
                                        <p:cTn id="29" dur="500" fill="hold"/>
                                        <p:tgtEl>
                                          <p:spTgt spid="22"/>
                                        </p:tgtEl>
                                        <p:attrNameLst>
                                          <p:attrName>ppt_x</p:attrName>
                                        </p:attrNameLst>
                                      </p:cBhvr>
                                      <p:tavLst>
                                        <p:tav tm="0">
                                          <p:val>
                                            <p:strVal val="#ppt_x"/>
                                          </p:val>
                                        </p:tav>
                                        <p:tav tm="100000">
                                          <p:val>
                                            <p:strVal val="#ppt_x"/>
                                          </p:val>
                                        </p:tav>
                                      </p:tavLst>
                                    </p:anim>
                                    <p:anim calcmode="lin" valueType="num">
                                      <p:cBhvr>
                                        <p:cTn id="30" dur="500" fill="hold"/>
                                        <p:tgtEl>
                                          <p:spTgt spid="22"/>
                                        </p:tgtEl>
                                        <p:attrNameLst>
                                          <p:attrName>ppt_y</p:attrName>
                                        </p:attrNameLst>
                                      </p:cBhvr>
                                      <p:tavLst>
                                        <p:tav tm="0">
                                          <p:val>
                                            <p:strVal val="#ppt_y+.1"/>
                                          </p:val>
                                        </p:tav>
                                        <p:tav tm="100000">
                                          <p:val>
                                            <p:strVal val="#ppt_y"/>
                                          </p:val>
                                        </p:tav>
                                      </p:tavLst>
                                    </p:anim>
                                  </p:childTnLst>
                                </p:cTn>
                              </p:par>
                            </p:childTnLst>
                          </p:cTn>
                        </p:par>
                        <p:par>
                          <p:cTn id="31" fill="hold">
                            <p:stCondLst>
                              <p:cond delay="1500"/>
                            </p:stCondLst>
                            <p:childTnLst>
                              <p:par>
                                <p:cTn id="32" presetID="22" presetClass="entr" presetSubtype="8" fill="hold" grpId="0" nodeType="afterEffect">
                                  <p:stCondLst>
                                    <p:cond delay="0"/>
                                  </p:stCondLst>
                                  <p:childTnLst>
                                    <p:set>
                                      <p:cBhvr>
                                        <p:cTn id="33" dur="1" fill="hold">
                                          <p:stCondLst>
                                            <p:cond delay="0"/>
                                          </p:stCondLst>
                                        </p:cTn>
                                        <p:tgtEl>
                                          <p:spTgt spid="23"/>
                                        </p:tgtEl>
                                        <p:attrNameLst>
                                          <p:attrName>style.visibility</p:attrName>
                                        </p:attrNameLst>
                                      </p:cBhvr>
                                      <p:to>
                                        <p:strVal val="visible"/>
                                      </p:to>
                                    </p:set>
                                    <p:animEffect transition="in" filter="wipe(left)">
                                      <p:cBhvr>
                                        <p:cTn id="34" dur="500"/>
                                        <p:tgtEl>
                                          <p:spTgt spid="23"/>
                                        </p:tgtEl>
                                      </p:cBhvr>
                                    </p:animEffect>
                                  </p:childTnLst>
                                </p:cTn>
                              </p:par>
                            </p:childTnLst>
                          </p:cTn>
                        </p:par>
                        <p:par>
                          <p:cTn id="35" fill="hold">
                            <p:stCondLst>
                              <p:cond delay="2000"/>
                            </p:stCondLst>
                            <p:childTnLst>
                              <p:par>
                                <p:cTn id="36" presetID="22" presetClass="entr" presetSubtype="8" fill="hold" nodeType="afterEffect">
                                  <p:stCondLst>
                                    <p:cond delay="0"/>
                                  </p:stCondLst>
                                  <p:childTnLst>
                                    <p:set>
                                      <p:cBhvr>
                                        <p:cTn id="37" dur="1" fill="hold">
                                          <p:stCondLst>
                                            <p:cond delay="0"/>
                                          </p:stCondLst>
                                        </p:cTn>
                                        <p:tgtEl>
                                          <p:spTgt spid="2"/>
                                        </p:tgtEl>
                                        <p:attrNameLst>
                                          <p:attrName>style.visibility</p:attrName>
                                        </p:attrNameLst>
                                      </p:cBhvr>
                                      <p:to>
                                        <p:strVal val="visible"/>
                                      </p:to>
                                    </p:set>
                                    <p:animEffect transition="in" filter="wipe(left)">
                                      <p:cBhvr>
                                        <p:cTn id="38" dur="500"/>
                                        <p:tgtEl>
                                          <p:spTgt spid="2"/>
                                        </p:tgtEl>
                                      </p:cBhvr>
                                    </p:animEffect>
                                  </p:childTnLst>
                                </p:cTn>
                              </p:par>
                            </p:childTnLst>
                          </p:cTn>
                        </p:par>
                        <p:par>
                          <p:cTn id="39" fill="hold">
                            <p:stCondLst>
                              <p:cond delay="2500"/>
                            </p:stCondLst>
                            <p:childTnLst>
                              <p:par>
                                <p:cTn id="40" presetID="42" presetClass="entr" presetSubtype="0" fill="hold" grpId="0" nodeType="afterEffect">
                                  <p:stCondLst>
                                    <p:cond delay="0"/>
                                  </p:stCondLst>
                                  <p:childTnLst>
                                    <p:set>
                                      <p:cBhvr>
                                        <p:cTn id="41" dur="500" fill="hold">
                                          <p:stCondLst>
                                            <p:cond delay="0"/>
                                          </p:stCondLst>
                                        </p:cTn>
                                        <p:tgtEl>
                                          <p:spTgt spid="3"/>
                                        </p:tgtEl>
                                        <p:attrNameLst>
                                          <p:attrName>style.visibility</p:attrName>
                                        </p:attrNameLst>
                                      </p:cBhvr>
                                      <p:to>
                                        <p:strVal val="visible"/>
                                      </p:to>
                                    </p:set>
                                    <p:animEffect transition="in" filter="fade">
                                      <p:cBhvr>
                                        <p:cTn id="42" dur="500"/>
                                        <p:tgtEl>
                                          <p:spTgt spid="3"/>
                                        </p:tgtEl>
                                      </p:cBhvr>
                                    </p:animEffect>
                                    <p:anim calcmode="lin" valueType="num">
                                      <p:cBhvr>
                                        <p:cTn id="43" dur="500" fill="hold"/>
                                        <p:tgtEl>
                                          <p:spTgt spid="3"/>
                                        </p:tgtEl>
                                        <p:attrNameLst>
                                          <p:attrName>ppt_x</p:attrName>
                                        </p:attrNameLst>
                                      </p:cBhvr>
                                      <p:tavLst>
                                        <p:tav tm="0">
                                          <p:val>
                                            <p:strVal val="#ppt_x"/>
                                          </p:val>
                                        </p:tav>
                                        <p:tav tm="100000">
                                          <p:val>
                                            <p:strVal val="#ppt_x"/>
                                          </p:val>
                                        </p:tav>
                                      </p:tavLst>
                                    </p:anim>
                                    <p:anim calcmode="lin" valueType="num">
                                      <p:cBhvr>
                                        <p:cTn id="44" dur="500" fill="hold"/>
                                        <p:tgtEl>
                                          <p:spTgt spid="3"/>
                                        </p:tgtEl>
                                        <p:attrNameLst>
                                          <p:attrName>ppt_y</p:attrName>
                                        </p:attrNameLst>
                                      </p:cBhvr>
                                      <p:tavLst>
                                        <p:tav tm="0">
                                          <p:val>
                                            <p:strVal val="#ppt_y+.1"/>
                                          </p:val>
                                        </p:tav>
                                        <p:tav tm="100000">
                                          <p:val>
                                            <p:strVal val="#ppt_y"/>
                                          </p:val>
                                        </p:tav>
                                      </p:tavLst>
                                    </p:anim>
                                  </p:childTnLst>
                                </p:cTn>
                              </p:par>
                            </p:childTnLst>
                          </p:cTn>
                        </p:par>
                        <p:par>
                          <p:cTn id="45" fill="hold">
                            <p:stCondLst>
                              <p:cond delay="3000"/>
                            </p:stCondLst>
                            <p:childTnLst>
                              <p:par>
                                <p:cTn id="46" presetID="22" presetClass="entr" presetSubtype="8" fill="hold" grpId="0" nodeType="afterEffect">
                                  <p:stCondLst>
                                    <p:cond delay="0"/>
                                  </p:stCondLst>
                                  <p:childTnLst>
                                    <p:set>
                                      <p:cBhvr>
                                        <p:cTn id="47" dur="1" fill="hold">
                                          <p:stCondLst>
                                            <p:cond delay="0"/>
                                          </p:stCondLst>
                                        </p:cTn>
                                        <p:tgtEl>
                                          <p:spTgt spid="4"/>
                                        </p:tgtEl>
                                        <p:attrNameLst>
                                          <p:attrName>style.visibility</p:attrName>
                                        </p:attrNameLst>
                                      </p:cBhvr>
                                      <p:to>
                                        <p:strVal val="visible"/>
                                      </p:to>
                                    </p:set>
                                    <p:animEffect transition="in" filter="wipe(left)">
                                      <p:cBhvr>
                                        <p:cTn id="48"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22" grpId="0"/>
      <p:bldP spid="23" grpId="0"/>
      <p:bldP spid="3" grpId="0"/>
      <p:bldP spid="4" grpId="0"/>
    </p:bld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rotWithShape="1">
          <a:blip r:embed="rId2" cstate="screen">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2" name="文本框 1"/>
          <p:cNvSpPr txBox="1"/>
          <p:nvPr/>
        </p:nvSpPr>
        <p:spPr>
          <a:xfrm>
            <a:off x="5996940" y="2555240"/>
            <a:ext cx="5724644" cy="1226170"/>
          </a:xfrm>
          <a:prstGeom prst="rect">
            <a:avLst/>
          </a:prstGeom>
          <a:noFill/>
        </p:spPr>
        <p:txBody>
          <a:bodyPr wrap="none" rtlCol="0" anchor="t">
            <a:spAutoFit/>
          </a:bodyPr>
          <a:lstStyle/>
          <a:p>
            <a:pPr fontAlgn="auto">
              <a:lnSpc>
                <a:spcPct val="110000"/>
              </a:lnSpc>
            </a:pPr>
            <a:r>
              <a:rPr lang="zh-CN" altLang="en-US" sz="7200" dirty="0" smtClean="0">
                <a:cs typeface="+mn-ea"/>
                <a:sym typeface="+mn-lt"/>
              </a:rPr>
              <a:t>感谢您的观看</a:t>
            </a:r>
            <a:endParaRPr lang="zh-CN" altLang="en-US" sz="7200">
              <a:cs typeface="+mn-ea"/>
              <a:sym typeface="+mn-lt"/>
            </a:endParaRPr>
          </a:p>
        </p:txBody>
      </p:sp>
      <p:sp>
        <p:nvSpPr>
          <p:cNvPr id="4" name="文本框 3"/>
          <p:cNvSpPr txBox="1"/>
          <p:nvPr/>
        </p:nvSpPr>
        <p:spPr>
          <a:xfrm>
            <a:off x="5996940" y="1459230"/>
            <a:ext cx="4894289" cy="800925"/>
          </a:xfrm>
          <a:prstGeom prst="rect">
            <a:avLst/>
          </a:prstGeom>
          <a:noFill/>
        </p:spPr>
        <p:txBody>
          <a:bodyPr wrap="none" rtlCol="0" anchor="t">
            <a:spAutoFit/>
          </a:bodyPr>
          <a:lstStyle/>
          <a:p>
            <a:pPr fontAlgn="auto">
              <a:lnSpc>
                <a:spcPct val="110000"/>
              </a:lnSpc>
            </a:pPr>
            <a:r>
              <a:rPr lang="en-US" altLang="zh-CN" sz="4500">
                <a:solidFill>
                  <a:srgbClr val="4080DC"/>
                </a:solidFill>
                <a:cs typeface="+mn-ea"/>
                <a:sym typeface="+mn-lt"/>
              </a:rPr>
              <a:t>——</a:t>
            </a:r>
            <a:r>
              <a:rPr lang="zh-CN" altLang="en-US" sz="4500">
                <a:solidFill>
                  <a:srgbClr val="4080DC"/>
                </a:solidFill>
                <a:cs typeface="+mn-ea"/>
                <a:sym typeface="+mn-lt"/>
              </a:rPr>
              <a:t>培训到此结束</a:t>
            </a:r>
          </a:p>
        </p:txBody>
      </p:sp>
      <p:sp>
        <p:nvSpPr>
          <p:cNvPr id="5" name="文本框 4"/>
          <p:cNvSpPr txBox="1"/>
          <p:nvPr/>
        </p:nvSpPr>
        <p:spPr>
          <a:xfrm>
            <a:off x="2602865" y="304800"/>
            <a:ext cx="841321" cy="375809"/>
          </a:xfrm>
          <a:prstGeom prst="rect">
            <a:avLst/>
          </a:prstGeom>
          <a:noFill/>
        </p:spPr>
        <p:txBody>
          <a:bodyPr wrap="none" rtlCol="0" anchor="t">
            <a:spAutoFit/>
          </a:bodyPr>
          <a:lstStyle/>
          <a:p>
            <a:pPr fontAlgn="auto">
              <a:lnSpc>
                <a:spcPct val="110000"/>
              </a:lnSpc>
            </a:pPr>
            <a:r>
              <a:rPr lang="en-US" altLang="zh-CN">
                <a:solidFill>
                  <a:srgbClr val="4080DC"/>
                </a:solidFill>
                <a:cs typeface="+mn-ea"/>
                <a:sym typeface="+mn-lt"/>
              </a:rPr>
              <a:t>LOGO</a:t>
            </a:r>
          </a:p>
        </p:txBody>
      </p:sp>
      <p:sp>
        <p:nvSpPr>
          <p:cNvPr id="7" name="文本框 6"/>
          <p:cNvSpPr txBox="1"/>
          <p:nvPr/>
        </p:nvSpPr>
        <p:spPr>
          <a:xfrm>
            <a:off x="5997575" y="4107815"/>
            <a:ext cx="5668645" cy="321945"/>
          </a:xfrm>
          <a:prstGeom prst="rect">
            <a:avLst/>
          </a:prstGeom>
          <a:noFill/>
        </p:spPr>
        <p:txBody>
          <a:bodyPr wrap="square" rtlCol="0" anchor="t">
            <a:spAutoFit/>
          </a:bodyPr>
          <a:lstStyle/>
          <a:p>
            <a:pPr algn="dist"/>
            <a:r>
              <a:rPr lang="zh-CN" altLang="en-US" sz="1500">
                <a:solidFill>
                  <a:schemeClr val="tx1">
                    <a:lumMod val="65000"/>
                    <a:lumOff val="35000"/>
                  </a:schemeClr>
                </a:solidFill>
                <a:cs typeface="+mn-ea"/>
                <a:sym typeface="+mn-lt"/>
              </a:rPr>
              <a:t>Network information security awareness training</a:t>
            </a:r>
          </a:p>
        </p:txBody>
      </p:sp>
      <p:sp>
        <p:nvSpPr>
          <p:cNvPr id="8" name="文本框 7"/>
          <p:cNvSpPr txBox="1"/>
          <p:nvPr/>
        </p:nvSpPr>
        <p:spPr>
          <a:xfrm>
            <a:off x="9017000" y="5996940"/>
            <a:ext cx="1984839" cy="397032"/>
          </a:xfrm>
          <a:prstGeom prst="rect">
            <a:avLst/>
          </a:prstGeom>
          <a:noFill/>
        </p:spPr>
        <p:txBody>
          <a:bodyPr wrap="none" rtlCol="0" anchor="t">
            <a:spAutoFit/>
          </a:bodyPr>
          <a:lstStyle/>
          <a:p>
            <a:pPr fontAlgn="auto">
              <a:lnSpc>
                <a:spcPct val="110000"/>
              </a:lnSpc>
            </a:pPr>
            <a:r>
              <a:rPr lang="zh-CN" altLang="en-US" dirty="0">
                <a:solidFill>
                  <a:schemeClr val="bg1"/>
                </a:solidFill>
                <a:cs typeface="+mn-ea"/>
                <a:sym typeface="+mn-lt"/>
              </a:rPr>
              <a:t>汇报人</a:t>
            </a:r>
            <a:r>
              <a:rPr lang="zh-CN" altLang="en-US" dirty="0" smtClean="0">
                <a:solidFill>
                  <a:schemeClr val="bg1"/>
                </a:solidFill>
                <a:cs typeface="+mn-ea"/>
                <a:sym typeface="+mn-lt"/>
              </a:rPr>
              <a:t>：优品</a:t>
            </a:r>
            <a:r>
              <a:rPr lang="en-US" altLang="zh-CN" dirty="0" smtClean="0">
                <a:solidFill>
                  <a:schemeClr val="bg1"/>
                </a:solidFill>
                <a:cs typeface="+mn-ea"/>
                <a:sym typeface="+mn-lt"/>
              </a:rPr>
              <a:t>PPT</a:t>
            </a:r>
            <a:endParaRPr lang="zh-CN" altLang="en-US" dirty="0">
              <a:solidFill>
                <a:schemeClr val="bg1"/>
              </a:solidFill>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500"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strVal val="#ppt_w*0.70"/>
                                          </p:val>
                                        </p:tav>
                                        <p:tav tm="100000">
                                          <p:val>
                                            <p:strVal val="#ppt_w"/>
                                          </p:val>
                                        </p:tav>
                                      </p:tavLst>
                                    </p:anim>
                                    <p:anim calcmode="lin" valueType="num">
                                      <p:cBhvr>
                                        <p:cTn id="8" dur="500" fill="hold"/>
                                        <p:tgtEl>
                                          <p:spTgt spid="2"/>
                                        </p:tgtEl>
                                        <p:attrNameLst>
                                          <p:attrName>ppt_h</p:attrName>
                                        </p:attrNameLst>
                                      </p:cBhvr>
                                      <p:tavLst>
                                        <p:tav tm="0">
                                          <p:val>
                                            <p:strVal val="#ppt_h"/>
                                          </p:val>
                                        </p:tav>
                                        <p:tav tm="100000">
                                          <p:val>
                                            <p:strVal val="#ppt_h"/>
                                          </p:val>
                                        </p:tav>
                                      </p:tavLst>
                                    </p:anim>
                                    <p:animEffect transition="in" filter="fade">
                                      <p:cBhvr>
                                        <p:cTn id="9" dur="500"/>
                                        <p:tgtEl>
                                          <p:spTgt spid="2"/>
                                        </p:tgtEl>
                                      </p:cBhvr>
                                    </p:animEffect>
                                  </p:childTnLst>
                                </p:cTn>
                              </p:par>
                              <p:par>
                                <p:cTn id="10" presetID="22" presetClass="entr" presetSubtype="8"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500"/>
                                        <p:tgtEl>
                                          <p:spTgt spid="4"/>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wipe(left)">
                                      <p:cBhvr>
                                        <p:cTn id="15" dur="500"/>
                                        <p:tgtEl>
                                          <p:spTgt spid="5"/>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wipe(left)">
                                      <p:cBhvr>
                                        <p:cTn id="18" dur="500"/>
                                        <p:tgtEl>
                                          <p:spTgt spid="7"/>
                                        </p:tgtEl>
                                      </p:cBhvr>
                                    </p:animEffect>
                                  </p:childTnLst>
                                </p:cTn>
                              </p:par>
                              <p:par>
                                <p:cTn id="19" presetID="37" presetClass="entr" presetSubtype="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500"/>
                                        <p:tgtEl>
                                          <p:spTgt spid="8"/>
                                        </p:tgtEl>
                                      </p:cBhvr>
                                    </p:animEffect>
                                    <p:anim calcmode="lin" valueType="num">
                                      <p:cBhvr>
                                        <p:cTn id="22" dur="500" fill="hold"/>
                                        <p:tgtEl>
                                          <p:spTgt spid="8"/>
                                        </p:tgtEl>
                                        <p:attrNameLst>
                                          <p:attrName>ppt_x</p:attrName>
                                        </p:attrNameLst>
                                      </p:cBhvr>
                                      <p:tavLst>
                                        <p:tav tm="0">
                                          <p:val>
                                            <p:strVal val="#ppt_x"/>
                                          </p:val>
                                        </p:tav>
                                        <p:tav tm="100000">
                                          <p:val>
                                            <p:strVal val="#ppt_x"/>
                                          </p:val>
                                        </p:tav>
                                      </p:tavLst>
                                    </p:anim>
                                    <p:anim calcmode="lin" valueType="num">
                                      <p:cBhvr>
                                        <p:cTn id="23" dur="450" decel="100000" fill="hold"/>
                                        <p:tgtEl>
                                          <p:spTgt spid="8"/>
                                        </p:tgtEl>
                                        <p:attrNameLst>
                                          <p:attrName>ppt_y</p:attrName>
                                        </p:attrNameLst>
                                      </p:cBhvr>
                                      <p:tavLst>
                                        <p:tav tm="0">
                                          <p:val>
                                            <p:strVal val="#ppt_y+1"/>
                                          </p:val>
                                        </p:tav>
                                        <p:tav tm="100000">
                                          <p:val>
                                            <p:strVal val="#ppt_y-.03"/>
                                          </p:val>
                                        </p:tav>
                                      </p:tavLst>
                                    </p:anim>
                                    <p:anim calcmode="lin" valueType="num">
                                      <p:cBhvr>
                                        <p:cTn id="24" dur="50" accel="100000" fill="hold">
                                          <p:stCondLst>
                                            <p:cond delay="450"/>
                                          </p:stCondLst>
                                        </p:cTn>
                                        <p:tgtEl>
                                          <p:spTgt spid="8"/>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P spid="7" grpId="0"/>
      <p:bldP spid="8"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6563310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2" cstate="screen">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2" name="文本框 1"/>
          <p:cNvSpPr txBox="1"/>
          <p:nvPr/>
        </p:nvSpPr>
        <p:spPr>
          <a:xfrm>
            <a:off x="6022975" y="2459355"/>
            <a:ext cx="5614670" cy="1037207"/>
          </a:xfrm>
          <a:prstGeom prst="rect">
            <a:avLst/>
          </a:prstGeom>
          <a:noFill/>
        </p:spPr>
        <p:txBody>
          <a:bodyPr wrap="square" rtlCol="0" anchor="t">
            <a:spAutoFit/>
          </a:bodyPr>
          <a:lstStyle/>
          <a:p>
            <a:pPr fontAlgn="auto">
              <a:lnSpc>
                <a:spcPct val="110000"/>
              </a:lnSpc>
            </a:pPr>
            <a:r>
              <a:rPr lang="zh-CN" altLang="en-US" sz="6000" dirty="0" smtClean="0">
                <a:cs typeface="+mn-ea"/>
                <a:sym typeface="+mn-lt"/>
              </a:rPr>
              <a:t>什么是</a:t>
            </a:r>
            <a:r>
              <a:rPr lang="zh-CN" altLang="en-US" sz="6000" dirty="0">
                <a:cs typeface="+mn-ea"/>
                <a:sym typeface="+mn-lt"/>
              </a:rPr>
              <a:t>信息安全</a:t>
            </a:r>
          </a:p>
        </p:txBody>
      </p:sp>
      <p:sp>
        <p:nvSpPr>
          <p:cNvPr id="4" name="文本框 3"/>
          <p:cNvSpPr txBox="1"/>
          <p:nvPr/>
        </p:nvSpPr>
        <p:spPr>
          <a:xfrm>
            <a:off x="6022975" y="1554480"/>
            <a:ext cx="3852273" cy="800925"/>
          </a:xfrm>
          <a:prstGeom prst="rect">
            <a:avLst/>
          </a:prstGeom>
          <a:noFill/>
        </p:spPr>
        <p:txBody>
          <a:bodyPr wrap="none" rtlCol="0" anchor="t">
            <a:spAutoFit/>
          </a:bodyPr>
          <a:lstStyle/>
          <a:p>
            <a:pPr fontAlgn="auto">
              <a:lnSpc>
                <a:spcPct val="110000"/>
              </a:lnSpc>
            </a:pPr>
            <a:r>
              <a:rPr lang="en-US" altLang="zh-CN" sz="4500">
                <a:solidFill>
                  <a:srgbClr val="4080DC"/>
                </a:solidFill>
                <a:cs typeface="+mn-ea"/>
                <a:sym typeface="+mn-lt"/>
              </a:rPr>
              <a:t>——PART  01</a:t>
            </a:r>
          </a:p>
        </p:txBody>
      </p:sp>
      <p:sp>
        <p:nvSpPr>
          <p:cNvPr id="5" name="文本框 4"/>
          <p:cNvSpPr txBox="1"/>
          <p:nvPr/>
        </p:nvSpPr>
        <p:spPr>
          <a:xfrm>
            <a:off x="2602865" y="304800"/>
            <a:ext cx="841321" cy="375809"/>
          </a:xfrm>
          <a:prstGeom prst="rect">
            <a:avLst/>
          </a:prstGeom>
          <a:noFill/>
        </p:spPr>
        <p:txBody>
          <a:bodyPr wrap="none" rtlCol="0" anchor="t">
            <a:spAutoFit/>
          </a:bodyPr>
          <a:lstStyle/>
          <a:p>
            <a:pPr fontAlgn="auto">
              <a:lnSpc>
                <a:spcPct val="110000"/>
              </a:lnSpc>
            </a:pPr>
            <a:r>
              <a:rPr lang="en-US" altLang="zh-CN">
                <a:solidFill>
                  <a:srgbClr val="4080DC"/>
                </a:solidFill>
                <a:cs typeface="+mn-ea"/>
                <a:sym typeface="+mn-lt"/>
              </a:rPr>
              <a:t>LOGO</a:t>
            </a:r>
          </a:p>
        </p:txBody>
      </p:sp>
      <p:sp>
        <p:nvSpPr>
          <p:cNvPr id="7" name="文本框 6"/>
          <p:cNvSpPr txBox="1"/>
          <p:nvPr/>
        </p:nvSpPr>
        <p:spPr>
          <a:xfrm>
            <a:off x="6022975" y="3841750"/>
            <a:ext cx="5503545" cy="321945"/>
          </a:xfrm>
          <a:prstGeom prst="rect">
            <a:avLst/>
          </a:prstGeom>
          <a:noFill/>
        </p:spPr>
        <p:txBody>
          <a:bodyPr wrap="square" rtlCol="0" anchor="t">
            <a:spAutoFit/>
          </a:bodyPr>
          <a:lstStyle/>
          <a:p>
            <a:pPr algn="dist"/>
            <a:r>
              <a:rPr lang="zh-CN" altLang="en-US" sz="1500">
                <a:solidFill>
                  <a:schemeClr val="tx1">
                    <a:lumMod val="65000"/>
                    <a:lumOff val="35000"/>
                  </a:schemeClr>
                </a:solidFill>
                <a:cs typeface="+mn-ea"/>
                <a:sym typeface="+mn-lt"/>
              </a:rPr>
              <a:t>What is information security?</a:t>
            </a:r>
          </a:p>
        </p:txBody>
      </p:sp>
      <p:sp>
        <p:nvSpPr>
          <p:cNvPr id="8" name="文本框 7"/>
          <p:cNvSpPr txBox="1"/>
          <p:nvPr/>
        </p:nvSpPr>
        <p:spPr>
          <a:xfrm>
            <a:off x="9017000" y="5996940"/>
            <a:ext cx="1984839" cy="397032"/>
          </a:xfrm>
          <a:prstGeom prst="rect">
            <a:avLst/>
          </a:prstGeom>
          <a:noFill/>
        </p:spPr>
        <p:txBody>
          <a:bodyPr wrap="none" rtlCol="0" anchor="t">
            <a:spAutoFit/>
          </a:bodyPr>
          <a:lstStyle/>
          <a:p>
            <a:pPr fontAlgn="auto">
              <a:lnSpc>
                <a:spcPct val="110000"/>
              </a:lnSpc>
            </a:pPr>
            <a:r>
              <a:rPr lang="zh-CN" altLang="en-US" dirty="0">
                <a:solidFill>
                  <a:schemeClr val="bg1"/>
                </a:solidFill>
                <a:cs typeface="+mn-ea"/>
                <a:sym typeface="+mn-lt"/>
              </a:rPr>
              <a:t>汇报人</a:t>
            </a:r>
            <a:r>
              <a:rPr lang="zh-CN" altLang="en-US" dirty="0" smtClean="0">
                <a:solidFill>
                  <a:schemeClr val="bg1"/>
                </a:solidFill>
                <a:cs typeface="+mn-ea"/>
                <a:sym typeface="+mn-lt"/>
              </a:rPr>
              <a:t>：优品</a:t>
            </a:r>
            <a:r>
              <a:rPr lang="en-US" altLang="zh-CN" dirty="0" smtClean="0">
                <a:solidFill>
                  <a:schemeClr val="bg1"/>
                </a:solidFill>
                <a:cs typeface="+mn-ea"/>
                <a:sym typeface="+mn-lt"/>
              </a:rPr>
              <a:t>PPT</a:t>
            </a:r>
            <a:endParaRPr lang="zh-CN" altLang="en-US" dirty="0">
              <a:solidFill>
                <a:schemeClr val="bg1"/>
              </a:solidFill>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500"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strVal val="#ppt_w*0.70"/>
                                          </p:val>
                                        </p:tav>
                                        <p:tav tm="100000">
                                          <p:val>
                                            <p:strVal val="#ppt_w"/>
                                          </p:val>
                                        </p:tav>
                                      </p:tavLst>
                                    </p:anim>
                                    <p:anim calcmode="lin" valueType="num">
                                      <p:cBhvr>
                                        <p:cTn id="8" dur="500" fill="hold"/>
                                        <p:tgtEl>
                                          <p:spTgt spid="2"/>
                                        </p:tgtEl>
                                        <p:attrNameLst>
                                          <p:attrName>ppt_h</p:attrName>
                                        </p:attrNameLst>
                                      </p:cBhvr>
                                      <p:tavLst>
                                        <p:tav tm="0">
                                          <p:val>
                                            <p:strVal val="#ppt_h"/>
                                          </p:val>
                                        </p:tav>
                                        <p:tav tm="100000">
                                          <p:val>
                                            <p:strVal val="#ppt_h"/>
                                          </p:val>
                                        </p:tav>
                                      </p:tavLst>
                                    </p:anim>
                                    <p:animEffect transition="in" filter="fade">
                                      <p:cBhvr>
                                        <p:cTn id="9" dur="500"/>
                                        <p:tgtEl>
                                          <p:spTgt spid="2"/>
                                        </p:tgtEl>
                                      </p:cBhvr>
                                    </p:animEffect>
                                  </p:childTnLst>
                                </p:cTn>
                              </p:par>
                              <p:par>
                                <p:cTn id="10" presetID="22" presetClass="entr" presetSubtype="8"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500"/>
                                        <p:tgtEl>
                                          <p:spTgt spid="4"/>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wipe(left)">
                                      <p:cBhvr>
                                        <p:cTn id="15" dur="500"/>
                                        <p:tgtEl>
                                          <p:spTgt spid="5"/>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wipe(left)">
                                      <p:cBhvr>
                                        <p:cTn id="18" dur="500"/>
                                        <p:tgtEl>
                                          <p:spTgt spid="7"/>
                                        </p:tgtEl>
                                      </p:cBhvr>
                                    </p:animEffect>
                                  </p:childTnLst>
                                </p:cTn>
                              </p:par>
                              <p:par>
                                <p:cTn id="19" presetID="37" presetClass="entr" presetSubtype="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500"/>
                                        <p:tgtEl>
                                          <p:spTgt spid="8"/>
                                        </p:tgtEl>
                                      </p:cBhvr>
                                    </p:animEffect>
                                    <p:anim calcmode="lin" valueType="num">
                                      <p:cBhvr>
                                        <p:cTn id="22" dur="500" fill="hold"/>
                                        <p:tgtEl>
                                          <p:spTgt spid="8"/>
                                        </p:tgtEl>
                                        <p:attrNameLst>
                                          <p:attrName>ppt_x</p:attrName>
                                        </p:attrNameLst>
                                      </p:cBhvr>
                                      <p:tavLst>
                                        <p:tav tm="0">
                                          <p:val>
                                            <p:strVal val="#ppt_x"/>
                                          </p:val>
                                        </p:tav>
                                        <p:tav tm="100000">
                                          <p:val>
                                            <p:strVal val="#ppt_x"/>
                                          </p:val>
                                        </p:tav>
                                      </p:tavLst>
                                    </p:anim>
                                    <p:anim calcmode="lin" valueType="num">
                                      <p:cBhvr>
                                        <p:cTn id="23" dur="450" decel="100000" fill="hold"/>
                                        <p:tgtEl>
                                          <p:spTgt spid="8"/>
                                        </p:tgtEl>
                                        <p:attrNameLst>
                                          <p:attrName>ppt_y</p:attrName>
                                        </p:attrNameLst>
                                      </p:cBhvr>
                                      <p:tavLst>
                                        <p:tav tm="0">
                                          <p:val>
                                            <p:strVal val="#ppt_y+1"/>
                                          </p:val>
                                        </p:tav>
                                        <p:tav tm="100000">
                                          <p:val>
                                            <p:strVal val="#ppt_y-.03"/>
                                          </p:val>
                                        </p:tav>
                                      </p:tavLst>
                                    </p:anim>
                                    <p:anim calcmode="lin" valueType="num">
                                      <p:cBhvr>
                                        <p:cTn id="24" dur="50" accel="100000" fill="hold">
                                          <p:stCondLst>
                                            <p:cond delay="450"/>
                                          </p:stCondLst>
                                        </p:cTn>
                                        <p:tgtEl>
                                          <p:spTgt spid="8"/>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P spid="7" grpId="0"/>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2" cstate="screen">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pic>
        <p:nvPicPr>
          <p:cNvPr id="17" name="图片 16" descr="51miz-E841183-64778546"/>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89280" y="448310"/>
            <a:ext cx="545465" cy="545465"/>
          </a:xfrm>
          <a:prstGeom prst="rect">
            <a:avLst/>
          </a:prstGeom>
        </p:spPr>
      </p:pic>
      <p:sp>
        <p:nvSpPr>
          <p:cNvPr id="18" name="文本框 17"/>
          <p:cNvSpPr txBox="1"/>
          <p:nvPr/>
        </p:nvSpPr>
        <p:spPr>
          <a:xfrm>
            <a:off x="1308100" y="448310"/>
            <a:ext cx="2584362" cy="486030"/>
          </a:xfrm>
          <a:prstGeom prst="rect">
            <a:avLst/>
          </a:prstGeom>
          <a:noFill/>
        </p:spPr>
        <p:txBody>
          <a:bodyPr wrap="none" rtlCol="0" anchor="t">
            <a:spAutoFit/>
          </a:bodyPr>
          <a:lstStyle/>
          <a:p>
            <a:pPr algn="l" fontAlgn="auto">
              <a:lnSpc>
                <a:spcPct val="110000"/>
              </a:lnSpc>
            </a:pPr>
            <a:r>
              <a:rPr lang="en-US" altLang="zh-CN" sz="2500">
                <a:solidFill>
                  <a:schemeClr val="tx1"/>
                </a:solidFill>
                <a:cs typeface="+mn-ea"/>
                <a:sym typeface="+mn-lt"/>
              </a:rPr>
              <a:t>什么是信息安全?</a:t>
            </a:r>
          </a:p>
        </p:txBody>
      </p:sp>
      <p:pic>
        <p:nvPicPr>
          <p:cNvPr id="19" name="图片 18" descr="51miz-E884079-259A38C4"/>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768985" y="1964055"/>
            <a:ext cx="4695190" cy="3187700"/>
          </a:xfrm>
          <a:prstGeom prst="rect">
            <a:avLst/>
          </a:prstGeom>
        </p:spPr>
      </p:pic>
      <p:pic>
        <p:nvPicPr>
          <p:cNvPr id="21" name="图片 20" descr="51miz-E559519-7C628F4A"/>
          <p:cNvPicPr>
            <a:picLocks noChangeAspect="1"/>
          </p:cNvPicPr>
          <p:nvPr/>
        </p:nvPicPr>
        <p:blipFill>
          <a:blip r:embed="rId5"/>
          <a:stretch>
            <a:fillRect/>
          </a:stretch>
        </p:blipFill>
        <p:spPr>
          <a:xfrm>
            <a:off x="6504305" y="2237105"/>
            <a:ext cx="2390140" cy="713105"/>
          </a:xfrm>
          <a:prstGeom prst="rect">
            <a:avLst/>
          </a:prstGeom>
        </p:spPr>
      </p:pic>
      <p:sp>
        <p:nvSpPr>
          <p:cNvPr id="22" name="文本框 21"/>
          <p:cNvSpPr txBox="1"/>
          <p:nvPr/>
        </p:nvSpPr>
        <p:spPr>
          <a:xfrm>
            <a:off x="7092315" y="2308225"/>
            <a:ext cx="1451038" cy="375809"/>
          </a:xfrm>
          <a:prstGeom prst="rect">
            <a:avLst/>
          </a:prstGeom>
          <a:noFill/>
        </p:spPr>
        <p:txBody>
          <a:bodyPr wrap="none" rtlCol="0" anchor="t">
            <a:spAutoFit/>
          </a:bodyPr>
          <a:lstStyle/>
          <a:p>
            <a:pPr algn="l" fontAlgn="auto">
              <a:lnSpc>
                <a:spcPct val="110000"/>
              </a:lnSpc>
            </a:pPr>
            <a:r>
              <a:rPr lang="en-US" altLang="zh-CN">
                <a:solidFill>
                  <a:schemeClr val="tx1"/>
                </a:solidFill>
                <a:cs typeface="+mn-ea"/>
                <a:sym typeface="+mn-lt"/>
              </a:rPr>
              <a:t>什么是信息?</a:t>
            </a:r>
          </a:p>
        </p:txBody>
      </p:sp>
      <p:sp>
        <p:nvSpPr>
          <p:cNvPr id="23" name="文本框 22"/>
          <p:cNvSpPr txBox="1"/>
          <p:nvPr/>
        </p:nvSpPr>
        <p:spPr>
          <a:xfrm>
            <a:off x="6504305" y="3148965"/>
            <a:ext cx="4389755" cy="1753235"/>
          </a:xfrm>
          <a:prstGeom prst="rect">
            <a:avLst/>
          </a:prstGeom>
          <a:noFill/>
        </p:spPr>
        <p:txBody>
          <a:bodyPr wrap="square" rtlCol="0" anchor="t">
            <a:spAutoFit/>
          </a:bodyPr>
          <a:lstStyle/>
          <a:p>
            <a:pPr algn="l" fontAlgn="auto">
              <a:lnSpc>
                <a:spcPct val="150000"/>
              </a:lnSpc>
            </a:pPr>
            <a:r>
              <a:rPr lang="en-US" altLang="zh-CN">
                <a:solidFill>
                  <a:schemeClr val="tx1"/>
                </a:solidFill>
                <a:cs typeface="+mn-ea"/>
                <a:sym typeface="+mn-lt"/>
              </a:rPr>
              <a:t>▲有意义的内容</a:t>
            </a:r>
          </a:p>
          <a:p>
            <a:pPr algn="l" fontAlgn="auto">
              <a:lnSpc>
                <a:spcPct val="150000"/>
              </a:lnSpc>
            </a:pPr>
            <a:r>
              <a:rPr lang="en-US" altLang="zh-CN">
                <a:cs typeface="+mn-ea"/>
                <a:sym typeface="+mn-lt"/>
              </a:rPr>
              <a:t>▲</a:t>
            </a:r>
            <a:r>
              <a:rPr lang="en-US" altLang="zh-CN">
                <a:solidFill>
                  <a:schemeClr val="tx1"/>
                </a:solidFill>
                <a:cs typeface="+mn-ea"/>
                <a:sym typeface="+mn-lt"/>
              </a:rPr>
              <a:t>对企业具有价值的信息,称为信息资产;</a:t>
            </a:r>
          </a:p>
          <a:p>
            <a:pPr algn="l" fontAlgn="auto">
              <a:lnSpc>
                <a:spcPct val="150000"/>
              </a:lnSpc>
            </a:pPr>
            <a:r>
              <a:rPr lang="en-US" altLang="zh-CN">
                <a:cs typeface="+mn-ea"/>
                <a:sym typeface="+mn-lt"/>
              </a:rPr>
              <a:t>▲</a:t>
            </a:r>
            <a:r>
              <a:rPr lang="en-US" altLang="zh-CN">
                <a:solidFill>
                  <a:schemeClr val="tx1"/>
                </a:solidFill>
                <a:cs typeface="+mn-ea"/>
                <a:sym typeface="+mn-lt"/>
              </a:rPr>
              <a:t>对企业正常发展具有影响作用,敏感信息，不论是否属于有用信息。</a:t>
            </a:r>
          </a:p>
        </p:txBody>
      </p:sp>
    </p:spTree>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500"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anim calcmode="lin" valueType="num">
                                      <p:cBhvr>
                                        <p:cTn id="8" dur="500" fill="hold"/>
                                        <p:tgtEl>
                                          <p:spTgt spid="17"/>
                                        </p:tgtEl>
                                        <p:attrNameLst>
                                          <p:attrName>ppt_x</p:attrName>
                                        </p:attrNameLst>
                                      </p:cBhvr>
                                      <p:tavLst>
                                        <p:tav tm="0">
                                          <p:val>
                                            <p:strVal val="#ppt_x"/>
                                          </p:val>
                                        </p:tav>
                                        <p:tav tm="100000">
                                          <p:val>
                                            <p:strVal val="#ppt_x"/>
                                          </p:val>
                                        </p:tav>
                                      </p:tavLst>
                                    </p:anim>
                                    <p:anim calcmode="lin" valueType="num">
                                      <p:cBhvr>
                                        <p:cTn id="9" dur="500" fill="hold"/>
                                        <p:tgtEl>
                                          <p:spTgt spid="17"/>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22" presetClass="entr" presetSubtype="8" fill="hold" grpId="0" nodeType="afterEffect">
                                  <p:stCondLst>
                                    <p:cond delay="0"/>
                                  </p:stCondLst>
                                  <p:childTnLst>
                                    <p:set>
                                      <p:cBhvr>
                                        <p:cTn id="12" dur="1" fill="hold">
                                          <p:stCondLst>
                                            <p:cond delay="0"/>
                                          </p:stCondLst>
                                        </p:cTn>
                                        <p:tgtEl>
                                          <p:spTgt spid="18"/>
                                        </p:tgtEl>
                                        <p:attrNameLst>
                                          <p:attrName>style.visibility</p:attrName>
                                        </p:attrNameLst>
                                      </p:cBhvr>
                                      <p:to>
                                        <p:strVal val="visible"/>
                                      </p:to>
                                    </p:set>
                                    <p:animEffect transition="in" filter="wipe(left)">
                                      <p:cBhvr>
                                        <p:cTn id="13" dur="500"/>
                                        <p:tgtEl>
                                          <p:spTgt spid="18"/>
                                        </p:tgtEl>
                                      </p:cBhvr>
                                    </p:animEffect>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nodeType="clickEffect">
                                  <p:stCondLst>
                                    <p:cond delay="0"/>
                                  </p:stCondLst>
                                  <p:childTnLst>
                                    <p:set>
                                      <p:cBhvr>
                                        <p:cTn id="17" dur="500" fill="hold">
                                          <p:stCondLst>
                                            <p:cond delay="0"/>
                                          </p:stCondLst>
                                        </p:cTn>
                                        <p:tgtEl>
                                          <p:spTgt spid="19"/>
                                        </p:tgtEl>
                                        <p:attrNameLst>
                                          <p:attrName>style.visibility</p:attrName>
                                        </p:attrNameLst>
                                      </p:cBhvr>
                                      <p:to>
                                        <p:strVal val="visible"/>
                                      </p:to>
                                    </p:set>
                                    <p:animEffect transition="in" filter="fade">
                                      <p:cBhvr>
                                        <p:cTn id="18" dur="500"/>
                                        <p:tgtEl>
                                          <p:spTgt spid="19"/>
                                        </p:tgtEl>
                                      </p:cBhvr>
                                    </p:animEffect>
                                    <p:anim calcmode="lin" valueType="num">
                                      <p:cBhvr>
                                        <p:cTn id="19" dur="500" fill="hold"/>
                                        <p:tgtEl>
                                          <p:spTgt spid="19"/>
                                        </p:tgtEl>
                                        <p:attrNameLst>
                                          <p:attrName>ppt_x</p:attrName>
                                        </p:attrNameLst>
                                      </p:cBhvr>
                                      <p:tavLst>
                                        <p:tav tm="0">
                                          <p:val>
                                            <p:strVal val="#ppt_x"/>
                                          </p:val>
                                        </p:tav>
                                        <p:tav tm="100000">
                                          <p:val>
                                            <p:strVal val="#ppt_x"/>
                                          </p:val>
                                        </p:tav>
                                      </p:tavLst>
                                    </p:anim>
                                    <p:anim calcmode="lin" valueType="num">
                                      <p:cBhvr>
                                        <p:cTn id="20" dur="500" fill="hold"/>
                                        <p:tgtEl>
                                          <p:spTgt spid="19"/>
                                        </p:tgtEl>
                                        <p:attrNameLst>
                                          <p:attrName>ppt_y</p:attrName>
                                        </p:attrNameLst>
                                      </p:cBhvr>
                                      <p:tavLst>
                                        <p:tav tm="0">
                                          <p:val>
                                            <p:strVal val="#ppt_y+.1"/>
                                          </p:val>
                                        </p:tav>
                                        <p:tav tm="100000">
                                          <p:val>
                                            <p:strVal val="#ppt_y"/>
                                          </p:val>
                                        </p:tav>
                                      </p:tavLst>
                                    </p:anim>
                                  </p:childTnLst>
                                </p:cTn>
                              </p:par>
                            </p:childTnLst>
                          </p:cTn>
                        </p:par>
                        <p:par>
                          <p:cTn id="21" fill="hold">
                            <p:stCondLst>
                              <p:cond delay="500"/>
                            </p:stCondLst>
                            <p:childTnLst>
                              <p:par>
                                <p:cTn id="22" presetID="22" presetClass="entr" presetSubtype="8" fill="hold" nodeType="afterEffect">
                                  <p:stCondLst>
                                    <p:cond delay="0"/>
                                  </p:stCondLst>
                                  <p:childTnLst>
                                    <p:set>
                                      <p:cBhvr>
                                        <p:cTn id="23" dur="1" fill="hold">
                                          <p:stCondLst>
                                            <p:cond delay="0"/>
                                          </p:stCondLst>
                                        </p:cTn>
                                        <p:tgtEl>
                                          <p:spTgt spid="21"/>
                                        </p:tgtEl>
                                        <p:attrNameLst>
                                          <p:attrName>style.visibility</p:attrName>
                                        </p:attrNameLst>
                                      </p:cBhvr>
                                      <p:to>
                                        <p:strVal val="visible"/>
                                      </p:to>
                                    </p:set>
                                    <p:animEffect transition="in" filter="wipe(left)">
                                      <p:cBhvr>
                                        <p:cTn id="24" dur="500"/>
                                        <p:tgtEl>
                                          <p:spTgt spid="21"/>
                                        </p:tgtEl>
                                      </p:cBhvr>
                                    </p:animEffect>
                                  </p:childTnLst>
                                </p:cTn>
                              </p:par>
                            </p:childTnLst>
                          </p:cTn>
                        </p:par>
                        <p:par>
                          <p:cTn id="25" fill="hold">
                            <p:stCondLst>
                              <p:cond delay="1000"/>
                            </p:stCondLst>
                            <p:childTnLst>
                              <p:par>
                                <p:cTn id="26" presetID="42" presetClass="entr" presetSubtype="0" fill="hold" grpId="0" nodeType="afterEffect">
                                  <p:stCondLst>
                                    <p:cond delay="0"/>
                                  </p:stCondLst>
                                  <p:childTnLst>
                                    <p:set>
                                      <p:cBhvr>
                                        <p:cTn id="27" dur="500" fill="hold">
                                          <p:stCondLst>
                                            <p:cond delay="0"/>
                                          </p:stCondLst>
                                        </p:cTn>
                                        <p:tgtEl>
                                          <p:spTgt spid="22"/>
                                        </p:tgtEl>
                                        <p:attrNameLst>
                                          <p:attrName>style.visibility</p:attrName>
                                        </p:attrNameLst>
                                      </p:cBhvr>
                                      <p:to>
                                        <p:strVal val="visible"/>
                                      </p:to>
                                    </p:set>
                                    <p:animEffect transition="in" filter="fade">
                                      <p:cBhvr>
                                        <p:cTn id="28" dur="500"/>
                                        <p:tgtEl>
                                          <p:spTgt spid="22"/>
                                        </p:tgtEl>
                                      </p:cBhvr>
                                    </p:animEffect>
                                    <p:anim calcmode="lin" valueType="num">
                                      <p:cBhvr>
                                        <p:cTn id="29" dur="500" fill="hold"/>
                                        <p:tgtEl>
                                          <p:spTgt spid="22"/>
                                        </p:tgtEl>
                                        <p:attrNameLst>
                                          <p:attrName>ppt_x</p:attrName>
                                        </p:attrNameLst>
                                      </p:cBhvr>
                                      <p:tavLst>
                                        <p:tav tm="0">
                                          <p:val>
                                            <p:strVal val="#ppt_x"/>
                                          </p:val>
                                        </p:tav>
                                        <p:tav tm="100000">
                                          <p:val>
                                            <p:strVal val="#ppt_x"/>
                                          </p:val>
                                        </p:tav>
                                      </p:tavLst>
                                    </p:anim>
                                    <p:anim calcmode="lin" valueType="num">
                                      <p:cBhvr>
                                        <p:cTn id="30" dur="500" fill="hold"/>
                                        <p:tgtEl>
                                          <p:spTgt spid="22"/>
                                        </p:tgtEl>
                                        <p:attrNameLst>
                                          <p:attrName>ppt_y</p:attrName>
                                        </p:attrNameLst>
                                      </p:cBhvr>
                                      <p:tavLst>
                                        <p:tav tm="0">
                                          <p:val>
                                            <p:strVal val="#ppt_y+.1"/>
                                          </p:val>
                                        </p:tav>
                                        <p:tav tm="100000">
                                          <p:val>
                                            <p:strVal val="#ppt_y"/>
                                          </p:val>
                                        </p:tav>
                                      </p:tavLst>
                                    </p:anim>
                                  </p:childTnLst>
                                </p:cTn>
                              </p:par>
                            </p:childTnLst>
                          </p:cTn>
                        </p:par>
                        <p:par>
                          <p:cTn id="31" fill="hold">
                            <p:stCondLst>
                              <p:cond delay="1500"/>
                            </p:stCondLst>
                            <p:childTnLst>
                              <p:par>
                                <p:cTn id="32" presetID="22" presetClass="entr" presetSubtype="8" fill="hold" grpId="0" nodeType="afterEffect">
                                  <p:stCondLst>
                                    <p:cond delay="0"/>
                                  </p:stCondLst>
                                  <p:childTnLst>
                                    <p:set>
                                      <p:cBhvr>
                                        <p:cTn id="33" dur="1" fill="hold">
                                          <p:stCondLst>
                                            <p:cond delay="0"/>
                                          </p:stCondLst>
                                        </p:cTn>
                                        <p:tgtEl>
                                          <p:spTgt spid="23"/>
                                        </p:tgtEl>
                                        <p:attrNameLst>
                                          <p:attrName>style.visibility</p:attrName>
                                        </p:attrNameLst>
                                      </p:cBhvr>
                                      <p:to>
                                        <p:strVal val="visible"/>
                                      </p:to>
                                    </p:set>
                                    <p:animEffect transition="in" filter="wipe(left)">
                                      <p:cBhvr>
                                        <p:cTn id="34"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22" grpId="0"/>
      <p:bldP spid="23"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2" cstate="screen">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pic>
        <p:nvPicPr>
          <p:cNvPr id="17" name="图片 16" descr="51miz-E841183-64778546"/>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89280" y="448310"/>
            <a:ext cx="545465" cy="545465"/>
          </a:xfrm>
          <a:prstGeom prst="rect">
            <a:avLst/>
          </a:prstGeom>
        </p:spPr>
      </p:pic>
      <p:sp>
        <p:nvSpPr>
          <p:cNvPr id="18" name="文本框 17"/>
          <p:cNvSpPr txBox="1"/>
          <p:nvPr/>
        </p:nvSpPr>
        <p:spPr>
          <a:xfrm>
            <a:off x="1308100" y="448310"/>
            <a:ext cx="2584362" cy="486030"/>
          </a:xfrm>
          <a:prstGeom prst="rect">
            <a:avLst/>
          </a:prstGeom>
          <a:noFill/>
        </p:spPr>
        <p:txBody>
          <a:bodyPr wrap="none" rtlCol="0" anchor="t">
            <a:spAutoFit/>
          </a:bodyPr>
          <a:lstStyle/>
          <a:p>
            <a:pPr algn="l" fontAlgn="auto">
              <a:lnSpc>
                <a:spcPct val="110000"/>
              </a:lnSpc>
            </a:pPr>
            <a:r>
              <a:rPr lang="en-US" altLang="zh-CN" sz="2500">
                <a:solidFill>
                  <a:schemeClr val="tx1"/>
                </a:solidFill>
                <a:cs typeface="+mn-ea"/>
                <a:sym typeface="+mn-lt"/>
              </a:rPr>
              <a:t>什么是信息安全?</a:t>
            </a:r>
          </a:p>
        </p:txBody>
      </p:sp>
      <p:pic>
        <p:nvPicPr>
          <p:cNvPr id="19" name="图片 18" descr="D:\APPT制作\新员工网络信息安全意识培训\素材\元素\图片\51miz-E850815-01D69F5C.png51miz-E850815-01D69F5C"/>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a:xfrm>
            <a:off x="7205980" y="1532255"/>
            <a:ext cx="3814445" cy="3793490"/>
          </a:xfrm>
          <a:prstGeom prst="rect">
            <a:avLst/>
          </a:prstGeom>
        </p:spPr>
      </p:pic>
      <p:pic>
        <p:nvPicPr>
          <p:cNvPr id="2" name="图片 1" descr="D:\APPT制作\新员工网络信息安全意识培训\素材\元素\图片\51miz-E559519-1.png51miz-E559519-1"/>
          <p:cNvPicPr>
            <a:picLocks noChangeAspect="1"/>
          </p:cNvPicPr>
          <p:nvPr/>
        </p:nvPicPr>
        <p:blipFill>
          <a:blip r:embed="rId5"/>
          <a:srcRect/>
          <a:stretch>
            <a:fillRect/>
          </a:stretch>
        </p:blipFill>
        <p:spPr>
          <a:xfrm>
            <a:off x="1056005" y="2359025"/>
            <a:ext cx="2807970" cy="712470"/>
          </a:xfrm>
          <a:prstGeom prst="rect">
            <a:avLst/>
          </a:prstGeom>
        </p:spPr>
      </p:pic>
      <p:sp>
        <p:nvSpPr>
          <p:cNvPr id="3" name="文本框 2"/>
          <p:cNvSpPr txBox="1"/>
          <p:nvPr/>
        </p:nvSpPr>
        <p:spPr>
          <a:xfrm>
            <a:off x="1644015" y="2429510"/>
            <a:ext cx="1935145" cy="375809"/>
          </a:xfrm>
          <a:prstGeom prst="rect">
            <a:avLst/>
          </a:prstGeom>
          <a:noFill/>
        </p:spPr>
        <p:txBody>
          <a:bodyPr wrap="none" rtlCol="0" anchor="t">
            <a:spAutoFit/>
          </a:bodyPr>
          <a:lstStyle/>
          <a:p>
            <a:pPr algn="l" fontAlgn="auto">
              <a:lnSpc>
                <a:spcPct val="110000"/>
              </a:lnSpc>
            </a:pPr>
            <a:r>
              <a:rPr lang="en-US" altLang="zh-CN">
                <a:solidFill>
                  <a:schemeClr val="bg1"/>
                </a:solidFill>
                <a:cs typeface="+mn-ea"/>
                <a:sym typeface="+mn-lt"/>
              </a:rPr>
              <a:t>信息安全的3要素</a:t>
            </a:r>
          </a:p>
        </p:txBody>
      </p:sp>
      <p:sp>
        <p:nvSpPr>
          <p:cNvPr id="4" name="文本框 3"/>
          <p:cNvSpPr txBox="1"/>
          <p:nvPr/>
        </p:nvSpPr>
        <p:spPr>
          <a:xfrm>
            <a:off x="1056005" y="3134995"/>
            <a:ext cx="5573395" cy="874407"/>
          </a:xfrm>
          <a:prstGeom prst="rect">
            <a:avLst/>
          </a:prstGeom>
          <a:noFill/>
        </p:spPr>
        <p:txBody>
          <a:bodyPr wrap="square" rtlCol="0" anchor="t">
            <a:spAutoFit/>
          </a:bodyPr>
          <a:lstStyle/>
          <a:p>
            <a:pPr algn="l" fontAlgn="auto">
              <a:lnSpc>
                <a:spcPct val="150000"/>
              </a:lnSpc>
            </a:pPr>
            <a:r>
              <a:rPr lang="en-US" altLang="zh-CN">
                <a:solidFill>
                  <a:schemeClr val="tx1"/>
                </a:solidFill>
                <a:cs typeface="+mn-ea"/>
                <a:sym typeface="+mn-lt"/>
              </a:rPr>
              <a:t>▲CIA&gt;Confidentiality, Integrity,Availability</a:t>
            </a:r>
          </a:p>
          <a:p>
            <a:pPr algn="l" fontAlgn="auto">
              <a:lnSpc>
                <a:spcPct val="150000"/>
              </a:lnSpc>
            </a:pPr>
            <a:r>
              <a:rPr lang="en-US" altLang="zh-CN">
                <a:cs typeface="+mn-ea"/>
                <a:sym typeface="+mn-lt"/>
              </a:rPr>
              <a:t>▲</a:t>
            </a:r>
            <a:r>
              <a:rPr lang="en-US" altLang="zh-CN">
                <a:solidFill>
                  <a:schemeClr val="tx1"/>
                </a:solidFill>
                <a:cs typeface="+mn-ea"/>
                <a:sym typeface="+mn-lt"/>
              </a:rPr>
              <a:t>保密性、完整性、可用性</a:t>
            </a:r>
          </a:p>
        </p:txBody>
      </p:sp>
      <p:sp>
        <p:nvSpPr>
          <p:cNvPr id="5" name="文本框 4"/>
          <p:cNvSpPr txBox="1"/>
          <p:nvPr/>
        </p:nvSpPr>
        <p:spPr>
          <a:xfrm>
            <a:off x="1056005" y="4120515"/>
            <a:ext cx="5573395" cy="874407"/>
          </a:xfrm>
          <a:prstGeom prst="rect">
            <a:avLst/>
          </a:prstGeom>
          <a:noFill/>
        </p:spPr>
        <p:txBody>
          <a:bodyPr wrap="square" rtlCol="0" anchor="t">
            <a:spAutoFit/>
          </a:bodyPr>
          <a:lstStyle/>
          <a:p>
            <a:pPr algn="l" fontAlgn="auto">
              <a:lnSpc>
                <a:spcPct val="150000"/>
              </a:lnSpc>
            </a:pPr>
            <a:r>
              <a:rPr lang="en-US" altLang="zh-CN">
                <a:solidFill>
                  <a:srgbClr val="0071BC"/>
                </a:solidFill>
                <a:cs typeface="+mn-ea"/>
                <a:sym typeface="+mn-lt"/>
              </a:rPr>
              <a:t>采取合适的信息安全措施使安全事件对业务造成的影响降低最小,保障组织内业务运行的连续性。</a:t>
            </a:r>
          </a:p>
        </p:txBody>
      </p:sp>
    </p:spTree>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500"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anim calcmode="lin" valueType="num">
                                      <p:cBhvr>
                                        <p:cTn id="8" dur="500" fill="hold"/>
                                        <p:tgtEl>
                                          <p:spTgt spid="17"/>
                                        </p:tgtEl>
                                        <p:attrNameLst>
                                          <p:attrName>ppt_x</p:attrName>
                                        </p:attrNameLst>
                                      </p:cBhvr>
                                      <p:tavLst>
                                        <p:tav tm="0">
                                          <p:val>
                                            <p:strVal val="#ppt_x"/>
                                          </p:val>
                                        </p:tav>
                                        <p:tav tm="100000">
                                          <p:val>
                                            <p:strVal val="#ppt_x"/>
                                          </p:val>
                                        </p:tav>
                                      </p:tavLst>
                                    </p:anim>
                                    <p:anim calcmode="lin" valueType="num">
                                      <p:cBhvr>
                                        <p:cTn id="9" dur="500" fill="hold"/>
                                        <p:tgtEl>
                                          <p:spTgt spid="17"/>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22" presetClass="entr" presetSubtype="8" fill="hold" grpId="0" nodeType="afterEffect">
                                  <p:stCondLst>
                                    <p:cond delay="0"/>
                                  </p:stCondLst>
                                  <p:childTnLst>
                                    <p:set>
                                      <p:cBhvr>
                                        <p:cTn id="12" dur="1" fill="hold">
                                          <p:stCondLst>
                                            <p:cond delay="0"/>
                                          </p:stCondLst>
                                        </p:cTn>
                                        <p:tgtEl>
                                          <p:spTgt spid="18"/>
                                        </p:tgtEl>
                                        <p:attrNameLst>
                                          <p:attrName>style.visibility</p:attrName>
                                        </p:attrNameLst>
                                      </p:cBhvr>
                                      <p:to>
                                        <p:strVal val="visible"/>
                                      </p:to>
                                    </p:set>
                                    <p:animEffect transition="in" filter="wipe(left)">
                                      <p:cBhvr>
                                        <p:cTn id="13" dur="500"/>
                                        <p:tgtEl>
                                          <p:spTgt spid="18"/>
                                        </p:tgtEl>
                                      </p:cBhvr>
                                    </p:animEffect>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nodeType="clickEffect">
                                  <p:stCondLst>
                                    <p:cond delay="0"/>
                                  </p:stCondLst>
                                  <p:childTnLst>
                                    <p:set>
                                      <p:cBhvr>
                                        <p:cTn id="17" dur="500" fill="hold">
                                          <p:stCondLst>
                                            <p:cond delay="0"/>
                                          </p:stCondLst>
                                        </p:cTn>
                                        <p:tgtEl>
                                          <p:spTgt spid="19"/>
                                        </p:tgtEl>
                                        <p:attrNameLst>
                                          <p:attrName>style.visibility</p:attrName>
                                        </p:attrNameLst>
                                      </p:cBhvr>
                                      <p:to>
                                        <p:strVal val="visible"/>
                                      </p:to>
                                    </p:set>
                                    <p:animEffect transition="in" filter="fade">
                                      <p:cBhvr>
                                        <p:cTn id="18" dur="500"/>
                                        <p:tgtEl>
                                          <p:spTgt spid="19"/>
                                        </p:tgtEl>
                                      </p:cBhvr>
                                    </p:animEffect>
                                    <p:anim calcmode="lin" valueType="num">
                                      <p:cBhvr>
                                        <p:cTn id="19" dur="500" fill="hold"/>
                                        <p:tgtEl>
                                          <p:spTgt spid="19"/>
                                        </p:tgtEl>
                                        <p:attrNameLst>
                                          <p:attrName>ppt_x</p:attrName>
                                        </p:attrNameLst>
                                      </p:cBhvr>
                                      <p:tavLst>
                                        <p:tav tm="0">
                                          <p:val>
                                            <p:strVal val="#ppt_x"/>
                                          </p:val>
                                        </p:tav>
                                        <p:tav tm="100000">
                                          <p:val>
                                            <p:strVal val="#ppt_x"/>
                                          </p:val>
                                        </p:tav>
                                      </p:tavLst>
                                    </p:anim>
                                    <p:anim calcmode="lin" valueType="num">
                                      <p:cBhvr>
                                        <p:cTn id="20" dur="500" fill="hold"/>
                                        <p:tgtEl>
                                          <p:spTgt spid="19"/>
                                        </p:tgtEl>
                                        <p:attrNameLst>
                                          <p:attrName>ppt_y</p:attrName>
                                        </p:attrNameLst>
                                      </p:cBhvr>
                                      <p:tavLst>
                                        <p:tav tm="0">
                                          <p:val>
                                            <p:strVal val="#ppt_y+.1"/>
                                          </p:val>
                                        </p:tav>
                                        <p:tav tm="100000">
                                          <p:val>
                                            <p:strVal val="#ppt_y"/>
                                          </p:val>
                                        </p:tav>
                                      </p:tavLst>
                                    </p:anim>
                                  </p:childTnLst>
                                </p:cTn>
                              </p:par>
                            </p:childTnLst>
                          </p:cTn>
                        </p:par>
                        <p:par>
                          <p:cTn id="21" fill="hold">
                            <p:stCondLst>
                              <p:cond delay="500"/>
                            </p:stCondLst>
                            <p:childTnLst>
                              <p:par>
                                <p:cTn id="22" presetID="22" presetClass="entr" presetSubtype="8" fill="hold" nodeType="afterEffect">
                                  <p:stCondLst>
                                    <p:cond delay="0"/>
                                  </p:stCondLst>
                                  <p:childTnLst>
                                    <p:set>
                                      <p:cBhvr>
                                        <p:cTn id="23" dur="1" fill="hold">
                                          <p:stCondLst>
                                            <p:cond delay="0"/>
                                          </p:stCondLst>
                                        </p:cTn>
                                        <p:tgtEl>
                                          <p:spTgt spid="2"/>
                                        </p:tgtEl>
                                        <p:attrNameLst>
                                          <p:attrName>style.visibility</p:attrName>
                                        </p:attrNameLst>
                                      </p:cBhvr>
                                      <p:to>
                                        <p:strVal val="visible"/>
                                      </p:to>
                                    </p:set>
                                    <p:animEffect transition="in" filter="wipe(left)">
                                      <p:cBhvr>
                                        <p:cTn id="24" dur="500"/>
                                        <p:tgtEl>
                                          <p:spTgt spid="2"/>
                                        </p:tgtEl>
                                      </p:cBhvr>
                                    </p:animEffect>
                                  </p:childTnLst>
                                </p:cTn>
                              </p:par>
                            </p:childTnLst>
                          </p:cTn>
                        </p:par>
                        <p:par>
                          <p:cTn id="25" fill="hold">
                            <p:stCondLst>
                              <p:cond delay="1000"/>
                            </p:stCondLst>
                            <p:childTnLst>
                              <p:par>
                                <p:cTn id="26" presetID="42" presetClass="entr" presetSubtype="0" fill="hold" grpId="0" nodeType="afterEffect">
                                  <p:stCondLst>
                                    <p:cond delay="0"/>
                                  </p:stCondLst>
                                  <p:childTnLst>
                                    <p:set>
                                      <p:cBhvr>
                                        <p:cTn id="27" dur="500" fill="hold">
                                          <p:stCondLst>
                                            <p:cond delay="0"/>
                                          </p:stCondLst>
                                        </p:cTn>
                                        <p:tgtEl>
                                          <p:spTgt spid="3"/>
                                        </p:tgtEl>
                                        <p:attrNameLst>
                                          <p:attrName>style.visibility</p:attrName>
                                        </p:attrNameLst>
                                      </p:cBhvr>
                                      <p:to>
                                        <p:strVal val="visible"/>
                                      </p:to>
                                    </p:set>
                                    <p:animEffect transition="in" filter="fade">
                                      <p:cBhvr>
                                        <p:cTn id="28" dur="500"/>
                                        <p:tgtEl>
                                          <p:spTgt spid="3"/>
                                        </p:tgtEl>
                                      </p:cBhvr>
                                    </p:animEffect>
                                    <p:anim calcmode="lin" valueType="num">
                                      <p:cBhvr>
                                        <p:cTn id="29" dur="500" fill="hold"/>
                                        <p:tgtEl>
                                          <p:spTgt spid="3"/>
                                        </p:tgtEl>
                                        <p:attrNameLst>
                                          <p:attrName>ppt_x</p:attrName>
                                        </p:attrNameLst>
                                      </p:cBhvr>
                                      <p:tavLst>
                                        <p:tav tm="0">
                                          <p:val>
                                            <p:strVal val="#ppt_x"/>
                                          </p:val>
                                        </p:tav>
                                        <p:tav tm="100000">
                                          <p:val>
                                            <p:strVal val="#ppt_x"/>
                                          </p:val>
                                        </p:tav>
                                      </p:tavLst>
                                    </p:anim>
                                    <p:anim calcmode="lin" valueType="num">
                                      <p:cBhvr>
                                        <p:cTn id="30" dur="500" fill="hold"/>
                                        <p:tgtEl>
                                          <p:spTgt spid="3"/>
                                        </p:tgtEl>
                                        <p:attrNameLst>
                                          <p:attrName>ppt_y</p:attrName>
                                        </p:attrNameLst>
                                      </p:cBhvr>
                                      <p:tavLst>
                                        <p:tav tm="0">
                                          <p:val>
                                            <p:strVal val="#ppt_y+.1"/>
                                          </p:val>
                                        </p:tav>
                                        <p:tav tm="100000">
                                          <p:val>
                                            <p:strVal val="#ppt_y"/>
                                          </p:val>
                                        </p:tav>
                                      </p:tavLst>
                                    </p:anim>
                                  </p:childTnLst>
                                </p:cTn>
                              </p:par>
                            </p:childTnLst>
                          </p:cTn>
                        </p:par>
                        <p:par>
                          <p:cTn id="31" fill="hold">
                            <p:stCondLst>
                              <p:cond delay="1500"/>
                            </p:stCondLst>
                            <p:childTnLst>
                              <p:par>
                                <p:cTn id="32" presetID="22" presetClass="entr" presetSubtype="8" fill="hold" grpId="0" nodeType="afterEffect">
                                  <p:stCondLst>
                                    <p:cond delay="0"/>
                                  </p:stCondLst>
                                  <p:childTnLst>
                                    <p:set>
                                      <p:cBhvr>
                                        <p:cTn id="33" dur="1" fill="hold">
                                          <p:stCondLst>
                                            <p:cond delay="0"/>
                                          </p:stCondLst>
                                        </p:cTn>
                                        <p:tgtEl>
                                          <p:spTgt spid="4"/>
                                        </p:tgtEl>
                                        <p:attrNameLst>
                                          <p:attrName>style.visibility</p:attrName>
                                        </p:attrNameLst>
                                      </p:cBhvr>
                                      <p:to>
                                        <p:strVal val="visible"/>
                                      </p:to>
                                    </p:set>
                                    <p:animEffect transition="in" filter="wipe(left)">
                                      <p:cBhvr>
                                        <p:cTn id="34" dur="500"/>
                                        <p:tgtEl>
                                          <p:spTgt spid="4"/>
                                        </p:tgtEl>
                                      </p:cBhvr>
                                    </p:animEffect>
                                  </p:childTnLst>
                                </p:cTn>
                              </p:par>
                            </p:childTnLst>
                          </p:cTn>
                        </p:par>
                        <p:par>
                          <p:cTn id="35" fill="hold">
                            <p:stCondLst>
                              <p:cond delay="2000"/>
                            </p:stCondLst>
                            <p:childTnLst>
                              <p:par>
                                <p:cTn id="36" presetID="22" presetClass="entr" presetSubtype="8" fill="hold" grpId="0" nodeType="afterEffect">
                                  <p:stCondLst>
                                    <p:cond delay="0"/>
                                  </p:stCondLst>
                                  <p:childTnLst>
                                    <p:set>
                                      <p:cBhvr>
                                        <p:cTn id="37" dur="1" fill="hold">
                                          <p:stCondLst>
                                            <p:cond delay="0"/>
                                          </p:stCondLst>
                                        </p:cTn>
                                        <p:tgtEl>
                                          <p:spTgt spid="5"/>
                                        </p:tgtEl>
                                        <p:attrNameLst>
                                          <p:attrName>style.visibility</p:attrName>
                                        </p:attrNameLst>
                                      </p:cBhvr>
                                      <p:to>
                                        <p:strVal val="visible"/>
                                      </p:to>
                                    </p:set>
                                    <p:animEffect transition="in" filter="wipe(left)">
                                      <p:cBhvr>
                                        <p:cTn id="38"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3" grpId="0"/>
      <p:bldP spid="4" grpId="0"/>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2" cstate="screen">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2" name="文本框 1"/>
          <p:cNvSpPr txBox="1"/>
          <p:nvPr/>
        </p:nvSpPr>
        <p:spPr>
          <a:xfrm>
            <a:off x="6249670" y="2102485"/>
            <a:ext cx="4709160" cy="2122805"/>
          </a:xfrm>
          <a:prstGeom prst="rect">
            <a:avLst/>
          </a:prstGeom>
          <a:noFill/>
        </p:spPr>
        <p:txBody>
          <a:bodyPr wrap="square" rtlCol="0" anchor="t">
            <a:spAutoFit/>
          </a:bodyPr>
          <a:lstStyle/>
          <a:p>
            <a:pPr fontAlgn="auto">
              <a:lnSpc>
                <a:spcPct val="110000"/>
              </a:lnSpc>
            </a:pPr>
            <a:r>
              <a:rPr lang="zh-CN" altLang="en-US" sz="6000" dirty="0">
                <a:cs typeface="+mn-ea"/>
                <a:sym typeface="+mn-lt"/>
              </a:rPr>
              <a:t>信息安全</a:t>
            </a:r>
          </a:p>
          <a:p>
            <a:pPr fontAlgn="auto">
              <a:lnSpc>
                <a:spcPct val="110000"/>
              </a:lnSpc>
            </a:pPr>
            <a:r>
              <a:rPr lang="zh-CN" altLang="en-US" sz="6000" dirty="0">
                <a:cs typeface="+mn-ea"/>
                <a:sym typeface="+mn-lt"/>
              </a:rPr>
              <a:t>与我的关系</a:t>
            </a:r>
          </a:p>
        </p:txBody>
      </p:sp>
      <p:sp>
        <p:nvSpPr>
          <p:cNvPr id="4" name="文本框 3"/>
          <p:cNvSpPr txBox="1"/>
          <p:nvPr/>
        </p:nvSpPr>
        <p:spPr>
          <a:xfrm>
            <a:off x="6301740" y="1197610"/>
            <a:ext cx="3852273" cy="800925"/>
          </a:xfrm>
          <a:prstGeom prst="rect">
            <a:avLst/>
          </a:prstGeom>
          <a:noFill/>
        </p:spPr>
        <p:txBody>
          <a:bodyPr wrap="none" rtlCol="0" anchor="t">
            <a:spAutoFit/>
          </a:bodyPr>
          <a:lstStyle/>
          <a:p>
            <a:pPr fontAlgn="auto">
              <a:lnSpc>
                <a:spcPct val="110000"/>
              </a:lnSpc>
            </a:pPr>
            <a:r>
              <a:rPr lang="en-US" altLang="zh-CN" sz="4500">
                <a:solidFill>
                  <a:srgbClr val="4080DC"/>
                </a:solidFill>
                <a:cs typeface="+mn-ea"/>
                <a:sym typeface="+mn-lt"/>
              </a:rPr>
              <a:t>——PART  02</a:t>
            </a:r>
          </a:p>
        </p:txBody>
      </p:sp>
      <p:sp>
        <p:nvSpPr>
          <p:cNvPr id="5" name="文本框 4"/>
          <p:cNvSpPr txBox="1"/>
          <p:nvPr/>
        </p:nvSpPr>
        <p:spPr>
          <a:xfrm>
            <a:off x="2602865" y="304800"/>
            <a:ext cx="841321" cy="375809"/>
          </a:xfrm>
          <a:prstGeom prst="rect">
            <a:avLst/>
          </a:prstGeom>
          <a:noFill/>
        </p:spPr>
        <p:txBody>
          <a:bodyPr wrap="none" rtlCol="0" anchor="t">
            <a:spAutoFit/>
          </a:bodyPr>
          <a:lstStyle/>
          <a:p>
            <a:pPr fontAlgn="auto">
              <a:lnSpc>
                <a:spcPct val="110000"/>
              </a:lnSpc>
            </a:pPr>
            <a:r>
              <a:rPr lang="en-US" altLang="zh-CN">
                <a:solidFill>
                  <a:srgbClr val="4080DC"/>
                </a:solidFill>
                <a:cs typeface="+mn-ea"/>
                <a:sym typeface="+mn-lt"/>
              </a:rPr>
              <a:t>LOGO</a:t>
            </a:r>
          </a:p>
        </p:txBody>
      </p:sp>
      <p:sp>
        <p:nvSpPr>
          <p:cNvPr id="7" name="文本框 6"/>
          <p:cNvSpPr txBox="1"/>
          <p:nvPr/>
        </p:nvSpPr>
        <p:spPr>
          <a:xfrm>
            <a:off x="6301740" y="4277360"/>
            <a:ext cx="5503545" cy="307777"/>
          </a:xfrm>
          <a:prstGeom prst="rect">
            <a:avLst/>
          </a:prstGeom>
          <a:noFill/>
        </p:spPr>
        <p:txBody>
          <a:bodyPr wrap="square" rtlCol="0" anchor="t">
            <a:spAutoFit/>
          </a:bodyPr>
          <a:lstStyle/>
          <a:p>
            <a:pPr algn="dist"/>
            <a:r>
              <a:rPr lang="zh-CN" altLang="en-US" sz="1400">
                <a:solidFill>
                  <a:schemeClr val="tx1">
                    <a:lumMod val="65000"/>
                    <a:lumOff val="35000"/>
                  </a:schemeClr>
                </a:solidFill>
                <a:cs typeface="+mn-ea"/>
                <a:sym typeface="+mn-lt"/>
              </a:rPr>
              <a:t>What is the relationship between information security and me?</a:t>
            </a:r>
          </a:p>
        </p:txBody>
      </p:sp>
      <p:sp>
        <p:nvSpPr>
          <p:cNvPr id="8" name="文本框 7"/>
          <p:cNvSpPr txBox="1"/>
          <p:nvPr/>
        </p:nvSpPr>
        <p:spPr>
          <a:xfrm>
            <a:off x="9017000" y="5996940"/>
            <a:ext cx="1984839" cy="397032"/>
          </a:xfrm>
          <a:prstGeom prst="rect">
            <a:avLst/>
          </a:prstGeom>
          <a:noFill/>
        </p:spPr>
        <p:txBody>
          <a:bodyPr wrap="none" rtlCol="0" anchor="t">
            <a:spAutoFit/>
          </a:bodyPr>
          <a:lstStyle/>
          <a:p>
            <a:pPr fontAlgn="auto">
              <a:lnSpc>
                <a:spcPct val="110000"/>
              </a:lnSpc>
            </a:pPr>
            <a:r>
              <a:rPr lang="zh-CN" altLang="en-US" dirty="0">
                <a:solidFill>
                  <a:schemeClr val="bg1"/>
                </a:solidFill>
                <a:cs typeface="+mn-ea"/>
                <a:sym typeface="+mn-lt"/>
              </a:rPr>
              <a:t>汇报人</a:t>
            </a:r>
            <a:r>
              <a:rPr lang="zh-CN" altLang="en-US" dirty="0" smtClean="0">
                <a:solidFill>
                  <a:schemeClr val="bg1"/>
                </a:solidFill>
                <a:cs typeface="+mn-ea"/>
                <a:sym typeface="+mn-lt"/>
              </a:rPr>
              <a:t>：优品</a:t>
            </a:r>
            <a:r>
              <a:rPr lang="en-US" altLang="zh-CN" dirty="0" smtClean="0">
                <a:solidFill>
                  <a:schemeClr val="bg1"/>
                </a:solidFill>
                <a:cs typeface="+mn-ea"/>
                <a:sym typeface="+mn-lt"/>
              </a:rPr>
              <a:t>PPT</a:t>
            </a:r>
            <a:endParaRPr lang="zh-CN" altLang="en-US" dirty="0">
              <a:solidFill>
                <a:schemeClr val="bg1"/>
              </a:solidFill>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500"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strVal val="#ppt_w*0.70"/>
                                          </p:val>
                                        </p:tav>
                                        <p:tav tm="100000">
                                          <p:val>
                                            <p:strVal val="#ppt_w"/>
                                          </p:val>
                                        </p:tav>
                                      </p:tavLst>
                                    </p:anim>
                                    <p:anim calcmode="lin" valueType="num">
                                      <p:cBhvr>
                                        <p:cTn id="8" dur="500" fill="hold"/>
                                        <p:tgtEl>
                                          <p:spTgt spid="2"/>
                                        </p:tgtEl>
                                        <p:attrNameLst>
                                          <p:attrName>ppt_h</p:attrName>
                                        </p:attrNameLst>
                                      </p:cBhvr>
                                      <p:tavLst>
                                        <p:tav tm="0">
                                          <p:val>
                                            <p:strVal val="#ppt_h"/>
                                          </p:val>
                                        </p:tav>
                                        <p:tav tm="100000">
                                          <p:val>
                                            <p:strVal val="#ppt_h"/>
                                          </p:val>
                                        </p:tav>
                                      </p:tavLst>
                                    </p:anim>
                                    <p:animEffect transition="in" filter="fade">
                                      <p:cBhvr>
                                        <p:cTn id="9" dur="500"/>
                                        <p:tgtEl>
                                          <p:spTgt spid="2"/>
                                        </p:tgtEl>
                                      </p:cBhvr>
                                    </p:animEffect>
                                  </p:childTnLst>
                                </p:cTn>
                              </p:par>
                              <p:par>
                                <p:cTn id="10" presetID="22" presetClass="entr" presetSubtype="8"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500"/>
                                        <p:tgtEl>
                                          <p:spTgt spid="4"/>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wipe(left)">
                                      <p:cBhvr>
                                        <p:cTn id="15" dur="500"/>
                                        <p:tgtEl>
                                          <p:spTgt spid="5"/>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wipe(left)">
                                      <p:cBhvr>
                                        <p:cTn id="18" dur="500"/>
                                        <p:tgtEl>
                                          <p:spTgt spid="7"/>
                                        </p:tgtEl>
                                      </p:cBhvr>
                                    </p:animEffect>
                                  </p:childTnLst>
                                </p:cTn>
                              </p:par>
                              <p:par>
                                <p:cTn id="19" presetID="37" presetClass="entr" presetSubtype="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500"/>
                                        <p:tgtEl>
                                          <p:spTgt spid="8"/>
                                        </p:tgtEl>
                                      </p:cBhvr>
                                    </p:animEffect>
                                    <p:anim calcmode="lin" valueType="num">
                                      <p:cBhvr>
                                        <p:cTn id="22" dur="500" fill="hold"/>
                                        <p:tgtEl>
                                          <p:spTgt spid="8"/>
                                        </p:tgtEl>
                                        <p:attrNameLst>
                                          <p:attrName>ppt_x</p:attrName>
                                        </p:attrNameLst>
                                      </p:cBhvr>
                                      <p:tavLst>
                                        <p:tav tm="0">
                                          <p:val>
                                            <p:strVal val="#ppt_x"/>
                                          </p:val>
                                        </p:tav>
                                        <p:tav tm="100000">
                                          <p:val>
                                            <p:strVal val="#ppt_x"/>
                                          </p:val>
                                        </p:tav>
                                      </p:tavLst>
                                    </p:anim>
                                    <p:anim calcmode="lin" valueType="num">
                                      <p:cBhvr>
                                        <p:cTn id="23" dur="450" decel="100000" fill="hold"/>
                                        <p:tgtEl>
                                          <p:spTgt spid="8"/>
                                        </p:tgtEl>
                                        <p:attrNameLst>
                                          <p:attrName>ppt_y</p:attrName>
                                        </p:attrNameLst>
                                      </p:cBhvr>
                                      <p:tavLst>
                                        <p:tav tm="0">
                                          <p:val>
                                            <p:strVal val="#ppt_y+1"/>
                                          </p:val>
                                        </p:tav>
                                        <p:tav tm="100000">
                                          <p:val>
                                            <p:strVal val="#ppt_y-.03"/>
                                          </p:val>
                                        </p:tav>
                                      </p:tavLst>
                                    </p:anim>
                                    <p:anim calcmode="lin" valueType="num">
                                      <p:cBhvr>
                                        <p:cTn id="24" dur="50" accel="100000" fill="hold">
                                          <p:stCondLst>
                                            <p:cond delay="450"/>
                                          </p:stCondLst>
                                        </p:cTn>
                                        <p:tgtEl>
                                          <p:spTgt spid="8"/>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P spid="7" grpId="0"/>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2" cstate="screen">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pic>
        <p:nvPicPr>
          <p:cNvPr id="17" name="图片 16" descr="51miz-E841183-64778546"/>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89280" y="448310"/>
            <a:ext cx="545465" cy="545465"/>
          </a:xfrm>
          <a:prstGeom prst="rect">
            <a:avLst/>
          </a:prstGeom>
        </p:spPr>
      </p:pic>
      <p:sp>
        <p:nvSpPr>
          <p:cNvPr id="18" name="文本框 17"/>
          <p:cNvSpPr txBox="1"/>
          <p:nvPr/>
        </p:nvSpPr>
        <p:spPr>
          <a:xfrm>
            <a:off x="1308100" y="448310"/>
            <a:ext cx="3070071" cy="486030"/>
          </a:xfrm>
          <a:prstGeom prst="rect">
            <a:avLst/>
          </a:prstGeom>
          <a:noFill/>
        </p:spPr>
        <p:txBody>
          <a:bodyPr wrap="none" rtlCol="0" anchor="t">
            <a:spAutoFit/>
          </a:bodyPr>
          <a:lstStyle/>
          <a:p>
            <a:pPr algn="l" fontAlgn="auto">
              <a:lnSpc>
                <a:spcPct val="110000"/>
              </a:lnSpc>
            </a:pPr>
            <a:r>
              <a:rPr lang="en-US" altLang="zh-CN" sz="2500">
                <a:solidFill>
                  <a:schemeClr val="tx1"/>
                </a:solidFill>
                <a:cs typeface="+mn-ea"/>
                <a:sym typeface="+mn-lt"/>
              </a:rPr>
              <a:t>信息安全与我的关系</a:t>
            </a:r>
          </a:p>
        </p:txBody>
      </p:sp>
      <p:graphicFrame>
        <p:nvGraphicFramePr>
          <p:cNvPr id="6" name="图示 5"/>
          <p:cNvGraphicFramePr/>
          <p:nvPr>
            <p:extLst>
              <p:ext uri="{D42A27DB-BD31-4B8C-83A1-F6EECF244321}">
                <p14:modId xmlns:p14="http://schemas.microsoft.com/office/powerpoint/2010/main" val="4130259892"/>
              </p:ext>
            </p:extLst>
          </p:nvPr>
        </p:nvGraphicFramePr>
        <p:xfrm>
          <a:off x="221615" y="1920240"/>
          <a:ext cx="5656580" cy="352171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7" name="文本框 6"/>
          <p:cNvSpPr txBox="1"/>
          <p:nvPr/>
        </p:nvSpPr>
        <p:spPr>
          <a:xfrm>
            <a:off x="6662420" y="1911985"/>
            <a:ext cx="3972560" cy="418191"/>
          </a:xfrm>
          <a:prstGeom prst="rect">
            <a:avLst/>
          </a:prstGeom>
          <a:noFill/>
        </p:spPr>
        <p:txBody>
          <a:bodyPr wrap="square" rtlCol="0" anchor="t">
            <a:spAutoFit/>
          </a:bodyPr>
          <a:lstStyle/>
          <a:p>
            <a:pPr algn="l" fontAlgn="auto">
              <a:lnSpc>
                <a:spcPct val="150000"/>
              </a:lnSpc>
            </a:pPr>
            <a:r>
              <a:rPr lang="en-US" altLang="zh-CN" sz="1600">
                <a:solidFill>
                  <a:schemeClr val="tx1"/>
                </a:solidFill>
                <a:cs typeface="+mn-ea"/>
                <a:sym typeface="+mn-lt"/>
              </a:rPr>
              <a:t>▲以企业为目标的攻击威胁数字上升;</a:t>
            </a:r>
          </a:p>
        </p:txBody>
      </p:sp>
      <p:pic>
        <p:nvPicPr>
          <p:cNvPr id="8" name="图片 7" descr="51miz-E787635-94E06D171"/>
          <p:cNvPicPr>
            <a:picLocks noChangeAspect="1"/>
          </p:cNvPicPr>
          <p:nvPr/>
        </p:nvPicPr>
        <p:blipFill>
          <a:blip r:embed="rId9" cstate="screen">
            <a:extLst>
              <a:ext uri="{28A0092B-C50C-407E-A947-70E740481C1C}">
                <a14:useLocalDpi xmlns:a14="http://schemas.microsoft.com/office/drawing/2010/main"/>
              </a:ext>
            </a:extLst>
          </a:blip>
          <a:stretch>
            <a:fillRect/>
          </a:stretch>
        </p:blipFill>
        <p:spPr>
          <a:xfrm>
            <a:off x="5878195" y="1718310"/>
            <a:ext cx="652145" cy="654050"/>
          </a:xfrm>
          <a:prstGeom prst="rect">
            <a:avLst/>
          </a:prstGeom>
        </p:spPr>
      </p:pic>
      <p:sp>
        <p:nvSpPr>
          <p:cNvPr id="9" name="文本框 8"/>
          <p:cNvSpPr txBox="1"/>
          <p:nvPr/>
        </p:nvSpPr>
        <p:spPr>
          <a:xfrm>
            <a:off x="6662420" y="1595120"/>
            <a:ext cx="1206500" cy="418191"/>
          </a:xfrm>
          <a:prstGeom prst="rect">
            <a:avLst/>
          </a:prstGeom>
          <a:noFill/>
        </p:spPr>
        <p:txBody>
          <a:bodyPr wrap="square" rtlCol="0" anchor="t">
            <a:spAutoFit/>
          </a:bodyPr>
          <a:lstStyle/>
          <a:p>
            <a:pPr algn="l" fontAlgn="auto">
              <a:lnSpc>
                <a:spcPct val="150000"/>
              </a:lnSpc>
            </a:pPr>
            <a:r>
              <a:rPr lang="zh-CN" altLang="en-US" sz="1600">
                <a:solidFill>
                  <a:srgbClr val="8BCEF9"/>
                </a:solidFill>
                <a:cs typeface="+mn-ea"/>
                <a:sym typeface="+mn-lt"/>
              </a:rPr>
              <a:t>信息安全</a:t>
            </a:r>
          </a:p>
        </p:txBody>
      </p:sp>
      <p:sp>
        <p:nvSpPr>
          <p:cNvPr id="10" name="文本框 9"/>
          <p:cNvSpPr txBox="1"/>
          <p:nvPr/>
        </p:nvSpPr>
        <p:spPr>
          <a:xfrm>
            <a:off x="6662420" y="2718435"/>
            <a:ext cx="4764405" cy="418191"/>
          </a:xfrm>
          <a:prstGeom prst="rect">
            <a:avLst/>
          </a:prstGeom>
          <a:noFill/>
        </p:spPr>
        <p:txBody>
          <a:bodyPr wrap="square" rtlCol="0" anchor="t">
            <a:spAutoFit/>
          </a:bodyPr>
          <a:lstStyle/>
          <a:p>
            <a:pPr algn="l" fontAlgn="auto">
              <a:lnSpc>
                <a:spcPct val="150000"/>
              </a:lnSpc>
            </a:pPr>
            <a:r>
              <a:rPr lang="en-US" altLang="zh-CN" sz="1600">
                <a:solidFill>
                  <a:schemeClr val="tx1"/>
                </a:solidFill>
                <a:cs typeface="+mn-ea"/>
                <a:sym typeface="+mn-lt"/>
              </a:rPr>
              <a:t>▲攻击工具的普及使网路罪行较以往变得更轻易;</a:t>
            </a:r>
          </a:p>
        </p:txBody>
      </p:sp>
      <p:pic>
        <p:nvPicPr>
          <p:cNvPr id="11" name="图片 10" descr="D:\APPT制作\新员工网络信息安全意识培训\素材\元素\图片\51miz-E787635-94E06D172.png51miz-E787635-94E06D172"/>
          <p:cNvPicPr>
            <a:picLocks noChangeAspect="1"/>
          </p:cNvPicPr>
          <p:nvPr/>
        </p:nvPicPr>
        <p:blipFill>
          <a:blip r:embed="rId10" cstate="screen">
            <a:extLst>
              <a:ext uri="{28A0092B-C50C-407E-A947-70E740481C1C}">
                <a14:useLocalDpi xmlns:a14="http://schemas.microsoft.com/office/drawing/2010/main"/>
              </a:ext>
            </a:extLst>
          </a:blip>
          <a:srcRect/>
          <a:stretch>
            <a:fillRect/>
          </a:stretch>
        </p:blipFill>
        <p:spPr>
          <a:xfrm>
            <a:off x="5878195" y="2525078"/>
            <a:ext cx="652145" cy="653415"/>
          </a:xfrm>
          <a:prstGeom prst="rect">
            <a:avLst/>
          </a:prstGeom>
        </p:spPr>
      </p:pic>
      <p:sp>
        <p:nvSpPr>
          <p:cNvPr id="12" name="文本框 11"/>
          <p:cNvSpPr txBox="1"/>
          <p:nvPr/>
        </p:nvSpPr>
        <p:spPr>
          <a:xfrm>
            <a:off x="6662420" y="2401570"/>
            <a:ext cx="1206500" cy="418191"/>
          </a:xfrm>
          <a:prstGeom prst="rect">
            <a:avLst/>
          </a:prstGeom>
          <a:noFill/>
        </p:spPr>
        <p:txBody>
          <a:bodyPr wrap="square" rtlCol="0" anchor="t">
            <a:spAutoFit/>
          </a:bodyPr>
          <a:lstStyle/>
          <a:p>
            <a:pPr algn="l" fontAlgn="auto">
              <a:lnSpc>
                <a:spcPct val="150000"/>
              </a:lnSpc>
            </a:pPr>
            <a:r>
              <a:rPr lang="zh-CN" altLang="en-US" sz="1600">
                <a:solidFill>
                  <a:srgbClr val="4080DC"/>
                </a:solidFill>
                <a:cs typeface="+mn-ea"/>
                <a:sym typeface="+mn-lt"/>
              </a:rPr>
              <a:t>信息安全</a:t>
            </a:r>
          </a:p>
        </p:txBody>
      </p:sp>
      <p:sp>
        <p:nvSpPr>
          <p:cNvPr id="13" name="文本框 12"/>
          <p:cNvSpPr txBox="1"/>
          <p:nvPr/>
        </p:nvSpPr>
        <p:spPr>
          <a:xfrm>
            <a:off x="6662420" y="3551555"/>
            <a:ext cx="3972560" cy="418191"/>
          </a:xfrm>
          <a:prstGeom prst="rect">
            <a:avLst/>
          </a:prstGeom>
          <a:noFill/>
        </p:spPr>
        <p:txBody>
          <a:bodyPr wrap="square" rtlCol="0" anchor="t">
            <a:spAutoFit/>
          </a:bodyPr>
          <a:lstStyle/>
          <a:p>
            <a:pPr algn="l" fontAlgn="auto">
              <a:lnSpc>
                <a:spcPct val="150000"/>
              </a:lnSpc>
            </a:pPr>
            <a:r>
              <a:rPr lang="en-US" altLang="zh-CN" sz="1600">
                <a:solidFill>
                  <a:schemeClr val="tx1"/>
                </a:solidFill>
                <a:cs typeface="+mn-ea"/>
                <a:sym typeface="+mn-lt"/>
              </a:rPr>
              <a:t>▲基于网站的攻击有增无减</a:t>
            </a:r>
          </a:p>
        </p:txBody>
      </p:sp>
      <p:pic>
        <p:nvPicPr>
          <p:cNvPr id="14" name="图片 13" descr="D:\APPT制作\新员工网络信息安全意识培训\素材\元素\图片\51miz-E787635-94E06D173.png51miz-E787635-94E06D173"/>
          <p:cNvPicPr>
            <a:picLocks noChangeAspect="1"/>
          </p:cNvPicPr>
          <p:nvPr/>
        </p:nvPicPr>
        <p:blipFill>
          <a:blip r:embed="rId11" cstate="screen">
            <a:extLst>
              <a:ext uri="{28A0092B-C50C-407E-A947-70E740481C1C}">
                <a14:useLocalDpi xmlns:a14="http://schemas.microsoft.com/office/drawing/2010/main"/>
              </a:ext>
            </a:extLst>
          </a:blip>
          <a:srcRect/>
          <a:stretch>
            <a:fillRect/>
          </a:stretch>
        </p:blipFill>
        <p:spPr>
          <a:xfrm>
            <a:off x="5878513" y="3359785"/>
            <a:ext cx="651510" cy="650240"/>
          </a:xfrm>
          <a:prstGeom prst="rect">
            <a:avLst/>
          </a:prstGeom>
        </p:spPr>
      </p:pic>
      <p:sp>
        <p:nvSpPr>
          <p:cNvPr id="15" name="文本框 14"/>
          <p:cNvSpPr txBox="1"/>
          <p:nvPr/>
        </p:nvSpPr>
        <p:spPr>
          <a:xfrm>
            <a:off x="6662420" y="3234690"/>
            <a:ext cx="1206500" cy="418191"/>
          </a:xfrm>
          <a:prstGeom prst="rect">
            <a:avLst/>
          </a:prstGeom>
          <a:noFill/>
        </p:spPr>
        <p:txBody>
          <a:bodyPr wrap="square" rtlCol="0" anchor="t">
            <a:spAutoFit/>
          </a:bodyPr>
          <a:lstStyle/>
          <a:p>
            <a:pPr algn="l" fontAlgn="auto">
              <a:lnSpc>
                <a:spcPct val="150000"/>
              </a:lnSpc>
            </a:pPr>
            <a:r>
              <a:rPr lang="zh-CN" altLang="en-US" sz="1600">
                <a:solidFill>
                  <a:srgbClr val="8BCEF9"/>
                </a:solidFill>
                <a:cs typeface="+mn-ea"/>
                <a:sym typeface="+mn-lt"/>
              </a:rPr>
              <a:t>信息安全</a:t>
            </a:r>
          </a:p>
        </p:txBody>
      </p:sp>
      <p:sp>
        <p:nvSpPr>
          <p:cNvPr id="16" name="文本框 15"/>
          <p:cNvSpPr txBox="1"/>
          <p:nvPr/>
        </p:nvSpPr>
        <p:spPr>
          <a:xfrm>
            <a:off x="6662420" y="4384040"/>
            <a:ext cx="4764405" cy="418191"/>
          </a:xfrm>
          <a:prstGeom prst="rect">
            <a:avLst/>
          </a:prstGeom>
          <a:noFill/>
        </p:spPr>
        <p:txBody>
          <a:bodyPr wrap="square" rtlCol="0" anchor="t">
            <a:spAutoFit/>
          </a:bodyPr>
          <a:lstStyle/>
          <a:p>
            <a:pPr algn="l" fontAlgn="auto">
              <a:lnSpc>
                <a:spcPct val="150000"/>
              </a:lnSpc>
            </a:pPr>
            <a:r>
              <a:rPr lang="en-US" altLang="zh-CN" sz="1600">
                <a:solidFill>
                  <a:schemeClr val="tx1"/>
                </a:solidFill>
                <a:cs typeface="+mn-ea"/>
                <a:sym typeface="+mn-lt"/>
              </a:rPr>
              <a:t>▲针对个人身份资讯的安全威胁持续增长。</a:t>
            </a:r>
          </a:p>
        </p:txBody>
      </p:sp>
      <p:pic>
        <p:nvPicPr>
          <p:cNvPr id="20" name="图片 19" descr="D:\APPT制作\新员工网络信息安全意识培训\素材\元素\图片\51miz-E787635-94E06D17.png51miz-E787635-94E06D17"/>
          <p:cNvPicPr>
            <a:picLocks noChangeAspect="1"/>
          </p:cNvPicPr>
          <p:nvPr/>
        </p:nvPicPr>
        <p:blipFill>
          <a:blip r:embed="rId12" cstate="screen">
            <a:extLst>
              <a:ext uri="{28A0092B-C50C-407E-A947-70E740481C1C}">
                <a14:useLocalDpi xmlns:a14="http://schemas.microsoft.com/office/drawing/2010/main"/>
              </a:ext>
            </a:extLst>
          </a:blip>
          <a:srcRect/>
          <a:stretch>
            <a:fillRect/>
          </a:stretch>
        </p:blipFill>
        <p:spPr>
          <a:xfrm>
            <a:off x="5878830" y="4191001"/>
            <a:ext cx="650875" cy="652780"/>
          </a:xfrm>
          <a:prstGeom prst="rect">
            <a:avLst/>
          </a:prstGeom>
        </p:spPr>
      </p:pic>
      <p:sp>
        <p:nvSpPr>
          <p:cNvPr id="21" name="文本框 20"/>
          <p:cNvSpPr txBox="1"/>
          <p:nvPr/>
        </p:nvSpPr>
        <p:spPr>
          <a:xfrm>
            <a:off x="6662420" y="4067175"/>
            <a:ext cx="1206500" cy="418191"/>
          </a:xfrm>
          <a:prstGeom prst="rect">
            <a:avLst/>
          </a:prstGeom>
          <a:noFill/>
        </p:spPr>
        <p:txBody>
          <a:bodyPr wrap="square" rtlCol="0" anchor="t">
            <a:spAutoFit/>
          </a:bodyPr>
          <a:lstStyle/>
          <a:p>
            <a:pPr algn="l" fontAlgn="auto">
              <a:lnSpc>
                <a:spcPct val="150000"/>
              </a:lnSpc>
            </a:pPr>
            <a:r>
              <a:rPr lang="zh-CN" altLang="en-US" sz="1600">
                <a:solidFill>
                  <a:srgbClr val="4080DC"/>
                </a:solidFill>
                <a:cs typeface="+mn-ea"/>
                <a:sym typeface="+mn-lt"/>
              </a:rPr>
              <a:t>信息安全</a:t>
            </a:r>
          </a:p>
        </p:txBody>
      </p:sp>
      <p:sp>
        <p:nvSpPr>
          <p:cNvPr id="22" name="文本框 21"/>
          <p:cNvSpPr txBox="1"/>
          <p:nvPr/>
        </p:nvSpPr>
        <p:spPr>
          <a:xfrm>
            <a:off x="6662420" y="5191125"/>
            <a:ext cx="3972560" cy="418191"/>
          </a:xfrm>
          <a:prstGeom prst="rect">
            <a:avLst/>
          </a:prstGeom>
          <a:noFill/>
        </p:spPr>
        <p:txBody>
          <a:bodyPr wrap="square" rtlCol="0" anchor="t">
            <a:spAutoFit/>
          </a:bodyPr>
          <a:lstStyle/>
          <a:p>
            <a:pPr algn="l" fontAlgn="auto">
              <a:lnSpc>
                <a:spcPct val="150000"/>
              </a:lnSpc>
            </a:pPr>
            <a:r>
              <a:rPr lang="en-US" altLang="zh-CN" sz="1600">
                <a:solidFill>
                  <a:schemeClr val="tx1"/>
                </a:solidFill>
                <a:cs typeface="+mn-ea"/>
                <a:sym typeface="+mn-lt"/>
              </a:rPr>
              <a:t>▲以企业为目标的攻击威胁数字上升;</a:t>
            </a:r>
          </a:p>
        </p:txBody>
      </p:sp>
      <p:pic>
        <p:nvPicPr>
          <p:cNvPr id="23" name="图片 22" descr="51miz-E787635-94E06D171"/>
          <p:cNvPicPr>
            <a:picLocks noChangeAspect="1"/>
          </p:cNvPicPr>
          <p:nvPr/>
        </p:nvPicPr>
        <p:blipFill>
          <a:blip r:embed="rId9" cstate="screen">
            <a:extLst>
              <a:ext uri="{28A0092B-C50C-407E-A947-70E740481C1C}">
                <a14:useLocalDpi xmlns:a14="http://schemas.microsoft.com/office/drawing/2010/main"/>
              </a:ext>
            </a:extLst>
          </a:blip>
          <a:stretch>
            <a:fillRect/>
          </a:stretch>
        </p:blipFill>
        <p:spPr>
          <a:xfrm>
            <a:off x="5878195" y="4997450"/>
            <a:ext cx="652145" cy="654050"/>
          </a:xfrm>
          <a:prstGeom prst="rect">
            <a:avLst/>
          </a:prstGeom>
        </p:spPr>
      </p:pic>
      <p:sp>
        <p:nvSpPr>
          <p:cNvPr id="24" name="文本框 23"/>
          <p:cNvSpPr txBox="1"/>
          <p:nvPr/>
        </p:nvSpPr>
        <p:spPr>
          <a:xfrm>
            <a:off x="6662420" y="4874260"/>
            <a:ext cx="1206500" cy="418191"/>
          </a:xfrm>
          <a:prstGeom prst="rect">
            <a:avLst/>
          </a:prstGeom>
          <a:noFill/>
        </p:spPr>
        <p:txBody>
          <a:bodyPr wrap="square" rtlCol="0" anchor="t">
            <a:spAutoFit/>
          </a:bodyPr>
          <a:lstStyle/>
          <a:p>
            <a:pPr algn="l" fontAlgn="auto">
              <a:lnSpc>
                <a:spcPct val="150000"/>
              </a:lnSpc>
            </a:pPr>
            <a:r>
              <a:rPr lang="zh-CN" altLang="en-US" sz="1600">
                <a:solidFill>
                  <a:srgbClr val="8BCEF9"/>
                </a:solidFill>
                <a:cs typeface="+mn-ea"/>
                <a:sym typeface="+mn-lt"/>
              </a:rPr>
              <a:t>信息安全</a:t>
            </a:r>
          </a:p>
        </p:txBody>
      </p:sp>
    </p:spTree>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500"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anim calcmode="lin" valueType="num">
                                      <p:cBhvr>
                                        <p:cTn id="8" dur="500" fill="hold"/>
                                        <p:tgtEl>
                                          <p:spTgt spid="17"/>
                                        </p:tgtEl>
                                        <p:attrNameLst>
                                          <p:attrName>ppt_x</p:attrName>
                                        </p:attrNameLst>
                                      </p:cBhvr>
                                      <p:tavLst>
                                        <p:tav tm="0">
                                          <p:val>
                                            <p:strVal val="#ppt_x"/>
                                          </p:val>
                                        </p:tav>
                                        <p:tav tm="100000">
                                          <p:val>
                                            <p:strVal val="#ppt_x"/>
                                          </p:val>
                                        </p:tav>
                                      </p:tavLst>
                                    </p:anim>
                                    <p:anim calcmode="lin" valueType="num">
                                      <p:cBhvr>
                                        <p:cTn id="9" dur="500" fill="hold"/>
                                        <p:tgtEl>
                                          <p:spTgt spid="17"/>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22" presetClass="entr" presetSubtype="8" fill="hold" grpId="0" nodeType="afterEffect">
                                  <p:stCondLst>
                                    <p:cond delay="0"/>
                                  </p:stCondLst>
                                  <p:childTnLst>
                                    <p:set>
                                      <p:cBhvr>
                                        <p:cTn id="12" dur="1" fill="hold">
                                          <p:stCondLst>
                                            <p:cond delay="0"/>
                                          </p:stCondLst>
                                        </p:cTn>
                                        <p:tgtEl>
                                          <p:spTgt spid="18"/>
                                        </p:tgtEl>
                                        <p:attrNameLst>
                                          <p:attrName>style.visibility</p:attrName>
                                        </p:attrNameLst>
                                      </p:cBhvr>
                                      <p:to>
                                        <p:strVal val="visible"/>
                                      </p:to>
                                    </p:set>
                                    <p:animEffect transition="in" filter="wipe(left)">
                                      <p:cBhvr>
                                        <p:cTn id="13" dur="500"/>
                                        <p:tgtEl>
                                          <p:spTgt spid="18"/>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wipe(left)">
                                      <p:cBhvr>
                                        <p:cTn id="18" dur="5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8" presetClass="entr" presetSubtype="16" fill="hold" nodeType="clickEffect">
                                  <p:stCondLst>
                                    <p:cond delay="0"/>
                                  </p:stCondLst>
                                  <p:childTnLst>
                                    <p:set>
                                      <p:cBhvr>
                                        <p:cTn id="22" dur="500" fill="hold">
                                          <p:stCondLst>
                                            <p:cond delay="0"/>
                                          </p:stCondLst>
                                        </p:cTn>
                                        <p:tgtEl>
                                          <p:spTgt spid="8"/>
                                        </p:tgtEl>
                                        <p:attrNameLst>
                                          <p:attrName>style.visibility</p:attrName>
                                        </p:attrNameLst>
                                      </p:cBhvr>
                                      <p:to>
                                        <p:strVal val="visible"/>
                                      </p:to>
                                    </p:set>
                                    <p:animEffect transition="in" filter="diamond(in)">
                                      <p:cBhvr>
                                        <p:cTn id="23" dur="500"/>
                                        <p:tgtEl>
                                          <p:spTgt spid="8"/>
                                        </p:tgtEl>
                                      </p:cBhvr>
                                    </p:animEffect>
                                  </p:childTnLst>
                                </p:cTn>
                              </p:par>
                            </p:childTnLst>
                          </p:cTn>
                        </p:par>
                        <p:par>
                          <p:cTn id="24" fill="hold">
                            <p:stCondLst>
                              <p:cond delay="500"/>
                            </p:stCondLst>
                            <p:childTnLst>
                              <p:par>
                                <p:cTn id="25" presetID="22" presetClass="entr" presetSubtype="8"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ipe(left)">
                                      <p:cBhvr>
                                        <p:cTn id="27" dur="500"/>
                                        <p:tgtEl>
                                          <p:spTgt spid="9"/>
                                        </p:tgtEl>
                                      </p:cBhvr>
                                    </p:animEffect>
                                  </p:childTnLst>
                                </p:cTn>
                              </p:par>
                            </p:childTnLst>
                          </p:cTn>
                        </p:par>
                        <p:par>
                          <p:cTn id="28" fill="hold">
                            <p:stCondLst>
                              <p:cond delay="1000"/>
                            </p:stCondLst>
                            <p:childTnLst>
                              <p:par>
                                <p:cTn id="29" presetID="22" presetClass="entr" presetSubtype="8" fill="hold" grpId="0" nodeType="after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wipe(left)">
                                      <p:cBhvr>
                                        <p:cTn id="31" dur="500"/>
                                        <p:tgtEl>
                                          <p:spTgt spid="7"/>
                                        </p:tgtEl>
                                      </p:cBhvr>
                                    </p:animEffect>
                                  </p:childTnLst>
                                </p:cTn>
                              </p:par>
                            </p:childTnLst>
                          </p:cTn>
                        </p:par>
                      </p:childTnLst>
                    </p:cTn>
                  </p:par>
                  <p:par>
                    <p:cTn id="32" fill="hold">
                      <p:stCondLst>
                        <p:cond delay="indefinite"/>
                      </p:stCondLst>
                      <p:childTnLst>
                        <p:par>
                          <p:cTn id="33" fill="hold">
                            <p:stCondLst>
                              <p:cond delay="0"/>
                            </p:stCondLst>
                            <p:childTnLst>
                              <p:par>
                                <p:cTn id="34" presetID="8" presetClass="entr" presetSubtype="16" fill="hold" nodeType="clickEffect">
                                  <p:stCondLst>
                                    <p:cond delay="0"/>
                                  </p:stCondLst>
                                  <p:childTnLst>
                                    <p:set>
                                      <p:cBhvr>
                                        <p:cTn id="35" dur="500" fill="hold">
                                          <p:stCondLst>
                                            <p:cond delay="0"/>
                                          </p:stCondLst>
                                        </p:cTn>
                                        <p:tgtEl>
                                          <p:spTgt spid="11"/>
                                        </p:tgtEl>
                                        <p:attrNameLst>
                                          <p:attrName>style.visibility</p:attrName>
                                        </p:attrNameLst>
                                      </p:cBhvr>
                                      <p:to>
                                        <p:strVal val="visible"/>
                                      </p:to>
                                    </p:set>
                                    <p:animEffect transition="in" filter="diamond(in)">
                                      <p:cBhvr>
                                        <p:cTn id="36" dur="500"/>
                                        <p:tgtEl>
                                          <p:spTgt spid="11"/>
                                        </p:tgtEl>
                                      </p:cBhvr>
                                    </p:animEffect>
                                  </p:childTnLst>
                                </p:cTn>
                              </p:par>
                            </p:childTnLst>
                          </p:cTn>
                        </p:par>
                        <p:par>
                          <p:cTn id="37" fill="hold">
                            <p:stCondLst>
                              <p:cond delay="500"/>
                            </p:stCondLst>
                            <p:childTnLst>
                              <p:par>
                                <p:cTn id="38" presetID="22" presetClass="entr" presetSubtype="8" fill="hold" grpId="0" nodeType="afterEffect">
                                  <p:stCondLst>
                                    <p:cond delay="0"/>
                                  </p:stCondLst>
                                  <p:childTnLst>
                                    <p:set>
                                      <p:cBhvr>
                                        <p:cTn id="39" dur="1" fill="hold">
                                          <p:stCondLst>
                                            <p:cond delay="0"/>
                                          </p:stCondLst>
                                        </p:cTn>
                                        <p:tgtEl>
                                          <p:spTgt spid="12"/>
                                        </p:tgtEl>
                                        <p:attrNameLst>
                                          <p:attrName>style.visibility</p:attrName>
                                        </p:attrNameLst>
                                      </p:cBhvr>
                                      <p:to>
                                        <p:strVal val="visible"/>
                                      </p:to>
                                    </p:set>
                                    <p:animEffect transition="in" filter="wipe(left)">
                                      <p:cBhvr>
                                        <p:cTn id="40" dur="500"/>
                                        <p:tgtEl>
                                          <p:spTgt spid="12"/>
                                        </p:tgtEl>
                                      </p:cBhvr>
                                    </p:animEffect>
                                  </p:childTnLst>
                                </p:cTn>
                              </p:par>
                            </p:childTnLst>
                          </p:cTn>
                        </p:par>
                        <p:par>
                          <p:cTn id="41" fill="hold">
                            <p:stCondLst>
                              <p:cond delay="1000"/>
                            </p:stCondLst>
                            <p:childTnLst>
                              <p:par>
                                <p:cTn id="42" presetID="22" presetClass="entr" presetSubtype="8" fill="hold" grpId="0" nodeType="afterEffect">
                                  <p:stCondLst>
                                    <p:cond delay="0"/>
                                  </p:stCondLst>
                                  <p:childTnLst>
                                    <p:set>
                                      <p:cBhvr>
                                        <p:cTn id="43" dur="1" fill="hold">
                                          <p:stCondLst>
                                            <p:cond delay="0"/>
                                          </p:stCondLst>
                                        </p:cTn>
                                        <p:tgtEl>
                                          <p:spTgt spid="10"/>
                                        </p:tgtEl>
                                        <p:attrNameLst>
                                          <p:attrName>style.visibility</p:attrName>
                                        </p:attrNameLst>
                                      </p:cBhvr>
                                      <p:to>
                                        <p:strVal val="visible"/>
                                      </p:to>
                                    </p:set>
                                    <p:animEffect transition="in" filter="wipe(left)">
                                      <p:cBhvr>
                                        <p:cTn id="44" dur="500"/>
                                        <p:tgtEl>
                                          <p:spTgt spid="10"/>
                                        </p:tgtEl>
                                      </p:cBhvr>
                                    </p:animEffect>
                                  </p:childTnLst>
                                </p:cTn>
                              </p:par>
                            </p:childTnLst>
                          </p:cTn>
                        </p:par>
                      </p:childTnLst>
                    </p:cTn>
                  </p:par>
                  <p:par>
                    <p:cTn id="45" fill="hold">
                      <p:stCondLst>
                        <p:cond delay="indefinite"/>
                      </p:stCondLst>
                      <p:childTnLst>
                        <p:par>
                          <p:cTn id="46" fill="hold">
                            <p:stCondLst>
                              <p:cond delay="0"/>
                            </p:stCondLst>
                            <p:childTnLst>
                              <p:par>
                                <p:cTn id="47" presetID="8" presetClass="entr" presetSubtype="16" fill="hold" nodeType="clickEffect">
                                  <p:stCondLst>
                                    <p:cond delay="0"/>
                                  </p:stCondLst>
                                  <p:childTnLst>
                                    <p:set>
                                      <p:cBhvr>
                                        <p:cTn id="48" dur="500" fill="hold">
                                          <p:stCondLst>
                                            <p:cond delay="0"/>
                                          </p:stCondLst>
                                        </p:cTn>
                                        <p:tgtEl>
                                          <p:spTgt spid="14"/>
                                        </p:tgtEl>
                                        <p:attrNameLst>
                                          <p:attrName>style.visibility</p:attrName>
                                        </p:attrNameLst>
                                      </p:cBhvr>
                                      <p:to>
                                        <p:strVal val="visible"/>
                                      </p:to>
                                    </p:set>
                                    <p:animEffect transition="in" filter="diamond(in)">
                                      <p:cBhvr>
                                        <p:cTn id="49" dur="500"/>
                                        <p:tgtEl>
                                          <p:spTgt spid="14"/>
                                        </p:tgtEl>
                                      </p:cBhvr>
                                    </p:animEffect>
                                  </p:childTnLst>
                                </p:cTn>
                              </p:par>
                            </p:childTnLst>
                          </p:cTn>
                        </p:par>
                        <p:par>
                          <p:cTn id="50" fill="hold">
                            <p:stCondLst>
                              <p:cond delay="500"/>
                            </p:stCondLst>
                            <p:childTnLst>
                              <p:par>
                                <p:cTn id="51" presetID="22" presetClass="entr" presetSubtype="8" fill="hold" grpId="0" nodeType="afterEffect">
                                  <p:stCondLst>
                                    <p:cond delay="0"/>
                                  </p:stCondLst>
                                  <p:childTnLst>
                                    <p:set>
                                      <p:cBhvr>
                                        <p:cTn id="52" dur="1" fill="hold">
                                          <p:stCondLst>
                                            <p:cond delay="0"/>
                                          </p:stCondLst>
                                        </p:cTn>
                                        <p:tgtEl>
                                          <p:spTgt spid="15"/>
                                        </p:tgtEl>
                                        <p:attrNameLst>
                                          <p:attrName>style.visibility</p:attrName>
                                        </p:attrNameLst>
                                      </p:cBhvr>
                                      <p:to>
                                        <p:strVal val="visible"/>
                                      </p:to>
                                    </p:set>
                                    <p:animEffect transition="in" filter="wipe(left)">
                                      <p:cBhvr>
                                        <p:cTn id="53" dur="500"/>
                                        <p:tgtEl>
                                          <p:spTgt spid="15"/>
                                        </p:tgtEl>
                                      </p:cBhvr>
                                    </p:animEffect>
                                  </p:childTnLst>
                                </p:cTn>
                              </p:par>
                            </p:childTnLst>
                          </p:cTn>
                        </p:par>
                        <p:par>
                          <p:cTn id="54" fill="hold">
                            <p:stCondLst>
                              <p:cond delay="1000"/>
                            </p:stCondLst>
                            <p:childTnLst>
                              <p:par>
                                <p:cTn id="55" presetID="22" presetClass="entr" presetSubtype="8" fill="hold" grpId="0" nodeType="afterEffect">
                                  <p:stCondLst>
                                    <p:cond delay="0"/>
                                  </p:stCondLst>
                                  <p:childTnLst>
                                    <p:set>
                                      <p:cBhvr>
                                        <p:cTn id="56" dur="1" fill="hold">
                                          <p:stCondLst>
                                            <p:cond delay="0"/>
                                          </p:stCondLst>
                                        </p:cTn>
                                        <p:tgtEl>
                                          <p:spTgt spid="13"/>
                                        </p:tgtEl>
                                        <p:attrNameLst>
                                          <p:attrName>style.visibility</p:attrName>
                                        </p:attrNameLst>
                                      </p:cBhvr>
                                      <p:to>
                                        <p:strVal val="visible"/>
                                      </p:to>
                                    </p:set>
                                    <p:animEffect transition="in" filter="wipe(left)">
                                      <p:cBhvr>
                                        <p:cTn id="57" dur="500"/>
                                        <p:tgtEl>
                                          <p:spTgt spid="13"/>
                                        </p:tgtEl>
                                      </p:cBhvr>
                                    </p:animEffect>
                                  </p:childTnLst>
                                </p:cTn>
                              </p:par>
                            </p:childTnLst>
                          </p:cTn>
                        </p:par>
                      </p:childTnLst>
                    </p:cTn>
                  </p:par>
                  <p:par>
                    <p:cTn id="58" fill="hold">
                      <p:stCondLst>
                        <p:cond delay="indefinite"/>
                      </p:stCondLst>
                      <p:childTnLst>
                        <p:par>
                          <p:cTn id="59" fill="hold">
                            <p:stCondLst>
                              <p:cond delay="0"/>
                            </p:stCondLst>
                            <p:childTnLst>
                              <p:par>
                                <p:cTn id="60" presetID="8" presetClass="entr" presetSubtype="16" fill="hold" nodeType="clickEffect">
                                  <p:stCondLst>
                                    <p:cond delay="0"/>
                                  </p:stCondLst>
                                  <p:childTnLst>
                                    <p:set>
                                      <p:cBhvr>
                                        <p:cTn id="61" dur="500" fill="hold">
                                          <p:stCondLst>
                                            <p:cond delay="0"/>
                                          </p:stCondLst>
                                        </p:cTn>
                                        <p:tgtEl>
                                          <p:spTgt spid="20"/>
                                        </p:tgtEl>
                                        <p:attrNameLst>
                                          <p:attrName>style.visibility</p:attrName>
                                        </p:attrNameLst>
                                      </p:cBhvr>
                                      <p:to>
                                        <p:strVal val="visible"/>
                                      </p:to>
                                    </p:set>
                                    <p:animEffect transition="in" filter="diamond(in)">
                                      <p:cBhvr>
                                        <p:cTn id="62" dur="500"/>
                                        <p:tgtEl>
                                          <p:spTgt spid="20"/>
                                        </p:tgtEl>
                                      </p:cBhvr>
                                    </p:animEffect>
                                  </p:childTnLst>
                                </p:cTn>
                              </p:par>
                            </p:childTnLst>
                          </p:cTn>
                        </p:par>
                        <p:par>
                          <p:cTn id="63" fill="hold">
                            <p:stCondLst>
                              <p:cond delay="500"/>
                            </p:stCondLst>
                            <p:childTnLst>
                              <p:par>
                                <p:cTn id="64" presetID="22" presetClass="entr" presetSubtype="8" fill="hold" grpId="0" nodeType="afterEffect">
                                  <p:stCondLst>
                                    <p:cond delay="0"/>
                                  </p:stCondLst>
                                  <p:childTnLst>
                                    <p:set>
                                      <p:cBhvr>
                                        <p:cTn id="65" dur="1" fill="hold">
                                          <p:stCondLst>
                                            <p:cond delay="0"/>
                                          </p:stCondLst>
                                        </p:cTn>
                                        <p:tgtEl>
                                          <p:spTgt spid="21"/>
                                        </p:tgtEl>
                                        <p:attrNameLst>
                                          <p:attrName>style.visibility</p:attrName>
                                        </p:attrNameLst>
                                      </p:cBhvr>
                                      <p:to>
                                        <p:strVal val="visible"/>
                                      </p:to>
                                    </p:set>
                                    <p:animEffect transition="in" filter="wipe(left)">
                                      <p:cBhvr>
                                        <p:cTn id="66" dur="500"/>
                                        <p:tgtEl>
                                          <p:spTgt spid="21"/>
                                        </p:tgtEl>
                                      </p:cBhvr>
                                    </p:animEffect>
                                  </p:childTnLst>
                                </p:cTn>
                              </p:par>
                            </p:childTnLst>
                          </p:cTn>
                        </p:par>
                        <p:par>
                          <p:cTn id="67" fill="hold">
                            <p:stCondLst>
                              <p:cond delay="1000"/>
                            </p:stCondLst>
                            <p:childTnLst>
                              <p:par>
                                <p:cTn id="68" presetID="22" presetClass="entr" presetSubtype="8" fill="hold" grpId="0" nodeType="afterEffect">
                                  <p:stCondLst>
                                    <p:cond delay="0"/>
                                  </p:stCondLst>
                                  <p:childTnLst>
                                    <p:set>
                                      <p:cBhvr>
                                        <p:cTn id="69" dur="1" fill="hold">
                                          <p:stCondLst>
                                            <p:cond delay="0"/>
                                          </p:stCondLst>
                                        </p:cTn>
                                        <p:tgtEl>
                                          <p:spTgt spid="16"/>
                                        </p:tgtEl>
                                        <p:attrNameLst>
                                          <p:attrName>style.visibility</p:attrName>
                                        </p:attrNameLst>
                                      </p:cBhvr>
                                      <p:to>
                                        <p:strVal val="visible"/>
                                      </p:to>
                                    </p:set>
                                    <p:animEffect transition="in" filter="wipe(left)">
                                      <p:cBhvr>
                                        <p:cTn id="70" dur="500"/>
                                        <p:tgtEl>
                                          <p:spTgt spid="16"/>
                                        </p:tgtEl>
                                      </p:cBhvr>
                                    </p:animEffect>
                                  </p:childTnLst>
                                </p:cTn>
                              </p:par>
                            </p:childTnLst>
                          </p:cTn>
                        </p:par>
                      </p:childTnLst>
                    </p:cTn>
                  </p:par>
                  <p:par>
                    <p:cTn id="71" fill="hold">
                      <p:stCondLst>
                        <p:cond delay="indefinite"/>
                      </p:stCondLst>
                      <p:childTnLst>
                        <p:par>
                          <p:cTn id="72" fill="hold">
                            <p:stCondLst>
                              <p:cond delay="0"/>
                            </p:stCondLst>
                            <p:childTnLst>
                              <p:par>
                                <p:cTn id="73" presetID="8" presetClass="entr" presetSubtype="16" fill="hold" nodeType="clickEffect">
                                  <p:stCondLst>
                                    <p:cond delay="0"/>
                                  </p:stCondLst>
                                  <p:childTnLst>
                                    <p:set>
                                      <p:cBhvr>
                                        <p:cTn id="74" dur="500" fill="hold">
                                          <p:stCondLst>
                                            <p:cond delay="0"/>
                                          </p:stCondLst>
                                        </p:cTn>
                                        <p:tgtEl>
                                          <p:spTgt spid="23"/>
                                        </p:tgtEl>
                                        <p:attrNameLst>
                                          <p:attrName>style.visibility</p:attrName>
                                        </p:attrNameLst>
                                      </p:cBhvr>
                                      <p:to>
                                        <p:strVal val="visible"/>
                                      </p:to>
                                    </p:set>
                                    <p:animEffect transition="in" filter="diamond(in)">
                                      <p:cBhvr>
                                        <p:cTn id="75" dur="500"/>
                                        <p:tgtEl>
                                          <p:spTgt spid="23"/>
                                        </p:tgtEl>
                                      </p:cBhvr>
                                    </p:animEffect>
                                  </p:childTnLst>
                                </p:cTn>
                              </p:par>
                            </p:childTnLst>
                          </p:cTn>
                        </p:par>
                        <p:par>
                          <p:cTn id="76" fill="hold">
                            <p:stCondLst>
                              <p:cond delay="500"/>
                            </p:stCondLst>
                            <p:childTnLst>
                              <p:par>
                                <p:cTn id="77" presetID="22" presetClass="entr" presetSubtype="8" fill="hold" grpId="0" nodeType="afterEffect">
                                  <p:stCondLst>
                                    <p:cond delay="0"/>
                                  </p:stCondLst>
                                  <p:childTnLst>
                                    <p:set>
                                      <p:cBhvr>
                                        <p:cTn id="78" dur="1" fill="hold">
                                          <p:stCondLst>
                                            <p:cond delay="0"/>
                                          </p:stCondLst>
                                        </p:cTn>
                                        <p:tgtEl>
                                          <p:spTgt spid="24"/>
                                        </p:tgtEl>
                                        <p:attrNameLst>
                                          <p:attrName>style.visibility</p:attrName>
                                        </p:attrNameLst>
                                      </p:cBhvr>
                                      <p:to>
                                        <p:strVal val="visible"/>
                                      </p:to>
                                    </p:set>
                                    <p:animEffect transition="in" filter="wipe(left)">
                                      <p:cBhvr>
                                        <p:cTn id="79" dur="500"/>
                                        <p:tgtEl>
                                          <p:spTgt spid="24"/>
                                        </p:tgtEl>
                                      </p:cBhvr>
                                    </p:animEffect>
                                  </p:childTnLst>
                                </p:cTn>
                              </p:par>
                            </p:childTnLst>
                          </p:cTn>
                        </p:par>
                        <p:par>
                          <p:cTn id="80" fill="hold">
                            <p:stCondLst>
                              <p:cond delay="1000"/>
                            </p:stCondLst>
                            <p:childTnLst>
                              <p:par>
                                <p:cTn id="81" presetID="22" presetClass="entr" presetSubtype="8" fill="hold" grpId="0" nodeType="afterEffect">
                                  <p:stCondLst>
                                    <p:cond delay="0"/>
                                  </p:stCondLst>
                                  <p:childTnLst>
                                    <p:set>
                                      <p:cBhvr>
                                        <p:cTn id="82" dur="1" fill="hold">
                                          <p:stCondLst>
                                            <p:cond delay="0"/>
                                          </p:stCondLst>
                                        </p:cTn>
                                        <p:tgtEl>
                                          <p:spTgt spid="22"/>
                                        </p:tgtEl>
                                        <p:attrNameLst>
                                          <p:attrName>style.visibility</p:attrName>
                                        </p:attrNameLst>
                                      </p:cBhvr>
                                      <p:to>
                                        <p:strVal val="visible"/>
                                      </p:to>
                                    </p:set>
                                    <p:animEffect transition="in" filter="wipe(left)">
                                      <p:cBhvr>
                                        <p:cTn id="83"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7" grpId="0"/>
      <p:bldP spid="9" grpId="0"/>
      <p:bldP spid="10" grpId="0"/>
      <p:bldP spid="12" grpId="0"/>
      <p:bldP spid="13" grpId="0"/>
      <p:bldP spid="15" grpId="0"/>
      <p:bldP spid="16" grpId="0"/>
      <p:bldP spid="21" grpId="0"/>
      <p:bldP spid="22" grpId="0"/>
      <p:bldP spid="24"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2" cstate="screen">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4" name="矩形 3"/>
          <p:cNvSpPr/>
          <p:nvPr/>
        </p:nvSpPr>
        <p:spPr>
          <a:xfrm>
            <a:off x="212725" y="1426210"/>
            <a:ext cx="11766550" cy="1836420"/>
          </a:xfrm>
          <a:prstGeom prst="rect">
            <a:avLst/>
          </a:prstGeom>
          <a:solidFill>
            <a:srgbClr val="8BCE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17" name="图片 16" descr="51miz-E841183-64778546"/>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89280" y="448310"/>
            <a:ext cx="545465" cy="545465"/>
          </a:xfrm>
          <a:prstGeom prst="rect">
            <a:avLst/>
          </a:prstGeom>
        </p:spPr>
      </p:pic>
      <p:sp>
        <p:nvSpPr>
          <p:cNvPr id="18" name="文本框 17"/>
          <p:cNvSpPr txBox="1"/>
          <p:nvPr/>
        </p:nvSpPr>
        <p:spPr>
          <a:xfrm>
            <a:off x="1308100" y="448310"/>
            <a:ext cx="3070071" cy="486030"/>
          </a:xfrm>
          <a:prstGeom prst="rect">
            <a:avLst/>
          </a:prstGeom>
          <a:noFill/>
        </p:spPr>
        <p:txBody>
          <a:bodyPr wrap="none" rtlCol="0" anchor="t">
            <a:spAutoFit/>
          </a:bodyPr>
          <a:lstStyle/>
          <a:p>
            <a:pPr algn="l" fontAlgn="auto">
              <a:lnSpc>
                <a:spcPct val="110000"/>
              </a:lnSpc>
            </a:pPr>
            <a:r>
              <a:rPr lang="en-US" altLang="zh-CN" sz="2500">
                <a:solidFill>
                  <a:schemeClr val="tx1"/>
                </a:solidFill>
                <a:cs typeface="+mn-ea"/>
                <a:sym typeface="+mn-lt"/>
              </a:rPr>
              <a:t>信息安全与我的关系</a:t>
            </a:r>
          </a:p>
        </p:txBody>
      </p:sp>
      <p:pic>
        <p:nvPicPr>
          <p:cNvPr id="2" name="图片 1" descr="51miz-E748918-B62DDC90"/>
          <p:cNvPicPr>
            <a:picLocks noChangeAspect="1"/>
          </p:cNvPicPr>
          <p:nvPr/>
        </p:nvPicPr>
        <p:blipFill>
          <a:blip r:embed="rId4"/>
          <a:stretch>
            <a:fillRect/>
          </a:stretch>
        </p:blipFill>
        <p:spPr>
          <a:xfrm>
            <a:off x="2809240" y="3415030"/>
            <a:ext cx="6573520" cy="3162300"/>
          </a:xfrm>
          <a:prstGeom prst="rect">
            <a:avLst/>
          </a:prstGeom>
        </p:spPr>
      </p:pic>
      <p:sp>
        <p:nvSpPr>
          <p:cNvPr id="3" name="文本框 2"/>
          <p:cNvSpPr txBox="1"/>
          <p:nvPr/>
        </p:nvSpPr>
        <p:spPr>
          <a:xfrm>
            <a:off x="4109720" y="1606550"/>
            <a:ext cx="3972560" cy="1476375"/>
          </a:xfrm>
          <a:prstGeom prst="rect">
            <a:avLst/>
          </a:prstGeom>
          <a:noFill/>
        </p:spPr>
        <p:txBody>
          <a:bodyPr wrap="square" rtlCol="0" anchor="t">
            <a:spAutoFit/>
          </a:bodyPr>
          <a:lstStyle/>
          <a:p>
            <a:pPr algn="ctr" fontAlgn="auto">
              <a:lnSpc>
                <a:spcPct val="150000"/>
              </a:lnSpc>
            </a:pPr>
            <a:r>
              <a:rPr lang="en-US" altLang="zh-CN" sz="2000">
                <a:solidFill>
                  <a:schemeClr val="tx1"/>
                </a:solidFill>
                <a:cs typeface="+mn-ea"/>
                <a:sym typeface="+mn-lt"/>
              </a:rPr>
              <a:t>信息安全就在我们身边!</a:t>
            </a:r>
          </a:p>
          <a:p>
            <a:pPr algn="ctr" fontAlgn="auto">
              <a:lnSpc>
                <a:spcPct val="150000"/>
              </a:lnSpc>
            </a:pPr>
            <a:r>
              <a:rPr lang="en-US" altLang="zh-CN" sz="2000">
                <a:solidFill>
                  <a:schemeClr val="tx1"/>
                </a:solidFill>
                <a:cs typeface="+mn-ea"/>
                <a:sym typeface="+mn-lt"/>
              </a:rPr>
              <a:t>信息安全需要我们每个人的参与!</a:t>
            </a:r>
          </a:p>
          <a:p>
            <a:pPr algn="ctr" fontAlgn="auto">
              <a:lnSpc>
                <a:spcPct val="150000"/>
              </a:lnSpc>
            </a:pPr>
            <a:r>
              <a:rPr lang="en-US" altLang="zh-CN" sz="2000">
                <a:solidFill>
                  <a:schemeClr val="tx1"/>
                </a:solidFill>
                <a:cs typeface="+mn-ea"/>
                <a:sym typeface="+mn-lt"/>
              </a:rPr>
              <a:t>你该怎么办?</a:t>
            </a:r>
          </a:p>
        </p:txBody>
      </p:sp>
    </p:spTree>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500"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anim calcmode="lin" valueType="num">
                                      <p:cBhvr>
                                        <p:cTn id="8" dur="500" fill="hold"/>
                                        <p:tgtEl>
                                          <p:spTgt spid="17"/>
                                        </p:tgtEl>
                                        <p:attrNameLst>
                                          <p:attrName>ppt_x</p:attrName>
                                        </p:attrNameLst>
                                      </p:cBhvr>
                                      <p:tavLst>
                                        <p:tav tm="0">
                                          <p:val>
                                            <p:strVal val="#ppt_x"/>
                                          </p:val>
                                        </p:tav>
                                        <p:tav tm="100000">
                                          <p:val>
                                            <p:strVal val="#ppt_x"/>
                                          </p:val>
                                        </p:tav>
                                      </p:tavLst>
                                    </p:anim>
                                    <p:anim calcmode="lin" valueType="num">
                                      <p:cBhvr>
                                        <p:cTn id="9" dur="500" fill="hold"/>
                                        <p:tgtEl>
                                          <p:spTgt spid="17"/>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22" presetClass="entr" presetSubtype="8" fill="hold" grpId="0" nodeType="afterEffect">
                                  <p:stCondLst>
                                    <p:cond delay="0"/>
                                  </p:stCondLst>
                                  <p:childTnLst>
                                    <p:set>
                                      <p:cBhvr>
                                        <p:cTn id="12" dur="1" fill="hold">
                                          <p:stCondLst>
                                            <p:cond delay="0"/>
                                          </p:stCondLst>
                                        </p:cTn>
                                        <p:tgtEl>
                                          <p:spTgt spid="18"/>
                                        </p:tgtEl>
                                        <p:attrNameLst>
                                          <p:attrName>style.visibility</p:attrName>
                                        </p:attrNameLst>
                                      </p:cBhvr>
                                      <p:to>
                                        <p:strVal val="visible"/>
                                      </p:to>
                                    </p:set>
                                    <p:animEffect transition="in" filter="wipe(left)">
                                      <p:cBhvr>
                                        <p:cTn id="13" dur="500"/>
                                        <p:tgtEl>
                                          <p:spTgt spid="18"/>
                                        </p:tgtEl>
                                      </p:cBhvr>
                                    </p:animEffect>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nodeType="clickEffect">
                                  <p:stCondLst>
                                    <p:cond delay="0"/>
                                  </p:stCondLst>
                                  <p:childTnLst>
                                    <p:set>
                                      <p:cBhvr>
                                        <p:cTn id="17" dur="500" fill="hold">
                                          <p:stCondLst>
                                            <p:cond delay="0"/>
                                          </p:stCondLst>
                                        </p:cTn>
                                        <p:tgtEl>
                                          <p:spTgt spid="2"/>
                                        </p:tgtEl>
                                        <p:attrNameLst>
                                          <p:attrName>style.visibility</p:attrName>
                                        </p:attrNameLst>
                                      </p:cBhvr>
                                      <p:to>
                                        <p:strVal val="visible"/>
                                      </p:to>
                                    </p:set>
                                    <p:animEffect transition="in" filter="fade">
                                      <p:cBhvr>
                                        <p:cTn id="18" dur="500"/>
                                        <p:tgtEl>
                                          <p:spTgt spid="2"/>
                                        </p:tgtEl>
                                      </p:cBhvr>
                                    </p:animEffect>
                                    <p:anim calcmode="lin" valueType="num">
                                      <p:cBhvr>
                                        <p:cTn id="19" dur="500" fill="hold"/>
                                        <p:tgtEl>
                                          <p:spTgt spid="2"/>
                                        </p:tgtEl>
                                        <p:attrNameLst>
                                          <p:attrName>ppt_x</p:attrName>
                                        </p:attrNameLst>
                                      </p:cBhvr>
                                      <p:tavLst>
                                        <p:tav tm="0">
                                          <p:val>
                                            <p:strVal val="#ppt_x"/>
                                          </p:val>
                                        </p:tav>
                                        <p:tav tm="100000">
                                          <p:val>
                                            <p:strVal val="#ppt_x"/>
                                          </p:val>
                                        </p:tav>
                                      </p:tavLst>
                                    </p:anim>
                                    <p:anim calcmode="lin" valueType="num">
                                      <p:cBhvr>
                                        <p:cTn id="20" dur="500" fill="hold"/>
                                        <p:tgtEl>
                                          <p:spTgt spid="2"/>
                                        </p:tgtEl>
                                        <p:attrNameLst>
                                          <p:attrName>ppt_y</p:attrName>
                                        </p:attrNameLst>
                                      </p:cBhvr>
                                      <p:tavLst>
                                        <p:tav tm="0">
                                          <p:val>
                                            <p:strVal val="#ppt_y+.1"/>
                                          </p:val>
                                        </p:tav>
                                        <p:tav tm="100000">
                                          <p:val>
                                            <p:strVal val="#ppt_y"/>
                                          </p:val>
                                        </p:tav>
                                      </p:tavLst>
                                    </p:anim>
                                  </p:childTnLst>
                                </p:cTn>
                              </p:par>
                            </p:childTnLst>
                          </p:cTn>
                        </p:par>
                        <p:par>
                          <p:cTn id="21" fill="hold">
                            <p:stCondLst>
                              <p:cond delay="500"/>
                            </p:stCondLst>
                            <p:childTnLst>
                              <p:par>
                                <p:cTn id="22" presetID="22" presetClass="entr" presetSubtype="8" fill="hold" grpId="0" nodeType="after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wipe(left)">
                                      <p:cBhvr>
                                        <p:cTn id="24" dur="500"/>
                                        <p:tgtEl>
                                          <p:spTgt spid="4"/>
                                        </p:tgtEl>
                                      </p:cBhvr>
                                    </p:animEffect>
                                  </p:childTnLst>
                                </p:cTn>
                              </p:par>
                            </p:childTnLst>
                          </p:cTn>
                        </p:par>
                        <p:par>
                          <p:cTn id="25" fill="hold">
                            <p:stCondLst>
                              <p:cond delay="1000"/>
                            </p:stCondLst>
                            <p:childTnLst>
                              <p:par>
                                <p:cTn id="26" presetID="22" presetClass="entr" presetSubtype="8" fill="hold" grpId="0" nodeType="afterEffect">
                                  <p:stCondLst>
                                    <p:cond delay="0"/>
                                  </p:stCondLst>
                                  <p:childTnLst>
                                    <p:set>
                                      <p:cBhvr>
                                        <p:cTn id="27" dur="1" fill="hold">
                                          <p:stCondLst>
                                            <p:cond delay="0"/>
                                          </p:stCondLst>
                                        </p:cTn>
                                        <p:tgtEl>
                                          <p:spTgt spid="3"/>
                                        </p:tgtEl>
                                        <p:attrNameLst>
                                          <p:attrName>style.visibility</p:attrName>
                                        </p:attrNameLst>
                                      </p:cBhvr>
                                      <p:to>
                                        <p:strVal val="visible"/>
                                      </p:to>
                                    </p:set>
                                    <p:animEffect transition="in" filter="wipe(left)">
                                      <p:cBhvr>
                                        <p:cTn id="28"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8" grpId="0"/>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2" cstate="screen">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2" name="文本框 1"/>
          <p:cNvSpPr txBox="1"/>
          <p:nvPr/>
        </p:nvSpPr>
        <p:spPr>
          <a:xfrm>
            <a:off x="5541645" y="2503170"/>
            <a:ext cx="6299835" cy="1037207"/>
          </a:xfrm>
          <a:prstGeom prst="rect">
            <a:avLst/>
          </a:prstGeom>
          <a:noFill/>
        </p:spPr>
        <p:txBody>
          <a:bodyPr wrap="square" rtlCol="0" anchor="t">
            <a:spAutoFit/>
          </a:bodyPr>
          <a:lstStyle/>
          <a:p>
            <a:pPr fontAlgn="auto">
              <a:lnSpc>
                <a:spcPct val="110000"/>
              </a:lnSpc>
            </a:pPr>
            <a:r>
              <a:rPr lang="zh-CN" altLang="en-US" sz="6000" dirty="0">
                <a:cs typeface="+mn-ea"/>
                <a:sym typeface="+mn-lt"/>
              </a:rPr>
              <a:t>如何实现信息安全</a:t>
            </a:r>
          </a:p>
        </p:txBody>
      </p:sp>
      <p:sp>
        <p:nvSpPr>
          <p:cNvPr id="4" name="文本框 3"/>
          <p:cNvSpPr txBox="1"/>
          <p:nvPr/>
        </p:nvSpPr>
        <p:spPr>
          <a:xfrm>
            <a:off x="5614035" y="1598295"/>
            <a:ext cx="3852273" cy="800925"/>
          </a:xfrm>
          <a:prstGeom prst="rect">
            <a:avLst/>
          </a:prstGeom>
          <a:noFill/>
        </p:spPr>
        <p:txBody>
          <a:bodyPr wrap="none" rtlCol="0" anchor="t">
            <a:spAutoFit/>
          </a:bodyPr>
          <a:lstStyle/>
          <a:p>
            <a:pPr fontAlgn="auto">
              <a:lnSpc>
                <a:spcPct val="110000"/>
              </a:lnSpc>
            </a:pPr>
            <a:r>
              <a:rPr lang="en-US" altLang="zh-CN" sz="4500">
                <a:solidFill>
                  <a:srgbClr val="4080DC"/>
                </a:solidFill>
                <a:cs typeface="+mn-ea"/>
                <a:sym typeface="+mn-lt"/>
              </a:rPr>
              <a:t>——PART  03</a:t>
            </a:r>
          </a:p>
        </p:txBody>
      </p:sp>
      <p:sp>
        <p:nvSpPr>
          <p:cNvPr id="5" name="文本框 4"/>
          <p:cNvSpPr txBox="1"/>
          <p:nvPr/>
        </p:nvSpPr>
        <p:spPr>
          <a:xfrm>
            <a:off x="2602865" y="304800"/>
            <a:ext cx="841321" cy="375809"/>
          </a:xfrm>
          <a:prstGeom prst="rect">
            <a:avLst/>
          </a:prstGeom>
          <a:noFill/>
        </p:spPr>
        <p:txBody>
          <a:bodyPr wrap="none" rtlCol="0" anchor="t">
            <a:spAutoFit/>
          </a:bodyPr>
          <a:lstStyle/>
          <a:p>
            <a:pPr fontAlgn="auto">
              <a:lnSpc>
                <a:spcPct val="110000"/>
              </a:lnSpc>
            </a:pPr>
            <a:r>
              <a:rPr lang="en-US" altLang="zh-CN">
                <a:solidFill>
                  <a:srgbClr val="4080DC"/>
                </a:solidFill>
                <a:cs typeface="+mn-ea"/>
                <a:sym typeface="+mn-lt"/>
              </a:rPr>
              <a:t>LOGO</a:t>
            </a:r>
          </a:p>
        </p:txBody>
      </p:sp>
      <p:sp>
        <p:nvSpPr>
          <p:cNvPr id="7" name="文本框 6"/>
          <p:cNvSpPr txBox="1"/>
          <p:nvPr/>
        </p:nvSpPr>
        <p:spPr>
          <a:xfrm>
            <a:off x="5614035" y="3800475"/>
            <a:ext cx="6155690" cy="321945"/>
          </a:xfrm>
          <a:prstGeom prst="rect">
            <a:avLst/>
          </a:prstGeom>
          <a:noFill/>
        </p:spPr>
        <p:txBody>
          <a:bodyPr wrap="square" rtlCol="0" anchor="t">
            <a:spAutoFit/>
          </a:bodyPr>
          <a:lstStyle/>
          <a:p>
            <a:pPr algn="dist"/>
            <a:r>
              <a:rPr lang="zh-CN" altLang="en-US" sz="1500">
                <a:solidFill>
                  <a:schemeClr val="tx1">
                    <a:lumMod val="65000"/>
                    <a:lumOff val="35000"/>
                  </a:schemeClr>
                </a:solidFill>
                <a:cs typeface="+mn-ea"/>
                <a:sym typeface="+mn-lt"/>
              </a:rPr>
              <a:t>How to achieve information security?</a:t>
            </a:r>
          </a:p>
        </p:txBody>
      </p:sp>
      <p:sp>
        <p:nvSpPr>
          <p:cNvPr id="8" name="文本框 7"/>
          <p:cNvSpPr txBox="1"/>
          <p:nvPr/>
        </p:nvSpPr>
        <p:spPr>
          <a:xfrm>
            <a:off x="9017000" y="5996940"/>
            <a:ext cx="1984839" cy="397032"/>
          </a:xfrm>
          <a:prstGeom prst="rect">
            <a:avLst/>
          </a:prstGeom>
          <a:noFill/>
        </p:spPr>
        <p:txBody>
          <a:bodyPr wrap="none" rtlCol="0" anchor="t">
            <a:spAutoFit/>
          </a:bodyPr>
          <a:lstStyle/>
          <a:p>
            <a:pPr fontAlgn="auto">
              <a:lnSpc>
                <a:spcPct val="110000"/>
              </a:lnSpc>
            </a:pPr>
            <a:r>
              <a:rPr lang="zh-CN" altLang="en-US" dirty="0">
                <a:solidFill>
                  <a:schemeClr val="bg1"/>
                </a:solidFill>
                <a:cs typeface="+mn-ea"/>
                <a:sym typeface="+mn-lt"/>
              </a:rPr>
              <a:t>汇报人</a:t>
            </a:r>
            <a:r>
              <a:rPr lang="zh-CN" altLang="en-US" dirty="0" smtClean="0">
                <a:solidFill>
                  <a:schemeClr val="bg1"/>
                </a:solidFill>
                <a:cs typeface="+mn-ea"/>
                <a:sym typeface="+mn-lt"/>
              </a:rPr>
              <a:t>：优品</a:t>
            </a:r>
            <a:r>
              <a:rPr lang="en-US" altLang="zh-CN" dirty="0" smtClean="0">
                <a:solidFill>
                  <a:schemeClr val="bg1"/>
                </a:solidFill>
                <a:cs typeface="+mn-ea"/>
                <a:sym typeface="+mn-lt"/>
              </a:rPr>
              <a:t>PPT</a:t>
            </a:r>
            <a:endParaRPr lang="zh-CN" altLang="en-US" dirty="0">
              <a:solidFill>
                <a:schemeClr val="bg1"/>
              </a:solidFill>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p:wipe dir="r"/>
      </p:transition>
    </mc:Choice>
    <mc:Fallback xmlns="">
      <p:transition>
        <p:wipe dir="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500"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strVal val="#ppt_w*0.70"/>
                                          </p:val>
                                        </p:tav>
                                        <p:tav tm="100000">
                                          <p:val>
                                            <p:strVal val="#ppt_w"/>
                                          </p:val>
                                        </p:tav>
                                      </p:tavLst>
                                    </p:anim>
                                    <p:anim calcmode="lin" valueType="num">
                                      <p:cBhvr>
                                        <p:cTn id="8" dur="500" fill="hold"/>
                                        <p:tgtEl>
                                          <p:spTgt spid="2"/>
                                        </p:tgtEl>
                                        <p:attrNameLst>
                                          <p:attrName>ppt_h</p:attrName>
                                        </p:attrNameLst>
                                      </p:cBhvr>
                                      <p:tavLst>
                                        <p:tav tm="0">
                                          <p:val>
                                            <p:strVal val="#ppt_h"/>
                                          </p:val>
                                        </p:tav>
                                        <p:tav tm="100000">
                                          <p:val>
                                            <p:strVal val="#ppt_h"/>
                                          </p:val>
                                        </p:tav>
                                      </p:tavLst>
                                    </p:anim>
                                    <p:animEffect transition="in" filter="fade">
                                      <p:cBhvr>
                                        <p:cTn id="9" dur="500"/>
                                        <p:tgtEl>
                                          <p:spTgt spid="2"/>
                                        </p:tgtEl>
                                      </p:cBhvr>
                                    </p:animEffect>
                                  </p:childTnLst>
                                </p:cTn>
                              </p:par>
                              <p:par>
                                <p:cTn id="10" presetID="22" presetClass="entr" presetSubtype="8"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500"/>
                                        <p:tgtEl>
                                          <p:spTgt spid="4"/>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wipe(left)">
                                      <p:cBhvr>
                                        <p:cTn id="15" dur="500"/>
                                        <p:tgtEl>
                                          <p:spTgt spid="5"/>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wipe(left)">
                                      <p:cBhvr>
                                        <p:cTn id="18" dur="500"/>
                                        <p:tgtEl>
                                          <p:spTgt spid="7"/>
                                        </p:tgtEl>
                                      </p:cBhvr>
                                    </p:animEffect>
                                  </p:childTnLst>
                                </p:cTn>
                              </p:par>
                              <p:par>
                                <p:cTn id="19" presetID="37" presetClass="entr" presetSubtype="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500"/>
                                        <p:tgtEl>
                                          <p:spTgt spid="8"/>
                                        </p:tgtEl>
                                      </p:cBhvr>
                                    </p:animEffect>
                                    <p:anim calcmode="lin" valueType="num">
                                      <p:cBhvr>
                                        <p:cTn id="22" dur="500" fill="hold"/>
                                        <p:tgtEl>
                                          <p:spTgt spid="8"/>
                                        </p:tgtEl>
                                        <p:attrNameLst>
                                          <p:attrName>ppt_x</p:attrName>
                                        </p:attrNameLst>
                                      </p:cBhvr>
                                      <p:tavLst>
                                        <p:tav tm="0">
                                          <p:val>
                                            <p:strVal val="#ppt_x"/>
                                          </p:val>
                                        </p:tav>
                                        <p:tav tm="100000">
                                          <p:val>
                                            <p:strVal val="#ppt_x"/>
                                          </p:val>
                                        </p:tav>
                                      </p:tavLst>
                                    </p:anim>
                                    <p:anim calcmode="lin" valueType="num">
                                      <p:cBhvr>
                                        <p:cTn id="23" dur="450" decel="100000" fill="hold"/>
                                        <p:tgtEl>
                                          <p:spTgt spid="8"/>
                                        </p:tgtEl>
                                        <p:attrNameLst>
                                          <p:attrName>ppt_y</p:attrName>
                                        </p:attrNameLst>
                                      </p:cBhvr>
                                      <p:tavLst>
                                        <p:tav tm="0">
                                          <p:val>
                                            <p:strVal val="#ppt_y+1"/>
                                          </p:val>
                                        </p:tav>
                                        <p:tav tm="100000">
                                          <p:val>
                                            <p:strVal val="#ppt_y-.03"/>
                                          </p:val>
                                        </p:tav>
                                      </p:tavLst>
                                    </p:anim>
                                    <p:anim calcmode="lin" valueType="num">
                                      <p:cBhvr>
                                        <p:cTn id="24" dur="50" accel="100000" fill="hold">
                                          <p:stCondLst>
                                            <p:cond delay="450"/>
                                          </p:stCondLst>
                                        </p:cTn>
                                        <p:tgtEl>
                                          <p:spTgt spid="8"/>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P spid="7" grpId="0"/>
      <p:bldP spid="8" grpId="0"/>
    </p:bldLst>
  </p:timing>
</p:sld>
</file>

<file path=ppt/theme/theme1.xml><?xml version="1.0" encoding="utf-8"?>
<a:theme xmlns:a="http://schemas.openxmlformats.org/drawingml/2006/main" name="第一PPT，www.1ppt.co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dqdtzti4">
      <a:majorFont>
        <a:latin typeface="微软雅黑"/>
        <a:ea typeface="微软雅黑"/>
        <a:cs typeface=""/>
      </a:majorFont>
      <a:minorFont>
        <a:latin typeface="微软雅黑"/>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656</Words>
  <Application>Microsoft Office PowerPoint</Application>
  <PresentationFormat>宽屏</PresentationFormat>
  <Paragraphs>173</Paragraphs>
  <Slides>22</Slides>
  <Notes>2</Notes>
  <HiddenSlides>0</HiddenSlides>
  <MMClips>0</MMClips>
  <ScaleCrop>false</ScaleCrop>
  <HeadingPairs>
    <vt:vector size="6" baseType="variant">
      <vt:variant>
        <vt:lpstr>已用的字体</vt:lpstr>
      </vt:variant>
      <vt:variant>
        <vt:i4>7</vt:i4>
      </vt:variant>
      <vt:variant>
        <vt:lpstr>主题</vt:lpstr>
      </vt:variant>
      <vt:variant>
        <vt:i4>3</vt:i4>
      </vt:variant>
      <vt:variant>
        <vt:lpstr>幻灯片标题</vt:lpstr>
      </vt:variant>
      <vt:variant>
        <vt:i4>22</vt:i4>
      </vt:variant>
    </vt:vector>
  </HeadingPairs>
  <TitlesOfParts>
    <vt:vector size="32" baseType="lpstr">
      <vt:lpstr>Meiryo</vt:lpstr>
      <vt:lpstr>阿里巴巴普惠体</vt:lpstr>
      <vt:lpstr>宋体</vt:lpstr>
      <vt:lpstr>微软雅黑</vt:lpstr>
      <vt:lpstr>Arial</vt:lpstr>
      <vt:lpstr>Calibri</vt:lpstr>
      <vt:lpstr>Calibri Light</vt:lpstr>
      <vt:lpstr>第一PPT，www.1ppt.com</vt:lpstr>
      <vt:lpstr>自定义设计方案</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keywords/>
  <dc:description/>
  <cp:lastModifiedBy>kan</cp:lastModifiedBy>
  <cp:revision>37</cp:revision>
  <dcterms:created xsi:type="dcterms:W3CDTF">2021-07-14T13:37:00Z</dcterms:created>
  <dcterms:modified xsi:type="dcterms:W3CDTF">2023-02-02T02:58:03Z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0CCEBB57699445EA93D56A2181455255</vt:lpwstr>
  </property>
  <property fmtid="{D5CDD505-2E9C-101B-9397-08002B2CF9AE}" pid="3" name="KSOProductBuildVer">
    <vt:lpwstr>2052-11.1.0.10700</vt:lpwstr>
  </property>
</Properties>
</file>