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9" r:id="rId2"/>
    <p:sldMasterId id="2147483663" r:id="rId3"/>
  </p:sldMasterIdLst>
  <p:notesMasterIdLst>
    <p:notesMasterId r:id="rId42"/>
  </p:notesMasterIdLst>
  <p:sldIdLst>
    <p:sldId id="307" r:id="rId4"/>
    <p:sldId id="310" r:id="rId5"/>
    <p:sldId id="311" r:id="rId6"/>
    <p:sldId id="312" r:id="rId7"/>
    <p:sldId id="263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386"/>
    <a:srgbClr val="EB4D40"/>
    <a:srgbClr val="E53238"/>
    <a:srgbClr val="002B56"/>
    <a:srgbClr val="0052A4"/>
    <a:srgbClr val="001932"/>
    <a:srgbClr val="1A4B92"/>
    <a:srgbClr val="E25B50"/>
    <a:srgbClr val="23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95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2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9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0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0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8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857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2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617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7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345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908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67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561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0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34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949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810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11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95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5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063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092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718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0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02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352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04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51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899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63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8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1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35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9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0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9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76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4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7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0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1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0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77076" y="6888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1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3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2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2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27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/>
          </a:p>
        </p:txBody>
      </p:sp>
      <p:sp>
        <p:nvSpPr>
          <p:cNvPr id="17" name="任意多边形: 形状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493863" y="-218214"/>
            <a:ext cx="7360920" cy="7360920"/>
          </a:xfrm>
          <a:prstGeom prst="ellipse">
            <a:avLst/>
          </a:prstGeom>
          <a:noFill/>
          <a:ln w="28575">
            <a:solidFill>
              <a:srgbClr val="EB4D4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870189" y="158112"/>
            <a:ext cx="6608268" cy="6608268"/>
          </a:xfrm>
          <a:prstGeom prst="ellipse">
            <a:avLst/>
          </a:prstGeom>
          <a:solidFill>
            <a:srgbClr val="FFFFFF">
              <a:alpha val="87059"/>
            </a:srgbClr>
          </a:solidFill>
          <a:ln w="57150">
            <a:solidFill>
              <a:srgbClr val="004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206240" y="192824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商务礼仪系列</a:t>
            </a:r>
            <a:r>
              <a:rPr lang="en-US" altLang="zh-CN" sz="2400" dirty="0" smtClean="0">
                <a:cs typeface="+mn-ea"/>
                <a:sym typeface="+mn-lt"/>
              </a:rPr>
              <a:t>—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970ED3-193E-48AD-9580-720E6B5C5551}"/>
              </a:ext>
            </a:extLst>
          </p:cNvPr>
          <p:cNvSpPr txBox="1"/>
          <p:nvPr/>
        </p:nvSpPr>
        <p:spPr>
          <a:xfrm>
            <a:off x="3876224" y="2467358"/>
            <a:ext cx="485261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spc="300" dirty="0" smtClean="0">
                <a:solidFill>
                  <a:srgbClr val="EB4D4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接待礼仪</a:t>
            </a:r>
            <a:endParaRPr lang="en-US" altLang="zh-CN" sz="8800" spc="300" dirty="0">
              <a:solidFill>
                <a:srgbClr val="EB4D40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30772E-48B6-45C9-988B-4112335213AD}"/>
              </a:ext>
            </a:extLst>
          </p:cNvPr>
          <p:cNvSpPr/>
          <p:nvPr/>
        </p:nvSpPr>
        <p:spPr bwMode="auto">
          <a:xfrm>
            <a:off x="4392530" y="3770107"/>
            <a:ext cx="40710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商务招待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商务接待礼仪培训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F963BA-3063-4A34-A717-BEB161DC2C38}"/>
              </a:ext>
            </a:extLst>
          </p:cNvPr>
          <p:cNvSpPr/>
          <p:nvPr/>
        </p:nvSpPr>
        <p:spPr>
          <a:xfrm>
            <a:off x="4597005" y="4550200"/>
            <a:ext cx="1499435" cy="34183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11E758-FA38-43D9-804D-F3F8EC7A72AE}"/>
              </a:ext>
            </a:extLst>
          </p:cNvPr>
          <p:cNvSpPr/>
          <p:nvPr/>
        </p:nvSpPr>
        <p:spPr>
          <a:xfrm>
            <a:off x="6257724" y="4550200"/>
            <a:ext cx="1499435" cy="341839"/>
          </a:xfrm>
          <a:prstGeom prst="roundRect">
            <a:avLst>
              <a:gd name="adj" fmla="val 50000"/>
            </a:avLst>
          </a:prstGeom>
          <a:solidFill>
            <a:srgbClr val="1A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F1C681-F438-4180-A2CA-5E0CF949D8A4}"/>
              </a:ext>
            </a:extLst>
          </p:cNvPr>
          <p:cNvSpPr txBox="1"/>
          <p:nvPr/>
        </p:nvSpPr>
        <p:spPr>
          <a:xfrm>
            <a:off x="4597005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汇报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：优品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787D4C-5A8D-43F2-8393-24CE4A5FEC70}"/>
              </a:ext>
            </a:extLst>
          </p:cNvPr>
          <p:cNvSpPr txBox="1"/>
          <p:nvPr/>
        </p:nvSpPr>
        <p:spPr>
          <a:xfrm>
            <a:off x="6264194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部门：策划部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9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/>
      <p:bldP spid="6" grpId="0"/>
      <p:bldP spid="7" grpId="0"/>
      <p:bldP spid="9" grpId="0" animBg="1"/>
      <p:bldP spid="10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23737" y="2577827"/>
            <a:ext cx="90985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rgbClr val="EB4D40"/>
                </a:solidFill>
                <a:latin typeface="+mn-ea"/>
                <a:sym typeface="Wingdings 2" panose="05020102010507070707" pitchFamily="18" charset="2"/>
              </a:rPr>
              <a:t>场所的不同，引领访客时的要点也不同甘共苦： 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、走廊上：走在访客侧前方两至三步。当访客走在走廊的正中央时，你要走在走廊上的一旁。偶尔向后望，确认访客跟上；当转弯拐角时，要招呼一声说：“往这边走。” 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、楼梯上：先说一声：“在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楼。”然后开始引领访客到楼上。上楼时应该让访客先走，因为一般以为高的位置代表尊贵。 在上下楼梯时，不应并排行走，而应当右侧上行，左侧下行。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电梯内：首先，你要按动电梯的按钮，同时告诉访客目的地是在第几层。如果访客不只一个人，或者有很多公司内部的职员也要进入电梯并站在一角，按着开启的掣，引领访客进入，然后再让公司内部职员进入。即是说访客先进入，以示尊重。离开电梯，则刚好相反，按着开启的掣，让宾客先出。如果你的上司也在时，让你的上司先出，然后你才步出。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648813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第三步：引领访客</a:t>
            </a:r>
          </a:p>
        </p:txBody>
      </p:sp>
      <p:sp>
        <p:nvSpPr>
          <p:cNvPr id="4" name="矩形 3"/>
          <p:cNvSpPr/>
          <p:nvPr/>
        </p:nvSpPr>
        <p:spPr>
          <a:xfrm>
            <a:off x="1572843" y="2121730"/>
            <a:ext cx="631775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不能忽视的要点是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——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引领开始时向访客说一声：“对不起，令你久候了。”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730" y="1253572"/>
            <a:ext cx="2415230" cy="16304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3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600200"/>
            <a:ext cx="3858086" cy="428244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923133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第四步：入座，备茶</a:t>
            </a:r>
          </a:p>
        </p:txBody>
      </p:sp>
      <p:sp>
        <p:nvSpPr>
          <p:cNvPr id="4" name="矩形 3"/>
          <p:cNvSpPr/>
          <p:nvPr/>
        </p:nvSpPr>
        <p:spPr>
          <a:xfrm>
            <a:off x="1572843" y="2472605"/>
            <a:ext cx="203132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会客室的准备工作：</a:t>
            </a:r>
          </a:p>
        </p:txBody>
      </p:sp>
      <p:sp>
        <p:nvSpPr>
          <p:cNvPr id="13" name="矩形 12"/>
          <p:cNvSpPr/>
          <p:nvPr/>
        </p:nvSpPr>
        <p:spPr>
          <a:xfrm>
            <a:off x="1523737" y="2982957"/>
            <a:ext cx="2730235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窗户是否通风；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地上是否有烟灰、纸屑；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会客桌是否已抹干净；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沙发是否整齐清洁；</a:t>
            </a:r>
          </a:p>
          <a:p>
            <a:pPr marL="285750" indent="-285750" fontAlgn="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墙上挂钟的时间是否正确</a:t>
            </a:r>
          </a:p>
        </p:txBody>
      </p:sp>
      <p:sp>
        <p:nvSpPr>
          <p:cNvPr id="3" name="矩形 2"/>
          <p:cNvSpPr/>
          <p:nvPr/>
        </p:nvSpPr>
        <p:spPr>
          <a:xfrm>
            <a:off x="5870390" y="5301660"/>
            <a:ext cx="5163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004386"/>
                </a:solidFill>
              </a:rPr>
              <a:t>这些重要的细节是否被你乎视掉了呢？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904" y="1923133"/>
            <a:ext cx="3516449" cy="2426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5794">
            <a:off x="8076372" y="1613886"/>
            <a:ext cx="3310890" cy="29224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0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4" grpId="0"/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94290" y="3440176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一般来说座位安排是这样的：</a:t>
            </a:r>
          </a:p>
        </p:txBody>
      </p:sp>
      <p:sp>
        <p:nvSpPr>
          <p:cNvPr id="4" name="矩形 3"/>
          <p:cNvSpPr/>
          <p:nvPr/>
        </p:nvSpPr>
        <p:spPr>
          <a:xfrm>
            <a:off x="1511883" y="1740730"/>
            <a:ext cx="26181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开门后接待人员站在门的侧面，说：“请进。”请客人进去。进门后随手关门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0487" y="1740730"/>
            <a:ext cx="26181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请客人进入接待室后，便请他坐上座。并说声：“请稍等一会。” </a:t>
            </a:r>
          </a:p>
        </p:txBody>
      </p:sp>
      <p:sp>
        <p:nvSpPr>
          <p:cNvPr id="14" name="矩形 13"/>
          <p:cNvSpPr/>
          <p:nvPr/>
        </p:nvSpPr>
        <p:spPr>
          <a:xfrm>
            <a:off x="7972080" y="1740730"/>
            <a:ext cx="2618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当客人在接待室入座后，你要立即准备弄茶。 </a:t>
            </a:r>
          </a:p>
        </p:txBody>
      </p:sp>
      <p:sp>
        <p:nvSpPr>
          <p:cNvPr id="3" name="右箭头 2"/>
          <p:cNvSpPr/>
          <p:nvPr/>
        </p:nvSpPr>
        <p:spPr>
          <a:xfrm>
            <a:off x="4130040" y="2110062"/>
            <a:ext cx="380796" cy="369332"/>
          </a:xfrm>
          <a:prstGeom prst="rightArrow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7427947" y="2110062"/>
            <a:ext cx="380796" cy="369332"/>
          </a:xfrm>
          <a:prstGeom prst="rightArrow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47929" y="3982221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接近入口处为下座，对面是上座。</a:t>
            </a:r>
          </a:p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有椅子与沙发两种座位沙发是上座。</a:t>
            </a:r>
          </a:p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如果有一边是窗，能看见窗外景色为上座。</a:t>
            </a:r>
          </a:p>
          <a:p>
            <a:pPr marL="285750" indent="-28575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西洋式的房间，有暖炉或装饰物在前的是上座。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75" y="3352010"/>
            <a:ext cx="4421966" cy="233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42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4" grpId="0"/>
      <p:bldP spid="13" grpId="0"/>
      <p:bldP spid="14" grpId="0"/>
      <p:bldP spid="3" grpId="0" animBg="1"/>
      <p:bldP spid="1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106344" y="1600200"/>
            <a:ext cx="5063043" cy="428244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1186355" y="1600200"/>
            <a:ext cx="4482926" cy="428244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923133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端茶的步骤如下：</a:t>
            </a:r>
          </a:p>
        </p:txBody>
      </p:sp>
      <p:sp>
        <p:nvSpPr>
          <p:cNvPr id="13" name="矩形 12"/>
          <p:cNvSpPr/>
          <p:nvPr/>
        </p:nvSpPr>
        <p:spPr>
          <a:xfrm>
            <a:off x="1523737" y="2378622"/>
            <a:ext cx="3236784" cy="328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、事前的准备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首先，先洗手，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然后，检视茶具的清洁。 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、倒茶的方法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检查每个茶杯的杯身花样是否相同；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茶水的温度以八十度为宜；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注意入量大约为茶杯容量的六至七成；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注意每一杯茶的浓度要一样；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检查杯数与人数是否相同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68420" y="2068004"/>
            <a:ext cx="411428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、端茶的方法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注意在叩门后，向客人微笑点头后才进入；在离开时，于门口向客人点头施礼才离去。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双手将茶逐一拿给客人，或者用左手托着茶盘，右手将茶拿给客人；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端茶给客人时，要先给坐在上座的重要宾客，然后顺序给其他宾客；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一般要从客人的右后方将茶递给客人，说声：“请喝茶。” 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、访客离去后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00" y="1600200"/>
            <a:ext cx="3041725" cy="45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3" grpId="0" animBg="1"/>
      <p:bldP spid="59" grpId="0"/>
      <p:bldP spid="24" grpId="0"/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8848" y="1748536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如有吸烟的访客到访时：</a:t>
            </a:r>
          </a:p>
        </p:txBody>
      </p:sp>
      <p:sp>
        <p:nvSpPr>
          <p:cNvPr id="5" name="矩形 4"/>
          <p:cNvSpPr/>
          <p:nvPr/>
        </p:nvSpPr>
        <p:spPr>
          <a:xfrm>
            <a:off x="1742487" y="2229621"/>
            <a:ext cx="61975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、即使公司内禁烟，如果有吸烟的客人到访，也要将烟灰碟送给客人，同时别忘记送上打火机。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、当客人离去后，应该立即将窗打开，让新鲜的空气进来，将烟味吹走，清理烟灰碟时，注意火种是否已熄灭，有没有易燃的文件在附近？小心检查是否有烟灰或烟头在地毯上。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、如果你负责接待工作，请勿吸烟。因为接待是</a:t>
            </a: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客人优品眼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便会看见的地方。吸烟应该是在休息的时间，在休息室或吸烟室内做的事情。如果你很想吸烟，待吸完烟再回来。小心烟味留在衣服或头发上，检查牙齿或手指甲是否呈黄色等等。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214" y="2229621"/>
            <a:ext cx="220027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213" y="4248943"/>
            <a:ext cx="2200275" cy="164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31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600200"/>
            <a:ext cx="9877885" cy="454152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70615" y="1923133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第五步：替访客保管物品时</a:t>
            </a:r>
          </a:p>
        </p:txBody>
      </p:sp>
      <p:sp>
        <p:nvSpPr>
          <p:cNvPr id="13" name="矩形 12"/>
          <p:cNvSpPr/>
          <p:nvPr/>
        </p:nvSpPr>
        <p:spPr>
          <a:xfrm>
            <a:off x="4170615" y="2425559"/>
            <a:ext cx="67412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、通常接待不保管访客的物品，如果有特殊的访客提出要求时，你首先要问对方一句：“请问将贵重物品随身携带？”切记要问清此点，以避免事后出现麻烦。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、当访客离去，忘记从接待取回放置的物品或拖付保管的东西时。你有责任通知访客。找个适当的时间致电给当事人，如果不是当事人接电话，切勿将当事人遗留物品的事告知对方这是基本的常识。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C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、为了避免出现访客遗留物品的情况，当访客要离去时，迅即检查预放在接待的物品或即时检查会客室，看是否有物品遗留下来。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47" y="2261687"/>
            <a:ext cx="2352675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1" y="3918557"/>
            <a:ext cx="1868805" cy="1746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33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8848" y="1748536"/>
            <a:ext cx="332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第六步：叫外卖时，应注意的事项 </a:t>
            </a:r>
          </a:p>
        </p:txBody>
      </p:sp>
      <p:sp>
        <p:nvSpPr>
          <p:cNvPr id="5" name="矩形 4"/>
          <p:cNvSpPr/>
          <p:nvPr/>
        </p:nvSpPr>
        <p:spPr>
          <a:xfrm>
            <a:off x="1742487" y="2229621"/>
            <a:ext cx="682239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有客人到访时，有时会要求叫外卖。此时，接待人员要听清楚上司的指示 ：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）人数；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）地点；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）时间；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（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）食品的种类。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尤其是时间的掌握，不能太早，否则食品会变凉，但也不能太迟，令客人久等。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向几间熟识的外卖店叫外卖较好，既方便又稳安。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当收到外卖的食品时，你负责派送给客人。准备筷子，换茶给客人。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客人食完后，把握时机收拾干净。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5199">
            <a:off x="8452989" y="1822752"/>
            <a:ext cx="2227170" cy="16738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8720">
            <a:off x="8465112" y="3695777"/>
            <a:ext cx="2650331" cy="18627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50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600200"/>
            <a:ext cx="9877885" cy="454152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09720" y="1923133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第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七</a:t>
            </a: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步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：当访客准备离开时</a:t>
            </a:r>
          </a:p>
        </p:txBody>
      </p:sp>
      <p:sp>
        <p:nvSpPr>
          <p:cNvPr id="13" name="矩形 12"/>
          <p:cNvSpPr/>
          <p:nvPr/>
        </p:nvSpPr>
        <p:spPr>
          <a:xfrm>
            <a:off x="1634420" y="2302614"/>
            <a:ext cx="935735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、通常情况下，当客人正要离去时，向他们说一声：“谢谢您的来临。”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、需特别的送客，则带领客人到电梯前，替客人按钮，当客人进入电梯后，在门未关闭前，向客人告别。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、利用车辆接送客人。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、如果客人需要你帮助叫出租车 ： 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 你应先将客人带至门前等候。你截停车后，替客人打开车门，然后一手固定车门，一手示意他们进入，说：“请！”客人入座后，指把车门关上。这时，最好不要立即离去，应站在原地，与客人挥手告别，直到汽车远去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、如果需要你亲自送客时：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同样乘车也有座位的次序司机后面的座位为上座。司机旁边为次上座位。三人同时乘坐时，后面两个为上座位，司机旁边为次上座位，是助手座位。为安全起见，法律规定，坐在司机旁边座位上的人，必须系上安全带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638" y="1358925"/>
            <a:ext cx="1811207" cy="1258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1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96890" y="153676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交换名片的礼仪</a:t>
            </a: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4437"/>
            <a:ext cx="4693710" cy="2969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5596891" y="2086200"/>
            <a:ext cx="49557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、事前的准备：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 前往会客室接见客人时，别忘记带干净的新名片；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把名片放在上衣的袋内或裤袋中都不好，应把名片存放在名片夹内。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平时准备多些名片，不要在客人面前出现名片已用光的情况。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、交换名片时的礼仪：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用双手拿着名片的两角，名片的正面向上面向对方，并说：“我是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，请多指教。”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一般来说，来访者或地位较低的要先拿出名片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58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938846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09835" y="1524568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介绍客人的礼仪 </a:t>
            </a:r>
          </a:p>
        </p:txBody>
      </p:sp>
      <p:sp>
        <p:nvSpPr>
          <p:cNvPr id="5" name="矩形 4"/>
          <p:cNvSpPr/>
          <p:nvPr/>
        </p:nvSpPr>
        <p:spPr>
          <a:xfrm>
            <a:off x="1484371" y="2217426"/>
            <a:ext cx="397154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  职位的高低不同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首先将职位低的人介绍给职位高的人。然后将高职位的人介绍给低职位的人。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）不同年龄的人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首先介绍年少的人给年长的人，然后才将年长者介绍给年少的人。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）其中一方是自己公司的人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首先将自己公司的人介绍给公司以外的人认识。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）男性与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4744" y="3767862"/>
            <a:ext cx="5250930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）地位与年龄相仿的人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此时将与你较熟的一方介绍给你不太认识的对方。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）要求介绍的人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首先介绍那位要求介绍的人。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）一个人对很多人时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首先将那个人介绍给那一班人认识。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977" y="1382513"/>
            <a:ext cx="3272567" cy="2145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0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9" grpId="0"/>
      <p:bldP spid="2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4"/>
          <p:cNvSpPr txBox="1"/>
          <p:nvPr/>
        </p:nvSpPr>
        <p:spPr>
          <a:xfrm>
            <a:off x="3923843" y="4123713"/>
            <a:ext cx="702655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提高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服务人员的个人素质；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更好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地对服务对象表示尊重；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塑造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并维护公司的整体形象；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公司创造出更好的经济效益和社会效益。</a:t>
            </a:r>
          </a:p>
          <a:p>
            <a:pPr marL="171450" indent="-171450" algn="just">
              <a:lnSpc>
                <a:spcPct val="200000"/>
              </a:lnSpc>
              <a:buClr>
                <a:srgbClr val="E53238"/>
              </a:buClr>
              <a:buFont typeface="Wingdings" panose="05000000000000000000" pitchFamily="2" charset="2"/>
              <a:buChar char="u"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923842" y="3229107"/>
            <a:ext cx="76128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待客应对最多的地方是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接待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。你的接待技巧要圆熟而且要诚意地对待顾客。你的一举一动都影响客人对公司的印象。学习接待礼仪有利于：</a:t>
            </a:r>
          </a:p>
        </p:txBody>
      </p:sp>
      <p:sp>
        <p:nvSpPr>
          <p:cNvPr id="38" name="矩形 37"/>
          <p:cNvSpPr/>
          <p:nvPr/>
        </p:nvSpPr>
        <p:spPr>
          <a:xfrm>
            <a:off x="-3" y="1157812"/>
            <a:ext cx="2607061" cy="1744330"/>
          </a:xfrm>
          <a:prstGeom prst="rect">
            <a:avLst/>
          </a:prstGeom>
          <a:blipFill dpi="0"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762844" y="1157812"/>
            <a:ext cx="2558118" cy="174433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442882" y="1157812"/>
            <a:ext cx="2558118" cy="174433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8122919" y="1157812"/>
            <a:ext cx="4069077" cy="174433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568705" y="3152964"/>
            <a:ext cx="2768855" cy="2672611"/>
            <a:chOff x="3011090" y="593328"/>
            <a:chExt cx="1750219" cy="1509713"/>
          </a:xfrm>
        </p:grpSpPr>
        <p:sp>
          <p:nvSpPr>
            <p:cNvPr id="86" name="椭圆 85"/>
            <p:cNvSpPr/>
            <p:nvPr>
              <p:custDataLst>
                <p:tags r:id="rId1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前言</a:t>
              </a:r>
              <a:endParaRPr lang="zh-CN" altLang="en-US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>
              <p:custDataLst>
                <p:tags r:id="rId2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004386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9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 animBg="1"/>
      <p:bldP spid="39" grpId="0" animBg="1"/>
      <p:bldP spid="40" grpId="0" animBg="1"/>
      <p:bldP spid="84" grpId="0" animBg="1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1761682" y="1707186"/>
            <a:ext cx="2942129" cy="2839862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4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4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</a:t>
              </a:r>
              <a:endPara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>
              <p:custDataLst>
                <p:tags r:id="rId5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523359" y="4978795"/>
            <a:ext cx="4711042" cy="707886"/>
            <a:chOff x="5058966" y="1225945"/>
            <a:chExt cx="3242657" cy="678737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 smtClean="0">
                  <a:solidFill>
                    <a:srgbClr val="004386"/>
                  </a:solidFill>
                  <a:latin typeface="+mn-ea"/>
                  <a:ea typeface="+mn-ea"/>
                </a:rPr>
                <a:t>服务的仪态</a:t>
              </a:r>
              <a:endParaRPr lang="zh-CN" altLang="en-US" sz="3200" b="1" dirty="0">
                <a:solidFill>
                  <a:srgbClr val="004386"/>
                </a:solidFill>
                <a:latin typeface="+mn-ea"/>
                <a:ea typeface="+mn-ea"/>
              </a:endParaRPr>
            </a:p>
          </p:txBody>
        </p:sp>
        <p:cxnSp>
          <p:nvCxnSpPr>
            <p:cNvPr id="120" name="直接连接符 119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5"/>
              <a:ext cx="289322" cy="67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2</a:t>
              </a:r>
              <a:endParaRPr lang="zh-CN" altLang="en-US" sz="40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8938" y="1544991"/>
            <a:ext cx="5973061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49362" y="1319724"/>
            <a:ext cx="3528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礼貌地鞠躬、可改变对方对你的印象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00990" y="1828800"/>
            <a:ext cx="4133909" cy="4304191"/>
          </a:xfrm>
          <a:prstGeom prst="roundRect">
            <a:avLst>
              <a:gd name="adj" fmla="val 892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591463" y="1828801"/>
            <a:ext cx="3650949" cy="4304190"/>
          </a:xfrm>
          <a:prstGeom prst="roundRect">
            <a:avLst>
              <a:gd name="adj" fmla="val 9153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57554" y="2485840"/>
            <a:ext cx="35405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点头礼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即十五度鞠躬。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　普通的鞠躬、中礼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即三十度鞠躬。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　恭敬的鞠躬及敬礼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即四十五度鞠躬。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顺应不同的时间及场合来做。在街上或公司遇见上司或公司的前辈时，只需点头礼便可以，到对方的公司访谈的时候或接待初次访客时，要行鞠躬礼。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1457554" y="2067881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鞠躬一般分为三项：</a:t>
            </a:r>
          </a:p>
        </p:txBody>
      </p:sp>
      <p:sp>
        <p:nvSpPr>
          <p:cNvPr id="22" name="矩形 21"/>
          <p:cNvSpPr/>
          <p:nvPr/>
        </p:nvSpPr>
        <p:spPr>
          <a:xfrm>
            <a:off x="5833219" y="2724084"/>
            <a:ext cx="33277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、必须伸直腰、脚跟靠拢、双脚尖处微微分开，目视对方。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、然后将伸直的腰背，由腰开始的上身向前弯曲，当低下头时，头部垂低，背部微呈圆弯形状。</a:t>
            </a:r>
          </a:p>
          <a:p>
            <a:pPr fontAlgn="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、弯腰速度适中，之后将垂下的头再次抬起时，动作可慢慢做，这样会令人感觉很舒服。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833220" y="221500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EB4D40"/>
                </a:solidFill>
                <a:latin typeface="+mn-ea"/>
              </a:rPr>
              <a:t>正确的做法。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59" y="1319724"/>
            <a:ext cx="2819475" cy="50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正确的站姿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042160" y="1828800"/>
            <a:ext cx="9006838" cy="4304191"/>
          </a:xfrm>
          <a:prstGeom prst="roundRect">
            <a:avLst>
              <a:gd name="adj" fmla="val 715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25394" y="2562124"/>
            <a:ext cx="782360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头部抬起，面部朝向正前方，双眼平视，下颌微微内收，劲部挺直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。双肩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放松，保持水平，腰部直立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女性）双臂自然下垂，处于身体两侧，右手搭在左手上，贴在腹部。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女性）两腿呈“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V”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字形立正时，双膝与双脚的跟部靠紧，两脚尖之间相距一个拳头的宽度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      两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腿呈“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T”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字形立正时，右脚后跟靠在左足弓处。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男性）双手相握，可叠放于腹前，或者相握于身后。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男性）双脚叉开，与肩平行。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身体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的重心放在两脚之间。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225394" y="2067881"/>
            <a:ext cx="7366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站姿：站姿的基本要求是挺直、舒展，站得直，立得正，线条优美，精神焕发。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34" y="971575"/>
            <a:ext cx="2131608" cy="54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</a:t>
            </a: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的坐姿 </a:t>
            </a: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862644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57554" y="2562124"/>
            <a:ext cx="7823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）入坐的要点：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在他人之后入坐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   从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座位左侧就座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   毫无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声息地就座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   以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背部接近座椅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）得体的坐法：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</a:p>
        </p:txBody>
      </p:sp>
      <p:sp>
        <p:nvSpPr>
          <p:cNvPr id="21" name="矩形 20"/>
          <p:cNvSpPr/>
          <p:nvPr/>
        </p:nvSpPr>
        <p:spPr>
          <a:xfrm>
            <a:off x="4141480" y="2067881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坐姿：坐姿的基本要求是端庄、文雅、得体、大方。</a:t>
            </a:r>
          </a:p>
        </p:txBody>
      </p:sp>
      <p:sp>
        <p:nvSpPr>
          <p:cNvPr id="4" name="矩形 3"/>
          <p:cNvSpPr/>
          <p:nvPr/>
        </p:nvSpPr>
        <p:spPr>
          <a:xfrm>
            <a:off x="1829926" y="3972906"/>
            <a:ext cx="7207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先则身走近座椅，背对其站立，右腿后退一点，以小腿确认一下座椅，然后随势坐下。必要时，可以一手手扶座椅的把手。坐好后占椅面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3/4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左右。</a:t>
            </a:r>
          </a:p>
        </p:txBody>
      </p:sp>
      <p:sp>
        <p:nvSpPr>
          <p:cNvPr id="5" name="矩形 4"/>
          <p:cNvSpPr/>
          <p:nvPr/>
        </p:nvSpPr>
        <p:spPr>
          <a:xfrm>
            <a:off x="1837993" y="4996383"/>
            <a:ext cx="72073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若着裙装，应用手将裙子稍向前拢一下，不宜将裙子下摆东撩西扇，也不许当从整理服饰。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735" y="1880271"/>
            <a:ext cx="1685158" cy="41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  <p:bldP spid="21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2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）离座的要点：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042160" y="1828800"/>
            <a:ext cx="9006838" cy="4304191"/>
          </a:xfrm>
          <a:prstGeom prst="roundRect">
            <a:avLst>
              <a:gd name="adj" fmla="val 715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9204" y="2068640"/>
            <a:ext cx="7823605" cy="382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先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有表示；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离开座位时，身旁如有人在座，须以语言或动作向其示意，方可站起。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注意先后；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地位低于对方时，应稍后离开，双方身份相似时，才可同时起身离座。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起身缓慢；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起身离座时，最好动作轻缓，无声无息。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站好再走；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离开座椅时，先要采用“基本的站姿”，站定后，方可离开。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从左离开。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59" y="4098545"/>
            <a:ext cx="2009775" cy="1276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204" y="2570603"/>
            <a:ext cx="1905000" cy="122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35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3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）下肢的体位：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7511572" y="1828800"/>
            <a:ext cx="3539174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45832" y="2284148"/>
            <a:ext cx="19495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正襟危坐式；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垂腿开膝式；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双腿叠放式；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双腿斜放式；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双脚交叉式；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双脚内收式；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前伸后曲式；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大腿叠放式。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78" y="2217818"/>
            <a:ext cx="5306802" cy="352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1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75838" y="1319724"/>
            <a:ext cx="406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4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）坐姿还要根据座位的高低有不同要求： </a:t>
            </a:r>
            <a:br>
              <a:rPr kumimoji="1" lang="zh-CN" altLang="en-US" sz="1600" b="1" dirty="0">
                <a:solidFill>
                  <a:srgbClr val="004386"/>
                </a:solidFill>
                <a:latin typeface="+mn-ea"/>
              </a:rPr>
            </a:b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41120" y="1828800"/>
            <a:ext cx="9707878" cy="4304191"/>
          </a:xfrm>
          <a:prstGeom prst="roundRect">
            <a:avLst>
              <a:gd name="adj" fmla="val 715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27937" y="2068640"/>
            <a:ext cx="687598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、低座位：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轻轻坐下，臀部后面距座椅靠背约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厘米，背部靠椅背。如果穿的是高跟鞋，坐在低座位上，膝盖会高出腰部，这时应当并拢两腿，使膝盖平行靠紧。然后将膝盖偏向谈话对方，偏的角度应根据座位高低来定，但以大腿和上半身构成直角为标准。 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       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、较高的座位：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上身保持正和直，可以翘大腿。其方法是将左脚微向右倾，右大腿放在左大腿上，脚尖朝向地面，切忌脚尖朝天。 </a:t>
            </a:r>
            <a:b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、座椅不高也不低：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两脚尽量向左后方，让大腿和你的上半身成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90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度以上角度，双膝并拢，再把右脚从左脚外侧伸出，使两脚外侧相靠，这样不但雅致，而且显得文静而优美。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8369">
            <a:off x="8673292" y="2869079"/>
            <a:ext cx="2938271" cy="1935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41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正确的走姿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7409006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1858" y="2201573"/>
            <a:ext cx="685799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走姿：要求注意稳重与干炼。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得体的做法：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行走时，头部要抬起，目光平视前方，双臂自然下垂，手掌心向内，并以身体为中心前后摆动。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行走时，应伸直膝盖，尤其是前足着地和后足离地时，膝部不能弯曲。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男士步幅以一脚半距离为宜，女士步幅以一脚距离为宜。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抬脚时，脚尖应正对前方，不能偏斜。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沿直线行走，即两脚内侧应落在一条直线上。　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　　双臂以身为轴前后摆动幅度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30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35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776" y="1721386"/>
            <a:ext cx="3293024" cy="2380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1385">
            <a:off x="8230951" y="4317866"/>
            <a:ext cx="2566110" cy="179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44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6918" y="1319724"/>
            <a:ext cx="12715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正确的蹲姿 </a:t>
            </a:r>
          </a:p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 </a:t>
            </a:r>
            <a:br>
              <a:rPr kumimoji="1" lang="zh-CN" altLang="en-US" sz="1600" b="1" dirty="0">
                <a:solidFill>
                  <a:srgbClr val="004386"/>
                </a:solidFill>
                <a:latin typeface="+mn-ea"/>
              </a:rPr>
            </a:br>
            <a:endParaRPr kumimoji="1" lang="zh-CN" altLang="en-US" sz="1600" b="1" dirty="0">
              <a:solidFill>
                <a:srgbClr val="004386"/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513289" y="2164081"/>
            <a:ext cx="3152430" cy="35813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980724" y="2164081"/>
            <a:ext cx="3152430" cy="35813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69852" y="2821120"/>
            <a:ext cx="3477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整理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工作环境；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给予客人帮助；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提供必要服务；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捡拾地面物品；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 自我整理装扮。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769852" y="2403161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004386"/>
                </a:solidFill>
                <a:latin typeface="+mn-ea"/>
              </a:rPr>
              <a:t>1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）适用的情况：</a:t>
            </a:r>
          </a:p>
        </p:txBody>
      </p:sp>
      <p:sp>
        <p:nvSpPr>
          <p:cNvPr id="16" name="矩形 15"/>
          <p:cNvSpPr/>
          <p:nvPr/>
        </p:nvSpPr>
        <p:spPr>
          <a:xfrm>
            <a:off x="8691657" y="3236989"/>
            <a:ext cx="292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不要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突然下蹲；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不要距人过近；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不要方位失当；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　　不要毫无遮掩；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       不要蹲着休息。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691657" y="2550287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>
                <a:solidFill>
                  <a:srgbClr val="EB4D40"/>
                </a:solidFill>
                <a:latin typeface="+mn-ea"/>
              </a:rPr>
              <a:t>2</a:t>
            </a:r>
            <a:r>
              <a:rPr kumimoji="1" lang="zh-CN" altLang="en-US" sz="1600" b="1" dirty="0">
                <a:solidFill>
                  <a:srgbClr val="EB4D40"/>
                </a:solidFill>
                <a:latin typeface="+mn-ea"/>
              </a:rPr>
              <a:t>）注意事项：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57" y="1918475"/>
            <a:ext cx="2932537" cy="1805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6" y="4028945"/>
            <a:ext cx="3000084" cy="17839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00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正确的蹲姿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304191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2406629"/>
            <a:ext cx="1477544" cy="1990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34490" y="4825517"/>
            <a:ext cx="33832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、高低式： （适用于男服务员</a:t>
            </a:r>
            <a:r>
              <a:rPr kumimoji="1"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4969" y="4825517"/>
            <a:ext cx="3211135" cy="418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、交叉式： （适用于女服务员）</a:t>
            </a:r>
          </a:p>
        </p:txBody>
      </p:sp>
      <p:sp>
        <p:nvSpPr>
          <p:cNvPr id="8" name="矩形 7"/>
          <p:cNvSpPr/>
          <p:nvPr/>
        </p:nvSpPr>
        <p:spPr>
          <a:xfrm>
            <a:off x="7852409" y="4825517"/>
            <a:ext cx="1364476" cy="418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、半蹲式： </a:t>
            </a:r>
          </a:p>
        </p:txBody>
      </p:sp>
      <p:sp>
        <p:nvSpPr>
          <p:cNvPr id="9" name="矩形 8"/>
          <p:cNvSpPr/>
          <p:nvPr/>
        </p:nvSpPr>
        <p:spPr>
          <a:xfrm>
            <a:off x="9386032" y="4825517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4 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、半跪式：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64" y="2370449"/>
            <a:ext cx="1822715" cy="2267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853" y="2373694"/>
            <a:ext cx="1459040" cy="21345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170" y="2469405"/>
            <a:ext cx="838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44991"/>
            <a:ext cx="6241137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" name="组合 114"/>
          <p:cNvGrpSpPr/>
          <p:nvPr/>
        </p:nvGrpSpPr>
        <p:grpSpPr>
          <a:xfrm>
            <a:off x="1978081" y="2374446"/>
            <a:ext cx="2746319" cy="2650858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10"/>
              </p:custDataLst>
            </p:nvPr>
          </p:nvSpPr>
          <p:spPr>
            <a:xfrm>
              <a:off x="3175396" y="776035"/>
              <a:ext cx="1421606" cy="1226344"/>
            </a:xfrm>
            <a:prstGeom prst="ellipse">
              <a:avLst/>
            </a:prstGeom>
            <a:solidFill>
              <a:srgbClr val="EB4D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17" name="椭圆 116"/>
            <p:cNvSpPr/>
            <p:nvPr>
              <p:custDataLst>
                <p:tags r:id="rId11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979279" y="2175106"/>
            <a:ext cx="4711042" cy="668686"/>
            <a:chOff x="5058966" y="1225947"/>
            <a:chExt cx="3242657" cy="641151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4386"/>
                  </a:solidFill>
                  <a:latin typeface="+mn-ea"/>
                  <a:ea typeface="+mn-ea"/>
                </a:rPr>
                <a:t>接待迎客技巧</a:t>
              </a:r>
            </a:p>
          </p:txBody>
        </p:sp>
        <p:cxnSp>
          <p:nvCxnSpPr>
            <p:cNvPr id="120" name="直接连接符 119"/>
            <p:cNvCxnSpPr/>
            <p:nvPr>
              <p:custDataLst>
                <p:tags r:id="rId8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58966" y="1225947"/>
              <a:ext cx="289322" cy="61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1</a:t>
              </a:r>
              <a:endParaRPr lang="zh-CN" altLang="en-US" sz="36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6979279" y="3515925"/>
            <a:ext cx="4711042" cy="668686"/>
            <a:chOff x="5058966" y="1225947"/>
            <a:chExt cx="3242657" cy="641151"/>
          </a:xfrm>
        </p:grpSpPr>
        <p:sp>
          <p:nvSpPr>
            <p:cNvPr id="140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4386"/>
                  </a:solidFill>
                  <a:latin typeface="+mn-ea"/>
                  <a:ea typeface="+mn-ea"/>
                </a:rPr>
                <a:t>服务的仪态</a:t>
              </a:r>
            </a:p>
          </p:txBody>
        </p:sp>
        <p:cxnSp>
          <p:nvCxnSpPr>
            <p:cNvPr id="141" name="直接连接符 140"/>
            <p:cNvCxnSpPr/>
            <p:nvPr>
              <p:custDataLst>
                <p:tags r:id="rId5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文本框 1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58966" y="1225947"/>
              <a:ext cx="289322" cy="61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2</a:t>
              </a:r>
              <a:endParaRPr lang="zh-CN" altLang="en-US" sz="36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6979279" y="4872285"/>
            <a:ext cx="4711042" cy="668686"/>
            <a:chOff x="5058966" y="1225947"/>
            <a:chExt cx="3242657" cy="641151"/>
          </a:xfrm>
        </p:grpSpPr>
        <p:sp>
          <p:nvSpPr>
            <p:cNvPr id="144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4386"/>
                  </a:solidFill>
                  <a:latin typeface="+mn-ea"/>
                  <a:ea typeface="+mn-ea"/>
                </a:rPr>
                <a:t>个人礼仪</a:t>
              </a:r>
            </a:p>
          </p:txBody>
        </p:sp>
        <p:cxnSp>
          <p:nvCxnSpPr>
            <p:cNvPr id="145" name="直接连接符 144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7"/>
              <a:ext cx="289322" cy="61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3</a:t>
              </a:r>
              <a:endParaRPr lang="zh-CN" altLang="en-US" sz="36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2357" y="674703"/>
            <a:ext cx="195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正确的手臂姿势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620" y="1859279"/>
            <a:ext cx="919983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常用手势：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双手指尖朝下，掌心向内，在手臂伸直后分别紧贴于两腿裤线之处；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双手伸直后自然相交于小腹处，掌心向内，一只手在上一只手在下地叠放或相握在一起。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双手伸直后自然相交于背后，掌心向外，两只手相握在一起。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自然搭放：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身体趋近桌子，尽量挺直上身，将双手放在桌子上时，可以分开、叠放或相握；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但不要将胳膊支起来，或是将一只手放在桌子上，一只手放在桌子下。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递接物品：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双手为宜，不方便双手并用时，也要采用右手，以左手通常视为无礼；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将有文字的物品递交他人时，须使之正面面对对方；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将带尖、带刃或其它易于伤人的物品递于他人时，切勿以尖、刃直指对方。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展示物品：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一是将物品举至高于双眼之处，这适于被人围观时采用；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二是将物品举至上不过眼部，下不过胸部的区域，这适用于让他人看清展示之物。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80" y="1828800"/>
            <a:ext cx="1447739" cy="49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正确的手臂姿势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620" y="1991186"/>
            <a:ext cx="96607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、招呼他人：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横摆式：即手臂向外侧横向摆动，指尖指向被引导或指示的方向，适用于指示方向时；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直臂式：手臂向外侧横向摆动，指尖指向前方，手臂抬至肩高，适用于指示物品所在；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曲臂式：手臂弯曲，由体侧向体前摆动，手臂高度在胸以下，适用于请人进门时；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斜臂式：手臂由上向下斜伸摆动，适用于请人入座时。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以上四种形式，都仅用一只手臂，另外一只手臂此时可垂在身体一侧或背于身后。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、与人握手：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注意先后顺序：尊者在先，即地位高者先伸手，地位低者后伸手。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注意用力大小：握手时，力量应当适中。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注意时间长度：与人握手时，一般三至五秒即可。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注意相握方式：应先走近对方，右手伸出，掌心向里，握住对方的手掌大部分，双方相握后，应目视对方双眼，将手上下晃动两三下。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握手时应伸出右手，不能伸出左手与人相握。戴着手套握手是失礼行为。男士在握手前先脱下手套，摘下帽子。女士可以例外。男士与女士相握时，应浅握，只握女士的手指部位。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181" y="2940769"/>
            <a:ext cx="2329879" cy="1627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20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服务的仪态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表情神态礼仪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64820" y="1859279"/>
            <a:ext cx="64299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、目光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目光凝视区域：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、公务凝视区域：以两眼为底线、额中为顶角形成的三角区。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、社交凝视区域：以两眼为上线、唇心为下顶角所形成的倒三角区。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、亲密凝视区域：从双眼到胸部之间。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目光的运用：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要做到“散点柔视”，即应将目光柔和地照在别人的整个脸上，而不是聚焦于对方的眼睛。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当双方沉默不语时，应将目光移开。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目光运用中的忌讳：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盯视、眯视。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5" y="2850915"/>
            <a:ext cx="3604132" cy="274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1761682" y="1707186"/>
            <a:ext cx="2942129" cy="2839862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4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  <a:endPara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>
              <p:custDataLst>
                <p:tags r:id="rId5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523359" y="4978795"/>
            <a:ext cx="4711042" cy="707886"/>
            <a:chOff x="5058966" y="1225945"/>
            <a:chExt cx="3242657" cy="678737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 smtClean="0">
                  <a:solidFill>
                    <a:srgbClr val="004386"/>
                  </a:solidFill>
                  <a:latin typeface="+mn-ea"/>
                  <a:ea typeface="+mn-ea"/>
                </a:rPr>
                <a:t>个人礼仪</a:t>
              </a:r>
              <a:endParaRPr lang="zh-CN" altLang="en-US" sz="3200" b="1" dirty="0">
                <a:solidFill>
                  <a:srgbClr val="004386"/>
                </a:solidFill>
                <a:latin typeface="+mn-ea"/>
                <a:ea typeface="+mn-ea"/>
              </a:endParaRPr>
            </a:p>
          </p:txBody>
        </p:sp>
        <p:cxnSp>
          <p:nvCxnSpPr>
            <p:cNvPr id="120" name="直接连接符 119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5"/>
              <a:ext cx="289322" cy="67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 smtClean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3</a:t>
              </a:r>
              <a:endParaRPr lang="zh-CN" altLang="en-US" sz="40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8938" y="1544991"/>
            <a:ext cx="5973061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个人礼仪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职场女性服饰、仪容：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5380" y="2201573"/>
            <a:ext cx="56831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发型：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短发或束发，禁：染奇异的颜色或怪异发型。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饰品：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小而精美的耳环；只戴婚戒。禁：夸张、前卫的饰品。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妆容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：淡妆；禁：浓装、前卫装。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指甲：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短、干净、透明色甲油。禁：长或脏的指甲、艳色的甲油。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服装：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上衣袖过肩、下裙过膝，丝袜浅色，禁：口袋放过多物品。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鞋子：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与服装相配色的皮鞋，禁：不干净。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34" y="3015446"/>
            <a:ext cx="2249426" cy="35919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445" y="1730346"/>
            <a:ext cx="2346301" cy="49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个人礼仪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0826" y="1319724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职</a:t>
            </a: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场男性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服饰、仪容：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78536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0826" y="2201573"/>
            <a:ext cx="5683140" cy="408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发型：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短发并保持干净、整洁，禁：留鬓角。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脸：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注意脸部清洁，并经常剃须。并保持口气清新。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指甲：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短、干净。禁：长或脏的指甲。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服装：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穿着整洁、干净，搭配得当；裤子烫出裤边。扣子完好，并扣整齐。禁：口袋放过多物品。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衬衫：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衬衫领口干净，与领带颜色搭配得当。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鞋子：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与服装相配色的皮鞋，并保持干净。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27" y="4344120"/>
            <a:ext cx="2037276" cy="2300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861" y="1936665"/>
            <a:ext cx="20383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个人礼仪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40427" y="131972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结束语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86354" y="1828800"/>
            <a:ext cx="9908366" cy="4312920"/>
          </a:xfrm>
          <a:prstGeom prst="roundRect">
            <a:avLst>
              <a:gd name="adj" fmla="val 85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5537" y="2377127"/>
            <a:ext cx="64299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迎来送往，是社会交往接待活动中最基本的形式和重要环节，是表达主人情谊、体现礼貌素养的重要方面。尤其是迎接，是给客人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良好优品印象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的最重要工作。给对方留下</a:t>
            </a: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好的优品印象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，就为下一步深入接触打下了基础。迎接客人要有 周密的布署，应注意以下事项。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前来访问、洽谈业务、参加会议的外国、外地客人，应首先了解对方到达的车次、航班，安排与客人身份、职务相当的人员前去迎接。若因某种原因，相应身份的主人不能前往，前去迎接的主人应向客人作出礼貌的解释。 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58" y="2880360"/>
            <a:ext cx="3131526" cy="1792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28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18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/>
          </a:p>
        </p:txBody>
      </p:sp>
      <p:sp>
        <p:nvSpPr>
          <p:cNvPr id="17" name="任意多边形: 形状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493863" y="-218214"/>
            <a:ext cx="7360920" cy="7360920"/>
          </a:xfrm>
          <a:prstGeom prst="ellipse">
            <a:avLst/>
          </a:prstGeom>
          <a:noFill/>
          <a:ln w="28575">
            <a:solidFill>
              <a:srgbClr val="EB4D4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2B8634-ABCA-4BAC-ABC7-3172A52BAA75}"/>
              </a:ext>
            </a:extLst>
          </p:cNvPr>
          <p:cNvSpPr/>
          <p:nvPr/>
        </p:nvSpPr>
        <p:spPr>
          <a:xfrm flipV="1">
            <a:off x="2870189" y="158112"/>
            <a:ext cx="6608268" cy="6608268"/>
          </a:xfrm>
          <a:prstGeom prst="ellipse">
            <a:avLst/>
          </a:prstGeom>
          <a:solidFill>
            <a:srgbClr val="FFFFFF">
              <a:alpha val="87059"/>
            </a:srgbClr>
          </a:solidFill>
          <a:ln w="57150">
            <a:solidFill>
              <a:srgbClr val="004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9CB0A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206240" y="192824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商务礼仪系列</a:t>
            </a:r>
            <a:r>
              <a:rPr lang="en-US" altLang="zh-CN" sz="2400" dirty="0" smtClean="0">
                <a:cs typeface="+mn-ea"/>
                <a:sym typeface="+mn-lt"/>
              </a:rPr>
              <a:t>—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970ED3-193E-48AD-9580-720E6B5C5551}"/>
              </a:ext>
            </a:extLst>
          </p:cNvPr>
          <p:cNvSpPr txBox="1"/>
          <p:nvPr/>
        </p:nvSpPr>
        <p:spPr>
          <a:xfrm>
            <a:off x="3847196" y="2452844"/>
            <a:ext cx="485261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8800" spc="300">
                <a:solidFill>
                  <a:srgbClr val="EB4D4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 smtClean="0">
                <a:sym typeface="+mn-lt"/>
              </a:rPr>
              <a:t>谢谢观看</a:t>
            </a:r>
            <a:endParaRPr lang="en-US" altLang="zh-CN" dirty="0"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30772E-48B6-45C9-988B-4112335213AD}"/>
              </a:ext>
            </a:extLst>
          </p:cNvPr>
          <p:cNvSpPr/>
          <p:nvPr/>
        </p:nvSpPr>
        <p:spPr bwMode="auto">
          <a:xfrm>
            <a:off x="4392530" y="3770107"/>
            <a:ext cx="40710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商务招待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商务接待礼仪培训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F963BA-3063-4A34-A717-BEB161DC2C38}"/>
              </a:ext>
            </a:extLst>
          </p:cNvPr>
          <p:cNvSpPr/>
          <p:nvPr/>
        </p:nvSpPr>
        <p:spPr>
          <a:xfrm>
            <a:off x="4597005" y="4550200"/>
            <a:ext cx="1499435" cy="34183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11E758-FA38-43D9-804D-F3F8EC7A72AE}"/>
              </a:ext>
            </a:extLst>
          </p:cNvPr>
          <p:cNvSpPr/>
          <p:nvPr/>
        </p:nvSpPr>
        <p:spPr>
          <a:xfrm>
            <a:off x="6257724" y="4550200"/>
            <a:ext cx="1499435" cy="341839"/>
          </a:xfrm>
          <a:prstGeom prst="roundRect">
            <a:avLst>
              <a:gd name="adj" fmla="val 50000"/>
            </a:avLst>
          </a:prstGeom>
          <a:solidFill>
            <a:srgbClr val="1A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F1C681-F438-4180-A2CA-5E0CF949D8A4}"/>
              </a:ext>
            </a:extLst>
          </p:cNvPr>
          <p:cNvSpPr txBox="1"/>
          <p:nvPr/>
        </p:nvSpPr>
        <p:spPr>
          <a:xfrm>
            <a:off x="4597005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汇报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：优品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787D4C-5A8D-43F2-8393-24CE4A5FEC70}"/>
              </a:ext>
            </a:extLst>
          </p:cNvPr>
          <p:cNvSpPr txBox="1"/>
          <p:nvPr/>
        </p:nvSpPr>
        <p:spPr>
          <a:xfrm>
            <a:off x="6264194" y="4568872"/>
            <a:ext cx="149943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部门：策划部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1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/>
      <p:bldP spid="6" grpId="0"/>
      <p:bldP spid="7" grpId="0"/>
      <p:bldP spid="9" grpId="0" animBg="1"/>
      <p:bldP spid="10" grpId="0" animBg="1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5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1761682" y="1707186"/>
            <a:ext cx="2942129" cy="2839862"/>
            <a:chOff x="3011090" y="593328"/>
            <a:chExt cx="1750219" cy="1509713"/>
          </a:xfrm>
        </p:grpSpPr>
        <p:sp>
          <p:nvSpPr>
            <p:cNvPr id="116" name="椭圆 115"/>
            <p:cNvSpPr/>
            <p:nvPr>
              <p:custDataLst>
                <p:tags r:id="rId4"/>
              </p:custDataLst>
            </p:nvPr>
          </p:nvSpPr>
          <p:spPr>
            <a:xfrm>
              <a:off x="3175396" y="735012"/>
              <a:ext cx="1421606" cy="1226344"/>
            </a:xfrm>
            <a:prstGeom prst="ellipse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>
                <a:defRPr/>
              </a:pPr>
              <a:r>
                <a:rPr lang="zh-CN" altLang="en-US" sz="4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</a:t>
              </a:r>
              <a:r>
                <a:rPr lang="zh-CN" altLang="en-US" sz="4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</a:t>
              </a:r>
              <a:endPara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>
              <p:custDataLst>
                <p:tags r:id="rId5"/>
              </p:custDataLst>
            </p:nvPr>
          </p:nvSpPr>
          <p:spPr>
            <a:xfrm>
              <a:off x="3011090" y="593328"/>
              <a:ext cx="1750219" cy="1509713"/>
            </a:xfrm>
            <a:prstGeom prst="ellipse">
              <a:avLst/>
            </a:prstGeom>
            <a:noFill/>
            <a:ln>
              <a:solidFill>
                <a:srgbClr val="EB4D4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523359" y="4978795"/>
            <a:ext cx="4711042" cy="707886"/>
            <a:chOff x="5058966" y="1225945"/>
            <a:chExt cx="3242657" cy="678737"/>
          </a:xfrm>
        </p:grpSpPr>
        <p:sp>
          <p:nvSpPr>
            <p:cNvPr id="119" name="文本框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74695" y="1402322"/>
              <a:ext cx="2726928" cy="30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004386"/>
                  </a:solidFill>
                  <a:latin typeface="+mn-ea"/>
                  <a:ea typeface="+mn-ea"/>
                </a:rPr>
                <a:t>接待迎客技巧</a:t>
              </a:r>
            </a:p>
          </p:txBody>
        </p:sp>
        <p:cxnSp>
          <p:nvCxnSpPr>
            <p:cNvPr id="120" name="直接连接符 119"/>
            <p:cNvCxnSpPr/>
            <p:nvPr>
              <p:custDataLst>
                <p:tags r:id="rId2"/>
              </p:custDataLst>
            </p:nvPr>
          </p:nvCxnSpPr>
          <p:spPr>
            <a:xfrm flipH="1">
              <a:off x="5288351" y="1225947"/>
              <a:ext cx="286344" cy="6411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8966" y="1225945"/>
              <a:ext cx="289322" cy="67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EB4D40"/>
                  </a:solidFill>
                  <a:latin typeface="+mn-ea"/>
                  <a:ea typeface="+mn-ea"/>
                  <a:cs typeface="华康俪金黑W8"/>
                </a:rPr>
                <a:t>1</a:t>
              </a:r>
              <a:endParaRPr lang="zh-CN" altLang="en-US" sz="4000" b="1" dirty="0">
                <a:solidFill>
                  <a:srgbClr val="EB4D40"/>
                </a:solidFill>
                <a:latin typeface="+mn-ea"/>
                <a:ea typeface="+mn-ea"/>
                <a:cs typeface="华康俪金黑W8"/>
              </a:endParaRPr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3789516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</a:ext>
            </a:extLst>
          </p:cNvPr>
          <p:cNvSpPr/>
          <p:nvPr/>
        </p:nvSpPr>
        <p:spPr>
          <a:xfrm flipH="1">
            <a:off x="8461443" y="386801"/>
            <a:ext cx="3730556" cy="58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8938" y="1544991"/>
            <a:ext cx="5973061" cy="41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828801"/>
            <a:ext cx="3650949" cy="387096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5107650" y="1828801"/>
            <a:ext cx="3650949" cy="387096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接待迎客技巧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42918" y="2485840"/>
            <a:ext cx="347708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正确的姿态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整理来宾的名单：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电话应对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柜台经常保持清洁整齐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 注意服务仪容 </a:t>
            </a:r>
          </a:p>
          <a:p>
            <a:pPr marL="285750" indent="-285750" fontAlgn="t">
              <a:lnSpc>
                <a:spcPct val="120000"/>
              </a:lnSpc>
              <a:spcBef>
                <a:spcPct val="50000"/>
              </a:spcBef>
              <a:buFont typeface="Wingdings 2" panose="05020102010507070707" pitchFamily="18" charset="2"/>
              <a:buChar char="C"/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接待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访客时要注意访客的心理</a:t>
            </a: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及</a:t>
            </a:r>
            <a:endParaRPr kumimoji="1"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marL="285750" indent="-285750" fontAlgn="t">
              <a:lnSpc>
                <a:spcPct val="120000"/>
              </a:lnSpc>
              <a:spcBef>
                <a:spcPct val="50000"/>
              </a:spcBef>
              <a:buFont typeface="Wingdings 2" panose="05020102010507070707" pitchFamily="18" charset="2"/>
              <a:buChar char="C"/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顺应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访客的要求，进行服务。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42918" y="206788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接待的工作要点：</a:t>
            </a:r>
          </a:p>
        </p:txBody>
      </p:sp>
      <p:sp>
        <p:nvSpPr>
          <p:cNvPr id="60" name="矩形 59"/>
          <p:cNvSpPr/>
          <p:nvPr/>
        </p:nvSpPr>
        <p:spPr>
          <a:xfrm>
            <a:off x="5818584" y="2901709"/>
            <a:ext cx="29260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优品是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你的接待态度；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第二是你的服装打扮及礼貌；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第三是你的说话技巧。 </a:t>
            </a:r>
          </a:p>
        </p:txBody>
      </p:sp>
      <p:sp>
        <p:nvSpPr>
          <p:cNvPr id="61" name="矩形 60"/>
          <p:cNvSpPr/>
          <p:nvPr/>
        </p:nvSpPr>
        <p:spPr>
          <a:xfrm>
            <a:off x="5818584" y="2215007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EB4D40"/>
                </a:solidFill>
                <a:latin typeface="+mn-ea"/>
              </a:rPr>
              <a:t>最影响你接待水准的是：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281" y="1357436"/>
            <a:ext cx="3327288" cy="5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23" grpId="0"/>
      <p:bldP spid="59" grpId="0"/>
      <p:bldP spid="24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5240194" y="1661160"/>
            <a:ext cx="5961206" cy="4434839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cs typeface="+mn-ea"/>
                  <a:sym typeface="+mn-lt"/>
                </a:rPr>
                <a:t>接待迎客技巧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496758" y="2318200"/>
            <a:ext cx="6542842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、必要的心理准备；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、确保贵宾从入口进来后，能清楚知道接待的位置；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、整齐清洁；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、借齐需要的小册子；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5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、时钟及日历表；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6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、花瓶；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7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、安排好当天的工作程度表；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8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、你的服饰要整齐。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96758" y="1900241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优品步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：具体而完善的准备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47" y="3956741"/>
            <a:ext cx="2873894" cy="1967745"/>
          </a:xfrm>
          <a:prstGeom prst="rect">
            <a:avLst/>
          </a:prstGeom>
          <a:ln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3592">
            <a:off x="1265215" y="1864269"/>
            <a:ext cx="2382712" cy="1728893"/>
          </a:xfrm>
          <a:prstGeom prst="rect">
            <a:avLst/>
          </a:prstGeom>
          <a:ln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9329">
            <a:off x="3065816" y="2999498"/>
            <a:ext cx="1875500" cy="1299393"/>
          </a:xfrm>
          <a:prstGeom prst="rect">
            <a:avLst/>
          </a:prstGeom>
          <a:ln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385">
            <a:off x="2839639" y="4534309"/>
            <a:ext cx="1862024" cy="12873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3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267172" y="138684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23737" y="4349783"/>
            <a:ext cx="654284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、以愉快的心情向来访者打招呼。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）必须站起来向到访者的人说声：“欢迎！”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）中午十一点前可以说声：“早安！” 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）午后可以说一声：“你好！”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648813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第二步：主动招呼来访者</a:t>
            </a:r>
          </a:p>
        </p:txBody>
      </p:sp>
      <p:sp>
        <p:nvSpPr>
          <p:cNvPr id="22" name="矩形 21"/>
          <p:cNvSpPr/>
          <p:nvPr/>
        </p:nvSpPr>
        <p:spPr>
          <a:xfrm>
            <a:off x="6379065" y="4349783"/>
            <a:ext cx="4700415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、填写访客名册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）询问对方是否事前已预约。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）礼貌地请他们签名，并请他们佩挂宾客名牌 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28" y="2248864"/>
            <a:ext cx="2727931" cy="18234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54" y="2248863"/>
            <a:ext cx="2914650" cy="1823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56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267172" y="138684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747438" y="2402631"/>
            <a:ext cx="39891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当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你清楚对方的公司名称及姓名后，便向宾客说一声：‘请稍等一下，我立刻通知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XXX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先生（或女士）。”迅即与有关人员联络 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94569" y="1648813"/>
            <a:ext cx="3118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 smtClean="0">
                <a:solidFill>
                  <a:srgbClr val="004386"/>
                </a:solidFill>
                <a:latin typeface="+mn-ea"/>
              </a:rPr>
              <a:t>第三步</a:t>
            </a: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：迅速、准确地传达联络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88" y="2740307"/>
            <a:ext cx="4579894" cy="2831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765182" y="3863692"/>
            <a:ext cx="3722442" cy="758014"/>
          </a:xfrm>
          <a:prstGeom prst="wedgeRoundRectCallout">
            <a:avLst>
              <a:gd name="adj1" fmla="val 18840"/>
              <a:gd name="adj2" fmla="val 82531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           </a:t>
            </a:r>
            <a:r>
              <a:rPr kumimoji="1"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如果有几位访客同时到来，我们该怎么应对呢？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010400" y="4965322"/>
            <a:ext cx="37261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E6EFF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考验你的接待技巧的时候到了！</a:t>
            </a:r>
          </a:p>
        </p:txBody>
      </p:sp>
    </p:spTree>
    <p:extLst>
      <p:ext uri="{BB962C8B-B14F-4D97-AF65-F5344CB8AC3E}">
        <p14:creationId xmlns:p14="http://schemas.microsoft.com/office/powerpoint/2010/main" val="8446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1186354" y="1325880"/>
            <a:ext cx="9812308" cy="4937760"/>
          </a:xfrm>
          <a:prstGeom prst="roundRect">
            <a:avLst>
              <a:gd name="adj" fmla="val 111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F30057-291E-43FD-AD5E-A019E6FC21FF}"/>
              </a:ext>
            </a:extLst>
          </p:cNvPr>
          <p:cNvGrpSpPr/>
          <p:nvPr/>
        </p:nvGrpSpPr>
        <p:grpSpPr>
          <a:xfrm>
            <a:off x="0" y="386801"/>
            <a:ext cx="12191998" cy="584775"/>
            <a:chOff x="0" y="386801"/>
            <a:chExt cx="12191998" cy="584775"/>
          </a:xfrm>
        </p:grpSpPr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7AB59-1E01-42C7-AA28-09F70969DDAD}"/>
                </a:ext>
              </a:extLst>
            </p:cNvPr>
            <p:cNvSpPr txBox="1"/>
            <p:nvPr/>
          </p:nvSpPr>
          <p:spPr>
            <a:xfrm>
              <a:off x="1186354" y="386801"/>
              <a:ext cx="482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接待迎客</a:t>
              </a:r>
              <a:r>
                <a:rPr lang="zh-CN" altLang="en-US" sz="3200" b="1" dirty="0" smtClean="0">
                  <a:cs typeface="+mn-ea"/>
                  <a:sym typeface="+mn-lt"/>
                </a:rPr>
                <a:t>技巧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EC34-A6E0-4C29-BD54-F63BD72EA271}"/>
                </a:ext>
              </a:extLst>
            </p:cNvPr>
            <p:cNvSpPr/>
            <p:nvPr/>
          </p:nvSpPr>
          <p:spPr>
            <a:xfrm flipH="1">
              <a:off x="0" y="386801"/>
              <a:ext cx="914400" cy="584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B5F99F-F5A9-42C0-8EAC-90E0F57999CD}"/>
                </a:ext>
              </a:extLst>
            </p:cNvPr>
            <p:cNvSpPr/>
            <p:nvPr/>
          </p:nvSpPr>
          <p:spPr>
            <a:xfrm flipH="1">
              <a:off x="965199" y="386801"/>
              <a:ext cx="129627" cy="584774"/>
            </a:xfrm>
            <a:prstGeom prst="rect">
              <a:avLst/>
            </a:prstGeom>
            <a:solidFill>
              <a:srgbClr val="004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6E92AC-8F8A-4465-A7B6-DE45C8ECB3AC}"/>
                </a:ext>
              </a:extLst>
            </p:cNvPr>
            <p:cNvSpPr/>
            <p:nvPr/>
          </p:nvSpPr>
          <p:spPr>
            <a:xfrm flipH="1">
              <a:off x="9281159" y="386801"/>
              <a:ext cx="2910839" cy="584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23737" y="2577922"/>
            <a:ext cx="434366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、请访客按顺序在沙发上候坐，以等待登记；</a:t>
            </a: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、如令他们等候，要向访客说声：“对不起，令你久等了。”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3508B-32EA-4DD8-B2D8-122C0106DC64}"/>
              </a:ext>
            </a:extLst>
          </p:cNvPr>
          <p:cNvSpPr txBox="1"/>
          <p:nvPr/>
        </p:nvSpPr>
        <p:spPr>
          <a:xfrm>
            <a:off x="4790487" y="499430"/>
            <a:ext cx="435586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200" dirty="0">
                <a:cs typeface="+mn-ea"/>
                <a:sym typeface="+mn-lt"/>
              </a:rPr>
              <a:t>商务礼仪系列</a:t>
            </a:r>
            <a:r>
              <a:rPr lang="en-US" altLang="zh-CN" sz="1200" dirty="0" smtClean="0">
                <a:cs typeface="+mn-ea"/>
                <a:sym typeface="+mn-lt"/>
              </a:rPr>
              <a:t>—</a:t>
            </a:r>
            <a:r>
              <a:rPr lang="zh-CN" altLang="en-US" sz="1200" dirty="0" smtClean="0">
                <a:cs typeface="+mn-ea"/>
                <a:sym typeface="+mn-lt"/>
              </a:rPr>
              <a:t>接待礼仪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3737" y="1648908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 b="1" dirty="0">
                <a:solidFill>
                  <a:srgbClr val="004386"/>
                </a:solidFill>
                <a:latin typeface="+mn-ea"/>
              </a:rPr>
              <a:t>接待多个访客时的注意事项：</a:t>
            </a:r>
          </a:p>
        </p:txBody>
      </p:sp>
      <p:sp>
        <p:nvSpPr>
          <p:cNvPr id="4" name="矩形 3"/>
          <p:cNvSpPr/>
          <p:nvPr/>
        </p:nvSpPr>
        <p:spPr>
          <a:xfrm>
            <a:off x="1572843" y="2121825"/>
            <a:ext cx="293061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应该依访客的先后顺序进行处理 ：</a:t>
            </a:r>
          </a:p>
        </p:txBody>
      </p:sp>
      <p:sp>
        <p:nvSpPr>
          <p:cNvPr id="16" name="矩形 15"/>
          <p:cNvSpPr/>
          <p:nvPr/>
        </p:nvSpPr>
        <p:spPr>
          <a:xfrm>
            <a:off x="1523737" y="4597494"/>
            <a:ext cx="4343663" cy="123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、联络后，引领访客到会客地点并向访客说：“已联络了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。他现在正在前来接待，请先坐一下。” 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、如需等待或会晤人员没空时，询问访客可否由其他人作代表来与他会晤。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572843" y="4141397"/>
            <a:ext cx="162095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联络会晤人员：</a:t>
            </a:r>
          </a:p>
        </p:txBody>
      </p:sp>
      <p:sp>
        <p:nvSpPr>
          <p:cNvPr id="21" name="矩形 20"/>
          <p:cNvSpPr/>
          <p:nvPr/>
        </p:nvSpPr>
        <p:spPr>
          <a:xfrm>
            <a:off x="6444701" y="2688321"/>
            <a:ext cx="434366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、首先你要向宾客致歉。礼貌的说声：“对不起，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有事外出了。” 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B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、当访客询问会晤人员去向时，委婉的告知访客实情。继而询问是否需要留言或找别的人员，有没有什么物件需要转交给会晤人等等。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493807" y="2232319"/>
            <a:ext cx="16209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会晤人员不在时：</a:t>
            </a:r>
          </a:p>
        </p:txBody>
      </p:sp>
      <p:sp>
        <p:nvSpPr>
          <p:cNvPr id="26" name="矩形 25"/>
          <p:cNvSpPr/>
          <p:nvPr/>
        </p:nvSpPr>
        <p:spPr>
          <a:xfrm>
            <a:off x="6444701" y="4856026"/>
            <a:ext cx="434366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A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、首先你要向宾客致歉。礼貌的说声：“对不起，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XXX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有事外出了。” </a:t>
            </a:r>
            <a:endParaRPr kumimoji="1"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Wingdings 2" panose="05020102010507070707" pitchFamily="18" charset="2"/>
            </a:endParaRPr>
          </a:p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问清其来访的用意，然后联络有关部门的负责人。 </a:t>
            </a:r>
          </a:p>
        </p:txBody>
      </p:sp>
      <p:sp>
        <p:nvSpPr>
          <p:cNvPr id="27" name="矩形 26"/>
          <p:cNvSpPr/>
          <p:nvPr/>
        </p:nvSpPr>
        <p:spPr>
          <a:xfrm>
            <a:off x="6493807" y="4399929"/>
            <a:ext cx="269817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Wingdings 2" panose="05020102010507070707" pitchFamily="18" charset="2"/>
              </a:rPr>
              <a:t>当访客没有指定的会晤人员时：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832">
            <a:off x="9015541" y="1212863"/>
            <a:ext cx="2108812" cy="14115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47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59" grpId="0"/>
      <p:bldP spid="24" grpId="0"/>
      <p:bldP spid="4" grpId="0"/>
      <p:bldP spid="16" grpId="0"/>
      <p:bldP spid="17" grpId="0"/>
      <p:bldP spid="21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Isosceles Triangle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Straight Connector 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9223945"/>
  <p:tag name="MH_LIBRARY" val="GRAPHIC"/>
  <p:tag name="MH_ORDER" val="文本框 13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niy52wm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4080</Words>
  <Application>Microsoft Office PowerPoint</Application>
  <PresentationFormat>宽屏</PresentationFormat>
  <Paragraphs>412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Meiryo</vt:lpstr>
      <vt:lpstr>等线</vt:lpstr>
      <vt:lpstr>方正正黑简体</vt:lpstr>
      <vt:lpstr>华康俪金黑W8</vt:lpstr>
      <vt:lpstr>宋体</vt:lpstr>
      <vt:lpstr>微软雅黑</vt:lpstr>
      <vt:lpstr>Arial</vt:lpstr>
      <vt:lpstr>Calibri</vt:lpstr>
      <vt:lpstr>Calibri Light</vt:lpstr>
      <vt:lpstr>Times New Roman</vt:lpstr>
      <vt:lpstr>Webdings</vt:lpstr>
      <vt:lpstr>Wingdings</vt:lpstr>
      <vt:lpstr>Wingdings 2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2019-01-28T23:26:03Z</dcterms:created>
  <dcterms:modified xsi:type="dcterms:W3CDTF">2023-02-06T10:17:35Z</dcterms:modified>
</cp:coreProperties>
</file>